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7" r:id="rId2"/>
    <p:sldId id="258" r:id="rId3"/>
    <p:sldId id="403" r:id="rId4"/>
    <p:sldId id="259" r:id="rId5"/>
    <p:sldId id="260" r:id="rId6"/>
    <p:sldId id="261" r:id="rId7"/>
    <p:sldId id="262" r:id="rId8"/>
    <p:sldId id="263" r:id="rId9"/>
    <p:sldId id="264" r:id="rId10"/>
    <p:sldId id="265" r:id="rId11"/>
    <p:sldId id="382" r:id="rId12"/>
    <p:sldId id="383"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400" r:id="rId109"/>
    <p:sldId id="402" r:id="rId110"/>
    <p:sldId id="401" r:id="rId111"/>
    <p:sldId id="391" r:id="rId112"/>
    <p:sldId id="367" r:id="rId113"/>
    <p:sldId id="368" r:id="rId114"/>
    <p:sldId id="369" r:id="rId115"/>
    <p:sldId id="370" r:id="rId116"/>
    <p:sldId id="371" r:id="rId117"/>
    <p:sldId id="372" r:id="rId118"/>
    <p:sldId id="373" r:id="rId119"/>
    <p:sldId id="374" r:id="rId120"/>
    <p:sldId id="404" r:id="rId121"/>
    <p:sldId id="386" r:id="rId122"/>
    <p:sldId id="388" r:id="rId123"/>
    <p:sldId id="389" r:id="rId124"/>
    <p:sldId id="396" r:id="rId125"/>
    <p:sldId id="377" r:id="rId126"/>
    <p:sldId id="405" r:id="rId127"/>
    <p:sldId id="406" r:id="rId128"/>
    <p:sldId id="407" r:id="rId129"/>
    <p:sldId id="408" r:id="rId130"/>
    <p:sldId id="379" r:id="rId131"/>
  </p:sldIdLst>
  <p:sldSz cx="9144000" cy="6858000" type="screen4x3"/>
  <p:notesSz cx="6858000" cy="9144000"/>
  <p:custDataLst>
    <p:tags r:id="rId133"/>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0" autoAdjust="0"/>
    <p:restoredTop sz="82905" autoAdjust="0"/>
  </p:normalViewPr>
  <p:slideViewPr>
    <p:cSldViewPr>
      <p:cViewPr varScale="1">
        <p:scale>
          <a:sx n="96" d="100"/>
          <a:sy n="96" d="100"/>
        </p:scale>
        <p:origin x="9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FC4BF8B-20CA-4F44-9C02-81065A1544A7}" type="slidenum">
              <a:rPr lang="en-US"/>
              <a:pPr>
                <a:defRPr/>
              </a:pPr>
              <a:t>‹#›</a:t>
            </a:fld>
            <a:endParaRPr lang="en-US"/>
          </a:p>
        </p:txBody>
      </p:sp>
    </p:spTree>
    <p:extLst>
      <p:ext uri="{BB962C8B-B14F-4D97-AF65-F5344CB8AC3E}">
        <p14:creationId xmlns:p14="http://schemas.microsoft.com/office/powerpoint/2010/main" val="2320256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A9CA53-660A-EE4A-BBC4-8801D3DED854}" type="slidenum">
              <a:rPr lang="en-US" sz="1200"/>
              <a:pPr eaLnBrk="1" hangingPunct="1"/>
              <a:t>1</a:t>
            </a:fld>
            <a:endParaRPr lang="en-US" sz="1200"/>
          </a:p>
        </p:txBody>
      </p:sp>
      <p:sp>
        <p:nvSpPr>
          <p:cNvPr id="16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9A5F9DB-8BEF-7B47-A50D-ED748EF3AC34}" type="slidenum">
              <a:rPr lang="ar-SA" sz="1200">
                <a:solidFill>
                  <a:srgbClr val="0000FF"/>
                </a:solidFill>
                <a:latin typeface="Marlett" charset="0"/>
                <a:cs typeface="Arial" charset="0"/>
              </a:rPr>
              <a:pPr algn="r"/>
              <a:t>1</a:t>
            </a:fld>
            <a:endParaRPr lang="en-US" sz="1200">
              <a:solidFill>
                <a:srgbClr val="0000FF"/>
              </a:solidFill>
              <a:latin typeface="Marlett" charset="0"/>
            </a:endParaRPr>
          </a:p>
        </p:txBody>
      </p:sp>
      <p:sp>
        <p:nvSpPr>
          <p:cNvPr id="16387" name="Rectangle 2"/>
          <p:cNvSpPr>
            <a:spLocks noGrp="1" noRot="1" noChangeAspect="1" noChangeArrowheads="1" noTextEdit="1"/>
          </p:cNvSpPr>
          <p:nvPr>
            <p:ph type="sldImg"/>
          </p:nvPr>
        </p:nvSpPr>
        <p:spPr>
          <a:xfrm>
            <a:off x="1144588" y="685800"/>
            <a:ext cx="4572000" cy="3429000"/>
          </a:xfrm>
          <a:ln/>
        </p:spPr>
      </p:sp>
      <p:sp>
        <p:nvSpPr>
          <p:cNvPr id="16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93701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65E9AE-4EF2-2E47-8CF8-E0310628617B}" type="slidenum">
              <a:rPr lang="en-US" sz="1200"/>
              <a:pPr eaLnBrk="1" hangingPunct="1"/>
              <a:t>11</a:t>
            </a:fld>
            <a:endParaRPr lang="en-US" sz="1200"/>
          </a:p>
        </p:txBody>
      </p:sp>
      <p:sp>
        <p:nvSpPr>
          <p:cNvPr id="35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F0C5CDB-F67C-134F-B03C-4EBB8D3C6B1A}" type="slidenum">
              <a:rPr lang="ar-SA" sz="1200">
                <a:solidFill>
                  <a:srgbClr val="0000FF"/>
                </a:solidFill>
                <a:latin typeface="Marlett" charset="0"/>
                <a:cs typeface="Arial" charset="0"/>
              </a:rPr>
              <a:pPr algn="r"/>
              <a:t>11</a:t>
            </a:fld>
            <a:endParaRPr lang="en-US" sz="1200">
              <a:solidFill>
                <a:srgbClr val="0000FF"/>
              </a:solidFill>
              <a:latin typeface="Marlett" charset="0"/>
            </a:endParaRPr>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With multicores, we will have to parallelize the code to make software faster, and we cannot do this automatically (except in a limited way on the level of individual instructions). </a:t>
            </a:r>
          </a:p>
        </p:txBody>
      </p:sp>
    </p:spTree>
    <p:extLst>
      <p:ext uri="{BB962C8B-B14F-4D97-AF65-F5344CB8AC3E}">
        <p14:creationId xmlns:p14="http://schemas.microsoft.com/office/powerpoint/2010/main" val="20052826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36302F-DB33-F746-9C9E-60589544BD90}" type="slidenum">
              <a:rPr lang="en-US" sz="1200"/>
              <a:pPr eaLnBrk="1" hangingPunct="1"/>
              <a:t>101</a:t>
            </a:fld>
            <a:endParaRPr lang="en-US" sz="1200"/>
          </a:p>
        </p:txBody>
      </p:sp>
      <p:sp>
        <p:nvSpPr>
          <p:cNvPr id="2201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515DBBD-36E4-0848-8BED-81E3E63DFD29}" type="slidenum">
              <a:rPr lang="ar-SA" sz="1200">
                <a:solidFill>
                  <a:srgbClr val="0000FF"/>
                </a:solidFill>
                <a:latin typeface="Marlett" charset="0"/>
                <a:cs typeface="Arial" charset="0"/>
              </a:rPr>
              <a:pPr algn="r"/>
              <a:t>101</a:t>
            </a:fld>
            <a:endParaRPr lang="en-US" sz="1200">
              <a:solidFill>
                <a:srgbClr val="0000FF"/>
              </a:solidFill>
              <a:latin typeface="Marlett" charset="0"/>
            </a:endParaRPr>
          </a:p>
        </p:txBody>
      </p:sp>
      <p:sp>
        <p:nvSpPr>
          <p:cNvPr id="220163" name="Rectangle 2"/>
          <p:cNvSpPr>
            <a:spLocks noGrp="1" noRot="1" noChangeAspect="1" noChangeArrowheads="1" noTextEdit="1"/>
          </p:cNvSpPr>
          <p:nvPr>
            <p:ph type="sldImg"/>
          </p:nvPr>
        </p:nvSpPr>
        <p:spPr>
          <a:xfrm>
            <a:off x="1144588" y="685800"/>
            <a:ext cx="4572000" cy="3429000"/>
          </a:xfrm>
          <a:ln/>
        </p:spPr>
      </p:sp>
      <p:sp>
        <p:nvSpPr>
          <p:cNvPr id="220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This is a classical problem that captures how our machines memory really behaves. Memory consists of individual words that can be read or written one at a time, want if we read what is being written one word at a time while others are writing memory one word at a time, how can we guarantee to see correct values. </a:t>
            </a:r>
          </a:p>
        </p:txBody>
      </p:sp>
    </p:spTree>
    <p:extLst>
      <p:ext uri="{BB962C8B-B14F-4D97-AF65-F5344CB8AC3E}">
        <p14:creationId xmlns:p14="http://schemas.microsoft.com/office/powerpoint/2010/main" val="25304030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BAA30A-0E6A-E340-9C3C-5DB20B008583}" type="slidenum">
              <a:rPr lang="en-US" sz="1200"/>
              <a:pPr eaLnBrk="1" hangingPunct="1"/>
              <a:t>102</a:t>
            </a:fld>
            <a:endParaRPr lang="en-US" sz="1200"/>
          </a:p>
        </p:txBody>
      </p:sp>
      <p:sp>
        <p:nvSpPr>
          <p:cNvPr id="222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CF1819A-0F65-F543-8C6E-D4CC00EDF256}" type="slidenum">
              <a:rPr lang="ar-SA" sz="1200">
                <a:solidFill>
                  <a:srgbClr val="0000FF"/>
                </a:solidFill>
                <a:latin typeface="Marlett" charset="0"/>
                <a:cs typeface="Arial" charset="0"/>
              </a:rPr>
              <a:pPr algn="r"/>
              <a:t>102</a:t>
            </a:fld>
            <a:endParaRPr lang="en-US" sz="1200">
              <a:solidFill>
                <a:srgbClr val="0000FF"/>
              </a:solidFill>
              <a:latin typeface="Marlett" charset="0"/>
            </a:endParaRPr>
          </a:p>
        </p:txBody>
      </p:sp>
      <p:sp>
        <p:nvSpPr>
          <p:cNvPr id="222211" name="Rectangle 2"/>
          <p:cNvSpPr>
            <a:spLocks noGrp="1" noRot="1" noChangeAspect="1" noChangeArrowheads="1" noTextEdit="1"/>
          </p:cNvSpPr>
          <p:nvPr>
            <p:ph type="sldImg"/>
          </p:nvPr>
        </p:nvSpPr>
        <p:spPr>
          <a:xfrm>
            <a:off x="1144588" y="685800"/>
            <a:ext cx="4572000" cy="3429000"/>
          </a:xfrm>
          <a:ln/>
        </p:spPr>
      </p:sp>
      <p:sp>
        <p:nvSpPr>
          <p:cNvPr id="222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Its also easy with producer-consumer interrupt bit based solution if we have one producer and one consumer. </a:t>
            </a:r>
          </a:p>
          <a:p>
            <a:pPr eaLnBrk="1" hangingPunct="1"/>
            <a:r>
              <a:rPr lang="en-US">
                <a:latin typeface="Arial" charset="0"/>
              </a:rPr>
              <a:t>Using Mutex for large chunks of memory introduces performance problems. The surprising thing is that we can actually provide a </a:t>
            </a:r>
            <a:r>
              <a:rPr lang="ja-JP" altLang="en-US">
                <a:latin typeface="Arial" charset="0"/>
              </a:rPr>
              <a:t>“</a:t>
            </a:r>
            <a:r>
              <a:rPr lang="en-US" altLang="ja-JP">
                <a:latin typeface="Arial" charset="0"/>
              </a:rPr>
              <a:t>snapshot</a:t>
            </a:r>
            <a:r>
              <a:rPr lang="ja-JP" altLang="en-US">
                <a:latin typeface="Arial" charset="0"/>
              </a:rPr>
              <a:t>”</a:t>
            </a:r>
            <a:r>
              <a:rPr lang="en-US" altLang="ja-JP">
                <a:latin typeface="Arial" charset="0"/>
              </a:rPr>
              <a:t> of memory by reading memory locations one at a time, and while others are continuously writing it, all this WITHOUT mutual exclusion. Stay tuned to see how we do this. </a:t>
            </a:r>
            <a:endParaRPr lang="en-US">
              <a:latin typeface="Arial" charset="0"/>
            </a:endParaRPr>
          </a:p>
        </p:txBody>
      </p:sp>
    </p:spTree>
    <p:extLst>
      <p:ext uri="{BB962C8B-B14F-4D97-AF65-F5344CB8AC3E}">
        <p14:creationId xmlns:p14="http://schemas.microsoft.com/office/powerpoint/2010/main" val="12150294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636257-D52E-F64B-BE4D-4DE282E22862}" type="slidenum">
              <a:rPr lang="en-US" sz="1200"/>
              <a:pPr eaLnBrk="1" hangingPunct="1"/>
              <a:t>103</a:t>
            </a:fld>
            <a:endParaRPr lang="en-US" sz="1200"/>
          </a:p>
        </p:txBody>
      </p:sp>
      <p:sp>
        <p:nvSpPr>
          <p:cNvPr id="224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7B9C664-78C9-E64F-A327-074EEA9DF4C3}" type="slidenum">
              <a:rPr lang="ar-SA" sz="1200">
                <a:solidFill>
                  <a:srgbClr val="0000FF"/>
                </a:solidFill>
                <a:latin typeface="Marlett" charset="0"/>
                <a:cs typeface="Arial" charset="0"/>
              </a:rPr>
              <a:pPr algn="r"/>
              <a:t>103</a:t>
            </a:fld>
            <a:endParaRPr lang="en-US" sz="1200">
              <a:solidFill>
                <a:srgbClr val="0000FF"/>
              </a:solidFill>
              <a:latin typeface="Marlett" charset="0"/>
            </a:endParaRPr>
          </a:p>
        </p:txBody>
      </p:sp>
      <p:sp>
        <p:nvSpPr>
          <p:cNvPr id="224259" name="Rectangle 2"/>
          <p:cNvSpPr>
            <a:spLocks noGrp="1" noRot="1" noChangeAspect="1" noChangeArrowheads="1" noTextEdit="1"/>
          </p:cNvSpPr>
          <p:nvPr>
            <p:ph type="sldImg"/>
          </p:nvPr>
        </p:nvSpPr>
        <p:spPr>
          <a:xfrm>
            <a:off x="1144588" y="685800"/>
            <a:ext cx="4572000" cy="3429000"/>
          </a:xfrm>
          <a:ln/>
        </p:spPr>
      </p:sp>
      <p:sp>
        <p:nvSpPr>
          <p:cNvPr id="224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5009783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42EC3-2A9D-F547-AC0C-20E281EB9461}" type="slidenum">
              <a:rPr lang="en-US" sz="1200"/>
              <a:pPr eaLnBrk="1" hangingPunct="1"/>
              <a:t>104</a:t>
            </a:fld>
            <a:endParaRPr lang="en-US" sz="1200"/>
          </a:p>
        </p:txBody>
      </p:sp>
      <p:sp>
        <p:nvSpPr>
          <p:cNvPr id="226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6AFCFFF-4CF5-7F44-8E50-EEE9BBB4A965}" type="slidenum">
              <a:rPr lang="ar-SA" sz="1200">
                <a:solidFill>
                  <a:srgbClr val="0000FF"/>
                </a:solidFill>
                <a:latin typeface="Marlett" charset="0"/>
                <a:cs typeface="Arial" charset="0"/>
              </a:rPr>
              <a:pPr algn="r"/>
              <a:t>104</a:t>
            </a:fld>
            <a:endParaRPr lang="en-US" sz="1200">
              <a:solidFill>
                <a:srgbClr val="0000FF"/>
              </a:solidFill>
              <a:latin typeface="Marlett" charset="0"/>
            </a:endParaRPr>
          </a:p>
        </p:txBody>
      </p:sp>
      <p:sp>
        <p:nvSpPr>
          <p:cNvPr id="226307" name="Rectangle 2"/>
          <p:cNvSpPr>
            <a:spLocks noGrp="1" noRot="1" noChangeAspect="1" noChangeArrowheads="1" noTextEdit="1"/>
          </p:cNvSpPr>
          <p:nvPr>
            <p:ph type="sldImg"/>
          </p:nvPr>
        </p:nvSpPr>
        <p:spPr>
          <a:xfrm>
            <a:off x="1144588" y="685800"/>
            <a:ext cx="4572000" cy="3429000"/>
          </a:xfrm>
          <a:ln/>
        </p:spPr>
      </p:sp>
      <p:sp>
        <p:nvSpPr>
          <p:cNvPr id="226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7310890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92943-263E-514A-8E19-784272D8E0B0}" type="slidenum">
              <a:rPr lang="en-US" sz="1200"/>
              <a:pPr eaLnBrk="1" hangingPunct="1"/>
              <a:t>105</a:t>
            </a:fld>
            <a:endParaRPr lang="en-US" sz="1200"/>
          </a:p>
        </p:txBody>
      </p:sp>
      <p:sp>
        <p:nvSpPr>
          <p:cNvPr id="228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FA4EA82-F9B1-7D43-BE5E-69D9B939573B}" type="slidenum">
              <a:rPr lang="ar-SA" sz="1200">
                <a:solidFill>
                  <a:srgbClr val="0000FF"/>
                </a:solidFill>
                <a:latin typeface="Marlett" charset="0"/>
                <a:cs typeface="Arial" charset="0"/>
              </a:rPr>
              <a:pPr algn="r"/>
              <a:t>105</a:t>
            </a:fld>
            <a:endParaRPr lang="en-US" sz="1200">
              <a:solidFill>
                <a:srgbClr val="0000FF"/>
              </a:solidFill>
              <a:latin typeface="Marlett" charset="0"/>
            </a:endParaRPr>
          </a:p>
        </p:txBody>
      </p:sp>
      <p:sp>
        <p:nvSpPr>
          <p:cNvPr id="228355" name="Rectangle 2"/>
          <p:cNvSpPr>
            <a:spLocks noGrp="1" noRot="1" noChangeAspect="1" noChangeArrowheads="1" noTextEdit="1"/>
          </p:cNvSpPr>
          <p:nvPr>
            <p:ph type="sldImg"/>
          </p:nvPr>
        </p:nvSpPr>
        <p:spPr>
          <a:xfrm>
            <a:off x="1144588" y="685800"/>
            <a:ext cx="4572000" cy="3429000"/>
          </a:xfrm>
          <a:ln/>
        </p:spPr>
      </p:sp>
      <p:sp>
        <p:nvSpPr>
          <p:cNvPr id="228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Mutual exclusion and waiting imply that code is essentially executed sequentially, while one is executing it others spin doing nothing useful. The larger these sequential parts, the worst our utilization of the multiple processors on our machine. Moreover, this relation is not linear: if 25% of the code is sequential, it does not mean that on a ten processor machine we will see a 25% loss of speedup…to understand the real </a:t>
            </a:r>
            <a:r>
              <a:rPr lang="en-US" dirty="0" err="1">
                <a:latin typeface="Arial" charset="0"/>
              </a:rPr>
              <a:t>realation</a:t>
            </a:r>
            <a:r>
              <a:rPr lang="en-US" dirty="0">
                <a:latin typeface="Arial" charset="0"/>
              </a:rPr>
              <a:t>, we need to understand </a:t>
            </a:r>
          </a:p>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 Gene Amdahl was a computer science pioneer.  </a:t>
            </a:r>
            <a:endParaRPr lang="en-US" dirty="0">
              <a:latin typeface="Arial" charset="0"/>
            </a:endParaRPr>
          </a:p>
        </p:txBody>
      </p:sp>
    </p:spTree>
    <p:extLst>
      <p:ext uri="{BB962C8B-B14F-4D97-AF65-F5344CB8AC3E}">
        <p14:creationId xmlns:p14="http://schemas.microsoft.com/office/powerpoint/2010/main" val="39535559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7485CE-F91D-B340-BF45-3E012013A235}" type="slidenum">
              <a:rPr lang="en-US" sz="1200"/>
              <a:pPr eaLnBrk="1" hangingPunct="1"/>
              <a:t>106</a:t>
            </a:fld>
            <a:endParaRPr lang="en-US" sz="1200"/>
          </a:p>
        </p:txBody>
      </p:sp>
      <p:sp>
        <p:nvSpPr>
          <p:cNvPr id="230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F14B883-AFF5-0840-BCEF-E80EBB15000C}" type="slidenum">
              <a:rPr lang="ar-SA" sz="1200">
                <a:solidFill>
                  <a:srgbClr val="0000FF"/>
                </a:solidFill>
                <a:latin typeface="Marlett" charset="0"/>
                <a:cs typeface="Arial" charset="0"/>
              </a:rPr>
              <a:pPr algn="r"/>
              <a:t>106</a:t>
            </a:fld>
            <a:endParaRPr lang="en-US" sz="1200">
              <a:solidFill>
                <a:srgbClr val="0000FF"/>
              </a:solidFill>
              <a:latin typeface="Marlett" charset="0"/>
            </a:endParaRPr>
          </a:p>
        </p:txBody>
      </p:sp>
      <p:sp>
        <p:nvSpPr>
          <p:cNvPr id="230403" name="Rectangle 2"/>
          <p:cNvSpPr>
            <a:spLocks noGrp="1" noRot="1" noChangeAspect="1" noChangeArrowheads="1" noTextEdit="1"/>
          </p:cNvSpPr>
          <p:nvPr>
            <p:ph type="sldImg"/>
          </p:nvPr>
        </p:nvSpPr>
        <p:spPr>
          <a:xfrm>
            <a:off x="1144588" y="685800"/>
            <a:ext cx="4572000" cy="3429000"/>
          </a:xfrm>
          <a:ln/>
        </p:spPr>
      </p:sp>
      <p:sp>
        <p:nvSpPr>
          <p:cNvPr id="230404"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This kind of analysis is very important for concurrent computation.</a:t>
            </a:r>
          </a:p>
          <a:p>
            <a:pPr eaLnBrk="1" hangingPunct="1"/>
            <a:r>
              <a:rPr lang="en-US" dirty="0">
                <a:latin typeface="Arial" charset="0"/>
              </a:rPr>
              <a:t>The formula we need is called \</a:t>
            </a:r>
            <a:r>
              <a:rPr lang="en-US" dirty="0" err="1">
                <a:latin typeface="Arial" charset="0"/>
              </a:rPr>
              <a:t>emph</a:t>
            </a:r>
            <a:r>
              <a:rPr lang="en-US" dirty="0">
                <a:latin typeface="Arial" charset="0"/>
              </a:rPr>
              <a:t>{</a:t>
            </a:r>
            <a:r>
              <a:rPr lang="en-US" dirty="0" smtClean="0">
                <a:latin typeface="Arial" charset="0"/>
              </a:rPr>
              <a:t>Amdahl</a:t>
            </a:r>
            <a:r>
              <a:rPr lang="fr-FR" dirty="0" smtClean="0">
                <a:latin typeface="Arial" charset="0"/>
              </a:rPr>
              <a:t>'</a:t>
            </a:r>
            <a:r>
              <a:rPr lang="en-US" dirty="0" smtClean="0">
                <a:latin typeface="Arial" charset="0"/>
              </a:rPr>
              <a:t>s </a:t>
            </a:r>
            <a:r>
              <a:rPr lang="en-US" dirty="0">
                <a:latin typeface="Arial" charset="0"/>
              </a:rPr>
              <a:t>Law}.</a:t>
            </a:r>
          </a:p>
          <a:p>
            <a:pPr eaLnBrk="1" hangingPunct="1"/>
            <a:r>
              <a:rPr lang="en-US" dirty="0">
                <a:latin typeface="Arial" charset="0"/>
              </a:rPr>
              <a:t>It captures the notion that the extent to</a:t>
            </a:r>
          </a:p>
          <a:p>
            <a:pPr eaLnBrk="1" hangingPunct="1"/>
            <a:r>
              <a:rPr lang="en-US" dirty="0">
                <a:latin typeface="Arial" charset="0"/>
              </a:rPr>
              <a:t>which we can speed up any complex job (not just painting)</a:t>
            </a:r>
          </a:p>
          <a:p>
            <a:pPr eaLnBrk="1" hangingPunct="1"/>
            <a:r>
              <a:rPr lang="en-US" dirty="0">
                <a:latin typeface="Arial" charset="0"/>
              </a:rPr>
              <a:t>is limited by how much of the job must be executed sequentially.</a:t>
            </a:r>
          </a:p>
          <a:p>
            <a:pPr eaLnBrk="1" hangingPunct="1"/>
            <a:endParaRPr lang="en-US" dirty="0">
              <a:latin typeface="Arial" charset="0"/>
            </a:endParaRPr>
          </a:p>
          <a:p>
            <a:pPr eaLnBrk="1" hangingPunct="1"/>
            <a:r>
              <a:rPr lang="en-US" dirty="0">
                <a:latin typeface="Arial" charset="0"/>
              </a:rPr>
              <a:t>Define the \</a:t>
            </a:r>
            <a:r>
              <a:rPr lang="en-US" dirty="0" err="1">
                <a:latin typeface="Arial" charset="0"/>
              </a:rPr>
              <a:t>emph</a:t>
            </a:r>
            <a:r>
              <a:rPr lang="en-US" dirty="0">
                <a:latin typeface="Arial" charset="0"/>
              </a:rPr>
              <a:t>{speedup} $S$ of a job to be the ratio between the</a:t>
            </a:r>
          </a:p>
          <a:p>
            <a:pPr eaLnBrk="1" hangingPunct="1"/>
            <a:r>
              <a:rPr lang="en-US" dirty="0">
                <a:latin typeface="Arial" charset="0"/>
              </a:rPr>
              <a:t>time it takes one processor to complete the job (as measured by a wall clock)</a:t>
            </a:r>
          </a:p>
          <a:p>
            <a:pPr eaLnBrk="1" hangingPunct="1"/>
            <a:r>
              <a:rPr lang="en-US" dirty="0">
                <a:latin typeface="Arial" charset="0"/>
              </a:rPr>
              <a:t>versus the time it takes $n$ concurrent processors to complete the same job.</a:t>
            </a:r>
          </a:p>
          <a:p>
            <a:pPr eaLnBrk="1" hangingPunct="1"/>
            <a:r>
              <a:rPr lang="en-US" dirty="0">
                <a:latin typeface="Arial" charset="0"/>
              </a:rPr>
              <a:t>\</a:t>
            </a:r>
            <a:r>
              <a:rPr lang="en-US" dirty="0" err="1">
                <a:latin typeface="Arial" charset="0"/>
              </a:rPr>
              <a:t>emph</a:t>
            </a:r>
            <a:r>
              <a:rPr lang="en-US" dirty="0">
                <a:latin typeface="Arial" charset="0"/>
              </a:rPr>
              <a:t>{</a:t>
            </a:r>
            <a:r>
              <a:rPr lang="en-US" dirty="0" smtClean="0">
                <a:latin typeface="Arial" charset="0"/>
              </a:rPr>
              <a:t>Amdahl</a:t>
            </a:r>
            <a:r>
              <a:rPr lang="fr-FR" dirty="0" smtClean="0">
                <a:latin typeface="Arial" charset="0"/>
              </a:rPr>
              <a:t>'</a:t>
            </a:r>
            <a:r>
              <a:rPr lang="en-US" dirty="0" smtClean="0">
                <a:latin typeface="Arial" charset="0"/>
              </a:rPr>
              <a:t>s </a:t>
            </a:r>
            <a:r>
              <a:rPr lang="en-US" dirty="0">
                <a:latin typeface="Arial" charset="0"/>
              </a:rPr>
              <a:t>Law} characterizes the maximum speedup $S$ that can be achieved by $n$</a:t>
            </a:r>
          </a:p>
          <a:p>
            <a:pPr eaLnBrk="1" hangingPunct="1"/>
            <a:r>
              <a:rPr lang="en-US" dirty="0">
                <a:latin typeface="Arial" charset="0"/>
              </a:rPr>
              <a:t>processors collaborating on an application where $p$ is the fraction of</a:t>
            </a:r>
          </a:p>
          <a:p>
            <a:pPr eaLnBrk="1" hangingPunct="1"/>
            <a:r>
              <a:rPr lang="en-US" dirty="0">
                <a:latin typeface="Arial" charset="0"/>
              </a:rPr>
              <a:t>the job that can be executed in parallel.</a:t>
            </a:r>
          </a:p>
          <a:p>
            <a:pPr eaLnBrk="1" hangingPunct="1"/>
            <a:r>
              <a:rPr lang="en-US" dirty="0">
                <a:latin typeface="Arial" charset="0"/>
              </a:rPr>
              <a:t>Assume, for simplicity,</a:t>
            </a:r>
          </a:p>
          <a:p>
            <a:pPr eaLnBrk="1" hangingPunct="1"/>
            <a:r>
              <a:rPr lang="en-US" dirty="0">
                <a:latin typeface="Arial" charset="0"/>
              </a:rPr>
              <a:t>that it takes (normalized) time 1 for a single processor to complete the job.</a:t>
            </a:r>
          </a:p>
          <a:p>
            <a:pPr eaLnBrk="1" hangingPunct="1"/>
            <a:r>
              <a:rPr lang="en-US" dirty="0">
                <a:latin typeface="Arial" charset="0"/>
              </a:rPr>
              <a:t>With $n$ concurrent processors, the parallel part takes time $p/n$ and the sequential part takes time $1-p$.</a:t>
            </a:r>
          </a:p>
          <a:p>
            <a:pPr eaLnBrk="1" hangingPunct="1"/>
            <a:r>
              <a:rPr lang="en-US" dirty="0">
                <a:latin typeface="Arial" charset="0"/>
              </a:rPr>
              <a:t>Overall, the parallelized computation takes time:</a:t>
            </a:r>
          </a:p>
          <a:p>
            <a:pPr eaLnBrk="1" hangingPunct="1"/>
            <a:r>
              <a:rPr lang="en-US" dirty="0">
                <a:latin typeface="Arial" charset="0"/>
              </a:rPr>
              <a:t>$$</a:t>
            </a:r>
          </a:p>
          <a:p>
            <a:pPr eaLnBrk="1" hangingPunct="1"/>
            <a:r>
              <a:rPr lang="en-US" dirty="0">
                <a:latin typeface="Arial" charset="0"/>
              </a:rPr>
              <a:t>1 - p + \</a:t>
            </a:r>
            <a:r>
              <a:rPr lang="en-US" dirty="0" err="1">
                <a:latin typeface="Arial" charset="0"/>
              </a:rPr>
              <a:t>frac</a:t>
            </a:r>
            <a:r>
              <a:rPr lang="en-US" dirty="0">
                <a:latin typeface="Arial" charset="0"/>
              </a:rPr>
              <a:t>{p}{n}</a:t>
            </a:r>
          </a:p>
          <a:p>
            <a:pPr eaLnBrk="1" hangingPunct="1"/>
            <a:r>
              <a:rPr lang="en-US" dirty="0">
                <a:latin typeface="Arial" charset="0"/>
              </a:rPr>
              <a:t>$$</a:t>
            </a:r>
          </a:p>
          <a:p>
            <a:pPr eaLnBrk="1" hangingPunct="1"/>
            <a:r>
              <a:rPr lang="en-US" dirty="0" smtClean="0">
                <a:latin typeface="Arial" charset="0"/>
              </a:rPr>
              <a:t>Amdahl</a:t>
            </a:r>
            <a:r>
              <a:rPr lang="fr-FR" dirty="0" smtClean="0">
                <a:latin typeface="Arial" charset="0"/>
              </a:rPr>
              <a:t>'</a:t>
            </a:r>
            <a:r>
              <a:rPr lang="en-US" dirty="0" smtClean="0">
                <a:latin typeface="Arial" charset="0"/>
              </a:rPr>
              <a:t>s </a:t>
            </a:r>
            <a:r>
              <a:rPr lang="en-US" dirty="0">
                <a:latin typeface="Arial" charset="0"/>
              </a:rPr>
              <a:t>Law says that the speedup, that is,</a:t>
            </a:r>
          </a:p>
          <a:p>
            <a:pPr eaLnBrk="1" hangingPunct="1"/>
            <a:r>
              <a:rPr lang="en-US" dirty="0">
                <a:latin typeface="Arial" charset="0"/>
              </a:rPr>
              <a:t>the ratio between the sequential (single-processor) time and the parallel time,</a:t>
            </a:r>
          </a:p>
          <a:p>
            <a:pPr eaLnBrk="1" hangingPunct="1"/>
            <a:r>
              <a:rPr lang="en-US" dirty="0">
                <a:latin typeface="Arial" charset="0"/>
              </a:rPr>
              <a:t>is:</a:t>
            </a:r>
          </a:p>
          <a:p>
            <a:pPr eaLnBrk="1" hangingPunct="1"/>
            <a:r>
              <a:rPr lang="en-US" dirty="0">
                <a:latin typeface="Arial" charset="0"/>
              </a:rPr>
              <a:t>$$</a:t>
            </a:r>
          </a:p>
          <a:p>
            <a:pPr eaLnBrk="1" hangingPunct="1"/>
            <a:r>
              <a:rPr lang="en-US" dirty="0">
                <a:latin typeface="Arial" charset="0"/>
              </a:rPr>
              <a:t>S = \</a:t>
            </a:r>
            <a:r>
              <a:rPr lang="en-US" dirty="0" err="1">
                <a:latin typeface="Arial" charset="0"/>
              </a:rPr>
              <a:t>frac</a:t>
            </a:r>
            <a:r>
              <a:rPr lang="en-US" dirty="0">
                <a:latin typeface="Arial" charset="0"/>
              </a:rPr>
              <a:t>{1}{1 - p + \</a:t>
            </a:r>
            <a:r>
              <a:rPr lang="en-US" dirty="0" err="1">
                <a:latin typeface="Arial" charset="0"/>
              </a:rPr>
              <a:t>frac</a:t>
            </a:r>
            <a:r>
              <a:rPr lang="en-US" dirty="0">
                <a:latin typeface="Arial" charset="0"/>
              </a:rPr>
              <a:t>{p}{n}}</a:t>
            </a:r>
          </a:p>
          <a:p>
            <a:pPr eaLnBrk="1" hangingPunct="1"/>
            <a:r>
              <a:rPr lang="en-US" dirty="0">
                <a:latin typeface="Arial" charset="0"/>
              </a:rPr>
              <a:t>$$</a:t>
            </a:r>
          </a:p>
          <a:p>
            <a:pPr eaLnBrk="1" hangingPunct="1"/>
            <a:endParaRPr lang="en-US" dirty="0">
              <a:latin typeface="Arial" charset="0"/>
            </a:endParaRPr>
          </a:p>
          <a:p>
            <a:pPr eaLnBrk="1" hangingPunct="1"/>
            <a:r>
              <a:rPr lang="en-US" dirty="0">
                <a:latin typeface="Arial" charset="0"/>
              </a:rPr>
              <a:t>We show this in the next set of slides</a:t>
            </a:r>
          </a:p>
        </p:txBody>
      </p:sp>
    </p:spTree>
    <p:extLst>
      <p:ext uri="{BB962C8B-B14F-4D97-AF65-F5344CB8AC3E}">
        <p14:creationId xmlns:p14="http://schemas.microsoft.com/office/powerpoint/2010/main" val="17309354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961AB-96C5-3C40-B511-367B0B509841}" type="slidenum">
              <a:rPr lang="en-US" sz="1200"/>
              <a:pPr eaLnBrk="1" hangingPunct="1"/>
              <a:t>107</a:t>
            </a:fld>
            <a:endParaRPr lang="en-US" sz="1200"/>
          </a:p>
        </p:txBody>
      </p:sp>
      <p:sp>
        <p:nvSpPr>
          <p:cNvPr id="232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2F9CDCE-E1DF-7A4C-A102-9346CFA0DB8E}" type="slidenum">
              <a:rPr lang="ar-SA" sz="1200">
                <a:solidFill>
                  <a:srgbClr val="0000FF"/>
                </a:solidFill>
                <a:latin typeface="Marlett" charset="0"/>
                <a:cs typeface="Arial" charset="0"/>
              </a:rPr>
              <a:pPr algn="r"/>
              <a:t>107</a:t>
            </a:fld>
            <a:endParaRPr lang="en-US" sz="1200">
              <a:solidFill>
                <a:srgbClr val="0000FF"/>
              </a:solidFill>
              <a:latin typeface="Marlett" charset="0"/>
            </a:endParaRPr>
          </a:p>
        </p:txBody>
      </p:sp>
      <p:sp>
        <p:nvSpPr>
          <p:cNvPr id="232451" name="Rectangle 2"/>
          <p:cNvSpPr>
            <a:spLocks noGrp="1" noRot="1" noChangeAspect="1" noChangeArrowheads="1" noTextEdit="1"/>
          </p:cNvSpPr>
          <p:nvPr>
            <p:ph type="sldImg"/>
          </p:nvPr>
        </p:nvSpPr>
        <p:spPr>
          <a:xfrm>
            <a:off x="1144588" y="685800"/>
            <a:ext cx="4572000" cy="3429000"/>
          </a:xfrm>
          <a:ln/>
        </p:spPr>
      </p:sp>
      <p:sp>
        <p:nvSpPr>
          <p:cNvPr id="23245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AVOID USING THE WORD </a:t>
            </a:r>
            <a:r>
              <a:rPr lang="ja-JP" altLang="en-US">
                <a:latin typeface="Arial" charset="0"/>
              </a:rPr>
              <a:t>“</a:t>
            </a:r>
            <a:r>
              <a:rPr lang="en-US" altLang="ja-JP">
                <a:latin typeface="Arial" charset="0"/>
              </a:rPr>
              <a:t>CODE</a:t>
            </a:r>
            <a:r>
              <a:rPr lang="ja-JP" altLang="en-US">
                <a:latin typeface="Arial" charset="0"/>
              </a:rPr>
              <a:t>”</a:t>
            </a:r>
            <a:r>
              <a:rPr lang="en-US" altLang="ja-JP">
                <a:latin typeface="Arial" charset="0"/>
              </a:rPr>
              <a:t>, P is not a fraction of the code but if the execution time of the solution algorithm. It could be that 5% of the code are executed in a loop and account for 90% of the execution time. </a:t>
            </a:r>
            <a:endParaRPr lang="en-US">
              <a:latin typeface="Arial" charset="0"/>
            </a:endParaRPr>
          </a:p>
        </p:txBody>
      </p:sp>
    </p:spTree>
    <p:extLst>
      <p:ext uri="{BB962C8B-B14F-4D97-AF65-F5344CB8AC3E}">
        <p14:creationId xmlns:p14="http://schemas.microsoft.com/office/powerpoint/2010/main" val="26536431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961AB-96C5-3C40-B511-367B0B509841}" type="slidenum">
              <a:rPr lang="en-US" sz="1200"/>
              <a:pPr eaLnBrk="1" hangingPunct="1"/>
              <a:t>108</a:t>
            </a:fld>
            <a:endParaRPr lang="en-US" sz="1200"/>
          </a:p>
        </p:txBody>
      </p:sp>
      <p:sp>
        <p:nvSpPr>
          <p:cNvPr id="232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2F9CDCE-E1DF-7A4C-A102-9346CFA0DB8E}" type="slidenum">
              <a:rPr lang="ar-SA" sz="1200">
                <a:solidFill>
                  <a:srgbClr val="0000FF"/>
                </a:solidFill>
                <a:latin typeface="Marlett" charset="0"/>
                <a:cs typeface="Arial" charset="0"/>
              </a:rPr>
              <a:pPr algn="r"/>
              <a:t>108</a:t>
            </a:fld>
            <a:endParaRPr lang="en-US" sz="1200">
              <a:solidFill>
                <a:srgbClr val="0000FF"/>
              </a:solidFill>
              <a:latin typeface="Marlett" charset="0"/>
            </a:endParaRPr>
          </a:p>
        </p:txBody>
      </p:sp>
      <p:sp>
        <p:nvSpPr>
          <p:cNvPr id="232451" name="Rectangle 2"/>
          <p:cNvSpPr>
            <a:spLocks noGrp="1" noRot="1" noChangeAspect="1" noChangeArrowheads="1" noTextEdit="1"/>
          </p:cNvSpPr>
          <p:nvPr>
            <p:ph type="sldImg"/>
          </p:nvPr>
        </p:nvSpPr>
        <p:spPr>
          <a:xfrm>
            <a:off x="1144588" y="685800"/>
            <a:ext cx="4572000" cy="3429000"/>
          </a:xfrm>
          <a:ln/>
        </p:spPr>
      </p:sp>
      <p:sp>
        <p:nvSpPr>
          <p:cNvPr id="23245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AVOID USING THE WORD </a:t>
            </a:r>
            <a:r>
              <a:rPr lang="ja-JP" altLang="en-US">
                <a:latin typeface="Arial" charset="0"/>
              </a:rPr>
              <a:t>“</a:t>
            </a:r>
            <a:r>
              <a:rPr lang="en-US" altLang="ja-JP">
                <a:latin typeface="Arial" charset="0"/>
              </a:rPr>
              <a:t>CODE</a:t>
            </a:r>
            <a:r>
              <a:rPr lang="ja-JP" altLang="en-US">
                <a:latin typeface="Arial" charset="0"/>
              </a:rPr>
              <a:t>”</a:t>
            </a:r>
            <a:r>
              <a:rPr lang="en-US" altLang="ja-JP">
                <a:latin typeface="Arial" charset="0"/>
              </a:rPr>
              <a:t>, P is not a fraction of the code but if the execution time of the solution algorithm. It could be that 5% of the code are executed in a loop and account for 90% of the execution time. </a:t>
            </a:r>
            <a:endParaRPr lang="en-US">
              <a:latin typeface="Arial" charset="0"/>
            </a:endParaRPr>
          </a:p>
        </p:txBody>
      </p:sp>
    </p:spTree>
    <p:extLst>
      <p:ext uri="{BB962C8B-B14F-4D97-AF65-F5344CB8AC3E}">
        <p14:creationId xmlns:p14="http://schemas.microsoft.com/office/powerpoint/2010/main" val="34102114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961AB-96C5-3C40-B511-367B0B509841}" type="slidenum">
              <a:rPr lang="en-US" sz="1200"/>
              <a:pPr eaLnBrk="1" hangingPunct="1"/>
              <a:t>109</a:t>
            </a:fld>
            <a:endParaRPr lang="en-US" sz="1200"/>
          </a:p>
        </p:txBody>
      </p:sp>
      <p:sp>
        <p:nvSpPr>
          <p:cNvPr id="232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2F9CDCE-E1DF-7A4C-A102-9346CFA0DB8E}" type="slidenum">
              <a:rPr lang="ar-SA" sz="1200">
                <a:solidFill>
                  <a:srgbClr val="0000FF"/>
                </a:solidFill>
                <a:latin typeface="Marlett" charset="0"/>
                <a:cs typeface="Arial" charset="0"/>
              </a:rPr>
              <a:pPr algn="r"/>
              <a:t>109</a:t>
            </a:fld>
            <a:endParaRPr lang="en-US" sz="1200">
              <a:solidFill>
                <a:srgbClr val="0000FF"/>
              </a:solidFill>
              <a:latin typeface="Marlett" charset="0"/>
            </a:endParaRPr>
          </a:p>
        </p:txBody>
      </p:sp>
      <p:sp>
        <p:nvSpPr>
          <p:cNvPr id="232451" name="Rectangle 2"/>
          <p:cNvSpPr>
            <a:spLocks noGrp="1" noRot="1" noChangeAspect="1" noChangeArrowheads="1" noTextEdit="1"/>
          </p:cNvSpPr>
          <p:nvPr>
            <p:ph type="sldImg"/>
          </p:nvPr>
        </p:nvSpPr>
        <p:spPr>
          <a:xfrm>
            <a:off x="1144588" y="685800"/>
            <a:ext cx="4572000" cy="3429000"/>
          </a:xfrm>
          <a:ln/>
        </p:spPr>
      </p:sp>
      <p:sp>
        <p:nvSpPr>
          <p:cNvPr id="23245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AVOID USING THE WORD </a:t>
            </a:r>
            <a:r>
              <a:rPr lang="ja-JP" altLang="en-US">
                <a:latin typeface="Arial" charset="0"/>
              </a:rPr>
              <a:t>“</a:t>
            </a:r>
            <a:r>
              <a:rPr lang="en-US" altLang="ja-JP">
                <a:latin typeface="Arial" charset="0"/>
              </a:rPr>
              <a:t>CODE</a:t>
            </a:r>
            <a:r>
              <a:rPr lang="ja-JP" altLang="en-US">
                <a:latin typeface="Arial" charset="0"/>
              </a:rPr>
              <a:t>”</a:t>
            </a:r>
            <a:r>
              <a:rPr lang="en-US" altLang="ja-JP">
                <a:latin typeface="Arial" charset="0"/>
              </a:rPr>
              <a:t>, P is not a fraction of the code but if the execution time of the solution algorithm. It could be that 5% of the code are executed in a loop and account for 90% of the execution time. </a:t>
            </a:r>
            <a:endParaRPr lang="en-US">
              <a:latin typeface="Arial" charset="0"/>
            </a:endParaRPr>
          </a:p>
        </p:txBody>
      </p:sp>
    </p:spTree>
    <p:extLst>
      <p:ext uri="{BB962C8B-B14F-4D97-AF65-F5344CB8AC3E}">
        <p14:creationId xmlns:p14="http://schemas.microsoft.com/office/powerpoint/2010/main" val="337005423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961AB-96C5-3C40-B511-367B0B509841}" type="slidenum">
              <a:rPr lang="en-US" sz="1200"/>
              <a:pPr eaLnBrk="1" hangingPunct="1"/>
              <a:t>110</a:t>
            </a:fld>
            <a:endParaRPr lang="en-US" sz="1200"/>
          </a:p>
        </p:txBody>
      </p:sp>
      <p:sp>
        <p:nvSpPr>
          <p:cNvPr id="232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2F9CDCE-E1DF-7A4C-A102-9346CFA0DB8E}" type="slidenum">
              <a:rPr lang="ar-SA" sz="1200">
                <a:solidFill>
                  <a:srgbClr val="0000FF"/>
                </a:solidFill>
                <a:latin typeface="Marlett" charset="0"/>
                <a:cs typeface="Arial" charset="0"/>
              </a:rPr>
              <a:pPr algn="r"/>
              <a:t>110</a:t>
            </a:fld>
            <a:endParaRPr lang="en-US" sz="1200">
              <a:solidFill>
                <a:srgbClr val="0000FF"/>
              </a:solidFill>
              <a:latin typeface="Marlett" charset="0"/>
            </a:endParaRPr>
          </a:p>
        </p:txBody>
      </p:sp>
      <p:sp>
        <p:nvSpPr>
          <p:cNvPr id="232451" name="Rectangle 2"/>
          <p:cNvSpPr>
            <a:spLocks noGrp="1" noRot="1" noChangeAspect="1" noChangeArrowheads="1" noTextEdit="1"/>
          </p:cNvSpPr>
          <p:nvPr>
            <p:ph type="sldImg"/>
          </p:nvPr>
        </p:nvSpPr>
        <p:spPr>
          <a:xfrm>
            <a:off x="1144588" y="685800"/>
            <a:ext cx="4572000" cy="3429000"/>
          </a:xfrm>
          <a:ln/>
        </p:spPr>
      </p:sp>
      <p:sp>
        <p:nvSpPr>
          <p:cNvPr id="23245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AVOID USING THE WORD </a:t>
            </a:r>
            <a:r>
              <a:rPr lang="ja-JP" altLang="en-US">
                <a:latin typeface="Arial" charset="0"/>
              </a:rPr>
              <a:t>“</a:t>
            </a:r>
            <a:r>
              <a:rPr lang="en-US" altLang="ja-JP">
                <a:latin typeface="Arial" charset="0"/>
              </a:rPr>
              <a:t>CODE</a:t>
            </a:r>
            <a:r>
              <a:rPr lang="ja-JP" altLang="en-US">
                <a:latin typeface="Arial" charset="0"/>
              </a:rPr>
              <a:t>”</a:t>
            </a:r>
            <a:r>
              <a:rPr lang="en-US" altLang="ja-JP">
                <a:latin typeface="Arial" charset="0"/>
              </a:rPr>
              <a:t>, P is not a fraction of the code but if the execution time of the solution algorithm. It could be that 5% of the code are executed in a loop and account for 90% of the execution time. </a:t>
            </a:r>
            <a:endParaRPr lang="en-US">
              <a:latin typeface="Arial" charset="0"/>
            </a:endParaRPr>
          </a:p>
        </p:txBody>
      </p:sp>
    </p:spTree>
    <p:extLst>
      <p:ext uri="{BB962C8B-B14F-4D97-AF65-F5344CB8AC3E}">
        <p14:creationId xmlns:p14="http://schemas.microsoft.com/office/powerpoint/2010/main" val="232993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A20BA4-1CC5-944E-BFFE-484E3C2E1DC4}" type="slidenum">
              <a:rPr lang="en-US" sz="1200"/>
              <a:pPr eaLnBrk="1" hangingPunct="1"/>
              <a:t>12</a:t>
            </a:fld>
            <a:endParaRPr lang="en-US" sz="1200"/>
          </a:p>
        </p:txBody>
      </p:sp>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99992C2-DA5C-7041-B6FA-2CBEFB5D3DDE}" type="slidenum">
              <a:rPr lang="ar-SA" sz="1200">
                <a:solidFill>
                  <a:srgbClr val="0000FF"/>
                </a:solidFill>
                <a:latin typeface="Marlett" charset="0"/>
                <a:cs typeface="Arial" charset="0"/>
              </a:rPr>
              <a:pPr algn="r"/>
              <a:t>12</a:t>
            </a:fld>
            <a:endParaRPr lang="en-US" sz="1200">
              <a:solidFill>
                <a:srgbClr val="0000FF"/>
              </a:solidFill>
              <a:latin typeface="Marlett" charset="0"/>
            </a:endParaRPr>
          </a:p>
        </p:txBody>
      </p:sp>
      <p:sp>
        <p:nvSpPr>
          <p:cNvPr id="37891" name="Rectangle 2"/>
          <p:cNvSpPr>
            <a:spLocks noGrp="1" noRot="1" noChangeAspect="1" noChangeArrowheads="1" noTextEdit="1"/>
          </p:cNvSpPr>
          <p:nvPr>
            <p:ph type="sldImg"/>
          </p:nvPr>
        </p:nvSpPr>
        <p:spPr>
          <a:xfrm>
            <a:off x="1144588" y="685800"/>
            <a:ext cx="4572000" cy="3429000"/>
          </a:xfrm>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This is because splitting the application up to utilize the cores is not simple, and coordination among the various code parts requires care.</a:t>
            </a:r>
          </a:p>
        </p:txBody>
      </p:sp>
    </p:spTree>
    <p:extLst>
      <p:ext uri="{BB962C8B-B14F-4D97-AF65-F5344CB8AC3E}">
        <p14:creationId xmlns:p14="http://schemas.microsoft.com/office/powerpoint/2010/main" val="39393613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1749A1-9238-D041-8425-07B44BCAF59F}" type="slidenum">
              <a:rPr lang="en-US" sz="1200"/>
              <a:pPr eaLnBrk="1" hangingPunct="1"/>
              <a:t>112</a:t>
            </a:fld>
            <a:endParaRPr lang="en-US" sz="1200"/>
          </a:p>
        </p:txBody>
      </p:sp>
      <p:sp>
        <p:nvSpPr>
          <p:cNvPr id="241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D2FECF5-C68D-D84F-96BA-70E30172EAA1}" type="slidenum">
              <a:rPr lang="ar-SA" sz="1200">
                <a:solidFill>
                  <a:srgbClr val="0000FF"/>
                </a:solidFill>
                <a:latin typeface="Marlett" charset="0"/>
                <a:cs typeface="Arial" charset="0"/>
              </a:rPr>
              <a:pPr algn="r"/>
              <a:t>112</a:t>
            </a:fld>
            <a:endParaRPr lang="en-US" sz="1200">
              <a:solidFill>
                <a:srgbClr val="0000FF"/>
              </a:solidFill>
              <a:latin typeface="Marlett" charset="0"/>
            </a:endParaRPr>
          </a:p>
        </p:txBody>
      </p:sp>
      <p:sp>
        <p:nvSpPr>
          <p:cNvPr id="241667" name="Rectangle 2"/>
          <p:cNvSpPr>
            <a:spLocks noGrp="1" noRot="1" noChangeAspect="1" noChangeArrowheads="1" noTextEdit="1"/>
          </p:cNvSpPr>
          <p:nvPr>
            <p:ph type="sldImg"/>
          </p:nvPr>
        </p:nvSpPr>
        <p:spPr>
          <a:xfrm>
            <a:off x="1144588" y="685800"/>
            <a:ext cx="4572000" cy="3429000"/>
          </a:xfrm>
          <a:ln/>
        </p:spPr>
      </p:sp>
      <p:sp>
        <p:nvSpPr>
          <p:cNvPr id="24166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074980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44C03F-0123-7344-948A-2A6305919998}" type="slidenum">
              <a:rPr lang="en-US" sz="1200"/>
              <a:pPr eaLnBrk="1" hangingPunct="1"/>
              <a:t>113</a:t>
            </a:fld>
            <a:endParaRPr lang="en-US" sz="1200"/>
          </a:p>
        </p:txBody>
      </p:sp>
      <p:sp>
        <p:nvSpPr>
          <p:cNvPr id="243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43CFECF-6431-3C40-A321-1FDE33AF6D6F}" type="slidenum">
              <a:rPr lang="ar-SA" sz="1200">
                <a:solidFill>
                  <a:srgbClr val="0000FF"/>
                </a:solidFill>
                <a:latin typeface="Marlett" charset="0"/>
                <a:cs typeface="Arial" charset="0"/>
              </a:rPr>
              <a:pPr algn="r"/>
              <a:t>113</a:t>
            </a:fld>
            <a:endParaRPr lang="en-US" sz="1200">
              <a:solidFill>
                <a:srgbClr val="0000FF"/>
              </a:solidFill>
              <a:latin typeface="Marlett" charset="0"/>
            </a:endParaRPr>
          </a:p>
        </p:txBody>
      </p:sp>
      <p:sp>
        <p:nvSpPr>
          <p:cNvPr id="243715" name="Rectangle 2"/>
          <p:cNvSpPr>
            <a:spLocks noGrp="1" noRot="1" noChangeAspect="1" noChangeArrowheads="1" noTextEdit="1"/>
          </p:cNvSpPr>
          <p:nvPr>
            <p:ph type="sldImg"/>
          </p:nvPr>
        </p:nvSpPr>
        <p:spPr>
          <a:xfrm>
            <a:off x="1144588" y="685800"/>
            <a:ext cx="4572000" cy="3429000"/>
          </a:xfrm>
          <a:ln/>
        </p:spPr>
      </p:sp>
      <p:sp>
        <p:nvSpPr>
          <p:cNvPr id="24371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Explain to students that you work really hard and parallelize 60% of the applications execution (NOT ITS CODE, its EXECUTION) </a:t>
            </a:r>
          </a:p>
          <a:p>
            <a:pPr eaLnBrk="1" hangingPunct="1"/>
            <a:r>
              <a:rPr lang="en-US">
                <a:latin typeface="Arial" charset="0"/>
              </a:rPr>
              <a:t>and get little for your money</a:t>
            </a:r>
          </a:p>
        </p:txBody>
      </p:sp>
    </p:spTree>
    <p:extLst>
      <p:ext uri="{BB962C8B-B14F-4D97-AF65-F5344CB8AC3E}">
        <p14:creationId xmlns:p14="http://schemas.microsoft.com/office/powerpoint/2010/main" val="156206266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13C8D-A2F8-AC49-ABD9-F8E35AEB7854}" type="slidenum">
              <a:rPr lang="en-US" sz="1200"/>
              <a:pPr eaLnBrk="1" hangingPunct="1"/>
              <a:t>114</a:t>
            </a:fld>
            <a:endParaRPr lang="en-US" sz="1200"/>
          </a:p>
        </p:txBody>
      </p:sp>
      <p:sp>
        <p:nvSpPr>
          <p:cNvPr id="245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33A3DEA-0B72-F242-B95B-9FA436A1FE69}" type="slidenum">
              <a:rPr lang="ar-SA" sz="1200">
                <a:solidFill>
                  <a:srgbClr val="0000FF"/>
                </a:solidFill>
                <a:latin typeface="Marlett" charset="0"/>
                <a:cs typeface="Arial" charset="0"/>
              </a:rPr>
              <a:pPr algn="r"/>
              <a:t>114</a:t>
            </a:fld>
            <a:endParaRPr lang="en-US" sz="1200">
              <a:solidFill>
                <a:srgbClr val="0000FF"/>
              </a:solidFill>
              <a:latin typeface="Marlett" charset="0"/>
            </a:endParaRPr>
          </a:p>
        </p:txBody>
      </p:sp>
      <p:sp>
        <p:nvSpPr>
          <p:cNvPr id="245763" name="Rectangle 2"/>
          <p:cNvSpPr>
            <a:spLocks noGrp="1" noRot="1" noChangeAspect="1" noChangeArrowheads="1" noTextEdit="1"/>
          </p:cNvSpPr>
          <p:nvPr>
            <p:ph type="sldImg"/>
          </p:nvPr>
        </p:nvSpPr>
        <p:spPr>
          <a:xfrm>
            <a:off x="1144588" y="685800"/>
            <a:ext cx="4572000" cy="3429000"/>
          </a:xfrm>
          <a:ln/>
        </p:spPr>
      </p:sp>
      <p:sp>
        <p:nvSpPr>
          <p:cNvPr id="245764"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2386862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B2157C-AD10-DD47-8758-7C46C9BF97FA}" type="slidenum">
              <a:rPr lang="en-US" sz="1200"/>
              <a:pPr eaLnBrk="1" hangingPunct="1"/>
              <a:t>115</a:t>
            </a:fld>
            <a:endParaRPr lang="en-US" sz="1200"/>
          </a:p>
        </p:txBody>
      </p:sp>
      <p:sp>
        <p:nvSpPr>
          <p:cNvPr id="247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E35C9C5-743B-5E40-8FD1-6775B02477E1}" type="slidenum">
              <a:rPr lang="ar-SA" sz="1200">
                <a:solidFill>
                  <a:srgbClr val="0000FF"/>
                </a:solidFill>
                <a:latin typeface="Marlett" charset="0"/>
                <a:cs typeface="Arial" charset="0"/>
              </a:rPr>
              <a:pPr algn="r"/>
              <a:t>115</a:t>
            </a:fld>
            <a:endParaRPr lang="en-US" sz="1200">
              <a:solidFill>
                <a:srgbClr val="0000FF"/>
              </a:solidFill>
              <a:latin typeface="Marlett" charset="0"/>
            </a:endParaRPr>
          </a:p>
        </p:txBody>
      </p:sp>
      <p:sp>
        <p:nvSpPr>
          <p:cNvPr id="247811" name="Rectangle 2"/>
          <p:cNvSpPr>
            <a:spLocks noGrp="1" noRot="1" noChangeAspect="1" noChangeArrowheads="1" noTextEdit="1"/>
          </p:cNvSpPr>
          <p:nvPr>
            <p:ph type="sldImg"/>
          </p:nvPr>
        </p:nvSpPr>
        <p:spPr>
          <a:xfrm>
            <a:off x="1144588" y="685800"/>
            <a:ext cx="4572000" cy="3429000"/>
          </a:xfrm>
          <a:ln/>
        </p:spPr>
      </p:sp>
      <p:sp>
        <p:nvSpPr>
          <p:cNvPr id="24781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Even with 80% we are only 2/5 utilization, we paid for 10 CPUs and got 4…</a:t>
            </a:r>
          </a:p>
        </p:txBody>
      </p:sp>
    </p:spTree>
    <p:extLst>
      <p:ext uri="{BB962C8B-B14F-4D97-AF65-F5344CB8AC3E}">
        <p14:creationId xmlns:p14="http://schemas.microsoft.com/office/powerpoint/2010/main" val="202337400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852FEA-A4C6-D742-AD39-941556B7B7DD}" type="slidenum">
              <a:rPr lang="en-US" sz="1200"/>
              <a:pPr eaLnBrk="1" hangingPunct="1"/>
              <a:t>116</a:t>
            </a:fld>
            <a:endParaRPr lang="en-US" sz="1200"/>
          </a:p>
        </p:txBody>
      </p:sp>
      <p:sp>
        <p:nvSpPr>
          <p:cNvPr id="2498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735E33B-8E25-D142-9E41-32161FF4975A}" type="slidenum">
              <a:rPr lang="ar-SA" sz="1200">
                <a:solidFill>
                  <a:srgbClr val="0000FF"/>
                </a:solidFill>
                <a:latin typeface="Marlett" charset="0"/>
                <a:cs typeface="Arial" charset="0"/>
              </a:rPr>
              <a:pPr algn="r"/>
              <a:t>116</a:t>
            </a:fld>
            <a:endParaRPr lang="en-US" sz="1200">
              <a:solidFill>
                <a:srgbClr val="0000FF"/>
              </a:solidFill>
              <a:latin typeface="Marlett" charset="0"/>
            </a:endParaRPr>
          </a:p>
        </p:txBody>
      </p:sp>
      <p:sp>
        <p:nvSpPr>
          <p:cNvPr id="249859" name="Rectangle 2"/>
          <p:cNvSpPr>
            <a:spLocks noGrp="1" noRot="1" noChangeAspect="1" noChangeArrowheads="1" noTextEdit="1"/>
          </p:cNvSpPr>
          <p:nvPr>
            <p:ph type="sldImg"/>
          </p:nvPr>
        </p:nvSpPr>
        <p:spPr>
          <a:xfrm>
            <a:off x="1144588" y="685800"/>
            <a:ext cx="4572000" cy="3429000"/>
          </a:xfrm>
          <a:ln/>
        </p:spPr>
      </p:sp>
      <p:sp>
        <p:nvSpPr>
          <p:cNvPr id="249860"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With 90% parallelized we are using only half our computing capacity…</a:t>
            </a:r>
          </a:p>
        </p:txBody>
      </p:sp>
    </p:spTree>
    <p:extLst>
      <p:ext uri="{BB962C8B-B14F-4D97-AF65-F5344CB8AC3E}">
        <p14:creationId xmlns:p14="http://schemas.microsoft.com/office/powerpoint/2010/main" val="29543977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6B56EC-D9B1-E544-85B3-17E2151FDBF7}" type="slidenum">
              <a:rPr lang="en-US" sz="1200"/>
              <a:pPr eaLnBrk="1" hangingPunct="1"/>
              <a:t>117</a:t>
            </a:fld>
            <a:endParaRPr lang="en-US" sz="1200"/>
          </a:p>
        </p:txBody>
      </p:sp>
      <p:sp>
        <p:nvSpPr>
          <p:cNvPr id="2519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FC52249-4752-3640-9A24-5D40983EE1ED}" type="slidenum">
              <a:rPr lang="ar-SA" sz="1200">
                <a:solidFill>
                  <a:srgbClr val="0000FF"/>
                </a:solidFill>
                <a:latin typeface="Marlett" charset="0"/>
                <a:cs typeface="Arial" charset="0"/>
              </a:rPr>
              <a:pPr algn="r"/>
              <a:t>117</a:t>
            </a:fld>
            <a:endParaRPr lang="en-US" sz="1200">
              <a:solidFill>
                <a:srgbClr val="0000FF"/>
              </a:solidFill>
              <a:latin typeface="Marlett" charset="0"/>
            </a:endParaRPr>
          </a:p>
        </p:txBody>
      </p:sp>
      <p:sp>
        <p:nvSpPr>
          <p:cNvPr id="251907" name="Rectangle 2"/>
          <p:cNvSpPr>
            <a:spLocks noGrp="1" noRot="1" noChangeAspect="1" noChangeArrowheads="1" noTextEdit="1"/>
          </p:cNvSpPr>
          <p:nvPr>
            <p:ph type="sldImg"/>
          </p:nvPr>
        </p:nvSpPr>
        <p:spPr>
          <a:xfrm>
            <a:off x="1144588" y="685800"/>
            <a:ext cx="4572000" cy="3429000"/>
          </a:xfrm>
          <a:ln/>
        </p:spPr>
      </p:sp>
      <p:sp>
        <p:nvSpPr>
          <p:cNvPr id="25190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With 99% parallelized we are now utilizing 9 out of 10. What does this say to us? </a:t>
            </a:r>
          </a:p>
        </p:txBody>
      </p:sp>
    </p:spTree>
    <p:extLst>
      <p:ext uri="{BB962C8B-B14F-4D97-AF65-F5344CB8AC3E}">
        <p14:creationId xmlns:p14="http://schemas.microsoft.com/office/powerpoint/2010/main" val="27987931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5E6069-AF19-A640-BD76-A078F94017F6}" type="slidenum">
              <a:rPr lang="en-US" sz="1200"/>
              <a:pPr eaLnBrk="1" hangingPunct="1"/>
              <a:t>118</a:t>
            </a:fld>
            <a:endParaRPr lang="en-US" sz="1200"/>
          </a:p>
        </p:txBody>
      </p:sp>
      <p:sp>
        <p:nvSpPr>
          <p:cNvPr id="253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E589FCB-26EA-BF4D-AC23-A6D16E4748F7}" type="slidenum">
              <a:rPr lang="ar-SA" sz="1200">
                <a:solidFill>
                  <a:srgbClr val="0000FF"/>
                </a:solidFill>
                <a:latin typeface="Marlett" charset="0"/>
                <a:cs typeface="Arial" charset="0"/>
              </a:rPr>
              <a:pPr algn="r"/>
              <a:t>118</a:t>
            </a:fld>
            <a:endParaRPr lang="en-US" sz="1200">
              <a:solidFill>
                <a:srgbClr val="0000FF"/>
              </a:solidFill>
              <a:latin typeface="Marlett" charset="0"/>
            </a:endParaRPr>
          </a:p>
        </p:txBody>
      </p:sp>
      <p:sp>
        <p:nvSpPr>
          <p:cNvPr id="253955" name="Rectangle 2"/>
          <p:cNvSpPr>
            <a:spLocks noGrp="1" noRot="1" noChangeAspect="1" noChangeArrowheads="1" noTextEdit="1"/>
          </p:cNvSpPr>
          <p:nvPr>
            <p:ph type="sldImg"/>
          </p:nvPr>
        </p:nvSpPr>
        <p:spPr>
          <a:xfrm>
            <a:off x="1144588" y="685800"/>
            <a:ext cx="4572000" cy="3429000"/>
          </a:xfrm>
          <a:ln/>
        </p:spPr>
      </p:sp>
      <p:sp>
        <p:nvSpPr>
          <p:cNvPr id="25395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674709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9278E3-D4FC-2E4D-87C7-46141705C0A2}" type="slidenum">
              <a:rPr lang="en-US" sz="1200"/>
              <a:pPr eaLnBrk="1" hangingPunct="1"/>
              <a:t>119</a:t>
            </a:fld>
            <a:endParaRPr lang="en-US" sz="1200"/>
          </a:p>
        </p:txBody>
      </p:sp>
      <p:sp>
        <p:nvSpPr>
          <p:cNvPr id="256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357F573-BCF4-3245-A067-12B9AFF6765E}" type="slidenum">
              <a:rPr lang="ar-SA" sz="1200">
                <a:solidFill>
                  <a:srgbClr val="0000FF"/>
                </a:solidFill>
                <a:latin typeface="Marlett" charset="0"/>
                <a:cs typeface="Arial" charset="0"/>
              </a:rPr>
              <a:pPr algn="r"/>
              <a:t>119</a:t>
            </a:fld>
            <a:endParaRPr lang="en-US" sz="1200">
              <a:solidFill>
                <a:srgbClr val="0000FF"/>
              </a:solidFill>
              <a:latin typeface="Marlett" charset="0"/>
            </a:endParaRPr>
          </a:p>
        </p:txBody>
      </p:sp>
      <p:sp>
        <p:nvSpPr>
          <p:cNvPr id="256003" name="Rectangle 2"/>
          <p:cNvSpPr>
            <a:spLocks noGrp="1" noRot="1" noChangeAspect="1" noChangeArrowheads="1" noTextEdit="1"/>
          </p:cNvSpPr>
          <p:nvPr>
            <p:ph type="sldImg"/>
          </p:nvPr>
        </p:nvSpPr>
        <p:spPr>
          <a:xfrm>
            <a:off x="1144588" y="685800"/>
            <a:ext cx="4572000" cy="3429000"/>
          </a:xfrm>
          <a:ln/>
        </p:spPr>
      </p:sp>
      <p:sp>
        <p:nvSpPr>
          <p:cNvPr id="256004"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8541023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A20BA4-1CC5-944E-BFFE-484E3C2E1DC4}" type="slidenum">
              <a:rPr lang="en-US" sz="1200"/>
              <a:pPr eaLnBrk="1" hangingPunct="1"/>
              <a:t>120</a:t>
            </a:fld>
            <a:endParaRPr lang="en-US" sz="1200"/>
          </a:p>
        </p:txBody>
      </p:sp>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99992C2-DA5C-7041-B6FA-2CBEFB5D3DDE}" type="slidenum">
              <a:rPr lang="ar-SA" sz="1200">
                <a:solidFill>
                  <a:srgbClr val="0000FF"/>
                </a:solidFill>
                <a:latin typeface="Marlett" charset="0"/>
                <a:cs typeface="Arial" charset="0"/>
              </a:rPr>
              <a:pPr algn="r"/>
              <a:t>120</a:t>
            </a:fld>
            <a:endParaRPr lang="en-US" sz="1200">
              <a:solidFill>
                <a:srgbClr val="0000FF"/>
              </a:solidFill>
              <a:latin typeface="Marlett" charset="0"/>
            </a:endParaRPr>
          </a:p>
        </p:txBody>
      </p:sp>
      <p:sp>
        <p:nvSpPr>
          <p:cNvPr id="37891" name="Rectangle 2"/>
          <p:cNvSpPr>
            <a:spLocks noGrp="1" noRot="1" noChangeAspect="1" noChangeArrowheads="1" noTextEdit="1"/>
          </p:cNvSpPr>
          <p:nvPr>
            <p:ph type="sldImg"/>
          </p:nvPr>
        </p:nvSpPr>
        <p:spPr>
          <a:xfrm>
            <a:off x="1144588" y="685800"/>
            <a:ext cx="4572000" cy="3429000"/>
          </a:xfrm>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This is because splitting the application up to utilize the cores is not simple, and coordination among the various code parts requires care.</a:t>
            </a:r>
          </a:p>
        </p:txBody>
      </p:sp>
    </p:spTree>
    <p:extLst>
      <p:ext uri="{BB962C8B-B14F-4D97-AF65-F5344CB8AC3E}">
        <p14:creationId xmlns:p14="http://schemas.microsoft.com/office/powerpoint/2010/main" val="2368300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a:ln/>
        </p:spPr>
      </p:sp>
      <p:sp>
        <p:nvSpPr>
          <p:cNvPr id="2600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6632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29F932-DDB5-9F47-A647-7A68CC73A25A}" type="slidenum">
              <a:rPr lang="en-US" sz="1200"/>
              <a:pPr eaLnBrk="1" hangingPunct="1"/>
              <a:t>13</a:t>
            </a:fld>
            <a:endParaRPr lang="en-US" sz="1200"/>
          </a:p>
        </p:txBody>
      </p:sp>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D6F2AEE-F99E-9D4A-9733-5C68B24AA9E8}" type="slidenum">
              <a:rPr lang="ar-SA" sz="1200">
                <a:solidFill>
                  <a:srgbClr val="0000FF"/>
                </a:solidFill>
                <a:latin typeface="Marlett" charset="0"/>
                <a:cs typeface="Arial" charset="0"/>
              </a:rPr>
              <a:pPr algn="r"/>
              <a:t>13</a:t>
            </a:fld>
            <a:endParaRPr lang="en-US" sz="1200">
              <a:solidFill>
                <a:srgbClr val="0000FF"/>
              </a:solidFill>
              <a:latin typeface="Marlett" charset="0"/>
            </a:endParaRPr>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Here is our course overview. (at the end, we aim to give you a basic understanding of the issues, not to make you experts)</a:t>
            </a:r>
          </a:p>
          <a:p>
            <a:pPr eaLnBrk="1" hangingPunct="1"/>
            <a:r>
              <a:rPr lang="en-US" dirty="0" smtClean="0">
                <a:latin typeface="Arial" charset="0"/>
              </a:rPr>
              <a:t>In </a:t>
            </a:r>
            <a:r>
              <a:rPr lang="en-US" dirty="0">
                <a:latin typeface="Arial" charset="0"/>
              </a:rPr>
              <a:t>this course, we will study a variety of synchronization algorithms</a:t>
            </a:r>
            <a:r>
              <a:rPr lang="en-US" dirty="0" smtClean="0">
                <a:latin typeface="Arial" charset="0"/>
              </a:rPr>
              <a:t>, with </a:t>
            </a:r>
            <a:r>
              <a:rPr lang="en-US" dirty="0">
                <a:latin typeface="Arial" charset="0"/>
              </a:rPr>
              <a:t>an emphasis on informal reasoning about correctness.</a:t>
            </a:r>
          </a:p>
          <a:p>
            <a:pPr eaLnBrk="1" hangingPunct="1"/>
            <a:r>
              <a:rPr lang="en-US" dirty="0">
                <a:latin typeface="Arial" charset="0"/>
              </a:rPr>
              <a:t>Reasoning about multiprocessor programs is different in many ways from the </a:t>
            </a:r>
            <a:r>
              <a:rPr lang="en-US" dirty="0" smtClean="0">
                <a:latin typeface="Arial" charset="0"/>
              </a:rPr>
              <a:t>more familiar </a:t>
            </a:r>
            <a:r>
              <a:rPr lang="en-US" dirty="0">
                <a:latin typeface="Arial" charset="0"/>
              </a:rPr>
              <a:t>style of reasoning about sequential programs.</a:t>
            </a:r>
          </a:p>
          <a:p>
            <a:pPr eaLnBrk="1" hangingPunct="1"/>
            <a:r>
              <a:rPr lang="en-US" dirty="0">
                <a:latin typeface="Arial" charset="0"/>
              </a:rPr>
              <a:t>Sequential correctness is mostly concerned with safety properties</a:t>
            </a:r>
            <a:r>
              <a:rPr lang="en-US" dirty="0" smtClean="0">
                <a:latin typeface="Arial" charset="0"/>
              </a:rPr>
              <a:t>, that </a:t>
            </a:r>
            <a:r>
              <a:rPr lang="en-US" dirty="0">
                <a:latin typeface="Arial" charset="0"/>
              </a:rPr>
              <a:t>is, ensuing that a program transforms each before-state to the correct</a:t>
            </a:r>
          </a:p>
          <a:p>
            <a:pPr eaLnBrk="1" hangingPunct="1"/>
            <a:r>
              <a:rPr lang="en-US" dirty="0">
                <a:latin typeface="Arial" charset="0"/>
              </a:rPr>
              <a:t>after-state</a:t>
            </a:r>
            <a:r>
              <a:rPr lang="en-US" dirty="0" smtClean="0">
                <a:latin typeface="Arial" charset="0"/>
              </a:rPr>
              <a:t>. Naturally</a:t>
            </a:r>
            <a:r>
              <a:rPr lang="en-US" dirty="0">
                <a:latin typeface="Arial" charset="0"/>
              </a:rPr>
              <a:t>, concurrent correctness is also concerned with safety</a:t>
            </a:r>
            <a:r>
              <a:rPr lang="en-US" dirty="0" smtClean="0">
                <a:latin typeface="Arial" charset="0"/>
              </a:rPr>
              <a:t>, but </a:t>
            </a:r>
            <a:r>
              <a:rPr lang="en-US" dirty="0">
                <a:latin typeface="Arial" charset="0"/>
              </a:rPr>
              <a:t>the problem is much, much harder</a:t>
            </a:r>
            <a:r>
              <a:rPr lang="en-US" dirty="0" smtClean="0">
                <a:latin typeface="Arial" charset="0"/>
              </a:rPr>
              <a:t>, because </a:t>
            </a:r>
            <a:r>
              <a:rPr lang="en-US" dirty="0">
                <a:latin typeface="Arial" charset="0"/>
              </a:rPr>
              <a:t>safety must be ensured despite the vast number of ways steps </a:t>
            </a:r>
            <a:r>
              <a:rPr lang="en-US" dirty="0" smtClean="0">
                <a:latin typeface="Arial" charset="0"/>
              </a:rPr>
              <a:t>of concurrent </a:t>
            </a:r>
            <a:r>
              <a:rPr lang="en-US" dirty="0">
                <a:latin typeface="Arial" charset="0"/>
              </a:rPr>
              <a:t>threads can be be interleaved. </a:t>
            </a:r>
            <a:r>
              <a:rPr lang="en-US" dirty="0" smtClean="0">
                <a:latin typeface="Arial" charset="0"/>
              </a:rPr>
              <a:t> Equally </a:t>
            </a:r>
            <a:r>
              <a:rPr lang="en-US" dirty="0">
                <a:latin typeface="Arial" charset="0"/>
              </a:rPr>
              <a:t>important, concurrent correctness </a:t>
            </a:r>
            <a:r>
              <a:rPr lang="en-US" dirty="0" smtClean="0">
                <a:latin typeface="Arial" charset="0"/>
              </a:rPr>
              <a:t>encompasses </a:t>
            </a:r>
            <a:r>
              <a:rPr lang="en-US" dirty="0">
                <a:latin typeface="Arial" charset="0"/>
              </a:rPr>
              <a:t>a variety </a:t>
            </a:r>
            <a:r>
              <a:rPr lang="en-US" dirty="0" smtClean="0">
                <a:latin typeface="Arial" charset="0"/>
              </a:rPr>
              <a:t>of </a:t>
            </a:r>
            <a:r>
              <a:rPr lang="en-US" i="1" dirty="0" smtClean="0">
                <a:latin typeface="Arial" charset="0"/>
              </a:rPr>
              <a:t>liveness</a:t>
            </a:r>
            <a:r>
              <a:rPr lang="en-US" dirty="0" smtClean="0">
                <a:latin typeface="Arial" charset="0"/>
              </a:rPr>
              <a:t> </a:t>
            </a:r>
            <a:r>
              <a:rPr lang="en-US" dirty="0">
                <a:latin typeface="Arial" charset="0"/>
              </a:rPr>
              <a:t>properties that have no counterparts in the sequential world.</a:t>
            </a:r>
          </a:p>
          <a:p>
            <a:pPr eaLnBrk="1" hangingPunct="1"/>
            <a:endParaRPr lang="en-US" dirty="0">
              <a:latin typeface="Arial" charset="0"/>
            </a:endParaRPr>
          </a:p>
          <a:p>
            <a:pPr eaLnBrk="1" hangingPunct="1"/>
            <a:r>
              <a:rPr lang="en-US" dirty="0">
                <a:latin typeface="Arial" charset="0"/>
              </a:rPr>
              <a:t>The second part of the book concerns </a:t>
            </a:r>
            <a:r>
              <a:rPr lang="en-US" dirty="0" smtClean="0">
                <a:latin typeface="Arial" charset="0"/>
              </a:rPr>
              <a:t>performance. Analyzing </a:t>
            </a:r>
            <a:r>
              <a:rPr lang="en-US" dirty="0">
                <a:latin typeface="Arial" charset="0"/>
              </a:rPr>
              <a:t>the performance of synchronization algorithms is also </a:t>
            </a:r>
            <a:r>
              <a:rPr lang="en-US" dirty="0" smtClean="0">
                <a:latin typeface="Arial" charset="0"/>
              </a:rPr>
              <a:t>different in </a:t>
            </a:r>
            <a:r>
              <a:rPr lang="en-US" dirty="0">
                <a:latin typeface="Arial" charset="0"/>
              </a:rPr>
              <a:t>flavor from </a:t>
            </a:r>
            <a:r>
              <a:rPr lang="en-US" dirty="0" smtClean="0">
                <a:latin typeface="Arial" charset="0"/>
              </a:rPr>
              <a:t> analyzing </a:t>
            </a:r>
            <a:r>
              <a:rPr lang="en-US" dirty="0">
                <a:latin typeface="Arial" charset="0"/>
              </a:rPr>
              <a:t>the performance of sequential </a:t>
            </a:r>
            <a:r>
              <a:rPr lang="en-US" dirty="0" smtClean="0">
                <a:latin typeface="Arial" charset="0"/>
              </a:rPr>
              <a:t>programs. Sequential </a:t>
            </a:r>
            <a:r>
              <a:rPr lang="en-US" dirty="0">
                <a:latin typeface="Arial" charset="0"/>
              </a:rPr>
              <a:t>programming is based on a collection of well-established </a:t>
            </a:r>
            <a:r>
              <a:rPr lang="en-US" dirty="0" smtClean="0">
                <a:latin typeface="Arial" charset="0"/>
              </a:rPr>
              <a:t>and well-understood </a:t>
            </a:r>
            <a:r>
              <a:rPr lang="en-US" dirty="0">
                <a:latin typeface="Arial" charset="0"/>
              </a:rPr>
              <a:t>abstractions</a:t>
            </a:r>
            <a:r>
              <a:rPr lang="en-US" dirty="0" smtClean="0">
                <a:latin typeface="Arial" charset="0"/>
              </a:rPr>
              <a:t>. When </a:t>
            </a:r>
            <a:r>
              <a:rPr lang="en-US" dirty="0">
                <a:latin typeface="Arial" charset="0"/>
              </a:rPr>
              <a:t>you write a sequential program</a:t>
            </a:r>
            <a:r>
              <a:rPr lang="en-US" dirty="0" smtClean="0">
                <a:latin typeface="Arial" charset="0"/>
              </a:rPr>
              <a:t>, you </a:t>
            </a:r>
            <a:r>
              <a:rPr lang="en-US" dirty="0">
                <a:latin typeface="Arial" charset="0"/>
              </a:rPr>
              <a:t>usually do not need to be aware that underneath it all</a:t>
            </a:r>
            <a:r>
              <a:rPr lang="en-US" dirty="0" smtClean="0">
                <a:latin typeface="Arial" charset="0"/>
              </a:rPr>
              <a:t>, pages </a:t>
            </a:r>
            <a:r>
              <a:rPr lang="en-US" dirty="0">
                <a:latin typeface="Arial" charset="0"/>
              </a:rPr>
              <a:t>are being swapped from disk to memory</a:t>
            </a:r>
            <a:r>
              <a:rPr lang="en-US" dirty="0" smtClean="0">
                <a:latin typeface="Arial" charset="0"/>
              </a:rPr>
              <a:t>, and </a:t>
            </a:r>
            <a:r>
              <a:rPr lang="en-US" dirty="0">
                <a:latin typeface="Arial" charset="0"/>
              </a:rPr>
              <a:t>smaller units of memory are being moved in and out of a hierarchy </a:t>
            </a:r>
            <a:r>
              <a:rPr lang="en-US" dirty="0" smtClean="0">
                <a:latin typeface="Arial" charset="0"/>
              </a:rPr>
              <a:t>of processor </a:t>
            </a:r>
            <a:r>
              <a:rPr lang="en-US" dirty="0">
                <a:latin typeface="Arial" charset="0"/>
              </a:rPr>
              <a:t>caches</a:t>
            </a:r>
            <a:r>
              <a:rPr lang="en-US" dirty="0" smtClean="0">
                <a:latin typeface="Arial" charset="0"/>
              </a:rPr>
              <a:t>. This </a:t>
            </a:r>
            <a:r>
              <a:rPr lang="en-US" dirty="0">
                <a:latin typeface="Arial" charset="0"/>
              </a:rPr>
              <a:t>complex memory hierarchy is essentially invisible</a:t>
            </a:r>
            <a:r>
              <a:rPr lang="en-US" dirty="0" smtClean="0">
                <a:latin typeface="Arial" charset="0"/>
              </a:rPr>
              <a:t>, hiding </a:t>
            </a:r>
            <a:r>
              <a:rPr lang="en-US" dirty="0">
                <a:latin typeface="Arial" charset="0"/>
              </a:rPr>
              <a:t>behind a simple programming abstraction</a:t>
            </a:r>
            <a:r>
              <a:rPr lang="en-US" dirty="0" smtClean="0">
                <a:latin typeface="Arial" charset="0"/>
              </a:rPr>
              <a:t>. </a:t>
            </a:r>
            <a:endParaRPr lang="en-US" dirty="0">
              <a:latin typeface="Arial" charset="0"/>
            </a:endParaRPr>
          </a:p>
          <a:p>
            <a:pPr eaLnBrk="1" hangingPunct="1"/>
            <a:r>
              <a:rPr lang="en-US" dirty="0">
                <a:latin typeface="Arial" charset="0"/>
              </a:rPr>
              <a:t>In the multiprocessor context, this abstraction breaks down,</a:t>
            </a:r>
          </a:p>
          <a:p>
            <a:pPr eaLnBrk="1" hangingPunct="1"/>
            <a:r>
              <a:rPr lang="en-US" dirty="0">
                <a:latin typeface="Arial" charset="0"/>
              </a:rPr>
              <a:t>at least from a performance perspective.</a:t>
            </a:r>
          </a:p>
          <a:p>
            <a:pPr eaLnBrk="1" hangingPunct="1"/>
            <a:r>
              <a:rPr lang="en-US" dirty="0">
                <a:latin typeface="Arial" charset="0"/>
              </a:rPr>
              <a:t>To achieve adequate performance,</a:t>
            </a:r>
          </a:p>
          <a:p>
            <a:pPr eaLnBrk="1" hangingPunct="1"/>
            <a:r>
              <a:rPr lang="en-US" dirty="0">
                <a:latin typeface="Arial" charset="0"/>
              </a:rPr>
              <a:t>the programmer must sometimes ``</a:t>
            </a:r>
            <a:r>
              <a:rPr lang="en-US" dirty="0" smtClean="0">
                <a:latin typeface="Arial" charset="0"/>
              </a:rPr>
              <a:t>outwit</a:t>
            </a:r>
            <a:r>
              <a:rPr lang="fr-FR" dirty="0" smtClean="0">
                <a:latin typeface="Arial" charset="0"/>
              </a:rPr>
              <a:t>''</a:t>
            </a:r>
            <a:r>
              <a:rPr lang="en-US" dirty="0" smtClean="0">
                <a:latin typeface="Arial" charset="0"/>
              </a:rPr>
              <a:t> </a:t>
            </a:r>
            <a:r>
              <a:rPr lang="en-US" dirty="0">
                <a:latin typeface="Arial" charset="0"/>
              </a:rPr>
              <a:t>the underlying memory system,</a:t>
            </a:r>
          </a:p>
          <a:p>
            <a:pPr eaLnBrk="1" hangingPunct="1"/>
            <a:r>
              <a:rPr lang="en-US" dirty="0">
                <a:latin typeface="Arial" charset="0"/>
              </a:rPr>
              <a:t>writing programs that would seem bizarre to someone unfamiliar with</a:t>
            </a:r>
          </a:p>
          <a:p>
            <a:pPr eaLnBrk="1" hangingPunct="1"/>
            <a:r>
              <a:rPr lang="en-US" dirty="0">
                <a:latin typeface="Arial" charset="0"/>
              </a:rPr>
              <a:t>multiprocessor architectures.</a:t>
            </a:r>
          </a:p>
          <a:p>
            <a:pPr eaLnBrk="1" hangingPunct="1"/>
            <a:r>
              <a:rPr lang="en-US" dirty="0">
                <a:latin typeface="Arial" charset="0"/>
              </a:rPr>
              <a:t>Someday, perhaps, concurrent architectures will provide the same degree of</a:t>
            </a:r>
          </a:p>
          <a:p>
            <a:pPr eaLnBrk="1" hangingPunct="1"/>
            <a:r>
              <a:rPr lang="en-US" dirty="0">
                <a:latin typeface="Arial" charset="0"/>
              </a:rPr>
              <a:t>efficient abstraction now provided by sequential architectures,</a:t>
            </a:r>
          </a:p>
          <a:p>
            <a:pPr eaLnBrk="1" hangingPunct="1"/>
            <a:r>
              <a:rPr lang="en-US" dirty="0">
                <a:latin typeface="Arial" charset="0"/>
              </a:rPr>
              <a:t>but in the meantime, programmers should beware.</a:t>
            </a:r>
          </a:p>
          <a:p>
            <a:pPr eaLnBrk="1" hangingPunct="1"/>
            <a:endParaRPr lang="en-US" dirty="0">
              <a:latin typeface="Arial" charset="0"/>
            </a:endParaRPr>
          </a:p>
          <a:p>
            <a:pPr eaLnBrk="1" hangingPunct="1"/>
            <a:r>
              <a:rPr lang="en-US" dirty="0">
                <a:latin typeface="Arial" charset="0"/>
              </a:rPr>
              <a:t>We start then with fundamentals, trying to understand what is and is not computable before we try and write programs. This is similar to the process you have probably gone through with sequential computation of learning computability and complexity theory so that you will not try and solve unsolvable problems. There are many such computational </a:t>
            </a:r>
            <a:r>
              <a:rPr lang="en-US" dirty="0" err="1">
                <a:latin typeface="Arial" charset="0"/>
              </a:rPr>
              <a:t>pitfals</a:t>
            </a:r>
            <a:r>
              <a:rPr lang="en-US" dirty="0">
                <a:latin typeface="Arial" charset="0"/>
              </a:rPr>
              <a:t> when programming multiprocessors.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8710481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a:ln/>
        </p:spPr>
      </p:sp>
      <p:sp>
        <p:nvSpPr>
          <p:cNvPr id="262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3604751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a:ln/>
        </p:spPr>
      </p:sp>
      <p:sp>
        <p:nvSpPr>
          <p:cNvPr id="264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7083954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9278E3-D4FC-2E4D-87C7-46141705C0A2}" type="slidenum">
              <a:rPr lang="en-US" sz="1200"/>
              <a:pPr eaLnBrk="1" hangingPunct="1"/>
              <a:t>124</a:t>
            </a:fld>
            <a:endParaRPr lang="en-US" sz="1200"/>
          </a:p>
        </p:txBody>
      </p:sp>
      <p:sp>
        <p:nvSpPr>
          <p:cNvPr id="256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357F573-BCF4-3245-A067-12B9AFF6765E}" type="slidenum">
              <a:rPr lang="ar-SA" sz="1200">
                <a:solidFill>
                  <a:srgbClr val="0000FF"/>
                </a:solidFill>
                <a:latin typeface="Marlett" charset="0"/>
                <a:cs typeface="Arial" charset="0"/>
              </a:rPr>
              <a:pPr algn="r"/>
              <a:t>124</a:t>
            </a:fld>
            <a:endParaRPr lang="en-US" sz="1200">
              <a:solidFill>
                <a:srgbClr val="0000FF"/>
              </a:solidFill>
              <a:latin typeface="Marlett" charset="0"/>
            </a:endParaRPr>
          </a:p>
        </p:txBody>
      </p:sp>
      <p:sp>
        <p:nvSpPr>
          <p:cNvPr id="256003" name="Rectangle 2"/>
          <p:cNvSpPr>
            <a:spLocks noGrp="1" noRot="1" noChangeAspect="1" noChangeArrowheads="1" noTextEdit="1"/>
          </p:cNvSpPr>
          <p:nvPr>
            <p:ph type="sldImg"/>
          </p:nvPr>
        </p:nvSpPr>
        <p:spPr>
          <a:xfrm>
            <a:off x="1144588" y="685800"/>
            <a:ext cx="4572000" cy="3429000"/>
          </a:xfrm>
          <a:ln/>
        </p:spPr>
      </p:sp>
      <p:sp>
        <p:nvSpPr>
          <p:cNvPr id="256004"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54537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633E85-E74D-5B47-8612-5E245A2AB326}" type="slidenum">
              <a:rPr lang="en-US" sz="1200"/>
              <a:pPr eaLnBrk="1" hangingPunct="1"/>
              <a:t>125</a:t>
            </a:fld>
            <a:endParaRPr lang="en-US" sz="1200"/>
          </a:p>
        </p:txBody>
      </p:sp>
      <p:sp>
        <p:nvSpPr>
          <p:cNvPr id="266242" name="Rectangle 2"/>
          <p:cNvSpPr>
            <a:spLocks noGrp="1" noRot="1" noChangeAspect="1" noChangeArrowheads="1" noTextEdit="1"/>
          </p:cNvSpPr>
          <p:nvPr>
            <p:ph type="sldImg"/>
          </p:nvPr>
        </p:nvSpPr>
        <p:spPr>
          <a:xfrm>
            <a:off x="1144588" y="685800"/>
            <a:ext cx="4572000" cy="3429000"/>
          </a:xfrm>
          <a:ln/>
        </p:spPr>
      </p:sp>
      <p:sp>
        <p:nvSpPr>
          <p:cNvPr id="2662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With 25% sequential, cannot do more than </a:t>
            </a:r>
          </a:p>
        </p:txBody>
      </p:sp>
    </p:spTree>
    <p:extLst>
      <p:ext uri="{BB962C8B-B14F-4D97-AF65-F5344CB8AC3E}">
        <p14:creationId xmlns:p14="http://schemas.microsoft.com/office/powerpoint/2010/main" val="2068486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AF595A-08D2-9C44-9F3A-FCA4F4EC2B7D}" type="slidenum">
              <a:rPr lang="en-US" sz="1200"/>
              <a:pPr eaLnBrk="1" hangingPunct="1"/>
              <a:t>130</a:t>
            </a:fld>
            <a:endParaRPr lang="en-US" sz="1200"/>
          </a:p>
        </p:txBody>
      </p:sp>
      <p:sp>
        <p:nvSpPr>
          <p:cNvPr id="268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5EDDE2E-0BCA-7948-93BF-E92A30E5B35C}" type="slidenum">
              <a:rPr lang="ar-SA" sz="1200">
                <a:solidFill>
                  <a:srgbClr val="0000FF"/>
                </a:solidFill>
                <a:latin typeface="Marlett" charset="0"/>
                <a:cs typeface="Arial" charset="0"/>
              </a:rPr>
              <a:pPr algn="r"/>
              <a:t>130</a:t>
            </a:fld>
            <a:endParaRPr lang="en-US" sz="1200">
              <a:solidFill>
                <a:srgbClr val="0000FF"/>
              </a:solidFill>
              <a:latin typeface="Marlett" charset="0"/>
            </a:endParaRPr>
          </a:p>
        </p:txBody>
      </p:sp>
      <p:sp>
        <p:nvSpPr>
          <p:cNvPr id="268291" name="Rectangle 2"/>
          <p:cNvSpPr>
            <a:spLocks noGrp="1" noRot="1" noChangeAspect="1" noChangeArrowheads="1" noTextEdit="1"/>
          </p:cNvSpPr>
          <p:nvPr>
            <p:ph type="sldImg"/>
          </p:nvPr>
        </p:nvSpPr>
        <p:spPr>
          <a:xfrm>
            <a:off x="1144588" y="685800"/>
            <a:ext cx="4572000" cy="3429000"/>
          </a:xfrm>
          <a:ln/>
        </p:spPr>
      </p:sp>
      <p:sp>
        <p:nvSpPr>
          <p:cNvPr id="268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29275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C1C9A2-1BF1-9042-84CA-7ADC6ECD3C9F}" type="slidenum">
              <a:rPr lang="en-US" sz="1200"/>
              <a:pPr eaLnBrk="1" hangingPunct="1"/>
              <a:t>14</a:t>
            </a:fld>
            <a:endParaRPr lang="en-US" sz="1200"/>
          </a:p>
        </p:txBody>
      </p:sp>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9A96D88-6585-F04E-8FDA-8EFD9ACFBF76}" type="slidenum">
              <a:rPr lang="ar-SA" sz="1200">
                <a:solidFill>
                  <a:srgbClr val="0000FF"/>
                </a:solidFill>
                <a:latin typeface="Marlett" charset="0"/>
                <a:cs typeface="Arial" charset="0"/>
              </a:rPr>
              <a:pPr algn="r"/>
              <a:t>14</a:t>
            </a:fld>
            <a:endParaRPr lang="en-US" sz="1200">
              <a:solidFill>
                <a:srgbClr val="0000FF"/>
              </a:solidFill>
              <a:latin typeface="Marlett" charset="0"/>
            </a:endParaRPr>
          </a:p>
        </p:txBody>
      </p:sp>
      <p:sp>
        <p:nvSpPr>
          <p:cNvPr id="41987" name="Rectangle 2"/>
          <p:cNvSpPr>
            <a:spLocks noGrp="1" noRot="1" noChangeAspect="1" noChangeArrowheads="1" noTextEdit="1"/>
          </p:cNvSpPr>
          <p:nvPr>
            <p:ph type="sldImg"/>
          </p:nvPr>
        </p:nvSpPr>
        <p:spPr>
          <a:xfrm>
            <a:off x="1144588" y="685800"/>
            <a:ext cx="4572000" cy="3429000"/>
          </a:xfrm>
          <a:ln/>
        </p:spPr>
      </p:sp>
      <p:sp>
        <p:nvSpPr>
          <p:cNvPr id="4198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36453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CC4980-94B5-7743-A581-90C7B89A4C3E}" type="slidenum">
              <a:rPr lang="en-US" sz="1200"/>
              <a:pPr eaLnBrk="1" hangingPunct="1"/>
              <a:t>15</a:t>
            </a:fld>
            <a:endParaRPr lang="en-US" sz="1200"/>
          </a:p>
        </p:txBody>
      </p:sp>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3054F4D-77B0-194C-AB90-072A550E7EB2}" type="slidenum">
              <a:rPr lang="ar-SA" sz="1200">
                <a:solidFill>
                  <a:srgbClr val="0000FF"/>
                </a:solidFill>
                <a:latin typeface="Marlett" charset="0"/>
                <a:cs typeface="Arial" charset="0"/>
              </a:rPr>
              <a:pPr algn="r"/>
              <a:t>15</a:t>
            </a:fld>
            <a:endParaRPr lang="en-US" sz="1200">
              <a:solidFill>
                <a:srgbClr val="0000FF"/>
              </a:solidFill>
              <a:latin typeface="Marlett" charset="0"/>
            </a:endParaRPr>
          </a:p>
        </p:txBody>
      </p:sp>
      <p:sp>
        <p:nvSpPr>
          <p:cNvPr id="44035" name="Rectangle 2"/>
          <p:cNvSpPr>
            <a:spLocks noGrp="1" noRot="1" noChangeAspect="1" noChangeArrowheads="1" noTextEdit="1"/>
          </p:cNvSpPr>
          <p:nvPr>
            <p:ph type="sldImg"/>
          </p:nvPr>
        </p:nvSpPr>
        <p:spPr>
          <a:xfrm>
            <a:off x="1144588" y="685800"/>
            <a:ext cx="4572000" cy="3429000"/>
          </a:xfrm>
          <a:ln/>
        </p:spPr>
      </p:sp>
      <p:sp>
        <p:nvSpPr>
          <p:cNvPr id="44036"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79657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342AB-D44A-934C-A62F-C94BEA19B681}" type="slidenum">
              <a:rPr lang="en-US" sz="1200"/>
              <a:pPr eaLnBrk="1" hangingPunct="1"/>
              <a:t>16</a:t>
            </a:fld>
            <a:endParaRPr lang="en-US" sz="1200"/>
          </a:p>
        </p:txBody>
      </p:sp>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05A994C-4643-314E-8E53-9848C9F2E469}" type="slidenum">
              <a:rPr lang="ar-SA" sz="1200">
                <a:solidFill>
                  <a:srgbClr val="0000FF"/>
                </a:solidFill>
                <a:latin typeface="Marlett" charset="0"/>
                <a:cs typeface="Arial" charset="0"/>
              </a:rPr>
              <a:pPr algn="r"/>
              <a:t>16</a:t>
            </a:fld>
            <a:endParaRPr lang="en-US" sz="1200">
              <a:solidFill>
                <a:srgbClr val="0000FF"/>
              </a:solidFill>
              <a:latin typeface="Marlett" charset="0"/>
            </a:endParaRPr>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22766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850791-F79E-D34F-A490-F314D08623E3}" type="slidenum">
              <a:rPr lang="en-US" sz="1200"/>
              <a:pPr eaLnBrk="1" hangingPunct="1"/>
              <a:t>17</a:t>
            </a:fld>
            <a:endParaRPr lang="en-US" sz="1200"/>
          </a:p>
        </p:txBody>
      </p:sp>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5FBE7FE-4CA6-414A-ADC6-85CE61DB49AA}" type="slidenum">
              <a:rPr lang="ar-SA" sz="1200">
                <a:solidFill>
                  <a:srgbClr val="0000FF"/>
                </a:solidFill>
                <a:latin typeface="Marlett" charset="0"/>
                <a:cs typeface="Arial" charset="0"/>
              </a:rPr>
              <a:pPr algn="r"/>
              <a:t>17</a:t>
            </a:fld>
            <a:endParaRPr lang="en-US" sz="1200">
              <a:solidFill>
                <a:srgbClr val="0000FF"/>
              </a:solidFill>
              <a:latin typeface="Marlett" charset="0"/>
            </a:endParaRPr>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82669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4633DC-E723-B14A-B3D5-079101904627}" type="slidenum">
              <a:rPr lang="en-US" sz="1200"/>
              <a:pPr eaLnBrk="1" hangingPunct="1"/>
              <a:t>18</a:t>
            </a:fld>
            <a:endParaRPr lang="en-US" sz="1200"/>
          </a:p>
        </p:txBody>
      </p:sp>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77A61E5-C576-CF4B-8171-3F50B5464F82}" type="slidenum">
              <a:rPr lang="ar-SA" sz="1200">
                <a:solidFill>
                  <a:srgbClr val="0000FF"/>
                </a:solidFill>
                <a:latin typeface="Marlett" charset="0"/>
                <a:cs typeface="Arial" charset="0"/>
              </a:rPr>
              <a:pPr algn="r"/>
              <a:t>18</a:t>
            </a:fld>
            <a:endParaRPr lang="en-US" sz="1200">
              <a:solidFill>
                <a:srgbClr val="0000FF"/>
              </a:solidFill>
              <a:latin typeface="Marlett"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We want to understand what we can and cannot compute before we try and write code. In fact, as we will see there are problems that are Turing computable but not asynchronously computable. </a:t>
            </a:r>
          </a:p>
          <a:p>
            <a:pPr eaLnBrk="1" hangingPunct="1"/>
            <a:endParaRPr lang="en-US">
              <a:latin typeface="Arial" charset="0"/>
            </a:endParaRPr>
          </a:p>
        </p:txBody>
      </p:sp>
    </p:spTree>
    <p:extLst>
      <p:ext uri="{BB962C8B-B14F-4D97-AF65-F5344CB8AC3E}">
        <p14:creationId xmlns:p14="http://schemas.microsoft.com/office/powerpoint/2010/main" val="295413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9DE486-938A-B440-AC4C-0B3005F042F0}" type="slidenum">
              <a:rPr lang="en-US" sz="1200"/>
              <a:pPr eaLnBrk="1" hangingPunct="1"/>
              <a:t>19</a:t>
            </a:fld>
            <a:endParaRPr lang="en-US" sz="1200"/>
          </a:p>
        </p:txBody>
      </p:sp>
      <p:sp>
        <p:nvSpPr>
          <p:cNvPr id="52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FE1DE3-E232-D840-8808-31E9252D9DAF}" type="slidenum">
              <a:rPr lang="ar-SA" sz="1200">
                <a:solidFill>
                  <a:srgbClr val="0000FF"/>
                </a:solidFill>
                <a:latin typeface="Marlett" charset="0"/>
                <a:cs typeface="Arial" charset="0"/>
              </a:rPr>
              <a:pPr algn="r"/>
              <a:t>19</a:t>
            </a:fld>
            <a:endParaRPr lang="en-US" sz="1200">
              <a:solidFill>
                <a:srgbClr val="0000FF"/>
              </a:solidFill>
              <a:latin typeface="Marlett" charset="0"/>
            </a:endParaRPr>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We will use the terms above, even though there are also terms like strands, CPUs, chips etc also…</a:t>
            </a:r>
          </a:p>
        </p:txBody>
      </p:sp>
    </p:spTree>
    <p:extLst>
      <p:ext uri="{BB962C8B-B14F-4D97-AF65-F5344CB8AC3E}">
        <p14:creationId xmlns:p14="http://schemas.microsoft.com/office/powerpoint/2010/main" val="409158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03FEA6-2B8C-354F-B9B7-414D5B045292}" type="slidenum">
              <a:rPr lang="en-US" sz="1200"/>
              <a:pPr eaLnBrk="1" hangingPunct="1"/>
              <a:t>20</a:t>
            </a:fld>
            <a:endParaRPr lang="en-US" sz="1200"/>
          </a:p>
        </p:txBody>
      </p:sp>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45AE3F2-7B48-C749-BADA-C855FB95783C}" type="slidenum">
              <a:rPr lang="ar-SA" sz="1200">
                <a:solidFill>
                  <a:srgbClr val="0000FF"/>
                </a:solidFill>
                <a:latin typeface="Marlett" charset="0"/>
                <a:cs typeface="Arial" charset="0"/>
              </a:rPr>
              <a:pPr algn="r"/>
              <a:t>20</a:t>
            </a:fld>
            <a:endParaRPr lang="en-US" sz="1200">
              <a:solidFill>
                <a:srgbClr val="0000FF"/>
              </a:solidFill>
              <a:latin typeface="Marlett" charset="0"/>
            </a:endParaRPr>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We want to look at the problem of printing the primes from 1 to 10^10 in some arbitrary order. </a:t>
            </a:r>
          </a:p>
        </p:txBody>
      </p:sp>
    </p:spTree>
    <p:extLst>
      <p:ext uri="{BB962C8B-B14F-4D97-AF65-F5344CB8AC3E}">
        <p14:creationId xmlns:p14="http://schemas.microsoft.com/office/powerpoint/2010/main" val="387498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826602-7F05-654A-985C-33C1078AEE66}" type="slidenum">
              <a:rPr lang="en-US" sz="1200"/>
              <a:pPr eaLnBrk="1" hangingPunct="1"/>
              <a:t>2</a:t>
            </a:fld>
            <a:endParaRPr lang="en-US" sz="1200"/>
          </a:p>
        </p:txBody>
      </p:sp>
      <p:sp>
        <p:nvSpPr>
          <p:cNvPr id="18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02A2CD9-5E82-A04A-AD18-337139171CEE}" type="slidenum">
              <a:rPr lang="ar-SA" sz="1200">
                <a:solidFill>
                  <a:srgbClr val="0000FF"/>
                </a:solidFill>
                <a:latin typeface="Marlett" charset="0"/>
                <a:cs typeface="Arial" charset="0"/>
              </a:rPr>
              <a:pPr algn="r"/>
              <a:t>2</a:t>
            </a:fld>
            <a:endParaRPr lang="en-US" sz="1200">
              <a:solidFill>
                <a:srgbClr val="0000FF"/>
              </a:solidFill>
              <a:latin typeface="Marlett" charset="0"/>
            </a:endParaRPr>
          </a:p>
        </p:txBody>
      </p:sp>
      <p:sp>
        <p:nvSpPr>
          <p:cNvPr id="18435" name="Rectangle 2"/>
          <p:cNvSpPr>
            <a:spLocks noGrp="1" noRot="1" noChangeAspect="1" noChangeArrowheads="1" noTextEdit="1"/>
          </p:cNvSpPr>
          <p:nvPr>
            <p:ph type="sldImg"/>
          </p:nvPr>
        </p:nvSpPr>
        <p:spPr>
          <a:xfrm>
            <a:off x="1144588" y="685800"/>
            <a:ext cx="4572000" cy="3429000"/>
          </a:xfrm>
          <a:ln/>
        </p:spPr>
      </p:sp>
      <p:sp>
        <p:nvSpPr>
          <p:cNvPr id="1843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Most of you have probably heard of </a:t>
            </a:r>
            <a:r>
              <a:rPr lang="en-US" dirty="0" smtClean="0">
                <a:latin typeface="Arial" charset="0"/>
              </a:rPr>
              <a:t>Moore</a:t>
            </a:r>
            <a:r>
              <a:rPr lang="fr-FR" altLang="ja-JP" dirty="0" smtClean="0">
                <a:latin typeface="Arial" charset="0"/>
              </a:rPr>
              <a:t>'</a:t>
            </a:r>
            <a:r>
              <a:rPr lang="en-US" altLang="ja-JP" dirty="0" smtClean="0">
                <a:latin typeface="Arial" charset="0"/>
              </a:rPr>
              <a:t>s </a:t>
            </a:r>
            <a:r>
              <a:rPr lang="en-US" altLang="ja-JP" dirty="0">
                <a:latin typeface="Arial" charset="0"/>
              </a:rPr>
              <a:t>law, which states that the number of transistors on a chip tends to double about every two years. </a:t>
            </a:r>
            <a:r>
              <a:rPr lang="en-US" altLang="ja-JP" dirty="0" smtClean="0">
                <a:latin typeface="Arial" charset="0"/>
              </a:rPr>
              <a:t>Moore</a:t>
            </a:r>
            <a:r>
              <a:rPr lang="fr-FR" altLang="ja-JP" dirty="0" smtClean="0">
                <a:latin typeface="Arial" charset="0"/>
              </a:rPr>
              <a:t>'</a:t>
            </a:r>
            <a:r>
              <a:rPr lang="en-US" altLang="ja-JP" dirty="0" smtClean="0">
                <a:latin typeface="Arial" charset="0"/>
              </a:rPr>
              <a:t>s </a:t>
            </a:r>
            <a:r>
              <a:rPr lang="en-US" altLang="ja-JP" dirty="0">
                <a:latin typeface="Arial" charset="0"/>
              </a:rPr>
              <a:t>law has been the engine of growth for our field, and the reason you can buy a laptop for a few thousand dollars that would have cost millions a decade earlier. The green dots on this graph </a:t>
            </a:r>
            <a:r>
              <a:rPr lang="en-US" altLang="ja-JP" dirty="0" smtClean="0">
                <a:latin typeface="Arial" charset="0"/>
              </a:rPr>
              <a:t>show that transistor sizes continue to shrink, but the blue dots show that clock speeds have stop improving.</a:t>
            </a:r>
            <a:endParaRPr lang="en-US" dirty="0">
              <a:latin typeface="Arial" charset="0"/>
            </a:endParaRPr>
          </a:p>
        </p:txBody>
      </p:sp>
    </p:spTree>
    <p:extLst>
      <p:ext uri="{BB962C8B-B14F-4D97-AF65-F5344CB8AC3E}">
        <p14:creationId xmlns:p14="http://schemas.microsoft.com/office/powerpoint/2010/main" val="408926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6B512E-F11D-D04B-A947-F484D50B8369}" type="slidenum">
              <a:rPr lang="en-US" sz="1200"/>
              <a:pPr eaLnBrk="1" hangingPunct="1"/>
              <a:t>21</a:t>
            </a:fld>
            <a:endParaRPr lang="en-US" sz="1200"/>
          </a:p>
        </p:txBody>
      </p:sp>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A829E38-E764-E041-A222-CFC24D33E504}" type="slidenum">
              <a:rPr lang="ar-SA" sz="1200">
                <a:solidFill>
                  <a:srgbClr val="0000FF"/>
                </a:solidFill>
                <a:latin typeface="Marlett" charset="0"/>
                <a:cs typeface="Arial" charset="0"/>
              </a:rPr>
              <a:pPr algn="r"/>
              <a:t>21</a:t>
            </a:fld>
            <a:endParaRPr lang="en-US" sz="1200">
              <a:solidFill>
                <a:srgbClr val="0000FF"/>
              </a:solidFill>
              <a:latin typeface="Marlett" charset="0"/>
            </a:endParaRPr>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Split the range ahead of time</a:t>
            </a:r>
          </a:p>
        </p:txBody>
      </p:sp>
    </p:spTree>
    <p:extLst>
      <p:ext uri="{BB962C8B-B14F-4D97-AF65-F5344CB8AC3E}">
        <p14:creationId xmlns:p14="http://schemas.microsoft.com/office/powerpoint/2010/main" val="55357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087E9C-464B-4247-96CE-1FE9E9931F8D}" type="slidenum">
              <a:rPr lang="en-US" sz="1200"/>
              <a:pPr eaLnBrk="1" hangingPunct="1"/>
              <a:t>22</a:t>
            </a:fld>
            <a:endParaRPr lang="en-US" sz="1200"/>
          </a:p>
        </p:txBody>
      </p:sp>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37045B9-5FB8-B542-8220-3F809EA3B0A5}" type="slidenum">
              <a:rPr lang="ar-SA" sz="1200">
                <a:solidFill>
                  <a:srgbClr val="0000FF"/>
                </a:solidFill>
                <a:latin typeface="Marlett" charset="0"/>
                <a:cs typeface="Arial" charset="0"/>
              </a:rPr>
              <a:pPr algn="r"/>
              <a:t>22</a:t>
            </a:fld>
            <a:endParaRPr lang="en-US" sz="1200">
              <a:solidFill>
                <a:srgbClr val="0000FF"/>
              </a:solidFill>
              <a:latin typeface="Marlett" charset="0"/>
            </a:endParaRPr>
          </a:p>
        </p:txBody>
      </p:sp>
      <p:sp>
        <p:nvSpPr>
          <p:cNvPr id="58371" name="Rectangle 2"/>
          <p:cNvSpPr>
            <a:spLocks noGrp="1" noRot="1" noChangeAspect="1" noChangeArrowheads="1" noTextEdit="1"/>
          </p:cNvSpPr>
          <p:nvPr>
            <p:ph type="sldImg"/>
          </p:nvPr>
        </p:nvSpPr>
        <p:spPr>
          <a:xfrm>
            <a:off x="1144588" y="685800"/>
            <a:ext cx="4572000" cy="3429000"/>
          </a:xfrm>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Code matches code in Chapter 1 of book. </a:t>
            </a:r>
          </a:p>
        </p:txBody>
      </p:sp>
    </p:spTree>
    <p:extLst>
      <p:ext uri="{BB962C8B-B14F-4D97-AF65-F5344CB8AC3E}">
        <p14:creationId xmlns:p14="http://schemas.microsoft.com/office/powerpoint/2010/main" val="84393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3F9783-DC01-E24A-A916-18D55C6C42C7}" type="slidenum">
              <a:rPr lang="en-US" sz="1200"/>
              <a:pPr eaLnBrk="1" hangingPunct="1"/>
              <a:t>23</a:t>
            </a:fld>
            <a:endParaRPr lang="en-US" sz="1200"/>
          </a:p>
        </p:txBody>
      </p:sp>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06AEDA4-9FB0-2540-B21D-EE93F1ADF8C6}" type="slidenum">
              <a:rPr lang="ar-SA" sz="1200">
                <a:solidFill>
                  <a:srgbClr val="0000FF"/>
                </a:solidFill>
                <a:latin typeface="Marlett" charset="0"/>
                <a:cs typeface="Arial" charset="0"/>
              </a:rPr>
              <a:pPr algn="r"/>
              <a:t>23</a:t>
            </a:fld>
            <a:endParaRPr lang="en-US" sz="1200">
              <a:solidFill>
                <a:srgbClr val="0000FF"/>
              </a:solidFill>
              <a:latin typeface="Marlett" charset="0"/>
            </a:endParaRPr>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You can mention that the use of prime() is a bit artificial since it makes sense to use earlier numbers detected as prime in testing whether a later number is prime. </a:t>
            </a:r>
          </a:p>
          <a:p>
            <a:pPr eaLnBrk="1" hangingPunct="1"/>
            <a:endParaRPr lang="en-US" dirty="0">
              <a:latin typeface="Arial" charset="0"/>
            </a:endParaRPr>
          </a:p>
          <a:p>
            <a:pPr eaLnBrk="1" hangingPunct="1"/>
            <a:r>
              <a:rPr lang="en-US" dirty="0">
                <a:latin typeface="Arial" charset="0"/>
              </a:rPr>
              <a:t>Jean-Paul </a:t>
            </a:r>
            <a:r>
              <a:rPr lang="en-US" dirty="0" err="1">
                <a:latin typeface="Arial" charset="0"/>
              </a:rPr>
              <a:t>Rigault</a:t>
            </a:r>
            <a:r>
              <a:rPr lang="en-US" dirty="0">
                <a:latin typeface="Arial" charset="0"/>
              </a:rPr>
              <a:t> of the University of Nice Sophia </a:t>
            </a:r>
            <a:r>
              <a:rPr lang="en-US" dirty="0" err="1">
                <a:latin typeface="Arial" charset="0"/>
              </a:rPr>
              <a:t>Antipolis</a:t>
            </a:r>
            <a:r>
              <a:rPr lang="en-US" dirty="0">
                <a:latin typeface="Arial" charset="0"/>
              </a:rPr>
              <a:t> in France tells us that there are</a:t>
            </a:r>
          </a:p>
          <a:p>
            <a:pPr eaLnBrk="1" hangingPunct="1"/>
            <a:r>
              <a:rPr lang="en-US" dirty="0">
                <a:latin typeface="Arial" charset="0"/>
              </a:rPr>
              <a:t>Overall 454 millions Primes between 1 and 10</a:t>
            </a:r>
            <a:r>
              <a:rPr lang="en-US" baseline="30000" dirty="0">
                <a:latin typeface="Arial" charset="0"/>
              </a:rPr>
              <a:t>10</a:t>
            </a:r>
            <a:r>
              <a:rPr lang="en-US" dirty="0">
                <a:latin typeface="Arial" charset="0"/>
              </a:rPr>
              <a:t>, 51 million of them between 0x10</a:t>
            </a:r>
            <a:r>
              <a:rPr lang="en-US" baseline="30000" dirty="0">
                <a:latin typeface="Arial" charset="0"/>
              </a:rPr>
              <a:t>9</a:t>
            </a:r>
            <a:r>
              <a:rPr lang="en-US" dirty="0">
                <a:latin typeface="Arial" charset="0"/>
              </a:rPr>
              <a:t> and 1x10</a:t>
            </a:r>
            <a:r>
              <a:rPr lang="en-US" baseline="30000" dirty="0">
                <a:latin typeface="Arial" charset="0"/>
              </a:rPr>
              <a:t>9</a:t>
            </a:r>
            <a:r>
              <a:rPr lang="en-US" dirty="0">
                <a:latin typeface="Arial" charset="0"/>
              </a:rPr>
              <a:t> and 43 million of them between 9x10</a:t>
            </a:r>
            <a:r>
              <a:rPr lang="en-US" baseline="30000" dirty="0">
                <a:latin typeface="Arial" charset="0"/>
              </a:rPr>
              <a:t>9</a:t>
            </a:r>
            <a:r>
              <a:rPr lang="en-US" dirty="0">
                <a:latin typeface="Arial" charset="0"/>
              </a:rPr>
              <a:t> and 10x10</a:t>
            </a:r>
            <a:r>
              <a:rPr lang="en-US" baseline="30000" dirty="0">
                <a:latin typeface="Arial" charset="0"/>
              </a:rPr>
              <a:t>9</a:t>
            </a:r>
            <a:r>
              <a:rPr lang="en-US" dirty="0">
                <a:latin typeface="Arial" charset="0"/>
              </a:rPr>
              <a:t>. The primes seem rather uniformly distributed in the given range, although there are indeed fewer between 9x10</a:t>
            </a:r>
            <a:r>
              <a:rPr lang="en-US" baseline="30000" dirty="0">
                <a:latin typeface="Arial" charset="0"/>
              </a:rPr>
              <a:t>9</a:t>
            </a:r>
            <a:r>
              <a:rPr lang="en-US" dirty="0">
                <a:latin typeface="Arial" charset="0"/>
              </a:rPr>
              <a:t> and 10</a:t>
            </a:r>
            <a:r>
              <a:rPr lang="en-US" baseline="30000" dirty="0">
                <a:latin typeface="Arial" charset="0"/>
              </a:rPr>
              <a:t>10</a:t>
            </a:r>
            <a:r>
              <a:rPr lang="en-US" dirty="0">
                <a:latin typeface="Arial" charset="0"/>
              </a:rPr>
              <a:t> than between 1 and 10</a:t>
            </a:r>
            <a:r>
              <a:rPr lang="en-US" baseline="30000" dirty="0">
                <a:latin typeface="Arial" charset="0"/>
              </a:rPr>
              <a:t>9</a:t>
            </a:r>
            <a:r>
              <a:rPr lang="en-US" dirty="0">
                <a:latin typeface="Arial" charset="0"/>
              </a:rPr>
              <a:t> (about 20% less).</a:t>
            </a:r>
          </a:p>
          <a:p>
            <a:pPr eaLnBrk="1" hangingPunct="1"/>
            <a:endParaRPr lang="en-US" dirty="0">
              <a:latin typeface="Arial" charset="0"/>
            </a:endParaRPr>
          </a:p>
          <a:p>
            <a:pPr eaLnBrk="1" hangingPunct="1"/>
            <a:r>
              <a:rPr lang="en-US" dirty="0">
                <a:latin typeface="Arial" charset="0"/>
              </a:rPr>
              <a:t>He obtained these numbers using a Python program implementing </a:t>
            </a:r>
            <a:r>
              <a:rPr lang="en-US" dirty="0" smtClean="0">
                <a:latin typeface="Arial" charset="0"/>
              </a:rPr>
              <a:t>Legendre</a:t>
            </a:r>
            <a:r>
              <a:rPr lang="fr-FR" dirty="0" smtClean="0">
                <a:latin typeface="Arial" charset="0"/>
              </a:rPr>
              <a:t>'</a:t>
            </a:r>
            <a:r>
              <a:rPr lang="en-US" dirty="0" smtClean="0">
                <a:latin typeface="Arial" charset="0"/>
              </a:rPr>
              <a:t>s </a:t>
            </a:r>
            <a:r>
              <a:rPr lang="en-US" dirty="0">
                <a:latin typeface="Arial" charset="0"/>
              </a:rPr>
              <a:t>approximation for pi(n), the number of primes less than n: pi(n) = n/(log n - 1).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34428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6B05B0-DA09-474A-A7CD-0EBA11940338}" type="slidenum">
              <a:rPr lang="en-US" sz="1200"/>
              <a:pPr eaLnBrk="1" hangingPunct="1"/>
              <a:t>24</a:t>
            </a:fld>
            <a:endParaRPr lang="en-US" sz="1200"/>
          </a:p>
        </p:txBody>
      </p:sp>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CEB9046-7123-8244-838E-BEB8E90A5782}" type="slidenum">
              <a:rPr lang="ar-SA" sz="1200">
                <a:solidFill>
                  <a:srgbClr val="0000FF"/>
                </a:solidFill>
                <a:latin typeface="Marlett" charset="0"/>
                <a:cs typeface="Arial" charset="0"/>
              </a:rPr>
              <a:pPr algn="r"/>
              <a:t>24</a:t>
            </a:fld>
            <a:endParaRPr lang="en-US" sz="1200">
              <a:solidFill>
                <a:srgbClr val="0000FF"/>
              </a:solidFill>
              <a:latin typeface="Marlett" charset="0"/>
            </a:endParaRPr>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You can mention that the use of prime() is a bit artificial since it makes sense to use earlier numbers detected as prime in testing whether a later number is prime. </a:t>
            </a:r>
          </a:p>
          <a:p>
            <a:pPr eaLnBrk="1" hangingPunct="1"/>
            <a:endParaRPr lang="en-US" dirty="0">
              <a:latin typeface="Arial" charset="0"/>
            </a:endParaRPr>
          </a:p>
          <a:p>
            <a:pPr eaLnBrk="1" hangingPunct="1"/>
            <a:r>
              <a:rPr lang="en-US" dirty="0">
                <a:latin typeface="Arial" charset="0"/>
              </a:rPr>
              <a:t>Jean-Paul </a:t>
            </a:r>
            <a:r>
              <a:rPr lang="en-US" dirty="0" err="1">
                <a:latin typeface="Arial" charset="0"/>
              </a:rPr>
              <a:t>Rigault</a:t>
            </a:r>
            <a:r>
              <a:rPr lang="en-US" dirty="0">
                <a:latin typeface="Arial" charset="0"/>
              </a:rPr>
              <a:t> of the University of Nice Sophia </a:t>
            </a:r>
            <a:r>
              <a:rPr lang="en-US" dirty="0" err="1">
                <a:latin typeface="Arial" charset="0"/>
              </a:rPr>
              <a:t>Antipolis</a:t>
            </a:r>
            <a:r>
              <a:rPr lang="en-US" dirty="0">
                <a:latin typeface="Arial" charset="0"/>
              </a:rPr>
              <a:t> in France tells us that there are</a:t>
            </a:r>
          </a:p>
          <a:p>
            <a:pPr eaLnBrk="1" hangingPunct="1"/>
            <a:r>
              <a:rPr lang="en-US" dirty="0">
                <a:latin typeface="Arial" charset="0"/>
              </a:rPr>
              <a:t>Overall 454 millions Primes between 1 and 10</a:t>
            </a:r>
            <a:r>
              <a:rPr lang="en-US" baseline="30000" dirty="0">
                <a:latin typeface="Arial" charset="0"/>
              </a:rPr>
              <a:t>10</a:t>
            </a:r>
            <a:r>
              <a:rPr lang="en-US" dirty="0">
                <a:latin typeface="Arial" charset="0"/>
              </a:rPr>
              <a:t>, 51 million of them between 0x10</a:t>
            </a:r>
            <a:r>
              <a:rPr lang="en-US" baseline="30000" dirty="0">
                <a:latin typeface="Arial" charset="0"/>
              </a:rPr>
              <a:t>9</a:t>
            </a:r>
            <a:r>
              <a:rPr lang="en-US" dirty="0">
                <a:latin typeface="Arial" charset="0"/>
              </a:rPr>
              <a:t> and 1x10</a:t>
            </a:r>
            <a:r>
              <a:rPr lang="en-US" baseline="30000" dirty="0">
                <a:latin typeface="Arial" charset="0"/>
              </a:rPr>
              <a:t>9</a:t>
            </a:r>
            <a:r>
              <a:rPr lang="en-US" dirty="0">
                <a:latin typeface="Arial" charset="0"/>
              </a:rPr>
              <a:t> and 43 million of them between 9x10</a:t>
            </a:r>
            <a:r>
              <a:rPr lang="en-US" baseline="30000" dirty="0">
                <a:latin typeface="Arial" charset="0"/>
              </a:rPr>
              <a:t>9</a:t>
            </a:r>
            <a:r>
              <a:rPr lang="en-US" dirty="0">
                <a:latin typeface="Arial" charset="0"/>
              </a:rPr>
              <a:t> and 10x10</a:t>
            </a:r>
            <a:r>
              <a:rPr lang="en-US" baseline="30000" dirty="0">
                <a:latin typeface="Arial" charset="0"/>
              </a:rPr>
              <a:t>9</a:t>
            </a:r>
            <a:r>
              <a:rPr lang="en-US" dirty="0">
                <a:latin typeface="Arial" charset="0"/>
              </a:rPr>
              <a:t>. The primes seem rather uniformly distributed in the given range, although there are indeed fewer between 9x10</a:t>
            </a:r>
            <a:r>
              <a:rPr lang="en-US" baseline="30000" dirty="0">
                <a:latin typeface="Arial" charset="0"/>
              </a:rPr>
              <a:t>9</a:t>
            </a:r>
            <a:r>
              <a:rPr lang="en-US" dirty="0">
                <a:latin typeface="Arial" charset="0"/>
              </a:rPr>
              <a:t> and 10</a:t>
            </a:r>
            <a:r>
              <a:rPr lang="en-US" baseline="30000" dirty="0">
                <a:latin typeface="Arial" charset="0"/>
              </a:rPr>
              <a:t>10</a:t>
            </a:r>
            <a:r>
              <a:rPr lang="en-US" dirty="0">
                <a:latin typeface="Arial" charset="0"/>
              </a:rPr>
              <a:t> than between 1 and 10</a:t>
            </a:r>
            <a:r>
              <a:rPr lang="en-US" baseline="30000" dirty="0">
                <a:latin typeface="Arial" charset="0"/>
              </a:rPr>
              <a:t>9</a:t>
            </a:r>
            <a:r>
              <a:rPr lang="en-US" dirty="0">
                <a:latin typeface="Arial" charset="0"/>
              </a:rPr>
              <a:t> (about 20% less).</a:t>
            </a:r>
          </a:p>
          <a:p>
            <a:pPr eaLnBrk="1" hangingPunct="1"/>
            <a:endParaRPr lang="en-US" dirty="0">
              <a:latin typeface="Arial" charset="0"/>
            </a:endParaRPr>
          </a:p>
          <a:p>
            <a:pPr eaLnBrk="1" hangingPunct="1"/>
            <a:r>
              <a:rPr lang="en-US" dirty="0">
                <a:latin typeface="Arial" charset="0"/>
              </a:rPr>
              <a:t>He obtained these numbers using a Python program implementing </a:t>
            </a:r>
            <a:r>
              <a:rPr lang="en-US" dirty="0" smtClean="0">
                <a:latin typeface="Arial" charset="0"/>
              </a:rPr>
              <a:t>Legendre</a:t>
            </a:r>
            <a:r>
              <a:rPr lang="fr-FR" dirty="0" smtClean="0">
                <a:latin typeface="Arial" charset="0"/>
              </a:rPr>
              <a:t>'</a:t>
            </a:r>
            <a:r>
              <a:rPr lang="en-US" dirty="0" smtClean="0">
                <a:latin typeface="Arial" charset="0"/>
              </a:rPr>
              <a:t>s </a:t>
            </a:r>
            <a:r>
              <a:rPr lang="en-US" dirty="0">
                <a:latin typeface="Arial" charset="0"/>
              </a:rPr>
              <a:t>approximation for pi(n), the number of primes less than n: pi(n) = n/(log n - 1).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921725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6A56F-F026-D040-9045-3F51729CC49F}" type="slidenum">
              <a:rPr lang="en-US" sz="1200"/>
              <a:pPr eaLnBrk="1" hangingPunct="1"/>
              <a:t>25</a:t>
            </a:fld>
            <a:endParaRPr lang="en-US" sz="1200"/>
          </a:p>
        </p:txBody>
      </p:sp>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45A8B90-614E-0B47-AD59-A67B75F12616}" type="slidenum">
              <a:rPr lang="ar-SA" sz="1200">
                <a:solidFill>
                  <a:srgbClr val="0000FF"/>
                </a:solidFill>
                <a:latin typeface="Marlett" charset="0"/>
                <a:cs typeface="Arial" charset="0"/>
              </a:rPr>
              <a:pPr algn="r"/>
              <a:t>25</a:t>
            </a:fld>
            <a:endParaRPr lang="en-US" sz="1200">
              <a:solidFill>
                <a:srgbClr val="0000FF"/>
              </a:solidFill>
              <a:latin typeface="Marlett" charset="0"/>
            </a:endParaRPr>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88564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7AE5C6-5C2B-2241-899A-1DE6E1DFF546}" type="slidenum">
              <a:rPr lang="en-US" sz="1200"/>
              <a:pPr eaLnBrk="1" hangingPunct="1"/>
              <a:t>26</a:t>
            </a:fld>
            <a:endParaRPr lang="en-US" sz="1200"/>
          </a:p>
        </p:txBody>
      </p:sp>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01B91B-686A-7544-BC81-9EFAA92FC5F4}" type="slidenum">
              <a:rPr lang="ar-SA" sz="1200">
                <a:solidFill>
                  <a:srgbClr val="0000FF"/>
                </a:solidFill>
                <a:latin typeface="Marlett" charset="0"/>
                <a:cs typeface="Arial" charset="0"/>
              </a:rPr>
              <a:pPr algn="r"/>
              <a:t>26</a:t>
            </a:fld>
            <a:endParaRPr lang="en-US" sz="1200">
              <a:solidFill>
                <a:srgbClr val="0000FF"/>
              </a:solidFill>
              <a:latin typeface="Marlett" charset="0"/>
            </a:endParaRPr>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626677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722703-6D1D-C64C-A321-680E34A36C14}" type="slidenum">
              <a:rPr lang="en-US" sz="1200"/>
              <a:pPr eaLnBrk="1" hangingPunct="1"/>
              <a:t>27</a:t>
            </a:fld>
            <a:endParaRPr lang="en-US" sz="1200"/>
          </a:p>
        </p:txBody>
      </p:sp>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DB34588-1429-F445-ADDA-B61040B7BD43}" type="slidenum">
              <a:rPr lang="ar-SA" sz="1200">
                <a:solidFill>
                  <a:srgbClr val="0000FF"/>
                </a:solidFill>
                <a:latin typeface="Marlett" charset="0"/>
                <a:cs typeface="Arial" charset="0"/>
              </a:rPr>
              <a:pPr algn="r"/>
              <a:t>27</a:t>
            </a:fld>
            <a:endParaRPr lang="en-US" sz="1200">
              <a:solidFill>
                <a:srgbClr val="0000FF"/>
              </a:solidFill>
              <a:latin typeface="Marlett" charset="0"/>
            </a:endParaRPr>
          </a:p>
        </p:txBody>
      </p:sp>
      <p:sp>
        <p:nvSpPr>
          <p:cNvPr id="68611" name="Rectangle 2"/>
          <p:cNvSpPr>
            <a:spLocks noGrp="1" noRot="1" noChangeAspec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622640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E3BE68-1A4A-7440-BBC7-610D9322A8AC}" type="slidenum">
              <a:rPr lang="en-US" sz="1200"/>
              <a:pPr eaLnBrk="1" hangingPunct="1"/>
              <a:t>28</a:t>
            </a:fld>
            <a:endParaRPr lang="en-US" sz="1200"/>
          </a:p>
        </p:txBody>
      </p:sp>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5D6A72A-B743-AD45-934F-DD5D6208BED0}" type="slidenum">
              <a:rPr lang="ar-SA" sz="1200">
                <a:solidFill>
                  <a:srgbClr val="0000FF"/>
                </a:solidFill>
                <a:latin typeface="Marlett" charset="0"/>
                <a:cs typeface="Arial" charset="0"/>
              </a:rPr>
              <a:pPr algn="r"/>
              <a:t>28</a:t>
            </a:fld>
            <a:endParaRPr lang="en-US" sz="1200">
              <a:solidFill>
                <a:srgbClr val="0000FF"/>
              </a:solidFill>
              <a:latin typeface="Marlett" charset="0"/>
            </a:endParaRPr>
          </a:p>
        </p:txBody>
      </p:sp>
      <p:sp>
        <p:nvSpPr>
          <p:cNvPr id="70659" name="Rectangle 2"/>
          <p:cNvSpPr>
            <a:spLocks noGrp="1" noRot="1" noChangeAspect="1" noChangeArrowheads="1" noTextEdit="1"/>
          </p:cNvSpPr>
          <p:nvPr>
            <p:ph type="sldImg"/>
          </p:nvPr>
        </p:nvSpPr>
        <p:spPr>
          <a:xfrm>
            <a:off x="1144588" y="685800"/>
            <a:ext cx="4572000" cy="3429000"/>
          </a:xfrm>
          <a:ln/>
        </p:spPr>
      </p:sp>
      <p:sp>
        <p:nvSpPr>
          <p:cNvPr id="70660"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Need this slide since some students do not understand where the counter resides, where the shared variables reside, and where the code resides etc. This is our opportunity to explain. </a:t>
            </a:r>
          </a:p>
        </p:txBody>
      </p:sp>
    </p:spTree>
    <p:extLst>
      <p:ext uri="{BB962C8B-B14F-4D97-AF65-F5344CB8AC3E}">
        <p14:creationId xmlns:p14="http://schemas.microsoft.com/office/powerpoint/2010/main" val="3549793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42CC24-C184-4A4E-BFCD-8C9BF9219BDB}" type="slidenum">
              <a:rPr lang="en-US" sz="1200"/>
              <a:pPr eaLnBrk="1" hangingPunct="1"/>
              <a:t>29</a:t>
            </a:fld>
            <a:endParaRPr lang="en-US" sz="1200"/>
          </a:p>
        </p:txBody>
      </p:sp>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805E92-DB27-6844-97AF-66A00FFAC544}" type="slidenum">
              <a:rPr lang="ar-SA" sz="1200">
                <a:solidFill>
                  <a:srgbClr val="0000FF"/>
                </a:solidFill>
                <a:latin typeface="Marlett" charset="0"/>
                <a:cs typeface="Arial" charset="0"/>
              </a:rPr>
              <a:pPr algn="r"/>
              <a:t>29</a:t>
            </a:fld>
            <a:endParaRPr lang="en-US" sz="1200">
              <a:solidFill>
                <a:srgbClr val="0000FF"/>
              </a:solidFill>
              <a:latin typeface="Marlett" charset="0"/>
            </a:endParaRPr>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219874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92132F-AA1D-314F-9507-C487E636D5EF}" type="slidenum">
              <a:rPr lang="en-US" sz="1200"/>
              <a:pPr eaLnBrk="1" hangingPunct="1"/>
              <a:t>30</a:t>
            </a:fld>
            <a:endParaRPr lang="en-US" sz="1200"/>
          </a:p>
        </p:txBody>
      </p:sp>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2412B28-3D16-8D44-871D-352360315151}" type="slidenum">
              <a:rPr lang="ar-SA" sz="1200">
                <a:solidFill>
                  <a:srgbClr val="0000FF"/>
                </a:solidFill>
                <a:latin typeface="Marlett" charset="0"/>
                <a:cs typeface="Arial" charset="0"/>
              </a:rPr>
              <a:pPr algn="r"/>
              <a:t>30</a:t>
            </a:fld>
            <a:endParaRPr lang="en-US" sz="1200">
              <a:solidFill>
                <a:srgbClr val="0000FF"/>
              </a:solidFill>
              <a:latin typeface="Marlett" charset="0"/>
            </a:endParaRPr>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82143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B4A29-04BB-DF41-9406-95AABD7314EA}" type="slidenum">
              <a:rPr lang="en-US" sz="1200"/>
              <a:pPr eaLnBrk="1" hangingPunct="1"/>
              <a:t>4</a:t>
            </a:fld>
            <a:endParaRPr lang="en-US" sz="1200"/>
          </a:p>
        </p:txBody>
      </p:sp>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799C8D4-BCE7-4C49-9B40-946F4C81B73B}" type="slidenum">
              <a:rPr lang="ar-SA" sz="1200">
                <a:solidFill>
                  <a:srgbClr val="0000FF"/>
                </a:solidFill>
                <a:latin typeface="Marlett" charset="0"/>
                <a:cs typeface="Arial" charset="0"/>
              </a:rPr>
              <a:pPr algn="r"/>
              <a:t>4</a:t>
            </a:fld>
            <a:endParaRPr lang="en-US" sz="1200">
              <a:solidFill>
                <a:srgbClr val="0000FF"/>
              </a:solidFill>
              <a:latin typeface="Marlett" charset="0"/>
            </a:endParaRPr>
          </a:p>
        </p:txBody>
      </p:sp>
      <p:sp>
        <p:nvSpPr>
          <p:cNvPr id="21507" name="Rectangle 2"/>
          <p:cNvSpPr>
            <a:spLocks noGrp="1" noRot="1" noChangeAspect="1" noChangeArrowheads="1" noTextEdit="1"/>
          </p:cNvSpPr>
          <p:nvPr>
            <p:ph type="sldImg"/>
          </p:nvPr>
        </p:nvSpPr>
        <p:spPr>
          <a:xfrm>
            <a:off x="1144588" y="685800"/>
            <a:ext cx="4572000" cy="3429000"/>
          </a:xfrm>
          <a:ln/>
        </p:spPr>
      </p:sp>
      <p:sp>
        <p:nvSpPr>
          <p:cNvPr id="2150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Traditionally, we have had inexpensive single processor with an associated memory on a chip, which we call a uniprocessor. </a:t>
            </a:r>
          </a:p>
        </p:txBody>
      </p:sp>
    </p:spTree>
    <p:extLst>
      <p:ext uri="{BB962C8B-B14F-4D97-AF65-F5344CB8AC3E}">
        <p14:creationId xmlns:p14="http://schemas.microsoft.com/office/powerpoint/2010/main" val="237006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3A9B13-05C8-7F4E-8980-7014C9A748F3}" type="slidenum">
              <a:rPr lang="en-US" sz="1200"/>
              <a:pPr eaLnBrk="1" hangingPunct="1"/>
              <a:t>31</a:t>
            </a:fld>
            <a:endParaRPr lang="en-US" sz="1200"/>
          </a:p>
        </p:txBody>
      </p:sp>
      <p:sp>
        <p:nvSpPr>
          <p:cNvPr id="76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8B3B4B0-8A8E-2A4A-B695-EF2A03844AC7}" type="slidenum">
              <a:rPr lang="ar-SA" sz="1200">
                <a:solidFill>
                  <a:srgbClr val="0000FF"/>
                </a:solidFill>
                <a:latin typeface="Marlett" charset="0"/>
                <a:cs typeface="Arial" charset="0"/>
              </a:rPr>
              <a:pPr algn="r"/>
              <a:t>31</a:t>
            </a:fld>
            <a:endParaRPr lang="en-US" sz="1200">
              <a:solidFill>
                <a:srgbClr val="0000FF"/>
              </a:solidFill>
              <a:latin typeface="Marlett" charset="0"/>
            </a:endParaRPr>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72355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231A6C-F3EF-5041-AEB6-1FDD2E03568B}" type="slidenum">
              <a:rPr lang="en-US" sz="1200"/>
              <a:pPr eaLnBrk="1" hangingPunct="1"/>
              <a:t>32</a:t>
            </a:fld>
            <a:endParaRPr lang="en-US" sz="1200"/>
          </a:p>
        </p:txBody>
      </p:sp>
      <p:sp>
        <p:nvSpPr>
          <p:cNvPr id="788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00B4F55-6E9C-0A48-94F0-DAD67B0835BF}" type="slidenum">
              <a:rPr lang="ar-SA" sz="1200">
                <a:solidFill>
                  <a:srgbClr val="0000FF"/>
                </a:solidFill>
                <a:latin typeface="Marlett" charset="0"/>
                <a:cs typeface="Arial" charset="0"/>
              </a:rPr>
              <a:pPr algn="r"/>
              <a:t>32</a:t>
            </a:fld>
            <a:endParaRPr lang="en-US" sz="1200">
              <a:solidFill>
                <a:srgbClr val="0000FF"/>
              </a:solidFill>
              <a:latin typeface="Marlett" charset="0"/>
            </a:endParaRPr>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000671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53E8A9-3C0D-F444-B886-2683C5A45D35}" type="slidenum">
              <a:rPr lang="en-US" sz="1200"/>
              <a:pPr eaLnBrk="1" hangingPunct="1"/>
              <a:t>33</a:t>
            </a:fld>
            <a:endParaRPr lang="en-US" sz="1200"/>
          </a:p>
        </p:txBody>
      </p:sp>
      <p:sp>
        <p:nvSpPr>
          <p:cNvPr id="808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4ED8F78-4AA0-0C4C-BD46-39C1FF034643}" type="slidenum">
              <a:rPr lang="ar-SA" sz="1200">
                <a:solidFill>
                  <a:srgbClr val="0000FF"/>
                </a:solidFill>
                <a:latin typeface="Marlett" charset="0"/>
                <a:cs typeface="Arial" charset="0"/>
              </a:rPr>
              <a:pPr algn="r"/>
              <a:t>33</a:t>
            </a:fld>
            <a:endParaRPr lang="en-US" sz="1200">
              <a:solidFill>
                <a:srgbClr val="0000FF"/>
              </a:solidFill>
              <a:latin typeface="Marlett" charset="0"/>
            </a:endParaRPr>
          </a:p>
        </p:txBody>
      </p:sp>
      <p:sp>
        <p:nvSpPr>
          <p:cNvPr id="80899" name="Rectangle 2"/>
          <p:cNvSpPr>
            <a:spLocks noGrp="1" noRot="1" noChangeAspect="1" noChangeArrowheads="1" noTextEdit="1"/>
          </p:cNvSpPr>
          <p:nvPr>
            <p:ph type="sldImg"/>
          </p:nvPr>
        </p:nvSpPr>
        <p:spPr>
          <a:xfrm>
            <a:off x="1144588" y="685800"/>
            <a:ext cx="4572000" cy="3429000"/>
          </a:xfrm>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026007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E3A79D-A410-C94A-80AF-4454FCF68ED6}" type="slidenum">
              <a:rPr lang="en-US" sz="1200"/>
              <a:pPr eaLnBrk="1" hangingPunct="1"/>
              <a:t>34</a:t>
            </a:fld>
            <a:endParaRPr lang="en-US" sz="1200"/>
          </a:p>
        </p:txBody>
      </p:sp>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653901E-365F-E242-9304-468EDADC90BB}" type="slidenum">
              <a:rPr lang="ar-SA" sz="1200">
                <a:solidFill>
                  <a:srgbClr val="0000FF"/>
                </a:solidFill>
                <a:latin typeface="Marlett" charset="0"/>
                <a:cs typeface="Arial" charset="0"/>
              </a:rPr>
              <a:pPr algn="r"/>
              <a:t>34</a:t>
            </a:fld>
            <a:endParaRPr lang="en-US" sz="1200">
              <a:solidFill>
                <a:srgbClr val="0000FF"/>
              </a:solidFill>
              <a:latin typeface="Marlett" charset="0"/>
            </a:endParaRPr>
          </a:p>
        </p:txBody>
      </p:sp>
      <p:sp>
        <p:nvSpPr>
          <p:cNvPr id="82947" name="Rectangle 2"/>
          <p:cNvSpPr>
            <a:spLocks noGrp="1" noRot="1" noChangeAspect="1" noChangeArrowheads="1" noTextEdit="1"/>
          </p:cNvSpPr>
          <p:nvPr>
            <p:ph type="sldImg"/>
          </p:nvPr>
        </p:nvSpPr>
        <p:spPr>
          <a:xfrm>
            <a:off x="1144588" y="685800"/>
            <a:ext cx="4572000" cy="3429000"/>
          </a:xfrm>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22871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F513E1-30F0-454B-8504-C4DACD79C20A}" type="slidenum">
              <a:rPr lang="en-US" sz="1200"/>
              <a:pPr eaLnBrk="1" hangingPunct="1"/>
              <a:t>35</a:t>
            </a:fld>
            <a:endParaRPr lang="en-US" sz="1200"/>
          </a:p>
        </p:txBody>
      </p:sp>
      <p:sp>
        <p:nvSpPr>
          <p:cNvPr id="849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1958931-F989-E540-B02A-FC55BFBC582F}" type="slidenum">
              <a:rPr lang="ar-SA" sz="1200">
                <a:solidFill>
                  <a:srgbClr val="0000FF"/>
                </a:solidFill>
                <a:latin typeface="Marlett" charset="0"/>
                <a:cs typeface="Arial" charset="0"/>
              </a:rPr>
              <a:pPr algn="r"/>
              <a:t>35</a:t>
            </a:fld>
            <a:endParaRPr lang="en-US" sz="1200">
              <a:solidFill>
                <a:srgbClr val="0000FF"/>
              </a:solidFill>
              <a:latin typeface="Marlett" charset="0"/>
            </a:endParaRPr>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Time goes from left to right. The Blue thread might read 1 from  \</a:t>
            </a:r>
            <a:r>
              <a:rPr lang="en-US" dirty="0" err="1">
                <a:latin typeface="Arial" charset="0"/>
              </a:rPr>
              <a:t>fValue</a:t>
            </a:r>
            <a:r>
              <a:rPr lang="en-US" dirty="0">
                <a:latin typeface="Arial" charset="0"/>
              </a:rPr>
              <a:t>{}, but </a:t>
            </a:r>
            <a:r>
              <a:rPr lang="en-US" dirty="0" smtClean="0">
                <a:latin typeface="Arial" charset="0"/>
              </a:rPr>
              <a:t>before it </a:t>
            </a:r>
            <a:r>
              <a:rPr lang="en-US" dirty="0">
                <a:latin typeface="Arial" charset="0"/>
              </a:rPr>
              <a:t>sets \</a:t>
            </a:r>
            <a:r>
              <a:rPr lang="en-US" dirty="0" err="1">
                <a:latin typeface="Arial" charset="0"/>
              </a:rPr>
              <a:t>fValue</a:t>
            </a:r>
            <a:r>
              <a:rPr lang="en-US" dirty="0">
                <a:latin typeface="Arial" charset="0"/>
              </a:rPr>
              <a:t>{} to 2, the Red thread would go through </a:t>
            </a:r>
            <a:r>
              <a:rPr lang="en-US" dirty="0" smtClean="0">
                <a:latin typeface="Arial" charset="0"/>
              </a:rPr>
              <a:t>the increment </a:t>
            </a:r>
            <a:r>
              <a:rPr lang="en-US" dirty="0">
                <a:latin typeface="Arial" charset="0"/>
              </a:rPr>
              <a:t>loop several times, reading 1 and setting to 2, </a:t>
            </a:r>
            <a:r>
              <a:rPr lang="en-US" dirty="0" smtClean="0">
                <a:latin typeface="Arial" charset="0"/>
              </a:rPr>
              <a:t>reading 2 </a:t>
            </a:r>
            <a:r>
              <a:rPr lang="en-US" dirty="0">
                <a:latin typeface="Arial" charset="0"/>
              </a:rPr>
              <a:t>and setting to 3. When the Blue thread finally completes </a:t>
            </a:r>
            <a:r>
              <a:rPr lang="en-US" dirty="0" smtClean="0">
                <a:latin typeface="Arial" charset="0"/>
              </a:rPr>
              <a:t>its operation </a:t>
            </a:r>
            <a:r>
              <a:rPr lang="en-US" dirty="0">
                <a:latin typeface="Arial" charset="0"/>
              </a:rPr>
              <a:t>and sets \</a:t>
            </a:r>
            <a:r>
              <a:rPr lang="en-US" dirty="0" err="1">
                <a:latin typeface="Arial" charset="0"/>
              </a:rPr>
              <a:t>fValue</a:t>
            </a:r>
            <a:r>
              <a:rPr lang="en-US" dirty="0">
                <a:latin typeface="Arial" charset="0"/>
              </a:rPr>
              <a:t>{} to 2, it will actually be </a:t>
            </a:r>
            <a:r>
              <a:rPr lang="en-US" dirty="0" smtClean="0">
                <a:latin typeface="Arial" charset="0"/>
              </a:rPr>
              <a:t>setting the </a:t>
            </a:r>
            <a:r>
              <a:rPr lang="en-US" dirty="0">
                <a:latin typeface="Arial" charset="0"/>
              </a:rPr>
              <a:t>counter back from 3 to 2.</a:t>
            </a:r>
          </a:p>
          <a:p>
            <a:pPr eaLnBrk="1" hangingPunct="1"/>
            <a:endParaRPr lang="en-US" dirty="0">
              <a:latin typeface="Arial" charset="0"/>
            </a:endParaRPr>
          </a:p>
        </p:txBody>
      </p:sp>
    </p:spTree>
    <p:extLst>
      <p:ext uri="{BB962C8B-B14F-4D97-AF65-F5344CB8AC3E}">
        <p14:creationId xmlns:p14="http://schemas.microsoft.com/office/powerpoint/2010/main" val="3809607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CF4F26-98B4-F04D-97ED-3729576BF45A}" type="slidenum">
              <a:rPr lang="en-US" sz="1200"/>
              <a:pPr eaLnBrk="1" hangingPunct="1"/>
              <a:t>36</a:t>
            </a:fld>
            <a:endParaRPr lang="en-US" sz="1200"/>
          </a:p>
        </p:txBody>
      </p:sp>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3D547F6-DF18-8847-9A77-45C44E0C0A66}" type="slidenum">
              <a:rPr lang="ar-SA" sz="1200">
                <a:solidFill>
                  <a:srgbClr val="0000FF"/>
                </a:solidFill>
                <a:latin typeface="Marlett" charset="0"/>
                <a:cs typeface="Arial" charset="0"/>
              </a:rPr>
              <a:pPr algn="r"/>
              <a:t>36</a:t>
            </a:fld>
            <a:endParaRPr lang="en-US" sz="1200">
              <a:solidFill>
                <a:srgbClr val="0000FF"/>
              </a:solidFill>
              <a:latin typeface="Marlett" charset="0"/>
            </a:endParaRPr>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lnSpc>
                <a:spcPct val="80000"/>
              </a:lnSpc>
            </a:pPr>
            <a:r>
              <a:rPr lang="en-US" sz="800" dirty="0">
                <a:solidFill>
                  <a:srgbClr val="000000"/>
                </a:solidFill>
                <a:latin typeface="Arial" charset="0"/>
                <a:cs typeface="Times New Roman" charset="0"/>
              </a:rPr>
              <a:t>Is this phenomena inherent or is there a better implementation we are missing? </a:t>
            </a:r>
            <a:r>
              <a:rPr lang="en-US" sz="800" dirty="0" smtClean="0">
                <a:solidFill>
                  <a:srgbClr val="000000"/>
                </a:solidFill>
                <a:latin typeface="Arial" charset="0"/>
                <a:cs typeface="Times New Roman" charset="0"/>
              </a:rPr>
              <a:t> To </a:t>
            </a:r>
            <a:r>
              <a:rPr lang="en-US" sz="800" dirty="0">
                <a:solidFill>
                  <a:srgbClr val="000000"/>
                </a:solidFill>
                <a:latin typeface="Arial" charset="0"/>
                <a:cs typeface="Times New Roman" charset="0"/>
              </a:rPr>
              <a:t>understand why such bad </a:t>
            </a:r>
            <a:r>
              <a:rPr lang="en-US" sz="800" dirty="0" err="1">
                <a:solidFill>
                  <a:srgbClr val="000000"/>
                </a:solidFill>
                <a:latin typeface="Arial" charset="0"/>
                <a:cs typeface="Times New Roman" charset="0"/>
              </a:rPr>
              <a:t>interleavings</a:t>
            </a:r>
            <a:r>
              <a:rPr lang="en-US" sz="800" dirty="0">
                <a:solidFill>
                  <a:srgbClr val="000000"/>
                </a:solidFill>
                <a:latin typeface="Arial" charset="0"/>
                <a:cs typeface="Times New Roman" charset="0"/>
              </a:rPr>
              <a:t> can always happen, </a:t>
            </a:r>
            <a:r>
              <a:rPr lang="en-US" sz="800" dirty="0" smtClean="0">
                <a:solidFill>
                  <a:srgbClr val="000000"/>
                </a:solidFill>
                <a:latin typeface="Arial" charset="0"/>
                <a:cs typeface="Times New Roman" charset="0"/>
              </a:rPr>
              <a:t>consider the </a:t>
            </a:r>
            <a:r>
              <a:rPr lang="en-US" sz="800" dirty="0">
                <a:solidFill>
                  <a:srgbClr val="000000"/>
                </a:solidFill>
                <a:latin typeface="Arial" charset="0"/>
                <a:cs typeface="Times New Roman" charset="0"/>
              </a:rPr>
              <a:t>following situation that all of us run into every once in a while</a:t>
            </a:r>
            <a:r>
              <a:rPr lang="en-US" sz="800" dirty="0" smtClean="0">
                <a:solidFill>
                  <a:srgbClr val="000000"/>
                </a:solidFill>
                <a:latin typeface="Arial" charset="0"/>
                <a:cs typeface="Times New Roman" charset="0"/>
              </a:rPr>
              <a:t>. You </a:t>
            </a:r>
            <a:r>
              <a:rPr lang="en-US" sz="800" dirty="0">
                <a:solidFill>
                  <a:srgbClr val="000000"/>
                </a:solidFill>
                <a:latin typeface="Arial" charset="0"/>
                <a:cs typeface="Times New Roman" charset="0"/>
              </a:rPr>
              <a:t>are walking down the street, </a:t>
            </a:r>
            <a:r>
              <a:rPr lang="en-US" sz="800" dirty="0" smtClean="0">
                <a:solidFill>
                  <a:srgbClr val="000000"/>
                </a:solidFill>
                <a:latin typeface="Arial" charset="0"/>
                <a:cs typeface="Times New Roman" charset="0"/>
              </a:rPr>
              <a:t>and suddenly </a:t>
            </a:r>
            <a:r>
              <a:rPr lang="en-US" sz="800" dirty="0">
                <a:solidFill>
                  <a:srgbClr val="000000"/>
                </a:solidFill>
                <a:latin typeface="Arial" charset="0"/>
                <a:cs typeface="Times New Roman" charset="0"/>
              </a:rPr>
              <a:t>someone is coming straight at you. You move to the right, and </a:t>
            </a:r>
            <a:r>
              <a:rPr lang="en-US" sz="800" dirty="0" smtClean="0">
                <a:solidFill>
                  <a:srgbClr val="000000"/>
                </a:solidFill>
                <a:latin typeface="Arial" charset="0"/>
                <a:cs typeface="Times New Roman" charset="0"/>
              </a:rPr>
              <a:t>they move </a:t>
            </a:r>
            <a:r>
              <a:rPr lang="en-US" sz="800" dirty="0">
                <a:solidFill>
                  <a:srgbClr val="000000"/>
                </a:solidFill>
                <a:latin typeface="Arial" charset="0"/>
                <a:cs typeface="Times New Roman" charset="0"/>
              </a:rPr>
              <a:t>to the right, so you move to the left, and they happen to do </a:t>
            </a:r>
            <a:r>
              <a:rPr lang="en-US" sz="800" dirty="0" smtClean="0">
                <a:solidFill>
                  <a:srgbClr val="000000"/>
                </a:solidFill>
                <a:latin typeface="Arial" charset="0"/>
                <a:cs typeface="Times New Roman" charset="0"/>
              </a:rPr>
              <a:t>the same</a:t>
            </a:r>
            <a:r>
              <a:rPr lang="en-US" sz="800" dirty="0">
                <a:solidFill>
                  <a:srgbClr val="000000"/>
                </a:solidFill>
                <a:latin typeface="Arial" charset="0"/>
                <a:cs typeface="Times New Roman" charset="0"/>
              </a:rPr>
              <a:t>, now you try and make a final break to either left or right, </a:t>
            </a:r>
            <a:r>
              <a:rPr lang="en-US" sz="800" dirty="0" smtClean="0">
                <a:solidFill>
                  <a:srgbClr val="000000"/>
                </a:solidFill>
                <a:latin typeface="Arial" charset="0"/>
                <a:cs typeface="Times New Roman" charset="0"/>
              </a:rPr>
              <a:t>many times </a:t>
            </a:r>
            <a:r>
              <a:rPr lang="en-US" sz="800" dirty="0">
                <a:solidFill>
                  <a:srgbClr val="000000"/>
                </a:solidFill>
                <a:latin typeface="Arial" charset="0"/>
                <a:cs typeface="Times New Roman" charset="0"/>
              </a:rPr>
              <a:t>you manage not to bump, but sometimes you do. Are </a:t>
            </a:r>
            <a:r>
              <a:rPr lang="en-US" sz="800" dirty="0" smtClean="0">
                <a:solidFill>
                  <a:srgbClr val="000000"/>
                </a:solidFill>
                <a:latin typeface="Arial" charset="0"/>
                <a:cs typeface="Times New Roman" charset="0"/>
              </a:rPr>
              <a:t>these collisions </a:t>
            </a:r>
            <a:r>
              <a:rPr lang="en-US" sz="800" dirty="0">
                <a:solidFill>
                  <a:srgbClr val="000000"/>
                </a:solidFill>
                <a:latin typeface="Arial" charset="0"/>
                <a:cs typeface="Times New Roman" charset="0"/>
              </a:rPr>
              <a:t>avoidable? Can we think of a protocol to follow in order </a:t>
            </a:r>
            <a:r>
              <a:rPr lang="en-US" sz="800" dirty="0" smtClean="0">
                <a:solidFill>
                  <a:srgbClr val="000000"/>
                </a:solidFill>
                <a:latin typeface="Arial" charset="0"/>
                <a:cs typeface="Times New Roman" charset="0"/>
              </a:rPr>
              <a:t>to prevent </a:t>
            </a:r>
            <a:r>
              <a:rPr lang="en-US" sz="800" dirty="0">
                <a:solidFill>
                  <a:srgbClr val="000000"/>
                </a:solidFill>
                <a:latin typeface="Arial" charset="0"/>
                <a:cs typeface="Times New Roman" charset="0"/>
              </a:rPr>
              <a:t>people from ever colliding?</a:t>
            </a:r>
          </a:p>
          <a:p>
            <a:pPr eaLnBrk="1" hangingPunct="1">
              <a:lnSpc>
                <a:spcPct val="80000"/>
              </a:lnSpc>
            </a:pPr>
            <a:r>
              <a:rPr lang="en-US" sz="800" dirty="0">
                <a:solidFill>
                  <a:srgbClr val="000000"/>
                </a:solidFill>
                <a:latin typeface="Arial" charset="0"/>
                <a:cs typeface="Times New Roman" charset="0"/>
              </a:rPr>
              <a:t> </a:t>
            </a:r>
          </a:p>
          <a:p>
            <a:pPr eaLnBrk="1" hangingPunct="1">
              <a:lnSpc>
                <a:spcPct val="80000"/>
              </a:lnSpc>
            </a:pPr>
            <a:r>
              <a:rPr lang="en-US" sz="800" dirty="0">
                <a:solidFill>
                  <a:srgbClr val="000000"/>
                </a:solidFill>
                <a:latin typeface="Arial" charset="0"/>
                <a:cs typeface="Times New Roman" charset="0"/>
              </a:rPr>
              <a:t>The answer is NO! </a:t>
            </a:r>
            <a:r>
              <a:rPr lang="en-US" sz="800" dirty="0" smtClean="0">
                <a:solidFill>
                  <a:srgbClr val="000000"/>
                </a:solidFill>
                <a:latin typeface="Arial" charset="0"/>
                <a:cs typeface="Times New Roman" charset="0"/>
              </a:rPr>
              <a:t>One </a:t>
            </a:r>
            <a:r>
              <a:rPr lang="en-US" sz="800" dirty="0">
                <a:solidFill>
                  <a:srgbClr val="000000"/>
                </a:solidFill>
                <a:latin typeface="Arial" charset="0"/>
                <a:cs typeface="Times New Roman" charset="0"/>
              </a:rPr>
              <a:t>might think that </a:t>
            </a:r>
            <a:r>
              <a:rPr lang="en-US" sz="800" dirty="0" smtClean="0">
                <a:solidFill>
                  <a:srgbClr val="000000"/>
                </a:solidFill>
                <a:latin typeface="Arial" charset="0"/>
                <a:cs typeface="Times New Roman" charset="0"/>
              </a:rPr>
              <a:t>you can </a:t>
            </a:r>
            <a:r>
              <a:rPr lang="en-US" sz="800" dirty="0">
                <a:solidFill>
                  <a:srgbClr val="000000"/>
                </a:solidFill>
                <a:latin typeface="Arial" charset="0"/>
                <a:cs typeface="Times New Roman" charset="0"/>
              </a:rPr>
              <a:t>agree to always move to the right, to which you can answer ``</a:t>
            </a:r>
            <a:r>
              <a:rPr lang="en-US" sz="800" dirty="0" smtClean="0">
                <a:solidFill>
                  <a:srgbClr val="000000"/>
                </a:solidFill>
                <a:latin typeface="Arial" charset="0"/>
                <a:cs typeface="Times New Roman" charset="0"/>
              </a:rPr>
              <a:t>but what </a:t>
            </a:r>
            <a:r>
              <a:rPr lang="en-US" sz="800" dirty="0">
                <a:solidFill>
                  <a:srgbClr val="000000"/>
                </a:solidFill>
                <a:latin typeface="Arial" charset="0"/>
                <a:cs typeface="Times New Roman" charset="0"/>
              </a:rPr>
              <a:t>if the other person is British</a:t>
            </a:r>
            <a:r>
              <a:rPr lang="en-US" sz="800" dirty="0" smtClean="0">
                <a:solidFill>
                  <a:srgbClr val="000000"/>
                </a:solidFill>
                <a:latin typeface="Arial" charset="0"/>
                <a:cs typeface="Times New Roman" charset="0"/>
              </a:rPr>
              <a:t>?</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Alternately, </a:t>
            </a:r>
            <a:r>
              <a:rPr lang="en-US" sz="800" dirty="0" smtClean="0">
                <a:solidFill>
                  <a:srgbClr val="000000"/>
                </a:solidFill>
                <a:latin typeface="Arial" charset="0"/>
                <a:cs typeface="Times New Roman" charset="0"/>
              </a:rPr>
              <a:t>think </a:t>
            </a:r>
            <a:r>
              <a:rPr lang="en-US" sz="800" dirty="0">
                <a:solidFill>
                  <a:srgbClr val="000000"/>
                </a:solidFill>
                <a:latin typeface="Arial" charset="0"/>
                <a:cs typeface="Times New Roman" charset="0"/>
              </a:rPr>
              <a:t>of Atlantis and Mir flying one towards the other in space, </a:t>
            </a:r>
            <a:r>
              <a:rPr lang="en-US" sz="800" dirty="0" smtClean="0">
                <a:solidFill>
                  <a:srgbClr val="000000"/>
                </a:solidFill>
                <a:latin typeface="Arial" charset="0"/>
                <a:cs typeface="Times New Roman" charset="0"/>
              </a:rPr>
              <a:t>where the </a:t>
            </a:r>
            <a:r>
              <a:rPr lang="en-US" sz="800" dirty="0">
                <a:solidFill>
                  <a:srgbClr val="000000"/>
                </a:solidFill>
                <a:latin typeface="Arial" charset="0"/>
                <a:cs typeface="Times New Roman" charset="0"/>
              </a:rPr>
              <a:t>is no predefined ``right side</a:t>
            </a:r>
            <a:r>
              <a:rPr lang="en-US" sz="800" dirty="0" smtClean="0">
                <a:solidFill>
                  <a:srgbClr val="000000"/>
                </a:solidFill>
                <a:latin typeface="Arial" charset="0"/>
                <a:cs typeface="Times New Roman" charset="0"/>
              </a:rPr>
              <a:t>.</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It can be mathematically shown</a:t>
            </a:r>
          </a:p>
          <a:p>
            <a:pPr eaLnBrk="1" hangingPunct="1">
              <a:lnSpc>
                <a:spcPct val="80000"/>
              </a:lnSpc>
            </a:pPr>
            <a:r>
              <a:rPr lang="en-US" sz="800" dirty="0">
                <a:solidFill>
                  <a:srgbClr val="000000"/>
                </a:solidFill>
                <a:latin typeface="Arial" charset="0"/>
                <a:cs typeface="Times New Roman" charset="0"/>
              </a:rPr>
              <a:t>that there is always a sequence of moves that will result in people</a:t>
            </a:r>
          </a:p>
          <a:p>
            <a:pPr eaLnBrk="1" hangingPunct="1">
              <a:lnSpc>
                <a:spcPct val="80000"/>
              </a:lnSpc>
            </a:pPr>
            <a:r>
              <a:rPr lang="en-US" sz="800" dirty="0">
                <a:solidFill>
                  <a:srgbClr val="000000"/>
                </a:solidFill>
                <a:latin typeface="Arial" charset="0"/>
                <a:cs typeface="Times New Roman" charset="0"/>
              </a:rPr>
              <a:t>bumping (this is the famous result of Fischer, Lynch, and Paterson we will</a:t>
            </a:r>
          </a:p>
          <a:p>
            <a:pPr eaLnBrk="1" hangingPunct="1">
              <a:lnSpc>
                <a:spcPct val="80000"/>
              </a:lnSpc>
            </a:pPr>
            <a:r>
              <a:rPr lang="en-US" sz="800" dirty="0">
                <a:solidFill>
                  <a:srgbClr val="000000"/>
                </a:solidFill>
                <a:latin typeface="Arial" charset="0"/>
                <a:cs typeface="Times New Roman" charset="0"/>
              </a:rPr>
              <a:t>Study later in the course).</a:t>
            </a:r>
          </a:p>
          <a:p>
            <a:pPr eaLnBrk="1" hangingPunct="1">
              <a:lnSpc>
                <a:spcPct val="80000"/>
              </a:lnSpc>
            </a:pPr>
            <a:r>
              <a:rPr lang="en-US" sz="800" dirty="0">
                <a:solidFill>
                  <a:srgbClr val="000000"/>
                </a:solidFill>
                <a:latin typeface="Arial" charset="0"/>
                <a:cs typeface="Times New Roman" charset="0"/>
              </a:rPr>
              <a:t>The problem arises from the fact that ``</a:t>
            </a:r>
            <a:r>
              <a:rPr lang="en-US" sz="800" dirty="0" smtClean="0">
                <a:solidFill>
                  <a:srgbClr val="000000"/>
                </a:solidFill>
                <a:latin typeface="Arial" charset="0"/>
                <a:cs typeface="Times New Roman" charset="0"/>
              </a:rPr>
              <a:t>looking</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at the other person</a:t>
            </a:r>
          </a:p>
          <a:p>
            <a:pPr eaLnBrk="1" hangingPunct="1">
              <a:lnSpc>
                <a:spcPct val="80000"/>
              </a:lnSpc>
            </a:pPr>
            <a:r>
              <a:rPr lang="en-US" sz="800" dirty="0">
                <a:solidFill>
                  <a:srgbClr val="000000"/>
                </a:solidFill>
                <a:latin typeface="Arial" charset="0"/>
                <a:cs typeface="Times New Roman" charset="0"/>
              </a:rPr>
              <a:t>and ``</a:t>
            </a:r>
            <a:r>
              <a:rPr lang="en-US" sz="800" dirty="0" smtClean="0">
                <a:solidFill>
                  <a:srgbClr val="000000"/>
                </a:solidFill>
                <a:latin typeface="Arial" charset="0"/>
                <a:cs typeface="Times New Roman" charset="0"/>
              </a:rPr>
              <a:t>moving</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aside to avoid him are two separate operations. If one</a:t>
            </a:r>
          </a:p>
          <a:p>
            <a:pPr eaLnBrk="1" hangingPunct="1">
              <a:lnSpc>
                <a:spcPct val="80000"/>
              </a:lnSpc>
            </a:pPr>
            <a:r>
              <a:rPr lang="en-US" sz="800" dirty="0">
                <a:solidFill>
                  <a:srgbClr val="000000"/>
                </a:solidFill>
                <a:latin typeface="Arial" charset="0"/>
                <a:cs typeface="Times New Roman" charset="0"/>
              </a:rPr>
              <a:t>could ``look-and-</a:t>
            </a:r>
            <a:r>
              <a:rPr lang="en-US" sz="800" dirty="0" smtClean="0">
                <a:solidFill>
                  <a:srgbClr val="000000"/>
                </a:solidFill>
                <a:latin typeface="Arial" charset="0"/>
                <a:cs typeface="Times New Roman" charset="0"/>
              </a:rPr>
              <a:t>jump</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instantaneously the problem could be avoided.</a:t>
            </a:r>
          </a:p>
          <a:p>
            <a:pPr eaLnBrk="1" hangingPunct="1">
              <a:lnSpc>
                <a:spcPct val="80000"/>
              </a:lnSpc>
            </a:pPr>
            <a:endParaRPr lang="en-US" sz="800" dirty="0">
              <a:solidFill>
                <a:srgbClr val="000000"/>
              </a:solidFill>
              <a:latin typeface="Arial" charset="0"/>
              <a:cs typeface="Times New Roman" charset="0"/>
            </a:endParaRPr>
          </a:p>
          <a:p>
            <a:pPr eaLnBrk="1" hangingPunct="1">
              <a:lnSpc>
                <a:spcPct val="80000"/>
              </a:lnSpc>
            </a:pPr>
            <a:r>
              <a:rPr lang="en-US" sz="800" dirty="0">
                <a:solidFill>
                  <a:srgbClr val="000000"/>
                </a:solidFill>
                <a:latin typeface="Arial" charset="0"/>
                <a:cs typeface="Times New Roman" charset="0"/>
              </a:rPr>
              <a:t>In the same way that people compete for the right to pass, computers</a:t>
            </a:r>
          </a:p>
          <a:p>
            <a:pPr eaLnBrk="1" hangingPunct="1">
              <a:lnSpc>
                <a:spcPct val="80000"/>
              </a:lnSpc>
            </a:pPr>
            <a:r>
              <a:rPr lang="en-US" sz="800" dirty="0">
                <a:solidFill>
                  <a:srgbClr val="000000"/>
                </a:solidFill>
                <a:latin typeface="Arial" charset="0"/>
                <a:cs typeface="Times New Roman" charset="0"/>
              </a:rPr>
              <a:t>compete to gain access to shared locations in memory. In the case of</a:t>
            </a:r>
          </a:p>
          <a:p>
            <a:pPr eaLnBrk="1" hangingPunct="1">
              <a:lnSpc>
                <a:spcPct val="80000"/>
              </a:lnSpc>
            </a:pPr>
            <a:r>
              <a:rPr lang="en-US" sz="800" dirty="0">
                <a:solidFill>
                  <a:srgbClr val="000000"/>
                </a:solidFill>
                <a:latin typeface="Arial" charset="0"/>
                <a:cs typeface="Times New Roman" charset="0"/>
              </a:rPr>
              <a:t>our {\</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shared-counter}, processors are in a competition where the</a:t>
            </a:r>
          </a:p>
          <a:p>
            <a:pPr eaLnBrk="1" hangingPunct="1">
              <a:lnSpc>
                <a:spcPct val="80000"/>
              </a:lnSpc>
            </a:pPr>
            <a:r>
              <a:rPr lang="en-US" sz="800" dirty="0">
                <a:solidFill>
                  <a:srgbClr val="000000"/>
                </a:solidFill>
                <a:latin typeface="Arial" charset="0"/>
                <a:cs typeface="Times New Roman" charset="0"/>
              </a:rPr>
              <a:t>winner gets the lower counter value and the looser gets the higher</a:t>
            </a:r>
          </a:p>
          <a:p>
            <a:pPr eaLnBrk="1" hangingPunct="1">
              <a:lnSpc>
                <a:spcPct val="80000"/>
              </a:lnSpc>
            </a:pPr>
            <a:r>
              <a:rPr lang="en-US" sz="800" dirty="0">
                <a:solidFill>
                  <a:srgbClr val="000000"/>
                </a:solidFill>
                <a:latin typeface="Arial" charset="0"/>
                <a:cs typeface="Times New Roman" charset="0"/>
              </a:rPr>
              <a:t>one. The moral of the ``people in the </a:t>
            </a:r>
            <a:r>
              <a:rPr lang="en-US" sz="800" dirty="0" smtClean="0">
                <a:solidFill>
                  <a:srgbClr val="000000"/>
                </a:solidFill>
                <a:latin typeface="Arial" charset="0"/>
                <a:cs typeface="Times New Roman" charset="0"/>
              </a:rPr>
              <a:t>street</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example is that we need</a:t>
            </a:r>
          </a:p>
          <a:p>
            <a:pPr eaLnBrk="1" hangingPunct="1">
              <a:lnSpc>
                <a:spcPct val="80000"/>
              </a:lnSpc>
            </a:pPr>
            <a:r>
              <a:rPr lang="en-US" sz="800" dirty="0">
                <a:solidFill>
                  <a:srgbClr val="000000"/>
                </a:solidFill>
                <a:latin typeface="Arial" charset="0"/>
                <a:cs typeface="Times New Roman" charset="0"/>
              </a:rPr>
              <a:t>to ``glue </a:t>
            </a:r>
            <a:r>
              <a:rPr lang="en-US" sz="800" dirty="0" smtClean="0">
                <a:solidFill>
                  <a:srgbClr val="000000"/>
                </a:solidFill>
                <a:latin typeface="Arial" charset="0"/>
                <a:cs typeface="Times New Roman" charset="0"/>
              </a:rPr>
              <a:t>together</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the {\</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get} and {\</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increment} operations to</a:t>
            </a:r>
          </a:p>
          <a:p>
            <a:pPr eaLnBrk="1" hangingPunct="1">
              <a:lnSpc>
                <a:spcPct val="80000"/>
              </a:lnSpc>
            </a:pPr>
            <a:r>
              <a:rPr lang="en-US" sz="800" dirty="0">
                <a:solidFill>
                  <a:srgbClr val="000000"/>
                </a:solidFill>
                <a:latin typeface="Arial" charset="0"/>
                <a:cs typeface="Times New Roman" charset="0"/>
              </a:rPr>
              <a:t>get an ``</a:t>
            </a:r>
            <a:r>
              <a:rPr lang="en-US" sz="800" dirty="0" smtClean="0">
                <a:solidFill>
                  <a:srgbClr val="000000"/>
                </a:solidFill>
                <a:latin typeface="Arial" charset="0"/>
                <a:cs typeface="Times New Roman" charset="0"/>
              </a:rPr>
              <a:t>instantaneous</a:t>
            </a:r>
            <a:r>
              <a:rPr lang="fr-FR" sz="800" dirty="0" smtClean="0">
                <a:solidFill>
                  <a:srgbClr val="000000"/>
                </a:solidFill>
                <a:latin typeface="Arial" charset="0"/>
                <a:cs typeface="Times New Roman" charset="0"/>
              </a:rPr>
              <a:t>''</a:t>
            </a:r>
            <a:r>
              <a:rPr lang="en-US" sz="800" dirty="0" smtClean="0">
                <a:solidFill>
                  <a:srgbClr val="000000"/>
                </a:solidFill>
                <a:latin typeface="Arial" charset="0"/>
                <a:cs typeface="Times New Roman" charset="0"/>
              </a:rPr>
              <a:t> </a:t>
            </a:r>
            <a:r>
              <a:rPr lang="en-US" sz="800" dirty="0">
                <a:solidFill>
                  <a:srgbClr val="000000"/>
                </a:solidFill>
                <a:latin typeface="Arial" charset="0"/>
                <a:cs typeface="Times New Roman" charset="0"/>
              </a:rPr>
              <a:t>{\</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get-and-increment}.  This operation</a:t>
            </a:r>
          </a:p>
          <a:p>
            <a:pPr eaLnBrk="1" hangingPunct="1">
              <a:lnSpc>
                <a:spcPct val="80000"/>
              </a:lnSpc>
            </a:pPr>
            <a:r>
              <a:rPr lang="en-US" sz="800" dirty="0">
                <a:solidFill>
                  <a:srgbClr val="000000"/>
                </a:solidFill>
                <a:latin typeface="Arial" charset="0"/>
                <a:cs typeface="Times New Roman" charset="0"/>
              </a:rPr>
              <a:t>would execute the {\</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get} and the {\</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increment} instructions</a:t>
            </a:r>
          </a:p>
          <a:p>
            <a:pPr eaLnBrk="1" hangingPunct="1">
              <a:lnSpc>
                <a:spcPct val="80000"/>
              </a:lnSpc>
            </a:pPr>
            <a:r>
              <a:rPr lang="en-US" sz="800" dirty="0">
                <a:solidFill>
                  <a:srgbClr val="000000"/>
                </a:solidFill>
                <a:latin typeface="Arial" charset="0"/>
                <a:cs typeface="Times New Roman" charset="0"/>
              </a:rPr>
              <a:t>like one indivisible operation with no other operation taking place</a:t>
            </a:r>
          </a:p>
          <a:p>
            <a:pPr eaLnBrk="1" hangingPunct="1">
              <a:lnSpc>
                <a:spcPct val="80000"/>
              </a:lnSpc>
            </a:pPr>
            <a:r>
              <a:rPr lang="en-US" sz="800" dirty="0">
                <a:solidFill>
                  <a:srgbClr val="000000"/>
                </a:solidFill>
                <a:latin typeface="Arial" charset="0"/>
                <a:cs typeface="Times New Roman" charset="0"/>
              </a:rPr>
              <a:t>between the start of the {\</a:t>
            </a:r>
            <a:r>
              <a:rPr lang="en-US" sz="800" dirty="0" err="1">
                <a:solidFill>
                  <a:srgbClr val="000000"/>
                </a:solidFill>
                <a:latin typeface="Arial" charset="0"/>
                <a:cs typeface="Times New Roman" charset="0"/>
              </a:rPr>
              <a:t>tt</a:t>
            </a:r>
            <a:r>
              <a:rPr lang="en-US" sz="800" dirty="0">
                <a:solidFill>
                  <a:srgbClr val="000000"/>
                </a:solidFill>
                <a:latin typeface="Arial" charset="0"/>
                <a:cs typeface="Times New Roman" charset="0"/>
              </a:rPr>
              <a:t> get} and the end of the {\</a:t>
            </a:r>
            <a:r>
              <a:rPr lang="en-US" sz="800" dirty="0" err="1">
                <a:solidFill>
                  <a:srgbClr val="000000"/>
                </a:solidFill>
                <a:latin typeface="Arial" charset="0"/>
                <a:cs typeface="Times New Roman" charset="0"/>
              </a:rPr>
              <a:t>tt</a:t>
            </a:r>
            <a:endParaRPr lang="en-US" sz="800" dirty="0">
              <a:solidFill>
                <a:srgbClr val="000000"/>
              </a:solidFill>
              <a:latin typeface="Arial" charset="0"/>
              <a:cs typeface="Times New Roman" charset="0"/>
            </a:endParaRPr>
          </a:p>
          <a:p>
            <a:pPr eaLnBrk="1" hangingPunct="1">
              <a:lnSpc>
                <a:spcPct val="80000"/>
              </a:lnSpc>
            </a:pPr>
            <a:r>
              <a:rPr lang="en-US" sz="800" dirty="0">
                <a:solidFill>
                  <a:srgbClr val="000000"/>
                </a:solidFill>
                <a:latin typeface="Arial" charset="0"/>
                <a:cs typeface="Times New Roman" charset="0"/>
              </a:rPr>
              <a:t>increment}. If we have such an operation then the following is a</a:t>
            </a:r>
          </a:p>
          <a:p>
            <a:pPr eaLnBrk="1" hangingPunct="1">
              <a:lnSpc>
                <a:spcPct val="80000"/>
              </a:lnSpc>
            </a:pPr>
            <a:r>
              <a:rPr lang="en-US" sz="800" dirty="0">
                <a:solidFill>
                  <a:srgbClr val="000000"/>
                </a:solidFill>
                <a:latin typeface="Arial" charset="0"/>
                <a:cs typeface="Times New Roman" charset="0"/>
              </a:rPr>
              <a:t>correct and efficient solution to the prime printing problem.</a:t>
            </a:r>
          </a:p>
          <a:p>
            <a:pPr eaLnBrk="1" hangingPunct="1">
              <a:lnSpc>
                <a:spcPct val="80000"/>
              </a:lnSpc>
            </a:pPr>
            <a:endParaRPr lang="en-US" sz="800" dirty="0">
              <a:solidFill>
                <a:srgbClr val="000000"/>
              </a:solidFill>
              <a:latin typeface="Arial" charset="0"/>
              <a:cs typeface="Times New Roman" charset="0"/>
            </a:endParaRPr>
          </a:p>
          <a:p>
            <a:pPr eaLnBrk="1" hangingPunct="1">
              <a:lnSpc>
                <a:spcPct val="80000"/>
              </a:lnSpc>
            </a:pPr>
            <a:endParaRPr lang="en-US" sz="800" dirty="0">
              <a:latin typeface="Arial" charset="0"/>
            </a:endParaRPr>
          </a:p>
        </p:txBody>
      </p:sp>
    </p:spTree>
    <p:extLst>
      <p:ext uri="{BB962C8B-B14F-4D97-AF65-F5344CB8AC3E}">
        <p14:creationId xmlns:p14="http://schemas.microsoft.com/office/powerpoint/2010/main" val="668477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1E626B-47AE-9A40-AAF7-5AB2353E67DD}" type="slidenum">
              <a:rPr lang="en-US" sz="1200"/>
              <a:pPr eaLnBrk="1" hangingPunct="1"/>
              <a:t>37</a:t>
            </a:fld>
            <a:endParaRPr lang="en-US" sz="1200"/>
          </a:p>
        </p:txBody>
      </p:sp>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2CE0AA7-83C3-794E-B11B-93652CFF7657}" type="slidenum">
              <a:rPr lang="ar-SA" sz="1200">
                <a:solidFill>
                  <a:srgbClr val="0000FF"/>
                </a:solidFill>
                <a:latin typeface="Marlett" charset="0"/>
                <a:cs typeface="Arial" charset="0"/>
              </a:rPr>
              <a:pPr algn="r"/>
              <a:t>37</a:t>
            </a:fld>
            <a:endParaRPr lang="en-US" sz="1200">
              <a:solidFill>
                <a:srgbClr val="0000FF"/>
              </a:solidFill>
              <a:latin typeface="Marlett" charset="0"/>
            </a:endParaRPr>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86482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FDC130-E982-CA4C-9AF6-10000A98C34E}" type="slidenum">
              <a:rPr lang="en-US" sz="1200"/>
              <a:pPr eaLnBrk="1" hangingPunct="1"/>
              <a:t>38</a:t>
            </a:fld>
            <a:endParaRPr lang="en-US" sz="1200"/>
          </a:p>
        </p:txBody>
      </p:sp>
      <p:sp>
        <p:nvSpPr>
          <p:cNvPr id="911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2CE07F6-A95C-ED43-ABE5-4C757C45DA4E}" type="slidenum">
              <a:rPr lang="ar-SA" sz="1200">
                <a:solidFill>
                  <a:srgbClr val="0000FF"/>
                </a:solidFill>
                <a:latin typeface="Marlett" charset="0"/>
                <a:cs typeface="Arial" charset="0"/>
              </a:rPr>
              <a:pPr algn="r"/>
              <a:t>38</a:t>
            </a:fld>
            <a:endParaRPr lang="en-US" sz="1200">
              <a:solidFill>
                <a:srgbClr val="0000FF"/>
              </a:solidFill>
              <a:latin typeface="Marlett" charset="0"/>
            </a:endParaRPr>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215254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B58916-0384-A149-8E5D-6FE7C9F14C73}" type="slidenum">
              <a:rPr lang="en-US" sz="1200"/>
              <a:pPr eaLnBrk="1" hangingPunct="1"/>
              <a:t>39</a:t>
            </a:fld>
            <a:endParaRPr lang="en-US" sz="1200"/>
          </a:p>
        </p:txBody>
      </p:sp>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8A7DD9A-498A-E443-A2FD-56AB45F01664}" type="slidenum">
              <a:rPr lang="ar-SA" sz="1200">
                <a:solidFill>
                  <a:srgbClr val="0000FF"/>
                </a:solidFill>
                <a:latin typeface="Marlett" charset="0"/>
                <a:cs typeface="Arial" charset="0"/>
              </a:rPr>
              <a:pPr algn="r"/>
              <a:t>39</a:t>
            </a:fld>
            <a:endParaRPr lang="en-US" sz="1200">
              <a:solidFill>
                <a:srgbClr val="0000FF"/>
              </a:solidFill>
              <a:latin typeface="Marlett" charset="0"/>
            </a:endParaRPr>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We will see later that modern multiprcessors provide special types of readModiftWrite() instructions to allow us to overcome the </a:t>
            </a:r>
          </a:p>
          <a:p>
            <a:pPr eaLnBrk="1" hangingPunct="1"/>
            <a:r>
              <a:rPr lang="en-US">
                <a:latin typeface="Arial" charset="0"/>
              </a:rPr>
              <a:t>problem at hand. But how do we solve this problem in software? </a:t>
            </a:r>
          </a:p>
        </p:txBody>
      </p:sp>
    </p:spTree>
    <p:extLst>
      <p:ext uri="{BB962C8B-B14F-4D97-AF65-F5344CB8AC3E}">
        <p14:creationId xmlns:p14="http://schemas.microsoft.com/office/powerpoint/2010/main" val="355441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71B92F-F969-FB43-BE78-32E87E332A29}" type="slidenum">
              <a:rPr lang="en-US" sz="1200"/>
              <a:pPr eaLnBrk="1" hangingPunct="1"/>
              <a:t>40</a:t>
            </a:fld>
            <a:endParaRPr lang="en-US" sz="1200"/>
          </a:p>
        </p:txBody>
      </p:sp>
      <p:sp>
        <p:nvSpPr>
          <p:cNvPr id="952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E69FF0D-7F64-7542-A770-7CDB6C17DD0F}" type="slidenum">
              <a:rPr lang="ar-SA" sz="1200">
                <a:solidFill>
                  <a:srgbClr val="0000FF"/>
                </a:solidFill>
                <a:latin typeface="Marlett" charset="0"/>
                <a:cs typeface="Arial" charset="0"/>
              </a:rPr>
              <a:pPr algn="r"/>
              <a:t>40</a:t>
            </a:fld>
            <a:endParaRPr lang="en-US" sz="1200">
              <a:solidFill>
                <a:srgbClr val="0000FF"/>
              </a:solidFill>
              <a:latin typeface="Marlett" charset="0"/>
            </a:endParaRPr>
          </a:p>
        </p:txBody>
      </p:sp>
      <p:sp>
        <p:nvSpPr>
          <p:cNvPr id="95235" name="Rectangle 2"/>
          <p:cNvSpPr>
            <a:spLocks noGrp="1" noRot="1" noChangeAspect="1" noChangeArrowheads="1" noTextEdit="1"/>
          </p:cNvSpPr>
          <p:nvPr>
            <p:ph type="sldImg"/>
          </p:nvPr>
        </p:nvSpPr>
        <p:spPr>
          <a:xfrm>
            <a:off x="1144588" y="685800"/>
            <a:ext cx="4572000" cy="3429000"/>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5728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0A6A9D-691A-E041-8B10-FAA7BA0DA297}" type="slidenum">
              <a:rPr lang="en-US" sz="1200"/>
              <a:pPr eaLnBrk="1" hangingPunct="1"/>
              <a:t>5</a:t>
            </a:fld>
            <a:endParaRPr lang="en-US" sz="1200"/>
          </a:p>
        </p:txBody>
      </p:sp>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EA34C30-C705-7A47-AA8F-5D7C5A81D6EA}" type="slidenum">
              <a:rPr lang="ar-SA" sz="1200">
                <a:solidFill>
                  <a:srgbClr val="0000FF"/>
                </a:solidFill>
                <a:latin typeface="Marlett" charset="0"/>
                <a:cs typeface="Arial" charset="0"/>
              </a:rPr>
              <a:pPr algn="r"/>
              <a:t>5</a:t>
            </a:fld>
            <a:endParaRPr lang="en-US" sz="1200">
              <a:solidFill>
                <a:srgbClr val="0000FF"/>
              </a:solidFill>
              <a:latin typeface="Marlett"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And we had expensive multiprocessor chips in the enterprise, that is, in server farms, high performance computing centers and so on. The </a:t>
            </a:r>
          </a:p>
          <a:p>
            <a:pPr eaLnBrk="1" hangingPunct="1"/>
            <a:r>
              <a:rPr lang="en-US">
                <a:latin typeface="Arial" charset="0"/>
              </a:rPr>
              <a:t>Shared memory multiprocessor (SMP) consists of multiple CPUs connected by a bus or interconnect network to a shared memory. </a:t>
            </a:r>
          </a:p>
        </p:txBody>
      </p:sp>
    </p:spTree>
    <p:extLst>
      <p:ext uri="{BB962C8B-B14F-4D97-AF65-F5344CB8AC3E}">
        <p14:creationId xmlns:p14="http://schemas.microsoft.com/office/powerpoint/2010/main" val="1828402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371191-80DB-6B47-87F3-CD7EF47E8C89}" type="slidenum">
              <a:rPr lang="en-US" sz="1200"/>
              <a:pPr eaLnBrk="1" hangingPunct="1"/>
              <a:t>41</a:t>
            </a:fld>
            <a:endParaRPr lang="en-US" sz="1200"/>
          </a:p>
        </p:txBody>
      </p:sp>
      <p:sp>
        <p:nvSpPr>
          <p:cNvPr id="972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E477B60-7B1B-D144-92BE-89265A168486}" type="slidenum">
              <a:rPr lang="ar-SA" sz="1200">
                <a:solidFill>
                  <a:srgbClr val="0000FF"/>
                </a:solidFill>
                <a:latin typeface="Marlett" charset="0"/>
                <a:cs typeface="Arial" charset="0"/>
              </a:rPr>
              <a:pPr algn="r"/>
              <a:t>41</a:t>
            </a:fld>
            <a:endParaRPr lang="en-US" sz="1200">
              <a:solidFill>
                <a:srgbClr val="0000FF"/>
              </a:solidFill>
              <a:latin typeface="Marlett" charset="0"/>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612006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E1DC49-5963-974E-B058-19DC40732FE4}" type="slidenum">
              <a:rPr lang="en-US" sz="1200"/>
              <a:pPr eaLnBrk="1" hangingPunct="1"/>
              <a:t>42</a:t>
            </a:fld>
            <a:endParaRPr lang="en-US" sz="1200"/>
          </a:p>
        </p:txBody>
      </p:sp>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B2D7BC7-D492-A74B-ADAC-4A30DBF7E903}" type="slidenum">
              <a:rPr lang="ar-SA" sz="1200">
                <a:solidFill>
                  <a:srgbClr val="0000FF"/>
                </a:solidFill>
                <a:latin typeface="Marlett" charset="0"/>
                <a:cs typeface="Arial" charset="0"/>
              </a:rPr>
              <a:pPr algn="r"/>
              <a:t>42</a:t>
            </a:fld>
            <a:endParaRPr lang="en-US" sz="1200">
              <a:solidFill>
                <a:srgbClr val="0000FF"/>
              </a:solidFill>
              <a:latin typeface="Marlett" charset="0"/>
            </a:endParaRPr>
          </a:p>
        </p:txBody>
      </p:sp>
      <p:sp>
        <p:nvSpPr>
          <p:cNvPr id="99331" name="Rectangle 2"/>
          <p:cNvSpPr>
            <a:spLocks noGrp="1" noRot="1" noChangeAspect="1" noChangeArrowheads="1" noTextEdit="1"/>
          </p:cNvSpPr>
          <p:nvPr>
            <p:ph type="sldImg"/>
          </p:nvPr>
        </p:nvSpPr>
        <p:spPr>
          <a:xfrm>
            <a:off x="1144588" y="685800"/>
            <a:ext cx="4572000" cy="3429000"/>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Java provides us with a solution: mutual exclusion in software…lets try and understand how this is done</a:t>
            </a:r>
          </a:p>
        </p:txBody>
      </p:sp>
    </p:spTree>
    <p:extLst>
      <p:ext uri="{BB962C8B-B14F-4D97-AF65-F5344CB8AC3E}">
        <p14:creationId xmlns:p14="http://schemas.microsoft.com/office/powerpoint/2010/main" val="2456716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F0039B-073A-E446-85FB-EB0A14C98277}" type="slidenum">
              <a:rPr lang="en-US" sz="1200"/>
              <a:pPr eaLnBrk="1" hangingPunct="1"/>
              <a:t>43</a:t>
            </a:fld>
            <a:endParaRPr lang="en-US" sz="1200"/>
          </a:p>
        </p:txBody>
      </p:sp>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C75C018-991B-E246-9FBE-A306FEA483BB}" type="slidenum">
              <a:rPr lang="ar-SA" sz="1200">
                <a:solidFill>
                  <a:srgbClr val="0000FF"/>
                </a:solidFill>
                <a:latin typeface="Marlett" charset="0"/>
                <a:cs typeface="Arial" charset="0"/>
              </a:rPr>
              <a:pPr algn="r"/>
              <a:t>43</a:t>
            </a:fld>
            <a:endParaRPr lang="en-US" sz="1200">
              <a:solidFill>
                <a:srgbClr val="0000FF"/>
              </a:solidFill>
              <a:latin typeface="Marlett" charset="0"/>
            </a:endParaRPr>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We now present a sequence of fables, illustrating some of the basic problems.</a:t>
            </a:r>
          </a:p>
          <a:p>
            <a:pPr eaLnBrk="1" hangingPunct="1"/>
            <a:r>
              <a:rPr lang="en-US">
                <a:latin typeface="Arial" charset="0"/>
              </a:rPr>
              <a:t>Like most authors of fables, we retell stories mostly invented by others. The following story was told by a famous </a:t>
            </a:r>
          </a:p>
          <a:p>
            <a:pPr eaLnBrk="1" hangingPunct="1"/>
            <a:r>
              <a:rPr lang="en-US">
                <a:latin typeface="Arial" charset="0"/>
              </a:rPr>
              <a:t>Multiprocessing pioneer, Leslie Lamport. </a:t>
            </a:r>
          </a:p>
          <a:p>
            <a:pPr eaLnBrk="1" hangingPunct="1"/>
            <a:endParaRPr lang="en-US">
              <a:latin typeface="Arial" charset="0"/>
            </a:endParaRPr>
          </a:p>
          <a:p>
            <a:pPr eaLnBrk="1" hangingPunct="1"/>
            <a:r>
              <a:rPr lang="en-US">
                <a:latin typeface="Arial" charset="0"/>
              </a:rPr>
              <a:t>See story outline in the Introduction Chapter of the Book. </a:t>
            </a:r>
          </a:p>
        </p:txBody>
      </p:sp>
    </p:spTree>
    <p:extLst>
      <p:ext uri="{BB962C8B-B14F-4D97-AF65-F5344CB8AC3E}">
        <p14:creationId xmlns:p14="http://schemas.microsoft.com/office/powerpoint/2010/main" val="3829790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8728C4-8381-094A-B7D7-EBB9B9EEE0BA}" type="slidenum">
              <a:rPr lang="en-US" sz="1200"/>
              <a:pPr eaLnBrk="1" hangingPunct="1"/>
              <a:t>44</a:t>
            </a:fld>
            <a:endParaRPr lang="en-US" sz="1200"/>
          </a:p>
        </p:txBody>
      </p:sp>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C76C9BD-2FDE-7742-B07B-83787B1AEE56}" type="slidenum">
              <a:rPr lang="ar-SA" sz="1200">
                <a:solidFill>
                  <a:srgbClr val="0000FF"/>
                </a:solidFill>
                <a:latin typeface="Marlett" charset="0"/>
                <a:cs typeface="Arial" charset="0"/>
              </a:rPr>
              <a:pPr algn="r"/>
              <a:t>44</a:t>
            </a:fld>
            <a:endParaRPr lang="en-US" sz="1200">
              <a:solidFill>
                <a:srgbClr val="0000FF"/>
              </a:solidFill>
              <a:latin typeface="Marlett" charset="0"/>
            </a:endParaRPr>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060470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9B46E2-B9AE-344E-9119-E21F8F9359B8}" type="slidenum">
              <a:rPr lang="en-US" sz="1200"/>
              <a:pPr eaLnBrk="1" hangingPunct="1"/>
              <a:t>45</a:t>
            </a:fld>
            <a:endParaRPr lang="en-US" sz="1200"/>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B784804-6965-9B43-8A3C-91450DB9475F}" type="slidenum">
              <a:rPr lang="ar-SA" sz="1200">
                <a:solidFill>
                  <a:srgbClr val="0000FF"/>
                </a:solidFill>
                <a:latin typeface="Marlett" charset="0"/>
                <a:cs typeface="Arial" charset="0"/>
              </a:rPr>
              <a:pPr algn="r"/>
              <a:t>45</a:t>
            </a:fld>
            <a:endParaRPr lang="en-US" sz="1200">
              <a:solidFill>
                <a:srgbClr val="0000FF"/>
              </a:solidFill>
              <a:latin typeface="Marlett" charset="0"/>
            </a:endParaRPr>
          </a:p>
        </p:txBody>
      </p:sp>
      <p:sp>
        <p:nvSpPr>
          <p:cNvPr id="105475" name="Rectangle 2"/>
          <p:cNvSpPr>
            <a:spLocks noGrp="1" noRot="1" noChangeAspect="1" noChangeArrowheads="1" noTextEdit="1"/>
          </p:cNvSpPr>
          <p:nvPr>
            <p:ph type="sldImg"/>
          </p:nvPr>
        </p:nvSpPr>
        <p:spPr>
          <a:xfrm>
            <a:off x="1144588" y="685800"/>
            <a:ext cx="4572000" cy="3429000"/>
          </a:xfrm>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936401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34CE11-D09D-C548-84DF-4AB330CE71E4}" type="slidenum">
              <a:rPr lang="en-US" sz="1200"/>
              <a:pPr eaLnBrk="1" hangingPunct="1"/>
              <a:t>46</a:t>
            </a:fld>
            <a:endParaRPr lang="en-US" sz="1200"/>
          </a:p>
        </p:txBody>
      </p:sp>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3D28A3B-0F75-1B48-952C-8B2AE5159897}" type="slidenum">
              <a:rPr lang="ar-SA" sz="1200">
                <a:solidFill>
                  <a:srgbClr val="0000FF"/>
                </a:solidFill>
                <a:latin typeface="Marlett" charset="0"/>
                <a:cs typeface="Arial" charset="0"/>
              </a:rPr>
              <a:pPr algn="r"/>
              <a:t>46</a:t>
            </a:fld>
            <a:endParaRPr lang="en-US" sz="1200">
              <a:solidFill>
                <a:srgbClr val="0000FF"/>
              </a:solidFill>
              <a:latin typeface="Marlett" charset="0"/>
            </a:endParaRPr>
          </a:p>
        </p:txBody>
      </p:sp>
      <p:sp>
        <p:nvSpPr>
          <p:cNvPr id="107523" name="Rectangle 2"/>
          <p:cNvSpPr>
            <a:spLocks noGrp="1" noRot="1" noChangeAspect="1" noChangeArrowheads="1" noTextEdit="1"/>
          </p:cNvSpPr>
          <p:nvPr>
            <p:ph type="sldImg"/>
          </p:nvPr>
        </p:nvSpPr>
        <p:spPr>
          <a:xfrm>
            <a:off x="1144588" y="685800"/>
            <a:ext cx="4572000" cy="3429000"/>
          </a:xfrm>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069599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AD803C-C643-DC42-8FBD-C5E5ACB0F2FB}" type="slidenum">
              <a:rPr lang="en-US" sz="1200"/>
              <a:pPr eaLnBrk="1" hangingPunct="1"/>
              <a:t>47</a:t>
            </a:fld>
            <a:endParaRPr lang="en-US" sz="1200"/>
          </a:p>
        </p:txBody>
      </p:sp>
      <p:sp>
        <p:nvSpPr>
          <p:cNvPr id="109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F987914-147F-4549-8499-42E07A7F1BBA}" type="slidenum">
              <a:rPr lang="ar-SA" sz="1200">
                <a:solidFill>
                  <a:srgbClr val="0000FF"/>
                </a:solidFill>
                <a:latin typeface="Marlett" charset="0"/>
                <a:cs typeface="Arial" charset="0"/>
              </a:rPr>
              <a:pPr algn="r"/>
              <a:t>47</a:t>
            </a:fld>
            <a:endParaRPr lang="en-US" sz="1200">
              <a:solidFill>
                <a:srgbClr val="0000FF"/>
              </a:solidFill>
              <a:latin typeface="Marlett" charset="0"/>
            </a:endParaRPr>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561305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D9DF4A-70E9-F846-887D-E3C8A0E995D9}" type="slidenum">
              <a:rPr lang="en-US" sz="1200"/>
              <a:pPr eaLnBrk="1" hangingPunct="1"/>
              <a:t>48</a:t>
            </a:fld>
            <a:endParaRPr lang="en-US" sz="1200"/>
          </a:p>
        </p:txBody>
      </p:sp>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8EB9A08-ABA5-3243-B706-6171F7FC11EC}" type="slidenum">
              <a:rPr lang="ar-SA" sz="1200">
                <a:solidFill>
                  <a:srgbClr val="0000FF"/>
                </a:solidFill>
                <a:latin typeface="Marlett" charset="0"/>
                <a:cs typeface="Arial" charset="0"/>
              </a:rPr>
              <a:pPr algn="r"/>
              <a:t>48</a:t>
            </a:fld>
            <a:endParaRPr lang="en-US" sz="1200">
              <a:solidFill>
                <a:srgbClr val="0000FF"/>
              </a:solidFill>
              <a:latin typeface="Marlett" charset="0"/>
            </a:endParaRPr>
          </a:p>
        </p:txBody>
      </p:sp>
      <p:sp>
        <p:nvSpPr>
          <p:cNvPr id="111619" name="Rectangle 2"/>
          <p:cNvSpPr>
            <a:spLocks noGrp="1" noRot="1" noChangeAspect="1" noChangeArrowheads="1" noTextEdit="1"/>
          </p:cNvSpPr>
          <p:nvPr>
            <p:ph type="sldImg"/>
          </p:nvPr>
        </p:nvSpPr>
        <p:spPr>
          <a:xfrm>
            <a:off x="1144588" y="685800"/>
            <a:ext cx="4572000" cy="3429000"/>
          </a:xfrm>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Notice that we use the term deadlock and not livelock though some people would use both to describe the </a:t>
            </a:r>
          </a:p>
          <a:p>
            <a:pPr eaLnBrk="1" hangingPunct="1"/>
            <a:r>
              <a:rPr lang="en-US">
                <a:latin typeface="Arial" charset="0"/>
              </a:rPr>
              <a:t>Requirement. They are not the same thing. Deadlock is used to denote that Alice and Bob are stuck and no amount of retry (backoff) will help, while livelock means backoff can help. In any case both are different from </a:t>
            </a:r>
            <a:r>
              <a:rPr lang="ja-JP" altLang="en-US">
                <a:latin typeface="Arial" charset="0"/>
              </a:rPr>
              <a:t>“</a:t>
            </a:r>
            <a:r>
              <a:rPr lang="en-US" altLang="ja-JP">
                <a:latin typeface="Arial" charset="0"/>
              </a:rPr>
              <a:t>no starvation</a:t>
            </a:r>
            <a:r>
              <a:rPr lang="ja-JP" altLang="en-US">
                <a:latin typeface="Arial" charset="0"/>
              </a:rPr>
              <a:t>”</a:t>
            </a:r>
            <a:r>
              <a:rPr lang="en-US" altLang="ja-JP">
                <a:latin typeface="Arial" charset="0"/>
              </a:rPr>
              <a:t> which is the stronger requirement that means that every request always succeeds. </a:t>
            </a:r>
            <a:endParaRPr lang="en-US">
              <a:latin typeface="Arial" charset="0"/>
            </a:endParaRPr>
          </a:p>
        </p:txBody>
      </p:sp>
    </p:spTree>
    <p:extLst>
      <p:ext uri="{BB962C8B-B14F-4D97-AF65-F5344CB8AC3E}">
        <p14:creationId xmlns:p14="http://schemas.microsoft.com/office/powerpoint/2010/main" val="4152794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63A193-2CB5-FC4A-82BD-1A305DFD7ABB}" type="slidenum">
              <a:rPr lang="en-US" sz="1200"/>
              <a:pPr eaLnBrk="1" hangingPunct="1"/>
              <a:t>49</a:t>
            </a:fld>
            <a:endParaRPr lang="en-US" sz="1200"/>
          </a:p>
        </p:txBody>
      </p:sp>
      <p:sp>
        <p:nvSpPr>
          <p:cNvPr id="113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0FC8A0-A93F-3440-8EE4-0E6657E39916}" type="slidenum">
              <a:rPr lang="ar-SA" sz="1200">
                <a:solidFill>
                  <a:srgbClr val="0000FF"/>
                </a:solidFill>
                <a:latin typeface="Marlett" charset="0"/>
                <a:cs typeface="Arial" charset="0"/>
              </a:rPr>
              <a:pPr algn="r"/>
              <a:t>49</a:t>
            </a:fld>
            <a:endParaRPr lang="en-US" sz="1200">
              <a:solidFill>
                <a:srgbClr val="0000FF"/>
              </a:solidFill>
              <a:latin typeface="Marlett" charset="0"/>
            </a:endParaRPr>
          </a:p>
        </p:txBody>
      </p:sp>
      <p:sp>
        <p:nvSpPr>
          <p:cNvPr id="113667" name="Rectangle 2"/>
          <p:cNvSpPr>
            <a:spLocks noGrp="1" noRot="1" noChangeAspect="1" noChangeArrowheads="1" noTextEdit="1"/>
          </p:cNvSpPr>
          <p:nvPr>
            <p:ph type="sldImg"/>
          </p:nvPr>
        </p:nvSpPr>
        <p:spPr>
          <a:xfrm>
            <a:off x="1144588" y="685800"/>
            <a:ext cx="4572000" cy="3429000"/>
          </a:xfrm>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In the following versions of the protocol, we try and show the students which solutions will not work. </a:t>
            </a:r>
          </a:p>
          <a:p>
            <a:pPr eaLnBrk="1" hangingPunct="1"/>
            <a:r>
              <a:rPr lang="en-US">
                <a:latin typeface="Arial" charset="0"/>
              </a:rPr>
              <a:t>Can ask students for help in the solution by showing the first part of the slide (the Idea part) and then show the </a:t>
            </a:r>
          </a:p>
          <a:p>
            <a:pPr eaLnBrk="1" hangingPunct="1"/>
            <a:r>
              <a:rPr lang="en-US">
                <a:latin typeface="Arial" charset="0"/>
              </a:rPr>
              <a:t>Gotcha part once they have suggested solutions. This is true for all the next set of suggested solutions. </a:t>
            </a:r>
          </a:p>
          <a:p>
            <a:pPr eaLnBrk="1" hangingPunct="1"/>
            <a:endParaRPr lang="en-US">
              <a:latin typeface="Arial" charset="0"/>
            </a:endParaRPr>
          </a:p>
        </p:txBody>
      </p:sp>
    </p:spTree>
    <p:extLst>
      <p:ext uri="{BB962C8B-B14F-4D97-AF65-F5344CB8AC3E}">
        <p14:creationId xmlns:p14="http://schemas.microsoft.com/office/powerpoint/2010/main" val="3895820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EA2FCB-A2E2-A646-858A-273C310E06DA}" type="slidenum">
              <a:rPr lang="en-US" sz="1200"/>
              <a:pPr eaLnBrk="1" hangingPunct="1"/>
              <a:t>50</a:t>
            </a:fld>
            <a:endParaRPr lang="en-US" sz="1200"/>
          </a:p>
        </p:txBody>
      </p:sp>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2C98187-B17E-E047-99AF-F1E2152B5435}" type="slidenum">
              <a:rPr lang="ar-SA" sz="1200">
                <a:solidFill>
                  <a:srgbClr val="0000FF"/>
                </a:solidFill>
                <a:latin typeface="Marlett" charset="0"/>
                <a:cs typeface="Arial" charset="0"/>
              </a:rPr>
              <a:pPr algn="r"/>
              <a:t>50</a:t>
            </a:fld>
            <a:endParaRPr lang="en-US" sz="1200">
              <a:solidFill>
                <a:srgbClr val="0000FF"/>
              </a:solidFill>
              <a:latin typeface="Marlett" charset="0"/>
            </a:endParaRPr>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13270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4256AA-A6FD-9948-BDFB-45FE77AC2324}" type="slidenum">
              <a:rPr lang="en-US" sz="1200"/>
              <a:pPr eaLnBrk="1" hangingPunct="1"/>
              <a:t>6</a:t>
            </a:fld>
            <a:endParaRPr lang="en-US" sz="1200"/>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7AB1159-7124-D041-8FAE-EAC2426B6D67}" type="slidenum">
              <a:rPr lang="ar-SA" sz="1200">
                <a:solidFill>
                  <a:srgbClr val="0000FF"/>
                </a:solidFill>
                <a:latin typeface="Marlett" charset="0"/>
                <a:cs typeface="Arial" charset="0"/>
              </a:rPr>
              <a:pPr algn="r"/>
              <a:t>6</a:t>
            </a:fld>
            <a:endParaRPr lang="en-US" sz="1200">
              <a:solidFill>
                <a:srgbClr val="0000FF"/>
              </a:solidFill>
              <a:latin typeface="Marlett" charset="0"/>
            </a:endParaRPr>
          </a:p>
        </p:txBody>
      </p:sp>
      <p:sp>
        <p:nvSpPr>
          <p:cNvPr id="25603" name="Rectangle 2"/>
          <p:cNvSpPr>
            <a:spLocks noGrp="1" noRot="1" noChangeAspect="1" noChangeArrowheads="1" noTextEdit="1"/>
          </p:cNvSpPr>
          <p:nvPr>
            <p:ph type="sldImg"/>
          </p:nvPr>
        </p:nvSpPr>
        <p:spPr>
          <a:xfrm>
            <a:off x="1144588" y="685800"/>
            <a:ext cx="4572000" cy="3429000"/>
          </a:xfrm>
          <a:ln/>
        </p:spPr>
      </p:sp>
      <p:sp>
        <p:nvSpPr>
          <p:cNvPr id="25604"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The revolution we are going through is that the desktop is now becoming a multiprocessor also. We call this type of processor a system-on-a-chip or a multicore machine or a chip multiprocessor (CMP). The chip you see here is the Sun T2000 Niagara CMP that has 8 cores and shared cache and memory</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3643796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3661BD-A661-DF42-9915-3F98E01F489E}" type="slidenum">
              <a:rPr lang="en-US" sz="1200"/>
              <a:pPr eaLnBrk="1" hangingPunct="1"/>
              <a:t>51</a:t>
            </a:fld>
            <a:endParaRPr lang="en-US" sz="1200"/>
          </a:p>
        </p:txBody>
      </p:sp>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62F645D-E755-5A4A-9319-BDD7E327A0A2}" type="slidenum">
              <a:rPr lang="ar-SA" sz="1200">
                <a:solidFill>
                  <a:srgbClr val="0000FF"/>
                </a:solidFill>
                <a:latin typeface="Marlett" charset="0"/>
                <a:cs typeface="Arial" charset="0"/>
              </a:rPr>
              <a:pPr algn="r"/>
              <a:t>51</a:t>
            </a:fld>
            <a:endParaRPr lang="en-US" sz="1200">
              <a:solidFill>
                <a:srgbClr val="0000FF"/>
              </a:solidFill>
              <a:latin typeface="Marlett" charset="0"/>
            </a:endParaRPr>
          </a:p>
        </p:txBody>
      </p:sp>
      <p:sp>
        <p:nvSpPr>
          <p:cNvPr id="117763" name="Rectangle 2"/>
          <p:cNvSpPr>
            <a:spLocks noGrp="1" noRot="1" noChangeAspect="1" noChangeArrowheads="1" noTextEdit="1"/>
          </p:cNvSpPr>
          <p:nvPr>
            <p:ph type="sldImg"/>
          </p:nvPr>
        </p:nvSpPr>
        <p:spPr>
          <a:xfrm>
            <a:off x="1144588" y="685800"/>
            <a:ext cx="4572000" cy="3429000"/>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63013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B3AE2-BC28-F146-B38B-4D2B7BEADC80}" type="slidenum">
              <a:rPr lang="en-US" sz="1200"/>
              <a:pPr eaLnBrk="1" hangingPunct="1"/>
              <a:t>52</a:t>
            </a:fld>
            <a:endParaRPr lang="en-US" sz="1200"/>
          </a:p>
        </p:txBody>
      </p:sp>
      <p:sp>
        <p:nvSpPr>
          <p:cNvPr id="119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3B32504-13ED-9846-97E0-E897DED1D016}" type="slidenum">
              <a:rPr lang="ar-SA" sz="1200">
                <a:solidFill>
                  <a:srgbClr val="0000FF"/>
                </a:solidFill>
                <a:latin typeface="Marlett" charset="0"/>
                <a:cs typeface="Arial" charset="0"/>
              </a:rPr>
              <a:pPr algn="r"/>
              <a:t>52</a:t>
            </a:fld>
            <a:endParaRPr lang="en-US" sz="1200">
              <a:solidFill>
                <a:srgbClr val="0000FF"/>
              </a:solidFill>
              <a:latin typeface="Marlett" charset="0"/>
            </a:endParaRPr>
          </a:p>
        </p:txBody>
      </p:sp>
      <p:sp>
        <p:nvSpPr>
          <p:cNvPr id="119811" name="Rectangle 2"/>
          <p:cNvSpPr>
            <a:spLocks noGrp="1" noRot="1" noChangeAspect="1" noChangeArrowheads="1" noTextEdit="1"/>
          </p:cNvSpPr>
          <p:nvPr>
            <p:ph type="sldImg"/>
          </p:nvPr>
        </p:nvSpPr>
        <p:spPr>
          <a:xfrm>
            <a:off x="1144588" y="685800"/>
            <a:ext cx="4572000" cy="3429000"/>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250624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6EB5AE-8D01-7343-B4B2-AE6B40812ED8}" type="slidenum">
              <a:rPr lang="en-US" sz="1200"/>
              <a:pPr eaLnBrk="1" hangingPunct="1"/>
              <a:t>53</a:t>
            </a:fld>
            <a:endParaRPr lang="en-US" sz="1200"/>
          </a:p>
        </p:txBody>
      </p:sp>
      <p:sp>
        <p:nvSpPr>
          <p:cNvPr id="1218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FBBCFE6-90C5-814E-B3DE-565A7C73EFB3}" type="slidenum">
              <a:rPr lang="ar-SA" sz="1200">
                <a:solidFill>
                  <a:srgbClr val="0000FF"/>
                </a:solidFill>
                <a:latin typeface="Marlett" charset="0"/>
                <a:cs typeface="Arial" charset="0"/>
              </a:rPr>
              <a:pPr algn="r"/>
              <a:t>53</a:t>
            </a:fld>
            <a:endParaRPr lang="en-US" sz="1200">
              <a:solidFill>
                <a:srgbClr val="0000FF"/>
              </a:solidFill>
              <a:latin typeface="Marlett" charset="0"/>
            </a:endParaRPr>
          </a:p>
        </p:txBody>
      </p:sp>
      <p:sp>
        <p:nvSpPr>
          <p:cNvPr id="121859" name="Rectangle 2"/>
          <p:cNvSpPr>
            <a:spLocks noGrp="1" noRot="1" noChangeAspect="1" noChangeArrowheads="1" noTextEdit="1"/>
          </p:cNvSpPr>
          <p:nvPr>
            <p:ph type="sldImg"/>
          </p:nvPr>
        </p:nvSpPr>
        <p:spPr>
          <a:xfrm>
            <a:off x="1144588" y="685800"/>
            <a:ext cx="4572000" cy="3429000"/>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576866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AE8207-8B33-784F-B47F-6C228C0EF93C}" type="slidenum">
              <a:rPr lang="en-US" sz="1200"/>
              <a:pPr eaLnBrk="1" hangingPunct="1"/>
              <a:t>54</a:t>
            </a:fld>
            <a:endParaRPr lang="en-US" sz="1200"/>
          </a:p>
        </p:txBody>
      </p:sp>
      <p:sp>
        <p:nvSpPr>
          <p:cNvPr id="1239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514A10B-C2DD-1847-8F1C-4410E7A20465}" type="slidenum">
              <a:rPr lang="ar-SA" sz="1200">
                <a:solidFill>
                  <a:srgbClr val="0000FF"/>
                </a:solidFill>
                <a:latin typeface="Marlett" charset="0"/>
                <a:cs typeface="Arial" charset="0"/>
              </a:rPr>
              <a:pPr algn="r"/>
              <a:t>54</a:t>
            </a:fld>
            <a:endParaRPr lang="en-US" sz="1200">
              <a:solidFill>
                <a:srgbClr val="0000FF"/>
              </a:solidFill>
              <a:latin typeface="Marlett" charset="0"/>
            </a:endParaRPr>
          </a:p>
        </p:txBody>
      </p:sp>
      <p:sp>
        <p:nvSpPr>
          <p:cNvPr id="123907" name="Rectangle 2"/>
          <p:cNvSpPr>
            <a:spLocks noGrp="1" noRot="1" noChangeAspect="1" noChangeArrowheads="1" noTextEdit="1"/>
          </p:cNvSpPr>
          <p:nvPr>
            <p:ph type="sldImg"/>
          </p:nvPr>
        </p:nvSpPr>
        <p:spPr>
          <a:xfrm>
            <a:off x="1144588" y="685800"/>
            <a:ext cx="4572000" cy="3429000"/>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859200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415CB9-E18D-5944-8F5C-96CE42D76EE0}" type="slidenum">
              <a:rPr lang="en-US" sz="1200"/>
              <a:pPr eaLnBrk="1" hangingPunct="1"/>
              <a:t>55</a:t>
            </a:fld>
            <a:endParaRPr lang="en-US" sz="1200"/>
          </a:p>
        </p:txBody>
      </p:sp>
      <p:sp>
        <p:nvSpPr>
          <p:cNvPr id="125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1370BCF-83E4-634C-80F5-5676A097560D}" type="slidenum">
              <a:rPr lang="ar-SA" sz="1200">
                <a:solidFill>
                  <a:srgbClr val="0000FF"/>
                </a:solidFill>
                <a:latin typeface="Marlett" charset="0"/>
                <a:cs typeface="Arial" charset="0"/>
              </a:rPr>
              <a:pPr algn="r"/>
              <a:t>55</a:t>
            </a:fld>
            <a:endParaRPr lang="en-US" sz="1200">
              <a:solidFill>
                <a:srgbClr val="0000FF"/>
              </a:solidFill>
              <a:latin typeface="Marlett" charset="0"/>
            </a:endParaRPr>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605595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CA7F1D-EC6C-D340-B844-ABB535D02947}" type="slidenum">
              <a:rPr lang="en-US" sz="1200"/>
              <a:pPr eaLnBrk="1" hangingPunct="1"/>
              <a:t>56</a:t>
            </a:fld>
            <a:endParaRPr lang="en-US" sz="120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2A93740-0704-8948-9529-CD9885CDA989}" type="slidenum">
              <a:rPr lang="ar-SA" sz="1200">
                <a:solidFill>
                  <a:srgbClr val="0000FF"/>
                </a:solidFill>
                <a:latin typeface="Marlett" charset="0"/>
                <a:cs typeface="Arial" charset="0"/>
              </a:rPr>
              <a:pPr algn="r"/>
              <a:t>56</a:t>
            </a:fld>
            <a:endParaRPr lang="en-US" sz="1200">
              <a:solidFill>
                <a:srgbClr val="0000FF"/>
              </a:solidFill>
              <a:latin typeface="Marlett" charset="0"/>
            </a:endParaRPr>
          </a:p>
        </p:txBody>
      </p:sp>
      <p:sp>
        <p:nvSpPr>
          <p:cNvPr id="128003" name="Rectangle 2"/>
          <p:cNvSpPr>
            <a:spLocks noGrp="1" noRot="1" noChangeAspect="1" noChangeArrowheads="1" noTextEdit="1"/>
          </p:cNvSpPr>
          <p:nvPr>
            <p:ph type="sldImg"/>
          </p:nvPr>
        </p:nvSpPr>
        <p:spPr>
          <a:xfrm>
            <a:off x="1144588" y="685800"/>
            <a:ext cx="4572000" cy="3429000"/>
          </a:xfrm>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893723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B3D992-9EF8-394A-A48C-4F21EA93C2A3}" type="slidenum">
              <a:rPr lang="en-US" sz="1200"/>
              <a:pPr eaLnBrk="1" hangingPunct="1"/>
              <a:t>57</a:t>
            </a:fld>
            <a:endParaRPr lang="en-US" sz="1200"/>
          </a:p>
        </p:txBody>
      </p:sp>
      <p:sp>
        <p:nvSpPr>
          <p:cNvPr id="1300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87A8F86-822D-E24E-8C68-9DE767AE9E07}" type="slidenum">
              <a:rPr lang="ar-SA" sz="1200">
                <a:solidFill>
                  <a:srgbClr val="0000FF"/>
                </a:solidFill>
                <a:latin typeface="Marlett" charset="0"/>
                <a:cs typeface="Arial" charset="0"/>
              </a:rPr>
              <a:pPr algn="r"/>
              <a:t>57</a:t>
            </a:fld>
            <a:endParaRPr lang="en-US" sz="1200">
              <a:solidFill>
                <a:srgbClr val="0000FF"/>
              </a:solidFill>
              <a:latin typeface="Marlett" charset="0"/>
            </a:endParaRPr>
          </a:p>
        </p:txBody>
      </p:sp>
      <p:sp>
        <p:nvSpPr>
          <p:cNvPr id="130051" name="Rectangle 2"/>
          <p:cNvSpPr>
            <a:spLocks noGrp="1" noRot="1" noChangeAspect="1" noChangeArrowheads="1" noTextEdit="1"/>
          </p:cNvSpPr>
          <p:nvPr>
            <p:ph type="sldImg"/>
          </p:nvPr>
        </p:nvSpPr>
        <p:spPr>
          <a:xfrm>
            <a:off x="1144588" y="685800"/>
            <a:ext cx="4572000" cy="3429000"/>
          </a:xfrm>
          <a:ln/>
        </p:spPr>
      </p:sp>
      <p:sp>
        <p:nvSpPr>
          <p:cNvPr id="1300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lvl="1" eaLnBrk="1" hangingPunct="1"/>
            <a:r>
              <a:rPr lang="en-US">
                <a:latin typeface="Arial" charset="0"/>
              </a:rPr>
              <a:t>Notice that the point here is that it can be used as a solution but takes an unbounded number of inturrupt bits. This is not the case with the next solution…</a:t>
            </a:r>
          </a:p>
          <a:p>
            <a:pPr eaLnBrk="1" hangingPunct="1"/>
            <a:endParaRPr lang="en-US">
              <a:latin typeface="Arial" charset="0"/>
            </a:endParaRPr>
          </a:p>
        </p:txBody>
      </p:sp>
    </p:spTree>
    <p:extLst>
      <p:ext uri="{BB962C8B-B14F-4D97-AF65-F5344CB8AC3E}">
        <p14:creationId xmlns:p14="http://schemas.microsoft.com/office/powerpoint/2010/main" val="2433307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9CF52A-05E8-2F49-87B2-C61C35E008F3}" type="slidenum">
              <a:rPr lang="en-US" sz="1200"/>
              <a:pPr eaLnBrk="1" hangingPunct="1"/>
              <a:t>58</a:t>
            </a:fld>
            <a:endParaRPr lang="en-US" sz="1200"/>
          </a:p>
        </p:txBody>
      </p:sp>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B47D6C6-7F4B-A347-ADE3-42BABC57AC55}" type="slidenum">
              <a:rPr lang="ar-SA" sz="1200">
                <a:solidFill>
                  <a:srgbClr val="0000FF"/>
                </a:solidFill>
                <a:latin typeface="Marlett" charset="0"/>
                <a:cs typeface="Arial" charset="0"/>
              </a:rPr>
              <a:pPr algn="r"/>
              <a:t>58</a:t>
            </a:fld>
            <a:endParaRPr lang="en-US" sz="1200">
              <a:solidFill>
                <a:srgbClr val="0000FF"/>
              </a:solidFill>
              <a:latin typeface="Marlett" charset="0"/>
            </a:endParaRPr>
          </a:p>
        </p:txBody>
      </p:sp>
      <p:sp>
        <p:nvSpPr>
          <p:cNvPr id="132099" name="Rectangle 2"/>
          <p:cNvSpPr>
            <a:spLocks noGrp="1" noRot="1" noChangeAspect="1" noChangeArrowheads="1" noTextEdit="1"/>
          </p:cNvSpPr>
          <p:nvPr>
            <p:ph type="sldImg"/>
          </p:nvPr>
        </p:nvSpPr>
        <p:spPr>
          <a:xfrm>
            <a:off x="1144588" y="685800"/>
            <a:ext cx="4572000" cy="3429000"/>
          </a:xfrm>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Here is a solution that does not suffer from the problems of the former ones…</a:t>
            </a:r>
          </a:p>
        </p:txBody>
      </p:sp>
    </p:spTree>
    <p:extLst>
      <p:ext uri="{BB962C8B-B14F-4D97-AF65-F5344CB8AC3E}">
        <p14:creationId xmlns:p14="http://schemas.microsoft.com/office/powerpoint/2010/main" val="3483927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823871-E2F8-3C48-AD5A-55FDC44CF771}" type="slidenum">
              <a:rPr lang="en-US" sz="1200"/>
              <a:pPr eaLnBrk="1" hangingPunct="1"/>
              <a:t>59</a:t>
            </a:fld>
            <a:endParaRPr lang="en-US" sz="1200"/>
          </a:p>
        </p:txBody>
      </p:sp>
      <p:sp>
        <p:nvSpPr>
          <p:cNvPr id="134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74835E9-D919-BF40-B120-78DDAB3325F5}" type="slidenum">
              <a:rPr lang="ar-SA" sz="1200">
                <a:solidFill>
                  <a:srgbClr val="0000FF"/>
                </a:solidFill>
                <a:latin typeface="Marlett" charset="0"/>
                <a:cs typeface="Arial" charset="0"/>
              </a:rPr>
              <a:pPr algn="r"/>
              <a:t>59</a:t>
            </a:fld>
            <a:endParaRPr lang="en-US" sz="1200">
              <a:solidFill>
                <a:srgbClr val="0000FF"/>
              </a:solidFill>
              <a:latin typeface="Marlett" charset="0"/>
            </a:endParaRPr>
          </a:p>
        </p:txBody>
      </p:sp>
      <p:sp>
        <p:nvSpPr>
          <p:cNvPr id="134147" name="Rectangle 2"/>
          <p:cNvSpPr>
            <a:spLocks noGrp="1" noRot="1" noChangeAspect="1" noChangeArrowheads="1" noTextEdit="1"/>
          </p:cNvSpPr>
          <p:nvPr>
            <p:ph type="sldImg"/>
          </p:nvPr>
        </p:nvSpPr>
        <p:spPr>
          <a:xfrm>
            <a:off x="1144588" y="685800"/>
            <a:ext cx="4572000" cy="3429000"/>
          </a:xfrm>
          <a:ln/>
        </p:spPr>
      </p:sp>
      <p:sp>
        <p:nvSpPr>
          <p:cNvPr id="134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454420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45B2B-D0E5-214E-A44B-92A841DBC165}" type="slidenum">
              <a:rPr lang="en-US" sz="1200"/>
              <a:pPr eaLnBrk="1" hangingPunct="1"/>
              <a:t>60</a:t>
            </a:fld>
            <a:endParaRPr lang="en-US" sz="1200"/>
          </a:p>
        </p:txBody>
      </p:sp>
      <p:sp>
        <p:nvSpPr>
          <p:cNvPr id="136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04B1D1D-A662-AC4C-B422-0AE88806FA30}" type="slidenum">
              <a:rPr lang="ar-SA" sz="1200">
                <a:solidFill>
                  <a:srgbClr val="0000FF"/>
                </a:solidFill>
                <a:latin typeface="Marlett" charset="0"/>
                <a:cs typeface="Arial" charset="0"/>
              </a:rPr>
              <a:pPr algn="r"/>
              <a:t>60</a:t>
            </a:fld>
            <a:endParaRPr lang="en-US" sz="1200">
              <a:solidFill>
                <a:srgbClr val="0000FF"/>
              </a:solidFill>
              <a:latin typeface="Marlett" charset="0"/>
            </a:endParaRPr>
          </a:p>
        </p:txBody>
      </p:sp>
      <p:sp>
        <p:nvSpPr>
          <p:cNvPr id="136195" name="Rectangle 2"/>
          <p:cNvSpPr>
            <a:spLocks noGrp="1" noRot="1" noChangeAspect="1" noChangeArrowheads="1" noTextEdit="1"/>
          </p:cNvSpPr>
          <p:nvPr>
            <p:ph type="sldImg"/>
          </p:nvPr>
        </p:nvSpPr>
        <p:spPr>
          <a:xfrm>
            <a:off x="1144588" y="685800"/>
            <a:ext cx="4572000" cy="3429000"/>
          </a:xfrm>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91481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6B7C0A-660B-984C-B8C9-6FA7FB5A2D16}" type="slidenum">
              <a:rPr lang="en-US" sz="1200"/>
              <a:pPr eaLnBrk="1" hangingPunct="1"/>
              <a:t>7</a:t>
            </a:fld>
            <a:endParaRPr lang="en-US" sz="1200"/>
          </a:p>
        </p:txBody>
      </p:sp>
      <p:sp>
        <p:nvSpPr>
          <p:cNvPr id="27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EA70FB4-0384-ED48-8745-989955443859}" type="slidenum">
              <a:rPr lang="ar-SA" sz="1200">
                <a:solidFill>
                  <a:srgbClr val="0000FF"/>
                </a:solidFill>
                <a:latin typeface="Times New Roman" charset="0"/>
                <a:cs typeface="Arial" charset="0"/>
              </a:rPr>
              <a:pPr algn="r"/>
              <a:t>7</a:t>
            </a:fld>
            <a:endParaRPr lang="en-US" sz="1200">
              <a:solidFill>
                <a:srgbClr val="0000FF"/>
              </a:solidFill>
              <a:latin typeface="Times New Roman" charset="0"/>
              <a:cs typeface="Arial" charset="0"/>
            </a:endParaRPr>
          </a:p>
        </p:txBody>
      </p:sp>
      <p:sp>
        <p:nvSpPr>
          <p:cNvPr id="27651" name="Rectangle 2"/>
          <p:cNvSpPr>
            <a:spLocks noGrp="1" noRot="1" noChangeAspect="1" noChangeArrowheads="1" noTextEdit="1"/>
          </p:cNvSpPr>
          <p:nvPr>
            <p:ph type="sldImg"/>
          </p:nvPr>
        </p:nvSpPr>
        <p:spPr>
          <a:xfrm>
            <a:off x="1144588" y="685800"/>
            <a:ext cx="4572000" cy="3429000"/>
          </a:xfrm>
          <a:ln/>
        </p:spPr>
      </p:sp>
      <p:sp>
        <p:nvSpPr>
          <p:cNvPr id="27652" name="Rectangle 3"/>
          <p:cNvSpPr>
            <a:spLocks noGrp="1" noChangeArrowheads="1"/>
          </p:cNvSpPr>
          <p:nvPr>
            <p:ph type="body" idx="1"/>
          </p:nvPr>
        </p:nvSpPr>
        <p:spPr>
          <a:xfrm>
            <a:off x="915988" y="4341813"/>
            <a:ext cx="502602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Times New Roman" charset="0"/>
              </a:rPr>
              <a:t>In 1994, Intel made a quiet announcement that </a:t>
            </a:r>
            <a:r>
              <a:rPr lang="en-US" dirty="0" smtClean="0">
                <a:latin typeface="Times New Roman" charset="0"/>
              </a:rPr>
              <a:t>was </a:t>
            </a:r>
            <a:r>
              <a:rPr lang="en-US" dirty="0">
                <a:latin typeface="Times New Roman" charset="0"/>
              </a:rPr>
              <a:t>to have profound consequences for everyone who uses computers. The long-term importance of this news </a:t>
            </a:r>
            <a:r>
              <a:rPr lang="en-US" dirty="0" smtClean="0">
                <a:latin typeface="Times New Roman" charset="0"/>
              </a:rPr>
              <a:t>was</a:t>
            </a:r>
            <a:r>
              <a:rPr lang="en-US" baseline="0" dirty="0" smtClean="0">
                <a:latin typeface="Times New Roman" charset="0"/>
              </a:rPr>
              <a:t> </a:t>
            </a:r>
            <a:r>
              <a:rPr lang="en-US" dirty="0" smtClean="0">
                <a:latin typeface="Times New Roman" charset="0"/>
              </a:rPr>
              <a:t>only slowly appreciated</a:t>
            </a:r>
            <a:r>
              <a:rPr lang="en-US" dirty="0">
                <a:latin typeface="Times New Roman" charset="0"/>
              </a:rPr>
              <a:t>. Essentially, Intel stated that they have given up trying to make the Pentium processor, their flagship product run faster. They </a:t>
            </a:r>
            <a:r>
              <a:rPr lang="en-US" dirty="0" err="1" smtClean="0">
                <a:latin typeface="Times New Roman" charset="0"/>
              </a:rPr>
              <a:t>didn</a:t>
            </a:r>
            <a:r>
              <a:rPr lang="fr-FR" altLang="ja-JP" dirty="0" smtClean="0">
                <a:latin typeface="Times New Roman" charset="0"/>
              </a:rPr>
              <a:t>'</a:t>
            </a:r>
            <a:r>
              <a:rPr lang="en-US" altLang="ja-JP" dirty="0" smtClean="0">
                <a:latin typeface="Times New Roman" charset="0"/>
              </a:rPr>
              <a:t>t </a:t>
            </a:r>
            <a:r>
              <a:rPr lang="en-US" altLang="ja-JP" dirty="0">
                <a:latin typeface="Times New Roman" charset="0"/>
              </a:rPr>
              <a:t>actually say why, but the word on the street is that they overheat. This is a substantial change from the way the field has worked from the very beginning.</a:t>
            </a:r>
            <a:endParaRPr lang="en-US" dirty="0">
              <a:latin typeface="Times New Roman" charset="0"/>
            </a:endParaRPr>
          </a:p>
        </p:txBody>
      </p:sp>
    </p:spTree>
    <p:extLst>
      <p:ext uri="{BB962C8B-B14F-4D97-AF65-F5344CB8AC3E}">
        <p14:creationId xmlns:p14="http://schemas.microsoft.com/office/powerpoint/2010/main" val="1835829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B28B71-57B8-7A4D-9C5F-06C286214077}" type="slidenum">
              <a:rPr lang="en-US" sz="1200"/>
              <a:pPr eaLnBrk="1" hangingPunct="1"/>
              <a:t>61</a:t>
            </a:fld>
            <a:endParaRPr lang="en-US" sz="1200"/>
          </a:p>
        </p:txBody>
      </p:sp>
      <p:sp>
        <p:nvSpPr>
          <p:cNvPr id="138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57CB284-A70D-2B4E-94F9-0503B77AB0B5}" type="slidenum">
              <a:rPr lang="ar-SA" sz="1200">
                <a:solidFill>
                  <a:srgbClr val="0000FF"/>
                </a:solidFill>
                <a:latin typeface="Marlett" charset="0"/>
                <a:cs typeface="Arial" charset="0"/>
              </a:rPr>
              <a:pPr algn="r"/>
              <a:t>61</a:t>
            </a:fld>
            <a:endParaRPr lang="en-US" sz="1200">
              <a:solidFill>
                <a:srgbClr val="0000FF"/>
              </a:solidFill>
              <a:latin typeface="Marlett" charset="0"/>
            </a:endParaRPr>
          </a:p>
        </p:txBody>
      </p:sp>
      <p:sp>
        <p:nvSpPr>
          <p:cNvPr id="138243" name="Rectangle 2"/>
          <p:cNvSpPr>
            <a:spLocks noGrp="1" noRot="1" noChangeAspect="1" noChangeArrowheads="1" noTextEdit="1"/>
          </p:cNvSpPr>
          <p:nvPr>
            <p:ph type="sldImg"/>
          </p:nvPr>
        </p:nvSpPr>
        <p:spPr>
          <a:xfrm>
            <a:off x="1144588" y="685800"/>
            <a:ext cx="4572000" cy="3429000"/>
          </a:xfrm>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785687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1F0CDB-A52A-8A4B-89FD-B0C87D8E6C18}" type="slidenum">
              <a:rPr lang="en-US" sz="1200"/>
              <a:pPr eaLnBrk="1" hangingPunct="1"/>
              <a:t>62</a:t>
            </a:fld>
            <a:endParaRPr lang="en-US" sz="1200"/>
          </a:p>
        </p:txBody>
      </p:sp>
      <p:sp>
        <p:nvSpPr>
          <p:cNvPr id="140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43A9CF7-2125-FE40-BB69-EE9983654C4C}" type="slidenum">
              <a:rPr lang="ar-SA" sz="1200">
                <a:solidFill>
                  <a:srgbClr val="0000FF"/>
                </a:solidFill>
                <a:latin typeface="Marlett" charset="0"/>
                <a:cs typeface="Arial" charset="0"/>
              </a:rPr>
              <a:pPr algn="r"/>
              <a:t>62</a:t>
            </a:fld>
            <a:endParaRPr lang="en-US" sz="1200">
              <a:solidFill>
                <a:srgbClr val="0000FF"/>
              </a:solidFill>
              <a:latin typeface="Marlett" charset="0"/>
            </a:endParaRPr>
          </a:p>
        </p:txBody>
      </p:sp>
      <p:sp>
        <p:nvSpPr>
          <p:cNvPr id="140291" name="Rectangle 2"/>
          <p:cNvSpPr>
            <a:spLocks noGrp="1" noRot="1" noChangeAspect="1" noChangeArrowheads="1" noTextEdit="1"/>
          </p:cNvSpPr>
          <p:nvPr>
            <p:ph type="sldImg"/>
          </p:nvPr>
        </p:nvSpPr>
        <p:spPr>
          <a:xfrm>
            <a:off x="1144588" y="685800"/>
            <a:ext cx="4572000" cy="3429000"/>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Does not meet our requirement of no deadlock. Need to improve the protocol. Can ask students for help. </a:t>
            </a:r>
          </a:p>
        </p:txBody>
      </p:sp>
    </p:spTree>
    <p:extLst>
      <p:ext uri="{BB962C8B-B14F-4D97-AF65-F5344CB8AC3E}">
        <p14:creationId xmlns:p14="http://schemas.microsoft.com/office/powerpoint/2010/main" val="17249108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110C8-49F9-FA40-A7BF-309BD2D3A169}" type="slidenum">
              <a:rPr lang="en-US" sz="1200"/>
              <a:pPr eaLnBrk="1" hangingPunct="1"/>
              <a:t>63</a:t>
            </a:fld>
            <a:endParaRPr lang="en-US" sz="1200"/>
          </a:p>
        </p:txBody>
      </p:sp>
      <p:sp>
        <p:nvSpPr>
          <p:cNvPr id="1423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54D3599-6D69-6C44-8B92-0E22F4071319}" type="slidenum">
              <a:rPr lang="ar-SA" sz="1200">
                <a:solidFill>
                  <a:srgbClr val="0000FF"/>
                </a:solidFill>
                <a:latin typeface="Marlett" charset="0"/>
                <a:cs typeface="Arial" charset="0"/>
              </a:rPr>
              <a:pPr algn="r"/>
              <a:t>63</a:t>
            </a:fld>
            <a:endParaRPr lang="en-US" sz="1200">
              <a:solidFill>
                <a:srgbClr val="0000FF"/>
              </a:solidFill>
              <a:latin typeface="Marlett" charset="0"/>
            </a:endParaRPr>
          </a:p>
        </p:txBody>
      </p:sp>
      <p:sp>
        <p:nvSpPr>
          <p:cNvPr id="142339" name="Rectangle 2"/>
          <p:cNvSpPr>
            <a:spLocks noGrp="1" noRot="1" noChangeAspect="1" noChangeArrowheads="1" noTextEdit="1"/>
          </p:cNvSpPr>
          <p:nvPr>
            <p:ph type="sldImg"/>
          </p:nvPr>
        </p:nvSpPr>
        <p:spPr>
          <a:xfrm>
            <a:off x="1144588" y="685800"/>
            <a:ext cx="4572000" cy="3429000"/>
          </a:xfrm>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415042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1EEDC-B5E0-2942-922F-8D332D1E8254}" type="slidenum">
              <a:rPr lang="en-US" sz="1200"/>
              <a:pPr eaLnBrk="1" hangingPunct="1"/>
              <a:t>64</a:t>
            </a:fld>
            <a:endParaRPr lang="en-US" sz="1200"/>
          </a:p>
        </p:txBody>
      </p:sp>
      <p:sp>
        <p:nvSpPr>
          <p:cNvPr id="144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44CE1C4-6E53-0A42-BAF8-00CD2A2F8676}" type="slidenum">
              <a:rPr lang="ar-SA" sz="1200">
                <a:solidFill>
                  <a:srgbClr val="0000FF"/>
                </a:solidFill>
                <a:latin typeface="Marlett" charset="0"/>
                <a:cs typeface="Arial" charset="0"/>
              </a:rPr>
              <a:pPr algn="r"/>
              <a:t>64</a:t>
            </a:fld>
            <a:endParaRPr lang="en-US" sz="1200">
              <a:solidFill>
                <a:srgbClr val="0000FF"/>
              </a:solidFill>
              <a:latin typeface="Marlett" charset="0"/>
            </a:endParaRPr>
          </a:p>
        </p:txBody>
      </p:sp>
      <p:sp>
        <p:nvSpPr>
          <p:cNvPr id="144387" name="Rectangle 2"/>
          <p:cNvSpPr>
            <a:spLocks noGrp="1" noRot="1" noChangeAspect="1" noChangeArrowheads="1" noTextEdit="1"/>
          </p:cNvSpPr>
          <p:nvPr>
            <p:ph type="sldImg"/>
          </p:nvPr>
        </p:nvSpPr>
        <p:spPr>
          <a:xfrm>
            <a:off x="1144588" y="685800"/>
            <a:ext cx="4572000" cy="3429000"/>
          </a:xfrm>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956967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3BEBE1-0E0B-0B4A-A73D-03A096BDD35C}" type="slidenum">
              <a:rPr lang="en-US" sz="1200"/>
              <a:pPr eaLnBrk="1" hangingPunct="1"/>
              <a:t>65</a:t>
            </a:fld>
            <a:endParaRPr lang="en-US" sz="1200"/>
          </a:p>
        </p:txBody>
      </p:sp>
      <p:sp>
        <p:nvSpPr>
          <p:cNvPr id="146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4C75525-E4C1-AA41-A75E-7F220BCB6CD5}" type="slidenum">
              <a:rPr lang="ar-SA" sz="1200">
                <a:solidFill>
                  <a:srgbClr val="0000FF"/>
                </a:solidFill>
                <a:latin typeface="Marlett" charset="0"/>
                <a:cs typeface="Arial" charset="0"/>
              </a:rPr>
              <a:pPr algn="r"/>
              <a:t>65</a:t>
            </a:fld>
            <a:endParaRPr lang="en-US" sz="1200">
              <a:solidFill>
                <a:srgbClr val="0000FF"/>
              </a:solidFill>
              <a:latin typeface="Marlett" charset="0"/>
            </a:endParaRPr>
          </a:p>
        </p:txBody>
      </p:sp>
      <p:sp>
        <p:nvSpPr>
          <p:cNvPr id="146435" name="Rectangle 2"/>
          <p:cNvSpPr>
            <a:spLocks noGrp="1" noRot="1" noChangeAspect="1" noChangeArrowheads="1" noTextEdit="1"/>
          </p:cNvSpPr>
          <p:nvPr>
            <p:ph type="sldImg"/>
          </p:nvPr>
        </p:nvSpPr>
        <p:spPr>
          <a:xfrm>
            <a:off x="1143000" y="685800"/>
            <a:ext cx="4573588" cy="3430588"/>
          </a:xfrm>
          <a:ln/>
        </p:spPr>
      </p:sp>
      <p:sp>
        <p:nvSpPr>
          <p:cNvPr id="146436"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solidFill>
                  <a:srgbClr val="000000"/>
                </a:solidFill>
                <a:latin typeface="Arial" charset="0"/>
                <a:cs typeface="Times New Roman" charset="0"/>
              </a:rPr>
              <a:t>This intuitively explains implies why at least one of them will not</a:t>
            </a:r>
          </a:p>
          <a:p>
            <a:pPr eaLnBrk="1" hangingPunct="1"/>
            <a:r>
              <a:rPr lang="en-US" dirty="0">
                <a:solidFill>
                  <a:srgbClr val="000000"/>
                </a:solidFill>
                <a:latin typeface="Arial" charset="0"/>
                <a:cs typeface="Times New Roman" charset="0"/>
              </a:rPr>
              <a:t>enter the critical section if both are trying at the same time. Many coordination protocols use </a:t>
            </a:r>
            <a:r>
              <a:rPr lang="en-US" dirty="0" err="1">
                <a:solidFill>
                  <a:srgbClr val="000000"/>
                </a:solidFill>
                <a:latin typeface="Arial" charset="0"/>
                <a:cs typeface="Times New Roman" charset="0"/>
              </a:rPr>
              <a:t>falg</a:t>
            </a:r>
            <a:r>
              <a:rPr lang="en-US" dirty="0">
                <a:solidFill>
                  <a:srgbClr val="000000"/>
                </a:solidFill>
                <a:latin typeface="Arial" charset="0"/>
                <a:cs typeface="Times New Roman" charset="0"/>
              </a:rPr>
              <a:t> raising and </a:t>
            </a:r>
          </a:p>
          <a:p>
            <a:pPr eaLnBrk="1" hangingPunct="1"/>
            <a:r>
              <a:rPr lang="en-US" dirty="0">
                <a:solidFill>
                  <a:srgbClr val="000000"/>
                </a:solidFill>
                <a:latin typeface="Arial" charset="0"/>
                <a:cs typeface="Times New Roman" charset="0"/>
              </a:rPr>
              <a:t>The flag principle to guarantee that threads notice each other. </a:t>
            </a:r>
          </a:p>
          <a:p>
            <a:pPr eaLnBrk="1" hangingPunct="1"/>
            <a:endParaRPr lang="en-US" dirty="0">
              <a:solidFill>
                <a:srgbClr val="000000"/>
              </a:solidFill>
              <a:latin typeface="Arial" charset="0"/>
              <a:cs typeface="Times New Roman" charset="0"/>
            </a:endParaRPr>
          </a:p>
          <a:p>
            <a:pPr eaLnBrk="1" hangingPunct="1"/>
            <a:r>
              <a:rPr lang="en-US" dirty="0">
                <a:solidFill>
                  <a:srgbClr val="000000"/>
                </a:solidFill>
                <a:latin typeface="Arial" charset="0"/>
                <a:cs typeface="Times New Roman" charset="0"/>
              </a:rPr>
              <a:t>The following proof of mutual exclusion will not be</a:t>
            </a:r>
            <a:endParaRPr lang="en-US" dirty="0">
              <a:latin typeface="Arial" charset="0"/>
              <a:cs typeface="Times New Roman" charset="0"/>
            </a:endParaRPr>
          </a:p>
          <a:p>
            <a:pPr eaLnBrk="1" hangingPunct="1"/>
            <a:r>
              <a:rPr lang="en-US" dirty="0">
                <a:solidFill>
                  <a:srgbClr val="000000"/>
                </a:solidFill>
                <a:latin typeface="Arial" charset="0"/>
                <a:cs typeface="Times New Roman" charset="0"/>
              </a:rPr>
              <a:t>presented in class, but we provide it just to give you some intuition</a:t>
            </a:r>
            <a:endParaRPr lang="en-US" dirty="0">
              <a:latin typeface="Arial" charset="0"/>
              <a:cs typeface="Times New Roman" charset="0"/>
            </a:endParaRPr>
          </a:p>
          <a:p>
            <a:pPr eaLnBrk="1" hangingPunct="1"/>
            <a:r>
              <a:rPr lang="en-US" dirty="0">
                <a:solidFill>
                  <a:srgbClr val="000000"/>
                </a:solidFill>
                <a:latin typeface="Arial" charset="0"/>
                <a:cs typeface="Times New Roman" charset="0"/>
              </a:rPr>
              <a:t>about how one reasons about concurrent programs. Lets prove that if</a:t>
            </a:r>
            <a:endParaRPr lang="en-US" dirty="0">
              <a:latin typeface="Arial" charset="0"/>
              <a:cs typeface="Times New Roman" charset="0"/>
            </a:endParaRPr>
          </a:p>
          <a:p>
            <a:pPr eaLnBrk="1" hangingPunct="1"/>
            <a:r>
              <a:rPr lang="en-US" dirty="0">
                <a:solidFill>
                  <a:srgbClr val="000000"/>
                </a:solidFill>
                <a:latin typeface="Arial" charset="0"/>
                <a:cs typeface="Times New Roman" charset="0"/>
              </a:rPr>
              <a:t>they follow the algorithm the dogs will never be together in the yard.</a:t>
            </a:r>
          </a:p>
          <a:p>
            <a:pPr eaLnBrk="1" hangingPunct="1"/>
            <a:endParaRPr lang="en-US" dirty="0">
              <a:solidFill>
                <a:srgbClr val="000000"/>
              </a:solidFill>
              <a:latin typeface="Arial" charset="0"/>
              <a:cs typeface="Times New Roman" charset="0"/>
            </a:endParaRPr>
          </a:p>
          <a:p>
            <a:pPr eaLnBrk="1" hangingPunct="1"/>
            <a:r>
              <a:rPr lang="en-US" dirty="0">
                <a:solidFill>
                  <a:srgbClr val="000000"/>
                </a:solidFill>
                <a:latin typeface="Arial" charset="0"/>
                <a:cs typeface="Times New Roman" charset="0"/>
              </a:rPr>
              <a:t>Assume by way contradiction that this is not the case. We are assuming</a:t>
            </a:r>
          </a:p>
          <a:p>
            <a:pPr eaLnBrk="1" hangingPunct="1"/>
            <a:r>
              <a:rPr lang="en-US" dirty="0">
                <a:solidFill>
                  <a:srgbClr val="000000"/>
                </a:solidFill>
                <a:latin typeface="Arial" charset="0"/>
                <a:cs typeface="Times New Roman" charset="0"/>
              </a:rPr>
              <a:t>that both dogs are in the yard. Therefore both Alice and Bob had a</a:t>
            </a:r>
          </a:p>
          <a:p>
            <a:pPr eaLnBrk="1" hangingPunct="1"/>
            <a:r>
              <a:rPr lang="en-US" dirty="0">
                <a:solidFill>
                  <a:srgbClr val="000000"/>
                </a:solidFill>
                <a:latin typeface="Arial" charset="0"/>
                <a:cs typeface="Times New Roman" charset="0"/>
              </a:rPr>
              <a:t>last ``</a:t>
            </a:r>
            <a:r>
              <a:rPr lang="en-US" dirty="0" smtClean="0">
                <a:solidFill>
                  <a:srgbClr val="000000"/>
                </a:solidFill>
                <a:latin typeface="Arial" charset="0"/>
                <a:cs typeface="Times New Roman" charset="0"/>
              </a:rPr>
              <a:t>looking</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 </a:t>
            </a:r>
            <a:r>
              <a:rPr lang="en-US" dirty="0">
                <a:solidFill>
                  <a:srgbClr val="000000"/>
                </a:solidFill>
                <a:latin typeface="Arial" charset="0"/>
                <a:cs typeface="Times New Roman" charset="0"/>
              </a:rPr>
              <a:t>action before they let their dog enter the yard. Lets</a:t>
            </a:r>
          </a:p>
          <a:p>
            <a:pPr eaLnBrk="1" hangingPunct="1"/>
            <a:r>
              <a:rPr lang="en-US" dirty="0">
                <a:solidFill>
                  <a:srgbClr val="000000"/>
                </a:solidFill>
                <a:latin typeface="Arial" charset="0"/>
                <a:cs typeface="Times New Roman" charset="0"/>
              </a:rPr>
              <a:t>take a look at the one who finished this looking action first. When he</a:t>
            </a:r>
          </a:p>
          <a:p>
            <a:pPr eaLnBrk="1" hangingPunct="1"/>
            <a:r>
              <a:rPr lang="en-US" dirty="0">
                <a:solidFill>
                  <a:srgbClr val="000000"/>
                </a:solidFill>
                <a:latin typeface="Arial" charset="0"/>
                <a:cs typeface="Times New Roman" charset="0"/>
              </a:rPr>
              <a:t>(she) looked, he (she) saw that the other </a:t>
            </a:r>
            <a:r>
              <a:rPr lang="en-US" dirty="0" smtClean="0">
                <a:solidFill>
                  <a:srgbClr val="000000"/>
                </a:solidFill>
                <a:latin typeface="Arial" charset="0"/>
                <a:cs typeface="Times New Roman" charset="0"/>
              </a:rPr>
              <a:t>one</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s </a:t>
            </a:r>
            <a:r>
              <a:rPr lang="en-US" dirty="0">
                <a:solidFill>
                  <a:srgbClr val="000000"/>
                </a:solidFill>
                <a:latin typeface="Arial" charset="0"/>
                <a:cs typeface="Times New Roman" charset="0"/>
              </a:rPr>
              <a:t>flag was down. Without</a:t>
            </a:r>
          </a:p>
          <a:p>
            <a:pPr eaLnBrk="1" hangingPunct="1"/>
            <a:r>
              <a:rPr lang="en-US" dirty="0">
                <a:solidFill>
                  <a:srgbClr val="000000"/>
                </a:solidFill>
                <a:latin typeface="Arial" charset="0"/>
                <a:cs typeface="Times New Roman" charset="0"/>
              </a:rPr>
              <a:t>loss of generality </a:t>
            </a:r>
            <a:r>
              <a:rPr lang="en-US" dirty="0" smtClean="0">
                <a:solidFill>
                  <a:srgbClr val="000000"/>
                </a:solidFill>
                <a:latin typeface="Arial" charset="0"/>
                <a:cs typeface="Times New Roman" charset="0"/>
              </a:rPr>
              <a:t>let</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s </a:t>
            </a:r>
            <a:r>
              <a:rPr lang="en-US" dirty="0">
                <a:solidFill>
                  <a:srgbClr val="000000"/>
                </a:solidFill>
                <a:latin typeface="Arial" charset="0"/>
                <a:cs typeface="Times New Roman" charset="0"/>
              </a:rPr>
              <a:t>assume it was Bob, so he had {\</a:t>
            </a:r>
            <a:r>
              <a:rPr lang="en-US" dirty="0" err="1">
                <a:solidFill>
                  <a:srgbClr val="000000"/>
                </a:solidFill>
                <a:latin typeface="Arial" charset="0"/>
                <a:cs typeface="Times New Roman" charset="0"/>
              </a:rPr>
              <a:t>tt</a:t>
            </a:r>
            <a:r>
              <a:rPr lang="en-US" dirty="0">
                <a:solidFill>
                  <a:srgbClr val="000000"/>
                </a:solidFill>
                <a:latin typeface="Arial" charset="0"/>
                <a:cs typeface="Times New Roman" charset="0"/>
              </a:rPr>
              <a:t> (=</a:t>
            </a:r>
          </a:p>
          <a:p>
            <a:pPr eaLnBrk="1" hangingPunct="1"/>
            <a:r>
              <a:rPr lang="en-US" dirty="0">
                <a:solidFill>
                  <a:srgbClr val="000000"/>
                </a:solidFill>
                <a:latin typeface="Arial" charset="0"/>
                <a:cs typeface="Times New Roman" charset="0"/>
              </a:rPr>
              <a:t>Alice-flag </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down</a:t>
            </a:r>
            <a:r>
              <a:rPr lang="en-US" dirty="0">
                <a:solidFill>
                  <a:srgbClr val="000000"/>
                </a:solidFill>
                <a:latin typeface="Arial" charset="0"/>
                <a:cs typeface="Times New Roman" charset="0"/>
              </a:rPr>
              <a:t>)} as true, otherwise he </a:t>
            </a:r>
            <a:r>
              <a:rPr lang="en-US" dirty="0" err="1" smtClean="0">
                <a:solidFill>
                  <a:srgbClr val="000000"/>
                </a:solidFill>
                <a:latin typeface="Arial" charset="0"/>
                <a:cs typeface="Times New Roman" charset="0"/>
              </a:rPr>
              <a:t>couldn</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t </a:t>
            </a:r>
            <a:r>
              <a:rPr lang="en-US" dirty="0">
                <a:solidFill>
                  <a:srgbClr val="000000"/>
                </a:solidFill>
                <a:latin typeface="Arial" charset="0"/>
                <a:cs typeface="Times New Roman" charset="0"/>
              </a:rPr>
              <a:t>have entered the</a:t>
            </a:r>
          </a:p>
          <a:p>
            <a:pPr eaLnBrk="1" hangingPunct="1"/>
            <a:r>
              <a:rPr lang="en-US" dirty="0">
                <a:solidFill>
                  <a:srgbClr val="000000"/>
                </a:solidFill>
                <a:latin typeface="Arial" charset="0"/>
                <a:cs typeface="Times New Roman" charset="0"/>
              </a:rPr>
              <a:t>critical section.  So it follows that </a:t>
            </a:r>
            <a:r>
              <a:rPr lang="en-US" dirty="0" smtClean="0">
                <a:solidFill>
                  <a:srgbClr val="000000"/>
                </a:solidFill>
                <a:latin typeface="Arial" charset="0"/>
                <a:cs typeface="Times New Roman" charset="0"/>
              </a:rPr>
              <a:t>Alice</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s </a:t>
            </a:r>
            <a:r>
              <a:rPr lang="en-US" dirty="0">
                <a:solidFill>
                  <a:srgbClr val="000000"/>
                </a:solidFill>
                <a:latin typeface="Arial" charset="0"/>
                <a:cs typeface="Times New Roman" charset="0"/>
              </a:rPr>
              <a:t>flag was up {\</a:t>
            </a:r>
            <a:r>
              <a:rPr lang="en-US" dirty="0" err="1">
                <a:solidFill>
                  <a:srgbClr val="000000"/>
                </a:solidFill>
                <a:latin typeface="Arial" charset="0"/>
                <a:cs typeface="Times New Roman" charset="0"/>
              </a:rPr>
              <a:t>em</a:t>
            </a:r>
            <a:r>
              <a:rPr lang="en-US" dirty="0">
                <a:solidFill>
                  <a:srgbClr val="000000"/>
                </a:solidFill>
                <a:latin typeface="Arial" charset="0"/>
                <a:cs typeface="Times New Roman" charset="0"/>
              </a:rPr>
              <a:t> after}</a:t>
            </a:r>
          </a:p>
          <a:p>
            <a:pPr eaLnBrk="1" hangingPunct="1"/>
            <a:r>
              <a:rPr lang="en-US" dirty="0">
                <a:solidFill>
                  <a:srgbClr val="000000"/>
                </a:solidFill>
                <a:latin typeface="Arial" charset="0"/>
                <a:cs typeface="Times New Roman" charset="0"/>
              </a:rPr>
              <a:t>Bob finished his looking action. Therefore, </a:t>
            </a:r>
            <a:r>
              <a:rPr lang="en-US" dirty="0" smtClean="0">
                <a:solidFill>
                  <a:srgbClr val="000000"/>
                </a:solidFill>
                <a:latin typeface="Arial" charset="0"/>
                <a:cs typeface="Times New Roman" charset="0"/>
              </a:rPr>
              <a:t>Alice</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s </a:t>
            </a:r>
            <a:r>
              <a:rPr lang="en-US" dirty="0">
                <a:solidFill>
                  <a:srgbClr val="000000"/>
                </a:solidFill>
                <a:latin typeface="Arial" charset="0"/>
                <a:cs typeface="Times New Roman" charset="0"/>
              </a:rPr>
              <a:t>looking was {\</a:t>
            </a:r>
            <a:r>
              <a:rPr lang="en-US" dirty="0" err="1">
                <a:solidFill>
                  <a:srgbClr val="000000"/>
                </a:solidFill>
                <a:latin typeface="Arial" charset="0"/>
                <a:cs typeface="Times New Roman" charset="0"/>
              </a:rPr>
              <a:t>em</a:t>
            </a:r>
            <a:endParaRPr lang="en-US" dirty="0">
              <a:solidFill>
                <a:srgbClr val="000000"/>
              </a:solidFill>
              <a:latin typeface="Arial" charset="0"/>
              <a:cs typeface="Times New Roman" charset="0"/>
            </a:endParaRPr>
          </a:p>
          <a:p>
            <a:pPr eaLnBrk="1" hangingPunct="1"/>
            <a:r>
              <a:rPr lang="en-US" dirty="0">
                <a:solidFill>
                  <a:srgbClr val="000000"/>
                </a:solidFill>
                <a:latin typeface="Arial" charset="0"/>
                <a:cs typeface="Times New Roman" charset="0"/>
              </a:rPr>
              <a:t>completely after} the end of </a:t>
            </a:r>
            <a:r>
              <a:rPr lang="en-US" dirty="0" smtClean="0">
                <a:solidFill>
                  <a:srgbClr val="000000"/>
                </a:solidFill>
                <a:latin typeface="Arial" charset="0"/>
                <a:cs typeface="Times New Roman" charset="0"/>
              </a:rPr>
              <a:t>Bob</a:t>
            </a:r>
            <a:r>
              <a:rPr lang="fr-FR" dirty="0" smtClean="0">
                <a:solidFill>
                  <a:srgbClr val="000000"/>
                </a:solidFill>
                <a:latin typeface="Arial" charset="0"/>
                <a:cs typeface="Times New Roman" charset="0"/>
              </a:rPr>
              <a:t>'</a:t>
            </a:r>
            <a:r>
              <a:rPr lang="en-US" dirty="0" smtClean="0">
                <a:solidFill>
                  <a:srgbClr val="000000"/>
                </a:solidFill>
                <a:latin typeface="Arial" charset="0"/>
                <a:cs typeface="Times New Roman" charset="0"/>
              </a:rPr>
              <a:t>s </a:t>
            </a:r>
            <a:r>
              <a:rPr lang="en-US" dirty="0">
                <a:solidFill>
                  <a:srgbClr val="000000"/>
                </a:solidFill>
                <a:latin typeface="Arial" charset="0"/>
                <a:cs typeface="Times New Roman" charset="0"/>
              </a:rPr>
              <a:t>raising of his flag, so Alice must</a:t>
            </a:r>
          </a:p>
          <a:p>
            <a:pPr eaLnBrk="1" hangingPunct="1"/>
            <a:r>
              <a:rPr lang="en-US" dirty="0">
                <a:solidFill>
                  <a:srgbClr val="000000"/>
                </a:solidFill>
                <a:latin typeface="Arial" charset="0"/>
                <a:cs typeface="Times New Roman" charset="0"/>
              </a:rPr>
              <a:t>have seen this flag up and could not have entered the critical</a:t>
            </a:r>
          </a:p>
          <a:p>
            <a:pPr eaLnBrk="1" hangingPunct="1"/>
            <a:r>
              <a:rPr lang="en-US" dirty="0">
                <a:solidFill>
                  <a:srgbClr val="000000"/>
                </a:solidFill>
                <a:latin typeface="Arial" charset="0"/>
                <a:cs typeface="Times New Roman" charset="0"/>
              </a:rPr>
              <a:t>section, a contradiction.</a:t>
            </a:r>
          </a:p>
          <a:p>
            <a:pPr eaLnBrk="1" hangingPunct="1"/>
            <a:r>
              <a:rPr lang="en-US" dirty="0">
                <a:solidFill>
                  <a:srgbClr val="000000"/>
                </a:solidFill>
                <a:latin typeface="Arial" charset="0"/>
                <a:cs typeface="Times New Roman" charset="0"/>
              </a:rPr>
              <a:t> </a:t>
            </a:r>
          </a:p>
          <a:p>
            <a:pPr eaLnBrk="1" hangingPunct="1"/>
            <a:endParaRPr lang="en-US" dirty="0">
              <a:latin typeface="Arial" charset="0"/>
            </a:endParaRPr>
          </a:p>
        </p:txBody>
      </p:sp>
    </p:spTree>
    <p:extLst>
      <p:ext uri="{BB962C8B-B14F-4D97-AF65-F5344CB8AC3E}">
        <p14:creationId xmlns:p14="http://schemas.microsoft.com/office/powerpoint/2010/main" val="4220345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D53927-1B3B-8349-B5CB-4F6A8280E50E}" type="slidenum">
              <a:rPr lang="en-US" sz="1200"/>
              <a:pPr eaLnBrk="1" hangingPunct="1"/>
              <a:t>66</a:t>
            </a:fld>
            <a:endParaRPr lang="en-US" sz="1200"/>
          </a:p>
        </p:txBody>
      </p:sp>
      <p:sp>
        <p:nvSpPr>
          <p:cNvPr id="148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0C42798-AF66-6142-9A51-50DF1C04EA4B}" type="slidenum">
              <a:rPr lang="ar-SA" sz="1200">
                <a:solidFill>
                  <a:srgbClr val="0000FF"/>
                </a:solidFill>
                <a:latin typeface="Marlett" charset="0"/>
                <a:cs typeface="Arial" charset="0"/>
              </a:rPr>
              <a:pPr algn="r"/>
              <a:t>66</a:t>
            </a:fld>
            <a:endParaRPr lang="en-US" sz="1200">
              <a:solidFill>
                <a:srgbClr val="0000FF"/>
              </a:solidFill>
              <a:latin typeface="Marlett" charset="0"/>
            </a:endParaRPr>
          </a:p>
        </p:txBody>
      </p:sp>
      <p:sp>
        <p:nvSpPr>
          <p:cNvPr id="148483" name="Rectangle 2"/>
          <p:cNvSpPr>
            <a:spLocks noGrp="1" noRot="1" noChangeAspect="1" noChangeArrowheads="1" noTextEdit="1"/>
          </p:cNvSpPr>
          <p:nvPr>
            <p:ph type="sldImg"/>
          </p:nvPr>
        </p:nvSpPr>
        <p:spPr>
          <a:xfrm>
            <a:off x="1144588" y="685800"/>
            <a:ext cx="4572000" cy="3429000"/>
          </a:xfrm>
          <a:ln/>
        </p:spPr>
      </p:sp>
      <p:sp>
        <p:nvSpPr>
          <p:cNvPr id="1484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If both look at the same time, then its OK to assume that Alice looked last. They both have different protocols but the part of the protocols that raises the flag for the last time and looks if the </a:t>
            </a:r>
            <a:r>
              <a:rPr lang="en-US" dirty="0" smtClean="0">
                <a:latin typeface="Arial" charset="0"/>
              </a:rPr>
              <a:t>other</a:t>
            </a:r>
            <a:r>
              <a:rPr lang="fr-FR" altLang="ja-JP" dirty="0" smtClean="0">
                <a:latin typeface="Arial" charset="0"/>
              </a:rPr>
              <a:t>'</a:t>
            </a:r>
            <a:r>
              <a:rPr lang="en-US" altLang="ja-JP" dirty="0" smtClean="0">
                <a:latin typeface="Arial" charset="0"/>
              </a:rPr>
              <a:t>s </a:t>
            </a:r>
            <a:r>
              <a:rPr lang="en-US" altLang="ja-JP" dirty="0">
                <a:latin typeface="Arial" charset="0"/>
              </a:rPr>
              <a:t>flag is raised is the same. </a:t>
            </a:r>
            <a:endParaRPr lang="en-US" dirty="0">
              <a:latin typeface="Arial" charset="0"/>
            </a:endParaRPr>
          </a:p>
        </p:txBody>
      </p:sp>
    </p:spTree>
    <p:extLst>
      <p:ext uri="{BB962C8B-B14F-4D97-AF65-F5344CB8AC3E}">
        <p14:creationId xmlns:p14="http://schemas.microsoft.com/office/powerpoint/2010/main" val="33841305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E9AC7F-D90C-434E-B14E-50815D5EBA57}" type="slidenum">
              <a:rPr lang="en-US" sz="1200"/>
              <a:pPr eaLnBrk="1" hangingPunct="1"/>
              <a:t>67</a:t>
            </a:fld>
            <a:endParaRPr lang="en-US" sz="1200"/>
          </a:p>
        </p:txBody>
      </p:sp>
      <p:sp>
        <p:nvSpPr>
          <p:cNvPr id="1505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C6E1299-66A7-5147-AB02-B30228CE751B}" type="slidenum">
              <a:rPr lang="ar-SA" sz="1200">
                <a:solidFill>
                  <a:srgbClr val="0000FF"/>
                </a:solidFill>
                <a:latin typeface="Marlett" charset="0"/>
                <a:cs typeface="Arial" charset="0"/>
              </a:rPr>
              <a:pPr algn="r"/>
              <a:t>67</a:t>
            </a:fld>
            <a:endParaRPr lang="en-US" sz="1200">
              <a:solidFill>
                <a:srgbClr val="0000FF"/>
              </a:solidFill>
              <a:latin typeface="Marlett" charset="0"/>
            </a:endParaRPr>
          </a:p>
        </p:txBody>
      </p:sp>
      <p:sp>
        <p:nvSpPr>
          <p:cNvPr id="150531" name="Rectangle 2"/>
          <p:cNvSpPr>
            <a:spLocks noGrp="1" noRot="1" noChangeAspect="1" noChangeArrowheads="1" noTextEdit="1"/>
          </p:cNvSpPr>
          <p:nvPr>
            <p:ph type="sldImg"/>
          </p:nvPr>
        </p:nvSpPr>
        <p:spPr>
          <a:xfrm>
            <a:off x="1144588" y="685800"/>
            <a:ext cx="4572000" cy="3429000"/>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Explanation: assume without loss of generality that Alice was the last to look in the last look each performed before they both let their animals in the pond concurrently. Then </a:t>
            </a:r>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last look must have been </a:t>
            </a:r>
          </a:p>
          <a:p>
            <a:pPr eaLnBrk="1" hangingPunct="1"/>
            <a:r>
              <a:rPr lang="en-US" dirty="0">
                <a:latin typeface="Arial" charset="0"/>
              </a:rPr>
              <a:t>before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last flag raising since Bob let his pet into the pond. But since Bob raised his flag before he looked, it follows that Alice must have seen </a:t>
            </a:r>
            <a:r>
              <a:rPr lang="en-US" altLang="ja-JP"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flag raised, a contradiction.</a:t>
            </a:r>
            <a:endParaRPr lang="en-US" dirty="0">
              <a:latin typeface="Arial" charset="0"/>
            </a:endParaRPr>
          </a:p>
        </p:txBody>
      </p:sp>
    </p:spTree>
    <p:extLst>
      <p:ext uri="{BB962C8B-B14F-4D97-AF65-F5344CB8AC3E}">
        <p14:creationId xmlns:p14="http://schemas.microsoft.com/office/powerpoint/2010/main" val="38872178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29657-23A9-7849-82A0-6867107F6148}" type="slidenum">
              <a:rPr lang="en-US" sz="1200"/>
              <a:pPr eaLnBrk="1" hangingPunct="1"/>
              <a:t>68</a:t>
            </a:fld>
            <a:endParaRPr lang="en-US" sz="1200"/>
          </a:p>
        </p:txBody>
      </p:sp>
      <p:sp>
        <p:nvSpPr>
          <p:cNvPr id="152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E50DC4D-3ED7-CE4B-AD4E-9F238852A06F}" type="slidenum">
              <a:rPr lang="ar-SA" sz="1200">
                <a:solidFill>
                  <a:srgbClr val="0000FF"/>
                </a:solidFill>
                <a:latin typeface="Marlett" charset="0"/>
                <a:cs typeface="Arial" charset="0"/>
              </a:rPr>
              <a:pPr algn="r"/>
              <a:t>68</a:t>
            </a:fld>
            <a:endParaRPr lang="en-US" sz="1200">
              <a:solidFill>
                <a:srgbClr val="0000FF"/>
              </a:solidFill>
              <a:latin typeface="Marlett" charset="0"/>
            </a:endParaRPr>
          </a:p>
        </p:txBody>
      </p:sp>
      <p:sp>
        <p:nvSpPr>
          <p:cNvPr id="152579" name="Rectangle 2"/>
          <p:cNvSpPr>
            <a:spLocks noGrp="1" noRot="1" noChangeAspect="1" noChangeArrowheads="1" noTextEdit="1"/>
          </p:cNvSpPr>
          <p:nvPr>
            <p:ph type="sldImg"/>
          </p:nvPr>
        </p:nvSpPr>
        <p:spPr>
          <a:xfrm>
            <a:off x="1144588" y="685800"/>
            <a:ext cx="4572000" cy="3429000"/>
          </a:xfrm>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654851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2742CA-2606-9E44-970E-948D0E5DFB7D}" type="slidenum">
              <a:rPr lang="en-US" sz="1200"/>
              <a:pPr eaLnBrk="1" hangingPunct="1"/>
              <a:t>69</a:t>
            </a:fld>
            <a:endParaRPr lang="en-US" sz="1200"/>
          </a:p>
        </p:txBody>
      </p:sp>
      <p:sp>
        <p:nvSpPr>
          <p:cNvPr id="154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D408FA5-9B15-5A46-80BF-B98B4996DE97}" type="slidenum">
              <a:rPr lang="ar-SA" sz="1200">
                <a:solidFill>
                  <a:srgbClr val="0000FF"/>
                </a:solidFill>
                <a:latin typeface="Marlett" charset="0"/>
                <a:cs typeface="Arial" charset="0"/>
              </a:rPr>
              <a:pPr algn="r"/>
              <a:t>69</a:t>
            </a:fld>
            <a:endParaRPr lang="en-US" sz="1200">
              <a:solidFill>
                <a:srgbClr val="0000FF"/>
              </a:solidFill>
              <a:latin typeface="Marlett" charset="0"/>
            </a:endParaRPr>
          </a:p>
        </p:txBody>
      </p:sp>
      <p:sp>
        <p:nvSpPr>
          <p:cNvPr id="154627" name="Rectangle 2"/>
          <p:cNvSpPr>
            <a:spLocks noGrp="1" noRot="1" noChangeAspect="1" noChangeArrowheads="1" noTextEdit="1"/>
          </p:cNvSpPr>
          <p:nvPr>
            <p:ph type="sldImg"/>
          </p:nvPr>
        </p:nvSpPr>
        <p:spPr>
          <a:xfrm>
            <a:off x="1144588" y="685800"/>
            <a:ext cx="4572000" cy="3429000"/>
          </a:xfrm>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7281443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7C19C2-CBAF-344B-ABA7-79D003197DC7}" type="slidenum">
              <a:rPr lang="en-US" sz="1200"/>
              <a:pPr eaLnBrk="1" hangingPunct="1"/>
              <a:t>70</a:t>
            </a:fld>
            <a:endParaRPr lang="en-US" sz="1200"/>
          </a:p>
        </p:txBody>
      </p:sp>
      <p:sp>
        <p:nvSpPr>
          <p:cNvPr id="156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31E8D08-151F-CD4E-8EE7-5857CB9377C2}" type="slidenum">
              <a:rPr lang="ar-SA" sz="1200">
                <a:solidFill>
                  <a:srgbClr val="0000FF"/>
                </a:solidFill>
                <a:latin typeface="Marlett" charset="0"/>
                <a:cs typeface="Arial" charset="0"/>
              </a:rPr>
              <a:pPr algn="r"/>
              <a:t>70</a:t>
            </a:fld>
            <a:endParaRPr lang="en-US" sz="1200">
              <a:solidFill>
                <a:srgbClr val="0000FF"/>
              </a:solidFill>
              <a:latin typeface="Marlett" charset="0"/>
            </a:endParaRPr>
          </a:p>
        </p:txBody>
      </p:sp>
      <p:sp>
        <p:nvSpPr>
          <p:cNvPr id="156675" name="Rectangle 2"/>
          <p:cNvSpPr>
            <a:spLocks noGrp="1" noRot="1" noChangeAspect="1" noChangeArrowheads="1" noTextEdit="1"/>
          </p:cNvSpPr>
          <p:nvPr>
            <p:ph type="sldImg"/>
          </p:nvPr>
        </p:nvSpPr>
        <p:spPr>
          <a:xfrm>
            <a:off x="1144588" y="685800"/>
            <a:ext cx="4572000" cy="3429000"/>
          </a:xfrm>
          <a:ln/>
        </p:spPr>
      </p:sp>
      <p:sp>
        <p:nvSpPr>
          <p:cNvPr id="156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77014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737404-5EB6-8F47-BE0F-EB709B196AA6}" type="slidenum">
              <a:rPr lang="en-US" sz="1200"/>
              <a:pPr eaLnBrk="1" hangingPunct="1"/>
              <a:t>8</a:t>
            </a:fld>
            <a:endParaRPr lang="en-US" sz="1200"/>
          </a:p>
        </p:txBody>
      </p:sp>
      <p:sp>
        <p:nvSpPr>
          <p:cNvPr id="29698" name="Slide Image Placeholder 1"/>
          <p:cNvSpPr>
            <a:spLocks noGrp="1" noRot="1" noChangeAspect="1" noTextEdit="1"/>
          </p:cNvSpPr>
          <p:nvPr>
            <p:ph type="sldImg"/>
          </p:nvPr>
        </p:nvSpPr>
        <p:spPr>
          <a:xfrm>
            <a:off x="1144588" y="685800"/>
            <a:ext cx="4572000" cy="3429000"/>
          </a:xfrm>
          <a:ln/>
        </p:spPr>
      </p:sp>
      <p:sp>
        <p:nvSpPr>
          <p:cNvPr id="29699"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Cause he </a:t>
            </a:r>
            <a:r>
              <a:rPr lang="en-US" dirty="0" err="1" smtClean="0">
                <a:latin typeface="Arial" charset="0"/>
              </a:rPr>
              <a:t>doesn</a:t>
            </a:r>
            <a:r>
              <a:rPr lang="fr-FR" altLang="ja-JP" dirty="0" smtClean="0">
                <a:latin typeface="Arial" charset="0"/>
              </a:rPr>
              <a:t>'</a:t>
            </a:r>
            <a:r>
              <a:rPr lang="en-US" altLang="ja-JP" dirty="0" smtClean="0">
                <a:latin typeface="Arial" charset="0"/>
              </a:rPr>
              <a:t>t </a:t>
            </a:r>
            <a:r>
              <a:rPr lang="en-US" altLang="ja-JP" dirty="0">
                <a:latin typeface="Arial" charset="0"/>
              </a:rPr>
              <a:t>have to write the software…</a:t>
            </a:r>
            <a:endParaRPr lang="en-US" dirty="0">
              <a:latin typeface="Arial" charset="0"/>
            </a:endParaRPr>
          </a:p>
        </p:txBody>
      </p:sp>
      <p:sp>
        <p:nvSpPr>
          <p:cNvPr id="2970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C0B2E96-C805-3D45-B3CC-0500BC91A669}" type="slidenum">
              <a:rPr lang="ar-SA" sz="1200">
                <a:solidFill>
                  <a:srgbClr val="0000FF"/>
                </a:solidFill>
                <a:latin typeface="Marlett" charset="0"/>
                <a:cs typeface="Arial" charset="0"/>
              </a:rPr>
              <a:pPr algn="r"/>
              <a:t>8</a:t>
            </a:fld>
            <a:endParaRPr lang="en-US" sz="1200">
              <a:solidFill>
                <a:srgbClr val="0000FF"/>
              </a:solidFill>
              <a:latin typeface="Marlett" charset="0"/>
            </a:endParaRPr>
          </a:p>
        </p:txBody>
      </p:sp>
    </p:spTree>
    <p:extLst>
      <p:ext uri="{BB962C8B-B14F-4D97-AF65-F5344CB8AC3E}">
        <p14:creationId xmlns:p14="http://schemas.microsoft.com/office/powerpoint/2010/main" val="25612901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46DAA0-7BF7-484A-8A3F-ACA6A31FE921}" type="slidenum">
              <a:rPr lang="en-US" sz="1200"/>
              <a:pPr eaLnBrk="1" hangingPunct="1"/>
              <a:t>71</a:t>
            </a:fld>
            <a:endParaRPr lang="en-US" sz="1200"/>
          </a:p>
        </p:txBody>
      </p:sp>
      <p:sp>
        <p:nvSpPr>
          <p:cNvPr id="158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7479923-BB49-CF49-A721-D2147E9653AB}" type="slidenum">
              <a:rPr lang="ar-SA" sz="1200">
                <a:solidFill>
                  <a:srgbClr val="0000FF"/>
                </a:solidFill>
                <a:latin typeface="Marlett" charset="0"/>
                <a:cs typeface="Arial" charset="0"/>
              </a:rPr>
              <a:pPr algn="r"/>
              <a:t>71</a:t>
            </a:fld>
            <a:endParaRPr lang="en-US" sz="1200">
              <a:solidFill>
                <a:srgbClr val="0000FF"/>
              </a:solidFill>
              <a:latin typeface="Marlett" charset="0"/>
            </a:endParaRPr>
          </a:p>
        </p:txBody>
      </p:sp>
      <p:sp>
        <p:nvSpPr>
          <p:cNvPr id="158723" name="Rectangle 2"/>
          <p:cNvSpPr>
            <a:spLocks noGrp="1" noRot="1" noChangeAspect="1" noChangeArrowheads="1" noTextEdit="1"/>
          </p:cNvSpPr>
          <p:nvPr>
            <p:ph type="sldImg"/>
          </p:nvPr>
        </p:nvSpPr>
        <p:spPr>
          <a:xfrm>
            <a:off x="1144588" y="685800"/>
            <a:ext cx="4572000" cy="3429000"/>
          </a:xfrm>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a:latin typeface="Arial" charset="0"/>
              </a:rPr>
              <a:t>The protocol is unfair. Another property of compelling interest above no-deadlock is no-starvation:</a:t>
            </a:r>
          </a:p>
          <a:p>
            <a:pPr eaLnBrk="1" hangingPunct="1"/>
            <a:r>
              <a:rPr lang="en-US" dirty="0">
                <a:latin typeface="Arial" charset="0"/>
              </a:rPr>
              <a:t>if a pet wants to enter the yard, will it eventually succeed?</a:t>
            </a:r>
          </a:p>
          <a:p>
            <a:pPr eaLnBrk="1" hangingPunct="1"/>
            <a:r>
              <a:rPr lang="en-US" dirty="0">
                <a:latin typeface="Arial" charset="0"/>
              </a:rPr>
              <a:t>Here, Alice and </a:t>
            </a:r>
            <a:r>
              <a:rPr lang="en-US" dirty="0" smtClean="0">
                <a:latin typeface="Arial" charset="0"/>
              </a:rPr>
              <a:t>Bob</a:t>
            </a:r>
            <a:r>
              <a:rPr lang="fr-FR" dirty="0" smtClean="0">
                <a:latin typeface="Arial" charset="0"/>
              </a:rPr>
              <a:t>'</a:t>
            </a:r>
            <a:r>
              <a:rPr lang="en-US" dirty="0" smtClean="0">
                <a:latin typeface="Arial" charset="0"/>
              </a:rPr>
              <a:t>s </a:t>
            </a:r>
            <a:r>
              <a:rPr lang="en-US" dirty="0">
                <a:latin typeface="Arial" charset="0"/>
              </a:rPr>
              <a:t>protocol performs poorly. Whenever Alice and</a:t>
            </a:r>
          </a:p>
          <a:p>
            <a:pPr eaLnBrk="1" hangingPunct="1"/>
            <a:r>
              <a:rPr lang="en-US" dirty="0">
                <a:latin typeface="Arial" charset="0"/>
              </a:rPr>
              <a:t>Bob conflict, Bob defers to Alice, so it is possible that </a:t>
            </a:r>
            <a:r>
              <a:rPr lang="en-US" dirty="0" smtClean="0">
                <a:latin typeface="Arial" charset="0"/>
              </a:rPr>
              <a:t>Alice</a:t>
            </a:r>
            <a:r>
              <a:rPr lang="fr-FR" dirty="0" smtClean="0">
                <a:latin typeface="Arial" charset="0"/>
              </a:rPr>
              <a:t>'</a:t>
            </a:r>
            <a:r>
              <a:rPr lang="en-US" dirty="0" smtClean="0">
                <a:latin typeface="Arial" charset="0"/>
              </a:rPr>
              <a:t>s</a:t>
            </a:r>
            <a:endParaRPr lang="en-US" dirty="0">
              <a:latin typeface="Arial" charset="0"/>
            </a:endParaRPr>
          </a:p>
          <a:p>
            <a:pPr eaLnBrk="1" hangingPunct="1"/>
            <a:r>
              <a:rPr lang="en-US" dirty="0">
                <a:latin typeface="Arial" charset="0"/>
              </a:rPr>
              <a:t>pet can use the pond over and over again, while </a:t>
            </a:r>
            <a:r>
              <a:rPr lang="en-US" dirty="0" smtClean="0">
                <a:latin typeface="Arial" charset="0"/>
              </a:rPr>
              <a:t>Bob</a:t>
            </a:r>
            <a:r>
              <a:rPr lang="fr-FR" dirty="0" smtClean="0">
                <a:latin typeface="Arial" charset="0"/>
              </a:rPr>
              <a:t>'</a:t>
            </a:r>
            <a:r>
              <a:rPr lang="en-US" dirty="0" smtClean="0">
                <a:latin typeface="Arial" charset="0"/>
              </a:rPr>
              <a:t>s </a:t>
            </a:r>
            <a:r>
              <a:rPr lang="en-US" dirty="0">
                <a:latin typeface="Arial" charset="0"/>
              </a:rPr>
              <a:t>pet becomes</a:t>
            </a:r>
          </a:p>
          <a:p>
            <a:pPr eaLnBrk="1" hangingPunct="1"/>
            <a:r>
              <a:rPr lang="en-US" dirty="0">
                <a:latin typeface="Arial" charset="0"/>
              </a:rPr>
              <a:t>increasing uncomfortable.  Later on, we will see how to make</a:t>
            </a:r>
          </a:p>
          <a:p>
            <a:pPr eaLnBrk="1" hangingPunct="1"/>
            <a:r>
              <a:rPr lang="en-US" dirty="0">
                <a:latin typeface="Arial" charset="0"/>
              </a:rPr>
              <a:t>protocols prevent starvation.</a:t>
            </a:r>
          </a:p>
          <a:p>
            <a:pPr eaLnBrk="1" hangingPunct="1"/>
            <a:endParaRPr lang="en-US" dirty="0">
              <a:latin typeface="Arial" charset="0"/>
            </a:endParaRPr>
          </a:p>
          <a:p>
            <a:pPr eaLnBrk="1" hangingPunct="1"/>
            <a:r>
              <a:rPr lang="en-US" dirty="0">
                <a:latin typeface="Arial" charset="0"/>
              </a:rPr>
              <a:t>Waiting is problematic in terms of performance as we will explain in more detail later in the lecture</a:t>
            </a:r>
          </a:p>
        </p:txBody>
      </p:sp>
    </p:spTree>
    <p:extLst>
      <p:ext uri="{BB962C8B-B14F-4D97-AF65-F5344CB8AC3E}">
        <p14:creationId xmlns:p14="http://schemas.microsoft.com/office/powerpoint/2010/main" val="3607552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413B7D-1650-994D-B0FA-ED2B3D3D3C2B}" type="slidenum">
              <a:rPr lang="en-US" sz="1200"/>
              <a:pPr eaLnBrk="1" hangingPunct="1"/>
              <a:t>72</a:t>
            </a:fld>
            <a:endParaRPr lang="en-US" sz="1200"/>
          </a:p>
        </p:txBody>
      </p:sp>
      <p:sp>
        <p:nvSpPr>
          <p:cNvPr id="160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24889BA-855E-894C-950A-C65F593EB288}" type="slidenum">
              <a:rPr lang="ar-SA" sz="1200">
                <a:solidFill>
                  <a:srgbClr val="0000FF"/>
                </a:solidFill>
                <a:latin typeface="Marlett" charset="0"/>
                <a:cs typeface="Arial" charset="0"/>
              </a:rPr>
              <a:pPr algn="r"/>
              <a:t>72</a:t>
            </a:fld>
            <a:endParaRPr lang="en-US" sz="1200">
              <a:solidFill>
                <a:srgbClr val="0000FF"/>
              </a:solidFill>
              <a:latin typeface="Marlett" charset="0"/>
            </a:endParaRPr>
          </a:p>
        </p:txBody>
      </p:sp>
      <p:sp>
        <p:nvSpPr>
          <p:cNvPr id="160771" name="Rectangle 2"/>
          <p:cNvSpPr>
            <a:spLocks noGrp="1" noRot="1" noChangeAspect="1" noChangeArrowheads="1" noTextEdit="1"/>
          </p:cNvSpPr>
          <p:nvPr>
            <p:ph type="sldImg"/>
          </p:nvPr>
        </p:nvSpPr>
        <p:spPr>
          <a:xfrm>
            <a:off x="1143000" y="685800"/>
            <a:ext cx="4573588" cy="3430588"/>
          </a:xfrm>
          <a:ln/>
        </p:spPr>
      </p:sp>
      <p:sp>
        <p:nvSpPr>
          <p:cNvPr id="16077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cs typeface="Times New Roman" charset="0"/>
              </a:rPr>
              <a:t>During the course we will devote quite a bit of effort to understanding the tradeoffs that have to do with the use of mutual exclusion. </a:t>
            </a:r>
          </a:p>
        </p:txBody>
      </p:sp>
    </p:spTree>
    <p:extLst>
      <p:ext uri="{BB962C8B-B14F-4D97-AF65-F5344CB8AC3E}">
        <p14:creationId xmlns:p14="http://schemas.microsoft.com/office/powerpoint/2010/main" val="3994629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B0B72-4FD2-6846-BD9C-66C12CC8860E}" type="slidenum">
              <a:rPr lang="en-US" sz="1200"/>
              <a:pPr eaLnBrk="1" hangingPunct="1"/>
              <a:t>73</a:t>
            </a:fld>
            <a:endParaRPr lang="en-US" sz="1200"/>
          </a:p>
        </p:txBody>
      </p:sp>
      <p:sp>
        <p:nvSpPr>
          <p:cNvPr id="162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1692204-B5BB-9746-9713-E45DF8D656E2}" type="slidenum">
              <a:rPr lang="ar-SA" sz="1200">
                <a:solidFill>
                  <a:srgbClr val="0000FF"/>
                </a:solidFill>
                <a:latin typeface="Marlett" charset="0"/>
                <a:cs typeface="Arial" charset="0"/>
              </a:rPr>
              <a:pPr algn="r"/>
              <a:t>73</a:t>
            </a:fld>
            <a:endParaRPr lang="en-US" sz="1200">
              <a:solidFill>
                <a:srgbClr val="0000FF"/>
              </a:solidFill>
              <a:latin typeface="Marlett" charset="0"/>
            </a:endParaRPr>
          </a:p>
        </p:txBody>
      </p:sp>
      <p:sp>
        <p:nvSpPr>
          <p:cNvPr id="162819" name="Rectangle 2"/>
          <p:cNvSpPr>
            <a:spLocks noGrp="1" noRot="1" noChangeAspect="1" noChangeArrowheads="1" noTextEdit="1"/>
          </p:cNvSpPr>
          <p:nvPr>
            <p:ph type="sldImg"/>
          </p:nvPr>
        </p:nvSpPr>
        <p:spPr>
          <a:xfrm>
            <a:off x="1144588" y="685800"/>
            <a:ext cx="4572000" cy="3429000"/>
          </a:xfrm>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Notice that when Alice or Bob look at the otehrs flag, it might be in the process of being raised, which </a:t>
            </a:r>
          </a:p>
          <a:p>
            <a:pPr eaLnBrk="1" hangingPunct="1"/>
            <a:r>
              <a:rPr lang="en-US">
                <a:latin typeface="Arial" charset="0"/>
              </a:rPr>
              <a:t>Means we need to decide from what point on the flag is up or down. We essentially want to turn a continuous process of raising the flag into a discrete process in which it only has two states and we never have an intermediate </a:t>
            </a:r>
            <a:r>
              <a:rPr lang="ja-JP" altLang="en-US">
                <a:latin typeface="Arial" charset="0"/>
              </a:rPr>
              <a:t>“</a:t>
            </a:r>
            <a:r>
              <a:rPr lang="en-US" altLang="ja-JP">
                <a:latin typeface="Arial" charset="0"/>
              </a:rPr>
              <a:t>undefined</a:t>
            </a:r>
            <a:r>
              <a:rPr lang="ja-JP" altLang="en-US">
                <a:latin typeface="Arial" charset="0"/>
              </a:rPr>
              <a:t>”</a:t>
            </a:r>
            <a:r>
              <a:rPr lang="en-US" altLang="ja-JP">
                <a:latin typeface="Arial" charset="0"/>
              </a:rPr>
              <a:t> state. The same issue arises in memory. Bits of memory are in many cases electrical units called flip-flops. If a current representing a bit of either 0 or 1 is entered into a flip-flops input wires, we would like to think of the output as either 0 or 1. But this process takes time, and the current coming out of the </a:t>
            </a:r>
          </a:p>
          <a:p>
            <a:pPr eaLnBrk="1" hangingPunct="1"/>
            <a:r>
              <a:rPr lang="en-US">
                <a:latin typeface="Arial" charset="0"/>
              </a:rPr>
              <a:t>flip-flop is not discrete, if we measure it at different times, especially if we measure it before the output current has stabilized, we will not get a guaranteed correct behaviour. In other words, as with the flags, we might be catching it while the bit is being raised or lowered. What hardware manufacturers do is decide on a time when they believe the current on the output will be stable. However, as the lower figure shows, picking such a point is a probabilistic event, that is, if we test the gate after 5 nano-seconds, there is always a probability that it will not give us the correct corresponding output given the inputs because the gate is unstable. However, this time is chosen so that the probability is small enough that other failure probabilities (like the probability that a spec of dust will neutralize a flip-flop) are higher. </a:t>
            </a:r>
          </a:p>
        </p:txBody>
      </p:sp>
    </p:spTree>
    <p:extLst>
      <p:ext uri="{BB962C8B-B14F-4D97-AF65-F5344CB8AC3E}">
        <p14:creationId xmlns:p14="http://schemas.microsoft.com/office/powerpoint/2010/main" val="36934276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638151-20E9-584D-B8E0-87C91A7E92DC}" type="slidenum">
              <a:rPr lang="en-US" sz="1200"/>
              <a:pPr eaLnBrk="1" hangingPunct="1"/>
              <a:t>74</a:t>
            </a:fld>
            <a:endParaRPr lang="en-US" sz="1200"/>
          </a:p>
        </p:txBody>
      </p:sp>
      <p:sp>
        <p:nvSpPr>
          <p:cNvPr id="164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8285651-503B-9C42-8C13-1E1564908BCF}" type="slidenum">
              <a:rPr lang="ar-SA" sz="1200">
                <a:solidFill>
                  <a:srgbClr val="0000FF"/>
                </a:solidFill>
                <a:latin typeface="Marlett" charset="0"/>
                <a:cs typeface="Arial" charset="0"/>
              </a:rPr>
              <a:pPr algn="r"/>
              <a:t>74</a:t>
            </a:fld>
            <a:endParaRPr lang="en-US" sz="1200">
              <a:solidFill>
                <a:srgbClr val="0000FF"/>
              </a:solidFill>
              <a:latin typeface="Marlett" charset="0"/>
            </a:endParaRPr>
          </a:p>
        </p:txBody>
      </p:sp>
      <p:sp>
        <p:nvSpPr>
          <p:cNvPr id="164867" name="Rectangle 2"/>
          <p:cNvSpPr>
            <a:spLocks noGrp="1" noRot="1" noChangeAspect="1" noChangeArrowheads="1" noTextEdit="1"/>
          </p:cNvSpPr>
          <p:nvPr>
            <p:ph type="sldImg"/>
          </p:nvPr>
        </p:nvSpPr>
        <p:spPr>
          <a:xfrm>
            <a:off x="1144588" y="685800"/>
            <a:ext cx="4572000" cy="3429000"/>
          </a:xfrm>
          <a:ln/>
        </p:spPr>
      </p:sp>
      <p:sp>
        <p:nvSpPr>
          <p:cNvPr id="164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53193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CD4977-710D-BE4D-AC9F-DBF5CD85A5E1}" type="slidenum">
              <a:rPr lang="en-US" sz="1200"/>
              <a:pPr eaLnBrk="1" hangingPunct="1"/>
              <a:t>75</a:t>
            </a:fld>
            <a:endParaRPr lang="en-US" sz="1200"/>
          </a:p>
        </p:txBody>
      </p:sp>
      <p:sp>
        <p:nvSpPr>
          <p:cNvPr id="166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7175BC2-E464-1048-860B-BC69A706F999}" type="slidenum">
              <a:rPr lang="ar-SA" sz="1200">
                <a:solidFill>
                  <a:srgbClr val="0000FF"/>
                </a:solidFill>
                <a:latin typeface="Marlett" charset="0"/>
                <a:cs typeface="Arial" charset="0"/>
              </a:rPr>
              <a:pPr algn="r"/>
              <a:t>75</a:t>
            </a:fld>
            <a:endParaRPr lang="en-US" sz="1200">
              <a:solidFill>
                <a:srgbClr val="0000FF"/>
              </a:solidFill>
              <a:latin typeface="Marlett" charset="0"/>
            </a:endParaRPr>
          </a:p>
        </p:txBody>
      </p:sp>
      <p:sp>
        <p:nvSpPr>
          <p:cNvPr id="166915" name="Rectangle 2"/>
          <p:cNvSpPr>
            <a:spLocks noGrp="1" noRot="1" noChangeAspect="1" noChangeArrowheads="1" noTextEdit="1"/>
          </p:cNvSpPr>
          <p:nvPr>
            <p:ph type="sldImg"/>
          </p:nvPr>
        </p:nvSpPr>
        <p:spPr>
          <a:xfrm>
            <a:off x="1144588" y="685800"/>
            <a:ext cx="4572000" cy="3429000"/>
          </a:xfrm>
          <a:ln/>
        </p:spPr>
      </p:sp>
      <p:sp>
        <p:nvSpPr>
          <p:cNvPr id="166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Joke: say that with a probability of 50% they divorce. </a:t>
            </a:r>
          </a:p>
        </p:txBody>
      </p:sp>
    </p:spTree>
    <p:extLst>
      <p:ext uri="{BB962C8B-B14F-4D97-AF65-F5344CB8AC3E}">
        <p14:creationId xmlns:p14="http://schemas.microsoft.com/office/powerpoint/2010/main" val="11418681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CA484-BAB8-4B4B-A7C6-7A5F1B925ECF}" type="slidenum">
              <a:rPr lang="en-US" sz="1200"/>
              <a:pPr eaLnBrk="1" hangingPunct="1"/>
              <a:t>76</a:t>
            </a:fld>
            <a:endParaRPr lang="en-US" sz="1200"/>
          </a:p>
        </p:txBody>
      </p:sp>
      <p:sp>
        <p:nvSpPr>
          <p:cNvPr id="168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5B46B79-1F85-E34C-A028-4EA6019BCE20}" type="slidenum">
              <a:rPr lang="ar-SA" sz="1200">
                <a:solidFill>
                  <a:srgbClr val="0000FF"/>
                </a:solidFill>
                <a:latin typeface="Marlett" charset="0"/>
                <a:cs typeface="Arial" charset="0"/>
              </a:rPr>
              <a:pPr algn="r"/>
              <a:t>76</a:t>
            </a:fld>
            <a:endParaRPr lang="en-US" sz="1200">
              <a:solidFill>
                <a:srgbClr val="0000FF"/>
              </a:solidFill>
              <a:latin typeface="Marlett" charset="0"/>
            </a:endParaRPr>
          </a:p>
        </p:txBody>
      </p:sp>
      <p:sp>
        <p:nvSpPr>
          <p:cNvPr id="168963" name="Rectangle 2"/>
          <p:cNvSpPr>
            <a:spLocks noGrp="1" noRot="1" noChangeAspect="1" noChangeArrowheads="1" noTextEdit="1"/>
          </p:cNvSpPr>
          <p:nvPr>
            <p:ph type="sldImg"/>
          </p:nvPr>
        </p:nvSpPr>
        <p:spPr>
          <a:xfrm>
            <a:off x="1144588" y="685800"/>
            <a:ext cx="4572000" cy="3429000"/>
          </a:xfrm>
          <a:ln/>
        </p:spPr>
      </p:sp>
      <p:sp>
        <p:nvSpPr>
          <p:cNvPr id="168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Joke: say that with a probability of 50% they divorce. </a:t>
            </a:r>
          </a:p>
        </p:txBody>
      </p:sp>
    </p:spTree>
    <p:extLst>
      <p:ext uri="{BB962C8B-B14F-4D97-AF65-F5344CB8AC3E}">
        <p14:creationId xmlns:p14="http://schemas.microsoft.com/office/powerpoint/2010/main" val="22739670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1521EC-AE77-244F-AF3B-48AE8594DCBD}" type="slidenum">
              <a:rPr lang="en-US" sz="1200"/>
              <a:pPr eaLnBrk="1" hangingPunct="1"/>
              <a:t>77</a:t>
            </a:fld>
            <a:endParaRPr lang="en-US" sz="1200"/>
          </a:p>
        </p:txBody>
      </p:sp>
      <p:sp>
        <p:nvSpPr>
          <p:cNvPr id="171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ED23CE7-42EE-B945-8707-335041F41F99}" type="slidenum">
              <a:rPr lang="ar-SA" sz="1200">
                <a:solidFill>
                  <a:srgbClr val="0000FF"/>
                </a:solidFill>
                <a:latin typeface="Marlett" charset="0"/>
                <a:cs typeface="Arial" charset="0"/>
              </a:rPr>
              <a:pPr algn="r"/>
              <a:t>77</a:t>
            </a:fld>
            <a:endParaRPr lang="en-US" sz="1200">
              <a:solidFill>
                <a:srgbClr val="0000FF"/>
              </a:solidFill>
              <a:latin typeface="Marlett" charset="0"/>
            </a:endParaRPr>
          </a:p>
        </p:txBody>
      </p:sp>
      <p:sp>
        <p:nvSpPr>
          <p:cNvPr id="171011" name="Rectangle 2"/>
          <p:cNvSpPr>
            <a:spLocks noGrp="1" noRot="1" noChangeAspect="1" noChangeArrowheads="1" noTextEdit="1"/>
          </p:cNvSpPr>
          <p:nvPr>
            <p:ph type="sldImg"/>
          </p:nvPr>
        </p:nvSpPr>
        <p:spPr>
          <a:xfrm>
            <a:off x="1144588" y="685800"/>
            <a:ext cx="4572000" cy="3429000"/>
          </a:xfrm>
          <a:ln/>
        </p:spPr>
      </p:sp>
      <p:sp>
        <p:nvSpPr>
          <p:cNvPr id="1710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1474341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7B24FF-E0A4-C040-8C3B-42597F7D659A}" type="slidenum">
              <a:rPr lang="en-US" sz="1200"/>
              <a:pPr eaLnBrk="1" hangingPunct="1"/>
              <a:t>78</a:t>
            </a:fld>
            <a:endParaRPr lang="en-US" sz="1200"/>
          </a:p>
        </p:txBody>
      </p:sp>
      <p:sp>
        <p:nvSpPr>
          <p:cNvPr id="173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A14B6C5-165B-204F-8CB0-A02465F15D47}" type="slidenum">
              <a:rPr lang="ar-SA" sz="1200">
                <a:solidFill>
                  <a:srgbClr val="0000FF"/>
                </a:solidFill>
                <a:latin typeface="Marlett" charset="0"/>
                <a:cs typeface="Arial" charset="0"/>
              </a:rPr>
              <a:pPr algn="r"/>
              <a:t>78</a:t>
            </a:fld>
            <a:endParaRPr lang="en-US" sz="1200">
              <a:solidFill>
                <a:srgbClr val="0000FF"/>
              </a:solidFill>
              <a:latin typeface="Marlett" charset="0"/>
            </a:endParaRPr>
          </a:p>
        </p:txBody>
      </p:sp>
      <p:sp>
        <p:nvSpPr>
          <p:cNvPr id="173059" name="Rectangle 2"/>
          <p:cNvSpPr>
            <a:spLocks noGrp="1" noRot="1" noChangeAspect="1" noChangeArrowheads="1" noTextEdit="1"/>
          </p:cNvSpPr>
          <p:nvPr>
            <p:ph type="sldImg"/>
          </p:nvPr>
        </p:nvSpPr>
        <p:spPr>
          <a:xfrm>
            <a:off x="1144588" y="685800"/>
            <a:ext cx="4572000" cy="3429000"/>
          </a:xfrm>
          <a:ln/>
        </p:spPr>
      </p:sp>
      <p:sp>
        <p:nvSpPr>
          <p:cNvPr id="173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4432953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E9B3D7-2E5A-E94B-A2A2-0E2C52DE86AB}" type="slidenum">
              <a:rPr lang="en-US" sz="1200"/>
              <a:pPr eaLnBrk="1" hangingPunct="1"/>
              <a:t>79</a:t>
            </a:fld>
            <a:endParaRPr lang="en-US" sz="1200"/>
          </a:p>
        </p:txBody>
      </p:sp>
      <p:sp>
        <p:nvSpPr>
          <p:cNvPr id="175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9A2FD3D-D438-DD4E-8DD9-9AD60F2AA861}" type="slidenum">
              <a:rPr lang="ar-SA" sz="1200">
                <a:solidFill>
                  <a:srgbClr val="0000FF"/>
                </a:solidFill>
                <a:latin typeface="Marlett" charset="0"/>
                <a:cs typeface="Arial" charset="0"/>
              </a:rPr>
              <a:pPr algn="r"/>
              <a:t>79</a:t>
            </a:fld>
            <a:endParaRPr lang="en-US" sz="1200">
              <a:solidFill>
                <a:srgbClr val="0000FF"/>
              </a:solidFill>
              <a:latin typeface="Marlett" charset="0"/>
            </a:endParaRPr>
          </a:p>
        </p:txBody>
      </p:sp>
      <p:sp>
        <p:nvSpPr>
          <p:cNvPr id="175107" name="Rectangle 2"/>
          <p:cNvSpPr>
            <a:spLocks noGrp="1" noRot="1" noChangeAspect="1" noChangeArrowheads="1" noTextEdit="1"/>
          </p:cNvSpPr>
          <p:nvPr>
            <p:ph type="sldImg"/>
          </p:nvPr>
        </p:nvSpPr>
        <p:spPr>
          <a:xfrm>
            <a:off x="1144588" y="685800"/>
            <a:ext cx="4572000" cy="3429000"/>
          </a:xfrm>
          <a:ln/>
        </p:spPr>
      </p:sp>
      <p:sp>
        <p:nvSpPr>
          <p:cNvPr id="1751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Many coordination problems are producer consumer problems, in fact, whenever an algorith involves the word </a:t>
            </a:r>
            <a:r>
              <a:rPr lang="ja-JP" altLang="en-US">
                <a:latin typeface="Arial" charset="0"/>
              </a:rPr>
              <a:t>“</a:t>
            </a:r>
            <a:r>
              <a:rPr lang="en-US" altLang="ja-JP">
                <a:latin typeface="Arial" charset="0"/>
              </a:rPr>
              <a:t>buffer</a:t>
            </a:r>
            <a:r>
              <a:rPr lang="ja-JP" altLang="en-US">
                <a:latin typeface="Arial" charset="0"/>
              </a:rPr>
              <a:t>”</a:t>
            </a:r>
            <a:r>
              <a:rPr lang="en-US" altLang="ja-JP">
                <a:latin typeface="Arial" charset="0"/>
              </a:rPr>
              <a:t> chances are high that we are talking about a producer consumer algorithm. </a:t>
            </a:r>
            <a:endParaRPr lang="en-US">
              <a:latin typeface="Arial" charset="0"/>
            </a:endParaRPr>
          </a:p>
        </p:txBody>
      </p:sp>
    </p:spTree>
    <p:extLst>
      <p:ext uri="{BB962C8B-B14F-4D97-AF65-F5344CB8AC3E}">
        <p14:creationId xmlns:p14="http://schemas.microsoft.com/office/powerpoint/2010/main" val="15188808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A3DEC1-3BA3-EE4B-9D48-362035195BE0}" type="slidenum">
              <a:rPr lang="en-US" sz="1200"/>
              <a:pPr eaLnBrk="1" hangingPunct="1"/>
              <a:t>80</a:t>
            </a:fld>
            <a:endParaRPr lang="en-US" sz="1200"/>
          </a:p>
        </p:txBody>
      </p:sp>
      <p:sp>
        <p:nvSpPr>
          <p:cNvPr id="177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0E0B771-1896-1E45-9B31-583C54E2F834}" type="slidenum">
              <a:rPr lang="ar-SA" sz="1200">
                <a:solidFill>
                  <a:srgbClr val="0000FF"/>
                </a:solidFill>
                <a:latin typeface="Marlett" charset="0"/>
                <a:cs typeface="Arial" charset="0"/>
              </a:rPr>
              <a:pPr algn="r"/>
              <a:t>80</a:t>
            </a:fld>
            <a:endParaRPr lang="en-US" sz="1200">
              <a:solidFill>
                <a:srgbClr val="0000FF"/>
              </a:solidFill>
              <a:latin typeface="Marlett" charset="0"/>
            </a:endParaRPr>
          </a:p>
        </p:txBody>
      </p:sp>
      <p:sp>
        <p:nvSpPr>
          <p:cNvPr id="177155" name="Rectangle 2"/>
          <p:cNvSpPr>
            <a:spLocks noGrp="1" noRot="1" noChangeAspect="1" noChangeArrowheads="1" noTextEdit="1"/>
          </p:cNvSpPr>
          <p:nvPr>
            <p:ph type="sldImg"/>
          </p:nvPr>
        </p:nvSpPr>
        <p:spPr>
          <a:xfrm>
            <a:off x="1144588" y="685800"/>
            <a:ext cx="4572000" cy="3429000"/>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0238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9665D3-3B19-0841-B1E3-1143900D579A}" type="slidenum">
              <a:rPr lang="en-US" sz="1200"/>
              <a:pPr eaLnBrk="1" hangingPunct="1"/>
              <a:t>9</a:t>
            </a:fld>
            <a:endParaRPr lang="en-US" sz="1200"/>
          </a:p>
        </p:txBody>
      </p:sp>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B6F60B0-4649-1640-8723-484234AC468C}" type="slidenum">
              <a:rPr lang="ar-SA" sz="1200">
                <a:solidFill>
                  <a:srgbClr val="0000FF"/>
                </a:solidFill>
                <a:latin typeface="Marlett" charset="0"/>
                <a:cs typeface="Arial" charset="0"/>
              </a:rPr>
              <a:pPr algn="r"/>
              <a:t>9</a:t>
            </a:fld>
            <a:endParaRPr lang="en-US" sz="1200">
              <a:solidFill>
                <a:srgbClr val="0000FF"/>
              </a:solidFill>
              <a:latin typeface="Marlett" charset="0"/>
            </a:endParaRPr>
          </a:p>
        </p:txBody>
      </p:sp>
      <p:sp>
        <p:nvSpPr>
          <p:cNvPr id="31747" name="Rectangle 2"/>
          <p:cNvSpPr>
            <a:spLocks noGrp="1" noRot="1" noChangeAspect="1" noChangeArrowheads="1" noTextEdit="1"/>
          </p:cNvSpPr>
          <p:nvPr>
            <p:ph type="sldImg"/>
          </p:nvPr>
        </p:nvSpPr>
        <p:spPr>
          <a:xfrm>
            <a:off x="1144588" y="685800"/>
            <a:ext cx="4572000" cy="3429000"/>
          </a:xfrm>
          <a:ln/>
        </p:spPr>
      </p:sp>
      <p:sp>
        <p:nvSpPr>
          <p:cNvPr id="31748"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Why do you care? Because the way you wrote software until now will disappear in the next few years. The free ride where you write software once and trust Intel, Sun, IBM, and AMD to make it faster is no longer valid. </a:t>
            </a:r>
          </a:p>
        </p:txBody>
      </p:sp>
    </p:spTree>
    <p:extLst>
      <p:ext uri="{BB962C8B-B14F-4D97-AF65-F5344CB8AC3E}">
        <p14:creationId xmlns:p14="http://schemas.microsoft.com/office/powerpoint/2010/main" val="37188540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482B-BDBF-8341-A9E4-0C4BB3832719}" type="slidenum">
              <a:rPr lang="en-US" sz="1200"/>
              <a:pPr eaLnBrk="1" hangingPunct="1"/>
              <a:t>81</a:t>
            </a:fld>
            <a:endParaRPr lang="en-US" sz="1200"/>
          </a:p>
        </p:txBody>
      </p:sp>
      <p:sp>
        <p:nvSpPr>
          <p:cNvPr id="179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98D47BB-E54A-EF4E-9B72-0E8A255794A7}" type="slidenum">
              <a:rPr lang="ar-SA" sz="1200">
                <a:solidFill>
                  <a:srgbClr val="0000FF"/>
                </a:solidFill>
                <a:latin typeface="Marlett" charset="0"/>
                <a:cs typeface="Arial" charset="0"/>
              </a:rPr>
              <a:pPr algn="r"/>
              <a:t>81</a:t>
            </a:fld>
            <a:endParaRPr lang="en-US" sz="1200">
              <a:solidFill>
                <a:srgbClr val="0000FF"/>
              </a:solidFill>
              <a:latin typeface="Marlett" charset="0"/>
            </a:endParaRPr>
          </a:p>
        </p:txBody>
      </p:sp>
      <p:sp>
        <p:nvSpPr>
          <p:cNvPr id="179203" name="Rectangle 2"/>
          <p:cNvSpPr>
            <a:spLocks noGrp="1" noRot="1" noChangeAspect="1" noChangeArrowheads="1" noTextEdit="1"/>
          </p:cNvSpPr>
          <p:nvPr>
            <p:ph type="sldImg"/>
          </p:nvPr>
        </p:nvSpPr>
        <p:spPr>
          <a:xfrm>
            <a:off x="1144588" y="685800"/>
            <a:ext cx="4572000" cy="3429000"/>
          </a:xfrm>
          <a:ln/>
        </p:spPr>
      </p:sp>
      <p:sp>
        <p:nvSpPr>
          <p:cNvPr id="179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1447206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ABDC31-7489-9945-A150-EB53EBAE14F8}" type="slidenum">
              <a:rPr lang="en-US" sz="1200"/>
              <a:pPr eaLnBrk="1" hangingPunct="1"/>
              <a:t>82</a:t>
            </a:fld>
            <a:endParaRPr lang="en-US" sz="1200"/>
          </a:p>
        </p:txBody>
      </p:sp>
      <p:sp>
        <p:nvSpPr>
          <p:cNvPr id="1812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AA5E9C-B3E3-D744-8362-887CBB487423}" type="slidenum">
              <a:rPr lang="ar-SA" sz="1200">
                <a:solidFill>
                  <a:srgbClr val="0000FF"/>
                </a:solidFill>
                <a:latin typeface="Marlett" charset="0"/>
                <a:cs typeface="Arial" charset="0"/>
              </a:rPr>
              <a:pPr algn="r"/>
              <a:t>82</a:t>
            </a:fld>
            <a:endParaRPr lang="en-US" sz="1200">
              <a:solidFill>
                <a:srgbClr val="0000FF"/>
              </a:solidFill>
              <a:latin typeface="Marlett" charset="0"/>
            </a:endParaRPr>
          </a:p>
        </p:txBody>
      </p:sp>
      <p:sp>
        <p:nvSpPr>
          <p:cNvPr id="181251" name="Rectangle 2"/>
          <p:cNvSpPr>
            <a:spLocks noGrp="1" noRot="1" noChangeAspect="1" noChangeArrowheads="1" noTextEdit="1"/>
          </p:cNvSpPr>
          <p:nvPr>
            <p:ph type="sldImg"/>
          </p:nvPr>
        </p:nvSpPr>
        <p:spPr>
          <a:xfrm>
            <a:off x="1144588" y="685800"/>
            <a:ext cx="4572000" cy="3429000"/>
          </a:xfrm>
          <a:ln/>
        </p:spPr>
      </p:sp>
      <p:sp>
        <p:nvSpPr>
          <p:cNvPr id="181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8497808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6EFE1-877E-CF4D-B289-3E3C08EA4633}" type="slidenum">
              <a:rPr lang="en-US" sz="1200"/>
              <a:pPr eaLnBrk="1" hangingPunct="1"/>
              <a:t>83</a:t>
            </a:fld>
            <a:endParaRPr lang="en-US" sz="1200"/>
          </a:p>
        </p:txBody>
      </p:sp>
      <p:sp>
        <p:nvSpPr>
          <p:cNvPr id="183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678BF3-12BB-3E46-AC3F-C1637A7010FD}" type="slidenum">
              <a:rPr lang="ar-SA" sz="1200">
                <a:solidFill>
                  <a:srgbClr val="0000FF"/>
                </a:solidFill>
                <a:latin typeface="Marlett" charset="0"/>
                <a:cs typeface="Arial" charset="0"/>
              </a:rPr>
              <a:pPr algn="r"/>
              <a:t>83</a:t>
            </a:fld>
            <a:endParaRPr lang="en-US" sz="1200">
              <a:solidFill>
                <a:srgbClr val="0000FF"/>
              </a:solidFill>
              <a:latin typeface="Marlett" charset="0"/>
            </a:endParaRPr>
          </a:p>
        </p:txBody>
      </p:sp>
      <p:sp>
        <p:nvSpPr>
          <p:cNvPr id="183299" name="Rectangle 2"/>
          <p:cNvSpPr>
            <a:spLocks noGrp="1" noRot="1" noChangeAspect="1" noChangeArrowheads="1" noTextEdit="1"/>
          </p:cNvSpPr>
          <p:nvPr>
            <p:ph type="sldImg"/>
          </p:nvPr>
        </p:nvSpPr>
        <p:spPr>
          <a:xfrm>
            <a:off x="1144588" y="685800"/>
            <a:ext cx="4572000" cy="3429000"/>
          </a:xfrm>
          <a:ln/>
        </p:spPr>
      </p:sp>
      <p:sp>
        <p:nvSpPr>
          <p:cNvPr id="183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415773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B0539F-8B20-184E-AAE9-9368C9CAB25A}" type="slidenum">
              <a:rPr lang="en-US" sz="1200"/>
              <a:pPr eaLnBrk="1" hangingPunct="1"/>
              <a:t>84</a:t>
            </a:fld>
            <a:endParaRPr lang="en-US" sz="1200"/>
          </a:p>
        </p:txBody>
      </p:sp>
      <p:sp>
        <p:nvSpPr>
          <p:cNvPr id="185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1F42C3-6711-8241-8411-88CD01461457}" type="slidenum">
              <a:rPr lang="ar-SA" sz="1200">
                <a:solidFill>
                  <a:srgbClr val="0000FF"/>
                </a:solidFill>
                <a:latin typeface="Marlett" charset="0"/>
                <a:cs typeface="Arial" charset="0"/>
              </a:rPr>
              <a:pPr algn="r"/>
              <a:t>84</a:t>
            </a:fld>
            <a:endParaRPr lang="en-US" sz="1200">
              <a:solidFill>
                <a:srgbClr val="0000FF"/>
              </a:solidFill>
              <a:latin typeface="Marlett" charset="0"/>
            </a:endParaRPr>
          </a:p>
        </p:txBody>
      </p:sp>
      <p:sp>
        <p:nvSpPr>
          <p:cNvPr id="185347" name="Rectangle 2"/>
          <p:cNvSpPr>
            <a:spLocks noGrp="1" noRot="1" noChangeAspect="1" noChangeArrowheads="1" noTextEdit="1"/>
          </p:cNvSpPr>
          <p:nvPr>
            <p:ph type="sldImg"/>
          </p:nvPr>
        </p:nvSpPr>
        <p:spPr>
          <a:xfrm>
            <a:off x="1144588" y="685800"/>
            <a:ext cx="4572000" cy="3429000"/>
          </a:xfrm>
          <a:ln/>
        </p:spPr>
      </p:sp>
      <p:sp>
        <p:nvSpPr>
          <p:cNvPr id="185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476619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067CA2-431F-AC43-BD9F-7BCBD9348D2D}" type="slidenum">
              <a:rPr lang="en-US" sz="1200"/>
              <a:pPr eaLnBrk="1" hangingPunct="1"/>
              <a:t>85</a:t>
            </a:fld>
            <a:endParaRPr lang="en-US" sz="1200"/>
          </a:p>
        </p:txBody>
      </p:sp>
      <p:sp>
        <p:nvSpPr>
          <p:cNvPr id="187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35D31CC-CE02-BF42-B5B1-4A026A58F691}" type="slidenum">
              <a:rPr lang="ar-SA" sz="1200">
                <a:solidFill>
                  <a:srgbClr val="0000FF"/>
                </a:solidFill>
                <a:latin typeface="Marlett" charset="0"/>
                <a:cs typeface="Arial" charset="0"/>
              </a:rPr>
              <a:pPr algn="r"/>
              <a:t>85</a:t>
            </a:fld>
            <a:endParaRPr lang="en-US" sz="1200">
              <a:solidFill>
                <a:srgbClr val="0000FF"/>
              </a:solidFill>
              <a:latin typeface="Marlett" charset="0"/>
            </a:endParaRPr>
          </a:p>
        </p:txBody>
      </p:sp>
      <p:sp>
        <p:nvSpPr>
          <p:cNvPr id="187395" name="Rectangle 2"/>
          <p:cNvSpPr>
            <a:spLocks noGrp="1" noRot="1" noChangeAspect="1" noChangeArrowheads="1" noTextEdit="1"/>
          </p:cNvSpPr>
          <p:nvPr>
            <p:ph type="sldImg"/>
          </p:nvPr>
        </p:nvSpPr>
        <p:spPr>
          <a:xfrm>
            <a:off x="1144588" y="685800"/>
            <a:ext cx="4572000" cy="3429000"/>
          </a:xfrm>
          <a:ln/>
        </p:spPr>
      </p:sp>
      <p:sp>
        <p:nvSpPr>
          <p:cNvPr id="187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2748355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CA740-FABB-934C-A187-7E5026A486D3}" type="slidenum">
              <a:rPr lang="en-US" sz="1200"/>
              <a:pPr eaLnBrk="1" hangingPunct="1"/>
              <a:t>86</a:t>
            </a:fld>
            <a:endParaRPr lang="en-US" sz="1200"/>
          </a:p>
        </p:txBody>
      </p:sp>
      <p:sp>
        <p:nvSpPr>
          <p:cNvPr id="189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984D27-856E-3C4A-A5E9-A4C485180CD5}" type="slidenum">
              <a:rPr lang="ar-SA" sz="1200">
                <a:solidFill>
                  <a:srgbClr val="0000FF"/>
                </a:solidFill>
                <a:latin typeface="Marlett" charset="0"/>
                <a:cs typeface="Arial" charset="0"/>
              </a:rPr>
              <a:pPr algn="r"/>
              <a:t>86</a:t>
            </a:fld>
            <a:endParaRPr lang="en-US" sz="1200">
              <a:solidFill>
                <a:srgbClr val="0000FF"/>
              </a:solidFill>
              <a:latin typeface="Marlett" charset="0"/>
            </a:endParaRPr>
          </a:p>
        </p:txBody>
      </p:sp>
      <p:sp>
        <p:nvSpPr>
          <p:cNvPr id="189443" name="Rectangle 2"/>
          <p:cNvSpPr>
            <a:spLocks noGrp="1" noRot="1" noChangeAspect="1" noChangeArrowheads="1" noTextEdit="1"/>
          </p:cNvSpPr>
          <p:nvPr>
            <p:ph type="sldImg"/>
          </p:nvPr>
        </p:nvSpPr>
        <p:spPr>
          <a:xfrm>
            <a:off x="1144588" y="685800"/>
            <a:ext cx="4572000" cy="3429000"/>
          </a:xfrm>
          <a:ln/>
        </p:spPr>
      </p:sp>
      <p:sp>
        <p:nvSpPr>
          <p:cNvPr id="189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0414751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AAF4C0-7012-D64A-9296-9820AD221D14}" type="slidenum">
              <a:rPr lang="en-US" sz="1200"/>
              <a:pPr eaLnBrk="1" hangingPunct="1"/>
              <a:t>87</a:t>
            </a:fld>
            <a:endParaRPr lang="en-US" sz="1200"/>
          </a:p>
        </p:txBody>
      </p:sp>
      <p:sp>
        <p:nvSpPr>
          <p:cNvPr id="191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C860B95-0710-9849-8EE6-160010D74DAF}" type="slidenum">
              <a:rPr lang="ar-SA" sz="1200">
                <a:solidFill>
                  <a:srgbClr val="0000FF"/>
                </a:solidFill>
                <a:latin typeface="Marlett" charset="0"/>
                <a:cs typeface="Arial" charset="0"/>
              </a:rPr>
              <a:pPr algn="r"/>
              <a:t>87</a:t>
            </a:fld>
            <a:endParaRPr lang="en-US" sz="1200">
              <a:solidFill>
                <a:srgbClr val="0000FF"/>
              </a:solidFill>
              <a:latin typeface="Marlett" charset="0"/>
            </a:endParaRPr>
          </a:p>
        </p:txBody>
      </p:sp>
      <p:sp>
        <p:nvSpPr>
          <p:cNvPr id="191491" name="Rectangle 2"/>
          <p:cNvSpPr>
            <a:spLocks noGrp="1" noRot="1" noChangeAspect="1" noChangeArrowheads="1" noTextEdit="1"/>
          </p:cNvSpPr>
          <p:nvPr>
            <p:ph type="sldImg"/>
          </p:nvPr>
        </p:nvSpPr>
        <p:spPr>
          <a:xfrm>
            <a:off x="1144588" y="685800"/>
            <a:ext cx="4572000" cy="3429000"/>
          </a:xfrm>
          <a:ln/>
        </p:spPr>
      </p:sp>
      <p:sp>
        <p:nvSpPr>
          <p:cNvPr id="191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902726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DBF515-ABAD-524C-8AA5-D5B7CB3A0578}" type="slidenum">
              <a:rPr lang="en-US" sz="1200"/>
              <a:pPr eaLnBrk="1" hangingPunct="1"/>
              <a:t>88</a:t>
            </a:fld>
            <a:endParaRPr lang="en-US" sz="1200"/>
          </a:p>
        </p:txBody>
      </p:sp>
      <p:sp>
        <p:nvSpPr>
          <p:cNvPr id="193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CB08EE2-1F27-5243-BE6B-059DDD6AC8F8}" type="slidenum">
              <a:rPr lang="ar-SA" sz="1200">
                <a:solidFill>
                  <a:srgbClr val="0000FF"/>
                </a:solidFill>
                <a:latin typeface="Marlett" charset="0"/>
                <a:cs typeface="Arial" charset="0"/>
              </a:rPr>
              <a:pPr algn="r"/>
              <a:t>88</a:t>
            </a:fld>
            <a:endParaRPr lang="en-US" sz="1200">
              <a:solidFill>
                <a:srgbClr val="0000FF"/>
              </a:solidFill>
              <a:latin typeface="Marlett" charset="0"/>
            </a:endParaRPr>
          </a:p>
        </p:txBody>
      </p:sp>
      <p:sp>
        <p:nvSpPr>
          <p:cNvPr id="193539" name="Rectangle 2"/>
          <p:cNvSpPr>
            <a:spLocks noGrp="1" noRot="1" noChangeAspect="1" noChangeArrowheads="1" noTextEdit="1"/>
          </p:cNvSpPr>
          <p:nvPr>
            <p:ph type="sldImg"/>
          </p:nvPr>
        </p:nvSpPr>
        <p:spPr>
          <a:xfrm>
            <a:off x="1144588" y="685800"/>
            <a:ext cx="4572000" cy="3429000"/>
          </a:xfrm>
          <a:ln/>
        </p:spPr>
      </p:sp>
      <p:sp>
        <p:nvSpPr>
          <p:cNvPr id="193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Mutual Exclusion: Bob and the pets are never in the yard together.</a:t>
            </a:r>
          </a:p>
        </p:txBody>
      </p:sp>
    </p:spTree>
    <p:extLst>
      <p:ext uri="{BB962C8B-B14F-4D97-AF65-F5344CB8AC3E}">
        <p14:creationId xmlns:p14="http://schemas.microsoft.com/office/powerpoint/2010/main" val="18486868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3AC601-3C8B-9E4A-ACD9-907B2C4C90E3}" type="slidenum">
              <a:rPr lang="en-US" sz="1200"/>
              <a:pPr eaLnBrk="1" hangingPunct="1"/>
              <a:t>89</a:t>
            </a:fld>
            <a:endParaRPr lang="en-US" sz="1200"/>
          </a:p>
        </p:txBody>
      </p:sp>
      <p:sp>
        <p:nvSpPr>
          <p:cNvPr id="195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6FE4E05-A771-0D46-AB2E-74BFD69113AF}" type="slidenum">
              <a:rPr lang="ar-SA" sz="1200">
                <a:solidFill>
                  <a:srgbClr val="0000FF"/>
                </a:solidFill>
                <a:latin typeface="Marlett" charset="0"/>
                <a:cs typeface="Arial" charset="0"/>
              </a:rPr>
              <a:pPr algn="r"/>
              <a:t>89</a:t>
            </a:fld>
            <a:endParaRPr lang="en-US" sz="1200">
              <a:solidFill>
                <a:srgbClr val="0000FF"/>
              </a:solidFill>
              <a:latin typeface="Marlett" charset="0"/>
            </a:endParaRPr>
          </a:p>
        </p:txBody>
      </p:sp>
      <p:sp>
        <p:nvSpPr>
          <p:cNvPr id="195587" name="Rectangle 2"/>
          <p:cNvSpPr>
            <a:spLocks noGrp="1" noRot="1" noChangeAspect="1" noChangeArrowheads="1" noTextEdit="1"/>
          </p:cNvSpPr>
          <p:nvPr>
            <p:ph type="sldImg"/>
          </p:nvPr>
        </p:nvSpPr>
        <p:spPr>
          <a:xfrm>
            <a:off x="1144588" y="685800"/>
            <a:ext cx="4572000" cy="3429000"/>
          </a:xfrm>
          <a:ln/>
        </p:spPr>
      </p:sp>
      <p:sp>
        <p:nvSpPr>
          <p:cNvPr id="195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No-Starvation: if Bob is always willing to feed, and</a:t>
            </a:r>
          </a:p>
          <a:p>
            <a:pPr eaLnBrk="1" hangingPunct="1"/>
            <a:r>
              <a:rPr lang="en-US">
                <a:latin typeface="Arial" charset="0"/>
              </a:rPr>
              <a:t>the pets are always famished, then the pets will eat infinitely</a:t>
            </a:r>
          </a:p>
          <a:p>
            <a:pPr eaLnBrk="1" hangingPunct="1"/>
            <a:r>
              <a:rPr lang="en-US">
                <a:latin typeface="Arial" charset="0"/>
              </a:rPr>
              <a:t>often.</a:t>
            </a:r>
          </a:p>
        </p:txBody>
      </p:sp>
    </p:spTree>
    <p:extLst>
      <p:ext uri="{BB962C8B-B14F-4D97-AF65-F5344CB8AC3E}">
        <p14:creationId xmlns:p14="http://schemas.microsoft.com/office/powerpoint/2010/main" val="2779818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C1ED0A-1703-1E44-8BA4-68EFCDF7B9FD}" type="slidenum">
              <a:rPr lang="en-US" sz="1200"/>
              <a:pPr eaLnBrk="1" hangingPunct="1"/>
              <a:t>90</a:t>
            </a:fld>
            <a:endParaRPr lang="en-US" sz="1200"/>
          </a:p>
        </p:txBody>
      </p:sp>
      <p:sp>
        <p:nvSpPr>
          <p:cNvPr id="197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DDF48D6-8278-4E4E-ABCE-03D10A9A5178}" type="slidenum">
              <a:rPr lang="ar-SA" sz="1200">
                <a:solidFill>
                  <a:srgbClr val="0000FF"/>
                </a:solidFill>
                <a:latin typeface="Marlett" charset="0"/>
                <a:cs typeface="Arial" charset="0"/>
              </a:rPr>
              <a:pPr algn="r"/>
              <a:t>90</a:t>
            </a:fld>
            <a:endParaRPr lang="en-US" sz="1200">
              <a:solidFill>
                <a:srgbClr val="0000FF"/>
              </a:solidFill>
              <a:latin typeface="Marlett" charset="0"/>
            </a:endParaRPr>
          </a:p>
        </p:txBody>
      </p:sp>
      <p:sp>
        <p:nvSpPr>
          <p:cNvPr id="197635" name="Rectangle 2"/>
          <p:cNvSpPr>
            <a:spLocks noGrp="1" noRot="1" noChangeAspect="1" noChangeArrowheads="1" noTextEdit="1"/>
          </p:cNvSpPr>
          <p:nvPr>
            <p:ph type="sldImg"/>
          </p:nvPr>
        </p:nvSpPr>
        <p:spPr>
          <a:xfrm>
            <a:off x="1144588" y="685800"/>
            <a:ext cx="4572000" cy="3429000"/>
          </a:xfrm>
          <a:ln/>
        </p:spPr>
      </p:sp>
      <p:sp>
        <p:nvSpPr>
          <p:cNvPr id="197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Producer/Consumer:</a:t>
            </a:r>
          </a:p>
          <a:p>
            <a:pPr eaLnBrk="1" hangingPunct="1"/>
            <a:r>
              <a:rPr lang="en-US">
                <a:latin typeface="Arial" charset="0"/>
              </a:rPr>
              <a:t>The pets will not enter the yard unless there is food, and Bob</a:t>
            </a:r>
          </a:p>
          <a:p>
            <a:pPr eaLnBrk="1" hangingPunct="1"/>
            <a:r>
              <a:rPr lang="en-US">
                <a:latin typeface="Arial" charset="0"/>
              </a:rPr>
              <a:t>will never provide more food if there is unconsumed food.</a:t>
            </a:r>
          </a:p>
          <a:p>
            <a:pPr eaLnBrk="1" hangingPunct="1"/>
            <a:endParaRPr lang="en-US">
              <a:latin typeface="Arial" charset="0"/>
            </a:endParaRPr>
          </a:p>
          <a:p>
            <a:pPr eaLnBrk="1" hangingPunct="1"/>
            <a:r>
              <a:rPr lang="en-US">
                <a:latin typeface="Arial" charset="0"/>
              </a:rPr>
              <a:t>Let the students guess which property is a safety property and which is a liveness property. </a:t>
            </a:r>
          </a:p>
          <a:p>
            <a:pPr eaLnBrk="1" hangingPunct="1"/>
            <a:endParaRPr lang="en-US">
              <a:latin typeface="Arial" charset="0"/>
            </a:endParaRPr>
          </a:p>
        </p:txBody>
      </p:sp>
    </p:spTree>
    <p:extLst>
      <p:ext uri="{BB962C8B-B14F-4D97-AF65-F5344CB8AC3E}">
        <p14:creationId xmlns:p14="http://schemas.microsoft.com/office/powerpoint/2010/main" val="372291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CCBAD9-61B1-7842-9898-69F377BBD8EF}" type="slidenum">
              <a:rPr lang="en-US" sz="1200"/>
              <a:pPr eaLnBrk="1" hangingPunct="1"/>
              <a:t>10</a:t>
            </a:fld>
            <a:endParaRPr lang="en-US" sz="1200"/>
          </a:p>
        </p:txBody>
      </p:sp>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3855D08-0DF9-6C42-9B4A-F0F44911C7C2}" type="slidenum">
              <a:rPr lang="ar-SA" sz="1200">
                <a:solidFill>
                  <a:srgbClr val="0000FF"/>
                </a:solidFill>
                <a:latin typeface="Marlett" charset="0"/>
                <a:cs typeface="Arial" charset="0"/>
              </a:rPr>
              <a:pPr algn="r"/>
              <a:t>10</a:t>
            </a:fld>
            <a:endParaRPr lang="en-US" sz="1200">
              <a:solidFill>
                <a:srgbClr val="0000FF"/>
              </a:solidFill>
              <a:latin typeface="Marlett" charset="0"/>
            </a:endParaRPr>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Recall the traditional scaling process for software: write it once, trust Intel to make the CPU faster to improve performance. </a:t>
            </a:r>
          </a:p>
        </p:txBody>
      </p:sp>
    </p:spTree>
    <p:extLst>
      <p:ext uri="{BB962C8B-B14F-4D97-AF65-F5344CB8AC3E}">
        <p14:creationId xmlns:p14="http://schemas.microsoft.com/office/powerpoint/2010/main" val="41132751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C6776D-5CBE-9B45-B302-ED4319A35131}" type="slidenum">
              <a:rPr lang="en-US" sz="1200"/>
              <a:pPr eaLnBrk="1" hangingPunct="1"/>
              <a:t>91</a:t>
            </a:fld>
            <a:endParaRPr lang="en-US" sz="1200"/>
          </a:p>
        </p:txBody>
      </p:sp>
      <p:sp>
        <p:nvSpPr>
          <p:cNvPr id="199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273AEEF-1AC9-0847-803D-EF1CD42AD382}" type="slidenum">
              <a:rPr lang="ar-SA" sz="1200">
                <a:solidFill>
                  <a:srgbClr val="0000FF"/>
                </a:solidFill>
                <a:latin typeface="Marlett" charset="0"/>
                <a:cs typeface="Arial" charset="0"/>
              </a:rPr>
              <a:pPr algn="r"/>
              <a:t>91</a:t>
            </a:fld>
            <a:endParaRPr lang="en-US" sz="1200">
              <a:solidFill>
                <a:srgbClr val="0000FF"/>
              </a:solidFill>
              <a:latin typeface="Marlett" charset="0"/>
            </a:endParaRPr>
          </a:p>
        </p:txBody>
      </p:sp>
      <p:sp>
        <p:nvSpPr>
          <p:cNvPr id="199683" name="Rectangle 2"/>
          <p:cNvSpPr>
            <a:spLocks noGrp="1" noRot="1" noChangeAspect="1" noChangeArrowheads="1" noTextEdit="1"/>
          </p:cNvSpPr>
          <p:nvPr>
            <p:ph type="sldImg"/>
          </p:nvPr>
        </p:nvSpPr>
        <p:spPr>
          <a:xfrm>
            <a:off x="1144588" y="685800"/>
            <a:ext cx="4572000" cy="3429000"/>
          </a:xfrm>
          <a:ln/>
        </p:spPr>
      </p:sp>
      <p:sp>
        <p:nvSpPr>
          <p:cNvPr id="199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0668921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F818BE-25B3-104A-B13C-E91A87206474}" type="slidenum">
              <a:rPr lang="en-US" sz="1200"/>
              <a:pPr eaLnBrk="1" hangingPunct="1"/>
              <a:t>92</a:t>
            </a:fld>
            <a:endParaRPr lang="en-US" sz="1200"/>
          </a:p>
        </p:txBody>
      </p:sp>
      <p:sp>
        <p:nvSpPr>
          <p:cNvPr id="201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15D6C5D-0D4F-F14C-9695-39EBD4A9C019}" type="slidenum">
              <a:rPr lang="ar-SA" sz="1200">
                <a:solidFill>
                  <a:srgbClr val="0000FF"/>
                </a:solidFill>
                <a:latin typeface="Marlett" charset="0"/>
                <a:cs typeface="Arial" charset="0"/>
              </a:rPr>
              <a:pPr algn="r"/>
              <a:t>92</a:t>
            </a:fld>
            <a:endParaRPr lang="en-US" sz="1200">
              <a:solidFill>
                <a:srgbClr val="0000FF"/>
              </a:solidFill>
              <a:latin typeface="Marlett" charset="0"/>
            </a:endParaRPr>
          </a:p>
        </p:txBody>
      </p:sp>
      <p:sp>
        <p:nvSpPr>
          <p:cNvPr id="201731" name="Rectangle 2"/>
          <p:cNvSpPr>
            <a:spLocks noGrp="1" noRot="1" noChangeAspect="1" noChangeArrowheads="1" noTextEdit="1"/>
          </p:cNvSpPr>
          <p:nvPr>
            <p:ph type="sldImg"/>
          </p:nvPr>
        </p:nvSpPr>
        <p:spPr>
          <a:xfrm>
            <a:off x="1144588" y="685800"/>
            <a:ext cx="4572000" cy="3429000"/>
          </a:xfrm>
          <a:ln/>
        </p:spPr>
      </p:sp>
      <p:sp>
        <p:nvSpPr>
          <p:cNvPr id="201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Again, waiting si problematic as one delays all causing the computation to proceed in a sequential manner. </a:t>
            </a:r>
          </a:p>
        </p:txBody>
      </p:sp>
    </p:spTree>
    <p:extLst>
      <p:ext uri="{BB962C8B-B14F-4D97-AF65-F5344CB8AC3E}">
        <p14:creationId xmlns:p14="http://schemas.microsoft.com/office/powerpoint/2010/main" val="22062154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FE9715-F140-7C47-B927-143A7C563B5B}" type="slidenum">
              <a:rPr lang="en-US" sz="1200"/>
              <a:pPr eaLnBrk="1" hangingPunct="1"/>
              <a:t>93</a:t>
            </a:fld>
            <a:endParaRPr lang="en-US" sz="1200"/>
          </a:p>
        </p:txBody>
      </p:sp>
      <p:sp>
        <p:nvSpPr>
          <p:cNvPr id="2037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57251C1-F6A7-0B45-9622-9DD80D56E150}" type="slidenum">
              <a:rPr lang="ar-SA" sz="1200">
                <a:solidFill>
                  <a:srgbClr val="0000FF"/>
                </a:solidFill>
                <a:latin typeface="Marlett" charset="0"/>
                <a:cs typeface="Arial" charset="0"/>
              </a:rPr>
              <a:pPr algn="r"/>
              <a:t>93</a:t>
            </a:fld>
            <a:endParaRPr lang="en-US" sz="1200">
              <a:solidFill>
                <a:srgbClr val="0000FF"/>
              </a:solidFill>
              <a:latin typeface="Marlett" charset="0"/>
            </a:endParaRPr>
          </a:p>
        </p:txBody>
      </p:sp>
      <p:sp>
        <p:nvSpPr>
          <p:cNvPr id="203779" name="Rectangle 2"/>
          <p:cNvSpPr>
            <a:spLocks noGrp="1" noRot="1" noChangeAspect="1" noChangeArrowheads="1" noTextEdit="1"/>
          </p:cNvSpPr>
          <p:nvPr>
            <p:ph type="sldImg"/>
          </p:nvPr>
        </p:nvSpPr>
        <p:spPr>
          <a:xfrm>
            <a:off x="1144588" y="685800"/>
            <a:ext cx="4572000" cy="3429000"/>
          </a:xfrm>
          <a:ln/>
        </p:spPr>
      </p:sp>
      <p:sp>
        <p:nvSpPr>
          <p:cNvPr id="203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3197418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648362-BFA2-4747-9462-8F86E182C517}" type="slidenum">
              <a:rPr lang="en-US" sz="1200"/>
              <a:pPr eaLnBrk="1" hangingPunct="1"/>
              <a:t>94</a:t>
            </a:fld>
            <a:endParaRPr lang="en-US" sz="1200"/>
          </a:p>
        </p:txBody>
      </p:sp>
      <p:sp>
        <p:nvSpPr>
          <p:cNvPr id="2058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6CC695C-E3B1-1A45-A633-33FF0E68D6C5}" type="slidenum">
              <a:rPr lang="ar-SA" sz="1200">
                <a:solidFill>
                  <a:srgbClr val="0000FF"/>
                </a:solidFill>
                <a:latin typeface="Marlett" charset="0"/>
                <a:cs typeface="Arial" charset="0"/>
              </a:rPr>
              <a:pPr algn="r"/>
              <a:t>94</a:t>
            </a:fld>
            <a:endParaRPr lang="en-US" sz="1200">
              <a:solidFill>
                <a:srgbClr val="0000FF"/>
              </a:solidFill>
              <a:latin typeface="Marlett" charset="0"/>
            </a:endParaRPr>
          </a:p>
        </p:txBody>
      </p:sp>
      <p:sp>
        <p:nvSpPr>
          <p:cNvPr id="205827" name="Rectangle 2"/>
          <p:cNvSpPr>
            <a:spLocks noGrp="1" noRot="1" noChangeAspect="1" noChangeArrowheads="1" noTextEdit="1"/>
          </p:cNvSpPr>
          <p:nvPr>
            <p:ph type="sldImg"/>
          </p:nvPr>
        </p:nvSpPr>
        <p:spPr>
          <a:xfrm>
            <a:off x="1144588" y="685800"/>
            <a:ext cx="4572000" cy="3429000"/>
          </a:xfrm>
          <a:ln/>
        </p:spPr>
      </p:sp>
      <p:sp>
        <p:nvSpPr>
          <p:cNvPr id="205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13800456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AE9B23-F321-1A4E-8C2E-6B5FD27958D8}" type="slidenum">
              <a:rPr lang="en-US" sz="1200"/>
              <a:pPr eaLnBrk="1" hangingPunct="1"/>
              <a:t>95</a:t>
            </a:fld>
            <a:endParaRPr lang="en-US" sz="1200"/>
          </a:p>
        </p:txBody>
      </p:sp>
      <p:sp>
        <p:nvSpPr>
          <p:cNvPr id="2078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B9EE19B-B95F-634B-8B01-D4CEFBCB0F82}" type="slidenum">
              <a:rPr lang="ar-SA" sz="1200">
                <a:solidFill>
                  <a:srgbClr val="0000FF"/>
                </a:solidFill>
                <a:latin typeface="Marlett" charset="0"/>
                <a:cs typeface="Arial" charset="0"/>
              </a:rPr>
              <a:pPr algn="r"/>
              <a:t>95</a:t>
            </a:fld>
            <a:endParaRPr lang="en-US" sz="1200">
              <a:solidFill>
                <a:srgbClr val="0000FF"/>
              </a:solidFill>
              <a:latin typeface="Marlett" charset="0"/>
            </a:endParaRPr>
          </a:p>
        </p:txBody>
      </p:sp>
      <p:sp>
        <p:nvSpPr>
          <p:cNvPr id="207875" name="Rectangle 2"/>
          <p:cNvSpPr>
            <a:spLocks noGrp="1" noRot="1" noChangeAspect="1" noChangeArrowheads="1" noTextEdit="1"/>
          </p:cNvSpPr>
          <p:nvPr>
            <p:ph type="sldImg"/>
          </p:nvPr>
        </p:nvSpPr>
        <p:spPr>
          <a:xfrm>
            <a:off x="1144588" y="685800"/>
            <a:ext cx="4572000" cy="3429000"/>
          </a:xfrm>
          <a:ln/>
        </p:spPr>
      </p:sp>
      <p:sp>
        <p:nvSpPr>
          <p:cNvPr id="207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27276944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8A7562-596D-9B4B-A9A0-04D14CD6076D}" type="slidenum">
              <a:rPr lang="en-US" sz="1200"/>
              <a:pPr eaLnBrk="1" hangingPunct="1"/>
              <a:t>96</a:t>
            </a:fld>
            <a:endParaRPr lang="en-US" sz="1200"/>
          </a:p>
        </p:txBody>
      </p:sp>
      <p:sp>
        <p:nvSpPr>
          <p:cNvPr id="2099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CA5C4EE-E48D-C84C-B522-43CD08769505}" type="slidenum">
              <a:rPr lang="ar-SA" sz="1200">
                <a:solidFill>
                  <a:srgbClr val="0000FF"/>
                </a:solidFill>
                <a:latin typeface="Marlett" charset="0"/>
                <a:cs typeface="Arial" charset="0"/>
              </a:rPr>
              <a:pPr algn="r"/>
              <a:t>96</a:t>
            </a:fld>
            <a:endParaRPr lang="en-US" sz="1200">
              <a:solidFill>
                <a:srgbClr val="0000FF"/>
              </a:solidFill>
              <a:latin typeface="Marlett" charset="0"/>
            </a:endParaRPr>
          </a:p>
        </p:txBody>
      </p:sp>
      <p:sp>
        <p:nvSpPr>
          <p:cNvPr id="209923" name="Rectangle 2"/>
          <p:cNvSpPr>
            <a:spLocks noGrp="1" noRot="1" noChangeAspect="1" noChangeArrowheads="1" noTextEdit="1"/>
          </p:cNvSpPr>
          <p:nvPr>
            <p:ph type="sldImg"/>
          </p:nvPr>
        </p:nvSpPr>
        <p:spPr>
          <a:xfrm>
            <a:off x="1144588" y="685800"/>
            <a:ext cx="4572000" cy="3429000"/>
          </a:xfrm>
          <a:ln/>
        </p:spPr>
      </p:sp>
      <p:sp>
        <p:nvSpPr>
          <p:cNvPr id="209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latin typeface="Arial" charset="0"/>
              </a:rPr>
              <a:t>One tile at a time. </a:t>
            </a:r>
          </a:p>
        </p:txBody>
      </p:sp>
    </p:spTree>
    <p:extLst>
      <p:ext uri="{BB962C8B-B14F-4D97-AF65-F5344CB8AC3E}">
        <p14:creationId xmlns:p14="http://schemas.microsoft.com/office/powerpoint/2010/main" val="38695693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21F11B-D69D-1B4B-81EB-145601FD1587}" type="slidenum">
              <a:rPr lang="en-US" sz="1200"/>
              <a:pPr eaLnBrk="1" hangingPunct="1"/>
              <a:t>97</a:t>
            </a:fld>
            <a:endParaRPr lang="en-US" sz="1200"/>
          </a:p>
        </p:txBody>
      </p:sp>
      <p:sp>
        <p:nvSpPr>
          <p:cNvPr id="2119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DB5773A-378B-4A4A-83AE-A21E3F865161}" type="slidenum">
              <a:rPr lang="ar-SA" sz="1200">
                <a:solidFill>
                  <a:srgbClr val="0000FF"/>
                </a:solidFill>
                <a:latin typeface="Marlett" charset="0"/>
                <a:cs typeface="Arial" charset="0"/>
              </a:rPr>
              <a:pPr algn="r"/>
              <a:t>97</a:t>
            </a:fld>
            <a:endParaRPr lang="en-US" sz="1200">
              <a:solidFill>
                <a:srgbClr val="0000FF"/>
              </a:solidFill>
              <a:latin typeface="Marlett" charset="0"/>
            </a:endParaRPr>
          </a:p>
        </p:txBody>
      </p:sp>
      <p:sp>
        <p:nvSpPr>
          <p:cNvPr id="211971" name="Rectangle 2"/>
          <p:cNvSpPr>
            <a:spLocks noGrp="1" noRot="1" noChangeAspect="1" noChangeArrowheads="1" noTextEdit="1"/>
          </p:cNvSpPr>
          <p:nvPr>
            <p:ph type="sldImg"/>
          </p:nvPr>
        </p:nvSpPr>
        <p:spPr>
          <a:xfrm>
            <a:off x="1144588" y="685800"/>
            <a:ext cx="4572000" cy="3429000"/>
          </a:xfrm>
          <a:ln/>
        </p:spPr>
      </p:sp>
      <p:sp>
        <p:nvSpPr>
          <p:cNvPr id="211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8828655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30A35D-D39B-A449-81EF-AF99958B81C9}" type="slidenum">
              <a:rPr lang="en-US" sz="1200"/>
              <a:pPr eaLnBrk="1" hangingPunct="1"/>
              <a:t>98</a:t>
            </a:fld>
            <a:endParaRPr lang="en-US" sz="1200"/>
          </a:p>
        </p:txBody>
      </p:sp>
      <p:sp>
        <p:nvSpPr>
          <p:cNvPr id="2140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4A08482-7E7D-DE4B-B571-EDAC7DE1728E}" type="slidenum">
              <a:rPr lang="ar-SA" sz="1200">
                <a:solidFill>
                  <a:srgbClr val="0000FF"/>
                </a:solidFill>
                <a:latin typeface="Marlett" charset="0"/>
                <a:cs typeface="Arial" charset="0"/>
              </a:rPr>
              <a:pPr algn="r"/>
              <a:t>98</a:t>
            </a:fld>
            <a:endParaRPr lang="en-US" sz="1200">
              <a:solidFill>
                <a:srgbClr val="0000FF"/>
              </a:solidFill>
              <a:latin typeface="Marlett" charset="0"/>
            </a:endParaRPr>
          </a:p>
        </p:txBody>
      </p:sp>
      <p:sp>
        <p:nvSpPr>
          <p:cNvPr id="214019" name="Rectangle 2"/>
          <p:cNvSpPr>
            <a:spLocks noGrp="1" noRot="1" noChangeAspect="1" noChangeArrowheads="1" noTextEdit="1"/>
          </p:cNvSpPr>
          <p:nvPr>
            <p:ph type="sldImg"/>
          </p:nvPr>
        </p:nvSpPr>
        <p:spPr>
          <a:xfrm>
            <a:off x="1144588" y="685800"/>
            <a:ext cx="4572000" cy="3429000"/>
          </a:xfrm>
          <a:ln/>
        </p:spPr>
      </p:sp>
      <p:sp>
        <p:nvSpPr>
          <p:cNvPr id="214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4256960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0A8CD9-5300-884E-9364-F15AB770BC48}" type="slidenum">
              <a:rPr lang="en-US" sz="1200"/>
              <a:pPr eaLnBrk="1" hangingPunct="1"/>
              <a:t>99</a:t>
            </a:fld>
            <a:endParaRPr lang="en-US" sz="1200"/>
          </a:p>
        </p:txBody>
      </p:sp>
      <p:sp>
        <p:nvSpPr>
          <p:cNvPr id="2160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A92963C-38C5-2E4E-A83B-3082D9E3FABA}" type="slidenum">
              <a:rPr lang="ar-SA" sz="1200">
                <a:solidFill>
                  <a:srgbClr val="0000FF"/>
                </a:solidFill>
                <a:latin typeface="Marlett" charset="0"/>
                <a:cs typeface="Arial" charset="0"/>
              </a:rPr>
              <a:pPr algn="r"/>
              <a:t>99</a:t>
            </a:fld>
            <a:endParaRPr lang="en-US" sz="1200">
              <a:solidFill>
                <a:srgbClr val="0000FF"/>
              </a:solidFill>
              <a:latin typeface="Marlett" charset="0"/>
            </a:endParaRPr>
          </a:p>
        </p:txBody>
      </p:sp>
      <p:sp>
        <p:nvSpPr>
          <p:cNvPr id="216067" name="Rectangle 2"/>
          <p:cNvSpPr>
            <a:spLocks noGrp="1" noRot="1" noChangeAspect="1" noChangeArrowheads="1" noTextEdit="1"/>
          </p:cNvSpPr>
          <p:nvPr>
            <p:ph type="sldImg"/>
          </p:nvPr>
        </p:nvSpPr>
        <p:spPr>
          <a:xfrm>
            <a:off x="1144588" y="685800"/>
            <a:ext cx="4572000" cy="3429000"/>
          </a:xfrm>
          <a:ln/>
        </p:spPr>
      </p:sp>
      <p:sp>
        <p:nvSpPr>
          <p:cNvPr id="216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34847354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016F8E-9C24-FC48-A1E8-6299B82090DA}" type="slidenum">
              <a:rPr lang="en-US" sz="1200"/>
              <a:pPr eaLnBrk="1" hangingPunct="1"/>
              <a:t>100</a:t>
            </a:fld>
            <a:endParaRPr lang="en-US" sz="1200"/>
          </a:p>
        </p:txBody>
      </p:sp>
      <p:sp>
        <p:nvSpPr>
          <p:cNvPr id="2181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BB9615F-7E46-364D-88D5-DE6BCEE1ED81}" type="slidenum">
              <a:rPr lang="ar-SA" sz="1200">
                <a:solidFill>
                  <a:srgbClr val="0000FF"/>
                </a:solidFill>
                <a:latin typeface="Marlett" charset="0"/>
                <a:cs typeface="Arial" charset="0"/>
              </a:rPr>
              <a:pPr algn="r"/>
              <a:t>100</a:t>
            </a:fld>
            <a:endParaRPr lang="en-US" sz="1200">
              <a:solidFill>
                <a:srgbClr val="0000FF"/>
              </a:solidFill>
              <a:latin typeface="Marlett" charset="0"/>
            </a:endParaRPr>
          </a:p>
        </p:txBody>
      </p:sp>
      <p:sp>
        <p:nvSpPr>
          <p:cNvPr id="218115" name="Rectangle 2"/>
          <p:cNvSpPr>
            <a:spLocks noGrp="1" noRot="1" noChangeAspect="1" noChangeArrowheads="1" noTextEdit="1"/>
          </p:cNvSpPr>
          <p:nvPr>
            <p:ph type="sldImg"/>
          </p:nvPr>
        </p:nvSpPr>
        <p:spPr>
          <a:xfrm>
            <a:off x="1144588" y="685800"/>
            <a:ext cx="4572000" cy="3429000"/>
          </a:xfrm>
          <a:ln/>
        </p:spPr>
      </p:sp>
      <p:sp>
        <p:nvSpPr>
          <p:cNvPr id="218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2" tIns="45716" rIns="91432" bIns="45716"/>
          <a:lstStyle/>
          <a:p>
            <a:pPr eaLnBrk="1" hangingPunct="1"/>
            <a:endParaRPr lang="en-US">
              <a:latin typeface="Arial" charset="0"/>
            </a:endParaRPr>
          </a:p>
        </p:txBody>
      </p:sp>
    </p:spTree>
    <p:extLst>
      <p:ext uri="{BB962C8B-B14F-4D97-AF65-F5344CB8AC3E}">
        <p14:creationId xmlns:p14="http://schemas.microsoft.com/office/powerpoint/2010/main" val="75631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A0248405-F1BA-3F4B-8434-41E9EFDAF53A}" type="slidenum">
              <a:rPr lang="en-US"/>
              <a:pPr>
                <a:defRPr/>
              </a:pPr>
              <a:t>‹#›</a:t>
            </a:fld>
            <a:endParaRPr lang="en-US"/>
          </a:p>
        </p:txBody>
      </p:sp>
    </p:spTree>
    <p:extLst>
      <p:ext uri="{BB962C8B-B14F-4D97-AF65-F5344CB8AC3E}">
        <p14:creationId xmlns:p14="http://schemas.microsoft.com/office/powerpoint/2010/main" val="11626147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8963AA59-1FFF-AA4D-AAF9-AA6E46F13FC9}" type="slidenum">
              <a:rPr lang="en-US"/>
              <a:pPr>
                <a:defRPr/>
              </a:pPr>
              <a:t>‹#›</a:t>
            </a:fld>
            <a:endParaRPr lang="en-US"/>
          </a:p>
        </p:txBody>
      </p:sp>
    </p:spTree>
    <p:extLst>
      <p:ext uri="{BB962C8B-B14F-4D97-AF65-F5344CB8AC3E}">
        <p14:creationId xmlns:p14="http://schemas.microsoft.com/office/powerpoint/2010/main" val="39743500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49F0B6F7-4765-7245-95A3-3BC7CF1D3664}" type="slidenum">
              <a:rPr lang="en-US"/>
              <a:pPr>
                <a:defRPr/>
              </a:pPr>
              <a:t>‹#›</a:t>
            </a:fld>
            <a:endParaRPr lang="en-US"/>
          </a:p>
        </p:txBody>
      </p:sp>
    </p:spTree>
    <p:extLst>
      <p:ext uri="{BB962C8B-B14F-4D97-AF65-F5344CB8AC3E}">
        <p14:creationId xmlns:p14="http://schemas.microsoft.com/office/powerpoint/2010/main" val="27888828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BED4EAB2-FF40-0D4E-B70E-54945567CF70}" type="slidenum">
              <a:rPr lang="en-US"/>
              <a:pPr>
                <a:defRPr/>
              </a:pPr>
              <a:t>‹#›</a:t>
            </a:fld>
            <a:endParaRPr lang="en-US"/>
          </a:p>
        </p:txBody>
      </p:sp>
    </p:spTree>
    <p:extLst>
      <p:ext uri="{BB962C8B-B14F-4D97-AF65-F5344CB8AC3E}">
        <p14:creationId xmlns:p14="http://schemas.microsoft.com/office/powerpoint/2010/main" val="579838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404F2D1B-09F3-3644-A40D-3688AA087853}" type="slidenum">
              <a:rPr lang="en-US"/>
              <a:pPr>
                <a:defRPr/>
              </a:pPr>
              <a:t>‹#›</a:t>
            </a:fld>
            <a:endParaRPr lang="en-US"/>
          </a:p>
        </p:txBody>
      </p:sp>
    </p:spTree>
    <p:extLst>
      <p:ext uri="{BB962C8B-B14F-4D97-AF65-F5344CB8AC3E}">
        <p14:creationId xmlns:p14="http://schemas.microsoft.com/office/powerpoint/2010/main" val="9330799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42375F50-D860-F248-8665-AF2F491B3AA5}" type="slidenum">
              <a:rPr lang="en-US"/>
              <a:pPr>
                <a:defRPr/>
              </a:pPr>
              <a:t>‹#›</a:t>
            </a:fld>
            <a:endParaRPr lang="en-US"/>
          </a:p>
        </p:txBody>
      </p:sp>
    </p:spTree>
    <p:extLst>
      <p:ext uri="{BB962C8B-B14F-4D97-AF65-F5344CB8AC3E}">
        <p14:creationId xmlns:p14="http://schemas.microsoft.com/office/powerpoint/2010/main" val="17805758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4A78D548-FA4A-8545-9DF6-4FD18F3CD6F8}" type="slidenum">
              <a:rPr lang="en-US"/>
              <a:pPr>
                <a:defRPr/>
              </a:pPr>
              <a:t>‹#›</a:t>
            </a:fld>
            <a:endParaRPr lang="en-US"/>
          </a:p>
        </p:txBody>
      </p:sp>
    </p:spTree>
    <p:extLst>
      <p:ext uri="{BB962C8B-B14F-4D97-AF65-F5344CB8AC3E}">
        <p14:creationId xmlns:p14="http://schemas.microsoft.com/office/powerpoint/2010/main" val="814467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6"/>
          <p:cNvSpPr>
            <a:spLocks noGrp="1" noChangeArrowheads="1"/>
          </p:cNvSpPr>
          <p:nvPr>
            <p:ph type="sldNum" sz="quarter" idx="11"/>
          </p:nvPr>
        </p:nvSpPr>
        <p:spPr>
          <a:ln/>
        </p:spPr>
        <p:txBody>
          <a:bodyPr/>
          <a:lstStyle>
            <a:lvl1pPr>
              <a:defRPr/>
            </a:lvl1pPr>
          </a:lstStyle>
          <a:p>
            <a:pPr>
              <a:defRPr/>
            </a:pPr>
            <a:fld id="{2E5732FE-D587-0542-9B13-33BA40A03361}" type="slidenum">
              <a:rPr lang="en-US"/>
              <a:pPr>
                <a:defRPr/>
              </a:pPr>
              <a:t>‹#›</a:t>
            </a:fld>
            <a:endParaRPr lang="en-US"/>
          </a:p>
        </p:txBody>
      </p:sp>
    </p:spTree>
    <p:extLst>
      <p:ext uri="{BB962C8B-B14F-4D97-AF65-F5344CB8AC3E}">
        <p14:creationId xmlns:p14="http://schemas.microsoft.com/office/powerpoint/2010/main" val="24899466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6"/>
          <p:cNvSpPr>
            <a:spLocks noGrp="1" noChangeArrowheads="1"/>
          </p:cNvSpPr>
          <p:nvPr>
            <p:ph type="sldNum" sz="quarter" idx="11"/>
          </p:nvPr>
        </p:nvSpPr>
        <p:spPr>
          <a:ln/>
        </p:spPr>
        <p:txBody>
          <a:bodyPr/>
          <a:lstStyle>
            <a:lvl1pPr>
              <a:defRPr/>
            </a:lvl1pPr>
          </a:lstStyle>
          <a:p>
            <a:pPr>
              <a:defRPr/>
            </a:pPr>
            <a:fld id="{4F5AB55C-7F7A-6947-A69F-710993809479}" type="slidenum">
              <a:rPr lang="en-US"/>
              <a:pPr>
                <a:defRPr/>
              </a:pPr>
              <a:t>‹#›</a:t>
            </a:fld>
            <a:endParaRPr lang="en-US"/>
          </a:p>
        </p:txBody>
      </p:sp>
    </p:spTree>
    <p:extLst>
      <p:ext uri="{BB962C8B-B14F-4D97-AF65-F5344CB8AC3E}">
        <p14:creationId xmlns:p14="http://schemas.microsoft.com/office/powerpoint/2010/main" val="20750456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atin typeface="Comic Sans MS" pitchFamily="66" charset="0"/>
              </a:defRPr>
            </a:lvl1pPr>
          </a:lstStyle>
          <a:p>
            <a:pPr>
              <a:defRPr/>
            </a:pPr>
            <a:r>
              <a:rPr lang="en-US"/>
              <a:t>Art of Multiprocessor Programming</a:t>
            </a:r>
          </a:p>
        </p:txBody>
      </p:sp>
      <p:sp>
        <p:nvSpPr>
          <p:cNvPr id="3" name="Slide Number Placeholder 2"/>
          <p:cNvSpPr>
            <a:spLocks noGrp="1"/>
          </p:cNvSpPr>
          <p:nvPr>
            <p:ph type="sldNum" sz="quarter" idx="11"/>
          </p:nvPr>
        </p:nvSpPr>
        <p:spPr/>
        <p:txBody>
          <a:bodyPr/>
          <a:lstStyle>
            <a:lvl1pPr>
              <a:defRPr/>
            </a:lvl1pPr>
          </a:lstStyle>
          <a:p>
            <a:pPr>
              <a:defRPr/>
            </a:pPr>
            <a:fld id="{6B9C11A0-6D43-8642-9BD2-C4E250192520}" type="slidenum">
              <a:rPr lang="en-US"/>
              <a:pPr>
                <a:defRPr/>
              </a:pPr>
              <a:t>‹#›</a:t>
            </a:fld>
            <a:endParaRPr lang="en-US"/>
          </a:p>
        </p:txBody>
      </p:sp>
    </p:spTree>
    <p:extLst>
      <p:ext uri="{BB962C8B-B14F-4D97-AF65-F5344CB8AC3E}">
        <p14:creationId xmlns:p14="http://schemas.microsoft.com/office/powerpoint/2010/main" val="31808910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7EB41303-BCB2-0F44-A22D-47F38610EA12}" type="slidenum">
              <a:rPr lang="en-US"/>
              <a:pPr>
                <a:defRPr/>
              </a:pPr>
              <a:t>‹#›</a:t>
            </a:fld>
            <a:endParaRPr lang="en-US"/>
          </a:p>
        </p:txBody>
      </p:sp>
    </p:spTree>
    <p:extLst>
      <p:ext uri="{BB962C8B-B14F-4D97-AF65-F5344CB8AC3E}">
        <p14:creationId xmlns:p14="http://schemas.microsoft.com/office/powerpoint/2010/main" val="351779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43C7874B-E03C-064A-BB59-682D496F6EE7}" type="slidenum">
              <a:rPr lang="en-US"/>
              <a:pPr>
                <a:defRPr/>
              </a:pPr>
              <a:t>‹#›</a:t>
            </a:fld>
            <a:endParaRPr lang="en-US"/>
          </a:p>
        </p:txBody>
      </p:sp>
    </p:spTree>
    <p:extLst>
      <p:ext uri="{BB962C8B-B14F-4D97-AF65-F5344CB8AC3E}">
        <p14:creationId xmlns:p14="http://schemas.microsoft.com/office/powerpoint/2010/main" val="23861692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r>
              <a:rPr lang="en-US"/>
              <a:t>Art of Multiprocessor Programming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639680C-411D-1E4E-8947-CD8D150404F6}" type="slidenum">
              <a:rPr lang="en-US"/>
              <a:pPr>
                <a:defRPr/>
              </a:pPr>
              <a:t>‹#›</a:t>
            </a:fld>
            <a:endParaRPr lang="en-US"/>
          </a:p>
        </p:txBody>
      </p:sp>
      <p:pic>
        <p:nvPicPr>
          <p:cNvPr id="2" name="Picture 6"/>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9" r:id="rId7"/>
    <p:sldLayoutId id="2147483694" r:id="rId8"/>
    <p:sldLayoutId id="2147483695" r:id="rId9"/>
    <p:sldLayoutId id="2147483696" r:id="rId10"/>
    <p:sldLayoutId id="2147483697" r:id="rId11"/>
    <p:sldLayoutId id="2147483698" r:id="rId12"/>
  </p:sldLayoutIdLst>
  <p:transition/>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00FF"/>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00FF"/>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00FF"/>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00FF"/>
          </a:solidFill>
          <a:latin typeface="+mn-lt"/>
          <a:ea typeface="ＭＳ Ｐゴシック" charset="0"/>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oleObject8.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Microsoft_Excel_97-2003_Worksheet1.xls"/></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nb.mit.edu/"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627312"/>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627312"/>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Grp="1" noChangeArrowheads="1"/>
          </p:cNvSpPr>
          <p:nvPr>
            <p:ph type="ctrTitle" idx="4294967295"/>
          </p:nvPr>
        </p:nvSpPr>
        <p:spPr>
          <a:xfrm>
            <a:off x="685800" y="1524000"/>
            <a:ext cx="7772400" cy="1143000"/>
          </a:xfrm>
        </p:spPr>
        <p:txBody>
          <a:bodyPr/>
          <a:lstStyle/>
          <a:p>
            <a:pPr eaLnBrk="1" hangingPunct="1"/>
            <a:r>
              <a:rPr lang="en-US" b="1" dirty="0" smtClean="0"/>
              <a:t>Introduction to Multiprocessor Synchronization</a:t>
            </a:r>
            <a:br>
              <a:rPr lang="en-US" b="1" dirty="0" smtClean="0"/>
            </a:br>
            <a:r>
              <a:rPr lang="en-US" dirty="0" smtClean="0">
                <a:solidFill>
                  <a:schemeClr val="tx1"/>
                </a:solidFill>
                <a:latin typeface="Arial" charset="0"/>
              </a:rPr>
              <a:t/>
            </a:r>
            <a:br>
              <a:rPr lang="en-US" dirty="0" smtClean="0">
                <a:solidFill>
                  <a:schemeClr val="tx1"/>
                </a:solidFill>
                <a:latin typeface="Arial" charset="0"/>
              </a:rPr>
            </a:br>
            <a:endParaRPr lang="en-US" dirty="0">
              <a:latin typeface="Arial" charset="0"/>
            </a:endParaRPr>
          </a:p>
        </p:txBody>
      </p:sp>
      <p:sp>
        <p:nvSpPr>
          <p:cNvPr id="15364" name="Rectangle 5"/>
          <p:cNvSpPr>
            <a:spLocks noGrp="1" noChangeArrowheads="1"/>
          </p:cNvSpPr>
          <p:nvPr>
            <p:ph type="subTitle" idx="4294967295"/>
          </p:nvPr>
        </p:nvSpPr>
        <p:spPr>
          <a:xfrm>
            <a:off x="1103313" y="5343527"/>
            <a:ext cx="6777037" cy="601662"/>
          </a:xfrm>
        </p:spPr>
        <p:txBody>
          <a:bodyPr/>
          <a:lstStyle/>
          <a:p>
            <a:pPr marL="0" indent="0" algn="ctr" eaLnBrk="1" hangingPunct="1">
              <a:lnSpc>
                <a:spcPct val="80000"/>
              </a:lnSpc>
              <a:buFontTx/>
              <a:buNone/>
            </a:pPr>
            <a:r>
              <a:rPr lang="en-US" sz="2800" dirty="0" smtClean="0">
                <a:solidFill>
                  <a:schemeClr val="hlink"/>
                </a:solidFill>
                <a:latin typeface="Arial" charset="0"/>
              </a:rPr>
              <a:t>Maurice Herlihy</a:t>
            </a:r>
            <a:endParaRPr lang="en-US" sz="2800" dirty="0">
              <a:solidFill>
                <a:schemeClr val="hlink"/>
              </a:solidFill>
              <a:latin typeface="Arial" charset="0"/>
            </a:endParaRPr>
          </a:p>
        </p:txBody>
      </p:sp>
      <p:sp>
        <p:nvSpPr>
          <p:cNvPr id="15365" name="Rectangle 6"/>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pic>
        <p:nvPicPr>
          <p:cNvPr id="1536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9775" y="2809875"/>
            <a:ext cx="2297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custDataLst>
              <p:tags r:id="rId1"/>
            </p:custDataLst>
          </p:nvPr>
        </p:nvSpPr>
        <p:spPr bwMode="auto">
          <a:xfrm>
            <a:off x="0" y="7112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TexPoint fonts used in EMF. </a:t>
            </a:r>
          </a:p>
          <a:p>
            <a:pPr eaLnBrk="1" hangingPunct="1"/>
            <a:r>
              <a:rPr lang="en-US" sz="1800"/>
              <a:t>Read the TexPoint manual before you delete this box.: </a:t>
            </a:r>
            <a:r>
              <a:rPr lang="en-US" sz="1800">
                <a:latin typeface="CMR10" charset="0"/>
              </a:rPr>
              <a:t>A</a:t>
            </a:r>
            <a:r>
              <a:rPr lang="en-US" sz="1800">
                <a:latin typeface="CMSY10ORIG" charset="0"/>
              </a:rPr>
              <a:t>A</a:t>
            </a:r>
            <a:r>
              <a:rPr lang="en-US" sz="1800">
                <a:latin typeface="CMMI10" charset="0"/>
              </a:rPr>
              <a:t>A</a:t>
            </a:r>
            <a:r>
              <a:rPr lang="en-US" sz="1800">
                <a:latin typeface="CMMI7" charset="0"/>
              </a:rPr>
              <a:t>A</a:t>
            </a:r>
            <a:endParaRPr lang="en-US" sz="1800"/>
          </a:p>
        </p:txBody>
      </p:sp>
      <p:pic>
        <p:nvPicPr>
          <p:cNvPr id="455682" name="Picture 2" descr="https://encrypted-tbn1.google.com/images?q=tbn:ANd9GcT73POhNThWTDClZUb_JmdVxYhRJIGxW112wBANVJEC4zriCPQiAg"/>
          <p:cNvPicPr>
            <a:picLocks noChangeAspect="1" noChangeArrowheads="1"/>
          </p:cNvPicPr>
          <p:nvPr/>
        </p:nvPicPr>
        <p:blipFill>
          <a:blip r:embed="rId6" cstate="print"/>
          <a:srcRect/>
          <a:stretch>
            <a:fillRect/>
          </a:stretch>
        </p:blipFill>
        <p:spPr bwMode="auto">
          <a:xfrm>
            <a:off x="609600" y="5029200"/>
            <a:ext cx="1228725" cy="141685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32770"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E8BF896-C30B-7943-8629-9D9D01DFB5D2}" type="slidenum">
              <a:rPr lang="ar-SA" sz="1400">
                <a:cs typeface="Arial" charset="0"/>
              </a:rPr>
              <a:pPr algn="r"/>
              <a:t>10</a:t>
            </a:fld>
            <a:endParaRPr lang="en-US" sz="1400">
              <a:cs typeface="Arial" charset="0"/>
            </a:endParaRPr>
          </a:p>
        </p:txBody>
      </p:sp>
      <p:sp>
        <p:nvSpPr>
          <p:cNvPr id="32771" name="Rectangle 2"/>
          <p:cNvSpPr>
            <a:spLocks noGrp="1" noChangeArrowheads="1"/>
          </p:cNvSpPr>
          <p:nvPr>
            <p:ph type="title" idx="4294967295"/>
          </p:nvPr>
        </p:nvSpPr>
        <p:spPr>
          <a:xfrm>
            <a:off x="685800" y="350838"/>
            <a:ext cx="7772400" cy="1143000"/>
          </a:xfrm>
        </p:spPr>
        <p:txBody>
          <a:bodyPr/>
          <a:lstStyle/>
          <a:p>
            <a:pPr eaLnBrk="1" hangingPunct="1"/>
            <a:r>
              <a:rPr lang="en-US">
                <a:latin typeface="Arial" charset="0"/>
              </a:rPr>
              <a:t>Traditional Scaling Process</a:t>
            </a:r>
          </a:p>
        </p:txBody>
      </p:sp>
      <p:sp>
        <p:nvSpPr>
          <p:cNvPr id="21509" name="Rectangle 3"/>
          <p:cNvSpPr>
            <a:spLocks noChangeArrowheads="1"/>
          </p:cNvSpPr>
          <p:nvPr/>
        </p:nvSpPr>
        <p:spPr bwMode="auto">
          <a:xfrm>
            <a:off x="2616200" y="3246438"/>
            <a:ext cx="1125538" cy="6524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0" name="Text Box 4"/>
          <p:cNvSpPr txBox="1">
            <a:spLocks noChangeArrowheads="1"/>
          </p:cNvSpPr>
          <p:nvPr/>
        </p:nvSpPr>
        <p:spPr bwMode="auto">
          <a:xfrm>
            <a:off x="596900" y="3402013"/>
            <a:ext cx="1385888" cy="396875"/>
          </a:xfrm>
          <a:prstGeom prst="rect">
            <a:avLst/>
          </a:prstGeom>
          <a:noFill/>
          <a:ln w="9525">
            <a:noFill/>
            <a:miter lim="800000"/>
            <a:headEnd/>
            <a:tailEnd/>
          </a:ln>
        </p:spPr>
        <p:txBody>
          <a:bodyPr wrap="none">
            <a:spAutoFit/>
          </a:bodyPr>
          <a:lstStyle/>
          <a:p>
            <a:pPr algn="ctr">
              <a:defRPr/>
            </a:pPr>
            <a:r>
              <a:rPr lang="en-US" sz="2000">
                <a:latin typeface="+mj-lt"/>
                <a:ea typeface="+mn-ea"/>
                <a:cs typeface="Arial" pitchFamily="34" charset="0"/>
              </a:rPr>
              <a:t>User code</a:t>
            </a:r>
          </a:p>
        </p:txBody>
      </p:sp>
      <p:sp>
        <p:nvSpPr>
          <p:cNvPr id="21511" name="Rectangle 5"/>
          <p:cNvSpPr>
            <a:spLocks noChangeArrowheads="1"/>
          </p:cNvSpPr>
          <p:nvPr/>
        </p:nvSpPr>
        <p:spPr bwMode="auto">
          <a:xfrm>
            <a:off x="6389688" y="3246438"/>
            <a:ext cx="1125537" cy="6524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2" name="Rectangle 6"/>
          <p:cNvSpPr>
            <a:spLocks noChangeArrowheads="1"/>
          </p:cNvSpPr>
          <p:nvPr/>
        </p:nvSpPr>
        <p:spPr bwMode="auto">
          <a:xfrm>
            <a:off x="4530725" y="3246438"/>
            <a:ext cx="1125538" cy="6524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3" name="Text Box 7"/>
          <p:cNvSpPr txBox="1">
            <a:spLocks noChangeArrowheads="1"/>
          </p:cNvSpPr>
          <p:nvPr/>
        </p:nvSpPr>
        <p:spPr bwMode="auto">
          <a:xfrm>
            <a:off x="619125" y="4640263"/>
            <a:ext cx="1839913" cy="701675"/>
          </a:xfrm>
          <a:prstGeom prst="rect">
            <a:avLst/>
          </a:prstGeom>
          <a:noFill/>
          <a:ln w="9525">
            <a:noFill/>
            <a:miter lim="800000"/>
            <a:headEnd/>
            <a:tailEnd/>
          </a:ln>
        </p:spPr>
        <p:txBody>
          <a:bodyPr>
            <a:spAutoFit/>
          </a:bodyPr>
          <a:lstStyle/>
          <a:p>
            <a:pPr>
              <a:defRPr/>
            </a:pPr>
            <a:r>
              <a:rPr lang="en-US" sz="2000">
                <a:latin typeface="+mj-lt"/>
                <a:ea typeface="+mn-ea"/>
                <a:cs typeface="Arial" pitchFamily="34" charset="0"/>
              </a:rPr>
              <a:t>Traditional</a:t>
            </a:r>
          </a:p>
          <a:p>
            <a:pPr>
              <a:defRPr/>
            </a:pPr>
            <a:r>
              <a:rPr lang="en-US" sz="2000">
                <a:latin typeface="+mj-lt"/>
                <a:ea typeface="+mn-ea"/>
                <a:cs typeface="Arial" pitchFamily="34" charset="0"/>
              </a:rPr>
              <a:t>Uniprocessor </a:t>
            </a:r>
          </a:p>
        </p:txBody>
      </p:sp>
      <p:sp>
        <p:nvSpPr>
          <p:cNvPr id="562184" name="Rectangle 8"/>
          <p:cNvSpPr>
            <a:spLocks noChangeArrowheads="1"/>
          </p:cNvSpPr>
          <p:nvPr/>
        </p:nvSpPr>
        <p:spPr bwMode="auto">
          <a:xfrm>
            <a:off x="2603500" y="1685925"/>
            <a:ext cx="4935538" cy="1176338"/>
          </a:xfrm>
          <a:prstGeom prst="rect">
            <a:avLst/>
          </a:prstGeom>
          <a:solidFill>
            <a:schemeClr val="bg1">
              <a:alpha val="50000"/>
            </a:schemeClr>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mj-lt"/>
              <a:ea typeface="+mn-ea"/>
              <a:cs typeface="Times New Roman" pitchFamily="18" charset="0"/>
            </a:endParaRPr>
          </a:p>
        </p:txBody>
      </p:sp>
      <p:sp>
        <p:nvSpPr>
          <p:cNvPr id="21515" name="Freeform 9"/>
          <p:cNvSpPr>
            <a:spLocks/>
          </p:cNvSpPr>
          <p:nvPr/>
        </p:nvSpPr>
        <p:spPr bwMode="auto">
          <a:xfrm>
            <a:off x="2590800" y="1990725"/>
            <a:ext cx="4891088" cy="871538"/>
          </a:xfrm>
          <a:custGeom>
            <a:avLst/>
            <a:gdLst>
              <a:gd name="T0" fmla="*/ 0 w 3081"/>
              <a:gd name="T1" fmla="*/ 2147483647 h 549"/>
              <a:gd name="T2" fmla="*/ 2147483647 w 3081"/>
              <a:gd name="T3" fmla="*/ 2147483647 h 549"/>
              <a:gd name="T4" fmla="*/ 2147483647 w 3081"/>
              <a:gd name="T5" fmla="*/ 0 h 549"/>
              <a:gd name="T6" fmla="*/ 0 60000 65536"/>
              <a:gd name="T7" fmla="*/ 0 60000 65536"/>
              <a:gd name="T8" fmla="*/ 0 60000 65536"/>
              <a:gd name="T9" fmla="*/ 0 w 3081"/>
              <a:gd name="T10" fmla="*/ 0 h 549"/>
              <a:gd name="T11" fmla="*/ 3081 w 3081"/>
              <a:gd name="T12" fmla="*/ 549 h 549"/>
            </a:gdLst>
            <a:ahLst/>
            <a:cxnLst>
              <a:cxn ang="T6">
                <a:pos x="T0" y="T1"/>
              </a:cxn>
              <a:cxn ang="T7">
                <a:pos x="T2" y="T3"/>
              </a:cxn>
              <a:cxn ang="T8">
                <a:pos x="T4" y="T5"/>
              </a:cxn>
            </a:cxnLst>
            <a:rect l="T9" t="T10" r="T11" b="T12"/>
            <a:pathLst>
              <a:path w="3081" h="549">
                <a:moveTo>
                  <a:pt x="0" y="549"/>
                </a:moveTo>
                <a:cubicBezTo>
                  <a:pt x="520" y="535"/>
                  <a:pt x="1041" y="521"/>
                  <a:pt x="1554" y="430"/>
                </a:cubicBezTo>
                <a:cubicBezTo>
                  <a:pt x="2067" y="339"/>
                  <a:pt x="2574" y="169"/>
                  <a:pt x="3081" y="0"/>
                </a:cubicBezTo>
              </a:path>
            </a:pathLst>
          </a:custGeom>
          <a:noFill/>
          <a:ln w="38100">
            <a:solidFill>
              <a:schemeClr val="accent2"/>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6" name="Oval 10"/>
          <p:cNvSpPr>
            <a:spLocks noChangeArrowheads="1"/>
          </p:cNvSpPr>
          <p:nvPr/>
        </p:nvSpPr>
        <p:spPr bwMode="auto">
          <a:xfrm>
            <a:off x="3068638" y="2776538"/>
            <a:ext cx="88900" cy="115887"/>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7" name="Oval 11"/>
          <p:cNvSpPr>
            <a:spLocks noChangeArrowheads="1"/>
          </p:cNvSpPr>
          <p:nvPr/>
        </p:nvSpPr>
        <p:spPr bwMode="auto">
          <a:xfrm>
            <a:off x="4924425" y="2614613"/>
            <a:ext cx="88900" cy="115887"/>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8" name="Oval 12"/>
          <p:cNvSpPr>
            <a:spLocks noChangeArrowheads="1"/>
          </p:cNvSpPr>
          <p:nvPr/>
        </p:nvSpPr>
        <p:spPr bwMode="auto">
          <a:xfrm>
            <a:off x="7042150" y="2062163"/>
            <a:ext cx="88900" cy="115887"/>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19" name="Text Box 13"/>
          <p:cNvSpPr txBox="1">
            <a:spLocks noChangeArrowheads="1"/>
          </p:cNvSpPr>
          <p:nvPr/>
        </p:nvSpPr>
        <p:spPr bwMode="auto">
          <a:xfrm>
            <a:off x="631825" y="2063750"/>
            <a:ext cx="1212850" cy="400050"/>
          </a:xfrm>
          <a:prstGeom prst="rect">
            <a:avLst/>
          </a:prstGeom>
          <a:noFill/>
          <a:ln w="9525">
            <a:noFill/>
            <a:miter lim="800000"/>
            <a:headEnd/>
            <a:tailEnd/>
          </a:ln>
        </p:spPr>
        <p:txBody>
          <a:bodyPr wrap="none">
            <a:spAutoFit/>
          </a:bodyPr>
          <a:lstStyle/>
          <a:p>
            <a:pPr algn="ctr">
              <a:defRPr/>
            </a:pPr>
            <a:r>
              <a:rPr lang="en-US" sz="2000">
                <a:latin typeface="+mj-lt"/>
                <a:ea typeface="+mn-ea"/>
                <a:cs typeface="Arial" pitchFamily="34" charset="0"/>
              </a:rPr>
              <a:t>Speedup</a:t>
            </a:r>
          </a:p>
        </p:txBody>
      </p:sp>
      <p:sp>
        <p:nvSpPr>
          <p:cNvPr id="562190" name="Text Box 14"/>
          <p:cNvSpPr txBox="1">
            <a:spLocks noChangeArrowheads="1"/>
          </p:cNvSpPr>
          <p:nvPr/>
        </p:nvSpPr>
        <p:spPr bwMode="auto">
          <a:xfrm>
            <a:off x="2746375" y="2333625"/>
            <a:ext cx="765175" cy="46196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1.8x</a:t>
            </a:r>
          </a:p>
        </p:txBody>
      </p:sp>
      <p:sp>
        <p:nvSpPr>
          <p:cNvPr id="562191" name="Text Box 15"/>
          <p:cNvSpPr txBox="1">
            <a:spLocks noChangeArrowheads="1"/>
          </p:cNvSpPr>
          <p:nvPr/>
        </p:nvSpPr>
        <p:spPr bwMode="auto">
          <a:xfrm>
            <a:off x="6788150" y="1608138"/>
            <a:ext cx="511175" cy="46196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7x</a:t>
            </a:r>
          </a:p>
        </p:txBody>
      </p:sp>
      <p:sp>
        <p:nvSpPr>
          <p:cNvPr id="562192" name="Text Box 16"/>
          <p:cNvSpPr txBox="1">
            <a:spLocks noChangeArrowheads="1"/>
          </p:cNvSpPr>
          <p:nvPr/>
        </p:nvSpPr>
        <p:spPr bwMode="auto">
          <a:xfrm>
            <a:off x="4602163" y="2085975"/>
            <a:ext cx="765175" cy="46196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3.6x</a:t>
            </a:r>
          </a:p>
        </p:txBody>
      </p:sp>
      <p:sp>
        <p:nvSpPr>
          <p:cNvPr id="21523" name="Line 17"/>
          <p:cNvSpPr>
            <a:spLocks noChangeShapeType="1"/>
          </p:cNvSpPr>
          <p:nvPr/>
        </p:nvSpPr>
        <p:spPr bwMode="auto">
          <a:xfrm>
            <a:off x="2814638" y="6153150"/>
            <a:ext cx="4254500" cy="0"/>
          </a:xfrm>
          <a:prstGeom prst="line">
            <a:avLst/>
          </a:prstGeom>
          <a:noFill/>
          <a:ln w="38100">
            <a:solidFill>
              <a:schemeClr val="tx1"/>
            </a:solidFill>
            <a:round/>
            <a:headEnd/>
            <a:tailEnd type="triangle" w="med" len="med"/>
          </a:ln>
        </p:spPr>
        <p:txBody>
          <a:bodyPr wrap="none" anchor="ctr"/>
          <a:lstStyle/>
          <a:p>
            <a:pPr>
              <a:defRPr/>
            </a:pPr>
            <a:endParaRPr lang="en-US">
              <a:latin typeface="+mj-lt"/>
              <a:ea typeface="+mn-ea"/>
              <a:cs typeface="+mn-cs"/>
            </a:endParaRPr>
          </a:p>
        </p:txBody>
      </p:sp>
      <p:sp>
        <p:nvSpPr>
          <p:cNvPr id="32787" name="Text Box 18"/>
          <p:cNvSpPr txBox="1">
            <a:spLocks noChangeArrowheads="1"/>
          </p:cNvSpPr>
          <p:nvPr/>
        </p:nvSpPr>
        <p:spPr bwMode="auto">
          <a:xfrm>
            <a:off x="3395663" y="5688013"/>
            <a:ext cx="2868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cs typeface="Times New Roman" charset="0"/>
              </a:rPr>
              <a:t>Time: </a:t>
            </a:r>
            <a:r>
              <a:rPr lang="en-US" b="1" dirty="0" smtClean="0">
                <a:cs typeface="Times New Roman" charset="0"/>
              </a:rPr>
              <a:t>Moore</a:t>
            </a:r>
            <a:r>
              <a:rPr lang="fr-FR" altLang="ja-JP" b="1" dirty="0" smtClean="0">
                <a:cs typeface="Times New Roman" charset="0"/>
              </a:rPr>
              <a:t>'</a:t>
            </a:r>
            <a:r>
              <a:rPr lang="en-US" altLang="ja-JP" b="1" dirty="0" smtClean="0">
                <a:cs typeface="Times New Roman" charset="0"/>
              </a:rPr>
              <a:t>s </a:t>
            </a:r>
            <a:r>
              <a:rPr lang="en-US" altLang="ja-JP" b="1" dirty="0">
                <a:cs typeface="Times New Roman" charset="0"/>
              </a:rPr>
              <a:t>law</a:t>
            </a:r>
            <a:endParaRPr lang="en-US" b="1" dirty="0">
              <a:cs typeface="Times New Roman" charset="0"/>
            </a:endParaRPr>
          </a:p>
        </p:txBody>
      </p:sp>
      <p:grpSp>
        <p:nvGrpSpPr>
          <p:cNvPr id="32788" name="Group 34"/>
          <p:cNvGrpSpPr>
            <a:grpSpLocks/>
          </p:cNvGrpSpPr>
          <p:nvPr/>
        </p:nvGrpSpPr>
        <p:grpSpPr bwMode="auto">
          <a:xfrm>
            <a:off x="3016250" y="4773613"/>
            <a:ext cx="284163" cy="417512"/>
            <a:chOff x="2496" y="2725"/>
            <a:chExt cx="712" cy="739"/>
          </a:xfrm>
        </p:grpSpPr>
        <p:sp>
          <p:nvSpPr>
            <p:cNvPr id="21526" name="Rectangle 35"/>
            <p:cNvSpPr>
              <a:spLocks noChangeArrowheads="1"/>
            </p:cNvSpPr>
            <p:nvPr/>
          </p:nvSpPr>
          <p:spPr bwMode="auto">
            <a:xfrm>
              <a:off x="2591" y="3312"/>
              <a:ext cx="529" cy="143"/>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27" name="Freeform 36"/>
            <p:cNvSpPr>
              <a:spLocks/>
            </p:cNvSpPr>
            <p:nvPr/>
          </p:nvSpPr>
          <p:spPr bwMode="auto">
            <a:xfrm>
              <a:off x="2591" y="2725"/>
              <a:ext cx="529"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2816" name="Group 37"/>
            <p:cNvGrpSpPr>
              <a:grpSpLocks/>
            </p:cNvGrpSpPr>
            <p:nvPr/>
          </p:nvGrpSpPr>
          <p:grpSpPr bwMode="auto">
            <a:xfrm>
              <a:off x="3072" y="2832"/>
              <a:ext cx="136" cy="632"/>
              <a:chOff x="3072" y="2832"/>
              <a:chExt cx="136" cy="632"/>
            </a:xfrm>
          </p:grpSpPr>
          <p:sp>
            <p:nvSpPr>
              <p:cNvPr id="21529" name="Freeform 38"/>
              <p:cNvSpPr>
                <a:spLocks/>
              </p:cNvSpPr>
              <p:nvPr/>
            </p:nvSpPr>
            <p:spPr bwMode="auto">
              <a:xfrm>
                <a:off x="3073" y="3121"/>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30" name="Freeform 39"/>
              <p:cNvSpPr>
                <a:spLocks/>
              </p:cNvSpPr>
              <p:nvPr/>
            </p:nvSpPr>
            <p:spPr bwMode="auto">
              <a:xfrm>
                <a:off x="3073" y="2975"/>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31" name="Freeform 40"/>
              <p:cNvSpPr>
                <a:spLocks/>
              </p:cNvSpPr>
              <p:nvPr/>
            </p:nvSpPr>
            <p:spPr bwMode="auto">
              <a:xfrm>
                <a:off x="3073"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2817" name="Group 41"/>
            <p:cNvGrpSpPr>
              <a:grpSpLocks/>
            </p:cNvGrpSpPr>
            <p:nvPr/>
          </p:nvGrpSpPr>
          <p:grpSpPr bwMode="auto">
            <a:xfrm flipH="1">
              <a:off x="2496" y="2832"/>
              <a:ext cx="136" cy="632"/>
              <a:chOff x="3072" y="2832"/>
              <a:chExt cx="136" cy="632"/>
            </a:xfrm>
          </p:grpSpPr>
          <p:sp>
            <p:nvSpPr>
              <p:cNvPr id="21533" name="Freeform 42"/>
              <p:cNvSpPr>
                <a:spLocks/>
              </p:cNvSpPr>
              <p:nvPr/>
            </p:nvSpPr>
            <p:spPr bwMode="auto">
              <a:xfrm>
                <a:off x="3073" y="3121"/>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34" name="Freeform 43"/>
              <p:cNvSpPr>
                <a:spLocks/>
              </p:cNvSpPr>
              <p:nvPr/>
            </p:nvSpPr>
            <p:spPr bwMode="auto">
              <a:xfrm>
                <a:off x="3073" y="2975"/>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35" name="Freeform 44"/>
              <p:cNvSpPr>
                <a:spLocks/>
              </p:cNvSpPr>
              <p:nvPr/>
            </p:nvSpPr>
            <p:spPr bwMode="auto">
              <a:xfrm>
                <a:off x="3073"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2789" name="Group 57"/>
          <p:cNvGrpSpPr>
            <a:grpSpLocks/>
          </p:cNvGrpSpPr>
          <p:nvPr/>
        </p:nvGrpSpPr>
        <p:grpSpPr bwMode="auto">
          <a:xfrm>
            <a:off x="4838700" y="4708525"/>
            <a:ext cx="487363" cy="620713"/>
            <a:chOff x="2496" y="2725"/>
            <a:chExt cx="712" cy="739"/>
          </a:xfrm>
        </p:grpSpPr>
        <p:sp>
          <p:nvSpPr>
            <p:cNvPr id="21537" name="Rectangle 58"/>
            <p:cNvSpPr>
              <a:spLocks noChangeArrowheads="1"/>
            </p:cNvSpPr>
            <p:nvPr/>
          </p:nvSpPr>
          <p:spPr bwMode="auto">
            <a:xfrm>
              <a:off x="2591" y="3313"/>
              <a:ext cx="529" cy="144"/>
            </a:xfrm>
            <a:prstGeom prst="rect">
              <a:avLst/>
            </a:prstGeom>
            <a:solidFill>
              <a:schemeClr val="accent2"/>
            </a:solidFill>
            <a:ln w="635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38" name="Freeform 59"/>
            <p:cNvSpPr>
              <a:spLocks/>
            </p:cNvSpPr>
            <p:nvPr/>
          </p:nvSpPr>
          <p:spPr bwMode="auto">
            <a:xfrm>
              <a:off x="2591" y="2725"/>
              <a:ext cx="529" cy="588"/>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2806" name="Group 60"/>
            <p:cNvGrpSpPr>
              <a:grpSpLocks/>
            </p:cNvGrpSpPr>
            <p:nvPr/>
          </p:nvGrpSpPr>
          <p:grpSpPr bwMode="auto">
            <a:xfrm>
              <a:off x="3072" y="2832"/>
              <a:ext cx="136" cy="632"/>
              <a:chOff x="3072" y="2832"/>
              <a:chExt cx="136" cy="632"/>
            </a:xfrm>
          </p:grpSpPr>
          <p:sp>
            <p:nvSpPr>
              <p:cNvPr id="21540" name="Freeform 61"/>
              <p:cNvSpPr>
                <a:spLocks/>
              </p:cNvSpPr>
              <p:nvPr/>
            </p:nvSpPr>
            <p:spPr bwMode="auto">
              <a:xfrm>
                <a:off x="3071" y="3120"/>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41" name="Freeform 62"/>
              <p:cNvSpPr>
                <a:spLocks/>
              </p:cNvSpPr>
              <p:nvPr/>
            </p:nvSpPr>
            <p:spPr bwMode="auto">
              <a:xfrm>
                <a:off x="3071"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42" name="Freeform 63"/>
              <p:cNvSpPr>
                <a:spLocks/>
              </p:cNvSpPr>
              <p:nvPr/>
            </p:nvSpPr>
            <p:spPr bwMode="auto">
              <a:xfrm>
                <a:off x="3071" y="2837"/>
                <a:ext cx="128" cy="318"/>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2807" name="Group 64"/>
            <p:cNvGrpSpPr>
              <a:grpSpLocks/>
            </p:cNvGrpSpPr>
            <p:nvPr/>
          </p:nvGrpSpPr>
          <p:grpSpPr bwMode="auto">
            <a:xfrm flipH="1">
              <a:off x="2496" y="2832"/>
              <a:ext cx="136" cy="632"/>
              <a:chOff x="3072" y="2832"/>
              <a:chExt cx="136" cy="632"/>
            </a:xfrm>
          </p:grpSpPr>
          <p:sp>
            <p:nvSpPr>
              <p:cNvPr id="21544" name="Freeform 65"/>
              <p:cNvSpPr>
                <a:spLocks/>
              </p:cNvSpPr>
              <p:nvPr/>
            </p:nvSpPr>
            <p:spPr bwMode="auto">
              <a:xfrm>
                <a:off x="3071" y="3120"/>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45" name="Freeform 66"/>
              <p:cNvSpPr>
                <a:spLocks/>
              </p:cNvSpPr>
              <p:nvPr/>
            </p:nvSpPr>
            <p:spPr bwMode="auto">
              <a:xfrm>
                <a:off x="3071"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46" name="Freeform 67"/>
              <p:cNvSpPr>
                <a:spLocks/>
              </p:cNvSpPr>
              <p:nvPr/>
            </p:nvSpPr>
            <p:spPr bwMode="auto">
              <a:xfrm>
                <a:off x="3071" y="2837"/>
                <a:ext cx="128" cy="318"/>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2790" name="Group 69"/>
          <p:cNvGrpSpPr>
            <a:grpSpLocks/>
          </p:cNvGrpSpPr>
          <p:nvPr/>
        </p:nvGrpSpPr>
        <p:grpSpPr bwMode="auto">
          <a:xfrm>
            <a:off x="6572250" y="4614863"/>
            <a:ext cx="762000" cy="881062"/>
            <a:chOff x="2496" y="2725"/>
            <a:chExt cx="712" cy="739"/>
          </a:xfrm>
        </p:grpSpPr>
        <p:sp>
          <p:nvSpPr>
            <p:cNvPr id="21548" name="Rectangle 70"/>
            <p:cNvSpPr>
              <a:spLocks noChangeArrowheads="1"/>
            </p:cNvSpPr>
            <p:nvPr/>
          </p:nvSpPr>
          <p:spPr bwMode="auto">
            <a:xfrm>
              <a:off x="2592" y="3312"/>
              <a:ext cx="528" cy="144"/>
            </a:xfrm>
            <a:prstGeom prst="rect">
              <a:avLst/>
            </a:prstGeom>
            <a:solidFill>
              <a:schemeClr val="accent2"/>
            </a:solidFill>
            <a:ln w="635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49" name="Freeform 7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2796" name="Group 72"/>
            <p:cNvGrpSpPr>
              <a:grpSpLocks/>
            </p:cNvGrpSpPr>
            <p:nvPr/>
          </p:nvGrpSpPr>
          <p:grpSpPr bwMode="auto">
            <a:xfrm>
              <a:off x="3072" y="2832"/>
              <a:ext cx="136" cy="632"/>
              <a:chOff x="3072" y="2832"/>
              <a:chExt cx="136" cy="632"/>
            </a:xfrm>
          </p:grpSpPr>
          <p:sp>
            <p:nvSpPr>
              <p:cNvPr id="21551" name="Freeform 73"/>
              <p:cNvSpPr>
                <a:spLocks/>
              </p:cNvSpPr>
              <p:nvPr/>
            </p:nvSpPr>
            <p:spPr bwMode="auto">
              <a:xfrm>
                <a:off x="3072" y="3119"/>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52" name="Freeform 74"/>
              <p:cNvSpPr>
                <a:spLocks/>
              </p:cNvSpPr>
              <p:nvPr/>
            </p:nvSpPr>
            <p:spPr bwMode="auto">
              <a:xfrm>
                <a:off x="3072" y="2974"/>
                <a:ext cx="123" cy="314"/>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53" name="Freeform 75"/>
              <p:cNvSpPr>
                <a:spLocks/>
              </p:cNvSpPr>
              <p:nvPr/>
            </p:nvSpPr>
            <p:spPr bwMode="auto">
              <a:xfrm>
                <a:off x="3072" y="2832"/>
                <a:ext cx="129"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2797" name="Group 76"/>
            <p:cNvGrpSpPr>
              <a:grpSpLocks/>
            </p:cNvGrpSpPr>
            <p:nvPr/>
          </p:nvGrpSpPr>
          <p:grpSpPr bwMode="auto">
            <a:xfrm flipH="1">
              <a:off x="2496" y="2832"/>
              <a:ext cx="136" cy="632"/>
              <a:chOff x="3072" y="2832"/>
              <a:chExt cx="136" cy="632"/>
            </a:xfrm>
          </p:grpSpPr>
          <p:sp>
            <p:nvSpPr>
              <p:cNvPr id="21555" name="Freeform 77"/>
              <p:cNvSpPr>
                <a:spLocks/>
              </p:cNvSpPr>
              <p:nvPr/>
            </p:nvSpPr>
            <p:spPr bwMode="auto">
              <a:xfrm>
                <a:off x="3072" y="3119"/>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56" name="Freeform 78"/>
              <p:cNvSpPr>
                <a:spLocks/>
              </p:cNvSpPr>
              <p:nvPr/>
            </p:nvSpPr>
            <p:spPr bwMode="auto">
              <a:xfrm>
                <a:off x="3072" y="2974"/>
                <a:ext cx="123" cy="314"/>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57" name="Freeform 79"/>
              <p:cNvSpPr>
                <a:spLocks/>
              </p:cNvSpPr>
              <p:nvPr/>
            </p:nvSpPr>
            <p:spPr bwMode="auto">
              <a:xfrm>
                <a:off x="3072" y="2832"/>
                <a:ext cx="129"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635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1558" name="Rectangle 23"/>
          <p:cNvSpPr>
            <a:spLocks noChangeArrowheads="1"/>
          </p:cNvSpPr>
          <p:nvPr/>
        </p:nvSpPr>
        <p:spPr bwMode="auto">
          <a:xfrm>
            <a:off x="2627313" y="4484688"/>
            <a:ext cx="1074737" cy="1073150"/>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59" name="Rectangle 56"/>
          <p:cNvSpPr>
            <a:spLocks noChangeArrowheads="1"/>
          </p:cNvSpPr>
          <p:nvPr/>
        </p:nvSpPr>
        <p:spPr bwMode="auto">
          <a:xfrm>
            <a:off x="4565650" y="4506913"/>
            <a:ext cx="1074738" cy="1073150"/>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1560" name="Rectangle 68"/>
          <p:cNvSpPr>
            <a:spLocks noChangeArrowheads="1"/>
          </p:cNvSpPr>
          <p:nvPr/>
        </p:nvSpPr>
        <p:spPr bwMode="auto">
          <a:xfrm>
            <a:off x="6429375" y="4529138"/>
            <a:ext cx="1074738" cy="1073150"/>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B339083-062C-E444-9B0F-9BD5BE55CDEF}" type="slidenum">
              <a:rPr lang="ar-SA" sz="1400">
                <a:latin typeface="Comic Sans MS" charset="0"/>
                <a:cs typeface="Arial" charset="0"/>
              </a:rPr>
              <a:pPr algn="r"/>
              <a:t>100</a:t>
            </a:fld>
            <a:endParaRPr lang="en-US" sz="1400">
              <a:latin typeface="Comic Sans MS" charset="0"/>
              <a:cs typeface="Arial" charset="0"/>
            </a:endParaRPr>
          </a:p>
        </p:txBody>
      </p:sp>
      <p:sp>
        <p:nvSpPr>
          <p:cNvPr id="217090" name="Rectangle 2"/>
          <p:cNvSpPr>
            <a:spLocks noGrp="1" noChangeArrowheads="1"/>
          </p:cNvSpPr>
          <p:nvPr>
            <p:ph type="title" idx="4294967295"/>
          </p:nvPr>
        </p:nvSpPr>
        <p:spPr/>
        <p:txBody>
          <a:bodyPr/>
          <a:lstStyle/>
          <a:p>
            <a:pPr eaLnBrk="1" hangingPunct="1"/>
            <a:r>
              <a:rPr lang="en-US">
                <a:latin typeface="Arial" charset="0"/>
              </a:rPr>
              <a:t>Uh-Oh</a:t>
            </a:r>
          </a:p>
        </p:txBody>
      </p:sp>
      <p:sp>
        <p:nvSpPr>
          <p:cNvPr id="207877" name="AutoShape 3"/>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a typeface="+mn-ea"/>
              <a:cs typeface="+mn-cs"/>
            </a:endParaRPr>
          </a:p>
        </p:txBody>
      </p:sp>
      <p:grpSp>
        <p:nvGrpSpPr>
          <p:cNvPr id="217092" name="Group 4"/>
          <p:cNvGrpSpPr>
            <a:grpSpLocks/>
          </p:cNvGrpSpPr>
          <p:nvPr/>
        </p:nvGrpSpPr>
        <p:grpSpPr bwMode="auto">
          <a:xfrm>
            <a:off x="1828800" y="4267200"/>
            <a:ext cx="533400" cy="228600"/>
            <a:chOff x="1344" y="2304"/>
            <a:chExt cx="336" cy="144"/>
          </a:xfrm>
        </p:grpSpPr>
        <p:sp>
          <p:nvSpPr>
            <p:cNvPr id="217165" name="Line 5"/>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166" name="Oval 6"/>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7093" name="Group 7"/>
          <p:cNvGrpSpPr>
            <a:grpSpLocks/>
          </p:cNvGrpSpPr>
          <p:nvPr/>
        </p:nvGrpSpPr>
        <p:grpSpPr bwMode="auto">
          <a:xfrm>
            <a:off x="3632200" y="4267200"/>
            <a:ext cx="533400" cy="228600"/>
            <a:chOff x="1344" y="2304"/>
            <a:chExt cx="336" cy="144"/>
          </a:xfrm>
        </p:grpSpPr>
        <p:sp>
          <p:nvSpPr>
            <p:cNvPr id="217163" name="Line 8"/>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164" name="Oval 9"/>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7094" name="Group 10"/>
          <p:cNvGrpSpPr>
            <a:grpSpLocks/>
          </p:cNvGrpSpPr>
          <p:nvPr/>
        </p:nvGrpSpPr>
        <p:grpSpPr bwMode="auto">
          <a:xfrm>
            <a:off x="7239000" y="4267200"/>
            <a:ext cx="533400" cy="228600"/>
            <a:chOff x="1344" y="2304"/>
            <a:chExt cx="336" cy="144"/>
          </a:xfrm>
        </p:grpSpPr>
        <p:sp>
          <p:nvSpPr>
            <p:cNvPr id="217161" name="Line 11"/>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162" name="Oval 12"/>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7095" name="Group 13"/>
          <p:cNvGrpSpPr>
            <a:grpSpLocks/>
          </p:cNvGrpSpPr>
          <p:nvPr/>
        </p:nvGrpSpPr>
        <p:grpSpPr bwMode="auto">
          <a:xfrm flipH="1">
            <a:off x="914400" y="4953000"/>
            <a:ext cx="1447800" cy="1295400"/>
            <a:chOff x="864" y="1968"/>
            <a:chExt cx="912" cy="816"/>
          </a:xfrm>
        </p:grpSpPr>
        <p:sp>
          <p:nvSpPr>
            <p:cNvPr id="217150"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51"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52"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53"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54"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17155"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17156"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17157"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7158"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7159"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7160"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17096" name="Group 25"/>
          <p:cNvGrpSpPr>
            <a:grpSpLocks/>
          </p:cNvGrpSpPr>
          <p:nvPr/>
        </p:nvGrpSpPr>
        <p:grpSpPr bwMode="auto">
          <a:xfrm>
            <a:off x="6096000" y="2971800"/>
            <a:ext cx="1890713" cy="762000"/>
            <a:chOff x="3840" y="1872"/>
            <a:chExt cx="1191" cy="480"/>
          </a:xfrm>
        </p:grpSpPr>
        <p:grpSp>
          <p:nvGrpSpPr>
            <p:cNvPr id="217141" name="Group 26"/>
            <p:cNvGrpSpPr>
              <a:grpSpLocks/>
            </p:cNvGrpSpPr>
            <p:nvPr/>
          </p:nvGrpSpPr>
          <p:grpSpPr bwMode="auto">
            <a:xfrm>
              <a:off x="4224" y="1872"/>
              <a:ext cx="375" cy="480"/>
              <a:chOff x="2304" y="3312"/>
              <a:chExt cx="375" cy="480"/>
            </a:xfrm>
          </p:grpSpPr>
          <p:sp>
            <p:nvSpPr>
              <p:cNvPr id="217148" name="Text Box 2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A</a:t>
                </a:r>
              </a:p>
            </p:txBody>
          </p:sp>
          <p:sp>
            <p:nvSpPr>
              <p:cNvPr id="217149" name="Text Box 2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7142" name="Group 29"/>
            <p:cNvGrpSpPr>
              <a:grpSpLocks/>
            </p:cNvGrpSpPr>
            <p:nvPr/>
          </p:nvGrpSpPr>
          <p:grpSpPr bwMode="auto">
            <a:xfrm>
              <a:off x="3840" y="1872"/>
              <a:ext cx="375" cy="480"/>
              <a:chOff x="2304" y="3312"/>
              <a:chExt cx="375" cy="480"/>
            </a:xfrm>
          </p:grpSpPr>
          <p:sp>
            <p:nvSpPr>
              <p:cNvPr id="217146" name="Text Box 3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C</a:t>
                </a:r>
              </a:p>
            </p:txBody>
          </p:sp>
          <p:sp>
            <p:nvSpPr>
              <p:cNvPr id="217147" name="Text Box 3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3</a:t>
                </a:r>
              </a:p>
            </p:txBody>
          </p:sp>
        </p:grpSp>
        <p:grpSp>
          <p:nvGrpSpPr>
            <p:cNvPr id="217143" name="Group 32"/>
            <p:cNvGrpSpPr>
              <a:grpSpLocks/>
            </p:cNvGrpSpPr>
            <p:nvPr/>
          </p:nvGrpSpPr>
          <p:grpSpPr bwMode="auto">
            <a:xfrm>
              <a:off x="4656" y="1872"/>
              <a:ext cx="375" cy="480"/>
              <a:chOff x="2304" y="3312"/>
              <a:chExt cx="375" cy="480"/>
            </a:xfrm>
          </p:grpSpPr>
          <p:sp>
            <p:nvSpPr>
              <p:cNvPr id="217144" name="Text Box 3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R</a:t>
                </a:r>
              </a:p>
            </p:txBody>
          </p:sp>
          <p:sp>
            <p:nvSpPr>
              <p:cNvPr id="217145" name="Text Box 3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grpSp>
        <p:nvGrpSpPr>
          <p:cNvPr id="217097" name="Group 35"/>
          <p:cNvGrpSpPr>
            <a:grpSpLocks/>
          </p:cNvGrpSpPr>
          <p:nvPr/>
        </p:nvGrpSpPr>
        <p:grpSpPr bwMode="auto">
          <a:xfrm>
            <a:off x="3979863" y="2971800"/>
            <a:ext cx="1854200" cy="1524000"/>
            <a:chOff x="2592" y="1872"/>
            <a:chExt cx="1168" cy="960"/>
          </a:xfrm>
        </p:grpSpPr>
        <p:grpSp>
          <p:nvGrpSpPr>
            <p:cNvPr id="217129" name="Group 36"/>
            <p:cNvGrpSpPr>
              <a:grpSpLocks/>
            </p:cNvGrpSpPr>
            <p:nvPr/>
          </p:nvGrpSpPr>
          <p:grpSpPr bwMode="auto">
            <a:xfrm>
              <a:off x="3424" y="2688"/>
              <a:ext cx="336" cy="144"/>
              <a:chOff x="1344" y="2304"/>
              <a:chExt cx="336" cy="144"/>
            </a:xfrm>
          </p:grpSpPr>
          <p:sp>
            <p:nvSpPr>
              <p:cNvPr id="217139" name="Line 37"/>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140" name="Oval 38"/>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7130" name="Group 39"/>
            <p:cNvGrpSpPr>
              <a:grpSpLocks/>
            </p:cNvGrpSpPr>
            <p:nvPr/>
          </p:nvGrpSpPr>
          <p:grpSpPr bwMode="auto">
            <a:xfrm>
              <a:off x="2592" y="1872"/>
              <a:ext cx="375" cy="480"/>
              <a:chOff x="2304" y="3312"/>
              <a:chExt cx="375" cy="480"/>
            </a:xfrm>
          </p:grpSpPr>
          <p:sp>
            <p:nvSpPr>
              <p:cNvPr id="217137" name="Text Box 4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T</a:t>
                </a:r>
              </a:p>
            </p:txBody>
          </p:sp>
          <p:sp>
            <p:nvSpPr>
              <p:cNvPr id="217138" name="Text Box 4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7131" name="Group 42"/>
            <p:cNvGrpSpPr>
              <a:grpSpLocks/>
            </p:cNvGrpSpPr>
            <p:nvPr/>
          </p:nvGrpSpPr>
          <p:grpSpPr bwMode="auto">
            <a:xfrm>
              <a:off x="2976" y="1872"/>
              <a:ext cx="375" cy="480"/>
              <a:chOff x="2304" y="3312"/>
              <a:chExt cx="375" cy="480"/>
            </a:xfrm>
          </p:grpSpPr>
          <p:sp>
            <p:nvSpPr>
              <p:cNvPr id="217135" name="Text Box 4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H</a:t>
                </a:r>
              </a:p>
            </p:txBody>
          </p:sp>
          <p:sp>
            <p:nvSpPr>
              <p:cNvPr id="217136" name="Text Box 4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4</a:t>
                </a:r>
              </a:p>
            </p:txBody>
          </p:sp>
        </p:grpSp>
        <p:grpSp>
          <p:nvGrpSpPr>
            <p:cNvPr id="217132" name="Group 45"/>
            <p:cNvGrpSpPr>
              <a:grpSpLocks/>
            </p:cNvGrpSpPr>
            <p:nvPr/>
          </p:nvGrpSpPr>
          <p:grpSpPr bwMode="auto">
            <a:xfrm>
              <a:off x="3369" y="1872"/>
              <a:ext cx="375" cy="480"/>
              <a:chOff x="2304" y="3312"/>
              <a:chExt cx="375" cy="480"/>
            </a:xfrm>
          </p:grpSpPr>
          <p:sp>
            <p:nvSpPr>
              <p:cNvPr id="217133" name="Text Box 46"/>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E</a:t>
                </a:r>
              </a:p>
            </p:txBody>
          </p:sp>
          <p:sp>
            <p:nvSpPr>
              <p:cNvPr id="217134" name="Text Box 47"/>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grpSp>
        <p:nvGrpSpPr>
          <p:cNvPr id="217098" name="Group 48"/>
          <p:cNvGrpSpPr>
            <a:grpSpLocks/>
          </p:cNvGrpSpPr>
          <p:nvPr/>
        </p:nvGrpSpPr>
        <p:grpSpPr bwMode="auto">
          <a:xfrm>
            <a:off x="1295400" y="2971800"/>
            <a:ext cx="2424113" cy="762000"/>
            <a:chOff x="816" y="1872"/>
            <a:chExt cx="1527" cy="480"/>
          </a:xfrm>
        </p:grpSpPr>
        <p:grpSp>
          <p:nvGrpSpPr>
            <p:cNvPr id="217117" name="Group 49"/>
            <p:cNvGrpSpPr>
              <a:grpSpLocks/>
            </p:cNvGrpSpPr>
            <p:nvPr/>
          </p:nvGrpSpPr>
          <p:grpSpPr bwMode="auto">
            <a:xfrm>
              <a:off x="816" y="1872"/>
              <a:ext cx="375" cy="480"/>
              <a:chOff x="2304" y="3312"/>
              <a:chExt cx="375" cy="480"/>
            </a:xfrm>
          </p:grpSpPr>
          <p:sp>
            <p:nvSpPr>
              <p:cNvPr id="217127" name="Text Box 5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S</a:t>
                </a:r>
              </a:p>
            </p:txBody>
          </p:sp>
          <p:sp>
            <p:nvSpPr>
              <p:cNvPr id="217128" name="Text Box 5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7118" name="Group 52"/>
            <p:cNvGrpSpPr>
              <a:grpSpLocks/>
            </p:cNvGrpSpPr>
            <p:nvPr/>
          </p:nvGrpSpPr>
          <p:grpSpPr bwMode="auto">
            <a:xfrm>
              <a:off x="1200" y="1872"/>
              <a:ext cx="375" cy="480"/>
              <a:chOff x="2304" y="3312"/>
              <a:chExt cx="375" cy="480"/>
            </a:xfrm>
          </p:grpSpPr>
          <p:sp>
            <p:nvSpPr>
              <p:cNvPr id="217125" name="Text Box 5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E</a:t>
                </a:r>
              </a:p>
            </p:txBody>
          </p:sp>
          <p:sp>
            <p:nvSpPr>
              <p:cNvPr id="217126" name="Text Box 5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7119" name="Group 55"/>
            <p:cNvGrpSpPr>
              <a:grpSpLocks/>
            </p:cNvGrpSpPr>
            <p:nvPr/>
          </p:nvGrpSpPr>
          <p:grpSpPr bwMode="auto">
            <a:xfrm>
              <a:off x="1584" y="1872"/>
              <a:ext cx="375" cy="480"/>
              <a:chOff x="2304" y="3312"/>
              <a:chExt cx="375" cy="480"/>
            </a:xfrm>
          </p:grpSpPr>
          <p:sp>
            <p:nvSpPr>
              <p:cNvPr id="217123" name="Text Box 56"/>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7124" name="Text Box 57"/>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7120" name="Group 58"/>
            <p:cNvGrpSpPr>
              <a:grpSpLocks/>
            </p:cNvGrpSpPr>
            <p:nvPr/>
          </p:nvGrpSpPr>
          <p:grpSpPr bwMode="auto">
            <a:xfrm>
              <a:off x="1968" y="1872"/>
              <a:ext cx="375" cy="480"/>
              <a:chOff x="2304" y="3312"/>
              <a:chExt cx="375" cy="480"/>
            </a:xfrm>
          </p:grpSpPr>
          <p:sp>
            <p:nvSpPr>
              <p:cNvPr id="217121" name="Text Box 59"/>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7122" name="Text Box 60"/>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grpSp>
        <p:nvGrpSpPr>
          <p:cNvPr id="217099" name="Group 61"/>
          <p:cNvGrpSpPr>
            <a:grpSpLocks/>
          </p:cNvGrpSpPr>
          <p:nvPr/>
        </p:nvGrpSpPr>
        <p:grpSpPr bwMode="auto">
          <a:xfrm>
            <a:off x="3200400" y="4038600"/>
            <a:ext cx="595313" cy="762000"/>
            <a:chOff x="2304" y="3312"/>
            <a:chExt cx="375" cy="480"/>
          </a:xfrm>
        </p:grpSpPr>
        <p:sp>
          <p:nvSpPr>
            <p:cNvPr id="217115" name="Text Box 62"/>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7116" name="Text Box 63"/>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7100" name="Group 64"/>
          <p:cNvGrpSpPr>
            <a:grpSpLocks/>
          </p:cNvGrpSpPr>
          <p:nvPr/>
        </p:nvGrpSpPr>
        <p:grpSpPr bwMode="auto">
          <a:xfrm>
            <a:off x="7086600" y="4876800"/>
            <a:ext cx="1447800" cy="1295400"/>
            <a:chOff x="4464" y="3072"/>
            <a:chExt cx="912" cy="816"/>
          </a:xfrm>
        </p:grpSpPr>
        <p:sp>
          <p:nvSpPr>
            <p:cNvPr id="217104" name="Freeform 65"/>
            <p:cNvSpPr>
              <a:spLocks/>
            </p:cNvSpPr>
            <p:nvPr/>
          </p:nvSpPr>
          <p:spPr bwMode="auto">
            <a:xfrm>
              <a:off x="5232" y="33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05" name="Freeform 66"/>
            <p:cNvSpPr>
              <a:spLocks/>
            </p:cNvSpPr>
            <p:nvPr/>
          </p:nvSpPr>
          <p:spPr bwMode="auto">
            <a:xfrm>
              <a:off x="5088" y="32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06" name="Freeform 67"/>
            <p:cNvSpPr>
              <a:spLocks/>
            </p:cNvSpPr>
            <p:nvPr/>
          </p:nvSpPr>
          <p:spPr bwMode="auto">
            <a:xfrm>
              <a:off x="4944" y="31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07" name="Freeform 68"/>
            <p:cNvSpPr>
              <a:spLocks/>
            </p:cNvSpPr>
            <p:nvPr/>
          </p:nvSpPr>
          <p:spPr bwMode="auto">
            <a:xfrm>
              <a:off x="4800" y="3072"/>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7108" name="Freeform 69"/>
            <p:cNvSpPr>
              <a:spLocks/>
            </p:cNvSpPr>
            <p:nvPr/>
          </p:nvSpPr>
          <p:spPr bwMode="auto">
            <a:xfrm>
              <a:off x="4539" y="307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a:p>
          </p:txBody>
        </p:sp>
        <p:sp>
          <p:nvSpPr>
            <p:cNvPr id="217109" name="Freeform 70"/>
            <p:cNvSpPr>
              <a:spLocks/>
            </p:cNvSpPr>
            <p:nvPr/>
          </p:nvSpPr>
          <p:spPr bwMode="auto">
            <a:xfrm>
              <a:off x="4549" y="316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a:p>
          </p:txBody>
        </p:sp>
        <p:sp>
          <p:nvSpPr>
            <p:cNvPr id="217110" name="Freeform 71"/>
            <p:cNvSpPr>
              <a:spLocks/>
            </p:cNvSpPr>
            <p:nvPr/>
          </p:nvSpPr>
          <p:spPr bwMode="auto">
            <a:xfrm>
              <a:off x="5024" y="340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a:p>
          </p:txBody>
        </p:sp>
        <p:sp>
          <p:nvSpPr>
            <p:cNvPr id="217111" name="Freeform 72"/>
            <p:cNvSpPr>
              <a:spLocks/>
            </p:cNvSpPr>
            <p:nvPr/>
          </p:nvSpPr>
          <p:spPr bwMode="auto">
            <a:xfrm>
              <a:off x="4800" y="3552"/>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7112" name="Freeform 73"/>
            <p:cNvSpPr>
              <a:spLocks/>
            </p:cNvSpPr>
            <p:nvPr/>
          </p:nvSpPr>
          <p:spPr bwMode="auto">
            <a:xfrm>
              <a:off x="4656" y="3456"/>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7113" name="Freeform 74"/>
            <p:cNvSpPr>
              <a:spLocks/>
            </p:cNvSpPr>
            <p:nvPr/>
          </p:nvSpPr>
          <p:spPr bwMode="auto">
            <a:xfrm>
              <a:off x="4560" y="33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7114" name="Freeform 75"/>
            <p:cNvSpPr>
              <a:spLocks/>
            </p:cNvSpPr>
            <p:nvPr/>
          </p:nvSpPr>
          <p:spPr bwMode="auto">
            <a:xfrm>
              <a:off x="4464" y="3264"/>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207950" name="AutoShape 76"/>
          <p:cNvSpPr>
            <a:spLocks noChangeArrowheads="1"/>
          </p:cNvSpPr>
          <p:nvPr/>
        </p:nvSpPr>
        <p:spPr bwMode="auto">
          <a:xfrm>
            <a:off x="4572000" y="5105400"/>
            <a:ext cx="1981200" cy="762000"/>
          </a:xfrm>
          <a:prstGeom prst="cloudCallout">
            <a:avLst>
              <a:gd name="adj1" fmla="val 72755"/>
              <a:gd name="adj2" fmla="val -48125"/>
            </a:avLst>
          </a:prstGeom>
          <a:noFill/>
          <a:ln w="38100">
            <a:solidFill>
              <a:srgbClr val="0000FF"/>
            </a:solidFill>
            <a:round/>
            <a:headEnd/>
            <a:tailEnd/>
          </a:ln>
        </p:spPr>
        <p:txBody>
          <a:bodyPr anchor="ctr"/>
          <a:lstStyle/>
          <a:p>
            <a:pPr algn="ctr" eaLnBrk="0" hangingPunct="0">
              <a:defRPr/>
            </a:pPr>
            <a:r>
              <a:rPr lang="en-US" sz="3200" dirty="0">
                <a:solidFill>
                  <a:srgbClr val="0000FF"/>
                </a:solidFill>
                <a:latin typeface="+mj-lt"/>
                <a:ea typeface="+mn-ea"/>
                <a:cs typeface="+mn-cs"/>
              </a:rPr>
              <a:t>OK</a:t>
            </a:r>
          </a:p>
        </p:txBody>
      </p:sp>
      <p:sp>
        <p:nvSpPr>
          <p:cNvPr id="217102" name="Freeform 77"/>
          <p:cNvSpPr>
            <a:spLocks/>
          </p:cNvSpPr>
          <p:nvPr/>
        </p:nvSpPr>
        <p:spPr bwMode="auto">
          <a:xfrm>
            <a:off x="1600200" y="4441825"/>
            <a:ext cx="1766888" cy="587375"/>
          </a:xfrm>
          <a:custGeom>
            <a:avLst/>
            <a:gdLst>
              <a:gd name="T0" fmla="*/ 0 w 1113"/>
              <a:gd name="T1" fmla="*/ 2147483647 h 370"/>
              <a:gd name="T2" fmla="*/ 2147483647 w 1113"/>
              <a:gd name="T3" fmla="*/ 0 h 370"/>
              <a:gd name="T4" fmla="*/ 2147483647 w 1113"/>
              <a:gd name="T5" fmla="*/ 2147483647 h 370"/>
              <a:gd name="T6" fmla="*/ 0 60000 65536"/>
              <a:gd name="T7" fmla="*/ 0 60000 65536"/>
              <a:gd name="T8" fmla="*/ 0 60000 65536"/>
              <a:gd name="T9" fmla="*/ 0 w 1113"/>
              <a:gd name="T10" fmla="*/ 0 h 370"/>
              <a:gd name="T11" fmla="*/ 1113 w 1113"/>
              <a:gd name="T12" fmla="*/ 370 h 370"/>
            </a:gdLst>
            <a:ahLst/>
            <a:cxnLst>
              <a:cxn ang="T6">
                <a:pos x="T0" y="T1"/>
              </a:cxn>
              <a:cxn ang="T7">
                <a:pos x="T2" y="T3"/>
              </a:cxn>
              <a:cxn ang="T8">
                <a:pos x="T4" y="T5"/>
              </a:cxn>
            </a:cxnLst>
            <a:rect l="T9" t="T10" r="T11" b="T12"/>
            <a:pathLst>
              <a:path w="1113" h="370">
                <a:moveTo>
                  <a:pt x="0" y="370"/>
                </a:moveTo>
                <a:lnTo>
                  <a:pt x="1113" y="0"/>
                </a:lnTo>
                <a:lnTo>
                  <a:pt x="25" y="283"/>
                </a:lnTo>
              </a:path>
            </a:pathLst>
          </a:custGeom>
          <a:solidFill>
            <a:schemeClr val="tx1"/>
          </a:solidFill>
          <a:ln w="9525">
            <a:solidFill>
              <a:schemeClr val="tx1"/>
            </a:solidFill>
            <a:round/>
            <a:headEnd/>
            <a:tailEnd type="triangle" w="med" len="med"/>
          </a:ln>
        </p:spPr>
        <p:txBody>
          <a:bodyPr wrap="none" anchor="ctr"/>
          <a:lstStyle/>
          <a:p>
            <a:endParaRPr lang="en-US"/>
          </a:p>
        </p:txBody>
      </p:sp>
      <p:sp>
        <p:nvSpPr>
          <p:cNvPr id="80"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87A0EDB-C0D2-BE4F-AE59-3F6A76B4DF10}" type="slidenum">
              <a:rPr lang="ar-SA" sz="1400">
                <a:latin typeface="Comic Sans MS" charset="0"/>
                <a:cs typeface="Arial" charset="0"/>
              </a:rPr>
              <a:pPr algn="r"/>
              <a:t>101</a:t>
            </a:fld>
            <a:endParaRPr lang="en-US" sz="1400">
              <a:latin typeface="Comic Sans MS" charset="0"/>
              <a:cs typeface="Arial" charset="0"/>
            </a:endParaRPr>
          </a:p>
        </p:txBody>
      </p:sp>
      <p:sp>
        <p:nvSpPr>
          <p:cNvPr id="219138" name="Rectangle 2"/>
          <p:cNvSpPr>
            <a:spLocks noGrp="1" noChangeArrowheads="1"/>
          </p:cNvSpPr>
          <p:nvPr>
            <p:ph type="title" idx="4294967295"/>
          </p:nvPr>
        </p:nvSpPr>
        <p:spPr/>
        <p:txBody>
          <a:bodyPr/>
          <a:lstStyle/>
          <a:p>
            <a:pPr eaLnBrk="1" hangingPunct="1"/>
            <a:r>
              <a:rPr lang="en-US">
                <a:latin typeface="Arial" charset="0"/>
              </a:rPr>
              <a:t>Readers/Writers</a:t>
            </a:r>
          </a:p>
        </p:txBody>
      </p:sp>
      <p:sp>
        <p:nvSpPr>
          <p:cNvPr id="219139" name="Rectangle 3"/>
          <p:cNvSpPr>
            <a:spLocks noGrp="1" noChangeArrowheads="1"/>
          </p:cNvSpPr>
          <p:nvPr>
            <p:ph type="body" idx="4294967295"/>
          </p:nvPr>
        </p:nvSpPr>
        <p:spPr/>
        <p:txBody>
          <a:bodyPr/>
          <a:lstStyle/>
          <a:p>
            <a:pPr eaLnBrk="1" hangingPunct="1"/>
            <a:r>
              <a:rPr lang="en-US">
                <a:latin typeface="Arial" charset="0"/>
              </a:rPr>
              <a:t>Devise a protocol so that</a:t>
            </a:r>
          </a:p>
          <a:p>
            <a:pPr lvl="1" eaLnBrk="1" hangingPunct="1"/>
            <a:r>
              <a:rPr lang="en-US">
                <a:latin typeface="Arial" charset="0"/>
              </a:rPr>
              <a:t>Writer writes one letter at a time</a:t>
            </a:r>
          </a:p>
          <a:p>
            <a:pPr lvl="1" eaLnBrk="1" hangingPunct="1"/>
            <a:r>
              <a:rPr lang="en-US">
                <a:latin typeface="Arial" charset="0"/>
              </a:rPr>
              <a:t>Reader reads one letter at a time</a:t>
            </a:r>
          </a:p>
          <a:p>
            <a:pPr lvl="1" eaLnBrk="1" hangingPunct="1"/>
            <a:r>
              <a:rPr lang="en-US">
                <a:latin typeface="Arial" charset="0"/>
              </a:rPr>
              <a:t>Reader sees </a:t>
            </a:r>
            <a:r>
              <a:rPr lang="ja-JP" altLang="en-US">
                <a:latin typeface="Arial" charset="0"/>
              </a:rPr>
              <a:t>“</a:t>
            </a:r>
            <a:r>
              <a:rPr lang="en-US" altLang="ja-JP">
                <a:latin typeface="Arial" charset="0"/>
              </a:rPr>
              <a:t>snapshot</a:t>
            </a:r>
            <a:r>
              <a:rPr lang="ja-JP" altLang="en-US">
                <a:latin typeface="Arial" charset="0"/>
              </a:rPr>
              <a:t>”</a:t>
            </a:r>
            <a:endParaRPr lang="en-US" altLang="ja-JP">
              <a:latin typeface="Arial" charset="0"/>
            </a:endParaRPr>
          </a:p>
          <a:p>
            <a:pPr lvl="2" eaLnBrk="1" hangingPunct="1"/>
            <a:r>
              <a:rPr lang="en-US">
                <a:latin typeface="Arial" charset="0"/>
              </a:rPr>
              <a:t>Old message or new message</a:t>
            </a:r>
          </a:p>
          <a:p>
            <a:pPr lvl="2" eaLnBrk="1" hangingPunct="1"/>
            <a:r>
              <a:rPr lang="en-US">
                <a:latin typeface="Arial" charset="0"/>
              </a:rPr>
              <a:t>No mixed messages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C8BA8D-B9C5-F741-A8A1-1E472202DEF8}" type="slidenum">
              <a:rPr lang="ar-SA" sz="1400">
                <a:latin typeface="Comic Sans MS" charset="0"/>
                <a:cs typeface="Arial" charset="0"/>
              </a:rPr>
              <a:pPr algn="r"/>
              <a:t>102</a:t>
            </a:fld>
            <a:endParaRPr lang="en-US" sz="1400">
              <a:latin typeface="Comic Sans MS" charset="0"/>
              <a:cs typeface="Arial" charset="0"/>
            </a:endParaRPr>
          </a:p>
        </p:txBody>
      </p:sp>
      <p:sp>
        <p:nvSpPr>
          <p:cNvPr id="221186" name="Rectangle 2"/>
          <p:cNvSpPr>
            <a:spLocks noGrp="1" noChangeArrowheads="1"/>
          </p:cNvSpPr>
          <p:nvPr>
            <p:ph type="title" idx="4294967295"/>
          </p:nvPr>
        </p:nvSpPr>
        <p:spPr>
          <a:xfrm>
            <a:off x="685800" y="609600"/>
            <a:ext cx="8047038" cy="1143000"/>
          </a:xfrm>
        </p:spPr>
        <p:txBody>
          <a:bodyPr/>
          <a:lstStyle/>
          <a:p>
            <a:pPr eaLnBrk="1" hangingPunct="1"/>
            <a:r>
              <a:rPr lang="en-US">
                <a:latin typeface="Arial" charset="0"/>
              </a:rPr>
              <a:t>Readers/Writers (continued)</a:t>
            </a:r>
          </a:p>
        </p:txBody>
      </p:sp>
      <p:sp>
        <p:nvSpPr>
          <p:cNvPr id="221187" name="Rectangle 3"/>
          <p:cNvSpPr>
            <a:spLocks noGrp="1" noChangeArrowheads="1"/>
          </p:cNvSpPr>
          <p:nvPr>
            <p:ph type="body" idx="4294967295"/>
          </p:nvPr>
        </p:nvSpPr>
        <p:spPr/>
        <p:txBody>
          <a:bodyPr/>
          <a:lstStyle/>
          <a:p>
            <a:pPr eaLnBrk="1" hangingPunct="1"/>
            <a:r>
              <a:rPr lang="en-US">
                <a:latin typeface="Arial" charset="0"/>
              </a:rPr>
              <a:t>Easy with mutual exclusion</a:t>
            </a:r>
          </a:p>
          <a:p>
            <a:pPr eaLnBrk="1" hangingPunct="1"/>
            <a:r>
              <a:rPr lang="en-US">
                <a:latin typeface="Arial" charset="0"/>
              </a:rPr>
              <a:t>But mutual exclusion requires </a:t>
            </a:r>
            <a:r>
              <a:rPr lang="en-US">
                <a:solidFill>
                  <a:schemeClr val="tx1"/>
                </a:solidFill>
                <a:latin typeface="Arial" charset="0"/>
              </a:rPr>
              <a:t>waiting</a:t>
            </a:r>
          </a:p>
          <a:p>
            <a:pPr lvl="1" eaLnBrk="1" hangingPunct="1"/>
            <a:r>
              <a:rPr lang="en-US">
                <a:latin typeface="Arial" charset="0"/>
              </a:rPr>
              <a:t>One </a:t>
            </a:r>
            <a:r>
              <a:rPr lang="en-US">
                <a:solidFill>
                  <a:schemeClr val="tx1"/>
                </a:solidFill>
                <a:latin typeface="Arial" charset="0"/>
              </a:rPr>
              <a:t>waits</a:t>
            </a:r>
            <a:r>
              <a:rPr lang="en-US">
                <a:latin typeface="Arial" charset="0"/>
              </a:rPr>
              <a:t> for the other</a:t>
            </a:r>
          </a:p>
          <a:p>
            <a:pPr lvl="1" eaLnBrk="1" hangingPunct="1"/>
            <a:r>
              <a:rPr lang="en-US">
                <a:latin typeface="Arial" charset="0"/>
              </a:rPr>
              <a:t>Everyone executes </a:t>
            </a:r>
            <a:r>
              <a:rPr lang="en-US">
                <a:solidFill>
                  <a:schemeClr val="tx1"/>
                </a:solidFill>
                <a:latin typeface="Arial" charset="0"/>
              </a:rPr>
              <a:t>sequentially</a:t>
            </a:r>
          </a:p>
          <a:p>
            <a:pPr eaLnBrk="1" hangingPunct="1"/>
            <a:r>
              <a:rPr lang="en-US">
                <a:latin typeface="Arial" charset="0"/>
              </a:rPr>
              <a:t>Remarkably</a:t>
            </a:r>
          </a:p>
          <a:p>
            <a:pPr lvl="1" eaLnBrk="1" hangingPunct="1"/>
            <a:r>
              <a:rPr lang="en-US">
                <a:latin typeface="Arial" charset="0"/>
              </a:rPr>
              <a:t>We can solve R/W without mutual exclusion</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23234"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01E4854-C908-AF45-A1D4-2EF588F6EB5B}" type="slidenum">
              <a:rPr lang="ar-SA" sz="1400">
                <a:latin typeface="Comic Sans MS" charset="0"/>
                <a:cs typeface="Arial" charset="0"/>
              </a:rPr>
              <a:pPr algn="r"/>
              <a:t>103</a:t>
            </a:fld>
            <a:endParaRPr lang="en-US" sz="1400">
              <a:latin typeface="Comic Sans MS" charset="0"/>
              <a:cs typeface="Arial" charset="0"/>
            </a:endParaRPr>
          </a:p>
        </p:txBody>
      </p:sp>
      <p:sp>
        <p:nvSpPr>
          <p:cNvPr id="223235" name="Rectangle 2"/>
          <p:cNvSpPr>
            <a:spLocks noGrp="1" noChangeArrowheads="1"/>
          </p:cNvSpPr>
          <p:nvPr>
            <p:ph type="title" idx="4294967295"/>
          </p:nvPr>
        </p:nvSpPr>
        <p:spPr/>
        <p:txBody>
          <a:bodyPr/>
          <a:lstStyle/>
          <a:p>
            <a:pPr eaLnBrk="1" hangingPunct="1"/>
            <a:r>
              <a:rPr lang="en-US">
                <a:latin typeface="Arial" charset="0"/>
              </a:rPr>
              <a:t>Esoteric?</a:t>
            </a:r>
          </a:p>
        </p:txBody>
      </p:sp>
      <p:sp>
        <p:nvSpPr>
          <p:cNvPr id="223236" name="Rectangle 3"/>
          <p:cNvSpPr>
            <a:spLocks noGrp="1" noChangeArrowheads="1"/>
          </p:cNvSpPr>
          <p:nvPr>
            <p:ph type="body" idx="4294967295"/>
          </p:nvPr>
        </p:nvSpPr>
        <p:spPr/>
        <p:txBody>
          <a:bodyPr/>
          <a:lstStyle/>
          <a:p>
            <a:pPr eaLnBrk="1" hangingPunct="1"/>
            <a:r>
              <a:rPr lang="en-US">
                <a:latin typeface="Arial" charset="0"/>
              </a:rPr>
              <a:t>Java container </a:t>
            </a:r>
            <a:r>
              <a:rPr lang="en-US" b="1">
                <a:solidFill>
                  <a:schemeClr val="tx1"/>
                </a:solidFill>
                <a:latin typeface="Courier New" charset="0"/>
              </a:rPr>
              <a:t>size()</a:t>
            </a:r>
            <a:r>
              <a:rPr lang="en-US" b="1">
                <a:latin typeface="Arial" charset="0"/>
              </a:rPr>
              <a:t> </a:t>
            </a:r>
            <a:r>
              <a:rPr lang="en-US">
                <a:latin typeface="Arial" charset="0"/>
              </a:rPr>
              <a:t>method</a:t>
            </a:r>
          </a:p>
          <a:p>
            <a:pPr eaLnBrk="1" hangingPunct="1"/>
            <a:r>
              <a:rPr lang="en-US">
                <a:latin typeface="Arial" charset="0"/>
              </a:rPr>
              <a:t>Single shared counter?</a:t>
            </a:r>
          </a:p>
          <a:p>
            <a:pPr lvl="1" eaLnBrk="1" hangingPunct="1"/>
            <a:r>
              <a:rPr lang="en-US">
                <a:latin typeface="Arial" charset="0"/>
              </a:rPr>
              <a:t>incremented with each </a:t>
            </a:r>
            <a:r>
              <a:rPr lang="en-US" b="1">
                <a:solidFill>
                  <a:schemeClr val="tx1"/>
                </a:solidFill>
                <a:latin typeface="Courier New" charset="0"/>
              </a:rPr>
              <a:t>add()</a:t>
            </a:r>
            <a:r>
              <a:rPr lang="en-US" b="1">
                <a:latin typeface="Arial" charset="0"/>
              </a:rPr>
              <a:t> </a:t>
            </a:r>
            <a:r>
              <a:rPr lang="en-US">
                <a:latin typeface="Arial" charset="0"/>
              </a:rPr>
              <a:t>and</a:t>
            </a:r>
          </a:p>
          <a:p>
            <a:pPr lvl="1" eaLnBrk="1" hangingPunct="1"/>
            <a:r>
              <a:rPr lang="en-US">
                <a:latin typeface="Arial" charset="0"/>
              </a:rPr>
              <a:t>decremented with each </a:t>
            </a:r>
            <a:r>
              <a:rPr lang="en-US" b="1">
                <a:solidFill>
                  <a:schemeClr val="tx1"/>
                </a:solidFill>
                <a:latin typeface="Courier New" charset="0"/>
              </a:rPr>
              <a:t>remove()</a:t>
            </a:r>
          </a:p>
          <a:p>
            <a:pPr eaLnBrk="1" hangingPunct="1"/>
            <a:r>
              <a:rPr lang="en-US">
                <a:latin typeface="Arial" charset="0"/>
              </a:rPr>
              <a:t>Threads wait to exclusively access counter</a:t>
            </a:r>
          </a:p>
        </p:txBody>
      </p:sp>
      <p:sp>
        <p:nvSpPr>
          <p:cNvPr id="6" name="TextBox 5"/>
          <p:cNvSpPr txBox="1">
            <a:spLocks noChangeArrowheads="1"/>
          </p:cNvSpPr>
          <p:nvPr/>
        </p:nvSpPr>
        <p:spPr bwMode="auto">
          <a:xfrm rot="-2082795">
            <a:off x="5648325" y="4259263"/>
            <a:ext cx="2816225" cy="1076325"/>
          </a:xfrm>
          <a:prstGeom prst="rect">
            <a:avLst/>
          </a:prstGeom>
          <a:solidFill>
            <a:schemeClr val="bg1"/>
          </a:solidFill>
          <a:ln w="9525">
            <a:solidFill>
              <a:srgbClr val="FF0000"/>
            </a:solidFill>
            <a:miter lim="800000"/>
            <a:headEnd/>
            <a:tailEnd/>
          </a:ln>
        </p:spPr>
        <p:txBody>
          <a:bodyPr wrap="none">
            <a:spAutoFit/>
          </a:bodyPr>
          <a:lstStyle/>
          <a:p>
            <a:pPr algn="ctr" eaLnBrk="0" hangingPunct="0">
              <a:defRPr/>
            </a:pPr>
            <a:r>
              <a:rPr lang="en-US" sz="3200" b="1" dirty="0">
                <a:solidFill>
                  <a:srgbClr val="FF0000"/>
                </a:solidFill>
                <a:latin typeface="+mj-lt"/>
                <a:ea typeface="+mn-ea"/>
                <a:cs typeface="+mn-cs"/>
              </a:rPr>
              <a:t>performance</a:t>
            </a:r>
            <a:r>
              <a:rPr lang="en-US" sz="3200" b="1" dirty="0">
                <a:solidFill>
                  <a:srgbClr val="FF0000"/>
                </a:solidFill>
                <a:latin typeface="+mj-lt"/>
                <a:ea typeface="+mn-ea"/>
                <a:cs typeface="+mn-cs"/>
                <a:sym typeface="Wingdings" pitchFamily="2" charset="2"/>
              </a:rPr>
              <a:t> </a:t>
            </a:r>
          </a:p>
          <a:p>
            <a:pPr algn="ctr" eaLnBrk="0" hangingPunct="0">
              <a:defRPr/>
            </a:pPr>
            <a:r>
              <a:rPr lang="en-US" sz="3200" b="1" dirty="0">
                <a:solidFill>
                  <a:srgbClr val="FF0000"/>
                </a:solidFill>
                <a:latin typeface="+mj-lt"/>
                <a:ea typeface="+mn-ea"/>
                <a:cs typeface="+mn-cs"/>
                <a:sym typeface="Wingdings" pitchFamily="2" charset="2"/>
              </a:rPr>
              <a:t>b</a:t>
            </a:r>
            <a:r>
              <a:rPr lang="en-US" sz="3200" b="1" dirty="0">
                <a:solidFill>
                  <a:srgbClr val="FF0000"/>
                </a:solidFill>
                <a:latin typeface="+mj-lt"/>
                <a:ea typeface="+mn-ea"/>
                <a:cs typeface="+mn-cs"/>
              </a:rPr>
              <a:t>ottleneck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77825B5-E9D0-2F42-BA26-F92FFD7BA7EC}" type="slidenum">
              <a:rPr lang="ar-SA" sz="1400">
                <a:latin typeface="Comic Sans MS" charset="0"/>
                <a:cs typeface="Arial" charset="0"/>
              </a:rPr>
              <a:pPr algn="r"/>
              <a:t>104</a:t>
            </a:fld>
            <a:endParaRPr lang="en-US" sz="1400">
              <a:latin typeface="Comic Sans MS" charset="0"/>
              <a:cs typeface="Arial" charset="0"/>
            </a:endParaRPr>
          </a:p>
        </p:txBody>
      </p:sp>
      <p:sp>
        <p:nvSpPr>
          <p:cNvPr id="225282" name="Rectangle 2"/>
          <p:cNvSpPr>
            <a:spLocks noGrp="1" noChangeArrowheads="1"/>
          </p:cNvSpPr>
          <p:nvPr>
            <p:ph type="title" idx="4294967295"/>
          </p:nvPr>
        </p:nvSpPr>
        <p:spPr/>
        <p:txBody>
          <a:bodyPr/>
          <a:lstStyle/>
          <a:p>
            <a:pPr eaLnBrk="1" hangingPunct="1"/>
            <a:r>
              <a:rPr lang="en-US">
                <a:latin typeface="Arial" charset="0"/>
              </a:rPr>
              <a:t>Readers/Writers Solution</a:t>
            </a:r>
          </a:p>
        </p:txBody>
      </p:sp>
      <p:sp>
        <p:nvSpPr>
          <p:cNvPr id="225283" name="Rectangle 3"/>
          <p:cNvSpPr>
            <a:spLocks noGrp="1" noChangeArrowheads="1"/>
          </p:cNvSpPr>
          <p:nvPr>
            <p:ph type="body" idx="4294967295"/>
          </p:nvPr>
        </p:nvSpPr>
        <p:spPr/>
        <p:txBody>
          <a:bodyPr/>
          <a:lstStyle/>
          <a:p>
            <a:pPr eaLnBrk="1" hangingPunct="1"/>
            <a:r>
              <a:rPr lang="en-US" dirty="0">
                <a:latin typeface="Arial" charset="0"/>
              </a:rPr>
              <a:t>Each thread </a:t>
            </a:r>
            <a:r>
              <a:rPr lang="en-US" dirty="0" err="1">
                <a:solidFill>
                  <a:schemeClr val="tx1"/>
                </a:solidFill>
                <a:latin typeface="Arial" charset="0"/>
              </a:rPr>
              <a:t>i</a:t>
            </a:r>
            <a:r>
              <a:rPr lang="en-US" dirty="0">
                <a:solidFill>
                  <a:schemeClr val="tx1"/>
                </a:solidFill>
                <a:latin typeface="Arial" charset="0"/>
              </a:rPr>
              <a:t> </a:t>
            </a:r>
            <a:r>
              <a:rPr lang="en-US" dirty="0">
                <a:latin typeface="Arial" charset="0"/>
              </a:rPr>
              <a:t>has </a:t>
            </a:r>
            <a:r>
              <a:rPr lang="en-US" b="1" dirty="0">
                <a:solidFill>
                  <a:schemeClr val="tx1"/>
                </a:solidFill>
                <a:latin typeface="Courier New" charset="0"/>
              </a:rPr>
              <a:t>size</a:t>
            </a:r>
            <a:r>
              <a:rPr lang="en-US" b="1" dirty="0" smtClean="0">
                <a:solidFill>
                  <a:schemeClr val="tx1"/>
                </a:solidFill>
                <a:latin typeface="Courier New" charset="0"/>
              </a:rPr>
              <a:t>[</a:t>
            </a:r>
            <a:r>
              <a:rPr lang="en-US" b="1" dirty="0" err="1" smtClean="0">
                <a:solidFill>
                  <a:schemeClr val="tx1"/>
                </a:solidFill>
                <a:latin typeface="Courier New" charset="0"/>
              </a:rPr>
              <a:t>i</a:t>
            </a:r>
            <a:r>
              <a:rPr lang="en-US" b="1" dirty="0" smtClean="0">
                <a:solidFill>
                  <a:schemeClr val="tx1"/>
                </a:solidFill>
                <a:latin typeface="Courier New" charset="0"/>
              </a:rPr>
              <a:t>] </a:t>
            </a:r>
            <a:r>
              <a:rPr lang="en-US" dirty="0" smtClean="0">
                <a:latin typeface="Arial" charset="0"/>
              </a:rPr>
              <a:t>counter </a:t>
            </a:r>
            <a:endParaRPr lang="en-US" dirty="0">
              <a:latin typeface="Arial" charset="0"/>
            </a:endParaRPr>
          </a:p>
          <a:p>
            <a:pPr lvl="1" eaLnBrk="1" hangingPunct="1"/>
            <a:r>
              <a:rPr lang="en-US" dirty="0">
                <a:latin typeface="Arial" charset="0"/>
              </a:rPr>
              <a:t>only it increments or decrements.  </a:t>
            </a:r>
            <a:endParaRPr lang="en-US" dirty="0" smtClean="0">
              <a:latin typeface="Arial" charset="0"/>
            </a:endParaRPr>
          </a:p>
          <a:p>
            <a:pPr lvl="1" eaLnBrk="1" hangingPunct="1"/>
            <a:endParaRPr lang="en-US" dirty="0">
              <a:latin typeface="Arial" charset="0"/>
            </a:endParaRPr>
          </a:p>
          <a:p>
            <a:pPr lvl="1" eaLnBrk="1" hangingPunct="1"/>
            <a:endParaRPr lang="en-US" dirty="0" smtClean="0">
              <a:latin typeface="Arial" charset="0"/>
            </a:endParaRPr>
          </a:p>
          <a:p>
            <a:pPr marL="457200" lvl="1" indent="0" eaLnBrk="1" hangingPunct="1">
              <a:buNone/>
            </a:pPr>
            <a:endParaRPr lang="en-US" dirty="0">
              <a:latin typeface="Arial" charset="0"/>
            </a:endParaRPr>
          </a:p>
          <a:p>
            <a:pPr eaLnBrk="1" hangingPunct="1"/>
            <a:r>
              <a:rPr lang="en-US" dirty="0">
                <a:latin typeface="Arial" charset="0"/>
              </a:rPr>
              <a:t>To get </a:t>
            </a:r>
            <a:r>
              <a:rPr lang="en-US" dirty="0" smtClean="0">
                <a:latin typeface="Arial" charset="0"/>
              </a:rPr>
              <a:t>object</a:t>
            </a:r>
            <a:r>
              <a:rPr lang="fr-FR" altLang="ja-JP" dirty="0" smtClean="0">
                <a:latin typeface="Arial" charset="0"/>
              </a:rPr>
              <a:t>'</a:t>
            </a:r>
            <a:r>
              <a:rPr lang="en-US" altLang="ja-JP" dirty="0" smtClean="0">
                <a:latin typeface="Arial" charset="0"/>
              </a:rPr>
              <a:t>s </a:t>
            </a:r>
            <a:r>
              <a:rPr lang="en-US" altLang="ja-JP" dirty="0">
                <a:latin typeface="Arial" charset="0"/>
              </a:rPr>
              <a:t>size, a thread reads a </a:t>
            </a:r>
            <a:r>
              <a:rPr lang="ja-JP" altLang="en-US" dirty="0">
                <a:latin typeface="Arial" charset="0"/>
              </a:rPr>
              <a:t>“</a:t>
            </a:r>
            <a:r>
              <a:rPr lang="en-US" altLang="ja-JP" dirty="0">
                <a:latin typeface="Arial" charset="0"/>
              </a:rPr>
              <a:t>snapshot</a:t>
            </a:r>
            <a:r>
              <a:rPr lang="ja-JP" altLang="en-US" dirty="0">
                <a:latin typeface="Arial" charset="0"/>
              </a:rPr>
              <a:t>”</a:t>
            </a:r>
            <a:r>
              <a:rPr lang="en-US" altLang="ja-JP" dirty="0">
                <a:latin typeface="Arial" charset="0"/>
              </a:rPr>
              <a:t> of all </a:t>
            </a:r>
            <a:r>
              <a:rPr lang="en-US" altLang="ja-JP" dirty="0" smtClean="0">
                <a:latin typeface="Arial" charset="0"/>
              </a:rPr>
              <a:t>counters without </a:t>
            </a:r>
            <a:r>
              <a:rPr lang="en-US" altLang="ja-JP" dirty="0" err="1" smtClean="0">
                <a:latin typeface="Arial" charset="0"/>
              </a:rPr>
              <a:t>mutex</a:t>
            </a:r>
            <a:endParaRPr lang="en-US" altLang="ja-JP" dirty="0">
              <a:latin typeface="Arial" charset="0"/>
            </a:endParaRPr>
          </a:p>
          <a:p>
            <a:pPr eaLnBrk="1" hangingPunct="1"/>
            <a:r>
              <a:rPr lang="en-US" dirty="0">
                <a:latin typeface="Arial" charset="0"/>
              </a:rPr>
              <a:t>This eliminates the bottleneck</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7" name="AutoShape 3"/>
          <p:cNvSpPr>
            <a:spLocks noChangeArrowheads="1"/>
          </p:cNvSpPr>
          <p:nvPr/>
        </p:nvSpPr>
        <p:spPr bwMode="auto">
          <a:xfrm>
            <a:off x="1905000" y="3048000"/>
            <a:ext cx="4953000" cy="9144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2800" b="1">
              <a:solidFill>
                <a:srgbClr val="0000FF"/>
              </a:solidFill>
              <a:latin typeface="Comic Sans MS" pitchFamily="66" charset="0"/>
              <a:ea typeface="+mn-ea"/>
              <a:cs typeface="+mn-cs"/>
            </a:endParaRPr>
          </a:p>
        </p:txBody>
      </p:sp>
      <p:grpSp>
        <p:nvGrpSpPr>
          <p:cNvPr id="8" name="Group 4"/>
          <p:cNvGrpSpPr>
            <a:grpSpLocks/>
          </p:cNvGrpSpPr>
          <p:nvPr/>
        </p:nvGrpSpPr>
        <p:grpSpPr bwMode="auto">
          <a:xfrm flipH="1">
            <a:off x="1905000" y="2743200"/>
            <a:ext cx="980281" cy="647700"/>
            <a:chOff x="864" y="1968"/>
            <a:chExt cx="912" cy="816"/>
          </a:xfrm>
        </p:grpSpPr>
        <p:sp>
          <p:nvSpPr>
            <p:cNvPr id="9"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8"/>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6" name="Freeform 12"/>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13"/>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 name="Freeform 14"/>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 name="Freeform 15"/>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2" name="Text Box 21"/>
          <p:cNvSpPr txBox="1">
            <a:spLocks noChangeArrowheads="1"/>
          </p:cNvSpPr>
          <p:nvPr/>
        </p:nvSpPr>
        <p:spPr bwMode="auto">
          <a:xfrm>
            <a:off x="2266155" y="3314698"/>
            <a:ext cx="361156" cy="461962"/>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smtClean="0">
                <a:solidFill>
                  <a:srgbClr val="0000FF"/>
                </a:solidFill>
                <a:latin typeface="Courier New" charset="0"/>
              </a:rPr>
              <a:t>4</a:t>
            </a:r>
            <a:endParaRPr lang="en-US" b="1" dirty="0">
              <a:solidFill>
                <a:srgbClr val="0000FF"/>
              </a:solidFill>
              <a:latin typeface="Courier New" charset="0"/>
            </a:endParaRPr>
          </a:p>
        </p:txBody>
      </p:sp>
      <p:sp>
        <p:nvSpPr>
          <p:cNvPr id="30" name="Text Box 24"/>
          <p:cNvSpPr txBox="1">
            <a:spLocks noChangeArrowheads="1"/>
          </p:cNvSpPr>
          <p:nvPr/>
        </p:nvSpPr>
        <p:spPr bwMode="auto">
          <a:xfrm>
            <a:off x="270236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a:solidFill>
                  <a:srgbClr val="0000FF"/>
                </a:solidFill>
                <a:latin typeface="Courier New" charset="0"/>
              </a:rPr>
              <a:t>3</a:t>
            </a:r>
          </a:p>
        </p:txBody>
      </p:sp>
      <p:sp>
        <p:nvSpPr>
          <p:cNvPr id="28" name="Text Box 27"/>
          <p:cNvSpPr txBox="1">
            <a:spLocks noChangeArrowheads="1"/>
          </p:cNvSpPr>
          <p:nvPr/>
        </p:nvSpPr>
        <p:spPr bwMode="auto">
          <a:xfrm>
            <a:off x="313857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a:solidFill>
                  <a:srgbClr val="0000FF"/>
                </a:solidFill>
                <a:latin typeface="Courier New" charset="0"/>
              </a:rPr>
              <a:t>0</a:t>
            </a:r>
          </a:p>
        </p:txBody>
      </p:sp>
      <p:sp>
        <p:nvSpPr>
          <p:cNvPr id="67" name="Text Box 27"/>
          <p:cNvSpPr txBox="1">
            <a:spLocks noChangeArrowheads="1"/>
          </p:cNvSpPr>
          <p:nvPr/>
        </p:nvSpPr>
        <p:spPr bwMode="auto">
          <a:xfrm>
            <a:off x="357478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a:solidFill>
                  <a:srgbClr val="0000FF"/>
                </a:solidFill>
                <a:latin typeface="Courier New" charset="0"/>
              </a:rPr>
              <a:t>0</a:t>
            </a:r>
          </a:p>
        </p:txBody>
      </p:sp>
      <p:sp>
        <p:nvSpPr>
          <p:cNvPr id="68" name="Text Box 24"/>
          <p:cNvSpPr txBox="1">
            <a:spLocks noChangeArrowheads="1"/>
          </p:cNvSpPr>
          <p:nvPr/>
        </p:nvSpPr>
        <p:spPr bwMode="auto">
          <a:xfrm>
            <a:off x="401099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smtClean="0">
                <a:solidFill>
                  <a:srgbClr val="0000FF"/>
                </a:solidFill>
                <a:latin typeface="Courier New" charset="0"/>
              </a:rPr>
              <a:t>1</a:t>
            </a:r>
            <a:endParaRPr lang="en-US" b="1" dirty="0">
              <a:solidFill>
                <a:srgbClr val="0000FF"/>
              </a:solidFill>
              <a:latin typeface="Courier New" charset="0"/>
            </a:endParaRPr>
          </a:p>
        </p:txBody>
      </p:sp>
      <p:sp>
        <p:nvSpPr>
          <p:cNvPr id="70" name="Text Box 21"/>
          <p:cNvSpPr txBox="1">
            <a:spLocks noChangeArrowheads="1"/>
          </p:cNvSpPr>
          <p:nvPr/>
        </p:nvSpPr>
        <p:spPr bwMode="auto">
          <a:xfrm>
            <a:off x="4447205" y="3314698"/>
            <a:ext cx="361156" cy="461962"/>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smtClean="0">
                <a:solidFill>
                  <a:srgbClr val="0000FF"/>
                </a:solidFill>
                <a:latin typeface="Courier New" charset="0"/>
              </a:rPr>
              <a:t>4</a:t>
            </a:r>
            <a:endParaRPr lang="en-US" b="1" dirty="0">
              <a:solidFill>
                <a:srgbClr val="0000FF"/>
              </a:solidFill>
              <a:latin typeface="Courier New" charset="0"/>
            </a:endParaRPr>
          </a:p>
        </p:txBody>
      </p:sp>
      <p:sp>
        <p:nvSpPr>
          <p:cNvPr id="71" name="Text Box 24"/>
          <p:cNvSpPr txBox="1">
            <a:spLocks noChangeArrowheads="1"/>
          </p:cNvSpPr>
          <p:nvPr/>
        </p:nvSpPr>
        <p:spPr bwMode="auto">
          <a:xfrm>
            <a:off x="488341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smtClean="0">
                <a:solidFill>
                  <a:srgbClr val="0000FF"/>
                </a:solidFill>
                <a:latin typeface="Courier New" charset="0"/>
              </a:rPr>
              <a:t>2</a:t>
            </a:r>
            <a:endParaRPr lang="en-US" b="1" dirty="0">
              <a:solidFill>
                <a:srgbClr val="0000FF"/>
              </a:solidFill>
              <a:latin typeface="Courier New" charset="0"/>
            </a:endParaRPr>
          </a:p>
        </p:txBody>
      </p:sp>
      <p:sp>
        <p:nvSpPr>
          <p:cNvPr id="72" name="Text Box 27"/>
          <p:cNvSpPr txBox="1">
            <a:spLocks noChangeArrowheads="1"/>
          </p:cNvSpPr>
          <p:nvPr/>
        </p:nvSpPr>
        <p:spPr bwMode="auto">
          <a:xfrm>
            <a:off x="531962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a:solidFill>
                  <a:srgbClr val="0000FF"/>
                </a:solidFill>
                <a:latin typeface="Courier New" charset="0"/>
              </a:rPr>
              <a:t>0</a:t>
            </a:r>
          </a:p>
        </p:txBody>
      </p:sp>
      <p:sp>
        <p:nvSpPr>
          <p:cNvPr id="73" name="Text Box 27"/>
          <p:cNvSpPr txBox="1">
            <a:spLocks noChangeArrowheads="1"/>
          </p:cNvSpPr>
          <p:nvPr/>
        </p:nvSpPr>
        <p:spPr bwMode="auto">
          <a:xfrm>
            <a:off x="5755835"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a:solidFill>
                  <a:srgbClr val="0000FF"/>
                </a:solidFill>
                <a:latin typeface="Courier New" charset="0"/>
              </a:rPr>
              <a:t>0</a:t>
            </a:r>
          </a:p>
        </p:txBody>
      </p:sp>
      <p:sp>
        <p:nvSpPr>
          <p:cNvPr id="74" name="Text Box 24"/>
          <p:cNvSpPr txBox="1">
            <a:spLocks noChangeArrowheads="1"/>
          </p:cNvSpPr>
          <p:nvPr/>
        </p:nvSpPr>
        <p:spPr bwMode="auto">
          <a:xfrm>
            <a:off x="6192044" y="3314995"/>
            <a:ext cx="361156" cy="46166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dirty="0" smtClean="0">
                <a:solidFill>
                  <a:srgbClr val="0000FF"/>
                </a:solidFill>
                <a:latin typeface="Courier New" charset="0"/>
              </a:rPr>
              <a:t>7</a:t>
            </a:r>
            <a:endParaRPr lang="en-US" b="1" dirty="0">
              <a:solidFill>
                <a:srgbClr val="0000FF"/>
              </a:solidFill>
              <a:latin typeface="Courier New" charset="0"/>
            </a:endParaRPr>
          </a:p>
        </p:txBody>
      </p:sp>
      <p:sp>
        <p:nvSpPr>
          <p:cNvPr id="4" name="Rectangle 3"/>
          <p:cNvSpPr/>
          <p:nvPr/>
        </p:nvSpPr>
        <p:spPr>
          <a:xfrm>
            <a:off x="762000" y="3276600"/>
            <a:ext cx="923450" cy="461665"/>
          </a:xfrm>
          <a:prstGeom prst="rect">
            <a:avLst/>
          </a:prstGeom>
        </p:spPr>
        <p:txBody>
          <a:bodyPr wrap="none">
            <a:spAutoFit/>
          </a:bodyPr>
          <a:lstStyle/>
          <a:p>
            <a:r>
              <a:rPr lang="en-US" sz="2400" b="1" dirty="0" smtClean="0">
                <a:solidFill>
                  <a:schemeClr val="tx1"/>
                </a:solidFill>
                <a:latin typeface="Courier New" charset="0"/>
              </a:rPr>
              <a:t>size</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57173E-6 7.37318E-6 L 0.44181 7.37318E-6 " pathEditMode="relative" ptsTypes="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134C613-1D98-7B43-8F2F-BFBE7D0E288E}" type="slidenum">
              <a:rPr lang="ar-SA" sz="1400">
                <a:latin typeface="Comic Sans MS" charset="0"/>
                <a:cs typeface="Arial" charset="0"/>
              </a:rPr>
              <a:pPr algn="r"/>
              <a:t>105</a:t>
            </a:fld>
            <a:endParaRPr lang="en-US" sz="1400">
              <a:latin typeface="Comic Sans MS" charset="0"/>
              <a:cs typeface="Arial" charset="0"/>
            </a:endParaRPr>
          </a:p>
        </p:txBody>
      </p:sp>
      <p:sp>
        <p:nvSpPr>
          <p:cNvPr id="227330" name="Rectangle 2"/>
          <p:cNvSpPr>
            <a:spLocks noGrp="1" noChangeArrowheads="1"/>
          </p:cNvSpPr>
          <p:nvPr>
            <p:ph type="title" idx="4294967295"/>
          </p:nvPr>
        </p:nvSpPr>
        <p:spPr/>
        <p:txBody>
          <a:bodyPr/>
          <a:lstStyle/>
          <a:p>
            <a:pPr eaLnBrk="1" hangingPunct="1"/>
            <a:r>
              <a:rPr lang="en-US" dirty="0" smtClean="0">
                <a:latin typeface="Arial" charset="0"/>
              </a:rPr>
              <a:t>Why do </a:t>
            </a:r>
            <a:r>
              <a:rPr lang="en-US" dirty="0">
                <a:latin typeface="Arial" charset="0"/>
              </a:rPr>
              <a:t>we care About </a:t>
            </a:r>
            <a:r>
              <a:rPr lang="en-US" dirty="0" smtClean="0">
                <a:latin typeface="Arial" charset="0"/>
              </a:rPr>
              <a:t>Sequential Bottlenecks</a:t>
            </a:r>
            <a:r>
              <a:rPr lang="en-US" dirty="0">
                <a:latin typeface="Arial" charset="0"/>
              </a:rPr>
              <a:t>? </a:t>
            </a:r>
          </a:p>
        </p:txBody>
      </p:sp>
      <p:sp>
        <p:nvSpPr>
          <p:cNvPr id="227331" name="Rectangle 3"/>
          <p:cNvSpPr>
            <a:spLocks noGrp="1" noChangeArrowheads="1"/>
          </p:cNvSpPr>
          <p:nvPr>
            <p:ph type="body" idx="4294967295"/>
          </p:nvPr>
        </p:nvSpPr>
        <p:spPr>
          <a:xfrm>
            <a:off x="457200" y="1874837"/>
            <a:ext cx="8229600" cy="4525963"/>
          </a:xfrm>
        </p:spPr>
        <p:txBody>
          <a:bodyPr/>
          <a:lstStyle/>
          <a:p>
            <a:pPr eaLnBrk="1" hangingPunct="1"/>
            <a:r>
              <a:rPr lang="en-US" dirty="0" smtClean="0">
                <a:latin typeface="Arial" charset="0"/>
              </a:rPr>
              <a:t>We </a:t>
            </a:r>
            <a:r>
              <a:rPr lang="en-US" dirty="0">
                <a:latin typeface="Arial" charset="0"/>
              </a:rPr>
              <a:t>want as much of the code as possible to execute </a:t>
            </a:r>
            <a:r>
              <a:rPr lang="en-US" dirty="0" smtClean="0">
                <a:latin typeface="Arial" charset="0"/>
              </a:rPr>
              <a:t>in parallel</a:t>
            </a:r>
            <a:endParaRPr lang="en-US" dirty="0">
              <a:latin typeface="Arial" charset="0"/>
            </a:endParaRPr>
          </a:p>
          <a:p>
            <a:pPr eaLnBrk="1" hangingPunct="1"/>
            <a:r>
              <a:rPr lang="en-US" dirty="0">
                <a:latin typeface="Arial" charset="0"/>
              </a:rPr>
              <a:t>A larger sequential part implies reduced performance  </a:t>
            </a:r>
          </a:p>
          <a:p>
            <a:pPr eaLnBrk="1" hangingPunct="1"/>
            <a:r>
              <a:rPr lang="en-US" dirty="0" smtClean="0">
                <a:solidFill>
                  <a:srgbClr val="FF3300"/>
                </a:solidFill>
                <a:latin typeface="Arial" charset="0"/>
              </a:rPr>
              <a:t>Amdahl</a:t>
            </a:r>
            <a:r>
              <a:rPr lang="fr-FR" altLang="ja-JP" dirty="0" smtClean="0">
                <a:solidFill>
                  <a:srgbClr val="FF3300"/>
                </a:solidFill>
                <a:latin typeface="Arial" charset="0"/>
              </a:rPr>
              <a:t>'</a:t>
            </a:r>
            <a:r>
              <a:rPr lang="en-US" altLang="ja-JP" dirty="0" smtClean="0">
                <a:solidFill>
                  <a:srgbClr val="FF3300"/>
                </a:solidFill>
                <a:latin typeface="Arial" charset="0"/>
              </a:rPr>
              <a:t>s </a:t>
            </a:r>
            <a:r>
              <a:rPr lang="en-US" altLang="ja-JP" dirty="0">
                <a:solidFill>
                  <a:srgbClr val="FF3300"/>
                </a:solidFill>
                <a:latin typeface="Arial" charset="0"/>
              </a:rPr>
              <a:t>law:</a:t>
            </a:r>
            <a:r>
              <a:rPr lang="en-US" altLang="ja-JP" dirty="0">
                <a:latin typeface="Arial" charset="0"/>
              </a:rPr>
              <a:t> this relation is not linear…</a:t>
            </a:r>
          </a:p>
          <a:p>
            <a:pPr eaLnBrk="1" hangingPunct="1"/>
            <a:endParaRPr lang="en-US" dirty="0">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pic>
        <p:nvPicPr>
          <p:cNvPr id="8" name="Picture 7"/>
          <p:cNvPicPr>
            <a:picLocks noChangeAspect="1"/>
          </p:cNvPicPr>
          <p:nvPr/>
        </p:nvPicPr>
        <p:blipFill>
          <a:blip r:embed="rId3" cstate="print"/>
          <a:stretch>
            <a:fillRect/>
          </a:stretch>
        </p:blipFill>
        <p:spPr>
          <a:xfrm>
            <a:off x="3124200" y="4876800"/>
            <a:ext cx="1270000" cy="1295400"/>
          </a:xfrm>
          <a:prstGeom prst="rect">
            <a:avLst/>
          </a:prstGeom>
        </p:spPr>
      </p:pic>
      <p:sp>
        <p:nvSpPr>
          <p:cNvPr id="4" name="Rectangle 3"/>
          <p:cNvSpPr/>
          <p:nvPr/>
        </p:nvSpPr>
        <p:spPr>
          <a:xfrm>
            <a:off x="4572000" y="5334000"/>
            <a:ext cx="1814582" cy="369332"/>
          </a:xfrm>
          <a:prstGeom prst="rect">
            <a:avLst/>
          </a:prstGeom>
        </p:spPr>
        <p:txBody>
          <a:bodyPr wrap="none">
            <a:spAutoFit/>
          </a:bodyPr>
          <a:lstStyle/>
          <a:p>
            <a:r>
              <a:rPr lang="en-US" dirty="0" smtClean="0"/>
              <a:t>Eugene Amdahl</a:t>
            </a:r>
            <a:endParaRPr 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29378"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03F8E6F-AB97-E64C-AFBB-9AA1F98909B0}" type="slidenum">
              <a:rPr lang="ar-SA" sz="1400">
                <a:cs typeface="Arial" charset="0"/>
              </a:rPr>
              <a:pPr algn="r"/>
              <a:t>106</a:t>
            </a:fld>
            <a:endParaRPr lang="en-US" sz="1400">
              <a:cs typeface="Arial" charset="0"/>
            </a:endParaRPr>
          </a:p>
        </p:txBody>
      </p:sp>
      <p:pic>
        <p:nvPicPr>
          <p:cNvPr id="229379"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06613" y="230663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3"/>
          <p:cNvSpPr>
            <a:spLocks noGrp="1" noChangeArrowheads="1"/>
          </p:cNvSpPr>
          <p:nvPr>
            <p:ph type="title" idx="4294967295"/>
          </p:nvPr>
        </p:nvSpPr>
        <p:spPr/>
        <p:txBody>
          <a:bodyPr/>
          <a:lstStyle/>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sp>
        <p:nvSpPr>
          <p:cNvPr id="220167" name="Text Box 5"/>
          <p:cNvSpPr txBox="1">
            <a:spLocks noChangeArrowheads="1"/>
          </p:cNvSpPr>
          <p:nvPr/>
        </p:nvSpPr>
        <p:spPr bwMode="auto">
          <a:xfrm>
            <a:off x="685800" y="2971800"/>
            <a:ext cx="3784600" cy="769441"/>
          </a:xfrm>
          <a:prstGeom prst="rect">
            <a:avLst/>
          </a:prstGeom>
          <a:noFill/>
          <a:ln w="9525">
            <a:noFill/>
            <a:miter lim="800000"/>
            <a:headEnd/>
            <a:tailEnd/>
          </a:ln>
        </p:spPr>
        <p:txBody>
          <a:bodyPr>
            <a:spAutoFit/>
          </a:bodyPr>
          <a:lstStyle/>
          <a:p>
            <a:pPr eaLnBrk="0" hangingPunct="0">
              <a:defRPr/>
            </a:pPr>
            <a:r>
              <a:rPr lang="en-US" sz="4000" dirty="0" smtClean="0">
                <a:solidFill>
                  <a:srgbClr val="0000FF"/>
                </a:solidFill>
                <a:latin typeface="+mj-lt"/>
                <a:ea typeface="+mn-ea"/>
                <a:cs typeface="+mn-cs"/>
              </a:rPr>
              <a:t>Speedup </a:t>
            </a:r>
            <a:r>
              <a:rPr lang="en-US" sz="4400" dirty="0" smtClean="0">
                <a:solidFill>
                  <a:srgbClr val="0000FF"/>
                </a:solidFill>
                <a:latin typeface="+mj-lt"/>
                <a:ea typeface="+mn-ea"/>
                <a:cs typeface="+mn-cs"/>
              </a:rPr>
              <a:t>=</a:t>
            </a:r>
            <a:endParaRPr lang="en-US" sz="4400" dirty="0">
              <a:solidFill>
                <a:srgbClr val="0000FF"/>
              </a:solidFill>
              <a:latin typeface="+mj-lt"/>
              <a:ea typeface="+mn-ea"/>
              <a:cs typeface="+mn-cs"/>
            </a:endParaRPr>
          </a:p>
        </p:txBody>
      </p:sp>
      <p:sp>
        <p:nvSpPr>
          <p:cNvPr id="229382" name="TextBox 10"/>
          <p:cNvSpPr txBox="1">
            <a:spLocks noChangeArrowheads="1"/>
          </p:cNvSpPr>
          <p:nvPr/>
        </p:nvSpPr>
        <p:spPr bwMode="auto">
          <a:xfrm>
            <a:off x="3733800" y="2743200"/>
            <a:ext cx="458711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t> </a:t>
            </a:r>
            <a:r>
              <a:rPr lang="en-US" sz="3200" dirty="0" smtClean="0"/>
              <a:t>1-thread </a:t>
            </a:r>
            <a:r>
              <a:rPr lang="en-US" sz="3200" dirty="0"/>
              <a:t>execution time</a:t>
            </a:r>
          </a:p>
        </p:txBody>
      </p:sp>
      <p:sp>
        <p:nvSpPr>
          <p:cNvPr id="229383" name="TextBox 11"/>
          <p:cNvSpPr txBox="1">
            <a:spLocks noChangeArrowheads="1"/>
          </p:cNvSpPr>
          <p:nvPr/>
        </p:nvSpPr>
        <p:spPr bwMode="auto">
          <a:xfrm>
            <a:off x="3733800" y="3505200"/>
            <a:ext cx="465524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t> N-thread </a:t>
            </a:r>
            <a:r>
              <a:rPr lang="en-US" sz="3200" dirty="0"/>
              <a:t>execution time</a:t>
            </a:r>
          </a:p>
        </p:txBody>
      </p:sp>
      <p:cxnSp>
        <p:nvCxnSpPr>
          <p:cNvPr id="14" name="Straight Connector 13"/>
          <p:cNvCxnSpPr/>
          <p:nvPr/>
        </p:nvCxnSpPr>
        <p:spPr>
          <a:xfrm>
            <a:off x="3810000" y="3396317"/>
            <a:ext cx="4495800" cy="32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3142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21D2961-6018-2A45-8AC4-256514E75589}" type="slidenum">
              <a:rPr lang="ar-SA" sz="1400">
                <a:cs typeface="Arial" charset="0"/>
              </a:rPr>
              <a:pPr algn="r"/>
              <a:t>107</a:t>
            </a:fld>
            <a:endParaRPr lang="en-US" sz="1400">
              <a:cs typeface="Arial" charset="0"/>
            </a:endParaRPr>
          </a:p>
        </p:txBody>
      </p:sp>
      <p:pic>
        <p:nvPicPr>
          <p:cNvPr id="231427"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title" idx="4294967295"/>
          </p:nvPr>
        </p:nvSpPr>
        <p:spPr/>
        <p:txBody>
          <a:bodyPr/>
          <a:lstStyle/>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sp>
        <p:nvSpPr>
          <p:cNvPr id="222215" name="Text Box 5"/>
          <p:cNvSpPr txBox="1">
            <a:spLocks noChangeArrowheads="1"/>
          </p:cNvSpPr>
          <p:nvPr/>
        </p:nvSpPr>
        <p:spPr bwMode="auto">
          <a:xfrm>
            <a:off x="1571231" y="2895600"/>
            <a:ext cx="2930184" cy="769441"/>
          </a:xfrm>
          <a:prstGeom prst="rect">
            <a:avLst/>
          </a:prstGeom>
          <a:noFill/>
          <a:ln w="9525">
            <a:noFill/>
            <a:miter lim="800000"/>
            <a:headEnd/>
            <a:tailEnd/>
          </a:ln>
        </p:spPr>
        <p:txBody>
          <a:bodyPr wrap="none">
            <a:spAutoFit/>
          </a:bodyPr>
          <a:lstStyle/>
          <a:p>
            <a:pPr algn="r" eaLnBrk="0" hangingPunct="0">
              <a:defRPr/>
            </a:pPr>
            <a:r>
              <a:rPr lang="en-US" sz="4400" dirty="0" smtClean="0">
                <a:solidFill>
                  <a:srgbClr val="0000FF"/>
                </a:solidFill>
                <a:latin typeface="+mj-lt"/>
                <a:ea typeface="+mn-ea"/>
                <a:cs typeface="+mn-cs"/>
              </a:rPr>
              <a:t>Speedup =</a:t>
            </a:r>
            <a:endParaRPr lang="en-US" sz="4400" dirty="0">
              <a:solidFill>
                <a:srgbClr val="0000FF"/>
              </a:solidFill>
              <a:latin typeface="+mj-lt"/>
              <a:ea typeface="+mn-ea"/>
              <a:cs typeface="+mn-cs"/>
            </a:endParaRPr>
          </a:p>
        </p:txBody>
      </p:sp>
      <p:graphicFrame>
        <p:nvGraphicFramePr>
          <p:cNvPr id="231432" name="Object 15"/>
          <p:cNvGraphicFramePr>
            <a:graphicFrameLocks noChangeAspect="1"/>
          </p:cNvGraphicFramePr>
          <p:nvPr>
            <p:extLst>
              <p:ext uri="{D42A27DB-BD31-4B8C-83A1-F6EECF244321}">
                <p14:modId xmlns:p14="http://schemas.microsoft.com/office/powerpoint/2010/main" val="2633632389"/>
              </p:ext>
            </p:extLst>
          </p:nvPr>
        </p:nvGraphicFramePr>
        <p:xfrm>
          <a:off x="4953000" y="2365212"/>
          <a:ext cx="2644775" cy="2587788"/>
        </p:xfrm>
        <a:graphic>
          <a:graphicData uri="http://schemas.openxmlformats.org/presentationml/2006/ole">
            <mc:AlternateContent xmlns:mc="http://schemas.openxmlformats.org/markup-compatibility/2006">
              <mc:Choice xmlns:v="urn:schemas-microsoft-com:vml" Requires="v">
                <p:oleObj spid="_x0000_s231484" name="Equation" r:id="rId5" imgW="576000" imgH="557640" progId="Equation.3">
                  <p:embed/>
                </p:oleObj>
              </mc:Choice>
              <mc:Fallback>
                <p:oleObj name="Equation" r:id="rId5" imgW="576000" imgH="557640" progId="Equation.3">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5212"/>
                        <a:ext cx="2644775" cy="258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3142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21D2961-6018-2A45-8AC4-256514E75589}" type="slidenum">
              <a:rPr lang="ar-SA" sz="1400">
                <a:cs typeface="Arial" charset="0"/>
              </a:rPr>
              <a:pPr algn="r"/>
              <a:t>108</a:t>
            </a:fld>
            <a:endParaRPr lang="en-US" sz="1400">
              <a:cs typeface="Arial" charset="0"/>
            </a:endParaRPr>
          </a:p>
        </p:txBody>
      </p:sp>
      <p:pic>
        <p:nvPicPr>
          <p:cNvPr id="231427"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title" idx="4294967295"/>
          </p:nvPr>
        </p:nvSpPr>
        <p:spPr/>
        <p:txBody>
          <a:bodyPr/>
          <a:lstStyle/>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sp>
        <p:nvSpPr>
          <p:cNvPr id="222215" name="Text Box 5"/>
          <p:cNvSpPr txBox="1">
            <a:spLocks noChangeArrowheads="1"/>
          </p:cNvSpPr>
          <p:nvPr/>
        </p:nvSpPr>
        <p:spPr bwMode="auto">
          <a:xfrm>
            <a:off x="1571231" y="2895600"/>
            <a:ext cx="2930184" cy="769441"/>
          </a:xfrm>
          <a:prstGeom prst="rect">
            <a:avLst/>
          </a:prstGeom>
          <a:noFill/>
          <a:ln w="9525">
            <a:noFill/>
            <a:miter lim="800000"/>
            <a:headEnd/>
            <a:tailEnd/>
          </a:ln>
        </p:spPr>
        <p:txBody>
          <a:bodyPr wrap="none">
            <a:spAutoFit/>
          </a:bodyPr>
          <a:lstStyle/>
          <a:p>
            <a:pPr algn="r" eaLnBrk="0" hangingPunct="0">
              <a:defRPr/>
            </a:pPr>
            <a:r>
              <a:rPr lang="en-US" sz="4400" dirty="0" smtClean="0">
                <a:solidFill>
                  <a:srgbClr val="0000FF"/>
                </a:solidFill>
                <a:latin typeface="+mj-lt"/>
                <a:ea typeface="+mn-ea"/>
                <a:cs typeface="+mn-cs"/>
              </a:rPr>
              <a:t>Speedup =</a:t>
            </a:r>
            <a:endParaRPr lang="en-US" sz="4400" dirty="0">
              <a:solidFill>
                <a:srgbClr val="0000FF"/>
              </a:solidFill>
              <a:latin typeface="+mj-lt"/>
              <a:ea typeface="+mn-ea"/>
              <a:cs typeface="+mn-cs"/>
            </a:endParaRPr>
          </a:p>
        </p:txBody>
      </p:sp>
      <p:graphicFrame>
        <p:nvGraphicFramePr>
          <p:cNvPr id="231432" name="Object 15"/>
          <p:cNvGraphicFramePr>
            <a:graphicFrameLocks noChangeAspect="1"/>
          </p:cNvGraphicFramePr>
          <p:nvPr>
            <p:extLst>
              <p:ext uri="{D42A27DB-BD31-4B8C-83A1-F6EECF244321}">
                <p14:modId xmlns:p14="http://schemas.microsoft.com/office/powerpoint/2010/main" val="2745481287"/>
              </p:ext>
            </p:extLst>
          </p:nvPr>
        </p:nvGraphicFramePr>
        <p:xfrm>
          <a:off x="4953000" y="2365212"/>
          <a:ext cx="2644775" cy="2587788"/>
        </p:xfrm>
        <a:graphic>
          <a:graphicData uri="http://schemas.openxmlformats.org/presentationml/2006/ole">
            <mc:AlternateContent xmlns:mc="http://schemas.openxmlformats.org/markup-compatibility/2006">
              <mc:Choice xmlns:v="urn:schemas-microsoft-com:vml" Requires="v">
                <p:oleObj spid="_x0000_s294949" name="Equation" r:id="rId5" imgW="576000" imgH="557640" progId="Equation.3">
                  <p:embed/>
                </p:oleObj>
              </mc:Choice>
              <mc:Fallback>
                <p:oleObj name="Equation" r:id="rId5" imgW="576000" imgH="55764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5212"/>
                        <a:ext cx="2644775" cy="258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6"/>
          <p:cNvSpPr>
            <a:spLocks noChangeArrowheads="1"/>
          </p:cNvSpPr>
          <p:nvPr/>
        </p:nvSpPr>
        <p:spPr bwMode="auto">
          <a:xfrm>
            <a:off x="6705600" y="3395663"/>
            <a:ext cx="990600" cy="771525"/>
          </a:xfrm>
          <a:prstGeom prst="wedgeRoundRectCallout">
            <a:avLst>
              <a:gd name="adj1" fmla="val 14903"/>
              <a:gd name="adj2" fmla="val -11193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b="1">
              <a:solidFill>
                <a:srgbClr val="0000FF"/>
              </a:solidFill>
              <a:latin typeface="Comic Sans MS" charset="0"/>
            </a:endParaRPr>
          </a:p>
        </p:txBody>
      </p:sp>
      <p:sp>
        <p:nvSpPr>
          <p:cNvPr id="9" name="Text Box 7"/>
          <p:cNvSpPr txBox="1">
            <a:spLocks noChangeArrowheads="1"/>
          </p:cNvSpPr>
          <p:nvPr/>
        </p:nvSpPr>
        <p:spPr bwMode="auto">
          <a:xfrm>
            <a:off x="6169025" y="1676400"/>
            <a:ext cx="2593975" cy="1077218"/>
          </a:xfrm>
          <a:prstGeom prst="rect">
            <a:avLst/>
          </a:prstGeom>
          <a:noFill/>
          <a:ln w="9525">
            <a:noFill/>
            <a:miter lim="800000"/>
            <a:headEnd/>
            <a:tailEnd/>
          </a:ln>
        </p:spPr>
        <p:txBody>
          <a:bodyPr>
            <a:spAutoFit/>
          </a:bodyPr>
          <a:lstStyle/>
          <a:p>
            <a:pPr algn="ctr" eaLnBrk="0" hangingPunct="0">
              <a:defRPr/>
            </a:pPr>
            <a:r>
              <a:rPr lang="en-US" sz="3200" dirty="0">
                <a:solidFill>
                  <a:srgbClr val="FF0000"/>
                </a:solidFill>
                <a:latin typeface="+mj-lt"/>
                <a:ea typeface="+mn-ea"/>
                <a:cs typeface="+mn-cs"/>
              </a:rPr>
              <a:t>Parallel fraction</a:t>
            </a:r>
          </a:p>
        </p:txBody>
      </p:sp>
    </p:spTree>
    <p:extLst>
      <p:ext uri="{BB962C8B-B14F-4D97-AF65-F5344CB8AC3E}">
        <p14:creationId xmlns:p14="http://schemas.microsoft.com/office/powerpoint/2010/main" val="201772900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3142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21D2961-6018-2A45-8AC4-256514E75589}" type="slidenum">
              <a:rPr lang="ar-SA" sz="1400">
                <a:cs typeface="Arial" charset="0"/>
              </a:rPr>
              <a:pPr algn="r"/>
              <a:t>109</a:t>
            </a:fld>
            <a:endParaRPr lang="en-US" sz="1400">
              <a:cs typeface="Arial" charset="0"/>
            </a:endParaRPr>
          </a:p>
        </p:txBody>
      </p:sp>
      <p:pic>
        <p:nvPicPr>
          <p:cNvPr id="231427"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title" idx="4294967295"/>
          </p:nvPr>
        </p:nvSpPr>
        <p:spPr/>
        <p:txBody>
          <a:bodyPr/>
          <a:lstStyle/>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sp>
        <p:nvSpPr>
          <p:cNvPr id="222215" name="Text Box 5"/>
          <p:cNvSpPr txBox="1">
            <a:spLocks noChangeArrowheads="1"/>
          </p:cNvSpPr>
          <p:nvPr/>
        </p:nvSpPr>
        <p:spPr bwMode="auto">
          <a:xfrm>
            <a:off x="1571231" y="2895600"/>
            <a:ext cx="2930184" cy="769441"/>
          </a:xfrm>
          <a:prstGeom prst="rect">
            <a:avLst/>
          </a:prstGeom>
          <a:noFill/>
          <a:ln w="9525">
            <a:noFill/>
            <a:miter lim="800000"/>
            <a:headEnd/>
            <a:tailEnd/>
          </a:ln>
        </p:spPr>
        <p:txBody>
          <a:bodyPr wrap="none">
            <a:spAutoFit/>
          </a:bodyPr>
          <a:lstStyle/>
          <a:p>
            <a:pPr algn="r" eaLnBrk="0" hangingPunct="0">
              <a:defRPr/>
            </a:pPr>
            <a:r>
              <a:rPr lang="en-US" sz="4400" dirty="0" smtClean="0">
                <a:solidFill>
                  <a:srgbClr val="0000FF"/>
                </a:solidFill>
                <a:latin typeface="+mj-lt"/>
                <a:ea typeface="+mn-ea"/>
                <a:cs typeface="+mn-cs"/>
              </a:rPr>
              <a:t>Speedup =</a:t>
            </a:r>
            <a:endParaRPr lang="en-US" sz="4400" dirty="0">
              <a:solidFill>
                <a:srgbClr val="0000FF"/>
              </a:solidFill>
              <a:latin typeface="+mj-lt"/>
              <a:ea typeface="+mn-ea"/>
              <a:cs typeface="+mn-cs"/>
            </a:endParaRPr>
          </a:p>
        </p:txBody>
      </p:sp>
      <p:graphicFrame>
        <p:nvGraphicFramePr>
          <p:cNvPr id="231432" name="Object 15"/>
          <p:cNvGraphicFramePr>
            <a:graphicFrameLocks noChangeAspect="1"/>
          </p:cNvGraphicFramePr>
          <p:nvPr>
            <p:extLst>
              <p:ext uri="{D42A27DB-BD31-4B8C-83A1-F6EECF244321}">
                <p14:modId xmlns:p14="http://schemas.microsoft.com/office/powerpoint/2010/main" val="552666965"/>
              </p:ext>
            </p:extLst>
          </p:nvPr>
        </p:nvGraphicFramePr>
        <p:xfrm>
          <a:off x="4953000" y="2365212"/>
          <a:ext cx="2644775" cy="2587788"/>
        </p:xfrm>
        <a:graphic>
          <a:graphicData uri="http://schemas.openxmlformats.org/presentationml/2006/ole">
            <mc:AlternateContent xmlns:mc="http://schemas.openxmlformats.org/markup-compatibility/2006">
              <mc:Choice xmlns:v="urn:schemas-microsoft-com:vml" Requires="v">
                <p:oleObj spid="_x0000_s299034" name="Equation" r:id="rId5" imgW="576000" imgH="557640" progId="Equation.3">
                  <p:embed/>
                </p:oleObj>
              </mc:Choice>
              <mc:Fallback>
                <p:oleObj name="Equation" r:id="rId5" imgW="576000" imgH="55764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5212"/>
                        <a:ext cx="2644775" cy="258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6"/>
          <p:cNvSpPr>
            <a:spLocks noChangeArrowheads="1"/>
          </p:cNvSpPr>
          <p:nvPr/>
        </p:nvSpPr>
        <p:spPr bwMode="auto">
          <a:xfrm>
            <a:off x="6705600" y="3395663"/>
            <a:ext cx="990600" cy="771525"/>
          </a:xfrm>
          <a:prstGeom prst="wedgeRoundRectCallout">
            <a:avLst>
              <a:gd name="adj1" fmla="val 14903"/>
              <a:gd name="adj2" fmla="val -11193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b="1">
              <a:solidFill>
                <a:srgbClr val="0000FF"/>
              </a:solidFill>
              <a:latin typeface="Comic Sans MS" charset="0"/>
            </a:endParaRPr>
          </a:p>
        </p:txBody>
      </p:sp>
      <p:sp>
        <p:nvSpPr>
          <p:cNvPr id="9" name="Text Box 7"/>
          <p:cNvSpPr txBox="1">
            <a:spLocks noChangeArrowheads="1"/>
          </p:cNvSpPr>
          <p:nvPr/>
        </p:nvSpPr>
        <p:spPr bwMode="auto">
          <a:xfrm>
            <a:off x="6169025" y="1676400"/>
            <a:ext cx="2593975" cy="1077218"/>
          </a:xfrm>
          <a:prstGeom prst="rect">
            <a:avLst/>
          </a:prstGeom>
          <a:noFill/>
          <a:ln w="9525">
            <a:noFill/>
            <a:miter lim="800000"/>
            <a:headEnd/>
            <a:tailEnd/>
          </a:ln>
        </p:spPr>
        <p:txBody>
          <a:bodyPr>
            <a:spAutoFit/>
          </a:bodyPr>
          <a:lstStyle/>
          <a:p>
            <a:pPr algn="ctr" eaLnBrk="0" hangingPunct="0">
              <a:defRPr/>
            </a:pPr>
            <a:r>
              <a:rPr lang="en-US" sz="3200" dirty="0">
                <a:solidFill>
                  <a:srgbClr val="FF0000"/>
                </a:solidFill>
                <a:latin typeface="+mj-lt"/>
                <a:ea typeface="+mn-ea"/>
                <a:cs typeface="+mn-cs"/>
              </a:rPr>
              <a:t>Parallel fraction</a:t>
            </a:r>
          </a:p>
        </p:txBody>
      </p:sp>
      <p:sp>
        <p:nvSpPr>
          <p:cNvPr id="10" name="AutoShape 10"/>
          <p:cNvSpPr>
            <a:spLocks noChangeArrowheads="1"/>
          </p:cNvSpPr>
          <p:nvPr/>
        </p:nvSpPr>
        <p:spPr bwMode="auto">
          <a:xfrm>
            <a:off x="4694649" y="3775335"/>
            <a:ext cx="1782351" cy="770689"/>
          </a:xfrm>
          <a:prstGeom prst="wedgeRoundRectCallout">
            <a:avLst>
              <a:gd name="adj1" fmla="val -94833"/>
              <a:gd name="adj2" fmla="val -1999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11" name="Text Box 11"/>
          <p:cNvSpPr txBox="1">
            <a:spLocks noChangeArrowheads="1"/>
          </p:cNvSpPr>
          <p:nvPr/>
        </p:nvSpPr>
        <p:spPr bwMode="auto">
          <a:xfrm>
            <a:off x="1679663" y="1524000"/>
            <a:ext cx="2133599" cy="1077218"/>
          </a:xfrm>
          <a:prstGeom prst="rect">
            <a:avLst/>
          </a:prstGeom>
          <a:noFill/>
          <a:ln w="9525">
            <a:noFill/>
            <a:miter lim="800000"/>
            <a:headEnd/>
            <a:tailEnd/>
          </a:ln>
        </p:spPr>
        <p:txBody>
          <a:bodyPr wrap="square">
            <a:spAutoFit/>
          </a:bodyPr>
          <a:lstStyle/>
          <a:p>
            <a:pPr algn="ctr" eaLnBrk="0" hangingPunct="0">
              <a:defRPr/>
            </a:pPr>
            <a:r>
              <a:rPr lang="en-US" sz="3200" dirty="0">
                <a:solidFill>
                  <a:srgbClr val="FF0000"/>
                </a:solidFill>
                <a:latin typeface="+mj-lt"/>
                <a:ea typeface="+mn-ea"/>
                <a:cs typeface="+mn-cs"/>
              </a:rPr>
              <a:t>Sequential fraction</a:t>
            </a:r>
          </a:p>
        </p:txBody>
      </p:sp>
    </p:spTree>
    <p:extLst>
      <p:ext uri="{BB962C8B-B14F-4D97-AF65-F5344CB8AC3E}">
        <p14:creationId xmlns:p14="http://schemas.microsoft.com/office/powerpoint/2010/main" val="8272008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a:latin typeface="Arial" charset="0"/>
              </a:rPr>
              <a:t>Ideal </a:t>
            </a:r>
            <a:r>
              <a:rPr lang="en-US" dirty="0" smtClean="0">
                <a:latin typeface="Arial" charset="0"/>
              </a:rPr>
              <a:t>Multicore Scaling </a:t>
            </a:r>
            <a:r>
              <a:rPr lang="en-US" dirty="0">
                <a:latin typeface="Arial" charset="0"/>
              </a:rPr>
              <a:t>Process</a:t>
            </a:r>
          </a:p>
        </p:txBody>
      </p:sp>
      <p:sp>
        <p:nvSpPr>
          <p:cNvPr id="188"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3481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6C2341D-3DB7-2F4E-B3F4-74BB2677BDA1}" type="slidenum">
              <a:rPr lang="ar-SA" sz="1400">
                <a:cs typeface="Arial" charset="0"/>
              </a:rPr>
              <a:pPr algn="r"/>
              <a:t>11</a:t>
            </a:fld>
            <a:endParaRPr lang="en-US" sz="1400">
              <a:cs typeface="Arial" charset="0"/>
            </a:endParaRPr>
          </a:p>
        </p:txBody>
      </p:sp>
      <p:sp>
        <p:nvSpPr>
          <p:cNvPr id="23557" name="Text Box 48"/>
          <p:cNvSpPr txBox="1">
            <a:spLocks noChangeArrowheads="1"/>
          </p:cNvSpPr>
          <p:nvPr/>
        </p:nvSpPr>
        <p:spPr bwMode="auto">
          <a:xfrm>
            <a:off x="1030288" y="3130550"/>
            <a:ext cx="1385887" cy="396875"/>
          </a:xfrm>
          <a:prstGeom prst="rect">
            <a:avLst/>
          </a:prstGeom>
          <a:noFill/>
          <a:ln w="9525">
            <a:noFill/>
            <a:miter lim="800000"/>
            <a:headEnd/>
            <a:tailEnd/>
          </a:ln>
        </p:spPr>
        <p:txBody>
          <a:bodyPr wrap="none">
            <a:spAutoFit/>
          </a:bodyPr>
          <a:lstStyle/>
          <a:p>
            <a:pPr algn="ctr">
              <a:defRPr/>
            </a:pPr>
            <a:r>
              <a:rPr lang="en-US" sz="2000">
                <a:latin typeface="+mj-lt"/>
                <a:ea typeface="+mn-ea"/>
                <a:cs typeface="Arial" pitchFamily="34" charset="0"/>
              </a:rPr>
              <a:t>User code</a:t>
            </a:r>
          </a:p>
        </p:txBody>
      </p:sp>
      <p:sp>
        <p:nvSpPr>
          <p:cNvPr id="23558" name="Text Box 52"/>
          <p:cNvSpPr txBox="1">
            <a:spLocks noChangeArrowheads="1"/>
          </p:cNvSpPr>
          <p:nvPr/>
        </p:nvSpPr>
        <p:spPr bwMode="auto">
          <a:xfrm>
            <a:off x="1039813" y="4338638"/>
            <a:ext cx="1384300" cy="396875"/>
          </a:xfrm>
          <a:prstGeom prst="rect">
            <a:avLst/>
          </a:prstGeom>
          <a:noFill/>
          <a:ln w="9525">
            <a:noFill/>
            <a:miter lim="800000"/>
            <a:headEnd/>
            <a:tailEnd/>
          </a:ln>
        </p:spPr>
        <p:txBody>
          <a:bodyPr>
            <a:spAutoFit/>
          </a:bodyPr>
          <a:lstStyle/>
          <a:p>
            <a:pPr algn="ctr">
              <a:defRPr/>
            </a:pPr>
            <a:r>
              <a:rPr lang="en-US" sz="2000">
                <a:latin typeface="+mj-lt"/>
                <a:ea typeface="+mn-ea"/>
                <a:cs typeface="Arial" pitchFamily="34" charset="0"/>
              </a:rPr>
              <a:t>Multicore</a:t>
            </a:r>
          </a:p>
        </p:txBody>
      </p:sp>
      <p:grpSp>
        <p:nvGrpSpPr>
          <p:cNvPr id="34822" name="Group 53"/>
          <p:cNvGrpSpPr>
            <a:grpSpLocks/>
          </p:cNvGrpSpPr>
          <p:nvPr/>
        </p:nvGrpSpPr>
        <p:grpSpPr bwMode="auto">
          <a:xfrm>
            <a:off x="1046163" y="1628775"/>
            <a:ext cx="6507162" cy="1284288"/>
            <a:chOff x="344" y="743"/>
            <a:chExt cx="4099" cy="809"/>
          </a:xfrm>
        </p:grpSpPr>
        <p:sp>
          <p:nvSpPr>
            <p:cNvPr id="563254" name="Rectangle 54"/>
            <p:cNvSpPr>
              <a:spLocks noChangeArrowheads="1"/>
            </p:cNvSpPr>
            <p:nvPr/>
          </p:nvSpPr>
          <p:spPr bwMode="auto">
            <a:xfrm>
              <a:off x="1334" y="792"/>
              <a:ext cx="3109" cy="741"/>
            </a:xfrm>
            <a:prstGeom prst="rect">
              <a:avLst/>
            </a:prstGeom>
            <a:solidFill>
              <a:schemeClr val="bg1">
                <a:alpha val="50000"/>
              </a:schemeClr>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mj-lt"/>
                <a:ea typeface="+mn-ea"/>
                <a:cs typeface="Times New Roman" pitchFamily="18" charset="0"/>
              </a:endParaRPr>
            </a:p>
          </p:txBody>
        </p:sp>
        <p:sp>
          <p:nvSpPr>
            <p:cNvPr id="23561" name="Freeform 55"/>
            <p:cNvSpPr>
              <a:spLocks/>
            </p:cNvSpPr>
            <p:nvPr/>
          </p:nvSpPr>
          <p:spPr bwMode="auto">
            <a:xfrm>
              <a:off x="1326" y="984"/>
              <a:ext cx="3081" cy="549"/>
            </a:xfrm>
            <a:custGeom>
              <a:avLst/>
              <a:gdLst>
                <a:gd name="T0" fmla="*/ 0 w 3081"/>
                <a:gd name="T1" fmla="*/ 549 h 549"/>
                <a:gd name="T2" fmla="*/ 1554 w 3081"/>
                <a:gd name="T3" fmla="*/ 430 h 549"/>
                <a:gd name="T4" fmla="*/ 3081 w 3081"/>
                <a:gd name="T5" fmla="*/ 0 h 549"/>
                <a:gd name="T6" fmla="*/ 0 60000 65536"/>
                <a:gd name="T7" fmla="*/ 0 60000 65536"/>
                <a:gd name="T8" fmla="*/ 0 60000 65536"/>
                <a:gd name="T9" fmla="*/ 0 w 3081"/>
                <a:gd name="T10" fmla="*/ 0 h 549"/>
                <a:gd name="T11" fmla="*/ 3081 w 3081"/>
                <a:gd name="T12" fmla="*/ 549 h 549"/>
              </a:gdLst>
              <a:ahLst/>
              <a:cxnLst>
                <a:cxn ang="T6">
                  <a:pos x="T0" y="T1"/>
                </a:cxn>
                <a:cxn ang="T7">
                  <a:pos x="T2" y="T3"/>
                </a:cxn>
                <a:cxn ang="T8">
                  <a:pos x="T4" y="T5"/>
                </a:cxn>
              </a:cxnLst>
              <a:rect l="T9" t="T10" r="T11" b="T12"/>
              <a:pathLst>
                <a:path w="3081" h="549">
                  <a:moveTo>
                    <a:pt x="0" y="549"/>
                  </a:moveTo>
                  <a:cubicBezTo>
                    <a:pt x="520" y="535"/>
                    <a:pt x="1041" y="521"/>
                    <a:pt x="1554" y="430"/>
                  </a:cubicBezTo>
                  <a:cubicBezTo>
                    <a:pt x="2067" y="339"/>
                    <a:pt x="2574" y="169"/>
                    <a:pt x="3081" y="0"/>
                  </a:cubicBezTo>
                </a:path>
              </a:pathLst>
            </a:custGeom>
            <a:noFill/>
            <a:ln w="38100">
              <a:solidFill>
                <a:schemeClr val="accent2"/>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62" name="Oval 56"/>
            <p:cNvSpPr>
              <a:spLocks noChangeArrowheads="1"/>
            </p:cNvSpPr>
            <p:nvPr/>
          </p:nvSpPr>
          <p:spPr bwMode="auto">
            <a:xfrm>
              <a:off x="1627" y="1479"/>
              <a:ext cx="56" cy="73"/>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63" name="Oval 57"/>
            <p:cNvSpPr>
              <a:spLocks noChangeArrowheads="1"/>
            </p:cNvSpPr>
            <p:nvPr/>
          </p:nvSpPr>
          <p:spPr bwMode="auto">
            <a:xfrm>
              <a:off x="2796" y="1377"/>
              <a:ext cx="56" cy="73"/>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64" name="Oval 58"/>
            <p:cNvSpPr>
              <a:spLocks noChangeArrowheads="1"/>
            </p:cNvSpPr>
            <p:nvPr/>
          </p:nvSpPr>
          <p:spPr bwMode="auto">
            <a:xfrm>
              <a:off x="4130" y="1029"/>
              <a:ext cx="56" cy="73"/>
            </a:xfrm>
            <a:prstGeom prst="ellipse">
              <a:avLst/>
            </a:prstGeom>
            <a:solidFill>
              <a:srgbClr val="0033CC">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65" name="Text Box 59"/>
            <p:cNvSpPr txBox="1">
              <a:spLocks noChangeArrowheads="1"/>
            </p:cNvSpPr>
            <p:nvPr/>
          </p:nvSpPr>
          <p:spPr bwMode="auto">
            <a:xfrm>
              <a:off x="344" y="1147"/>
              <a:ext cx="764" cy="252"/>
            </a:xfrm>
            <a:prstGeom prst="rect">
              <a:avLst/>
            </a:prstGeom>
            <a:noFill/>
            <a:ln w="9525">
              <a:noFill/>
              <a:miter lim="800000"/>
              <a:headEnd/>
              <a:tailEnd/>
            </a:ln>
          </p:spPr>
          <p:txBody>
            <a:bodyPr wrap="none">
              <a:spAutoFit/>
            </a:bodyPr>
            <a:lstStyle/>
            <a:p>
              <a:pPr algn="ctr">
                <a:defRPr/>
              </a:pPr>
              <a:r>
                <a:rPr lang="en-US" sz="2000">
                  <a:latin typeface="+mj-lt"/>
                  <a:ea typeface="+mn-ea"/>
                  <a:cs typeface="Arial" pitchFamily="34" charset="0"/>
                </a:rPr>
                <a:t>Speedup</a:t>
              </a:r>
            </a:p>
          </p:txBody>
        </p:sp>
        <p:sp>
          <p:nvSpPr>
            <p:cNvPr id="563260" name="Text Box 60"/>
            <p:cNvSpPr txBox="1">
              <a:spLocks noChangeArrowheads="1"/>
            </p:cNvSpPr>
            <p:nvPr/>
          </p:nvSpPr>
          <p:spPr bwMode="auto">
            <a:xfrm>
              <a:off x="1424" y="1200"/>
              <a:ext cx="483" cy="29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1.8x</a:t>
              </a:r>
            </a:p>
          </p:txBody>
        </p:sp>
        <p:sp>
          <p:nvSpPr>
            <p:cNvPr id="563261" name="Text Box 61"/>
            <p:cNvSpPr txBox="1">
              <a:spLocks noChangeArrowheads="1"/>
            </p:cNvSpPr>
            <p:nvPr/>
          </p:nvSpPr>
          <p:spPr bwMode="auto">
            <a:xfrm>
              <a:off x="3970" y="743"/>
              <a:ext cx="321" cy="29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7x</a:t>
              </a:r>
            </a:p>
          </p:txBody>
        </p:sp>
        <p:sp>
          <p:nvSpPr>
            <p:cNvPr id="563262" name="Text Box 62"/>
            <p:cNvSpPr txBox="1">
              <a:spLocks noChangeArrowheads="1"/>
            </p:cNvSpPr>
            <p:nvPr/>
          </p:nvSpPr>
          <p:spPr bwMode="auto">
            <a:xfrm>
              <a:off x="2593" y="1044"/>
              <a:ext cx="483" cy="29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3.6x</a:t>
              </a:r>
            </a:p>
          </p:txBody>
        </p:sp>
      </p:grpSp>
      <p:sp>
        <p:nvSpPr>
          <p:cNvPr id="563434" name="Text Box 234"/>
          <p:cNvSpPr txBox="1">
            <a:spLocks noChangeArrowheads="1"/>
          </p:cNvSpPr>
          <p:nvPr/>
        </p:nvSpPr>
        <p:spPr bwMode="auto">
          <a:xfrm>
            <a:off x="1004888" y="5483225"/>
            <a:ext cx="461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CC0000"/>
                </a:solidFill>
                <a:cs typeface="Arial" charset="0"/>
              </a:rPr>
              <a:t>Unfortunately, not so simple…</a:t>
            </a:r>
          </a:p>
        </p:txBody>
      </p:sp>
      <p:sp>
        <p:nvSpPr>
          <p:cNvPr id="23570" name="Rectangle 236"/>
          <p:cNvSpPr>
            <a:spLocks noChangeArrowheads="1"/>
          </p:cNvSpPr>
          <p:nvPr/>
        </p:nvSpPr>
        <p:spPr bwMode="auto">
          <a:xfrm>
            <a:off x="4568825" y="3224213"/>
            <a:ext cx="515938"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1" name="Rectangle 239"/>
          <p:cNvSpPr>
            <a:spLocks noChangeArrowheads="1"/>
          </p:cNvSpPr>
          <p:nvPr/>
        </p:nvSpPr>
        <p:spPr bwMode="auto">
          <a:xfrm>
            <a:off x="2624138" y="3224213"/>
            <a:ext cx="544512"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2" name="Rectangle 240"/>
          <p:cNvSpPr>
            <a:spLocks noChangeArrowheads="1"/>
          </p:cNvSpPr>
          <p:nvPr/>
        </p:nvSpPr>
        <p:spPr bwMode="auto">
          <a:xfrm>
            <a:off x="3213100" y="3230563"/>
            <a:ext cx="544513"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3" name="Rectangle 241"/>
          <p:cNvSpPr>
            <a:spLocks noChangeArrowheads="1"/>
          </p:cNvSpPr>
          <p:nvPr/>
        </p:nvSpPr>
        <p:spPr bwMode="auto">
          <a:xfrm>
            <a:off x="5140325" y="3232150"/>
            <a:ext cx="515938" cy="319088"/>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4" name="Rectangle 242"/>
          <p:cNvSpPr>
            <a:spLocks noChangeArrowheads="1"/>
          </p:cNvSpPr>
          <p:nvPr/>
        </p:nvSpPr>
        <p:spPr bwMode="auto">
          <a:xfrm>
            <a:off x="4576763" y="3640138"/>
            <a:ext cx="515937"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5" name="Rectangle 243"/>
          <p:cNvSpPr>
            <a:spLocks noChangeArrowheads="1"/>
          </p:cNvSpPr>
          <p:nvPr/>
        </p:nvSpPr>
        <p:spPr bwMode="auto">
          <a:xfrm>
            <a:off x="5148263" y="3632200"/>
            <a:ext cx="515937" cy="319088"/>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6" name="Rectangle 244"/>
          <p:cNvSpPr>
            <a:spLocks noChangeArrowheads="1"/>
          </p:cNvSpPr>
          <p:nvPr/>
        </p:nvSpPr>
        <p:spPr bwMode="auto">
          <a:xfrm>
            <a:off x="6462713" y="3240088"/>
            <a:ext cx="219075"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7" name="Rectangle 245"/>
          <p:cNvSpPr>
            <a:spLocks noChangeArrowheads="1"/>
          </p:cNvSpPr>
          <p:nvPr/>
        </p:nvSpPr>
        <p:spPr bwMode="auto">
          <a:xfrm>
            <a:off x="6723063" y="3240088"/>
            <a:ext cx="220662"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8" name="Rectangle 246"/>
          <p:cNvSpPr>
            <a:spLocks noChangeArrowheads="1"/>
          </p:cNvSpPr>
          <p:nvPr/>
        </p:nvSpPr>
        <p:spPr bwMode="auto">
          <a:xfrm>
            <a:off x="6464300" y="3633788"/>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79" name="Rectangle 247"/>
          <p:cNvSpPr>
            <a:spLocks noChangeArrowheads="1"/>
          </p:cNvSpPr>
          <p:nvPr/>
        </p:nvSpPr>
        <p:spPr bwMode="auto">
          <a:xfrm>
            <a:off x="6726238" y="3633788"/>
            <a:ext cx="220662"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80" name="Rectangle 250"/>
          <p:cNvSpPr>
            <a:spLocks noChangeArrowheads="1"/>
          </p:cNvSpPr>
          <p:nvPr/>
        </p:nvSpPr>
        <p:spPr bwMode="auto">
          <a:xfrm>
            <a:off x="7007225" y="3240088"/>
            <a:ext cx="219075"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81" name="Rectangle 251"/>
          <p:cNvSpPr>
            <a:spLocks noChangeArrowheads="1"/>
          </p:cNvSpPr>
          <p:nvPr/>
        </p:nvSpPr>
        <p:spPr bwMode="auto">
          <a:xfrm>
            <a:off x="7281863" y="3240088"/>
            <a:ext cx="220662" cy="327025"/>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82" name="Rectangle 252"/>
          <p:cNvSpPr>
            <a:spLocks noChangeArrowheads="1"/>
          </p:cNvSpPr>
          <p:nvPr/>
        </p:nvSpPr>
        <p:spPr bwMode="auto">
          <a:xfrm>
            <a:off x="7008813" y="3633788"/>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83" name="Rectangle 253"/>
          <p:cNvSpPr>
            <a:spLocks noChangeArrowheads="1"/>
          </p:cNvSpPr>
          <p:nvPr/>
        </p:nvSpPr>
        <p:spPr bwMode="auto">
          <a:xfrm>
            <a:off x="7285038" y="3633788"/>
            <a:ext cx="220662"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38" name="Group 276"/>
          <p:cNvGrpSpPr>
            <a:grpSpLocks/>
          </p:cNvGrpSpPr>
          <p:nvPr/>
        </p:nvGrpSpPr>
        <p:grpSpPr bwMode="auto">
          <a:xfrm>
            <a:off x="2709863" y="4311650"/>
            <a:ext cx="227012" cy="344488"/>
            <a:chOff x="2496" y="2725"/>
            <a:chExt cx="712" cy="739"/>
          </a:xfrm>
        </p:grpSpPr>
        <p:sp>
          <p:nvSpPr>
            <p:cNvPr id="23585" name="Rectangle 277"/>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86" name="Freeform 278"/>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87" name="Group 279"/>
            <p:cNvGrpSpPr>
              <a:grpSpLocks/>
            </p:cNvGrpSpPr>
            <p:nvPr/>
          </p:nvGrpSpPr>
          <p:grpSpPr bwMode="auto">
            <a:xfrm>
              <a:off x="3072" y="2832"/>
              <a:ext cx="136" cy="632"/>
              <a:chOff x="3072" y="2832"/>
              <a:chExt cx="136" cy="632"/>
            </a:xfrm>
          </p:grpSpPr>
          <p:sp>
            <p:nvSpPr>
              <p:cNvPr id="23588" name="Freeform 28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89" name="Freeform 28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90" name="Freeform 28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88" name="Group 283"/>
            <p:cNvGrpSpPr>
              <a:grpSpLocks/>
            </p:cNvGrpSpPr>
            <p:nvPr/>
          </p:nvGrpSpPr>
          <p:grpSpPr bwMode="auto">
            <a:xfrm flipH="1">
              <a:off x="2496" y="2832"/>
              <a:ext cx="136" cy="632"/>
              <a:chOff x="3072" y="2832"/>
              <a:chExt cx="136" cy="632"/>
            </a:xfrm>
          </p:grpSpPr>
          <p:sp>
            <p:nvSpPr>
              <p:cNvPr id="23592" name="Freeform 28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93" name="Freeform 28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94" name="Freeform 28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39" name="Group 287"/>
          <p:cNvGrpSpPr>
            <a:grpSpLocks/>
          </p:cNvGrpSpPr>
          <p:nvPr/>
        </p:nvGrpSpPr>
        <p:grpSpPr bwMode="auto">
          <a:xfrm>
            <a:off x="3414713" y="4311650"/>
            <a:ext cx="227012" cy="344488"/>
            <a:chOff x="2496" y="2725"/>
            <a:chExt cx="712" cy="739"/>
          </a:xfrm>
        </p:grpSpPr>
        <p:sp>
          <p:nvSpPr>
            <p:cNvPr id="23596" name="Rectangle 288"/>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597" name="Freeform 289"/>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77" name="Group 290"/>
            <p:cNvGrpSpPr>
              <a:grpSpLocks/>
            </p:cNvGrpSpPr>
            <p:nvPr/>
          </p:nvGrpSpPr>
          <p:grpSpPr bwMode="auto">
            <a:xfrm>
              <a:off x="3072" y="2832"/>
              <a:ext cx="136" cy="632"/>
              <a:chOff x="3072" y="2832"/>
              <a:chExt cx="136" cy="632"/>
            </a:xfrm>
          </p:grpSpPr>
          <p:sp>
            <p:nvSpPr>
              <p:cNvPr id="23599" name="Freeform 29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00" name="Freeform 29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01" name="Freeform 29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78" name="Group 294"/>
            <p:cNvGrpSpPr>
              <a:grpSpLocks/>
            </p:cNvGrpSpPr>
            <p:nvPr/>
          </p:nvGrpSpPr>
          <p:grpSpPr bwMode="auto">
            <a:xfrm flipH="1">
              <a:off x="2496" y="2832"/>
              <a:ext cx="136" cy="632"/>
              <a:chOff x="3072" y="2832"/>
              <a:chExt cx="136" cy="632"/>
            </a:xfrm>
          </p:grpSpPr>
          <p:sp>
            <p:nvSpPr>
              <p:cNvPr id="23603" name="Freeform 29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04" name="Freeform 29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05" name="Freeform 29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0" name="Group 298"/>
          <p:cNvGrpSpPr>
            <a:grpSpLocks/>
          </p:cNvGrpSpPr>
          <p:nvPr/>
        </p:nvGrpSpPr>
        <p:grpSpPr bwMode="auto">
          <a:xfrm>
            <a:off x="4662488" y="4319588"/>
            <a:ext cx="227012" cy="344487"/>
            <a:chOff x="2496" y="2725"/>
            <a:chExt cx="712" cy="739"/>
          </a:xfrm>
        </p:grpSpPr>
        <p:sp>
          <p:nvSpPr>
            <p:cNvPr id="23607" name="Rectangle 299"/>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08" name="Freeform 300"/>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67" name="Group 301"/>
            <p:cNvGrpSpPr>
              <a:grpSpLocks/>
            </p:cNvGrpSpPr>
            <p:nvPr/>
          </p:nvGrpSpPr>
          <p:grpSpPr bwMode="auto">
            <a:xfrm>
              <a:off x="3072" y="2832"/>
              <a:ext cx="136" cy="632"/>
              <a:chOff x="3072" y="2832"/>
              <a:chExt cx="136" cy="632"/>
            </a:xfrm>
          </p:grpSpPr>
          <p:sp>
            <p:nvSpPr>
              <p:cNvPr id="23610" name="Freeform 30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11" name="Freeform 30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12" name="Freeform 30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68" name="Group 305"/>
            <p:cNvGrpSpPr>
              <a:grpSpLocks/>
            </p:cNvGrpSpPr>
            <p:nvPr/>
          </p:nvGrpSpPr>
          <p:grpSpPr bwMode="auto">
            <a:xfrm flipH="1">
              <a:off x="2496" y="2832"/>
              <a:ext cx="136" cy="632"/>
              <a:chOff x="3072" y="2832"/>
              <a:chExt cx="136" cy="632"/>
            </a:xfrm>
          </p:grpSpPr>
          <p:sp>
            <p:nvSpPr>
              <p:cNvPr id="23614" name="Freeform 30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15" name="Freeform 30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16" name="Freeform 30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1" name="Group 309"/>
          <p:cNvGrpSpPr>
            <a:grpSpLocks/>
          </p:cNvGrpSpPr>
          <p:nvPr/>
        </p:nvGrpSpPr>
        <p:grpSpPr bwMode="auto">
          <a:xfrm>
            <a:off x="5295900" y="4305300"/>
            <a:ext cx="227013" cy="344488"/>
            <a:chOff x="2496" y="2725"/>
            <a:chExt cx="712" cy="739"/>
          </a:xfrm>
        </p:grpSpPr>
        <p:sp>
          <p:nvSpPr>
            <p:cNvPr id="23618" name="Rectangle 310"/>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19" name="Freeform 311"/>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57" name="Group 312"/>
            <p:cNvGrpSpPr>
              <a:grpSpLocks/>
            </p:cNvGrpSpPr>
            <p:nvPr/>
          </p:nvGrpSpPr>
          <p:grpSpPr bwMode="auto">
            <a:xfrm>
              <a:off x="3072" y="2832"/>
              <a:ext cx="136" cy="632"/>
              <a:chOff x="3072" y="2832"/>
              <a:chExt cx="136" cy="632"/>
            </a:xfrm>
          </p:grpSpPr>
          <p:sp>
            <p:nvSpPr>
              <p:cNvPr id="23621" name="Freeform 31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22" name="Freeform 31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23" name="Freeform 31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58" name="Group 316"/>
            <p:cNvGrpSpPr>
              <a:grpSpLocks/>
            </p:cNvGrpSpPr>
            <p:nvPr/>
          </p:nvGrpSpPr>
          <p:grpSpPr bwMode="auto">
            <a:xfrm flipH="1">
              <a:off x="2496" y="2832"/>
              <a:ext cx="136" cy="632"/>
              <a:chOff x="3072" y="2832"/>
              <a:chExt cx="136" cy="632"/>
            </a:xfrm>
          </p:grpSpPr>
          <p:sp>
            <p:nvSpPr>
              <p:cNvPr id="23625" name="Freeform 31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26" name="Freeform 31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27" name="Freeform 31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2" name="Group 320"/>
          <p:cNvGrpSpPr>
            <a:grpSpLocks/>
          </p:cNvGrpSpPr>
          <p:nvPr/>
        </p:nvGrpSpPr>
        <p:grpSpPr bwMode="auto">
          <a:xfrm>
            <a:off x="4670425" y="4733925"/>
            <a:ext cx="227013" cy="344488"/>
            <a:chOff x="2496" y="2725"/>
            <a:chExt cx="712" cy="739"/>
          </a:xfrm>
        </p:grpSpPr>
        <p:sp>
          <p:nvSpPr>
            <p:cNvPr id="23629" name="Rectangle 321"/>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30" name="Freeform 322"/>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47" name="Group 323"/>
            <p:cNvGrpSpPr>
              <a:grpSpLocks/>
            </p:cNvGrpSpPr>
            <p:nvPr/>
          </p:nvGrpSpPr>
          <p:grpSpPr bwMode="auto">
            <a:xfrm>
              <a:off x="3072" y="2832"/>
              <a:ext cx="136" cy="632"/>
              <a:chOff x="3072" y="2832"/>
              <a:chExt cx="136" cy="632"/>
            </a:xfrm>
          </p:grpSpPr>
          <p:sp>
            <p:nvSpPr>
              <p:cNvPr id="23632" name="Freeform 32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33" name="Freeform 32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34" name="Freeform 32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48" name="Group 327"/>
            <p:cNvGrpSpPr>
              <a:grpSpLocks/>
            </p:cNvGrpSpPr>
            <p:nvPr/>
          </p:nvGrpSpPr>
          <p:grpSpPr bwMode="auto">
            <a:xfrm flipH="1">
              <a:off x="2496" y="2832"/>
              <a:ext cx="136" cy="632"/>
              <a:chOff x="3072" y="2832"/>
              <a:chExt cx="136" cy="632"/>
            </a:xfrm>
          </p:grpSpPr>
          <p:sp>
            <p:nvSpPr>
              <p:cNvPr id="23636" name="Freeform 32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37" name="Freeform 32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38" name="Freeform 33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3" name="Group 331"/>
          <p:cNvGrpSpPr>
            <a:grpSpLocks/>
          </p:cNvGrpSpPr>
          <p:nvPr/>
        </p:nvGrpSpPr>
        <p:grpSpPr bwMode="auto">
          <a:xfrm>
            <a:off x="5289550" y="4733925"/>
            <a:ext cx="227013" cy="344488"/>
            <a:chOff x="2496" y="2725"/>
            <a:chExt cx="712" cy="739"/>
          </a:xfrm>
        </p:grpSpPr>
        <p:sp>
          <p:nvSpPr>
            <p:cNvPr id="23640" name="Rectangle 332"/>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41" name="Freeform 333"/>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37" name="Group 334"/>
            <p:cNvGrpSpPr>
              <a:grpSpLocks/>
            </p:cNvGrpSpPr>
            <p:nvPr/>
          </p:nvGrpSpPr>
          <p:grpSpPr bwMode="auto">
            <a:xfrm>
              <a:off x="3072" y="2832"/>
              <a:ext cx="136" cy="632"/>
              <a:chOff x="3072" y="2832"/>
              <a:chExt cx="136" cy="632"/>
            </a:xfrm>
          </p:grpSpPr>
          <p:sp>
            <p:nvSpPr>
              <p:cNvPr id="23643" name="Freeform 33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44" name="Freeform 33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45" name="Freeform 33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38" name="Group 338"/>
            <p:cNvGrpSpPr>
              <a:grpSpLocks/>
            </p:cNvGrpSpPr>
            <p:nvPr/>
          </p:nvGrpSpPr>
          <p:grpSpPr bwMode="auto">
            <a:xfrm flipH="1">
              <a:off x="2496" y="2832"/>
              <a:ext cx="136" cy="632"/>
              <a:chOff x="3072" y="2832"/>
              <a:chExt cx="136" cy="632"/>
            </a:xfrm>
          </p:grpSpPr>
          <p:sp>
            <p:nvSpPr>
              <p:cNvPr id="23647" name="Freeform 33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48" name="Freeform 34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49" name="Freeform 34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3650" name="Rectangle 50"/>
          <p:cNvSpPr>
            <a:spLocks noChangeArrowheads="1"/>
          </p:cNvSpPr>
          <p:nvPr/>
        </p:nvSpPr>
        <p:spPr bwMode="auto">
          <a:xfrm>
            <a:off x="4503738" y="4276725"/>
            <a:ext cx="1160462" cy="842963"/>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51" name="Rectangle 49"/>
          <p:cNvSpPr>
            <a:spLocks noChangeArrowheads="1"/>
          </p:cNvSpPr>
          <p:nvPr/>
        </p:nvSpPr>
        <p:spPr bwMode="auto">
          <a:xfrm>
            <a:off x="2633663" y="4275138"/>
            <a:ext cx="1101725" cy="452437"/>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46" name="Group 342"/>
          <p:cNvGrpSpPr>
            <a:grpSpLocks/>
          </p:cNvGrpSpPr>
          <p:nvPr/>
        </p:nvGrpSpPr>
        <p:grpSpPr bwMode="auto">
          <a:xfrm>
            <a:off x="6556375" y="4298950"/>
            <a:ext cx="227013" cy="344488"/>
            <a:chOff x="2496" y="2725"/>
            <a:chExt cx="712" cy="739"/>
          </a:xfrm>
        </p:grpSpPr>
        <p:sp>
          <p:nvSpPr>
            <p:cNvPr id="23653" name="Rectangle 343"/>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54" name="Freeform 344"/>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27" name="Group 345"/>
            <p:cNvGrpSpPr>
              <a:grpSpLocks/>
            </p:cNvGrpSpPr>
            <p:nvPr/>
          </p:nvGrpSpPr>
          <p:grpSpPr bwMode="auto">
            <a:xfrm>
              <a:off x="3072" y="2832"/>
              <a:ext cx="136" cy="632"/>
              <a:chOff x="3072" y="2832"/>
              <a:chExt cx="136" cy="632"/>
            </a:xfrm>
          </p:grpSpPr>
          <p:sp>
            <p:nvSpPr>
              <p:cNvPr id="23656" name="Freeform 34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57" name="Freeform 34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58" name="Freeform 34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28" name="Group 349"/>
            <p:cNvGrpSpPr>
              <a:grpSpLocks/>
            </p:cNvGrpSpPr>
            <p:nvPr/>
          </p:nvGrpSpPr>
          <p:grpSpPr bwMode="auto">
            <a:xfrm flipH="1">
              <a:off x="2496" y="2832"/>
              <a:ext cx="136" cy="632"/>
              <a:chOff x="3072" y="2832"/>
              <a:chExt cx="136" cy="632"/>
            </a:xfrm>
          </p:grpSpPr>
          <p:sp>
            <p:nvSpPr>
              <p:cNvPr id="23660" name="Freeform 35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61" name="Freeform 35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62" name="Freeform 35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7" name="Group 353"/>
          <p:cNvGrpSpPr>
            <a:grpSpLocks/>
          </p:cNvGrpSpPr>
          <p:nvPr/>
        </p:nvGrpSpPr>
        <p:grpSpPr bwMode="auto">
          <a:xfrm>
            <a:off x="7189788" y="4284663"/>
            <a:ext cx="227012" cy="344487"/>
            <a:chOff x="2496" y="2725"/>
            <a:chExt cx="712" cy="739"/>
          </a:xfrm>
        </p:grpSpPr>
        <p:sp>
          <p:nvSpPr>
            <p:cNvPr id="23664" name="Rectangle 354"/>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65" name="Freeform 355"/>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17" name="Group 356"/>
            <p:cNvGrpSpPr>
              <a:grpSpLocks/>
            </p:cNvGrpSpPr>
            <p:nvPr/>
          </p:nvGrpSpPr>
          <p:grpSpPr bwMode="auto">
            <a:xfrm>
              <a:off x="3072" y="2832"/>
              <a:ext cx="136" cy="632"/>
              <a:chOff x="3072" y="2832"/>
              <a:chExt cx="136" cy="632"/>
            </a:xfrm>
          </p:grpSpPr>
          <p:sp>
            <p:nvSpPr>
              <p:cNvPr id="23667" name="Freeform 35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68" name="Freeform 35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69" name="Freeform 35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18" name="Group 360"/>
            <p:cNvGrpSpPr>
              <a:grpSpLocks/>
            </p:cNvGrpSpPr>
            <p:nvPr/>
          </p:nvGrpSpPr>
          <p:grpSpPr bwMode="auto">
            <a:xfrm flipH="1">
              <a:off x="2496" y="2832"/>
              <a:ext cx="136" cy="632"/>
              <a:chOff x="3072" y="2832"/>
              <a:chExt cx="136" cy="632"/>
            </a:xfrm>
          </p:grpSpPr>
          <p:sp>
            <p:nvSpPr>
              <p:cNvPr id="23671" name="Freeform 36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72" name="Freeform 36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73" name="Freeform 36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8" name="Group 364"/>
          <p:cNvGrpSpPr>
            <a:grpSpLocks/>
          </p:cNvGrpSpPr>
          <p:nvPr/>
        </p:nvGrpSpPr>
        <p:grpSpPr bwMode="auto">
          <a:xfrm>
            <a:off x="6564313" y="4713288"/>
            <a:ext cx="227012" cy="344487"/>
            <a:chOff x="2496" y="2725"/>
            <a:chExt cx="712" cy="739"/>
          </a:xfrm>
        </p:grpSpPr>
        <p:sp>
          <p:nvSpPr>
            <p:cNvPr id="23675" name="Rectangle 365"/>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76" name="Freeform 366"/>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907" name="Group 367"/>
            <p:cNvGrpSpPr>
              <a:grpSpLocks/>
            </p:cNvGrpSpPr>
            <p:nvPr/>
          </p:nvGrpSpPr>
          <p:grpSpPr bwMode="auto">
            <a:xfrm>
              <a:off x="3072" y="2832"/>
              <a:ext cx="136" cy="632"/>
              <a:chOff x="3072" y="2832"/>
              <a:chExt cx="136" cy="632"/>
            </a:xfrm>
          </p:grpSpPr>
          <p:sp>
            <p:nvSpPr>
              <p:cNvPr id="23678" name="Freeform 36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79" name="Freeform 36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80" name="Freeform 37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908" name="Group 371"/>
            <p:cNvGrpSpPr>
              <a:grpSpLocks/>
            </p:cNvGrpSpPr>
            <p:nvPr/>
          </p:nvGrpSpPr>
          <p:grpSpPr bwMode="auto">
            <a:xfrm flipH="1">
              <a:off x="2496" y="2832"/>
              <a:ext cx="136" cy="632"/>
              <a:chOff x="3072" y="2832"/>
              <a:chExt cx="136" cy="632"/>
            </a:xfrm>
          </p:grpSpPr>
          <p:sp>
            <p:nvSpPr>
              <p:cNvPr id="23682" name="Freeform 37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83" name="Freeform 37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84" name="Freeform 37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49" name="Group 375"/>
          <p:cNvGrpSpPr>
            <a:grpSpLocks/>
          </p:cNvGrpSpPr>
          <p:nvPr/>
        </p:nvGrpSpPr>
        <p:grpSpPr bwMode="auto">
          <a:xfrm>
            <a:off x="7183438" y="4713288"/>
            <a:ext cx="227012" cy="344487"/>
            <a:chOff x="2496" y="2725"/>
            <a:chExt cx="712" cy="739"/>
          </a:xfrm>
        </p:grpSpPr>
        <p:sp>
          <p:nvSpPr>
            <p:cNvPr id="23686" name="Rectangle 376"/>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87" name="Freeform 377"/>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97" name="Group 378"/>
            <p:cNvGrpSpPr>
              <a:grpSpLocks/>
            </p:cNvGrpSpPr>
            <p:nvPr/>
          </p:nvGrpSpPr>
          <p:grpSpPr bwMode="auto">
            <a:xfrm>
              <a:off x="3072" y="2832"/>
              <a:ext cx="136" cy="632"/>
              <a:chOff x="3072" y="2832"/>
              <a:chExt cx="136" cy="632"/>
            </a:xfrm>
          </p:grpSpPr>
          <p:sp>
            <p:nvSpPr>
              <p:cNvPr id="23689" name="Freeform 37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90" name="Freeform 38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91" name="Freeform 38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898" name="Group 382"/>
            <p:cNvGrpSpPr>
              <a:grpSpLocks/>
            </p:cNvGrpSpPr>
            <p:nvPr/>
          </p:nvGrpSpPr>
          <p:grpSpPr bwMode="auto">
            <a:xfrm flipH="1">
              <a:off x="2496" y="2832"/>
              <a:ext cx="136" cy="632"/>
              <a:chOff x="3072" y="2832"/>
              <a:chExt cx="136" cy="632"/>
            </a:xfrm>
          </p:grpSpPr>
          <p:sp>
            <p:nvSpPr>
              <p:cNvPr id="23693" name="Freeform 38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94" name="Freeform 38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95" name="Freeform 38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50" name="Group 386"/>
          <p:cNvGrpSpPr>
            <a:grpSpLocks/>
          </p:cNvGrpSpPr>
          <p:nvPr/>
        </p:nvGrpSpPr>
        <p:grpSpPr bwMode="auto">
          <a:xfrm>
            <a:off x="6548438" y="5162550"/>
            <a:ext cx="227012" cy="344488"/>
            <a:chOff x="2496" y="2725"/>
            <a:chExt cx="712" cy="739"/>
          </a:xfrm>
        </p:grpSpPr>
        <p:sp>
          <p:nvSpPr>
            <p:cNvPr id="23697" name="Rectangle 387"/>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698" name="Freeform 388"/>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87" name="Group 389"/>
            <p:cNvGrpSpPr>
              <a:grpSpLocks/>
            </p:cNvGrpSpPr>
            <p:nvPr/>
          </p:nvGrpSpPr>
          <p:grpSpPr bwMode="auto">
            <a:xfrm>
              <a:off x="3072" y="2832"/>
              <a:ext cx="136" cy="632"/>
              <a:chOff x="3072" y="2832"/>
              <a:chExt cx="136" cy="632"/>
            </a:xfrm>
          </p:grpSpPr>
          <p:sp>
            <p:nvSpPr>
              <p:cNvPr id="23700" name="Freeform 39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01" name="Freeform 39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02" name="Freeform 39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888" name="Group 393"/>
            <p:cNvGrpSpPr>
              <a:grpSpLocks/>
            </p:cNvGrpSpPr>
            <p:nvPr/>
          </p:nvGrpSpPr>
          <p:grpSpPr bwMode="auto">
            <a:xfrm flipH="1">
              <a:off x="2496" y="2832"/>
              <a:ext cx="136" cy="632"/>
              <a:chOff x="3072" y="2832"/>
              <a:chExt cx="136" cy="632"/>
            </a:xfrm>
          </p:grpSpPr>
          <p:sp>
            <p:nvSpPr>
              <p:cNvPr id="23704" name="Freeform 39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05" name="Freeform 39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06" name="Freeform 39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51" name="Group 397"/>
          <p:cNvGrpSpPr>
            <a:grpSpLocks/>
          </p:cNvGrpSpPr>
          <p:nvPr/>
        </p:nvGrpSpPr>
        <p:grpSpPr bwMode="auto">
          <a:xfrm>
            <a:off x="7181850" y="5148263"/>
            <a:ext cx="227013" cy="344487"/>
            <a:chOff x="2496" y="2725"/>
            <a:chExt cx="712" cy="739"/>
          </a:xfrm>
        </p:grpSpPr>
        <p:sp>
          <p:nvSpPr>
            <p:cNvPr id="23708" name="Rectangle 398"/>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09" name="Freeform 399"/>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77" name="Group 400"/>
            <p:cNvGrpSpPr>
              <a:grpSpLocks/>
            </p:cNvGrpSpPr>
            <p:nvPr/>
          </p:nvGrpSpPr>
          <p:grpSpPr bwMode="auto">
            <a:xfrm>
              <a:off x="3072" y="2832"/>
              <a:ext cx="136" cy="632"/>
              <a:chOff x="3072" y="2832"/>
              <a:chExt cx="136" cy="632"/>
            </a:xfrm>
          </p:grpSpPr>
          <p:sp>
            <p:nvSpPr>
              <p:cNvPr id="23711" name="Freeform 40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12" name="Freeform 40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13" name="Freeform 40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878" name="Group 404"/>
            <p:cNvGrpSpPr>
              <a:grpSpLocks/>
            </p:cNvGrpSpPr>
            <p:nvPr/>
          </p:nvGrpSpPr>
          <p:grpSpPr bwMode="auto">
            <a:xfrm flipH="1">
              <a:off x="2496" y="2832"/>
              <a:ext cx="136" cy="632"/>
              <a:chOff x="3072" y="2832"/>
              <a:chExt cx="136" cy="632"/>
            </a:xfrm>
          </p:grpSpPr>
          <p:sp>
            <p:nvSpPr>
              <p:cNvPr id="23715" name="Freeform 40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16" name="Freeform 40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17" name="Freeform 40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52" name="Group 408"/>
          <p:cNvGrpSpPr>
            <a:grpSpLocks/>
          </p:cNvGrpSpPr>
          <p:nvPr/>
        </p:nvGrpSpPr>
        <p:grpSpPr bwMode="auto">
          <a:xfrm>
            <a:off x="6556375" y="5576888"/>
            <a:ext cx="227013" cy="344487"/>
            <a:chOff x="2496" y="2725"/>
            <a:chExt cx="712" cy="739"/>
          </a:xfrm>
        </p:grpSpPr>
        <p:sp>
          <p:nvSpPr>
            <p:cNvPr id="23719" name="Rectangle 409"/>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20" name="Freeform 410"/>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67" name="Group 411"/>
            <p:cNvGrpSpPr>
              <a:grpSpLocks/>
            </p:cNvGrpSpPr>
            <p:nvPr/>
          </p:nvGrpSpPr>
          <p:grpSpPr bwMode="auto">
            <a:xfrm>
              <a:off x="3072" y="2832"/>
              <a:ext cx="136" cy="632"/>
              <a:chOff x="3072" y="2832"/>
              <a:chExt cx="136" cy="632"/>
            </a:xfrm>
          </p:grpSpPr>
          <p:sp>
            <p:nvSpPr>
              <p:cNvPr id="23722" name="Freeform 41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23" name="Freeform 41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24" name="Freeform 41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868" name="Group 415"/>
            <p:cNvGrpSpPr>
              <a:grpSpLocks/>
            </p:cNvGrpSpPr>
            <p:nvPr/>
          </p:nvGrpSpPr>
          <p:grpSpPr bwMode="auto">
            <a:xfrm flipH="1">
              <a:off x="2496" y="2832"/>
              <a:ext cx="136" cy="632"/>
              <a:chOff x="3072" y="2832"/>
              <a:chExt cx="136" cy="632"/>
            </a:xfrm>
          </p:grpSpPr>
          <p:sp>
            <p:nvSpPr>
              <p:cNvPr id="23726" name="Freeform 41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27" name="Freeform 41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28" name="Freeform 41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4853" name="Group 419"/>
          <p:cNvGrpSpPr>
            <a:grpSpLocks/>
          </p:cNvGrpSpPr>
          <p:nvPr/>
        </p:nvGrpSpPr>
        <p:grpSpPr bwMode="auto">
          <a:xfrm>
            <a:off x="7175500" y="5576888"/>
            <a:ext cx="227013" cy="344487"/>
            <a:chOff x="2496" y="2725"/>
            <a:chExt cx="712" cy="739"/>
          </a:xfrm>
        </p:grpSpPr>
        <p:sp>
          <p:nvSpPr>
            <p:cNvPr id="23730" name="Rectangle 420"/>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31" name="Freeform 421"/>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4857" name="Group 422"/>
            <p:cNvGrpSpPr>
              <a:grpSpLocks/>
            </p:cNvGrpSpPr>
            <p:nvPr/>
          </p:nvGrpSpPr>
          <p:grpSpPr bwMode="auto">
            <a:xfrm>
              <a:off x="3072" y="2832"/>
              <a:ext cx="136" cy="632"/>
              <a:chOff x="3072" y="2832"/>
              <a:chExt cx="136" cy="632"/>
            </a:xfrm>
          </p:grpSpPr>
          <p:sp>
            <p:nvSpPr>
              <p:cNvPr id="23733" name="Freeform 42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34" name="Freeform 42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35" name="Freeform 42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4858" name="Group 426"/>
            <p:cNvGrpSpPr>
              <a:grpSpLocks/>
            </p:cNvGrpSpPr>
            <p:nvPr/>
          </p:nvGrpSpPr>
          <p:grpSpPr bwMode="auto">
            <a:xfrm flipH="1">
              <a:off x="2496" y="2832"/>
              <a:ext cx="136" cy="632"/>
              <a:chOff x="3072" y="2832"/>
              <a:chExt cx="136" cy="632"/>
            </a:xfrm>
          </p:grpSpPr>
          <p:sp>
            <p:nvSpPr>
              <p:cNvPr id="23737" name="Freeform 42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38" name="Freeform 42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3739" name="Freeform 42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3740" name="Rectangle 51"/>
          <p:cNvSpPr>
            <a:spLocks noChangeArrowheads="1"/>
          </p:cNvSpPr>
          <p:nvPr/>
        </p:nvSpPr>
        <p:spPr bwMode="auto">
          <a:xfrm>
            <a:off x="6418263" y="4230688"/>
            <a:ext cx="1160462" cy="1757362"/>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3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3142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21D2961-6018-2A45-8AC4-256514E75589}" type="slidenum">
              <a:rPr lang="ar-SA" sz="1400">
                <a:cs typeface="Arial" charset="0"/>
              </a:rPr>
              <a:pPr algn="r"/>
              <a:t>110</a:t>
            </a:fld>
            <a:endParaRPr lang="en-US" sz="1400">
              <a:cs typeface="Arial" charset="0"/>
            </a:endParaRPr>
          </a:p>
        </p:txBody>
      </p:sp>
      <p:pic>
        <p:nvPicPr>
          <p:cNvPr id="231427"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title" idx="4294967295"/>
          </p:nvPr>
        </p:nvSpPr>
        <p:spPr/>
        <p:txBody>
          <a:bodyPr/>
          <a:lstStyle/>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sp>
        <p:nvSpPr>
          <p:cNvPr id="222215" name="Text Box 5"/>
          <p:cNvSpPr txBox="1">
            <a:spLocks noChangeArrowheads="1"/>
          </p:cNvSpPr>
          <p:nvPr/>
        </p:nvSpPr>
        <p:spPr bwMode="auto">
          <a:xfrm>
            <a:off x="1571231" y="2895600"/>
            <a:ext cx="2930184" cy="769441"/>
          </a:xfrm>
          <a:prstGeom prst="rect">
            <a:avLst/>
          </a:prstGeom>
          <a:noFill/>
          <a:ln w="9525">
            <a:noFill/>
            <a:miter lim="800000"/>
            <a:headEnd/>
            <a:tailEnd/>
          </a:ln>
        </p:spPr>
        <p:txBody>
          <a:bodyPr wrap="none">
            <a:spAutoFit/>
          </a:bodyPr>
          <a:lstStyle/>
          <a:p>
            <a:pPr algn="r" eaLnBrk="0" hangingPunct="0">
              <a:defRPr/>
            </a:pPr>
            <a:r>
              <a:rPr lang="en-US" sz="4400" dirty="0" smtClean="0">
                <a:solidFill>
                  <a:srgbClr val="0000FF"/>
                </a:solidFill>
                <a:latin typeface="+mj-lt"/>
                <a:ea typeface="+mn-ea"/>
                <a:cs typeface="+mn-cs"/>
              </a:rPr>
              <a:t>Speedup =</a:t>
            </a:r>
            <a:endParaRPr lang="en-US" sz="4400" dirty="0">
              <a:solidFill>
                <a:srgbClr val="0000FF"/>
              </a:solidFill>
              <a:latin typeface="+mj-lt"/>
              <a:ea typeface="+mn-ea"/>
              <a:cs typeface="+mn-cs"/>
            </a:endParaRPr>
          </a:p>
        </p:txBody>
      </p:sp>
      <p:graphicFrame>
        <p:nvGraphicFramePr>
          <p:cNvPr id="231432" name="Object 15"/>
          <p:cNvGraphicFramePr>
            <a:graphicFrameLocks noChangeAspect="1"/>
          </p:cNvGraphicFramePr>
          <p:nvPr>
            <p:extLst>
              <p:ext uri="{D42A27DB-BD31-4B8C-83A1-F6EECF244321}">
                <p14:modId xmlns:p14="http://schemas.microsoft.com/office/powerpoint/2010/main" val="3230678813"/>
              </p:ext>
            </p:extLst>
          </p:nvPr>
        </p:nvGraphicFramePr>
        <p:xfrm>
          <a:off x="4953000" y="2365212"/>
          <a:ext cx="2644775" cy="2587788"/>
        </p:xfrm>
        <a:graphic>
          <a:graphicData uri="http://schemas.openxmlformats.org/presentationml/2006/ole">
            <mc:AlternateContent xmlns:mc="http://schemas.openxmlformats.org/markup-compatibility/2006">
              <mc:Choice xmlns:v="urn:schemas-microsoft-com:vml" Requires="v">
                <p:oleObj spid="_x0000_s296996" name="Equation" r:id="rId5" imgW="576000" imgH="557640" progId="Equation.3">
                  <p:embed/>
                </p:oleObj>
              </mc:Choice>
              <mc:Fallback>
                <p:oleObj name="Equation" r:id="rId5" imgW="576000" imgH="557640" progId="Equation.3">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5212"/>
                        <a:ext cx="2644775" cy="258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6"/>
          <p:cNvSpPr>
            <a:spLocks noChangeArrowheads="1"/>
          </p:cNvSpPr>
          <p:nvPr/>
        </p:nvSpPr>
        <p:spPr bwMode="auto">
          <a:xfrm>
            <a:off x="6705600" y="3395663"/>
            <a:ext cx="990600" cy="771525"/>
          </a:xfrm>
          <a:prstGeom prst="wedgeRoundRectCallout">
            <a:avLst>
              <a:gd name="adj1" fmla="val 14903"/>
              <a:gd name="adj2" fmla="val -11193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b="1">
              <a:solidFill>
                <a:srgbClr val="0000FF"/>
              </a:solidFill>
              <a:latin typeface="Comic Sans MS" charset="0"/>
            </a:endParaRPr>
          </a:p>
        </p:txBody>
      </p:sp>
      <p:sp>
        <p:nvSpPr>
          <p:cNvPr id="9" name="Text Box 7"/>
          <p:cNvSpPr txBox="1">
            <a:spLocks noChangeArrowheads="1"/>
          </p:cNvSpPr>
          <p:nvPr/>
        </p:nvSpPr>
        <p:spPr bwMode="auto">
          <a:xfrm>
            <a:off x="6169025" y="1676400"/>
            <a:ext cx="2593975" cy="1077218"/>
          </a:xfrm>
          <a:prstGeom prst="rect">
            <a:avLst/>
          </a:prstGeom>
          <a:noFill/>
          <a:ln w="9525">
            <a:noFill/>
            <a:miter lim="800000"/>
            <a:headEnd/>
            <a:tailEnd/>
          </a:ln>
        </p:spPr>
        <p:txBody>
          <a:bodyPr>
            <a:spAutoFit/>
          </a:bodyPr>
          <a:lstStyle/>
          <a:p>
            <a:pPr algn="ctr" eaLnBrk="0" hangingPunct="0">
              <a:defRPr/>
            </a:pPr>
            <a:r>
              <a:rPr lang="en-US" sz="3200" dirty="0">
                <a:solidFill>
                  <a:srgbClr val="FF0000"/>
                </a:solidFill>
                <a:latin typeface="+mj-lt"/>
                <a:ea typeface="+mn-ea"/>
                <a:cs typeface="+mn-cs"/>
              </a:rPr>
              <a:t>Parallel fraction</a:t>
            </a:r>
          </a:p>
        </p:txBody>
      </p:sp>
      <p:sp>
        <p:nvSpPr>
          <p:cNvPr id="10" name="AutoShape 10"/>
          <p:cNvSpPr>
            <a:spLocks noChangeArrowheads="1"/>
          </p:cNvSpPr>
          <p:nvPr/>
        </p:nvSpPr>
        <p:spPr bwMode="auto">
          <a:xfrm>
            <a:off x="4694649" y="3775335"/>
            <a:ext cx="1782351" cy="770689"/>
          </a:xfrm>
          <a:prstGeom prst="wedgeRoundRectCallout">
            <a:avLst>
              <a:gd name="adj1" fmla="val -94833"/>
              <a:gd name="adj2" fmla="val -1999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11" name="Text Box 11"/>
          <p:cNvSpPr txBox="1">
            <a:spLocks noChangeArrowheads="1"/>
          </p:cNvSpPr>
          <p:nvPr/>
        </p:nvSpPr>
        <p:spPr bwMode="auto">
          <a:xfrm>
            <a:off x="1679663" y="1524000"/>
            <a:ext cx="2133599" cy="1077218"/>
          </a:xfrm>
          <a:prstGeom prst="rect">
            <a:avLst/>
          </a:prstGeom>
          <a:noFill/>
          <a:ln w="9525">
            <a:noFill/>
            <a:miter lim="800000"/>
            <a:headEnd/>
            <a:tailEnd/>
          </a:ln>
        </p:spPr>
        <p:txBody>
          <a:bodyPr wrap="square">
            <a:spAutoFit/>
          </a:bodyPr>
          <a:lstStyle/>
          <a:p>
            <a:pPr algn="ctr" eaLnBrk="0" hangingPunct="0">
              <a:defRPr/>
            </a:pPr>
            <a:r>
              <a:rPr lang="en-US" sz="3200" dirty="0">
                <a:solidFill>
                  <a:srgbClr val="FF0000"/>
                </a:solidFill>
                <a:latin typeface="+mj-lt"/>
                <a:ea typeface="+mn-ea"/>
                <a:cs typeface="+mn-cs"/>
              </a:rPr>
              <a:t>Sequential fraction</a:t>
            </a:r>
          </a:p>
        </p:txBody>
      </p:sp>
      <p:sp>
        <p:nvSpPr>
          <p:cNvPr id="12" name="AutoShape 8"/>
          <p:cNvSpPr>
            <a:spLocks noChangeArrowheads="1"/>
          </p:cNvSpPr>
          <p:nvPr/>
        </p:nvSpPr>
        <p:spPr bwMode="auto">
          <a:xfrm>
            <a:off x="6785996" y="4343400"/>
            <a:ext cx="757803" cy="685800"/>
          </a:xfrm>
          <a:prstGeom prst="wedgeRoundRectCallout">
            <a:avLst>
              <a:gd name="adj1" fmla="val -516054"/>
              <a:gd name="adj2" fmla="val 978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13" name="Text Box 9"/>
          <p:cNvSpPr txBox="1">
            <a:spLocks noChangeArrowheads="1"/>
          </p:cNvSpPr>
          <p:nvPr/>
        </p:nvSpPr>
        <p:spPr bwMode="auto">
          <a:xfrm>
            <a:off x="1447800" y="4572000"/>
            <a:ext cx="1984375" cy="1569660"/>
          </a:xfrm>
          <a:prstGeom prst="rect">
            <a:avLst/>
          </a:prstGeom>
          <a:noFill/>
          <a:ln w="9525">
            <a:noFill/>
            <a:miter lim="800000"/>
            <a:headEnd/>
            <a:tailEnd/>
          </a:ln>
        </p:spPr>
        <p:txBody>
          <a:bodyPr wrap="square">
            <a:spAutoFit/>
          </a:bodyPr>
          <a:lstStyle/>
          <a:p>
            <a:pPr algn="ctr" eaLnBrk="0" hangingPunct="0">
              <a:defRPr/>
            </a:pPr>
            <a:r>
              <a:rPr lang="en-US" sz="3200" dirty="0">
                <a:solidFill>
                  <a:srgbClr val="FF0000"/>
                </a:solidFill>
                <a:latin typeface="+mj-lt"/>
                <a:ea typeface="+mn-ea"/>
                <a:cs typeface="+mn-cs"/>
              </a:rPr>
              <a:t>Number of threads</a:t>
            </a:r>
          </a:p>
        </p:txBody>
      </p:sp>
    </p:spTree>
    <p:extLst>
      <p:ext uri="{BB962C8B-B14F-4D97-AF65-F5344CB8AC3E}">
        <p14:creationId xmlns:p14="http://schemas.microsoft.com/office/powerpoint/2010/main" val="1670252496"/>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7" name="Title 3"/>
          <p:cNvSpPr>
            <a:spLocks noGrp="1"/>
          </p:cNvSpPr>
          <p:nvPr>
            <p:ph type="title"/>
          </p:nvPr>
        </p:nvSpPr>
        <p:spPr/>
        <p:txBody>
          <a:bodyPr/>
          <a:lstStyle/>
          <a:p>
            <a:pPr eaLnBrk="1" hangingPunct="1"/>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 (in practice)</a:t>
            </a:r>
            <a:endParaRPr lang="en-US" dirty="0">
              <a:latin typeface="Arial" charset="0"/>
            </a:endParaRPr>
          </a:p>
        </p:txBody>
      </p:sp>
      <p:sp>
        <p:nvSpPr>
          <p:cNvPr id="2396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Art of Multiprocessor Programming</a:t>
            </a:r>
          </a:p>
        </p:txBody>
      </p:sp>
      <p:sp>
        <p:nvSpPr>
          <p:cNvPr id="23961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815D0E-557F-CD40-BB70-43BF1BA64F7B}" type="slidenum">
              <a:rPr lang="en-US" sz="1400"/>
              <a:pPr eaLnBrk="1" hangingPunct="1"/>
              <a:t>111</a:t>
            </a:fld>
            <a:endParaRPr lang="en-US" sz="1400"/>
          </a:p>
        </p:txBody>
      </p:sp>
      <p:pic>
        <p:nvPicPr>
          <p:cNvPr id="6" name="Picture 4"/>
          <p:cNvPicPr>
            <a:picLocks noChangeAspect="1" noChangeArrowheads="1"/>
          </p:cNvPicPr>
          <p:nvPr/>
        </p:nvPicPr>
        <p:blipFill>
          <a:blip r:embed="rId2" cstate="print"/>
          <a:srcRect/>
          <a:stretch>
            <a:fillRect/>
          </a:stretch>
        </p:blipFill>
        <p:spPr bwMode="auto">
          <a:xfrm>
            <a:off x="1600200" y="1752600"/>
            <a:ext cx="5562600" cy="4170953"/>
          </a:xfrm>
          <a:prstGeom prst="rect">
            <a:avLst/>
          </a:prstGeom>
          <a:noFill/>
          <a:ln w="38100" algn="ctr">
            <a:noFill/>
            <a:miter lim="800000"/>
            <a:headEnd/>
            <a:tailEnd/>
          </a:ln>
        </p:spPr>
      </p:pic>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1997F0-C9D6-4148-AFE8-80340CD0C38D}" type="slidenum">
              <a:rPr lang="ar-SA" sz="1400">
                <a:latin typeface="Comic Sans MS" charset="0"/>
                <a:cs typeface="Arial" charset="0"/>
              </a:rPr>
              <a:pPr algn="r"/>
              <a:t>112</a:t>
            </a:fld>
            <a:endParaRPr lang="en-US" sz="1400">
              <a:latin typeface="Comic Sans MS" charset="0"/>
              <a:cs typeface="Arial" charset="0"/>
            </a:endParaRPr>
          </a:p>
        </p:txBody>
      </p:sp>
      <p:pic>
        <p:nvPicPr>
          <p:cNvPr id="240642"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40644"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60%</a:t>
            </a:r>
            <a:r>
              <a:rPr lang="en-US" sz="2800">
                <a:latin typeface="Arial" charset="0"/>
              </a:rPr>
              <a:t> concurrent, </a:t>
            </a:r>
            <a:r>
              <a:rPr lang="en-US" sz="2800">
                <a:solidFill>
                  <a:schemeClr val="tx1"/>
                </a:solidFill>
                <a:latin typeface="Arial" charset="0"/>
              </a:rPr>
              <a:t>40%</a:t>
            </a:r>
            <a:r>
              <a:rPr lang="en-US" sz="2800">
                <a:latin typeface="Arial" charset="0"/>
              </a:rPr>
              <a:t> sequential</a:t>
            </a:r>
          </a:p>
          <a:p>
            <a:pPr eaLnBrk="1" hangingPunct="1"/>
            <a:r>
              <a:rPr lang="en-US" sz="2800">
                <a:latin typeface="Arial" charset="0"/>
              </a:rPr>
              <a:t>How close to 10-fold speedup?</a:t>
            </a:r>
          </a:p>
        </p:txBody>
      </p:sp>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A61C75D-FAAA-5040-B78A-D66A6058597A}" type="slidenum">
              <a:rPr lang="ar-SA" sz="1400">
                <a:latin typeface="Comic Sans MS" charset="0"/>
                <a:cs typeface="Arial" charset="0"/>
              </a:rPr>
              <a:pPr algn="r"/>
              <a:t>113</a:t>
            </a:fld>
            <a:endParaRPr lang="en-US" sz="1400">
              <a:latin typeface="Comic Sans MS" charset="0"/>
              <a:cs typeface="Arial" charset="0"/>
            </a:endParaRPr>
          </a:p>
        </p:txBody>
      </p:sp>
      <p:pic>
        <p:nvPicPr>
          <p:cNvPr id="242690"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1"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42692"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60%</a:t>
            </a:r>
            <a:r>
              <a:rPr lang="en-US" sz="2800">
                <a:latin typeface="Arial" charset="0"/>
              </a:rPr>
              <a:t> concurrent, </a:t>
            </a:r>
            <a:r>
              <a:rPr lang="en-US" sz="2800">
                <a:solidFill>
                  <a:schemeClr val="tx1"/>
                </a:solidFill>
                <a:latin typeface="Arial" charset="0"/>
              </a:rPr>
              <a:t>40%</a:t>
            </a:r>
            <a:r>
              <a:rPr lang="en-US" sz="2800">
                <a:latin typeface="Arial" charset="0"/>
              </a:rPr>
              <a:t> sequential</a:t>
            </a:r>
          </a:p>
          <a:p>
            <a:pPr eaLnBrk="1" hangingPunct="1"/>
            <a:r>
              <a:rPr lang="en-US" sz="2800">
                <a:latin typeface="Arial" charset="0"/>
              </a:rPr>
              <a:t>How close to 10-fold speedup?</a:t>
            </a:r>
          </a:p>
        </p:txBody>
      </p:sp>
      <p:grpSp>
        <p:nvGrpSpPr>
          <p:cNvPr id="242693" name="Group 5"/>
          <p:cNvGrpSpPr>
            <a:grpSpLocks/>
          </p:cNvGrpSpPr>
          <p:nvPr/>
        </p:nvGrpSpPr>
        <p:grpSpPr bwMode="auto">
          <a:xfrm>
            <a:off x="914400" y="4038600"/>
            <a:ext cx="5721350" cy="1481138"/>
            <a:chOff x="864" y="2064"/>
            <a:chExt cx="3604" cy="933"/>
          </a:xfrm>
        </p:grpSpPr>
        <p:graphicFrame>
          <p:nvGraphicFramePr>
            <p:cNvPr id="242695" name="Object 15"/>
            <p:cNvGraphicFramePr>
              <a:graphicFrameLocks noChangeAspect="1"/>
            </p:cNvGraphicFramePr>
            <p:nvPr/>
          </p:nvGraphicFramePr>
          <p:xfrm>
            <a:off x="3211" y="2064"/>
            <a:ext cx="1257" cy="933"/>
          </p:xfrm>
          <a:graphic>
            <a:graphicData uri="http://schemas.openxmlformats.org/presentationml/2006/ole">
              <mc:AlternateContent xmlns:mc="http://schemas.openxmlformats.org/markup-compatibility/2006">
                <mc:Choice xmlns:v="urn:schemas-microsoft-com:vml" Requires="v">
                  <p:oleObj spid="_x0000_s242747" name="Equation" r:id="rId5" imgW="776880" imgH="576000" progId="Equation.3">
                    <p:embed/>
                  </p:oleObj>
                </mc:Choice>
                <mc:Fallback>
                  <p:oleObj name="Equation" r:id="rId5" imgW="776880" imgH="57600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 y="2064"/>
                          <a:ext cx="1257" cy="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696" name="Text Box 7"/>
            <p:cNvSpPr txBox="1">
              <a:spLocks noChangeArrowheads="1"/>
            </p:cNvSpPr>
            <p:nvPr/>
          </p:nvSpPr>
          <p:spPr bwMode="auto">
            <a:xfrm>
              <a:off x="864" y="2208"/>
              <a:ext cx="21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dirty="0">
                  <a:solidFill>
                    <a:srgbClr val="0000FF"/>
                  </a:solidFill>
                  <a:latin typeface="+mn-lt"/>
                </a:rPr>
                <a:t>Speedup = </a:t>
              </a:r>
              <a:r>
                <a:rPr lang="en-US" sz="3200" dirty="0" smtClean="0">
                  <a:latin typeface="+mn-lt"/>
                </a:rPr>
                <a:t>2.17 =</a:t>
              </a:r>
              <a:endParaRPr lang="en-US" sz="3200" dirty="0">
                <a:latin typeface="+mn-lt"/>
              </a:endParaRPr>
            </a:p>
          </p:txBody>
        </p:sp>
      </p:grpSp>
      <p:sp>
        <p:nvSpPr>
          <p:cNvPr id="10"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1ED4EDD-11C4-7641-9BA9-AEEBE3C61807}" type="slidenum">
              <a:rPr lang="ar-SA" sz="1400">
                <a:latin typeface="Comic Sans MS" charset="0"/>
                <a:cs typeface="Arial" charset="0"/>
              </a:rPr>
              <a:pPr algn="r"/>
              <a:t>114</a:t>
            </a:fld>
            <a:endParaRPr lang="en-US" sz="1400">
              <a:latin typeface="Comic Sans MS" charset="0"/>
              <a:cs typeface="Arial" charset="0"/>
            </a:endParaRPr>
          </a:p>
        </p:txBody>
      </p:sp>
      <p:pic>
        <p:nvPicPr>
          <p:cNvPr id="244738"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44740"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80%</a:t>
            </a:r>
            <a:r>
              <a:rPr lang="en-US" sz="2800">
                <a:latin typeface="Arial" charset="0"/>
              </a:rPr>
              <a:t> concurrent, </a:t>
            </a:r>
            <a:r>
              <a:rPr lang="en-US" sz="2800">
                <a:solidFill>
                  <a:schemeClr val="tx1"/>
                </a:solidFill>
                <a:latin typeface="Arial" charset="0"/>
              </a:rPr>
              <a:t>20%</a:t>
            </a:r>
            <a:r>
              <a:rPr lang="en-US" sz="2800">
                <a:latin typeface="Arial" charset="0"/>
              </a:rPr>
              <a:t> sequential</a:t>
            </a:r>
          </a:p>
          <a:p>
            <a:pPr eaLnBrk="1" hangingPunct="1"/>
            <a:r>
              <a:rPr lang="en-US" sz="2800">
                <a:latin typeface="Arial" charset="0"/>
              </a:rPr>
              <a:t>How close to 10-fold speedup?</a:t>
            </a:r>
          </a:p>
        </p:txBody>
      </p:sp>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6CC0CDB-0C20-0B45-BAA7-85ECED1A548B}" type="slidenum">
              <a:rPr lang="ar-SA" sz="1400">
                <a:latin typeface="Comic Sans MS" charset="0"/>
                <a:cs typeface="Arial" charset="0"/>
              </a:rPr>
              <a:pPr algn="r"/>
              <a:t>115</a:t>
            </a:fld>
            <a:endParaRPr lang="en-US" sz="1400">
              <a:latin typeface="Comic Sans MS" charset="0"/>
              <a:cs typeface="Arial" charset="0"/>
            </a:endParaRPr>
          </a:p>
        </p:txBody>
      </p:sp>
      <p:pic>
        <p:nvPicPr>
          <p:cNvPr id="246786"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46788"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80%</a:t>
            </a:r>
            <a:r>
              <a:rPr lang="en-US" sz="2800">
                <a:latin typeface="Arial" charset="0"/>
              </a:rPr>
              <a:t> concurrent, </a:t>
            </a:r>
            <a:r>
              <a:rPr lang="en-US" sz="2800">
                <a:solidFill>
                  <a:schemeClr val="tx1"/>
                </a:solidFill>
                <a:latin typeface="Arial" charset="0"/>
              </a:rPr>
              <a:t>20%</a:t>
            </a:r>
            <a:r>
              <a:rPr lang="en-US" sz="2800">
                <a:latin typeface="Arial" charset="0"/>
              </a:rPr>
              <a:t> sequential</a:t>
            </a:r>
          </a:p>
          <a:p>
            <a:pPr eaLnBrk="1" hangingPunct="1"/>
            <a:r>
              <a:rPr lang="en-US" sz="2800">
                <a:latin typeface="Arial" charset="0"/>
              </a:rPr>
              <a:t>How close to 10-fold speedup?</a:t>
            </a:r>
          </a:p>
        </p:txBody>
      </p:sp>
      <p:grpSp>
        <p:nvGrpSpPr>
          <p:cNvPr id="246789" name="Group 5"/>
          <p:cNvGrpSpPr>
            <a:grpSpLocks/>
          </p:cNvGrpSpPr>
          <p:nvPr/>
        </p:nvGrpSpPr>
        <p:grpSpPr bwMode="auto">
          <a:xfrm>
            <a:off x="957263" y="3962400"/>
            <a:ext cx="5510212" cy="1481138"/>
            <a:chOff x="891" y="2016"/>
            <a:chExt cx="3471" cy="933"/>
          </a:xfrm>
        </p:grpSpPr>
        <p:graphicFrame>
          <p:nvGraphicFramePr>
            <p:cNvPr id="246791" name="Object 15"/>
            <p:cNvGraphicFramePr>
              <a:graphicFrameLocks noChangeAspect="1"/>
            </p:cNvGraphicFramePr>
            <p:nvPr>
              <p:extLst>
                <p:ext uri="{D42A27DB-BD31-4B8C-83A1-F6EECF244321}">
                  <p14:modId xmlns:p14="http://schemas.microsoft.com/office/powerpoint/2010/main" val="841183679"/>
                </p:ext>
              </p:extLst>
            </p:nvPr>
          </p:nvGraphicFramePr>
          <p:xfrm>
            <a:off x="3125" y="2016"/>
            <a:ext cx="1237" cy="933"/>
          </p:xfrm>
          <a:graphic>
            <a:graphicData uri="http://schemas.openxmlformats.org/presentationml/2006/ole">
              <mc:AlternateContent xmlns:mc="http://schemas.openxmlformats.org/markup-compatibility/2006">
                <mc:Choice xmlns:v="urn:schemas-microsoft-com:vml" Requires="v">
                  <p:oleObj spid="_x0000_s246843" name="Equation" r:id="rId5" imgW="758520" imgH="576000" progId="Equation.3">
                    <p:embed/>
                  </p:oleObj>
                </mc:Choice>
                <mc:Fallback>
                  <p:oleObj name="Equation" r:id="rId5" imgW="758520" imgH="57600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 y="2016"/>
                          <a:ext cx="1237" cy="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553" name="Text Box 7"/>
            <p:cNvSpPr txBox="1">
              <a:spLocks noChangeArrowheads="1"/>
            </p:cNvSpPr>
            <p:nvPr/>
          </p:nvSpPr>
          <p:spPr bwMode="auto">
            <a:xfrm>
              <a:off x="891" y="2208"/>
              <a:ext cx="2145" cy="368"/>
            </a:xfrm>
            <a:prstGeom prst="rect">
              <a:avLst/>
            </a:prstGeom>
            <a:noFill/>
            <a:ln w="9525">
              <a:noFill/>
              <a:miter lim="800000"/>
              <a:headEnd/>
              <a:tailEnd/>
            </a:ln>
          </p:spPr>
          <p:txBody>
            <a:bodyPr wrap="none">
              <a:spAutoFit/>
            </a:bodyPr>
            <a:lstStyle/>
            <a:p>
              <a:pPr algn="r" eaLnBrk="0" hangingPunct="0">
                <a:defRPr/>
              </a:pPr>
              <a:r>
                <a:rPr lang="en-US" sz="3200" dirty="0">
                  <a:solidFill>
                    <a:srgbClr val="0000FF"/>
                  </a:solidFill>
                  <a:latin typeface="+mj-lt"/>
                  <a:ea typeface="+mn-ea"/>
                  <a:cs typeface="+mn-cs"/>
                </a:rPr>
                <a:t>Speedup</a:t>
              </a:r>
              <a:r>
                <a:rPr lang="en-US" sz="3200" dirty="0">
                  <a:solidFill>
                    <a:srgbClr val="0000FF"/>
                  </a:solidFill>
                  <a:latin typeface="Comic Sans MS" pitchFamily="66" charset="0"/>
                  <a:ea typeface="+mn-ea"/>
                  <a:cs typeface="+mn-cs"/>
                </a:rPr>
                <a:t> = </a:t>
              </a:r>
              <a:r>
                <a:rPr lang="en-US" sz="3200" dirty="0" smtClean="0">
                  <a:latin typeface="+mj-lt"/>
                  <a:ea typeface="+mn-ea"/>
                  <a:cs typeface="+mn-cs"/>
                </a:rPr>
                <a:t>3.57 </a:t>
              </a:r>
              <a:r>
                <a:rPr lang="en-US" sz="3200" dirty="0" smtClean="0">
                  <a:latin typeface="Comic Sans MS" pitchFamily="66" charset="0"/>
                  <a:ea typeface="+mn-ea"/>
                  <a:cs typeface="+mn-cs"/>
                </a:rPr>
                <a:t>=</a:t>
              </a:r>
              <a:endParaRPr lang="en-US" sz="3200" dirty="0">
                <a:latin typeface="Comic Sans MS" pitchFamily="66" charset="0"/>
                <a:ea typeface="+mn-ea"/>
                <a:cs typeface="+mn-cs"/>
              </a:endParaRPr>
            </a:p>
          </p:txBody>
        </p:sp>
      </p:grpSp>
      <p:sp>
        <p:nvSpPr>
          <p:cNvPr id="10"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C56F946-3DEC-A94D-A13E-CCCEC708D05E}" type="slidenum">
              <a:rPr lang="ar-SA" sz="1400">
                <a:latin typeface="Comic Sans MS" charset="0"/>
                <a:cs typeface="Arial" charset="0"/>
              </a:rPr>
              <a:pPr algn="r"/>
              <a:t>116</a:t>
            </a:fld>
            <a:endParaRPr lang="en-US" sz="1400">
              <a:latin typeface="Comic Sans MS" charset="0"/>
              <a:cs typeface="Arial" charset="0"/>
            </a:endParaRPr>
          </a:p>
        </p:txBody>
      </p:sp>
      <p:pic>
        <p:nvPicPr>
          <p:cNvPr id="248834"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48836"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90%</a:t>
            </a:r>
            <a:r>
              <a:rPr lang="en-US" sz="2800">
                <a:latin typeface="Arial" charset="0"/>
              </a:rPr>
              <a:t> concurrent, </a:t>
            </a:r>
            <a:r>
              <a:rPr lang="en-US" sz="2800">
                <a:solidFill>
                  <a:schemeClr val="tx1"/>
                </a:solidFill>
                <a:latin typeface="Arial" charset="0"/>
              </a:rPr>
              <a:t>10%</a:t>
            </a:r>
            <a:r>
              <a:rPr lang="en-US" sz="2800">
                <a:latin typeface="Arial" charset="0"/>
              </a:rPr>
              <a:t> sequential</a:t>
            </a:r>
          </a:p>
          <a:p>
            <a:pPr eaLnBrk="1" hangingPunct="1"/>
            <a:r>
              <a:rPr lang="en-US" sz="2800">
                <a:latin typeface="Arial" charset="0"/>
              </a:rPr>
              <a:t>How close to 10-fold speedup?</a:t>
            </a:r>
          </a:p>
        </p:txBody>
      </p:sp>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50882"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50AC6ED-6B5C-A64F-A370-CF6CFE6AAC3D}" type="slidenum">
              <a:rPr lang="ar-SA" sz="1400">
                <a:latin typeface="Comic Sans MS" charset="0"/>
                <a:cs typeface="Arial" charset="0"/>
              </a:rPr>
              <a:pPr algn="r"/>
              <a:t>117</a:t>
            </a:fld>
            <a:endParaRPr lang="en-US" sz="1400">
              <a:latin typeface="Comic Sans MS" charset="0"/>
              <a:cs typeface="Arial" charset="0"/>
            </a:endParaRPr>
          </a:p>
        </p:txBody>
      </p:sp>
      <p:pic>
        <p:nvPicPr>
          <p:cNvPr id="250883"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4"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50885"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90%</a:t>
            </a:r>
            <a:r>
              <a:rPr lang="en-US" sz="2800">
                <a:latin typeface="Arial" charset="0"/>
              </a:rPr>
              <a:t> concurrent, </a:t>
            </a:r>
            <a:r>
              <a:rPr lang="en-US" sz="2800">
                <a:solidFill>
                  <a:schemeClr val="tx1"/>
                </a:solidFill>
                <a:latin typeface="Arial" charset="0"/>
              </a:rPr>
              <a:t>10%</a:t>
            </a:r>
            <a:r>
              <a:rPr lang="en-US" sz="2800">
                <a:latin typeface="Arial" charset="0"/>
              </a:rPr>
              <a:t> sequential</a:t>
            </a:r>
          </a:p>
          <a:p>
            <a:pPr eaLnBrk="1" hangingPunct="1"/>
            <a:r>
              <a:rPr lang="en-US" sz="2800">
                <a:latin typeface="Arial" charset="0"/>
              </a:rPr>
              <a:t>How close to 10-fold speedup?</a:t>
            </a:r>
          </a:p>
        </p:txBody>
      </p:sp>
      <p:grpSp>
        <p:nvGrpSpPr>
          <p:cNvPr id="250886" name="Group 5"/>
          <p:cNvGrpSpPr>
            <a:grpSpLocks/>
          </p:cNvGrpSpPr>
          <p:nvPr/>
        </p:nvGrpSpPr>
        <p:grpSpPr bwMode="auto">
          <a:xfrm>
            <a:off x="914400" y="4038600"/>
            <a:ext cx="5721349" cy="1481138"/>
            <a:chOff x="864" y="2064"/>
            <a:chExt cx="3604" cy="933"/>
          </a:xfrm>
        </p:grpSpPr>
        <p:graphicFrame>
          <p:nvGraphicFramePr>
            <p:cNvPr id="250887" name="Object 15"/>
            <p:cNvGraphicFramePr>
              <a:graphicFrameLocks noChangeAspect="1"/>
            </p:cNvGraphicFramePr>
            <p:nvPr>
              <p:extLst>
                <p:ext uri="{D42A27DB-BD31-4B8C-83A1-F6EECF244321}">
                  <p14:modId xmlns:p14="http://schemas.microsoft.com/office/powerpoint/2010/main" val="1600980531"/>
                </p:ext>
              </p:extLst>
            </p:nvPr>
          </p:nvGraphicFramePr>
          <p:xfrm>
            <a:off x="3211" y="2064"/>
            <a:ext cx="1257" cy="933"/>
          </p:xfrm>
          <a:graphic>
            <a:graphicData uri="http://schemas.openxmlformats.org/presentationml/2006/ole">
              <mc:AlternateContent xmlns:mc="http://schemas.openxmlformats.org/markup-compatibility/2006">
                <mc:Choice xmlns:v="urn:schemas-microsoft-com:vml" Requires="v">
                  <p:oleObj spid="_x0000_s250939" name="Equation" r:id="rId5" imgW="776880" imgH="576000" progId="Equation.3">
                    <p:embed/>
                  </p:oleObj>
                </mc:Choice>
                <mc:Fallback>
                  <p:oleObj name="Equation" r:id="rId5" imgW="776880" imgH="57600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 y="2064"/>
                          <a:ext cx="1257" cy="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9" name="Text Box 7"/>
            <p:cNvSpPr txBox="1">
              <a:spLocks noChangeArrowheads="1"/>
            </p:cNvSpPr>
            <p:nvPr/>
          </p:nvSpPr>
          <p:spPr bwMode="auto">
            <a:xfrm>
              <a:off x="864" y="2208"/>
              <a:ext cx="2172" cy="368"/>
            </a:xfrm>
            <a:prstGeom prst="rect">
              <a:avLst/>
            </a:prstGeom>
            <a:noFill/>
            <a:ln w="9525">
              <a:noFill/>
              <a:miter lim="800000"/>
              <a:headEnd/>
              <a:tailEnd/>
            </a:ln>
          </p:spPr>
          <p:txBody>
            <a:bodyPr wrap="none">
              <a:spAutoFit/>
            </a:bodyPr>
            <a:lstStyle/>
            <a:p>
              <a:pPr algn="r" eaLnBrk="0" hangingPunct="0">
                <a:defRPr/>
              </a:pPr>
              <a:r>
                <a:rPr lang="en-US" sz="3200" dirty="0">
                  <a:solidFill>
                    <a:srgbClr val="0000FF"/>
                  </a:solidFill>
                  <a:latin typeface="+mj-lt"/>
                  <a:ea typeface="+mn-ea"/>
                  <a:cs typeface="+mn-cs"/>
                </a:rPr>
                <a:t>Speedup = </a:t>
              </a:r>
              <a:r>
                <a:rPr lang="en-US" sz="3200" dirty="0" smtClean="0">
                  <a:latin typeface="+mj-lt"/>
                  <a:ea typeface="+mn-ea"/>
                  <a:cs typeface="+mn-cs"/>
                </a:rPr>
                <a:t>5.26 =</a:t>
              </a:r>
              <a:endParaRPr lang="en-US" sz="3200" dirty="0">
                <a:latin typeface="+mj-lt"/>
                <a:ea typeface="+mn-ea"/>
                <a:cs typeface="+mn-cs"/>
              </a:endParaRPr>
            </a:p>
          </p:txBody>
        </p:sp>
      </p:gr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525427C-D514-3945-AE55-1029E101B383}" type="slidenum">
              <a:rPr lang="ar-SA" sz="1400">
                <a:latin typeface="Comic Sans MS" charset="0"/>
                <a:cs typeface="Arial" charset="0"/>
              </a:rPr>
              <a:pPr algn="r"/>
              <a:t>118</a:t>
            </a:fld>
            <a:endParaRPr lang="en-US" sz="1400">
              <a:latin typeface="Comic Sans MS" charset="0"/>
              <a:cs typeface="Arial" charset="0"/>
            </a:endParaRPr>
          </a:p>
        </p:txBody>
      </p:sp>
      <p:pic>
        <p:nvPicPr>
          <p:cNvPr id="252930"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1"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52932"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99%</a:t>
            </a:r>
            <a:r>
              <a:rPr lang="en-US" sz="2800">
                <a:latin typeface="Arial" charset="0"/>
              </a:rPr>
              <a:t> concurrent, </a:t>
            </a:r>
            <a:r>
              <a:rPr lang="en-US" sz="2800">
                <a:solidFill>
                  <a:schemeClr val="tx1"/>
                </a:solidFill>
                <a:latin typeface="Arial" charset="0"/>
              </a:rPr>
              <a:t>01%</a:t>
            </a:r>
            <a:r>
              <a:rPr lang="en-US" sz="2800">
                <a:latin typeface="Arial" charset="0"/>
              </a:rPr>
              <a:t> sequential</a:t>
            </a:r>
          </a:p>
          <a:p>
            <a:pPr eaLnBrk="1" hangingPunct="1"/>
            <a:r>
              <a:rPr lang="en-US" sz="2800">
                <a:latin typeface="Arial" charset="0"/>
              </a:rPr>
              <a:t>How close to 10-fold speedup?</a:t>
            </a:r>
          </a:p>
        </p:txBody>
      </p:sp>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54978"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502B7BC-473E-C04B-9C28-12682237A73F}" type="slidenum">
              <a:rPr lang="ar-SA" sz="1400">
                <a:latin typeface="Comic Sans MS" charset="0"/>
                <a:cs typeface="Arial" charset="0"/>
              </a:rPr>
              <a:pPr algn="r"/>
              <a:t>119</a:t>
            </a:fld>
            <a:endParaRPr lang="en-US" sz="1400">
              <a:latin typeface="Comic Sans MS" charset="0"/>
              <a:cs typeface="Arial" charset="0"/>
            </a:endParaRPr>
          </a:p>
        </p:txBody>
      </p:sp>
      <p:pic>
        <p:nvPicPr>
          <p:cNvPr id="254979"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Rectangle 3"/>
          <p:cNvSpPr>
            <a:spLocks noGrp="1" noChangeArrowheads="1"/>
          </p:cNvSpPr>
          <p:nvPr>
            <p:ph type="title" idx="4294967295"/>
          </p:nvPr>
        </p:nvSpPr>
        <p:spPr/>
        <p:txBody>
          <a:bodyPr/>
          <a:lstStyle/>
          <a:p>
            <a:pPr eaLnBrk="1" hangingPunct="1"/>
            <a:r>
              <a:rPr lang="en-US">
                <a:latin typeface="Arial" charset="0"/>
              </a:rPr>
              <a:t>Example</a:t>
            </a:r>
          </a:p>
        </p:txBody>
      </p:sp>
      <p:sp>
        <p:nvSpPr>
          <p:cNvPr id="254981" name="Rectangle 4"/>
          <p:cNvSpPr>
            <a:spLocks noGrp="1" noChangeArrowheads="1"/>
          </p:cNvSpPr>
          <p:nvPr>
            <p:ph type="body" sz="half" idx="4294967295"/>
          </p:nvPr>
        </p:nvSpPr>
        <p:spPr>
          <a:xfrm>
            <a:off x="457200" y="1600200"/>
            <a:ext cx="7745413" cy="4525963"/>
          </a:xfrm>
        </p:spPr>
        <p:txBody>
          <a:bodyPr/>
          <a:lstStyle/>
          <a:p>
            <a:pPr eaLnBrk="1" hangingPunct="1"/>
            <a:r>
              <a:rPr lang="en-US" sz="2800">
                <a:latin typeface="Arial" charset="0"/>
              </a:rPr>
              <a:t>Ten processors</a:t>
            </a:r>
          </a:p>
          <a:p>
            <a:pPr eaLnBrk="1" hangingPunct="1"/>
            <a:r>
              <a:rPr lang="en-US" sz="2800">
                <a:solidFill>
                  <a:schemeClr val="tx1"/>
                </a:solidFill>
                <a:latin typeface="Arial" charset="0"/>
              </a:rPr>
              <a:t>99%</a:t>
            </a:r>
            <a:r>
              <a:rPr lang="en-US" sz="2800">
                <a:latin typeface="Arial" charset="0"/>
              </a:rPr>
              <a:t> concurrent, </a:t>
            </a:r>
            <a:r>
              <a:rPr lang="en-US" sz="2800">
                <a:solidFill>
                  <a:schemeClr val="tx1"/>
                </a:solidFill>
                <a:latin typeface="Arial" charset="0"/>
              </a:rPr>
              <a:t>01%</a:t>
            </a:r>
            <a:r>
              <a:rPr lang="en-US" sz="2800">
                <a:latin typeface="Arial" charset="0"/>
              </a:rPr>
              <a:t> sequential</a:t>
            </a:r>
          </a:p>
          <a:p>
            <a:pPr eaLnBrk="1" hangingPunct="1"/>
            <a:r>
              <a:rPr lang="en-US" sz="2800">
                <a:latin typeface="Arial" charset="0"/>
              </a:rPr>
              <a:t>How close to 10-fold speedup?</a:t>
            </a:r>
          </a:p>
        </p:txBody>
      </p:sp>
      <p:grpSp>
        <p:nvGrpSpPr>
          <p:cNvPr id="254982" name="Group 5"/>
          <p:cNvGrpSpPr>
            <a:grpSpLocks/>
          </p:cNvGrpSpPr>
          <p:nvPr/>
        </p:nvGrpSpPr>
        <p:grpSpPr bwMode="auto">
          <a:xfrm>
            <a:off x="914400" y="4167188"/>
            <a:ext cx="5707062" cy="1222375"/>
            <a:chOff x="864" y="2145"/>
            <a:chExt cx="3595" cy="770"/>
          </a:xfrm>
        </p:grpSpPr>
        <p:graphicFrame>
          <p:nvGraphicFramePr>
            <p:cNvPr id="254983" name="Object 15"/>
            <p:cNvGraphicFramePr>
              <a:graphicFrameLocks noChangeAspect="1"/>
            </p:cNvGraphicFramePr>
            <p:nvPr>
              <p:extLst>
                <p:ext uri="{D42A27DB-BD31-4B8C-83A1-F6EECF244321}">
                  <p14:modId xmlns:p14="http://schemas.microsoft.com/office/powerpoint/2010/main" val="1070682152"/>
                </p:ext>
              </p:extLst>
            </p:nvPr>
          </p:nvGraphicFramePr>
          <p:xfrm>
            <a:off x="3220" y="2145"/>
            <a:ext cx="1239" cy="770"/>
          </p:xfrm>
          <a:graphic>
            <a:graphicData uri="http://schemas.openxmlformats.org/presentationml/2006/ole">
              <mc:AlternateContent xmlns:mc="http://schemas.openxmlformats.org/markup-compatibility/2006">
                <mc:Choice xmlns:v="urn:schemas-microsoft-com:vml" Requires="v">
                  <p:oleObj spid="_x0000_s255035" name="Equation" r:id="rId5" imgW="923400" imgH="576000" progId="Equation.3">
                    <p:embed/>
                  </p:oleObj>
                </mc:Choice>
                <mc:Fallback>
                  <p:oleObj name="Equation" r:id="rId5" imgW="923400" imgH="57600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 y="2145"/>
                          <a:ext cx="1239" cy="7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745" name="Text Box 7"/>
            <p:cNvSpPr txBox="1">
              <a:spLocks noChangeArrowheads="1"/>
            </p:cNvSpPr>
            <p:nvPr/>
          </p:nvSpPr>
          <p:spPr bwMode="auto">
            <a:xfrm>
              <a:off x="864" y="2208"/>
              <a:ext cx="2172" cy="368"/>
            </a:xfrm>
            <a:prstGeom prst="rect">
              <a:avLst/>
            </a:prstGeom>
            <a:noFill/>
            <a:ln w="9525">
              <a:noFill/>
              <a:miter lim="800000"/>
              <a:headEnd/>
              <a:tailEnd/>
            </a:ln>
          </p:spPr>
          <p:txBody>
            <a:bodyPr wrap="none">
              <a:spAutoFit/>
            </a:bodyPr>
            <a:lstStyle/>
            <a:p>
              <a:pPr algn="r" eaLnBrk="0" hangingPunct="0">
                <a:defRPr/>
              </a:pPr>
              <a:r>
                <a:rPr lang="en-US" sz="3200" dirty="0">
                  <a:solidFill>
                    <a:srgbClr val="0000FF"/>
                  </a:solidFill>
                  <a:latin typeface="+mj-lt"/>
                  <a:ea typeface="+mn-ea"/>
                  <a:cs typeface="+mn-cs"/>
                </a:rPr>
                <a:t>Speedup = </a:t>
              </a:r>
              <a:r>
                <a:rPr lang="en-US" sz="3200" dirty="0" smtClean="0">
                  <a:latin typeface="+mj-lt"/>
                  <a:ea typeface="+mn-ea"/>
                  <a:cs typeface="+mn-cs"/>
                </a:rPr>
                <a:t>9.17 =</a:t>
              </a:r>
              <a:endParaRPr lang="en-US" sz="3200" dirty="0">
                <a:latin typeface="+mj-lt"/>
                <a:ea typeface="+mn-ea"/>
                <a:cs typeface="+mn-cs"/>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228600"/>
            <a:ext cx="8382000" cy="1143000"/>
          </a:xfrm>
        </p:spPr>
        <p:txBody>
          <a:bodyPr/>
          <a:lstStyle/>
          <a:p>
            <a:pPr eaLnBrk="1" hangingPunct="1"/>
            <a:r>
              <a:rPr lang="en-US" dirty="0">
                <a:latin typeface="Arial" charset="0"/>
              </a:rPr>
              <a:t>Actual </a:t>
            </a:r>
            <a:r>
              <a:rPr lang="en-US" dirty="0" smtClean="0">
                <a:latin typeface="Arial" charset="0"/>
              </a:rPr>
              <a:t>Multicore Scaling </a:t>
            </a:r>
            <a:r>
              <a:rPr lang="en-US" dirty="0">
                <a:latin typeface="Arial" charset="0"/>
              </a:rPr>
              <a:t>Process</a:t>
            </a:r>
          </a:p>
        </p:txBody>
      </p:sp>
      <p:sp>
        <p:nvSpPr>
          <p:cNvPr id="42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3686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3A73600-6BD0-D544-880C-FA6893D929CB}" type="slidenum">
              <a:rPr lang="ar-SA" sz="1400">
                <a:cs typeface="Arial" charset="0"/>
              </a:rPr>
              <a:pPr algn="r"/>
              <a:t>12</a:t>
            </a:fld>
            <a:endParaRPr lang="en-US" sz="1400">
              <a:cs typeface="Arial" charset="0"/>
            </a:endParaRPr>
          </a:p>
        </p:txBody>
      </p:sp>
      <p:sp>
        <p:nvSpPr>
          <p:cNvPr id="25604" name="Rectangle 306"/>
          <p:cNvSpPr>
            <a:spLocks noChangeArrowheads="1"/>
          </p:cNvSpPr>
          <p:nvPr/>
        </p:nvSpPr>
        <p:spPr bwMode="auto">
          <a:xfrm>
            <a:off x="4351338" y="2992438"/>
            <a:ext cx="646112"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5" name="Rectangle 307"/>
          <p:cNvSpPr>
            <a:spLocks noChangeArrowheads="1"/>
          </p:cNvSpPr>
          <p:nvPr/>
        </p:nvSpPr>
        <p:spPr bwMode="auto">
          <a:xfrm>
            <a:off x="2406650" y="2992438"/>
            <a:ext cx="544513"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6" name="Rectangle 308"/>
          <p:cNvSpPr>
            <a:spLocks noChangeArrowheads="1"/>
          </p:cNvSpPr>
          <p:nvPr/>
        </p:nvSpPr>
        <p:spPr bwMode="auto">
          <a:xfrm>
            <a:off x="2995613" y="2998788"/>
            <a:ext cx="544512"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7" name="Rectangle 309"/>
          <p:cNvSpPr>
            <a:spLocks noChangeArrowheads="1"/>
          </p:cNvSpPr>
          <p:nvPr/>
        </p:nvSpPr>
        <p:spPr bwMode="auto">
          <a:xfrm>
            <a:off x="5054600" y="3000375"/>
            <a:ext cx="384175" cy="404813"/>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8" name="Rectangle 310"/>
          <p:cNvSpPr>
            <a:spLocks noChangeArrowheads="1"/>
          </p:cNvSpPr>
          <p:nvPr/>
        </p:nvSpPr>
        <p:spPr bwMode="auto">
          <a:xfrm>
            <a:off x="4359275" y="3379788"/>
            <a:ext cx="646113" cy="3476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9" name="Rectangle 311"/>
          <p:cNvSpPr>
            <a:spLocks noChangeArrowheads="1"/>
          </p:cNvSpPr>
          <p:nvPr/>
        </p:nvSpPr>
        <p:spPr bwMode="auto">
          <a:xfrm>
            <a:off x="5032375" y="3486150"/>
            <a:ext cx="414338" cy="233363"/>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0" name="Rectangle 312"/>
          <p:cNvSpPr>
            <a:spLocks noChangeArrowheads="1"/>
          </p:cNvSpPr>
          <p:nvPr/>
        </p:nvSpPr>
        <p:spPr bwMode="auto">
          <a:xfrm>
            <a:off x="6245225" y="3008313"/>
            <a:ext cx="320675" cy="34131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1" name="Rectangle 313"/>
          <p:cNvSpPr>
            <a:spLocks noChangeArrowheads="1"/>
          </p:cNvSpPr>
          <p:nvPr/>
        </p:nvSpPr>
        <p:spPr bwMode="auto">
          <a:xfrm>
            <a:off x="6592888" y="3008313"/>
            <a:ext cx="133350" cy="29845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2" name="Rectangle 314"/>
          <p:cNvSpPr>
            <a:spLocks noChangeArrowheads="1"/>
          </p:cNvSpPr>
          <p:nvPr/>
        </p:nvSpPr>
        <p:spPr bwMode="auto">
          <a:xfrm>
            <a:off x="6246813" y="3402013"/>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3" name="Rectangle 315"/>
          <p:cNvSpPr>
            <a:spLocks noChangeArrowheads="1"/>
          </p:cNvSpPr>
          <p:nvPr/>
        </p:nvSpPr>
        <p:spPr bwMode="auto">
          <a:xfrm>
            <a:off x="6508750" y="3402013"/>
            <a:ext cx="220663"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4" name="Rectangle 316"/>
          <p:cNvSpPr>
            <a:spLocks noChangeArrowheads="1"/>
          </p:cNvSpPr>
          <p:nvPr/>
        </p:nvSpPr>
        <p:spPr bwMode="auto">
          <a:xfrm>
            <a:off x="6804025" y="3008313"/>
            <a:ext cx="204788" cy="25400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5" name="Rectangle 317"/>
          <p:cNvSpPr>
            <a:spLocks noChangeArrowheads="1"/>
          </p:cNvSpPr>
          <p:nvPr/>
        </p:nvSpPr>
        <p:spPr bwMode="auto">
          <a:xfrm>
            <a:off x="7064375" y="3008313"/>
            <a:ext cx="219075" cy="5000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6" name="Rectangle 318"/>
          <p:cNvSpPr>
            <a:spLocks noChangeArrowheads="1"/>
          </p:cNvSpPr>
          <p:nvPr/>
        </p:nvSpPr>
        <p:spPr bwMode="auto">
          <a:xfrm>
            <a:off x="6791325" y="3300413"/>
            <a:ext cx="222250" cy="4270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7" name="Rectangle 319"/>
          <p:cNvSpPr>
            <a:spLocks noChangeArrowheads="1"/>
          </p:cNvSpPr>
          <p:nvPr/>
        </p:nvSpPr>
        <p:spPr bwMode="auto">
          <a:xfrm>
            <a:off x="7067550" y="3517900"/>
            <a:ext cx="206375" cy="20955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882" name="Group 170"/>
          <p:cNvGrpSpPr>
            <a:grpSpLocks/>
          </p:cNvGrpSpPr>
          <p:nvPr/>
        </p:nvGrpSpPr>
        <p:grpSpPr bwMode="auto">
          <a:xfrm>
            <a:off x="6596063" y="3028950"/>
            <a:ext cx="192087" cy="417513"/>
            <a:chOff x="2160" y="1548"/>
            <a:chExt cx="309" cy="441"/>
          </a:xfrm>
        </p:grpSpPr>
        <p:sp>
          <p:nvSpPr>
            <p:cNvPr id="25740" name="Freeform 171"/>
            <p:cNvSpPr>
              <a:spLocks/>
            </p:cNvSpPr>
            <p:nvPr/>
          </p:nvSpPr>
          <p:spPr bwMode="auto">
            <a:xfrm>
              <a:off x="2160" y="1548"/>
              <a:ext cx="140"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1" name="Freeform 172"/>
            <p:cNvSpPr>
              <a:spLocks/>
            </p:cNvSpPr>
            <p:nvPr/>
          </p:nvSpPr>
          <p:spPr bwMode="auto">
            <a:xfrm>
              <a:off x="2267" y="1692"/>
              <a:ext cx="143"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2" name="Freeform 173"/>
            <p:cNvSpPr>
              <a:spLocks/>
            </p:cNvSpPr>
            <p:nvPr/>
          </p:nvSpPr>
          <p:spPr bwMode="auto">
            <a:xfrm>
              <a:off x="2201" y="1587"/>
              <a:ext cx="232"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3" name="Freeform 174"/>
            <p:cNvSpPr>
              <a:spLocks/>
            </p:cNvSpPr>
            <p:nvPr/>
          </p:nvSpPr>
          <p:spPr bwMode="auto">
            <a:xfrm>
              <a:off x="2280" y="1680"/>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4" name="Freeform 175"/>
            <p:cNvSpPr>
              <a:spLocks/>
            </p:cNvSpPr>
            <p:nvPr/>
          </p:nvSpPr>
          <p:spPr bwMode="auto">
            <a:xfrm>
              <a:off x="2173" y="1634"/>
              <a:ext cx="171" cy="355"/>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5" name="Freeform 176"/>
            <p:cNvSpPr>
              <a:spLocks/>
            </p:cNvSpPr>
            <p:nvPr/>
          </p:nvSpPr>
          <p:spPr bwMode="auto">
            <a:xfrm>
              <a:off x="2252" y="1590"/>
              <a:ext cx="110"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6" name="Freeform 177"/>
            <p:cNvSpPr>
              <a:spLocks/>
            </p:cNvSpPr>
            <p:nvPr/>
          </p:nvSpPr>
          <p:spPr bwMode="auto">
            <a:xfrm>
              <a:off x="2303" y="1843"/>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883" name="Group 178"/>
          <p:cNvGrpSpPr>
            <a:grpSpLocks/>
          </p:cNvGrpSpPr>
          <p:nvPr/>
        </p:nvGrpSpPr>
        <p:grpSpPr bwMode="auto">
          <a:xfrm>
            <a:off x="6215063" y="3114675"/>
            <a:ext cx="206375" cy="344488"/>
            <a:chOff x="2160" y="1548"/>
            <a:chExt cx="309" cy="441"/>
          </a:xfrm>
        </p:grpSpPr>
        <p:sp>
          <p:nvSpPr>
            <p:cNvPr id="25748" name="Freeform 179"/>
            <p:cNvSpPr>
              <a:spLocks/>
            </p:cNvSpPr>
            <p:nvPr/>
          </p:nvSpPr>
          <p:spPr bwMode="auto">
            <a:xfrm>
              <a:off x="2160" y="1548"/>
              <a:ext cx="140" cy="429"/>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9" name="Freeform 180"/>
            <p:cNvSpPr>
              <a:spLocks/>
            </p:cNvSpPr>
            <p:nvPr/>
          </p:nvSpPr>
          <p:spPr bwMode="auto">
            <a:xfrm>
              <a:off x="2267" y="1692"/>
              <a:ext cx="145"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0" name="Freeform 181"/>
            <p:cNvSpPr>
              <a:spLocks/>
            </p:cNvSpPr>
            <p:nvPr/>
          </p:nvSpPr>
          <p:spPr bwMode="auto">
            <a:xfrm>
              <a:off x="2200" y="1587"/>
              <a:ext cx="233"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1" name="Freeform 182"/>
            <p:cNvSpPr>
              <a:spLocks/>
            </p:cNvSpPr>
            <p:nvPr/>
          </p:nvSpPr>
          <p:spPr bwMode="auto">
            <a:xfrm>
              <a:off x="2279" y="1680"/>
              <a:ext cx="190" cy="293"/>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2" name="Freeform 183"/>
            <p:cNvSpPr>
              <a:spLocks/>
            </p:cNvSpPr>
            <p:nvPr/>
          </p:nvSpPr>
          <p:spPr bwMode="auto">
            <a:xfrm>
              <a:off x="2174" y="1633"/>
              <a:ext cx="169"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3" name="Freeform 184"/>
            <p:cNvSpPr>
              <a:spLocks/>
            </p:cNvSpPr>
            <p:nvPr/>
          </p:nvSpPr>
          <p:spPr bwMode="auto">
            <a:xfrm>
              <a:off x="2250" y="1591"/>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4" name="Freeform 185"/>
            <p:cNvSpPr>
              <a:spLocks/>
            </p:cNvSpPr>
            <p:nvPr/>
          </p:nvSpPr>
          <p:spPr bwMode="auto">
            <a:xfrm>
              <a:off x="2305" y="1843"/>
              <a:ext cx="126"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sp>
        <p:nvSpPr>
          <p:cNvPr id="25835" name="Rectangle 267"/>
          <p:cNvSpPr>
            <a:spLocks noChangeArrowheads="1"/>
          </p:cNvSpPr>
          <p:nvPr/>
        </p:nvSpPr>
        <p:spPr bwMode="auto">
          <a:xfrm>
            <a:off x="2403475" y="1473200"/>
            <a:ext cx="4906963" cy="1117600"/>
          </a:xfrm>
          <a:prstGeom prst="rect">
            <a:avLst/>
          </a:prstGeom>
          <a:solidFill>
            <a:schemeClr val="bg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36" name="Oval 268"/>
          <p:cNvSpPr>
            <a:spLocks noChangeArrowheads="1"/>
          </p:cNvSpPr>
          <p:nvPr/>
        </p:nvSpPr>
        <p:spPr bwMode="auto">
          <a:xfrm>
            <a:off x="2897188" y="2505075"/>
            <a:ext cx="88900" cy="115888"/>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37" name="Oval 269"/>
          <p:cNvSpPr>
            <a:spLocks noChangeArrowheads="1"/>
          </p:cNvSpPr>
          <p:nvPr/>
        </p:nvSpPr>
        <p:spPr bwMode="auto">
          <a:xfrm>
            <a:off x="4738688" y="2473325"/>
            <a:ext cx="88900" cy="115888"/>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38" name="Oval 270"/>
          <p:cNvSpPr>
            <a:spLocks noChangeArrowheads="1"/>
          </p:cNvSpPr>
          <p:nvPr/>
        </p:nvSpPr>
        <p:spPr bwMode="auto">
          <a:xfrm>
            <a:off x="6769100" y="2341563"/>
            <a:ext cx="88900" cy="115887"/>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888" name="Group 271"/>
          <p:cNvGrpSpPr>
            <a:grpSpLocks/>
          </p:cNvGrpSpPr>
          <p:nvPr/>
        </p:nvGrpSpPr>
        <p:grpSpPr bwMode="auto">
          <a:xfrm>
            <a:off x="6192838" y="2808288"/>
            <a:ext cx="119062" cy="200025"/>
            <a:chOff x="2160" y="1548"/>
            <a:chExt cx="309" cy="441"/>
          </a:xfrm>
        </p:grpSpPr>
        <p:sp>
          <p:nvSpPr>
            <p:cNvPr id="25840" name="Freeform 272"/>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1" name="Freeform 273"/>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2" name="Freeform 274"/>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3" name="Freeform 275"/>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4" name="Freeform 276"/>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5" name="Freeform 277"/>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6" name="Freeform 278"/>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889" name="Group 279"/>
          <p:cNvGrpSpPr>
            <a:grpSpLocks/>
          </p:cNvGrpSpPr>
          <p:nvPr/>
        </p:nvGrpSpPr>
        <p:grpSpPr bwMode="auto">
          <a:xfrm>
            <a:off x="7051675" y="3314700"/>
            <a:ext cx="119063" cy="200025"/>
            <a:chOff x="2160" y="1548"/>
            <a:chExt cx="309" cy="441"/>
          </a:xfrm>
        </p:grpSpPr>
        <p:sp>
          <p:nvSpPr>
            <p:cNvPr id="25848" name="Freeform 280"/>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9" name="Freeform 281"/>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0" name="Freeform 282"/>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1" name="Freeform 283"/>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2" name="Freeform 284"/>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3" name="Freeform 285"/>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4" name="Freeform 286"/>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890" name="Group 287"/>
          <p:cNvGrpSpPr>
            <a:grpSpLocks/>
          </p:cNvGrpSpPr>
          <p:nvPr/>
        </p:nvGrpSpPr>
        <p:grpSpPr bwMode="auto">
          <a:xfrm>
            <a:off x="7165975" y="2924175"/>
            <a:ext cx="119063" cy="200025"/>
            <a:chOff x="2160" y="1548"/>
            <a:chExt cx="309" cy="441"/>
          </a:xfrm>
        </p:grpSpPr>
        <p:sp>
          <p:nvSpPr>
            <p:cNvPr id="25856" name="Freeform 288"/>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7" name="Freeform 289"/>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8" name="Freeform 290"/>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9" name="Freeform 291"/>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60" name="Freeform 292"/>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61" name="Freeform 293"/>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62" name="Freeform 294"/>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sp>
        <p:nvSpPr>
          <p:cNvPr id="25863" name="Freeform 298"/>
          <p:cNvSpPr>
            <a:spLocks/>
          </p:cNvSpPr>
          <p:nvPr/>
        </p:nvSpPr>
        <p:spPr bwMode="auto">
          <a:xfrm>
            <a:off x="2390775" y="2373313"/>
            <a:ext cx="4848225" cy="217487"/>
          </a:xfrm>
          <a:custGeom>
            <a:avLst/>
            <a:gdLst>
              <a:gd name="T0" fmla="*/ 0 w 3054"/>
              <a:gd name="T1" fmla="*/ 2147483647 h 137"/>
              <a:gd name="T2" fmla="*/ 2147483647 w 3054"/>
              <a:gd name="T3" fmla="*/ 2147483647 h 137"/>
              <a:gd name="T4" fmla="*/ 2147483647 w 3054"/>
              <a:gd name="T5" fmla="*/ 0 h 137"/>
              <a:gd name="T6" fmla="*/ 0 60000 65536"/>
              <a:gd name="T7" fmla="*/ 0 60000 65536"/>
              <a:gd name="T8" fmla="*/ 0 60000 65536"/>
              <a:gd name="T9" fmla="*/ 0 w 3054"/>
              <a:gd name="T10" fmla="*/ 0 h 137"/>
              <a:gd name="T11" fmla="*/ 3054 w 3054"/>
              <a:gd name="T12" fmla="*/ 137 h 137"/>
            </a:gdLst>
            <a:ahLst/>
            <a:cxnLst>
              <a:cxn ang="T6">
                <a:pos x="T0" y="T1"/>
              </a:cxn>
              <a:cxn ang="T7">
                <a:pos x="T2" y="T3"/>
              </a:cxn>
              <a:cxn ang="T8">
                <a:pos x="T4" y="T5"/>
              </a:cxn>
            </a:cxnLst>
            <a:rect l="T9" t="T10" r="T11" b="T12"/>
            <a:pathLst>
              <a:path w="3054" h="137">
                <a:moveTo>
                  <a:pt x="0" y="137"/>
                </a:moveTo>
                <a:cubicBezTo>
                  <a:pt x="495" y="134"/>
                  <a:pt x="990" y="132"/>
                  <a:pt x="1499" y="109"/>
                </a:cubicBezTo>
                <a:cubicBezTo>
                  <a:pt x="2008" y="86"/>
                  <a:pt x="2531" y="43"/>
                  <a:pt x="3054" y="0"/>
                </a:cubicBezTo>
              </a:path>
            </a:pathLst>
          </a:custGeom>
          <a:noFill/>
          <a:ln w="38100">
            <a:solidFill>
              <a:srgbClr val="CC0000"/>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64523" name="Text Box 299"/>
          <p:cNvSpPr txBox="1">
            <a:spLocks noChangeArrowheads="1"/>
          </p:cNvSpPr>
          <p:nvPr/>
        </p:nvSpPr>
        <p:spPr bwMode="auto">
          <a:xfrm>
            <a:off x="2559050" y="2133600"/>
            <a:ext cx="765175" cy="46196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1.8x</a:t>
            </a:r>
          </a:p>
        </p:txBody>
      </p:sp>
      <p:sp>
        <p:nvSpPr>
          <p:cNvPr id="564524" name="Text Box 300"/>
          <p:cNvSpPr txBox="1">
            <a:spLocks noChangeArrowheads="1"/>
          </p:cNvSpPr>
          <p:nvPr/>
        </p:nvSpPr>
        <p:spPr bwMode="auto">
          <a:xfrm>
            <a:off x="4486275" y="2062163"/>
            <a:ext cx="511175" cy="46196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2x</a:t>
            </a:r>
          </a:p>
        </p:txBody>
      </p:sp>
      <p:sp>
        <p:nvSpPr>
          <p:cNvPr id="564525" name="Text Box 301"/>
          <p:cNvSpPr txBox="1">
            <a:spLocks noChangeArrowheads="1"/>
          </p:cNvSpPr>
          <p:nvPr/>
        </p:nvSpPr>
        <p:spPr bwMode="auto">
          <a:xfrm>
            <a:off x="6464300" y="1931988"/>
            <a:ext cx="765175" cy="46196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2.9x</a:t>
            </a:r>
          </a:p>
        </p:txBody>
      </p:sp>
      <p:sp>
        <p:nvSpPr>
          <p:cNvPr id="25867" name="Text Box 302"/>
          <p:cNvSpPr txBox="1">
            <a:spLocks noChangeArrowheads="1"/>
          </p:cNvSpPr>
          <p:nvPr/>
        </p:nvSpPr>
        <p:spPr bwMode="auto">
          <a:xfrm>
            <a:off x="685800" y="3081338"/>
            <a:ext cx="1385888" cy="396875"/>
          </a:xfrm>
          <a:prstGeom prst="rect">
            <a:avLst/>
          </a:prstGeom>
          <a:noFill/>
          <a:ln w="9525">
            <a:noFill/>
            <a:miter lim="800000"/>
            <a:headEnd/>
            <a:tailEnd/>
          </a:ln>
        </p:spPr>
        <p:txBody>
          <a:bodyPr wrap="none">
            <a:spAutoFit/>
          </a:bodyPr>
          <a:lstStyle/>
          <a:p>
            <a:pPr algn="ctr">
              <a:defRPr/>
            </a:pPr>
            <a:r>
              <a:rPr lang="en-US" sz="2000">
                <a:solidFill>
                  <a:schemeClr val="tx2"/>
                </a:solidFill>
                <a:latin typeface="+mj-lt"/>
                <a:ea typeface="+mn-ea"/>
                <a:cs typeface="Arial" pitchFamily="34" charset="0"/>
              </a:rPr>
              <a:t>User code</a:t>
            </a:r>
          </a:p>
        </p:txBody>
      </p:sp>
      <p:sp>
        <p:nvSpPr>
          <p:cNvPr id="25868" name="Text Box 303"/>
          <p:cNvSpPr txBox="1">
            <a:spLocks noChangeArrowheads="1"/>
          </p:cNvSpPr>
          <p:nvPr/>
        </p:nvSpPr>
        <p:spPr bwMode="auto">
          <a:xfrm>
            <a:off x="623888" y="4103688"/>
            <a:ext cx="1408112" cy="396875"/>
          </a:xfrm>
          <a:prstGeom prst="rect">
            <a:avLst/>
          </a:prstGeom>
          <a:noFill/>
          <a:ln w="9525">
            <a:noFill/>
            <a:miter lim="800000"/>
            <a:headEnd/>
            <a:tailEnd/>
          </a:ln>
        </p:spPr>
        <p:txBody>
          <a:bodyPr>
            <a:spAutoFit/>
          </a:bodyPr>
          <a:lstStyle/>
          <a:p>
            <a:pPr algn="ctr">
              <a:defRPr/>
            </a:pPr>
            <a:r>
              <a:rPr lang="en-US" sz="2000">
                <a:latin typeface="+mj-lt"/>
                <a:ea typeface="+mn-ea"/>
                <a:cs typeface="Arial" pitchFamily="34" charset="0"/>
              </a:rPr>
              <a:t>Multicore</a:t>
            </a:r>
          </a:p>
        </p:txBody>
      </p:sp>
      <p:sp>
        <p:nvSpPr>
          <p:cNvPr id="25869" name="Text Box 304"/>
          <p:cNvSpPr txBox="1">
            <a:spLocks noChangeArrowheads="1"/>
          </p:cNvSpPr>
          <p:nvPr/>
        </p:nvSpPr>
        <p:spPr bwMode="auto">
          <a:xfrm>
            <a:off x="695325" y="1744663"/>
            <a:ext cx="1212850" cy="400050"/>
          </a:xfrm>
          <a:prstGeom prst="rect">
            <a:avLst/>
          </a:prstGeom>
          <a:noFill/>
          <a:ln w="9525">
            <a:noFill/>
            <a:miter lim="800000"/>
            <a:headEnd/>
            <a:tailEnd/>
          </a:ln>
        </p:spPr>
        <p:txBody>
          <a:bodyPr wrap="none">
            <a:spAutoFit/>
          </a:bodyPr>
          <a:lstStyle/>
          <a:p>
            <a:pPr algn="ctr">
              <a:defRPr/>
            </a:pPr>
            <a:r>
              <a:rPr lang="en-US" sz="2000" dirty="0">
                <a:solidFill>
                  <a:schemeClr val="tx2"/>
                </a:solidFill>
                <a:latin typeface="+mj-lt"/>
                <a:ea typeface="+mn-ea"/>
                <a:cs typeface="Arial" pitchFamily="34" charset="0"/>
              </a:rPr>
              <a:t>Speedup</a:t>
            </a:r>
          </a:p>
        </p:txBody>
      </p:sp>
      <p:sp>
        <p:nvSpPr>
          <p:cNvPr id="564529" name="Text Box 305"/>
          <p:cNvSpPr txBox="1">
            <a:spLocks noChangeArrowheads="1"/>
          </p:cNvSpPr>
          <p:nvPr/>
        </p:nvSpPr>
        <p:spPr bwMode="auto">
          <a:xfrm>
            <a:off x="704850" y="5310188"/>
            <a:ext cx="5445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CC0000"/>
                </a:solidFill>
                <a:cs typeface="Arial" charset="0"/>
              </a:rPr>
              <a:t>Parallelization and Synchronization </a:t>
            </a:r>
          </a:p>
          <a:p>
            <a:pPr eaLnBrk="1" hangingPunct="1"/>
            <a:r>
              <a:rPr lang="en-US" b="1">
                <a:solidFill>
                  <a:srgbClr val="CC0000"/>
                </a:solidFill>
                <a:cs typeface="Arial" charset="0"/>
              </a:rPr>
              <a:t>require great care… </a:t>
            </a:r>
          </a:p>
        </p:txBody>
      </p:sp>
      <p:grpSp>
        <p:nvGrpSpPr>
          <p:cNvPr id="36899" name="Group 321"/>
          <p:cNvGrpSpPr>
            <a:grpSpLocks/>
          </p:cNvGrpSpPr>
          <p:nvPr/>
        </p:nvGrpSpPr>
        <p:grpSpPr bwMode="auto">
          <a:xfrm>
            <a:off x="2484438" y="4187825"/>
            <a:ext cx="227012" cy="344488"/>
            <a:chOff x="2496" y="2725"/>
            <a:chExt cx="712" cy="739"/>
          </a:xfrm>
        </p:grpSpPr>
        <p:sp>
          <p:nvSpPr>
            <p:cNvPr id="25872" name="Rectangle 322"/>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73" name="Freeform 323"/>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64" name="Group 324"/>
            <p:cNvGrpSpPr>
              <a:grpSpLocks/>
            </p:cNvGrpSpPr>
            <p:nvPr/>
          </p:nvGrpSpPr>
          <p:grpSpPr bwMode="auto">
            <a:xfrm>
              <a:off x="3072" y="2832"/>
              <a:ext cx="136" cy="632"/>
              <a:chOff x="3072" y="2832"/>
              <a:chExt cx="136" cy="632"/>
            </a:xfrm>
          </p:grpSpPr>
          <p:sp>
            <p:nvSpPr>
              <p:cNvPr id="25875" name="Freeform 32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76" name="Freeform 32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77" name="Freeform 32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65" name="Group 328"/>
            <p:cNvGrpSpPr>
              <a:grpSpLocks/>
            </p:cNvGrpSpPr>
            <p:nvPr/>
          </p:nvGrpSpPr>
          <p:grpSpPr bwMode="auto">
            <a:xfrm flipH="1">
              <a:off x="2496" y="2832"/>
              <a:ext cx="136" cy="632"/>
              <a:chOff x="3072" y="2832"/>
              <a:chExt cx="136" cy="632"/>
            </a:xfrm>
          </p:grpSpPr>
          <p:sp>
            <p:nvSpPr>
              <p:cNvPr id="25879" name="Freeform 32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0" name="Freeform 33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1" name="Freeform 33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0" name="Group 332"/>
          <p:cNvGrpSpPr>
            <a:grpSpLocks/>
          </p:cNvGrpSpPr>
          <p:nvPr/>
        </p:nvGrpSpPr>
        <p:grpSpPr bwMode="auto">
          <a:xfrm>
            <a:off x="3189288" y="4187825"/>
            <a:ext cx="227012" cy="344488"/>
            <a:chOff x="2496" y="2725"/>
            <a:chExt cx="712" cy="739"/>
          </a:xfrm>
        </p:grpSpPr>
        <p:sp>
          <p:nvSpPr>
            <p:cNvPr id="25883" name="Rectangle 333"/>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4" name="Freeform 334"/>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54" name="Group 335"/>
            <p:cNvGrpSpPr>
              <a:grpSpLocks/>
            </p:cNvGrpSpPr>
            <p:nvPr/>
          </p:nvGrpSpPr>
          <p:grpSpPr bwMode="auto">
            <a:xfrm>
              <a:off x="3072" y="2832"/>
              <a:ext cx="136" cy="632"/>
              <a:chOff x="3072" y="2832"/>
              <a:chExt cx="136" cy="632"/>
            </a:xfrm>
          </p:grpSpPr>
          <p:sp>
            <p:nvSpPr>
              <p:cNvPr id="25886" name="Freeform 33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7" name="Freeform 33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8" name="Freeform 33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55" name="Group 339"/>
            <p:cNvGrpSpPr>
              <a:grpSpLocks/>
            </p:cNvGrpSpPr>
            <p:nvPr/>
          </p:nvGrpSpPr>
          <p:grpSpPr bwMode="auto">
            <a:xfrm flipH="1">
              <a:off x="2496" y="2832"/>
              <a:ext cx="136" cy="632"/>
              <a:chOff x="3072" y="2832"/>
              <a:chExt cx="136" cy="632"/>
            </a:xfrm>
          </p:grpSpPr>
          <p:sp>
            <p:nvSpPr>
              <p:cNvPr id="25890" name="Freeform 34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1" name="Freeform 34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2" name="Freeform 34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1" name="Group 343"/>
          <p:cNvGrpSpPr>
            <a:grpSpLocks/>
          </p:cNvGrpSpPr>
          <p:nvPr/>
        </p:nvGrpSpPr>
        <p:grpSpPr bwMode="auto">
          <a:xfrm>
            <a:off x="4437063" y="4195763"/>
            <a:ext cx="227012" cy="344487"/>
            <a:chOff x="2496" y="2725"/>
            <a:chExt cx="712" cy="739"/>
          </a:xfrm>
        </p:grpSpPr>
        <p:sp>
          <p:nvSpPr>
            <p:cNvPr id="25894" name="Rectangle 344"/>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5" name="Freeform 345"/>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44" name="Group 346"/>
            <p:cNvGrpSpPr>
              <a:grpSpLocks/>
            </p:cNvGrpSpPr>
            <p:nvPr/>
          </p:nvGrpSpPr>
          <p:grpSpPr bwMode="auto">
            <a:xfrm>
              <a:off x="3072" y="2832"/>
              <a:ext cx="136" cy="632"/>
              <a:chOff x="3072" y="2832"/>
              <a:chExt cx="136" cy="632"/>
            </a:xfrm>
          </p:grpSpPr>
          <p:sp>
            <p:nvSpPr>
              <p:cNvPr id="25897" name="Freeform 34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8" name="Freeform 34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9" name="Freeform 34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45" name="Group 350"/>
            <p:cNvGrpSpPr>
              <a:grpSpLocks/>
            </p:cNvGrpSpPr>
            <p:nvPr/>
          </p:nvGrpSpPr>
          <p:grpSpPr bwMode="auto">
            <a:xfrm flipH="1">
              <a:off x="2496" y="2832"/>
              <a:ext cx="136" cy="632"/>
              <a:chOff x="3072" y="2832"/>
              <a:chExt cx="136" cy="632"/>
            </a:xfrm>
          </p:grpSpPr>
          <p:sp>
            <p:nvSpPr>
              <p:cNvPr id="25901" name="Freeform 35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2" name="Freeform 35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3" name="Freeform 35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2" name="Group 354"/>
          <p:cNvGrpSpPr>
            <a:grpSpLocks/>
          </p:cNvGrpSpPr>
          <p:nvPr/>
        </p:nvGrpSpPr>
        <p:grpSpPr bwMode="auto">
          <a:xfrm>
            <a:off x="5070475" y="4181475"/>
            <a:ext cx="227013" cy="344488"/>
            <a:chOff x="2496" y="2725"/>
            <a:chExt cx="712" cy="739"/>
          </a:xfrm>
        </p:grpSpPr>
        <p:sp>
          <p:nvSpPr>
            <p:cNvPr id="25905" name="Rectangle 355"/>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6" name="Freeform 356"/>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34" name="Group 357"/>
            <p:cNvGrpSpPr>
              <a:grpSpLocks/>
            </p:cNvGrpSpPr>
            <p:nvPr/>
          </p:nvGrpSpPr>
          <p:grpSpPr bwMode="auto">
            <a:xfrm>
              <a:off x="3072" y="2832"/>
              <a:ext cx="136" cy="632"/>
              <a:chOff x="3072" y="2832"/>
              <a:chExt cx="136" cy="632"/>
            </a:xfrm>
          </p:grpSpPr>
          <p:sp>
            <p:nvSpPr>
              <p:cNvPr id="25908" name="Freeform 35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9" name="Freeform 35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0" name="Freeform 36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35" name="Group 361"/>
            <p:cNvGrpSpPr>
              <a:grpSpLocks/>
            </p:cNvGrpSpPr>
            <p:nvPr/>
          </p:nvGrpSpPr>
          <p:grpSpPr bwMode="auto">
            <a:xfrm flipH="1">
              <a:off x="2496" y="2832"/>
              <a:ext cx="136" cy="632"/>
              <a:chOff x="3072" y="2832"/>
              <a:chExt cx="136" cy="632"/>
            </a:xfrm>
          </p:grpSpPr>
          <p:sp>
            <p:nvSpPr>
              <p:cNvPr id="25912" name="Freeform 36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3" name="Freeform 36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4" name="Freeform 36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3" name="Group 365"/>
          <p:cNvGrpSpPr>
            <a:grpSpLocks/>
          </p:cNvGrpSpPr>
          <p:nvPr/>
        </p:nvGrpSpPr>
        <p:grpSpPr bwMode="auto">
          <a:xfrm>
            <a:off x="4445000" y="4610100"/>
            <a:ext cx="227013" cy="344488"/>
            <a:chOff x="2496" y="2725"/>
            <a:chExt cx="712" cy="739"/>
          </a:xfrm>
        </p:grpSpPr>
        <p:sp>
          <p:nvSpPr>
            <p:cNvPr id="25916" name="Rectangle 366"/>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7" name="Freeform 367"/>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24" name="Group 368"/>
            <p:cNvGrpSpPr>
              <a:grpSpLocks/>
            </p:cNvGrpSpPr>
            <p:nvPr/>
          </p:nvGrpSpPr>
          <p:grpSpPr bwMode="auto">
            <a:xfrm>
              <a:off x="3072" y="2832"/>
              <a:ext cx="136" cy="632"/>
              <a:chOff x="3072" y="2832"/>
              <a:chExt cx="136" cy="632"/>
            </a:xfrm>
          </p:grpSpPr>
          <p:sp>
            <p:nvSpPr>
              <p:cNvPr id="25919" name="Freeform 36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0" name="Freeform 37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1" name="Freeform 37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25" name="Group 372"/>
            <p:cNvGrpSpPr>
              <a:grpSpLocks/>
            </p:cNvGrpSpPr>
            <p:nvPr/>
          </p:nvGrpSpPr>
          <p:grpSpPr bwMode="auto">
            <a:xfrm flipH="1">
              <a:off x="2496" y="2832"/>
              <a:ext cx="136" cy="632"/>
              <a:chOff x="3072" y="2832"/>
              <a:chExt cx="136" cy="632"/>
            </a:xfrm>
          </p:grpSpPr>
          <p:sp>
            <p:nvSpPr>
              <p:cNvPr id="25923" name="Freeform 37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4" name="Freeform 37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5" name="Freeform 37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4" name="Group 376"/>
          <p:cNvGrpSpPr>
            <a:grpSpLocks/>
          </p:cNvGrpSpPr>
          <p:nvPr/>
        </p:nvGrpSpPr>
        <p:grpSpPr bwMode="auto">
          <a:xfrm>
            <a:off x="5064125" y="4610100"/>
            <a:ext cx="227013" cy="344488"/>
            <a:chOff x="2496" y="2725"/>
            <a:chExt cx="712" cy="739"/>
          </a:xfrm>
        </p:grpSpPr>
        <p:sp>
          <p:nvSpPr>
            <p:cNvPr id="25927" name="Rectangle 377"/>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8" name="Freeform 378"/>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14" name="Group 379"/>
            <p:cNvGrpSpPr>
              <a:grpSpLocks/>
            </p:cNvGrpSpPr>
            <p:nvPr/>
          </p:nvGrpSpPr>
          <p:grpSpPr bwMode="auto">
            <a:xfrm>
              <a:off x="3072" y="2832"/>
              <a:ext cx="136" cy="632"/>
              <a:chOff x="3072" y="2832"/>
              <a:chExt cx="136" cy="632"/>
            </a:xfrm>
          </p:grpSpPr>
          <p:sp>
            <p:nvSpPr>
              <p:cNvPr id="25930" name="Freeform 38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1" name="Freeform 38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2" name="Freeform 38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15" name="Group 383"/>
            <p:cNvGrpSpPr>
              <a:grpSpLocks/>
            </p:cNvGrpSpPr>
            <p:nvPr/>
          </p:nvGrpSpPr>
          <p:grpSpPr bwMode="auto">
            <a:xfrm flipH="1">
              <a:off x="2496" y="2832"/>
              <a:ext cx="136" cy="632"/>
              <a:chOff x="3072" y="2832"/>
              <a:chExt cx="136" cy="632"/>
            </a:xfrm>
          </p:grpSpPr>
          <p:sp>
            <p:nvSpPr>
              <p:cNvPr id="25934" name="Freeform 38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5" name="Freeform 38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6" name="Freeform 38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5937" name="Rectangle 387"/>
          <p:cNvSpPr>
            <a:spLocks noChangeArrowheads="1"/>
          </p:cNvSpPr>
          <p:nvPr/>
        </p:nvSpPr>
        <p:spPr bwMode="auto">
          <a:xfrm>
            <a:off x="4278313" y="4152900"/>
            <a:ext cx="1160462" cy="842963"/>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8" name="Rectangle 388"/>
          <p:cNvSpPr>
            <a:spLocks noChangeArrowheads="1"/>
          </p:cNvSpPr>
          <p:nvPr/>
        </p:nvSpPr>
        <p:spPr bwMode="auto">
          <a:xfrm>
            <a:off x="2408238" y="4151313"/>
            <a:ext cx="1101725" cy="452437"/>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907" name="Group 389"/>
          <p:cNvGrpSpPr>
            <a:grpSpLocks/>
          </p:cNvGrpSpPr>
          <p:nvPr/>
        </p:nvGrpSpPr>
        <p:grpSpPr bwMode="auto">
          <a:xfrm>
            <a:off x="6330950" y="4175125"/>
            <a:ext cx="227013" cy="344488"/>
            <a:chOff x="2496" y="2725"/>
            <a:chExt cx="712" cy="739"/>
          </a:xfrm>
        </p:grpSpPr>
        <p:sp>
          <p:nvSpPr>
            <p:cNvPr id="25940" name="Rectangle 390"/>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1" name="Freeform 391"/>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04" name="Group 392"/>
            <p:cNvGrpSpPr>
              <a:grpSpLocks/>
            </p:cNvGrpSpPr>
            <p:nvPr/>
          </p:nvGrpSpPr>
          <p:grpSpPr bwMode="auto">
            <a:xfrm>
              <a:off x="3072" y="2832"/>
              <a:ext cx="136" cy="632"/>
              <a:chOff x="3072" y="2832"/>
              <a:chExt cx="136" cy="632"/>
            </a:xfrm>
          </p:grpSpPr>
          <p:sp>
            <p:nvSpPr>
              <p:cNvPr id="25943" name="Freeform 39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4" name="Freeform 39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5" name="Freeform 39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05" name="Group 396"/>
            <p:cNvGrpSpPr>
              <a:grpSpLocks/>
            </p:cNvGrpSpPr>
            <p:nvPr/>
          </p:nvGrpSpPr>
          <p:grpSpPr bwMode="auto">
            <a:xfrm flipH="1">
              <a:off x="2496" y="2832"/>
              <a:ext cx="136" cy="632"/>
              <a:chOff x="3072" y="2832"/>
              <a:chExt cx="136" cy="632"/>
            </a:xfrm>
          </p:grpSpPr>
          <p:sp>
            <p:nvSpPr>
              <p:cNvPr id="25947" name="Freeform 39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8" name="Freeform 39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9" name="Freeform 39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8" name="Group 400"/>
          <p:cNvGrpSpPr>
            <a:grpSpLocks/>
          </p:cNvGrpSpPr>
          <p:nvPr/>
        </p:nvGrpSpPr>
        <p:grpSpPr bwMode="auto">
          <a:xfrm>
            <a:off x="6964363" y="4160838"/>
            <a:ext cx="227012" cy="344487"/>
            <a:chOff x="2496" y="2725"/>
            <a:chExt cx="712" cy="739"/>
          </a:xfrm>
        </p:grpSpPr>
        <p:sp>
          <p:nvSpPr>
            <p:cNvPr id="25951" name="Rectangle 401"/>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2" name="Freeform 402"/>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94" name="Group 403"/>
            <p:cNvGrpSpPr>
              <a:grpSpLocks/>
            </p:cNvGrpSpPr>
            <p:nvPr/>
          </p:nvGrpSpPr>
          <p:grpSpPr bwMode="auto">
            <a:xfrm>
              <a:off x="3072" y="2832"/>
              <a:ext cx="136" cy="632"/>
              <a:chOff x="3072" y="2832"/>
              <a:chExt cx="136" cy="632"/>
            </a:xfrm>
          </p:grpSpPr>
          <p:sp>
            <p:nvSpPr>
              <p:cNvPr id="25954" name="Freeform 40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5" name="Freeform 40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6" name="Freeform 40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95" name="Group 407"/>
            <p:cNvGrpSpPr>
              <a:grpSpLocks/>
            </p:cNvGrpSpPr>
            <p:nvPr/>
          </p:nvGrpSpPr>
          <p:grpSpPr bwMode="auto">
            <a:xfrm flipH="1">
              <a:off x="2496" y="2832"/>
              <a:ext cx="136" cy="632"/>
              <a:chOff x="3072" y="2832"/>
              <a:chExt cx="136" cy="632"/>
            </a:xfrm>
          </p:grpSpPr>
          <p:sp>
            <p:nvSpPr>
              <p:cNvPr id="25958" name="Freeform 40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9" name="Freeform 40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0" name="Freeform 41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9" name="Group 411"/>
          <p:cNvGrpSpPr>
            <a:grpSpLocks/>
          </p:cNvGrpSpPr>
          <p:nvPr/>
        </p:nvGrpSpPr>
        <p:grpSpPr bwMode="auto">
          <a:xfrm>
            <a:off x="6338888" y="4589463"/>
            <a:ext cx="227012" cy="344487"/>
            <a:chOff x="2496" y="2725"/>
            <a:chExt cx="712" cy="739"/>
          </a:xfrm>
        </p:grpSpPr>
        <p:sp>
          <p:nvSpPr>
            <p:cNvPr id="25962" name="Rectangle 412"/>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3" name="Freeform 413"/>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84" name="Group 414"/>
            <p:cNvGrpSpPr>
              <a:grpSpLocks/>
            </p:cNvGrpSpPr>
            <p:nvPr/>
          </p:nvGrpSpPr>
          <p:grpSpPr bwMode="auto">
            <a:xfrm>
              <a:off x="3072" y="2832"/>
              <a:ext cx="136" cy="632"/>
              <a:chOff x="3072" y="2832"/>
              <a:chExt cx="136" cy="632"/>
            </a:xfrm>
          </p:grpSpPr>
          <p:sp>
            <p:nvSpPr>
              <p:cNvPr id="25965" name="Freeform 41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6" name="Freeform 41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7" name="Freeform 41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85" name="Group 418"/>
            <p:cNvGrpSpPr>
              <a:grpSpLocks/>
            </p:cNvGrpSpPr>
            <p:nvPr/>
          </p:nvGrpSpPr>
          <p:grpSpPr bwMode="auto">
            <a:xfrm flipH="1">
              <a:off x="2496" y="2832"/>
              <a:ext cx="136" cy="632"/>
              <a:chOff x="3072" y="2832"/>
              <a:chExt cx="136" cy="632"/>
            </a:xfrm>
          </p:grpSpPr>
          <p:sp>
            <p:nvSpPr>
              <p:cNvPr id="25969" name="Freeform 41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0" name="Freeform 42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1" name="Freeform 42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0" name="Group 422"/>
          <p:cNvGrpSpPr>
            <a:grpSpLocks/>
          </p:cNvGrpSpPr>
          <p:nvPr/>
        </p:nvGrpSpPr>
        <p:grpSpPr bwMode="auto">
          <a:xfrm>
            <a:off x="6958013" y="4589463"/>
            <a:ext cx="227012" cy="344487"/>
            <a:chOff x="2496" y="2725"/>
            <a:chExt cx="712" cy="739"/>
          </a:xfrm>
        </p:grpSpPr>
        <p:sp>
          <p:nvSpPr>
            <p:cNvPr id="25973" name="Rectangle 423"/>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4" name="Freeform 424"/>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74" name="Group 425"/>
            <p:cNvGrpSpPr>
              <a:grpSpLocks/>
            </p:cNvGrpSpPr>
            <p:nvPr/>
          </p:nvGrpSpPr>
          <p:grpSpPr bwMode="auto">
            <a:xfrm>
              <a:off x="3072" y="2832"/>
              <a:ext cx="136" cy="632"/>
              <a:chOff x="3072" y="2832"/>
              <a:chExt cx="136" cy="632"/>
            </a:xfrm>
          </p:grpSpPr>
          <p:sp>
            <p:nvSpPr>
              <p:cNvPr id="25976" name="Freeform 42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7" name="Freeform 42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8" name="Freeform 42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75" name="Group 429"/>
            <p:cNvGrpSpPr>
              <a:grpSpLocks/>
            </p:cNvGrpSpPr>
            <p:nvPr/>
          </p:nvGrpSpPr>
          <p:grpSpPr bwMode="auto">
            <a:xfrm flipH="1">
              <a:off x="2496" y="2832"/>
              <a:ext cx="136" cy="632"/>
              <a:chOff x="3072" y="2832"/>
              <a:chExt cx="136" cy="632"/>
            </a:xfrm>
          </p:grpSpPr>
          <p:sp>
            <p:nvSpPr>
              <p:cNvPr id="25980" name="Freeform 43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1" name="Freeform 43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2" name="Freeform 43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1" name="Group 433"/>
          <p:cNvGrpSpPr>
            <a:grpSpLocks/>
          </p:cNvGrpSpPr>
          <p:nvPr/>
        </p:nvGrpSpPr>
        <p:grpSpPr bwMode="auto">
          <a:xfrm>
            <a:off x="6323013" y="5038725"/>
            <a:ext cx="227012" cy="344488"/>
            <a:chOff x="2496" y="2725"/>
            <a:chExt cx="712" cy="739"/>
          </a:xfrm>
        </p:grpSpPr>
        <p:sp>
          <p:nvSpPr>
            <p:cNvPr id="25984" name="Rectangle 434"/>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5" name="Freeform 435"/>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64" name="Group 436"/>
            <p:cNvGrpSpPr>
              <a:grpSpLocks/>
            </p:cNvGrpSpPr>
            <p:nvPr/>
          </p:nvGrpSpPr>
          <p:grpSpPr bwMode="auto">
            <a:xfrm>
              <a:off x="3072" y="2832"/>
              <a:ext cx="136" cy="632"/>
              <a:chOff x="3072" y="2832"/>
              <a:chExt cx="136" cy="632"/>
            </a:xfrm>
          </p:grpSpPr>
          <p:sp>
            <p:nvSpPr>
              <p:cNvPr id="25987" name="Freeform 43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8" name="Freeform 43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9" name="Freeform 43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65" name="Group 440"/>
            <p:cNvGrpSpPr>
              <a:grpSpLocks/>
            </p:cNvGrpSpPr>
            <p:nvPr/>
          </p:nvGrpSpPr>
          <p:grpSpPr bwMode="auto">
            <a:xfrm flipH="1">
              <a:off x="2496" y="2832"/>
              <a:ext cx="136" cy="632"/>
              <a:chOff x="3072" y="2832"/>
              <a:chExt cx="136" cy="632"/>
            </a:xfrm>
          </p:grpSpPr>
          <p:sp>
            <p:nvSpPr>
              <p:cNvPr id="25991" name="Freeform 44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2" name="Freeform 44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3" name="Freeform 44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2" name="Group 444"/>
          <p:cNvGrpSpPr>
            <a:grpSpLocks/>
          </p:cNvGrpSpPr>
          <p:nvPr/>
        </p:nvGrpSpPr>
        <p:grpSpPr bwMode="auto">
          <a:xfrm>
            <a:off x="6956425" y="5024438"/>
            <a:ext cx="227013" cy="344487"/>
            <a:chOff x="2496" y="2725"/>
            <a:chExt cx="712" cy="739"/>
          </a:xfrm>
        </p:grpSpPr>
        <p:sp>
          <p:nvSpPr>
            <p:cNvPr id="25995" name="Rectangle 445"/>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6" name="Freeform 446"/>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54" name="Group 447"/>
            <p:cNvGrpSpPr>
              <a:grpSpLocks/>
            </p:cNvGrpSpPr>
            <p:nvPr/>
          </p:nvGrpSpPr>
          <p:grpSpPr bwMode="auto">
            <a:xfrm>
              <a:off x="3072" y="2832"/>
              <a:ext cx="136" cy="632"/>
              <a:chOff x="3072" y="2832"/>
              <a:chExt cx="136" cy="632"/>
            </a:xfrm>
          </p:grpSpPr>
          <p:sp>
            <p:nvSpPr>
              <p:cNvPr id="25998" name="Freeform 44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9" name="Freeform 44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0" name="Freeform 45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55" name="Group 451"/>
            <p:cNvGrpSpPr>
              <a:grpSpLocks/>
            </p:cNvGrpSpPr>
            <p:nvPr/>
          </p:nvGrpSpPr>
          <p:grpSpPr bwMode="auto">
            <a:xfrm flipH="1">
              <a:off x="2496" y="2832"/>
              <a:ext cx="136" cy="632"/>
              <a:chOff x="3072" y="2832"/>
              <a:chExt cx="136" cy="632"/>
            </a:xfrm>
          </p:grpSpPr>
          <p:sp>
            <p:nvSpPr>
              <p:cNvPr id="26002" name="Freeform 45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3" name="Freeform 45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4" name="Freeform 45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3" name="Group 455"/>
          <p:cNvGrpSpPr>
            <a:grpSpLocks/>
          </p:cNvGrpSpPr>
          <p:nvPr/>
        </p:nvGrpSpPr>
        <p:grpSpPr bwMode="auto">
          <a:xfrm>
            <a:off x="6330950" y="5453063"/>
            <a:ext cx="227013" cy="344487"/>
            <a:chOff x="2496" y="2725"/>
            <a:chExt cx="712" cy="739"/>
          </a:xfrm>
        </p:grpSpPr>
        <p:sp>
          <p:nvSpPr>
            <p:cNvPr id="26006" name="Rectangle 456"/>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7" name="Freeform 457"/>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44" name="Group 458"/>
            <p:cNvGrpSpPr>
              <a:grpSpLocks/>
            </p:cNvGrpSpPr>
            <p:nvPr/>
          </p:nvGrpSpPr>
          <p:grpSpPr bwMode="auto">
            <a:xfrm>
              <a:off x="3072" y="2832"/>
              <a:ext cx="136" cy="632"/>
              <a:chOff x="3072" y="2832"/>
              <a:chExt cx="136" cy="632"/>
            </a:xfrm>
          </p:grpSpPr>
          <p:sp>
            <p:nvSpPr>
              <p:cNvPr id="26009" name="Freeform 45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0" name="Freeform 46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1" name="Freeform 46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45" name="Group 462"/>
            <p:cNvGrpSpPr>
              <a:grpSpLocks/>
            </p:cNvGrpSpPr>
            <p:nvPr/>
          </p:nvGrpSpPr>
          <p:grpSpPr bwMode="auto">
            <a:xfrm flipH="1">
              <a:off x="2496" y="2832"/>
              <a:ext cx="136" cy="632"/>
              <a:chOff x="3072" y="2832"/>
              <a:chExt cx="136" cy="632"/>
            </a:xfrm>
          </p:grpSpPr>
          <p:sp>
            <p:nvSpPr>
              <p:cNvPr id="26013" name="Freeform 46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4" name="Freeform 46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5" name="Freeform 46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4" name="Group 466"/>
          <p:cNvGrpSpPr>
            <a:grpSpLocks/>
          </p:cNvGrpSpPr>
          <p:nvPr/>
        </p:nvGrpSpPr>
        <p:grpSpPr bwMode="auto">
          <a:xfrm>
            <a:off x="6950075" y="5453063"/>
            <a:ext cx="227013" cy="344487"/>
            <a:chOff x="2496" y="2725"/>
            <a:chExt cx="712" cy="739"/>
          </a:xfrm>
        </p:grpSpPr>
        <p:sp>
          <p:nvSpPr>
            <p:cNvPr id="26017" name="Rectangle 467"/>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8" name="Freeform 468"/>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34" name="Group 469"/>
            <p:cNvGrpSpPr>
              <a:grpSpLocks/>
            </p:cNvGrpSpPr>
            <p:nvPr/>
          </p:nvGrpSpPr>
          <p:grpSpPr bwMode="auto">
            <a:xfrm>
              <a:off x="3072" y="2832"/>
              <a:ext cx="136" cy="632"/>
              <a:chOff x="3072" y="2832"/>
              <a:chExt cx="136" cy="632"/>
            </a:xfrm>
          </p:grpSpPr>
          <p:sp>
            <p:nvSpPr>
              <p:cNvPr id="26020" name="Freeform 47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1" name="Freeform 47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2" name="Freeform 47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35" name="Group 473"/>
            <p:cNvGrpSpPr>
              <a:grpSpLocks/>
            </p:cNvGrpSpPr>
            <p:nvPr/>
          </p:nvGrpSpPr>
          <p:grpSpPr bwMode="auto">
            <a:xfrm flipH="1">
              <a:off x="2496" y="2832"/>
              <a:ext cx="136" cy="632"/>
              <a:chOff x="3072" y="2832"/>
              <a:chExt cx="136" cy="632"/>
            </a:xfrm>
          </p:grpSpPr>
          <p:sp>
            <p:nvSpPr>
              <p:cNvPr id="26024" name="Freeform 47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5" name="Freeform 47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6" name="Freeform 47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6027" name="Rectangle 477"/>
          <p:cNvSpPr>
            <a:spLocks noChangeArrowheads="1"/>
          </p:cNvSpPr>
          <p:nvPr/>
        </p:nvSpPr>
        <p:spPr bwMode="auto">
          <a:xfrm>
            <a:off x="6192838" y="4106863"/>
            <a:ext cx="1160462" cy="1757362"/>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916" name="Group 98"/>
          <p:cNvGrpSpPr>
            <a:grpSpLocks/>
          </p:cNvGrpSpPr>
          <p:nvPr/>
        </p:nvGrpSpPr>
        <p:grpSpPr bwMode="auto">
          <a:xfrm>
            <a:off x="4610100" y="2997200"/>
            <a:ext cx="195263" cy="277813"/>
            <a:chOff x="4300" y="2246"/>
            <a:chExt cx="400" cy="571"/>
          </a:xfrm>
        </p:grpSpPr>
        <p:sp>
          <p:nvSpPr>
            <p:cNvPr id="429"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0"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1"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2"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3"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17" name="Group 98"/>
          <p:cNvGrpSpPr>
            <a:grpSpLocks/>
          </p:cNvGrpSpPr>
          <p:nvPr/>
        </p:nvGrpSpPr>
        <p:grpSpPr bwMode="auto">
          <a:xfrm>
            <a:off x="2476500" y="2984500"/>
            <a:ext cx="195263" cy="277813"/>
            <a:chOff x="4300" y="2246"/>
            <a:chExt cx="400" cy="571"/>
          </a:xfrm>
        </p:grpSpPr>
        <p:sp>
          <p:nvSpPr>
            <p:cNvPr id="435"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6"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7"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8"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9"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18" name="Group 98"/>
          <p:cNvGrpSpPr>
            <a:grpSpLocks/>
          </p:cNvGrpSpPr>
          <p:nvPr/>
        </p:nvGrpSpPr>
        <p:grpSpPr bwMode="auto">
          <a:xfrm>
            <a:off x="2692400" y="3352800"/>
            <a:ext cx="195263" cy="277813"/>
            <a:chOff x="4300" y="2246"/>
            <a:chExt cx="400" cy="571"/>
          </a:xfrm>
        </p:grpSpPr>
        <p:sp>
          <p:nvSpPr>
            <p:cNvPr id="441"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2"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3"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4"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5"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19" name="Group 98"/>
          <p:cNvGrpSpPr>
            <a:grpSpLocks/>
          </p:cNvGrpSpPr>
          <p:nvPr/>
        </p:nvGrpSpPr>
        <p:grpSpPr bwMode="auto">
          <a:xfrm>
            <a:off x="3251200" y="3086100"/>
            <a:ext cx="195263" cy="277813"/>
            <a:chOff x="4300" y="2246"/>
            <a:chExt cx="400" cy="571"/>
          </a:xfrm>
        </p:grpSpPr>
        <p:sp>
          <p:nvSpPr>
            <p:cNvPr id="447"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8"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9"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0"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1"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0" name="Group 98"/>
          <p:cNvGrpSpPr>
            <a:grpSpLocks/>
          </p:cNvGrpSpPr>
          <p:nvPr/>
        </p:nvGrpSpPr>
        <p:grpSpPr bwMode="auto">
          <a:xfrm>
            <a:off x="4445000" y="3429000"/>
            <a:ext cx="195263" cy="277813"/>
            <a:chOff x="4300" y="2246"/>
            <a:chExt cx="400" cy="571"/>
          </a:xfrm>
        </p:grpSpPr>
        <p:sp>
          <p:nvSpPr>
            <p:cNvPr id="453"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4"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5"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6"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7"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1" name="Group 98"/>
          <p:cNvGrpSpPr>
            <a:grpSpLocks/>
          </p:cNvGrpSpPr>
          <p:nvPr/>
        </p:nvGrpSpPr>
        <p:grpSpPr bwMode="auto">
          <a:xfrm>
            <a:off x="5181600" y="3060700"/>
            <a:ext cx="195263" cy="277813"/>
            <a:chOff x="4300" y="2246"/>
            <a:chExt cx="400" cy="571"/>
          </a:xfrm>
        </p:grpSpPr>
        <p:sp>
          <p:nvSpPr>
            <p:cNvPr id="459"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0"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1"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2"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3"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2" name="Group 98"/>
          <p:cNvGrpSpPr>
            <a:grpSpLocks/>
          </p:cNvGrpSpPr>
          <p:nvPr/>
        </p:nvGrpSpPr>
        <p:grpSpPr bwMode="auto">
          <a:xfrm>
            <a:off x="6337300" y="3035300"/>
            <a:ext cx="195263" cy="277813"/>
            <a:chOff x="4300" y="2246"/>
            <a:chExt cx="400" cy="571"/>
          </a:xfrm>
        </p:grpSpPr>
        <p:sp>
          <p:nvSpPr>
            <p:cNvPr id="465"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6"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7"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8"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9"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3" name="Group 98"/>
          <p:cNvGrpSpPr>
            <a:grpSpLocks/>
          </p:cNvGrpSpPr>
          <p:nvPr/>
        </p:nvGrpSpPr>
        <p:grpSpPr bwMode="auto">
          <a:xfrm>
            <a:off x="6794500" y="2984500"/>
            <a:ext cx="195263" cy="277813"/>
            <a:chOff x="4300" y="2246"/>
            <a:chExt cx="400" cy="571"/>
          </a:xfrm>
        </p:grpSpPr>
        <p:sp>
          <p:nvSpPr>
            <p:cNvPr id="471"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2"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3"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4"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5"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4" name="Group 98"/>
          <p:cNvGrpSpPr>
            <a:grpSpLocks/>
          </p:cNvGrpSpPr>
          <p:nvPr/>
        </p:nvGrpSpPr>
        <p:grpSpPr bwMode="auto">
          <a:xfrm>
            <a:off x="7023100" y="3454400"/>
            <a:ext cx="195263" cy="277813"/>
            <a:chOff x="4300" y="2246"/>
            <a:chExt cx="400" cy="571"/>
          </a:xfrm>
        </p:grpSpPr>
        <p:sp>
          <p:nvSpPr>
            <p:cNvPr id="477"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8"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9"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0"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1"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5" name="Group 98"/>
          <p:cNvGrpSpPr>
            <a:grpSpLocks/>
          </p:cNvGrpSpPr>
          <p:nvPr/>
        </p:nvGrpSpPr>
        <p:grpSpPr bwMode="auto">
          <a:xfrm>
            <a:off x="6502400" y="3378200"/>
            <a:ext cx="195263" cy="277813"/>
            <a:chOff x="4300" y="2246"/>
            <a:chExt cx="400" cy="571"/>
          </a:xfrm>
        </p:grpSpPr>
        <p:sp>
          <p:nvSpPr>
            <p:cNvPr id="483"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4"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5"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6"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7"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6" name="Group 98"/>
          <p:cNvGrpSpPr>
            <a:grpSpLocks/>
          </p:cNvGrpSpPr>
          <p:nvPr/>
        </p:nvGrpSpPr>
        <p:grpSpPr bwMode="auto">
          <a:xfrm>
            <a:off x="7124700" y="3124200"/>
            <a:ext cx="195263" cy="277813"/>
            <a:chOff x="4300" y="2246"/>
            <a:chExt cx="400" cy="571"/>
          </a:xfrm>
        </p:grpSpPr>
        <p:sp>
          <p:nvSpPr>
            <p:cNvPr id="489"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0"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1"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2"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3"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7" name="Group 98"/>
          <p:cNvGrpSpPr>
            <a:grpSpLocks/>
          </p:cNvGrpSpPr>
          <p:nvPr/>
        </p:nvGrpSpPr>
        <p:grpSpPr bwMode="auto">
          <a:xfrm>
            <a:off x="5130800" y="3454400"/>
            <a:ext cx="195263" cy="277813"/>
            <a:chOff x="4300" y="2246"/>
            <a:chExt cx="400" cy="571"/>
          </a:xfrm>
        </p:grpSpPr>
        <p:sp>
          <p:nvSpPr>
            <p:cNvPr id="495"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6"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7"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8"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9"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8" name="Group 98"/>
          <p:cNvGrpSpPr>
            <a:grpSpLocks/>
          </p:cNvGrpSpPr>
          <p:nvPr/>
        </p:nvGrpSpPr>
        <p:grpSpPr bwMode="auto">
          <a:xfrm>
            <a:off x="6273800" y="3403600"/>
            <a:ext cx="195263" cy="277813"/>
            <a:chOff x="4300" y="2246"/>
            <a:chExt cx="400" cy="571"/>
          </a:xfrm>
        </p:grpSpPr>
        <p:sp>
          <p:nvSpPr>
            <p:cNvPr id="501"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2"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3"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4"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5"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9" name="Group 98"/>
          <p:cNvGrpSpPr>
            <a:grpSpLocks/>
          </p:cNvGrpSpPr>
          <p:nvPr/>
        </p:nvGrpSpPr>
        <p:grpSpPr bwMode="auto">
          <a:xfrm>
            <a:off x="6819900" y="3365500"/>
            <a:ext cx="195263" cy="277813"/>
            <a:chOff x="4300" y="2246"/>
            <a:chExt cx="400" cy="571"/>
          </a:xfrm>
        </p:grpSpPr>
        <p:sp>
          <p:nvSpPr>
            <p:cNvPr id="507"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8"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9"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10"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11"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30" name="Group 243"/>
          <p:cNvGrpSpPr>
            <a:grpSpLocks/>
          </p:cNvGrpSpPr>
          <p:nvPr/>
        </p:nvGrpSpPr>
        <p:grpSpPr bwMode="auto">
          <a:xfrm>
            <a:off x="6823075" y="3209925"/>
            <a:ext cx="119063" cy="200025"/>
            <a:chOff x="2160" y="1548"/>
            <a:chExt cx="309" cy="441"/>
          </a:xfrm>
        </p:grpSpPr>
        <p:sp>
          <p:nvSpPr>
            <p:cNvPr id="25812" name="Freeform 244"/>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3" name="Freeform 245"/>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4" name="Freeform 246"/>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5" name="Freeform 247"/>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6" name="Freeform 248"/>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7" name="Freeform 249"/>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8" name="Freeform 250"/>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931" name="Group 259"/>
          <p:cNvGrpSpPr>
            <a:grpSpLocks/>
          </p:cNvGrpSpPr>
          <p:nvPr/>
        </p:nvGrpSpPr>
        <p:grpSpPr bwMode="auto">
          <a:xfrm>
            <a:off x="4470400" y="3259138"/>
            <a:ext cx="119063" cy="200025"/>
            <a:chOff x="2160" y="1548"/>
            <a:chExt cx="309" cy="441"/>
          </a:xfrm>
        </p:grpSpPr>
        <p:sp>
          <p:nvSpPr>
            <p:cNvPr id="25828" name="Freeform 260"/>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9" name="Freeform 261"/>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0" name="Freeform 262"/>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1" name="Freeform 263"/>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2" name="Freeform 264"/>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3" name="Freeform 265"/>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4" name="Freeform 266"/>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932" name="Group 251"/>
          <p:cNvGrpSpPr>
            <a:grpSpLocks/>
          </p:cNvGrpSpPr>
          <p:nvPr/>
        </p:nvGrpSpPr>
        <p:grpSpPr bwMode="auto">
          <a:xfrm>
            <a:off x="5257800" y="2903538"/>
            <a:ext cx="119063" cy="200025"/>
            <a:chOff x="2160" y="1548"/>
            <a:chExt cx="309" cy="441"/>
          </a:xfrm>
        </p:grpSpPr>
        <p:sp>
          <p:nvSpPr>
            <p:cNvPr id="25820" name="Freeform 252"/>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1" name="Freeform 253"/>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2" name="Freeform 254"/>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3" name="Freeform 255"/>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4" name="Freeform 256"/>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5" name="Freeform 257"/>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6" name="Freeform 258"/>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933" name="Group 162"/>
          <p:cNvGrpSpPr>
            <a:grpSpLocks/>
          </p:cNvGrpSpPr>
          <p:nvPr/>
        </p:nvGrpSpPr>
        <p:grpSpPr bwMode="auto">
          <a:xfrm>
            <a:off x="6848475" y="2663825"/>
            <a:ext cx="176213" cy="388938"/>
            <a:chOff x="2160" y="1548"/>
            <a:chExt cx="309" cy="441"/>
          </a:xfrm>
        </p:grpSpPr>
        <p:sp>
          <p:nvSpPr>
            <p:cNvPr id="25732" name="Freeform 163"/>
            <p:cNvSpPr>
              <a:spLocks/>
            </p:cNvSpPr>
            <p:nvPr/>
          </p:nvSpPr>
          <p:spPr bwMode="auto">
            <a:xfrm>
              <a:off x="2160" y="1548"/>
              <a:ext cx="142"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3" name="Freeform 164"/>
            <p:cNvSpPr>
              <a:spLocks/>
            </p:cNvSpPr>
            <p:nvPr/>
          </p:nvSpPr>
          <p:spPr bwMode="auto">
            <a:xfrm>
              <a:off x="2266" y="1694"/>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4" name="Freeform 165"/>
            <p:cNvSpPr>
              <a:spLocks/>
            </p:cNvSpPr>
            <p:nvPr/>
          </p:nvSpPr>
          <p:spPr bwMode="auto">
            <a:xfrm>
              <a:off x="2202" y="1586"/>
              <a:ext cx="231"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5" name="Freeform 166"/>
            <p:cNvSpPr>
              <a:spLocks/>
            </p:cNvSpPr>
            <p:nvPr/>
          </p:nvSpPr>
          <p:spPr bwMode="auto">
            <a:xfrm>
              <a:off x="2280" y="1681"/>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6" name="Freeform 167"/>
            <p:cNvSpPr>
              <a:spLocks/>
            </p:cNvSpPr>
            <p:nvPr/>
          </p:nvSpPr>
          <p:spPr bwMode="auto">
            <a:xfrm>
              <a:off x="2174" y="1633"/>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7" name="Freeform 168"/>
            <p:cNvSpPr>
              <a:spLocks/>
            </p:cNvSpPr>
            <p:nvPr/>
          </p:nvSpPr>
          <p:spPr bwMode="auto">
            <a:xfrm>
              <a:off x="2252" y="1589"/>
              <a:ext cx="111" cy="387"/>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8" name="Freeform 169"/>
            <p:cNvSpPr>
              <a:spLocks/>
            </p:cNvSpPr>
            <p:nvPr/>
          </p:nvSpPr>
          <p:spPr bwMode="auto">
            <a:xfrm>
              <a:off x="2305" y="1843"/>
              <a:ext cx="125"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52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228600"/>
            <a:ext cx="8382000" cy="1143000"/>
          </a:xfrm>
        </p:spPr>
        <p:txBody>
          <a:bodyPr/>
          <a:lstStyle/>
          <a:p>
            <a:pPr eaLnBrk="1" hangingPunct="1"/>
            <a:r>
              <a:rPr lang="en-US" dirty="0" smtClean="0">
                <a:latin typeface="Arial" charset="0"/>
              </a:rPr>
              <a:t>Back to Real-World </a:t>
            </a:r>
            <a:br>
              <a:rPr lang="en-US" dirty="0" smtClean="0">
                <a:latin typeface="Arial" charset="0"/>
              </a:rPr>
            </a:br>
            <a:r>
              <a:rPr lang="en-US" dirty="0" smtClean="0">
                <a:latin typeface="Arial" charset="0"/>
              </a:rPr>
              <a:t>Multicore Scaling</a:t>
            </a:r>
            <a:endParaRPr lang="en-US" dirty="0">
              <a:latin typeface="Arial" charset="0"/>
            </a:endParaRPr>
          </a:p>
        </p:txBody>
      </p:sp>
      <p:sp>
        <p:nvSpPr>
          <p:cNvPr id="42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3686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3A73600-6BD0-D544-880C-FA6893D929CB}" type="slidenum">
              <a:rPr lang="ar-SA" sz="1400">
                <a:cs typeface="Arial" charset="0"/>
              </a:rPr>
              <a:pPr algn="r"/>
              <a:t>120</a:t>
            </a:fld>
            <a:endParaRPr lang="en-US" sz="1400">
              <a:cs typeface="Arial" charset="0"/>
            </a:endParaRPr>
          </a:p>
        </p:txBody>
      </p:sp>
      <p:sp>
        <p:nvSpPr>
          <p:cNvPr id="25604" name="Rectangle 306"/>
          <p:cNvSpPr>
            <a:spLocks noChangeArrowheads="1"/>
          </p:cNvSpPr>
          <p:nvPr/>
        </p:nvSpPr>
        <p:spPr bwMode="auto">
          <a:xfrm>
            <a:off x="4351338" y="3148013"/>
            <a:ext cx="646112" cy="3190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5" name="Rectangle 307"/>
          <p:cNvSpPr>
            <a:spLocks noChangeArrowheads="1"/>
          </p:cNvSpPr>
          <p:nvPr/>
        </p:nvSpPr>
        <p:spPr bwMode="auto">
          <a:xfrm>
            <a:off x="2406650" y="3148013"/>
            <a:ext cx="544513"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6" name="Rectangle 308"/>
          <p:cNvSpPr>
            <a:spLocks noChangeArrowheads="1"/>
          </p:cNvSpPr>
          <p:nvPr/>
        </p:nvSpPr>
        <p:spPr bwMode="auto">
          <a:xfrm>
            <a:off x="2995613" y="3154363"/>
            <a:ext cx="544512" cy="71278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7" name="Rectangle 309"/>
          <p:cNvSpPr>
            <a:spLocks noChangeArrowheads="1"/>
          </p:cNvSpPr>
          <p:nvPr/>
        </p:nvSpPr>
        <p:spPr bwMode="auto">
          <a:xfrm>
            <a:off x="5054600" y="3155950"/>
            <a:ext cx="384175" cy="404813"/>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8" name="Rectangle 310"/>
          <p:cNvSpPr>
            <a:spLocks noChangeArrowheads="1"/>
          </p:cNvSpPr>
          <p:nvPr/>
        </p:nvSpPr>
        <p:spPr bwMode="auto">
          <a:xfrm>
            <a:off x="4359275" y="3535363"/>
            <a:ext cx="646113" cy="3476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09" name="Rectangle 311"/>
          <p:cNvSpPr>
            <a:spLocks noChangeArrowheads="1"/>
          </p:cNvSpPr>
          <p:nvPr/>
        </p:nvSpPr>
        <p:spPr bwMode="auto">
          <a:xfrm>
            <a:off x="5032375" y="3641725"/>
            <a:ext cx="414338" cy="233363"/>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0" name="Rectangle 312"/>
          <p:cNvSpPr>
            <a:spLocks noChangeArrowheads="1"/>
          </p:cNvSpPr>
          <p:nvPr/>
        </p:nvSpPr>
        <p:spPr bwMode="auto">
          <a:xfrm>
            <a:off x="6245225" y="3163888"/>
            <a:ext cx="320675" cy="34131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1" name="Rectangle 313"/>
          <p:cNvSpPr>
            <a:spLocks noChangeArrowheads="1"/>
          </p:cNvSpPr>
          <p:nvPr/>
        </p:nvSpPr>
        <p:spPr bwMode="auto">
          <a:xfrm>
            <a:off x="6592888" y="3163888"/>
            <a:ext cx="133350" cy="29845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2" name="Rectangle 314"/>
          <p:cNvSpPr>
            <a:spLocks noChangeArrowheads="1"/>
          </p:cNvSpPr>
          <p:nvPr/>
        </p:nvSpPr>
        <p:spPr bwMode="auto">
          <a:xfrm>
            <a:off x="6246813" y="3557588"/>
            <a:ext cx="222250"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3" name="Rectangle 315"/>
          <p:cNvSpPr>
            <a:spLocks noChangeArrowheads="1"/>
          </p:cNvSpPr>
          <p:nvPr/>
        </p:nvSpPr>
        <p:spPr bwMode="auto">
          <a:xfrm>
            <a:off x="6508750" y="3557588"/>
            <a:ext cx="220663" cy="3254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4" name="Rectangle 316"/>
          <p:cNvSpPr>
            <a:spLocks noChangeArrowheads="1"/>
          </p:cNvSpPr>
          <p:nvPr/>
        </p:nvSpPr>
        <p:spPr bwMode="auto">
          <a:xfrm>
            <a:off x="6804025" y="3163888"/>
            <a:ext cx="204788" cy="25400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5" name="Rectangle 317"/>
          <p:cNvSpPr>
            <a:spLocks noChangeArrowheads="1"/>
          </p:cNvSpPr>
          <p:nvPr/>
        </p:nvSpPr>
        <p:spPr bwMode="auto">
          <a:xfrm>
            <a:off x="7064375" y="3163888"/>
            <a:ext cx="219075" cy="500062"/>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6" name="Rectangle 318"/>
          <p:cNvSpPr>
            <a:spLocks noChangeArrowheads="1"/>
          </p:cNvSpPr>
          <p:nvPr/>
        </p:nvSpPr>
        <p:spPr bwMode="auto">
          <a:xfrm>
            <a:off x="6791325" y="3455988"/>
            <a:ext cx="222250" cy="427037"/>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617" name="Rectangle 319"/>
          <p:cNvSpPr>
            <a:spLocks noChangeArrowheads="1"/>
          </p:cNvSpPr>
          <p:nvPr/>
        </p:nvSpPr>
        <p:spPr bwMode="auto">
          <a:xfrm>
            <a:off x="7067550" y="3673475"/>
            <a:ext cx="206375" cy="209550"/>
          </a:xfrm>
          <a:prstGeom prst="rect">
            <a:avLst/>
          </a:prstGeom>
          <a:solidFill>
            <a:srgbClr val="FFFFCC"/>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882" name="Group 170"/>
          <p:cNvGrpSpPr>
            <a:grpSpLocks/>
          </p:cNvGrpSpPr>
          <p:nvPr/>
        </p:nvGrpSpPr>
        <p:grpSpPr bwMode="auto">
          <a:xfrm>
            <a:off x="6596063" y="3184525"/>
            <a:ext cx="192087" cy="417513"/>
            <a:chOff x="2160" y="1548"/>
            <a:chExt cx="309" cy="441"/>
          </a:xfrm>
        </p:grpSpPr>
        <p:sp>
          <p:nvSpPr>
            <p:cNvPr id="25740" name="Freeform 171"/>
            <p:cNvSpPr>
              <a:spLocks/>
            </p:cNvSpPr>
            <p:nvPr/>
          </p:nvSpPr>
          <p:spPr bwMode="auto">
            <a:xfrm>
              <a:off x="2160" y="1548"/>
              <a:ext cx="140"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1" name="Freeform 172"/>
            <p:cNvSpPr>
              <a:spLocks/>
            </p:cNvSpPr>
            <p:nvPr/>
          </p:nvSpPr>
          <p:spPr bwMode="auto">
            <a:xfrm>
              <a:off x="2267" y="1692"/>
              <a:ext cx="143"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2" name="Freeform 173"/>
            <p:cNvSpPr>
              <a:spLocks/>
            </p:cNvSpPr>
            <p:nvPr/>
          </p:nvSpPr>
          <p:spPr bwMode="auto">
            <a:xfrm>
              <a:off x="2201" y="1587"/>
              <a:ext cx="232"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3" name="Freeform 174"/>
            <p:cNvSpPr>
              <a:spLocks/>
            </p:cNvSpPr>
            <p:nvPr/>
          </p:nvSpPr>
          <p:spPr bwMode="auto">
            <a:xfrm>
              <a:off x="2280" y="1680"/>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4" name="Freeform 175"/>
            <p:cNvSpPr>
              <a:spLocks/>
            </p:cNvSpPr>
            <p:nvPr/>
          </p:nvSpPr>
          <p:spPr bwMode="auto">
            <a:xfrm>
              <a:off x="2173" y="1634"/>
              <a:ext cx="171" cy="355"/>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5" name="Freeform 176"/>
            <p:cNvSpPr>
              <a:spLocks/>
            </p:cNvSpPr>
            <p:nvPr/>
          </p:nvSpPr>
          <p:spPr bwMode="auto">
            <a:xfrm>
              <a:off x="2252" y="1590"/>
              <a:ext cx="110"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6" name="Freeform 177"/>
            <p:cNvSpPr>
              <a:spLocks/>
            </p:cNvSpPr>
            <p:nvPr/>
          </p:nvSpPr>
          <p:spPr bwMode="auto">
            <a:xfrm>
              <a:off x="2303" y="1843"/>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883" name="Group 178"/>
          <p:cNvGrpSpPr>
            <a:grpSpLocks/>
          </p:cNvGrpSpPr>
          <p:nvPr/>
        </p:nvGrpSpPr>
        <p:grpSpPr bwMode="auto">
          <a:xfrm>
            <a:off x="6215063" y="3270250"/>
            <a:ext cx="206375" cy="344488"/>
            <a:chOff x="2160" y="1548"/>
            <a:chExt cx="309" cy="441"/>
          </a:xfrm>
        </p:grpSpPr>
        <p:sp>
          <p:nvSpPr>
            <p:cNvPr id="25748" name="Freeform 179"/>
            <p:cNvSpPr>
              <a:spLocks/>
            </p:cNvSpPr>
            <p:nvPr/>
          </p:nvSpPr>
          <p:spPr bwMode="auto">
            <a:xfrm>
              <a:off x="2160" y="1548"/>
              <a:ext cx="140" cy="429"/>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49" name="Freeform 180"/>
            <p:cNvSpPr>
              <a:spLocks/>
            </p:cNvSpPr>
            <p:nvPr/>
          </p:nvSpPr>
          <p:spPr bwMode="auto">
            <a:xfrm>
              <a:off x="2267" y="1692"/>
              <a:ext cx="145" cy="293"/>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0" name="Freeform 181"/>
            <p:cNvSpPr>
              <a:spLocks/>
            </p:cNvSpPr>
            <p:nvPr/>
          </p:nvSpPr>
          <p:spPr bwMode="auto">
            <a:xfrm>
              <a:off x="2200" y="1587"/>
              <a:ext cx="233"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1" name="Freeform 182"/>
            <p:cNvSpPr>
              <a:spLocks/>
            </p:cNvSpPr>
            <p:nvPr/>
          </p:nvSpPr>
          <p:spPr bwMode="auto">
            <a:xfrm>
              <a:off x="2279" y="1680"/>
              <a:ext cx="190" cy="293"/>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2" name="Freeform 183"/>
            <p:cNvSpPr>
              <a:spLocks/>
            </p:cNvSpPr>
            <p:nvPr/>
          </p:nvSpPr>
          <p:spPr bwMode="auto">
            <a:xfrm>
              <a:off x="2174" y="1633"/>
              <a:ext cx="169"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3" name="Freeform 184"/>
            <p:cNvSpPr>
              <a:spLocks/>
            </p:cNvSpPr>
            <p:nvPr/>
          </p:nvSpPr>
          <p:spPr bwMode="auto">
            <a:xfrm>
              <a:off x="2250" y="1591"/>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54" name="Freeform 185"/>
            <p:cNvSpPr>
              <a:spLocks/>
            </p:cNvSpPr>
            <p:nvPr/>
          </p:nvSpPr>
          <p:spPr bwMode="auto">
            <a:xfrm>
              <a:off x="2305" y="1843"/>
              <a:ext cx="126"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sp>
        <p:nvSpPr>
          <p:cNvPr id="25835" name="Rectangle 267"/>
          <p:cNvSpPr>
            <a:spLocks noChangeArrowheads="1"/>
          </p:cNvSpPr>
          <p:nvPr/>
        </p:nvSpPr>
        <p:spPr bwMode="auto">
          <a:xfrm>
            <a:off x="2403475" y="1628775"/>
            <a:ext cx="4906963" cy="1117600"/>
          </a:xfrm>
          <a:prstGeom prst="rect">
            <a:avLst/>
          </a:prstGeom>
          <a:solidFill>
            <a:schemeClr val="bg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36" name="Oval 268"/>
          <p:cNvSpPr>
            <a:spLocks noChangeArrowheads="1"/>
          </p:cNvSpPr>
          <p:nvPr/>
        </p:nvSpPr>
        <p:spPr bwMode="auto">
          <a:xfrm>
            <a:off x="2897188" y="2660650"/>
            <a:ext cx="88900" cy="115888"/>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37" name="Oval 269"/>
          <p:cNvSpPr>
            <a:spLocks noChangeArrowheads="1"/>
          </p:cNvSpPr>
          <p:nvPr/>
        </p:nvSpPr>
        <p:spPr bwMode="auto">
          <a:xfrm>
            <a:off x="4738688" y="2628900"/>
            <a:ext cx="88900" cy="115888"/>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38" name="Oval 270"/>
          <p:cNvSpPr>
            <a:spLocks noChangeArrowheads="1"/>
          </p:cNvSpPr>
          <p:nvPr/>
        </p:nvSpPr>
        <p:spPr bwMode="auto">
          <a:xfrm>
            <a:off x="6769100" y="2497138"/>
            <a:ext cx="88900" cy="115887"/>
          </a:xfrm>
          <a:prstGeom prst="ellipse">
            <a:avLst/>
          </a:prstGeom>
          <a:solidFill>
            <a:srgbClr val="CC0000">
              <a:alpha val="50195"/>
            </a:srgbClr>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888" name="Group 271"/>
          <p:cNvGrpSpPr>
            <a:grpSpLocks/>
          </p:cNvGrpSpPr>
          <p:nvPr/>
        </p:nvGrpSpPr>
        <p:grpSpPr bwMode="auto">
          <a:xfrm>
            <a:off x="6192838" y="2963863"/>
            <a:ext cx="119062" cy="200025"/>
            <a:chOff x="2160" y="1548"/>
            <a:chExt cx="309" cy="441"/>
          </a:xfrm>
        </p:grpSpPr>
        <p:sp>
          <p:nvSpPr>
            <p:cNvPr id="25840" name="Freeform 272"/>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1" name="Freeform 273"/>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2" name="Freeform 274"/>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3" name="Freeform 275"/>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4" name="Freeform 276"/>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5" name="Freeform 277"/>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6" name="Freeform 278"/>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889" name="Group 279"/>
          <p:cNvGrpSpPr>
            <a:grpSpLocks/>
          </p:cNvGrpSpPr>
          <p:nvPr/>
        </p:nvGrpSpPr>
        <p:grpSpPr bwMode="auto">
          <a:xfrm>
            <a:off x="7051675" y="3470275"/>
            <a:ext cx="119063" cy="200025"/>
            <a:chOff x="2160" y="1548"/>
            <a:chExt cx="309" cy="441"/>
          </a:xfrm>
        </p:grpSpPr>
        <p:sp>
          <p:nvSpPr>
            <p:cNvPr id="25848" name="Freeform 280"/>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49" name="Freeform 281"/>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0" name="Freeform 282"/>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1" name="Freeform 283"/>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2" name="Freeform 284"/>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3" name="Freeform 285"/>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4" name="Freeform 286"/>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890" name="Group 287"/>
          <p:cNvGrpSpPr>
            <a:grpSpLocks/>
          </p:cNvGrpSpPr>
          <p:nvPr/>
        </p:nvGrpSpPr>
        <p:grpSpPr bwMode="auto">
          <a:xfrm>
            <a:off x="7165975" y="3079750"/>
            <a:ext cx="119063" cy="200025"/>
            <a:chOff x="2160" y="1548"/>
            <a:chExt cx="309" cy="441"/>
          </a:xfrm>
        </p:grpSpPr>
        <p:sp>
          <p:nvSpPr>
            <p:cNvPr id="25856" name="Freeform 288"/>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7" name="Freeform 289"/>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8" name="Freeform 290"/>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59" name="Freeform 291"/>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60" name="Freeform 292"/>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61" name="Freeform 293"/>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62" name="Freeform 294"/>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sp>
        <p:nvSpPr>
          <p:cNvPr id="25863" name="Freeform 298"/>
          <p:cNvSpPr>
            <a:spLocks/>
          </p:cNvSpPr>
          <p:nvPr/>
        </p:nvSpPr>
        <p:spPr bwMode="auto">
          <a:xfrm>
            <a:off x="2390775" y="2528888"/>
            <a:ext cx="4848225" cy="217487"/>
          </a:xfrm>
          <a:custGeom>
            <a:avLst/>
            <a:gdLst>
              <a:gd name="T0" fmla="*/ 0 w 3054"/>
              <a:gd name="T1" fmla="*/ 2147483647 h 137"/>
              <a:gd name="T2" fmla="*/ 2147483647 w 3054"/>
              <a:gd name="T3" fmla="*/ 2147483647 h 137"/>
              <a:gd name="T4" fmla="*/ 2147483647 w 3054"/>
              <a:gd name="T5" fmla="*/ 0 h 137"/>
              <a:gd name="T6" fmla="*/ 0 60000 65536"/>
              <a:gd name="T7" fmla="*/ 0 60000 65536"/>
              <a:gd name="T8" fmla="*/ 0 60000 65536"/>
              <a:gd name="T9" fmla="*/ 0 w 3054"/>
              <a:gd name="T10" fmla="*/ 0 h 137"/>
              <a:gd name="T11" fmla="*/ 3054 w 3054"/>
              <a:gd name="T12" fmla="*/ 137 h 137"/>
            </a:gdLst>
            <a:ahLst/>
            <a:cxnLst>
              <a:cxn ang="T6">
                <a:pos x="T0" y="T1"/>
              </a:cxn>
              <a:cxn ang="T7">
                <a:pos x="T2" y="T3"/>
              </a:cxn>
              <a:cxn ang="T8">
                <a:pos x="T4" y="T5"/>
              </a:cxn>
            </a:cxnLst>
            <a:rect l="T9" t="T10" r="T11" b="T12"/>
            <a:pathLst>
              <a:path w="3054" h="137">
                <a:moveTo>
                  <a:pt x="0" y="137"/>
                </a:moveTo>
                <a:cubicBezTo>
                  <a:pt x="495" y="134"/>
                  <a:pt x="990" y="132"/>
                  <a:pt x="1499" y="109"/>
                </a:cubicBezTo>
                <a:cubicBezTo>
                  <a:pt x="2008" y="86"/>
                  <a:pt x="2531" y="43"/>
                  <a:pt x="3054" y="0"/>
                </a:cubicBezTo>
              </a:path>
            </a:pathLst>
          </a:custGeom>
          <a:noFill/>
          <a:ln w="38100">
            <a:solidFill>
              <a:srgbClr val="CC0000"/>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64523" name="Text Box 299"/>
          <p:cNvSpPr txBox="1">
            <a:spLocks noChangeArrowheads="1"/>
          </p:cNvSpPr>
          <p:nvPr/>
        </p:nvSpPr>
        <p:spPr bwMode="auto">
          <a:xfrm>
            <a:off x="2559050" y="2289175"/>
            <a:ext cx="765175" cy="46196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1.8x</a:t>
            </a:r>
          </a:p>
        </p:txBody>
      </p:sp>
      <p:sp>
        <p:nvSpPr>
          <p:cNvPr id="564524" name="Text Box 300"/>
          <p:cNvSpPr txBox="1">
            <a:spLocks noChangeArrowheads="1"/>
          </p:cNvSpPr>
          <p:nvPr/>
        </p:nvSpPr>
        <p:spPr bwMode="auto">
          <a:xfrm>
            <a:off x="4486275" y="2217738"/>
            <a:ext cx="511175" cy="46196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2x</a:t>
            </a:r>
          </a:p>
        </p:txBody>
      </p:sp>
      <p:sp>
        <p:nvSpPr>
          <p:cNvPr id="564525" name="Text Box 301"/>
          <p:cNvSpPr txBox="1">
            <a:spLocks noChangeArrowheads="1"/>
          </p:cNvSpPr>
          <p:nvPr/>
        </p:nvSpPr>
        <p:spPr bwMode="auto">
          <a:xfrm>
            <a:off x="6464300" y="2087563"/>
            <a:ext cx="765175" cy="46196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smtClean="0">
                <a:effectLst>
                  <a:outerShdw blurRad="38100" dist="38100" dir="2700000" algn="tl">
                    <a:srgbClr val="DDDDDD"/>
                  </a:outerShdw>
                </a:effectLst>
                <a:cs typeface="Times New Roman" charset="0"/>
              </a:rPr>
              <a:t>2.9x</a:t>
            </a:r>
          </a:p>
        </p:txBody>
      </p:sp>
      <p:sp>
        <p:nvSpPr>
          <p:cNvPr id="25867" name="Text Box 302"/>
          <p:cNvSpPr txBox="1">
            <a:spLocks noChangeArrowheads="1"/>
          </p:cNvSpPr>
          <p:nvPr/>
        </p:nvSpPr>
        <p:spPr bwMode="auto">
          <a:xfrm>
            <a:off x="685800" y="3236913"/>
            <a:ext cx="1385888" cy="396875"/>
          </a:xfrm>
          <a:prstGeom prst="rect">
            <a:avLst/>
          </a:prstGeom>
          <a:noFill/>
          <a:ln w="9525">
            <a:noFill/>
            <a:miter lim="800000"/>
            <a:headEnd/>
            <a:tailEnd/>
          </a:ln>
        </p:spPr>
        <p:txBody>
          <a:bodyPr wrap="none">
            <a:spAutoFit/>
          </a:bodyPr>
          <a:lstStyle/>
          <a:p>
            <a:pPr algn="ctr">
              <a:defRPr/>
            </a:pPr>
            <a:r>
              <a:rPr lang="en-US" sz="2000">
                <a:solidFill>
                  <a:schemeClr val="tx2"/>
                </a:solidFill>
                <a:latin typeface="+mj-lt"/>
                <a:ea typeface="+mn-ea"/>
                <a:cs typeface="Arial" pitchFamily="34" charset="0"/>
              </a:rPr>
              <a:t>User code</a:t>
            </a:r>
          </a:p>
        </p:txBody>
      </p:sp>
      <p:sp>
        <p:nvSpPr>
          <p:cNvPr id="25868" name="Text Box 303"/>
          <p:cNvSpPr txBox="1">
            <a:spLocks noChangeArrowheads="1"/>
          </p:cNvSpPr>
          <p:nvPr/>
        </p:nvSpPr>
        <p:spPr bwMode="auto">
          <a:xfrm>
            <a:off x="623888" y="4259263"/>
            <a:ext cx="1408112" cy="396875"/>
          </a:xfrm>
          <a:prstGeom prst="rect">
            <a:avLst/>
          </a:prstGeom>
          <a:noFill/>
          <a:ln w="9525">
            <a:noFill/>
            <a:miter lim="800000"/>
            <a:headEnd/>
            <a:tailEnd/>
          </a:ln>
        </p:spPr>
        <p:txBody>
          <a:bodyPr>
            <a:spAutoFit/>
          </a:bodyPr>
          <a:lstStyle/>
          <a:p>
            <a:pPr algn="ctr">
              <a:defRPr/>
            </a:pPr>
            <a:r>
              <a:rPr lang="en-US" sz="2000">
                <a:latin typeface="+mj-lt"/>
                <a:ea typeface="+mn-ea"/>
                <a:cs typeface="Arial" pitchFamily="34" charset="0"/>
              </a:rPr>
              <a:t>Multicore</a:t>
            </a:r>
          </a:p>
        </p:txBody>
      </p:sp>
      <p:sp>
        <p:nvSpPr>
          <p:cNvPr id="25869" name="Text Box 304"/>
          <p:cNvSpPr txBox="1">
            <a:spLocks noChangeArrowheads="1"/>
          </p:cNvSpPr>
          <p:nvPr/>
        </p:nvSpPr>
        <p:spPr bwMode="auto">
          <a:xfrm>
            <a:off x="695325" y="1900238"/>
            <a:ext cx="1212850" cy="400050"/>
          </a:xfrm>
          <a:prstGeom prst="rect">
            <a:avLst/>
          </a:prstGeom>
          <a:noFill/>
          <a:ln w="9525">
            <a:noFill/>
            <a:miter lim="800000"/>
            <a:headEnd/>
            <a:tailEnd/>
          </a:ln>
        </p:spPr>
        <p:txBody>
          <a:bodyPr wrap="none">
            <a:spAutoFit/>
          </a:bodyPr>
          <a:lstStyle/>
          <a:p>
            <a:pPr algn="ctr">
              <a:defRPr/>
            </a:pPr>
            <a:r>
              <a:rPr lang="en-US" sz="2000" dirty="0">
                <a:solidFill>
                  <a:schemeClr val="tx2"/>
                </a:solidFill>
                <a:latin typeface="+mj-lt"/>
                <a:ea typeface="+mn-ea"/>
                <a:cs typeface="Arial" pitchFamily="34" charset="0"/>
              </a:rPr>
              <a:t>Speedup</a:t>
            </a:r>
          </a:p>
        </p:txBody>
      </p:sp>
      <p:grpSp>
        <p:nvGrpSpPr>
          <p:cNvPr id="36899" name="Group 321"/>
          <p:cNvGrpSpPr>
            <a:grpSpLocks/>
          </p:cNvGrpSpPr>
          <p:nvPr/>
        </p:nvGrpSpPr>
        <p:grpSpPr bwMode="auto">
          <a:xfrm>
            <a:off x="2484438" y="4343400"/>
            <a:ext cx="227012" cy="344488"/>
            <a:chOff x="2496" y="2725"/>
            <a:chExt cx="712" cy="739"/>
          </a:xfrm>
        </p:grpSpPr>
        <p:sp>
          <p:nvSpPr>
            <p:cNvPr id="25872" name="Rectangle 322"/>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73" name="Freeform 323"/>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64" name="Group 324"/>
            <p:cNvGrpSpPr>
              <a:grpSpLocks/>
            </p:cNvGrpSpPr>
            <p:nvPr/>
          </p:nvGrpSpPr>
          <p:grpSpPr bwMode="auto">
            <a:xfrm>
              <a:off x="3072" y="2832"/>
              <a:ext cx="136" cy="632"/>
              <a:chOff x="3072" y="2832"/>
              <a:chExt cx="136" cy="632"/>
            </a:xfrm>
          </p:grpSpPr>
          <p:sp>
            <p:nvSpPr>
              <p:cNvPr id="25875" name="Freeform 32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76" name="Freeform 32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77" name="Freeform 32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65" name="Group 328"/>
            <p:cNvGrpSpPr>
              <a:grpSpLocks/>
            </p:cNvGrpSpPr>
            <p:nvPr/>
          </p:nvGrpSpPr>
          <p:grpSpPr bwMode="auto">
            <a:xfrm flipH="1">
              <a:off x="2496" y="2832"/>
              <a:ext cx="136" cy="632"/>
              <a:chOff x="3072" y="2832"/>
              <a:chExt cx="136" cy="632"/>
            </a:xfrm>
          </p:grpSpPr>
          <p:sp>
            <p:nvSpPr>
              <p:cNvPr id="25879" name="Freeform 32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0" name="Freeform 33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1" name="Freeform 33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0" name="Group 332"/>
          <p:cNvGrpSpPr>
            <a:grpSpLocks/>
          </p:cNvGrpSpPr>
          <p:nvPr/>
        </p:nvGrpSpPr>
        <p:grpSpPr bwMode="auto">
          <a:xfrm>
            <a:off x="3189288" y="4343400"/>
            <a:ext cx="227012" cy="344488"/>
            <a:chOff x="2496" y="2725"/>
            <a:chExt cx="712" cy="739"/>
          </a:xfrm>
        </p:grpSpPr>
        <p:sp>
          <p:nvSpPr>
            <p:cNvPr id="25883" name="Rectangle 333"/>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4" name="Freeform 334"/>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54" name="Group 335"/>
            <p:cNvGrpSpPr>
              <a:grpSpLocks/>
            </p:cNvGrpSpPr>
            <p:nvPr/>
          </p:nvGrpSpPr>
          <p:grpSpPr bwMode="auto">
            <a:xfrm>
              <a:off x="3072" y="2832"/>
              <a:ext cx="136" cy="632"/>
              <a:chOff x="3072" y="2832"/>
              <a:chExt cx="136" cy="632"/>
            </a:xfrm>
          </p:grpSpPr>
          <p:sp>
            <p:nvSpPr>
              <p:cNvPr id="25886" name="Freeform 33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7" name="Freeform 33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88" name="Freeform 33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55" name="Group 339"/>
            <p:cNvGrpSpPr>
              <a:grpSpLocks/>
            </p:cNvGrpSpPr>
            <p:nvPr/>
          </p:nvGrpSpPr>
          <p:grpSpPr bwMode="auto">
            <a:xfrm flipH="1">
              <a:off x="2496" y="2832"/>
              <a:ext cx="136" cy="632"/>
              <a:chOff x="3072" y="2832"/>
              <a:chExt cx="136" cy="632"/>
            </a:xfrm>
          </p:grpSpPr>
          <p:sp>
            <p:nvSpPr>
              <p:cNvPr id="25890" name="Freeform 34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1" name="Freeform 34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2" name="Freeform 34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1" name="Group 343"/>
          <p:cNvGrpSpPr>
            <a:grpSpLocks/>
          </p:cNvGrpSpPr>
          <p:nvPr/>
        </p:nvGrpSpPr>
        <p:grpSpPr bwMode="auto">
          <a:xfrm>
            <a:off x="4437063" y="4351338"/>
            <a:ext cx="227012" cy="344487"/>
            <a:chOff x="2496" y="2725"/>
            <a:chExt cx="712" cy="739"/>
          </a:xfrm>
        </p:grpSpPr>
        <p:sp>
          <p:nvSpPr>
            <p:cNvPr id="25894" name="Rectangle 344"/>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5" name="Freeform 345"/>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44" name="Group 346"/>
            <p:cNvGrpSpPr>
              <a:grpSpLocks/>
            </p:cNvGrpSpPr>
            <p:nvPr/>
          </p:nvGrpSpPr>
          <p:grpSpPr bwMode="auto">
            <a:xfrm>
              <a:off x="3072" y="2832"/>
              <a:ext cx="136" cy="632"/>
              <a:chOff x="3072" y="2832"/>
              <a:chExt cx="136" cy="632"/>
            </a:xfrm>
          </p:grpSpPr>
          <p:sp>
            <p:nvSpPr>
              <p:cNvPr id="25897" name="Freeform 34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8" name="Freeform 34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899" name="Freeform 34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45" name="Group 350"/>
            <p:cNvGrpSpPr>
              <a:grpSpLocks/>
            </p:cNvGrpSpPr>
            <p:nvPr/>
          </p:nvGrpSpPr>
          <p:grpSpPr bwMode="auto">
            <a:xfrm flipH="1">
              <a:off x="2496" y="2832"/>
              <a:ext cx="136" cy="632"/>
              <a:chOff x="3072" y="2832"/>
              <a:chExt cx="136" cy="632"/>
            </a:xfrm>
          </p:grpSpPr>
          <p:sp>
            <p:nvSpPr>
              <p:cNvPr id="25901" name="Freeform 35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2" name="Freeform 35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3" name="Freeform 35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2" name="Group 354"/>
          <p:cNvGrpSpPr>
            <a:grpSpLocks/>
          </p:cNvGrpSpPr>
          <p:nvPr/>
        </p:nvGrpSpPr>
        <p:grpSpPr bwMode="auto">
          <a:xfrm>
            <a:off x="5070475" y="4337050"/>
            <a:ext cx="227013" cy="344488"/>
            <a:chOff x="2496" y="2725"/>
            <a:chExt cx="712" cy="739"/>
          </a:xfrm>
        </p:grpSpPr>
        <p:sp>
          <p:nvSpPr>
            <p:cNvPr id="25905" name="Rectangle 355"/>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6" name="Freeform 356"/>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34" name="Group 357"/>
            <p:cNvGrpSpPr>
              <a:grpSpLocks/>
            </p:cNvGrpSpPr>
            <p:nvPr/>
          </p:nvGrpSpPr>
          <p:grpSpPr bwMode="auto">
            <a:xfrm>
              <a:off x="3072" y="2832"/>
              <a:ext cx="136" cy="632"/>
              <a:chOff x="3072" y="2832"/>
              <a:chExt cx="136" cy="632"/>
            </a:xfrm>
          </p:grpSpPr>
          <p:sp>
            <p:nvSpPr>
              <p:cNvPr id="25908" name="Freeform 35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09" name="Freeform 35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0" name="Freeform 36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35" name="Group 361"/>
            <p:cNvGrpSpPr>
              <a:grpSpLocks/>
            </p:cNvGrpSpPr>
            <p:nvPr/>
          </p:nvGrpSpPr>
          <p:grpSpPr bwMode="auto">
            <a:xfrm flipH="1">
              <a:off x="2496" y="2832"/>
              <a:ext cx="136" cy="632"/>
              <a:chOff x="3072" y="2832"/>
              <a:chExt cx="136" cy="632"/>
            </a:xfrm>
          </p:grpSpPr>
          <p:sp>
            <p:nvSpPr>
              <p:cNvPr id="25912" name="Freeform 36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3" name="Freeform 36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4" name="Freeform 36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3" name="Group 365"/>
          <p:cNvGrpSpPr>
            <a:grpSpLocks/>
          </p:cNvGrpSpPr>
          <p:nvPr/>
        </p:nvGrpSpPr>
        <p:grpSpPr bwMode="auto">
          <a:xfrm>
            <a:off x="4445000" y="4765675"/>
            <a:ext cx="227013" cy="344488"/>
            <a:chOff x="2496" y="2725"/>
            <a:chExt cx="712" cy="739"/>
          </a:xfrm>
        </p:grpSpPr>
        <p:sp>
          <p:nvSpPr>
            <p:cNvPr id="25916" name="Rectangle 366"/>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17" name="Freeform 367"/>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24" name="Group 368"/>
            <p:cNvGrpSpPr>
              <a:grpSpLocks/>
            </p:cNvGrpSpPr>
            <p:nvPr/>
          </p:nvGrpSpPr>
          <p:grpSpPr bwMode="auto">
            <a:xfrm>
              <a:off x="3072" y="2832"/>
              <a:ext cx="136" cy="632"/>
              <a:chOff x="3072" y="2832"/>
              <a:chExt cx="136" cy="632"/>
            </a:xfrm>
          </p:grpSpPr>
          <p:sp>
            <p:nvSpPr>
              <p:cNvPr id="25919" name="Freeform 36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0" name="Freeform 37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1" name="Freeform 37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25" name="Group 372"/>
            <p:cNvGrpSpPr>
              <a:grpSpLocks/>
            </p:cNvGrpSpPr>
            <p:nvPr/>
          </p:nvGrpSpPr>
          <p:grpSpPr bwMode="auto">
            <a:xfrm flipH="1">
              <a:off x="2496" y="2832"/>
              <a:ext cx="136" cy="632"/>
              <a:chOff x="3072" y="2832"/>
              <a:chExt cx="136" cy="632"/>
            </a:xfrm>
          </p:grpSpPr>
          <p:sp>
            <p:nvSpPr>
              <p:cNvPr id="25923" name="Freeform 37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4" name="Freeform 37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5" name="Freeform 37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4" name="Group 376"/>
          <p:cNvGrpSpPr>
            <a:grpSpLocks/>
          </p:cNvGrpSpPr>
          <p:nvPr/>
        </p:nvGrpSpPr>
        <p:grpSpPr bwMode="auto">
          <a:xfrm>
            <a:off x="5064125" y="4765675"/>
            <a:ext cx="227013" cy="344488"/>
            <a:chOff x="2496" y="2725"/>
            <a:chExt cx="712" cy="739"/>
          </a:xfrm>
        </p:grpSpPr>
        <p:sp>
          <p:nvSpPr>
            <p:cNvPr id="25927" name="Rectangle 377"/>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28" name="Freeform 378"/>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14" name="Group 379"/>
            <p:cNvGrpSpPr>
              <a:grpSpLocks/>
            </p:cNvGrpSpPr>
            <p:nvPr/>
          </p:nvGrpSpPr>
          <p:grpSpPr bwMode="auto">
            <a:xfrm>
              <a:off x="3072" y="2832"/>
              <a:ext cx="136" cy="632"/>
              <a:chOff x="3072" y="2832"/>
              <a:chExt cx="136" cy="632"/>
            </a:xfrm>
          </p:grpSpPr>
          <p:sp>
            <p:nvSpPr>
              <p:cNvPr id="25930" name="Freeform 38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1" name="Freeform 38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2" name="Freeform 38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15" name="Group 383"/>
            <p:cNvGrpSpPr>
              <a:grpSpLocks/>
            </p:cNvGrpSpPr>
            <p:nvPr/>
          </p:nvGrpSpPr>
          <p:grpSpPr bwMode="auto">
            <a:xfrm flipH="1">
              <a:off x="2496" y="2832"/>
              <a:ext cx="136" cy="632"/>
              <a:chOff x="3072" y="2832"/>
              <a:chExt cx="136" cy="632"/>
            </a:xfrm>
          </p:grpSpPr>
          <p:sp>
            <p:nvSpPr>
              <p:cNvPr id="25934" name="Freeform 38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5" name="Freeform 38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6" name="Freeform 38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5937" name="Rectangle 387"/>
          <p:cNvSpPr>
            <a:spLocks noChangeArrowheads="1"/>
          </p:cNvSpPr>
          <p:nvPr/>
        </p:nvSpPr>
        <p:spPr bwMode="auto">
          <a:xfrm>
            <a:off x="4278313" y="4308475"/>
            <a:ext cx="1160462" cy="842963"/>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38" name="Rectangle 388"/>
          <p:cNvSpPr>
            <a:spLocks noChangeArrowheads="1"/>
          </p:cNvSpPr>
          <p:nvPr/>
        </p:nvSpPr>
        <p:spPr bwMode="auto">
          <a:xfrm>
            <a:off x="2408238" y="4306888"/>
            <a:ext cx="1101725" cy="452437"/>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907" name="Group 389"/>
          <p:cNvGrpSpPr>
            <a:grpSpLocks/>
          </p:cNvGrpSpPr>
          <p:nvPr/>
        </p:nvGrpSpPr>
        <p:grpSpPr bwMode="auto">
          <a:xfrm>
            <a:off x="6330950" y="4330700"/>
            <a:ext cx="227013" cy="344488"/>
            <a:chOff x="2496" y="2725"/>
            <a:chExt cx="712" cy="739"/>
          </a:xfrm>
        </p:grpSpPr>
        <p:sp>
          <p:nvSpPr>
            <p:cNvPr id="25940" name="Rectangle 390"/>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1" name="Freeform 391"/>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104" name="Group 392"/>
            <p:cNvGrpSpPr>
              <a:grpSpLocks/>
            </p:cNvGrpSpPr>
            <p:nvPr/>
          </p:nvGrpSpPr>
          <p:grpSpPr bwMode="auto">
            <a:xfrm>
              <a:off x="3072" y="2832"/>
              <a:ext cx="136" cy="632"/>
              <a:chOff x="3072" y="2832"/>
              <a:chExt cx="136" cy="632"/>
            </a:xfrm>
          </p:grpSpPr>
          <p:sp>
            <p:nvSpPr>
              <p:cNvPr id="25943" name="Freeform 39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4" name="Freeform 39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5" name="Freeform 39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105" name="Group 396"/>
            <p:cNvGrpSpPr>
              <a:grpSpLocks/>
            </p:cNvGrpSpPr>
            <p:nvPr/>
          </p:nvGrpSpPr>
          <p:grpSpPr bwMode="auto">
            <a:xfrm flipH="1">
              <a:off x="2496" y="2832"/>
              <a:ext cx="136" cy="632"/>
              <a:chOff x="3072" y="2832"/>
              <a:chExt cx="136" cy="632"/>
            </a:xfrm>
          </p:grpSpPr>
          <p:sp>
            <p:nvSpPr>
              <p:cNvPr id="25947" name="Freeform 39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8" name="Freeform 39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49" name="Freeform 39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8" name="Group 400"/>
          <p:cNvGrpSpPr>
            <a:grpSpLocks/>
          </p:cNvGrpSpPr>
          <p:nvPr/>
        </p:nvGrpSpPr>
        <p:grpSpPr bwMode="auto">
          <a:xfrm>
            <a:off x="6964363" y="4316413"/>
            <a:ext cx="227012" cy="344487"/>
            <a:chOff x="2496" y="2725"/>
            <a:chExt cx="712" cy="739"/>
          </a:xfrm>
        </p:grpSpPr>
        <p:sp>
          <p:nvSpPr>
            <p:cNvPr id="25951" name="Rectangle 401"/>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2" name="Freeform 402"/>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94" name="Group 403"/>
            <p:cNvGrpSpPr>
              <a:grpSpLocks/>
            </p:cNvGrpSpPr>
            <p:nvPr/>
          </p:nvGrpSpPr>
          <p:grpSpPr bwMode="auto">
            <a:xfrm>
              <a:off x="3072" y="2832"/>
              <a:ext cx="136" cy="632"/>
              <a:chOff x="3072" y="2832"/>
              <a:chExt cx="136" cy="632"/>
            </a:xfrm>
          </p:grpSpPr>
          <p:sp>
            <p:nvSpPr>
              <p:cNvPr id="25954" name="Freeform 40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5" name="Freeform 40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6" name="Freeform 40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95" name="Group 407"/>
            <p:cNvGrpSpPr>
              <a:grpSpLocks/>
            </p:cNvGrpSpPr>
            <p:nvPr/>
          </p:nvGrpSpPr>
          <p:grpSpPr bwMode="auto">
            <a:xfrm flipH="1">
              <a:off x="2496" y="2832"/>
              <a:ext cx="136" cy="632"/>
              <a:chOff x="3072" y="2832"/>
              <a:chExt cx="136" cy="632"/>
            </a:xfrm>
          </p:grpSpPr>
          <p:sp>
            <p:nvSpPr>
              <p:cNvPr id="25958" name="Freeform 40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59" name="Freeform 40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0" name="Freeform 41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09" name="Group 411"/>
          <p:cNvGrpSpPr>
            <a:grpSpLocks/>
          </p:cNvGrpSpPr>
          <p:nvPr/>
        </p:nvGrpSpPr>
        <p:grpSpPr bwMode="auto">
          <a:xfrm>
            <a:off x="6338888" y="4745038"/>
            <a:ext cx="227012" cy="344487"/>
            <a:chOff x="2496" y="2725"/>
            <a:chExt cx="712" cy="739"/>
          </a:xfrm>
        </p:grpSpPr>
        <p:sp>
          <p:nvSpPr>
            <p:cNvPr id="25962" name="Rectangle 412"/>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3" name="Freeform 413"/>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84" name="Group 414"/>
            <p:cNvGrpSpPr>
              <a:grpSpLocks/>
            </p:cNvGrpSpPr>
            <p:nvPr/>
          </p:nvGrpSpPr>
          <p:grpSpPr bwMode="auto">
            <a:xfrm>
              <a:off x="3072" y="2832"/>
              <a:ext cx="136" cy="632"/>
              <a:chOff x="3072" y="2832"/>
              <a:chExt cx="136" cy="632"/>
            </a:xfrm>
          </p:grpSpPr>
          <p:sp>
            <p:nvSpPr>
              <p:cNvPr id="25965" name="Freeform 415"/>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6" name="Freeform 416"/>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67" name="Freeform 417"/>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85" name="Group 418"/>
            <p:cNvGrpSpPr>
              <a:grpSpLocks/>
            </p:cNvGrpSpPr>
            <p:nvPr/>
          </p:nvGrpSpPr>
          <p:grpSpPr bwMode="auto">
            <a:xfrm flipH="1">
              <a:off x="2496" y="2832"/>
              <a:ext cx="136" cy="632"/>
              <a:chOff x="3072" y="2832"/>
              <a:chExt cx="136" cy="632"/>
            </a:xfrm>
          </p:grpSpPr>
          <p:sp>
            <p:nvSpPr>
              <p:cNvPr id="25969" name="Freeform 41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0" name="Freeform 42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1" name="Freeform 42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0" name="Group 422"/>
          <p:cNvGrpSpPr>
            <a:grpSpLocks/>
          </p:cNvGrpSpPr>
          <p:nvPr/>
        </p:nvGrpSpPr>
        <p:grpSpPr bwMode="auto">
          <a:xfrm>
            <a:off x="6958013" y="4745038"/>
            <a:ext cx="227012" cy="344487"/>
            <a:chOff x="2496" y="2725"/>
            <a:chExt cx="712" cy="739"/>
          </a:xfrm>
        </p:grpSpPr>
        <p:sp>
          <p:nvSpPr>
            <p:cNvPr id="25973" name="Rectangle 423"/>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4" name="Freeform 424"/>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74" name="Group 425"/>
            <p:cNvGrpSpPr>
              <a:grpSpLocks/>
            </p:cNvGrpSpPr>
            <p:nvPr/>
          </p:nvGrpSpPr>
          <p:grpSpPr bwMode="auto">
            <a:xfrm>
              <a:off x="3072" y="2832"/>
              <a:ext cx="136" cy="632"/>
              <a:chOff x="3072" y="2832"/>
              <a:chExt cx="136" cy="632"/>
            </a:xfrm>
          </p:grpSpPr>
          <p:sp>
            <p:nvSpPr>
              <p:cNvPr id="25976" name="Freeform 426"/>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7" name="Freeform 427"/>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78" name="Freeform 428"/>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75" name="Group 429"/>
            <p:cNvGrpSpPr>
              <a:grpSpLocks/>
            </p:cNvGrpSpPr>
            <p:nvPr/>
          </p:nvGrpSpPr>
          <p:grpSpPr bwMode="auto">
            <a:xfrm flipH="1">
              <a:off x="2496" y="2832"/>
              <a:ext cx="136" cy="632"/>
              <a:chOff x="3072" y="2832"/>
              <a:chExt cx="136" cy="632"/>
            </a:xfrm>
          </p:grpSpPr>
          <p:sp>
            <p:nvSpPr>
              <p:cNvPr id="25980" name="Freeform 43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1" name="Freeform 43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2" name="Freeform 43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1" name="Group 433"/>
          <p:cNvGrpSpPr>
            <a:grpSpLocks/>
          </p:cNvGrpSpPr>
          <p:nvPr/>
        </p:nvGrpSpPr>
        <p:grpSpPr bwMode="auto">
          <a:xfrm>
            <a:off x="6323013" y="5194300"/>
            <a:ext cx="227012" cy="344488"/>
            <a:chOff x="2496" y="2725"/>
            <a:chExt cx="712" cy="739"/>
          </a:xfrm>
        </p:grpSpPr>
        <p:sp>
          <p:nvSpPr>
            <p:cNvPr id="25984" name="Rectangle 434"/>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5" name="Freeform 435"/>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64" name="Group 436"/>
            <p:cNvGrpSpPr>
              <a:grpSpLocks/>
            </p:cNvGrpSpPr>
            <p:nvPr/>
          </p:nvGrpSpPr>
          <p:grpSpPr bwMode="auto">
            <a:xfrm>
              <a:off x="3072" y="2832"/>
              <a:ext cx="136" cy="632"/>
              <a:chOff x="3072" y="2832"/>
              <a:chExt cx="136" cy="632"/>
            </a:xfrm>
          </p:grpSpPr>
          <p:sp>
            <p:nvSpPr>
              <p:cNvPr id="25987" name="Freeform 437"/>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8" name="Freeform 438"/>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89" name="Freeform 439"/>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65" name="Group 440"/>
            <p:cNvGrpSpPr>
              <a:grpSpLocks/>
            </p:cNvGrpSpPr>
            <p:nvPr/>
          </p:nvGrpSpPr>
          <p:grpSpPr bwMode="auto">
            <a:xfrm flipH="1">
              <a:off x="2496" y="2832"/>
              <a:ext cx="136" cy="632"/>
              <a:chOff x="3072" y="2832"/>
              <a:chExt cx="136" cy="632"/>
            </a:xfrm>
          </p:grpSpPr>
          <p:sp>
            <p:nvSpPr>
              <p:cNvPr id="25991" name="Freeform 441"/>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2" name="Freeform 442"/>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3" name="Freeform 443"/>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2" name="Group 444"/>
          <p:cNvGrpSpPr>
            <a:grpSpLocks/>
          </p:cNvGrpSpPr>
          <p:nvPr/>
        </p:nvGrpSpPr>
        <p:grpSpPr bwMode="auto">
          <a:xfrm>
            <a:off x="6956425" y="5180013"/>
            <a:ext cx="227013" cy="344487"/>
            <a:chOff x="2496" y="2725"/>
            <a:chExt cx="712" cy="739"/>
          </a:xfrm>
        </p:grpSpPr>
        <p:sp>
          <p:nvSpPr>
            <p:cNvPr id="25995" name="Rectangle 445"/>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6" name="Freeform 446"/>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54" name="Group 447"/>
            <p:cNvGrpSpPr>
              <a:grpSpLocks/>
            </p:cNvGrpSpPr>
            <p:nvPr/>
          </p:nvGrpSpPr>
          <p:grpSpPr bwMode="auto">
            <a:xfrm>
              <a:off x="3072" y="2832"/>
              <a:ext cx="136" cy="632"/>
              <a:chOff x="3072" y="2832"/>
              <a:chExt cx="136" cy="632"/>
            </a:xfrm>
          </p:grpSpPr>
          <p:sp>
            <p:nvSpPr>
              <p:cNvPr id="25998" name="Freeform 448"/>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5999" name="Freeform 449"/>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0" name="Freeform 450"/>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55" name="Group 451"/>
            <p:cNvGrpSpPr>
              <a:grpSpLocks/>
            </p:cNvGrpSpPr>
            <p:nvPr/>
          </p:nvGrpSpPr>
          <p:grpSpPr bwMode="auto">
            <a:xfrm flipH="1">
              <a:off x="2496" y="2832"/>
              <a:ext cx="136" cy="632"/>
              <a:chOff x="3072" y="2832"/>
              <a:chExt cx="136" cy="632"/>
            </a:xfrm>
          </p:grpSpPr>
          <p:sp>
            <p:nvSpPr>
              <p:cNvPr id="26002" name="Freeform 452"/>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3" name="Freeform 453"/>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4" name="Freeform 454"/>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3" name="Group 455"/>
          <p:cNvGrpSpPr>
            <a:grpSpLocks/>
          </p:cNvGrpSpPr>
          <p:nvPr/>
        </p:nvGrpSpPr>
        <p:grpSpPr bwMode="auto">
          <a:xfrm>
            <a:off x="6330950" y="5608638"/>
            <a:ext cx="227013" cy="344487"/>
            <a:chOff x="2496" y="2725"/>
            <a:chExt cx="712" cy="739"/>
          </a:xfrm>
        </p:grpSpPr>
        <p:sp>
          <p:nvSpPr>
            <p:cNvPr id="26006" name="Rectangle 456"/>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07" name="Freeform 457"/>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44" name="Group 458"/>
            <p:cNvGrpSpPr>
              <a:grpSpLocks/>
            </p:cNvGrpSpPr>
            <p:nvPr/>
          </p:nvGrpSpPr>
          <p:grpSpPr bwMode="auto">
            <a:xfrm>
              <a:off x="3072" y="2832"/>
              <a:ext cx="136" cy="632"/>
              <a:chOff x="3072" y="2832"/>
              <a:chExt cx="136" cy="632"/>
            </a:xfrm>
          </p:grpSpPr>
          <p:sp>
            <p:nvSpPr>
              <p:cNvPr id="26009" name="Freeform 459"/>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0" name="Freeform 460"/>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1" name="Freeform 461"/>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45" name="Group 462"/>
            <p:cNvGrpSpPr>
              <a:grpSpLocks/>
            </p:cNvGrpSpPr>
            <p:nvPr/>
          </p:nvGrpSpPr>
          <p:grpSpPr bwMode="auto">
            <a:xfrm flipH="1">
              <a:off x="2496" y="2832"/>
              <a:ext cx="136" cy="632"/>
              <a:chOff x="3072" y="2832"/>
              <a:chExt cx="136" cy="632"/>
            </a:xfrm>
          </p:grpSpPr>
          <p:sp>
            <p:nvSpPr>
              <p:cNvPr id="26013" name="Freeform 463"/>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4" name="Freeform 464"/>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5" name="Freeform 465"/>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36914" name="Group 466"/>
          <p:cNvGrpSpPr>
            <a:grpSpLocks/>
          </p:cNvGrpSpPr>
          <p:nvPr/>
        </p:nvGrpSpPr>
        <p:grpSpPr bwMode="auto">
          <a:xfrm>
            <a:off x="6950075" y="5608638"/>
            <a:ext cx="227013" cy="344487"/>
            <a:chOff x="2496" y="2725"/>
            <a:chExt cx="712" cy="739"/>
          </a:xfrm>
        </p:grpSpPr>
        <p:sp>
          <p:nvSpPr>
            <p:cNvPr id="26017" name="Rectangle 467"/>
            <p:cNvSpPr>
              <a:spLocks noChangeArrowheads="1"/>
            </p:cNvSpPr>
            <p:nvPr/>
          </p:nvSpPr>
          <p:spPr bwMode="auto">
            <a:xfrm>
              <a:off x="2591" y="3311"/>
              <a:ext cx="528" cy="146"/>
            </a:xfrm>
            <a:prstGeom prst="rect">
              <a:avLst/>
            </a:prstGeom>
            <a:solidFill>
              <a:schemeClr val="accent2"/>
            </a:solidFill>
            <a:ln w="3175"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18" name="Freeform 468"/>
            <p:cNvSpPr>
              <a:spLocks/>
            </p:cNvSpPr>
            <p:nvPr/>
          </p:nvSpPr>
          <p:spPr bwMode="auto">
            <a:xfrm>
              <a:off x="2591" y="2725"/>
              <a:ext cx="528" cy="586"/>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7034" name="Group 469"/>
            <p:cNvGrpSpPr>
              <a:grpSpLocks/>
            </p:cNvGrpSpPr>
            <p:nvPr/>
          </p:nvGrpSpPr>
          <p:grpSpPr bwMode="auto">
            <a:xfrm>
              <a:off x="3072" y="2832"/>
              <a:ext cx="136" cy="632"/>
              <a:chOff x="3072" y="2832"/>
              <a:chExt cx="136" cy="632"/>
            </a:xfrm>
          </p:grpSpPr>
          <p:sp>
            <p:nvSpPr>
              <p:cNvPr id="26020" name="Freeform 470"/>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1" name="Freeform 471"/>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2" name="Freeform 472"/>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37035" name="Group 473"/>
            <p:cNvGrpSpPr>
              <a:grpSpLocks/>
            </p:cNvGrpSpPr>
            <p:nvPr/>
          </p:nvGrpSpPr>
          <p:grpSpPr bwMode="auto">
            <a:xfrm flipH="1">
              <a:off x="2496" y="2832"/>
              <a:ext cx="136" cy="632"/>
              <a:chOff x="3072" y="2832"/>
              <a:chExt cx="136" cy="632"/>
            </a:xfrm>
          </p:grpSpPr>
          <p:sp>
            <p:nvSpPr>
              <p:cNvPr id="26024" name="Freeform 47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5" name="Freeform 475"/>
              <p:cNvSpPr>
                <a:spLocks/>
              </p:cNvSpPr>
              <p:nvPr/>
            </p:nvSpPr>
            <p:spPr bwMode="auto">
              <a:xfrm>
                <a:off x="3074" y="2974"/>
                <a:ext cx="119"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6026" name="Freeform 476"/>
              <p:cNvSpPr>
                <a:spLocks/>
              </p:cNvSpPr>
              <p:nvPr/>
            </p:nvSpPr>
            <p:spPr bwMode="auto">
              <a:xfrm>
                <a:off x="3074" y="2831"/>
                <a:ext cx="124"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26027" name="Rectangle 477"/>
          <p:cNvSpPr>
            <a:spLocks noChangeArrowheads="1"/>
          </p:cNvSpPr>
          <p:nvPr/>
        </p:nvSpPr>
        <p:spPr bwMode="auto">
          <a:xfrm>
            <a:off x="6192838" y="4262438"/>
            <a:ext cx="1160462" cy="1757362"/>
          </a:xfrm>
          <a:prstGeom prst="rect">
            <a:avLst/>
          </a:prstGeom>
          <a:solidFill>
            <a:schemeClr val="accent1">
              <a:alpha val="50195"/>
            </a:schemeClr>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36916" name="Group 98"/>
          <p:cNvGrpSpPr>
            <a:grpSpLocks/>
          </p:cNvGrpSpPr>
          <p:nvPr/>
        </p:nvGrpSpPr>
        <p:grpSpPr bwMode="auto">
          <a:xfrm>
            <a:off x="4610100" y="3152775"/>
            <a:ext cx="195263" cy="277813"/>
            <a:chOff x="4300" y="2246"/>
            <a:chExt cx="400" cy="571"/>
          </a:xfrm>
        </p:grpSpPr>
        <p:sp>
          <p:nvSpPr>
            <p:cNvPr id="429"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0"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1"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2"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3"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17" name="Group 98"/>
          <p:cNvGrpSpPr>
            <a:grpSpLocks/>
          </p:cNvGrpSpPr>
          <p:nvPr/>
        </p:nvGrpSpPr>
        <p:grpSpPr bwMode="auto">
          <a:xfrm>
            <a:off x="2476500" y="3140075"/>
            <a:ext cx="195263" cy="277813"/>
            <a:chOff x="4300" y="2246"/>
            <a:chExt cx="400" cy="571"/>
          </a:xfrm>
        </p:grpSpPr>
        <p:sp>
          <p:nvSpPr>
            <p:cNvPr id="435"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6"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7"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8"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39"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18" name="Group 98"/>
          <p:cNvGrpSpPr>
            <a:grpSpLocks/>
          </p:cNvGrpSpPr>
          <p:nvPr/>
        </p:nvGrpSpPr>
        <p:grpSpPr bwMode="auto">
          <a:xfrm>
            <a:off x="2692400" y="3508375"/>
            <a:ext cx="195263" cy="277813"/>
            <a:chOff x="4300" y="2246"/>
            <a:chExt cx="400" cy="571"/>
          </a:xfrm>
        </p:grpSpPr>
        <p:sp>
          <p:nvSpPr>
            <p:cNvPr id="441"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2"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3"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4"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5"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19" name="Group 98"/>
          <p:cNvGrpSpPr>
            <a:grpSpLocks/>
          </p:cNvGrpSpPr>
          <p:nvPr/>
        </p:nvGrpSpPr>
        <p:grpSpPr bwMode="auto">
          <a:xfrm>
            <a:off x="3251200" y="3241675"/>
            <a:ext cx="195263" cy="277813"/>
            <a:chOff x="4300" y="2246"/>
            <a:chExt cx="400" cy="571"/>
          </a:xfrm>
        </p:grpSpPr>
        <p:sp>
          <p:nvSpPr>
            <p:cNvPr id="447"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8"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49"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0"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1"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0" name="Group 98"/>
          <p:cNvGrpSpPr>
            <a:grpSpLocks/>
          </p:cNvGrpSpPr>
          <p:nvPr/>
        </p:nvGrpSpPr>
        <p:grpSpPr bwMode="auto">
          <a:xfrm>
            <a:off x="4445000" y="3584575"/>
            <a:ext cx="195263" cy="277813"/>
            <a:chOff x="4300" y="2246"/>
            <a:chExt cx="400" cy="571"/>
          </a:xfrm>
        </p:grpSpPr>
        <p:sp>
          <p:nvSpPr>
            <p:cNvPr id="453"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4"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5"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6"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57"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1" name="Group 98"/>
          <p:cNvGrpSpPr>
            <a:grpSpLocks/>
          </p:cNvGrpSpPr>
          <p:nvPr/>
        </p:nvGrpSpPr>
        <p:grpSpPr bwMode="auto">
          <a:xfrm>
            <a:off x="5181600" y="3216275"/>
            <a:ext cx="195263" cy="277813"/>
            <a:chOff x="4300" y="2246"/>
            <a:chExt cx="400" cy="571"/>
          </a:xfrm>
        </p:grpSpPr>
        <p:sp>
          <p:nvSpPr>
            <p:cNvPr id="459"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0"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1"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2"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3"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2" name="Group 98"/>
          <p:cNvGrpSpPr>
            <a:grpSpLocks/>
          </p:cNvGrpSpPr>
          <p:nvPr/>
        </p:nvGrpSpPr>
        <p:grpSpPr bwMode="auto">
          <a:xfrm>
            <a:off x="6337300" y="3190875"/>
            <a:ext cx="195263" cy="277813"/>
            <a:chOff x="4300" y="2246"/>
            <a:chExt cx="400" cy="571"/>
          </a:xfrm>
        </p:grpSpPr>
        <p:sp>
          <p:nvSpPr>
            <p:cNvPr id="465"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6"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7"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8"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69"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3" name="Group 98"/>
          <p:cNvGrpSpPr>
            <a:grpSpLocks/>
          </p:cNvGrpSpPr>
          <p:nvPr/>
        </p:nvGrpSpPr>
        <p:grpSpPr bwMode="auto">
          <a:xfrm>
            <a:off x="6794500" y="3140075"/>
            <a:ext cx="195263" cy="277813"/>
            <a:chOff x="4300" y="2246"/>
            <a:chExt cx="400" cy="571"/>
          </a:xfrm>
        </p:grpSpPr>
        <p:sp>
          <p:nvSpPr>
            <p:cNvPr id="471"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2"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3"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4"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5"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4" name="Group 98"/>
          <p:cNvGrpSpPr>
            <a:grpSpLocks/>
          </p:cNvGrpSpPr>
          <p:nvPr/>
        </p:nvGrpSpPr>
        <p:grpSpPr bwMode="auto">
          <a:xfrm>
            <a:off x="7023100" y="3609975"/>
            <a:ext cx="195263" cy="277813"/>
            <a:chOff x="4300" y="2246"/>
            <a:chExt cx="400" cy="571"/>
          </a:xfrm>
        </p:grpSpPr>
        <p:sp>
          <p:nvSpPr>
            <p:cNvPr id="477"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8"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79"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0"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1"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5" name="Group 98"/>
          <p:cNvGrpSpPr>
            <a:grpSpLocks/>
          </p:cNvGrpSpPr>
          <p:nvPr/>
        </p:nvGrpSpPr>
        <p:grpSpPr bwMode="auto">
          <a:xfrm>
            <a:off x="6502400" y="3533775"/>
            <a:ext cx="195263" cy="277813"/>
            <a:chOff x="4300" y="2246"/>
            <a:chExt cx="400" cy="571"/>
          </a:xfrm>
        </p:grpSpPr>
        <p:sp>
          <p:nvSpPr>
            <p:cNvPr id="483"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4"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5"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6"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87"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6" name="Group 98"/>
          <p:cNvGrpSpPr>
            <a:grpSpLocks/>
          </p:cNvGrpSpPr>
          <p:nvPr/>
        </p:nvGrpSpPr>
        <p:grpSpPr bwMode="auto">
          <a:xfrm>
            <a:off x="7124700" y="3279775"/>
            <a:ext cx="195263" cy="277813"/>
            <a:chOff x="4300" y="2246"/>
            <a:chExt cx="400" cy="571"/>
          </a:xfrm>
        </p:grpSpPr>
        <p:sp>
          <p:nvSpPr>
            <p:cNvPr id="489"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0"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1"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2"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3"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7" name="Group 98"/>
          <p:cNvGrpSpPr>
            <a:grpSpLocks/>
          </p:cNvGrpSpPr>
          <p:nvPr/>
        </p:nvGrpSpPr>
        <p:grpSpPr bwMode="auto">
          <a:xfrm>
            <a:off x="5130800" y="3609975"/>
            <a:ext cx="195263" cy="277813"/>
            <a:chOff x="4300" y="2246"/>
            <a:chExt cx="400" cy="571"/>
          </a:xfrm>
        </p:grpSpPr>
        <p:sp>
          <p:nvSpPr>
            <p:cNvPr id="495"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6"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7"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8"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499"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8" name="Group 98"/>
          <p:cNvGrpSpPr>
            <a:grpSpLocks/>
          </p:cNvGrpSpPr>
          <p:nvPr/>
        </p:nvGrpSpPr>
        <p:grpSpPr bwMode="auto">
          <a:xfrm>
            <a:off x="6273800" y="3559175"/>
            <a:ext cx="195263" cy="277813"/>
            <a:chOff x="4300" y="2246"/>
            <a:chExt cx="400" cy="571"/>
          </a:xfrm>
        </p:grpSpPr>
        <p:sp>
          <p:nvSpPr>
            <p:cNvPr id="501"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2"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3"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4"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5"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29" name="Group 98"/>
          <p:cNvGrpSpPr>
            <a:grpSpLocks/>
          </p:cNvGrpSpPr>
          <p:nvPr/>
        </p:nvGrpSpPr>
        <p:grpSpPr bwMode="auto">
          <a:xfrm>
            <a:off x="6819900" y="3521075"/>
            <a:ext cx="195263" cy="277813"/>
            <a:chOff x="4300" y="2246"/>
            <a:chExt cx="400" cy="571"/>
          </a:xfrm>
        </p:grpSpPr>
        <p:sp>
          <p:nvSpPr>
            <p:cNvPr id="507"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8" name="Oval 100"/>
            <p:cNvSpPr>
              <a:spLocks noChangeArrowheads="1"/>
            </p:cNvSpPr>
            <p:nvPr/>
          </p:nvSpPr>
          <p:spPr bwMode="auto">
            <a:xfrm>
              <a:off x="4359" y="2301"/>
              <a:ext cx="280" cy="326"/>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09" name="Oval 101"/>
            <p:cNvSpPr>
              <a:spLocks noChangeArrowheads="1"/>
            </p:cNvSpPr>
            <p:nvPr/>
          </p:nvSpPr>
          <p:spPr bwMode="auto">
            <a:xfrm>
              <a:off x="4303" y="2412"/>
              <a:ext cx="397" cy="405"/>
            </a:xfrm>
            <a:prstGeom prst="ellipse">
              <a:avLst/>
            </a:prstGeom>
            <a:solidFill>
              <a:schemeClr val="tx2"/>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10" name="Oval 102"/>
            <p:cNvSpPr>
              <a:spLocks noChangeArrowheads="1"/>
            </p:cNvSpPr>
            <p:nvPr/>
          </p:nvSpPr>
          <p:spPr bwMode="auto">
            <a:xfrm>
              <a:off x="4427" y="2497"/>
              <a:ext cx="143" cy="137"/>
            </a:xfrm>
            <a:prstGeom prst="ellipse">
              <a:avLst/>
            </a:prstGeom>
            <a:solidFill>
              <a:schemeClr val="bg1"/>
            </a:solidFill>
            <a:ln w="12700">
              <a:solidFill>
                <a:schemeClr val="tx2"/>
              </a:solidFill>
              <a:round/>
              <a:headEnd/>
              <a:tailEnd/>
            </a:ln>
          </p:spPr>
          <p:txBody>
            <a:bodyPr wrap="none" anchor="ctr"/>
            <a:lstStyle/>
            <a:p>
              <a:pPr>
                <a:defRPr/>
              </a:pPr>
              <a:endParaRPr lang="en-US">
                <a:latin typeface="+mj-lt"/>
                <a:ea typeface="+mn-ea"/>
                <a:cs typeface="+mn-cs"/>
              </a:endParaRPr>
            </a:p>
          </p:txBody>
        </p:sp>
        <p:sp>
          <p:nvSpPr>
            <p:cNvPr id="511" name="AutoShape 103"/>
            <p:cNvSpPr>
              <a:spLocks noChangeArrowheads="1"/>
            </p:cNvSpPr>
            <p:nvPr/>
          </p:nvSpPr>
          <p:spPr bwMode="auto">
            <a:xfrm flipV="1">
              <a:off x="4456" y="2611"/>
              <a:ext cx="98"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pPr>
                <a:defRPr/>
              </a:pPr>
              <a:endParaRPr lang="en-US">
                <a:latin typeface="+mj-lt"/>
                <a:ea typeface="+mn-ea"/>
                <a:cs typeface="+mn-cs"/>
              </a:endParaRPr>
            </a:p>
          </p:txBody>
        </p:sp>
      </p:grpSp>
      <p:grpSp>
        <p:nvGrpSpPr>
          <p:cNvPr id="36930" name="Group 243"/>
          <p:cNvGrpSpPr>
            <a:grpSpLocks/>
          </p:cNvGrpSpPr>
          <p:nvPr/>
        </p:nvGrpSpPr>
        <p:grpSpPr bwMode="auto">
          <a:xfrm>
            <a:off x="6823075" y="3365500"/>
            <a:ext cx="119063" cy="200025"/>
            <a:chOff x="2160" y="1548"/>
            <a:chExt cx="309" cy="441"/>
          </a:xfrm>
        </p:grpSpPr>
        <p:sp>
          <p:nvSpPr>
            <p:cNvPr id="25812" name="Freeform 244"/>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3" name="Freeform 245"/>
            <p:cNvSpPr>
              <a:spLocks/>
            </p:cNvSpPr>
            <p:nvPr/>
          </p:nvSpPr>
          <p:spPr bwMode="auto">
            <a:xfrm>
              <a:off x="2267" y="1692"/>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4" name="Freeform 246"/>
            <p:cNvSpPr>
              <a:spLocks/>
            </p:cNvSpPr>
            <p:nvPr/>
          </p:nvSpPr>
          <p:spPr bwMode="auto">
            <a:xfrm>
              <a:off x="2201" y="1587"/>
              <a:ext cx="231" cy="311"/>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5" name="Freeform 247"/>
            <p:cNvSpPr>
              <a:spLocks/>
            </p:cNvSpPr>
            <p:nvPr/>
          </p:nvSpPr>
          <p:spPr bwMode="auto">
            <a:xfrm>
              <a:off x="2279" y="1681"/>
              <a:ext cx="190"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6" name="Freeform 248"/>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7" name="Freeform 249"/>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18" name="Freeform 250"/>
            <p:cNvSpPr>
              <a:spLocks/>
            </p:cNvSpPr>
            <p:nvPr/>
          </p:nvSpPr>
          <p:spPr bwMode="auto">
            <a:xfrm>
              <a:off x="2304" y="1842"/>
              <a:ext cx="128"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931" name="Group 259"/>
          <p:cNvGrpSpPr>
            <a:grpSpLocks/>
          </p:cNvGrpSpPr>
          <p:nvPr/>
        </p:nvGrpSpPr>
        <p:grpSpPr bwMode="auto">
          <a:xfrm>
            <a:off x="4470400" y="3414713"/>
            <a:ext cx="119063" cy="200025"/>
            <a:chOff x="2160" y="1548"/>
            <a:chExt cx="309" cy="441"/>
          </a:xfrm>
        </p:grpSpPr>
        <p:sp>
          <p:nvSpPr>
            <p:cNvPr id="25828" name="Freeform 260"/>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9" name="Freeform 261"/>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0" name="Freeform 262"/>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1" name="Freeform 263"/>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2" name="Freeform 264"/>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3" name="Freeform 265"/>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34" name="Freeform 266"/>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932" name="Group 251"/>
          <p:cNvGrpSpPr>
            <a:grpSpLocks/>
          </p:cNvGrpSpPr>
          <p:nvPr/>
        </p:nvGrpSpPr>
        <p:grpSpPr bwMode="auto">
          <a:xfrm>
            <a:off x="5257800" y="3059113"/>
            <a:ext cx="119063" cy="200025"/>
            <a:chOff x="2160" y="1548"/>
            <a:chExt cx="309" cy="441"/>
          </a:xfrm>
        </p:grpSpPr>
        <p:sp>
          <p:nvSpPr>
            <p:cNvPr id="25820" name="Freeform 252"/>
            <p:cNvSpPr>
              <a:spLocks/>
            </p:cNvSpPr>
            <p:nvPr/>
          </p:nvSpPr>
          <p:spPr bwMode="auto">
            <a:xfrm>
              <a:off x="2160" y="1548"/>
              <a:ext cx="140" cy="427"/>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1" name="Freeform 253"/>
            <p:cNvSpPr>
              <a:spLocks/>
            </p:cNvSpPr>
            <p:nvPr/>
          </p:nvSpPr>
          <p:spPr bwMode="auto">
            <a:xfrm>
              <a:off x="2267" y="1691"/>
              <a:ext cx="144" cy="294"/>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2" name="Freeform 254"/>
            <p:cNvSpPr>
              <a:spLocks/>
            </p:cNvSpPr>
            <p:nvPr/>
          </p:nvSpPr>
          <p:spPr bwMode="auto">
            <a:xfrm>
              <a:off x="2201" y="1586"/>
              <a:ext cx="231" cy="312"/>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3" name="Freeform 255"/>
            <p:cNvSpPr>
              <a:spLocks/>
            </p:cNvSpPr>
            <p:nvPr/>
          </p:nvSpPr>
          <p:spPr bwMode="auto">
            <a:xfrm>
              <a:off x="2279" y="1681"/>
              <a:ext cx="190" cy="290"/>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4" name="Freeform 256"/>
            <p:cNvSpPr>
              <a:spLocks/>
            </p:cNvSpPr>
            <p:nvPr/>
          </p:nvSpPr>
          <p:spPr bwMode="auto">
            <a:xfrm>
              <a:off x="2172" y="1632"/>
              <a:ext cx="173" cy="357"/>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5" name="Freeform 257"/>
            <p:cNvSpPr>
              <a:spLocks/>
            </p:cNvSpPr>
            <p:nvPr/>
          </p:nvSpPr>
          <p:spPr bwMode="auto">
            <a:xfrm>
              <a:off x="2251" y="1590"/>
              <a:ext cx="111" cy="385"/>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826" name="Freeform 258"/>
            <p:cNvSpPr>
              <a:spLocks/>
            </p:cNvSpPr>
            <p:nvPr/>
          </p:nvSpPr>
          <p:spPr bwMode="auto">
            <a:xfrm>
              <a:off x="2304" y="1842"/>
              <a:ext cx="128"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grpSp>
        <p:nvGrpSpPr>
          <p:cNvPr id="36933" name="Group 162"/>
          <p:cNvGrpSpPr>
            <a:grpSpLocks/>
          </p:cNvGrpSpPr>
          <p:nvPr/>
        </p:nvGrpSpPr>
        <p:grpSpPr bwMode="auto">
          <a:xfrm>
            <a:off x="6848475" y="2819400"/>
            <a:ext cx="176213" cy="388938"/>
            <a:chOff x="2160" y="1548"/>
            <a:chExt cx="309" cy="441"/>
          </a:xfrm>
        </p:grpSpPr>
        <p:sp>
          <p:nvSpPr>
            <p:cNvPr id="25732" name="Freeform 163"/>
            <p:cNvSpPr>
              <a:spLocks/>
            </p:cNvSpPr>
            <p:nvPr/>
          </p:nvSpPr>
          <p:spPr bwMode="auto">
            <a:xfrm>
              <a:off x="2160" y="1548"/>
              <a:ext cx="142"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F6600"/>
            </a:solidFill>
            <a:ln w="25400" cap="rnd">
              <a:solidFill>
                <a:srgbClr val="F35B1B"/>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3" name="Freeform 164"/>
            <p:cNvSpPr>
              <a:spLocks/>
            </p:cNvSpPr>
            <p:nvPr/>
          </p:nvSpPr>
          <p:spPr bwMode="auto">
            <a:xfrm>
              <a:off x="2266" y="1694"/>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4" name="Freeform 165"/>
            <p:cNvSpPr>
              <a:spLocks/>
            </p:cNvSpPr>
            <p:nvPr/>
          </p:nvSpPr>
          <p:spPr bwMode="auto">
            <a:xfrm>
              <a:off x="2202" y="1586"/>
              <a:ext cx="231"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6600"/>
            </a:solidFill>
            <a:ln w="25400" cap="rnd">
              <a:solidFill>
                <a:srgbClr val="FAFD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5" name="Freeform 166"/>
            <p:cNvSpPr>
              <a:spLocks/>
            </p:cNvSpPr>
            <p:nvPr/>
          </p:nvSpPr>
          <p:spPr bwMode="auto">
            <a:xfrm>
              <a:off x="2280" y="1681"/>
              <a:ext cx="189" cy="292"/>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6" name="Freeform 167"/>
            <p:cNvSpPr>
              <a:spLocks/>
            </p:cNvSpPr>
            <p:nvPr/>
          </p:nvSpPr>
          <p:spPr bwMode="auto">
            <a:xfrm>
              <a:off x="2174" y="1633"/>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FF00"/>
            </a:solidFill>
            <a:ln w="25400" cap="rnd">
              <a:solidFill>
                <a:srgbClr val="EF91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7" name="Freeform 168"/>
            <p:cNvSpPr>
              <a:spLocks/>
            </p:cNvSpPr>
            <p:nvPr/>
          </p:nvSpPr>
          <p:spPr bwMode="auto">
            <a:xfrm>
              <a:off x="2252" y="1589"/>
              <a:ext cx="111" cy="387"/>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0000"/>
            </a:solidFill>
            <a:ln w="25400" cap="rnd">
              <a:solidFill>
                <a:srgbClr val="FE9B03"/>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25738" name="Freeform 169"/>
            <p:cNvSpPr>
              <a:spLocks/>
            </p:cNvSpPr>
            <p:nvPr/>
          </p:nvSpPr>
          <p:spPr bwMode="auto">
            <a:xfrm>
              <a:off x="2305" y="1843"/>
              <a:ext cx="125" cy="130"/>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CC99"/>
            </a:solidFill>
            <a:ln w="25400" cap="rnd">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grpSp>
      <p:sp>
        <p:nvSpPr>
          <p:cNvPr id="344" name="Text Box 305"/>
          <p:cNvSpPr txBox="1">
            <a:spLocks noChangeArrowheads="1"/>
          </p:cNvSpPr>
          <p:nvPr/>
        </p:nvSpPr>
        <p:spPr bwMode="auto">
          <a:xfrm>
            <a:off x="820738" y="5165725"/>
            <a:ext cx="3636962" cy="831850"/>
          </a:xfrm>
          <a:prstGeom prst="rect">
            <a:avLst/>
          </a:prstGeom>
          <a:noFill/>
          <a:ln w="9525">
            <a:noFill/>
            <a:miter lim="800000"/>
            <a:headEnd/>
            <a:tailEnd/>
          </a:ln>
        </p:spPr>
        <p:txBody>
          <a:bodyPr lIns="91430" tIns="45715" rIns="91430" bIns="45715" anchor="ctr">
            <a:spAutoFit/>
          </a:bodyPr>
          <a:lstStyle/>
          <a:p>
            <a:pPr algn="ctr" eaLnBrk="0" hangingPunct="0">
              <a:defRPr/>
            </a:pPr>
            <a:r>
              <a:rPr lang="en-US" sz="2400" b="1" dirty="0">
                <a:solidFill>
                  <a:srgbClr val="CC0000"/>
                </a:solidFill>
                <a:latin typeface="+mj-lt"/>
                <a:ea typeface="+mn-ea"/>
                <a:cs typeface="Arial" pitchFamily="34" charset="0"/>
              </a:rPr>
              <a:t>Not reducing sequential % of code </a:t>
            </a:r>
          </a:p>
        </p:txBody>
      </p:sp>
    </p:spTree>
    <p:extLst>
      <p:ext uri="{BB962C8B-B14F-4D97-AF65-F5344CB8AC3E}">
        <p14:creationId xmlns:p14="http://schemas.microsoft.com/office/powerpoint/2010/main" val="835499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smtClean="0">
                <a:latin typeface="+mn-lt"/>
                <a:ea typeface="+mj-ea"/>
                <a:cs typeface="+mj-cs"/>
              </a:rPr>
              <a:t>Shared Data Structures</a:t>
            </a:r>
            <a:endParaRPr lang="en-US" dirty="0">
              <a:latin typeface="+mn-lt"/>
              <a:ea typeface="+mj-ea"/>
              <a:cs typeface="+mj-cs"/>
            </a:endParaRPr>
          </a:p>
        </p:txBody>
      </p:sp>
      <p:sp>
        <p:nvSpPr>
          <p:cNvPr id="335875" name="Rectangle 3"/>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876" name="Rectangle 4"/>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877" name="Text Box 5"/>
          <p:cNvSpPr txBox="1">
            <a:spLocks noChangeArrowheads="1"/>
          </p:cNvSpPr>
          <p:nvPr/>
        </p:nvSpPr>
        <p:spPr bwMode="auto">
          <a:xfrm>
            <a:off x="3309938" y="4897438"/>
            <a:ext cx="13287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75%</a:t>
            </a:r>
          </a:p>
          <a:p>
            <a:pPr algn="ctr">
              <a:defRPr/>
            </a:pPr>
            <a:r>
              <a:rPr lang="en-US" sz="2000" dirty="0">
                <a:latin typeface="+mn-lt"/>
                <a:ea typeface="+mn-ea"/>
                <a:cs typeface="+mn-cs"/>
              </a:rPr>
              <a:t>Unshared</a:t>
            </a:r>
          </a:p>
        </p:txBody>
      </p:sp>
      <p:sp>
        <p:nvSpPr>
          <p:cNvPr id="335878" name="Text Box 6"/>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25%</a:t>
            </a:r>
          </a:p>
          <a:p>
            <a:pPr algn="ctr">
              <a:defRPr/>
            </a:pPr>
            <a:r>
              <a:rPr lang="en-US" sz="2000" dirty="0">
                <a:latin typeface="+mn-lt"/>
                <a:ea typeface="+mn-ea"/>
                <a:cs typeface="+mn-cs"/>
              </a:rPr>
              <a:t>Shared</a:t>
            </a:r>
          </a:p>
        </p:txBody>
      </p:sp>
      <p:sp>
        <p:nvSpPr>
          <p:cNvPr id="335911" name="Text Box 39"/>
          <p:cNvSpPr txBox="1">
            <a:spLocks noChangeArrowheads="1"/>
          </p:cNvSpPr>
          <p:nvPr/>
        </p:nvSpPr>
        <p:spPr bwMode="auto">
          <a:xfrm>
            <a:off x="288925" y="2643188"/>
            <a:ext cx="1111250"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Coarse</a:t>
            </a:r>
          </a:p>
          <a:p>
            <a:pPr algn="ctr">
              <a:defRPr/>
            </a:pPr>
            <a:r>
              <a:rPr lang="en-US" sz="2000" dirty="0">
                <a:latin typeface="+mn-lt"/>
                <a:ea typeface="+mn-ea"/>
                <a:cs typeface="+mn-cs"/>
              </a:rPr>
              <a:t>Grained</a:t>
            </a:r>
          </a:p>
        </p:txBody>
      </p:sp>
      <p:sp>
        <p:nvSpPr>
          <p:cNvPr id="335937" name="Rectangle 65"/>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938" name="Rectangle 66"/>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964" name="Text Box 92"/>
          <p:cNvSpPr txBox="1">
            <a:spLocks noChangeArrowheads="1"/>
          </p:cNvSpPr>
          <p:nvPr/>
        </p:nvSpPr>
        <p:spPr bwMode="auto">
          <a:xfrm>
            <a:off x="4176713" y="2627313"/>
            <a:ext cx="1112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Fine</a:t>
            </a:r>
          </a:p>
          <a:p>
            <a:pPr algn="ctr">
              <a:defRPr/>
            </a:pPr>
            <a:r>
              <a:rPr lang="en-US" sz="2000" dirty="0">
                <a:latin typeface="+mn-lt"/>
                <a:ea typeface="+mn-ea"/>
                <a:cs typeface="+mn-cs"/>
              </a:rPr>
              <a:t>Grained</a:t>
            </a:r>
          </a:p>
        </p:txBody>
      </p:sp>
      <p:sp>
        <p:nvSpPr>
          <p:cNvPr id="336049" name="Text Box 177"/>
          <p:cNvSpPr txBox="1">
            <a:spLocks noChangeArrowheads="1"/>
          </p:cNvSpPr>
          <p:nvPr/>
        </p:nvSpPr>
        <p:spPr bwMode="auto">
          <a:xfrm>
            <a:off x="7292975" y="4867275"/>
            <a:ext cx="13287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75%</a:t>
            </a:r>
          </a:p>
          <a:p>
            <a:pPr algn="ctr">
              <a:defRPr/>
            </a:pPr>
            <a:r>
              <a:rPr lang="en-US" sz="2000" dirty="0">
                <a:latin typeface="+mn-lt"/>
                <a:ea typeface="+mn-ea"/>
                <a:cs typeface="+mn-cs"/>
              </a:rPr>
              <a:t>Unshared</a:t>
            </a:r>
          </a:p>
        </p:txBody>
      </p:sp>
      <p:sp>
        <p:nvSpPr>
          <p:cNvPr id="336050" name="Text Box 178"/>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25%</a:t>
            </a:r>
          </a:p>
          <a:p>
            <a:pPr algn="ctr">
              <a:defRPr/>
            </a:pPr>
            <a:r>
              <a:rPr lang="en-US" sz="2000" dirty="0">
                <a:latin typeface="+mn-lt"/>
                <a:ea typeface="+mn-ea"/>
                <a:cs typeface="+mn-cs"/>
              </a:rPr>
              <a:t>Shared</a:t>
            </a:r>
          </a:p>
        </p:txBody>
      </p:sp>
      <p:grpSp>
        <p:nvGrpSpPr>
          <p:cNvPr id="259084" name="Group 24"/>
          <p:cNvGrpSpPr>
            <a:grpSpLocks/>
          </p:cNvGrpSpPr>
          <p:nvPr/>
        </p:nvGrpSpPr>
        <p:grpSpPr bwMode="auto">
          <a:xfrm>
            <a:off x="1524000" y="3200400"/>
            <a:ext cx="204788" cy="298450"/>
            <a:chOff x="2208" y="1920"/>
            <a:chExt cx="1152" cy="1680"/>
          </a:xfrm>
        </p:grpSpPr>
        <p:sp>
          <p:nvSpPr>
            <p:cNvPr id="259196"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59197"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59198"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9199"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59085" name="Group 24"/>
          <p:cNvGrpSpPr>
            <a:grpSpLocks/>
          </p:cNvGrpSpPr>
          <p:nvPr/>
        </p:nvGrpSpPr>
        <p:grpSpPr bwMode="auto">
          <a:xfrm>
            <a:off x="5486400" y="3124200"/>
            <a:ext cx="204788" cy="298450"/>
            <a:chOff x="2208" y="1920"/>
            <a:chExt cx="1152" cy="1680"/>
          </a:xfrm>
        </p:grpSpPr>
        <p:sp>
          <p:nvSpPr>
            <p:cNvPr id="259192"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59193"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59194"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9195"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59086" name="Group 24"/>
          <p:cNvGrpSpPr>
            <a:grpSpLocks/>
          </p:cNvGrpSpPr>
          <p:nvPr/>
        </p:nvGrpSpPr>
        <p:grpSpPr bwMode="auto">
          <a:xfrm>
            <a:off x="6489700" y="3005138"/>
            <a:ext cx="204788" cy="298450"/>
            <a:chOff x="2208" y="1920"/>
            <a:chExt cx="1152" cy="1680"/>
          </a:xfrm>
        </p:grpSpPr>
        <p:sp>
          <p:nvSpPr>
            <p:cNvPr id="259188"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59189"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59190"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9191"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59087" name="Group 24"/>
          <p:cNvGrpSpPr>
            <a:grpSpLocks/>
          </p:cNvGrpSpPr>
          <p:nvPr/>
        </p:nvGrpSpPr>
        <p:grpSpPr bwMode="auto">
          <a:xfrm>
            <a:off x="6208713" y="3908425"/>
            <a:ext cx="204787" cy="298450"/>
            <a:chOff x="2208" y="1920"/>
            <a:chExt cx="1152" cy="1680"/>
          </a:xfrm>
        </p:grpSpPr>
        <p:sp>
          <p:nvSpPr>
            <p:cNvPr id="259184"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59185"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59186"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9187"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59088" name="Group 13"/>
          <p:cNvGrpSpPr>
            <a:grpSpLocks/>
          </p:cNvGrpSpPr>
          <p:nvPr/>
        </p:nvGrpSpPr>
        <p:grpSpPr bwMode="auto">
          <a:xfrm flipH="1">
            <a:off x="1468438" y="4524375"/>
            <a:ext cx="788987" cy="706438"/>
            <a:chOff x="864" y="1968"/>
            <a:chExt cx="912" cy="816"/>
          </a:xfrm>
        </p:grpSpPr>
        <p:sp>
          <p:nvSpPr>
            <p:cNvPr id="259173"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74"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75"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76"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77"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78"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79"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80"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81"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82"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83"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89" name="Group 13"/>
          <p:cNvGrpSpPr>
            <a:grpSpLocks/>
          </p:cNvGrpSpPr>
          <p:nvPr/>
        </p:nvGrpSpPr>
        <p:grpSpPr bwMode="auto">
          <a:xfrm flipH="1">
            <a:off x="1468438" y="5486400"/>
            <a:ext cx="788987" cy="706438"/>
            <a:chOff x="864" y="1968"/>
            <a:chExt cx="912" cy="816"/>
          </a:xfrm>
        </p:grpSpPr>
        <p:sp>
          <p:nvSpPr>
            <p:cNvPr id="259162"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63"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64"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65"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66"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67"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68"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69"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70"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71"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72"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90" name="Group 13"/>
          <p:cNvGrpSpPr>
            <a:grpSpLocks/>
          </p:cNvGrpSpPr>
          <p:nvPr/>
        </p:nvGrpSpPr>
        <p:grpSpPr bwMode="auto">
          <a:xfrm flipH="1">
            <a:off x="2259013" y="4572000"/>
            <a:ext cx="788987" cy="706438"/>
            <a:chOff x="864" y="1968"/>
            <a:chExt cx="912" cy="816"/>
          </a:xfrm>
        </p:grpSpPr>
        <p:sp>
          <p:nvSpPr>
            <p:cNvPr id="259151"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52"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53"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54"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55"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56"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57"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58"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59"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60"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61"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91" name="Group 13"/>
          <p:cNvGrpSpPr>
            <a:grpSpLocks/>
          </p:cNvGrpSpPr>
          <p:nvPr/>
        </p:nvGrpSpPr>
        <p:grpSpPr bwMode="auto">
          <a:xfrm flipH="1">
            <a:off x="2259013" y="5535613"/>
            <a:ext cx="788987" cy="706437"/>
            <a:chOff x="864" y="1968"/>
            <a:chExt cx="912" cy="816"/>
          </a:xfrm>
        </p:grpSpPr>
        <p:sp>
          <p:nvSpPr>
            <p:cNvPr id="259140"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41"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42"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43"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44"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45"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46"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47"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48"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49"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50"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92" name="Group 13"/>
          <p:cNvGrpSpPr>
            <a:grpSpLocks/>
          </p:cNvGrpSpPr>
          <p:nvPr/>
        </p:nvGrpSpPr>
        <p:grpSpPr bwMode="auto">
          <a:xfrm flipH="1">
            <a:off x="5565775" y="4475163"/>
            <a:ext cx="790575" cy="706437"/>
            <a:chOff x="864" y="1968"/>
            <a:chExt cx="912" cy="816"/>
          </a:xfrm>
        </p:grpSpPr>
        <p:sp>
          <p:nvSpPr>
            <p:cNvPr id="259129"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30"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31"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32"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33"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34"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35"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36"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37"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38"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39"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93" name="Group 13"/>
          <p:cNvGrpSpPr>
            <a:grpSpLocks/>
          </p:cNvGrpSpPr>
          <p:nvPr/>
        </p:nvGrpSpPr>
        <p:grpSpPr bwMode="auto">
          <a:xfrm flipH="1">
            <a:off x="5565775" y="5438775"/>
            <a:ext cx="790575" cy="706438"/>
            <a:chOff x="864" y="1968"/>
            <a:chExt cx="912" cy="816"/>
          </a:xfrm>
        </p:grpSpPr>
        <p:sp>
          <p:nvSpPr>
            <p:cNvPr id="259118"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19"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20"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21"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22"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23"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24"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25"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26"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27"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28"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94" name="Group 13"/>
          <p:cNvGrpSpPr>
            <a:grpSpLocks/>
          </p:cNvGrpSpPr>
          <p:nvPr/>
        </p:nvGrpSpPr>
        <p:grpSpPr bwMode="auto">
          <a:xfrm flipH="1">
            <a:off x="6356350" y="4522788"/>
            <a:ext cx="790575" cy="706437"/>
            <a:chOff x="864" y="1968"/>
            <a:chExt cx="912" cy="816"/>
          </a:xfrm>
        </p:grpSpPr>
        <p:sp>
          <p:nvSpPr>
            <p:cNvPr id="259107"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08"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09"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10"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11"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12"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13"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14"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15"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16"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17"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59095" name="Group 13"/>
          <p:cNvGrpSpPr>
            <a:grpSpLocks/>
          </p:cNvGrpSpPr>
          <p:nvPr/>
        </p:nvGrpSpPr>
        <p:grpSpPr bwMode="auto">
          <a:xfrm flipH="1">
            <a:off x="6356350" y="5486400"/>
            <a:ext cx="790575" cy="706438"/>
            <a:chOff x="864" y="1968"/>
            <a:chExt cx="912" cy="816"/>
          </a:xfrm>
        </p:grpSpPr>
        <p:sp>
          <p:nvSpPr>
            <p:cNvPr id="259096"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097"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098"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099"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59100"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59101"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59102"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59103"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04"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05"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59106"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smtClean="0">
                <a:latin typeface="+mn-lt"/>
                <a:ea typeface="+mj-ea"/>
                <a:cs typeface="+mj-cs"/>
              </a:rPr>
              <a:t>Shared Data Structures</a:t>
            </a:r>
            <a:endParaRPr lang="en-US" dirty="0">
              <a:latin typeface="+mn-lt"/>
              <a:ea typeface="+mj-ea"/>
              <a:cs typeface="+mj-cs"/>
            </a:endParaRPr>
          </a:p>
        </p:txBody>
      </p:sp>
      <p:sp>
        <p:nvSpPr>
          <p:cNvPr id="335875" name="Rectangle 3"/>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876" name="Rectangle 4"/>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877" name="Text Box 5"/>
          <p:cNvSpPr txBox="1">
            <a:spLocks noChangeArrowheads="1"/>
          </p:cNvSpPr>
          <p:nvPr/>
        </p:nvSpPr>
        <p:spPr bwMode="auto">
          <a:xfrm>
            <a:off x="3309938" y="4897438"/>
            <a:ext cx="13287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75%</a:t>
            </a:r>
          </a:p>
          <a:p>
            <a:pPr algn="ctr">
              <a:defRPr/>
            </a:pPr>
            <a:r>
              <a:rPr lang="en-US" sz="2000" dirty="0">
                <a:latin typeface="+mn-lt"/>
                <a:ea typeface="+mn-ea"/>
                <a:cs typeface="+mn-cs"/>
              </a:rPr>
              <a:t>Unshared</a:t>
            </a:r>
          </a:p>
        </p:txBody>
      </p:sp>
      <p:sp>
        <p:nvSpPr>
          <p:cNvPr id="335878" name="Text Box 6"/>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25%</a:t>
            </a:r>
          </a:p>
          <a:p>
            <a:pPr algn="ctr">
              <a:defRPr/>
            </a:pPr>
            <a:r>
              <a:rPr lang="en-US" sz="2000" dirty="0">
                <a:latin typeface="+mn-lt"/>
                <a:ea typeface="+mn-ea"/>
                <a:cs typeface="+mn-cs"/>
              </a:rPr>
              <a:t>Shared</a:t>
            </a:r>
          </a:p>
        </p:txBody>
      </p:sp>
      <p:sp>
        <p:nvSpPr>
          <p:cNvPr id="335911" name="Text Box 39"/>
          <p:cNvSpPr txBox="1">
            <a:spLocks noChangeArrowheads="1"/>
          </p:cNvSpPr>
          <p:nvPr/>
        </p:nvSpPr>
        <p:spPr bwMode="auto">
          <a:xfrm>
            <a:off x="288925" y="2643188"/>
            <a:ext cx="1111250"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Coarse</a:t>
            </a:r>
          </a:p>
          <a:p>
            <a:pPr algn="ctr">
              <a:defRPr/>
            </a:pPr>
            <a:r>
              <a:rPr lang="en-US" sz="2000" dirty="0">
                <a:latin typeface="+mn-lt"/>
                <a:ea typeface="+mn-ea"/>
                <a:cs typeface="+mn-cs"/>
              </a:rPr>
              <a:t>Grained</a:t>
            </a:r>
          </a:p>
        </p:txBody>
      </p:sp>
      <p:sp>
        <p:nvSpPr>
          <p:cNvPr id="335937" name="Rectangle 65"/>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938" name="Rectangle 66"/>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964" name="Text Box 92"/>
          <p:cNvSpPr txBox="1">
            <a:spLocks noChangeArrowheads="1"/>
          </p:cNvSpPr>
          <p:nvPr/>
        </p:nvSpPr>
        <p:spPr bwMode="auto">
          <a:xfrm>
            <a:off x="4176713" y="2627313"/>
            <a:ext cx="1112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Fine</a:t>
            </a:r>
          </a:p>
          <a:p>
            <a:pPr algn="ctr">
              <a:defRPr/>
            </a:pPr>
            <a:r>
              <a:rPr lang="en-US" sz="2000" dirty="0">
                <a:latin typeface="+mn-lt"/>
                <a:ea typeface="+mn-ea"/>
                <a:cs typeface="+mn-cs"/>
              </a:rPr>
              <a:t>Grained</a:t>
            </a:r>
          </a:p>
        </p:txBody>
      </p:sp>
      <p:sp>
        <p:nvSpPr>
          <p:cNvPr id="336047" name="Text Box 175"/>
          <p:cNvSpPr txBox="1">
            <a:spLocks noChangeArrowheads="1"/>
          </p:cNvSpPr>
          <p:nvPr/>
        </p:nvSpPr>
        <p:spPr bwMode="auto">
          <a:xfrm>
            <a:off x="5094288" y="1320800"/>
            <a:ext cx="3638550" cy="461963"/>
          </a:xfrm>
          <a:prstGeom prst="rect">
            <a:avLst/>
          </a:prstGeom>
          <a:noFill/>
          <a:ln w="28575">
            <a:noFill/>
            <a:miter lim="800000"/>
            <a:headEnd/>
            <a:tailEnd/>
          </a:ln>
          <a:effectLst/>
        </p:spPr>
        <p:txBody>
          <a:bodyPr anchor="ctr">
            <a:spAutoFit/>
          </a:bodyPr>
          <a:lstStyle/>
          <a:p>
            <a:pPr algn="ctr">
              <a:defRPr/>
            </a:pPr>
            <a:r>
              <a:rPr lang="en-US" sz="2400" b="1" dirty="0">
                <a:solidFill>
                  <a:srgbClr val="CC0000"/>
                </a:solidFill>
                <a:latin typeface="+mn-lt"/>
                <a:ea typeface="+mn-ea"/>
                <a:cs typeface="Times New Roman" pitchFamily="18" charset="0"/>
              </a:rPr>
              <a:t>Why only 2.9 speedup</a:t>
            </a:r>
          </a:p>
        </p:txBody>
      </p:sp>
      <p:sp>
        <p:nvSpPr>
          <p:cNvPr id="336048" name="Line 176"/>
          <p:cNvSpPr>
            <a:spLocks noChangeShapeType="1"/>
          </p:cNvSpPr>
          <p:nvPr/>
        </p:nvSpPr>
        <p:spPr bwMode="auto">
          <a:xfrm flipH="1">
            <a:off x="3387725" y="1782763"/>
            <a:ext cx="2613025" cy="979487"/>
          </a:xfrm>
          <a:prstGeom prst="line">
            <a:avLst/>
          </a:prstGeom>
          <a:noFill/>
          <a:ln w="38100">
            <a:solidFill>
              <a:srgbClr val="CC0000"/>
            </a:solidFill>
            <a:round/>
            <a:headEnd/>
            <a:tailEnd type="triangle" w="med" len="med"/>
          </a:ln>
          <a:effectLst/>
        </p:spPr>
        <p:txBody>
          <a:bodyPr wrap="none" anchor="ctr"/>
          <a:lstStyle/>
          <a:p>
            <a:pPr algn="ctr">
              <a:defRPr/>
            </a:pPr>
            <a:endParaRPr lang="en-US">
              <a:latin typeface="+mn-lt"/>
              <a:ea typeface="+mn-ea"/>
              <a:cs typeface="+mn-cs"/>
            </a:endParaRPr>
          </a:p>
        </p:txBody>
      </p:sp>
      <p:sp>
        <p:nvSpPr>
          <p:cNvPr id="336049" name="Text Box 177"/>
          <p:cNvSpPr txBox="1">
            <a:spLocks noChangeArrowheads="1"/>
          </p:cNvSpPr>
          <p:nvPr/>
        </p:nvSpPr>
        <p:spPr bwMode="auto">
          <a:xfrm>
            <a:off x="7292975" y="4867275"/>
            <a:ext cx="13287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75%</a:t>
            </a:r>
          </a:p>
          <a:p>
            <a:pPr algn="ctr">
              <a:defRPr/>
            </a:pPr>
            <a:r>
              <a:rPr lang="en-US" sz="2000" dirty="0">
                <a:latin typeface="+mn-lt"/>
                <a:ea typeface="+mn-ea"/>
                <a:cs typeface="+mn-cs"/>
              </a:rPr>
              <a:t>Unshared</a:t>
            </a:r>
          </a:p>
        </p:txBody>
      </p:sp>
      <p:sp>
        <p:nvSpPr>
          <p:cNvPr id="336050" name="Text Box 178"/>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25%</a:t>
            </a:r>
          </a:p>
          <a:p>
            <a:pPr algn="ctr">
              <a:defRPr/>
            </a:pPr>
            <a:r>
              <a:rPr lang="en-US" sz="2000" dirty="0">
                <a:latin typeface="+mn-lt"/>
                <a:ea typeface="+mn-ea"/>
                <a:cs typeface="+mn-cs"/>
              </a:rPr>
              <a:t>Shared</a:t>
            </a:r>
          </a:p>
        </p:txBody>
      </p:sp>
      <p:grpSp>
        <p:nvGrpSpPr>
          <p:cNvPr id="261134" name="Group 24"/>
          <p:cNvGrpSpPr>
            <a:grpSpLocks/>
          </p:cNvGrpSpPr>
          <p:nvPr/>
        </p:nvGrpSpPr>
        <p:grpSpPr bwMode="auto">
          <a:xfrm>
            <a:off x="1524000" y="3200400"/>
            <a:ext cx="204788" cy="298450"/>
            <a:chOff x="2208" y="1920"/>
            <a:chExt cx="1152" cy="1680"/>
          </a:xfrm>
        </p:grpSpPr>
        <p:sp>
          <p:nvSpPr>
            <p:cNvPr id="261297"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1298"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1299"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1300"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1135" name="Group 24"/>
          <p:cNvGrpSpPr>
            <a:grpSpLocks/>
          </p:cNvGrpSpPr>
          <p:nvPr/>
        </p:nvGrpSpPr>
        <p:grpSpPr bwMode="auto">
          <a:xfrm>
            <a:off x="5486400" y="3124200"/>
            <a:ext cx="204788" cy="298450"/>
            <a:chOff x="2208" y="1920"/>
            <a:chExt cx="1152" cy="1680"/>
          </a:xfrm>
        </p:grpSpPr>
        <p:sp>
          <p:nvSpPr>
            <p:cNvPr id="261293"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1294"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1295"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1296"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1136" name="Group 24"/>
          <p:cNvGrpSpPr>
            <a:grpSpLocks/>
          </p:cNvGrpSpPr>
          <p:nvPr/>
        </p:nvGrpSpPr>
        <p:grpSpPr bwMode="auto">
          <a:xfrm>
            <a:off x="6489700" y="3005138"/>
            <a:ext cx="204788" cy="298450"/>
            <a:chOff x="2208" y="1920"/>
            <a:chExt cx="1152" cy="1680"/>
          </a:xfrm>
        </p:grpSpPr>
        <p:sp>
          <p:nvSpPr>
            <p:cNvPr id="261289"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1290"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1291"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1292"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1137" name="Group 13"/>
          <p:cNvGrpSpPr>
            <a:grpSpLocks/>
          </p:cNvGrpSpPr>
          <p:nvPr/>
        </p:nvGrpSpPr>
        <p:grpSpPr bwMode="auto">
          <a:xfrm flipH="1">
            <a:off x="1981200" y="2130425"/>
            <a:ext cx="788988" cy="704850"/>
            <a:chOff x="864" y="1968"/>
            <a:chExt cx="912" cy="816"/>
          </a:xfrm>
        </p:grpSpPr>
        <p:sp>
          <p:nvSpPr>
            <p:cNvPr id="261278"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79"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80"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81"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82"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83"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84"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85"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86"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87"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88"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38" name="Group 13"/>
          <p:cNvGrpSpPr>
            <a:grpSpLocks/>
          </p:cNvGrpSpPr>
          <p:nvPr/>
        </p:nvGrpSpPr>
        <p:grpSpPr bwMode="auto">
          <a:xfrm flipH="1">
            <a:off x="2765425" y="1817688"/>
            <a:ext cx="788988" cy="706437"/>
            <a:chOff x="864" y="1968"/>
            <a:chExt cx="912" cy="816"/>
          </a:xfrm>
        </p:grpSpPr>
        <p:sp>
          <p:nvSpPr>
            <p:cNvPr id="261267"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68"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69"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70"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71"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72"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73"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74"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75"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76"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77"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39" name="Group 13"/>
          <p:cNvGrpSpPr>
            <a:grpSpLocks/>
          </p:cNvGrpSpPr>
          <p:nvPr/>
        </p:nvGrpSpPr>
        <p:grpSpPr bwMode="auto">
          <a:xfrm flipH="1">
            <a:off x="1905000" y="3265488"/>
            <a:ext cx="788988" cy="706437"/>
            <a:chOff x="864" y="1968"/>
            <a:chExt cx="912" cy="816"/>
          </a:xfrm>
        </p:grpSpPr>
        <p:sp>
          <p:nvSpPr>
            <p:cNvPr id="261256"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57"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58"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59"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60"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61"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62"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63"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64"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65"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66"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0" name="Group 24"/>
          <p:cNvGrpSpPr>
            <a:grpSpLocks/>
          </p:cNvGrpSpPr>
          <p:nvPr/>
        </p:nvGrpSpPr>
        <p:grpSpPr bwMode="auto">
          <a:xfrm>
            <a:off x="6208713" y="3908425"/>
            <a:ext cx="204787" cy="298450"/>
            <a:chOff x="2208" y="1920"/>
            <a:chExt cx="1152" cy="1680"/>
          </a:xfrm>
        </p:grpSpPr>
        <p:sp>
          <p:nvSpPr>
            <p:cNvPr id="261252"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1253"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1254"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1255"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1141" name="Group 13"/>
          <p:cNvGrpSpPr>
            <a:grpSpLocks/>
          </p:cNvGrpSpPr>
          <p:nvPr/>
        </p:nvGrpSpPr>
        <p:grpSpPr bwMode="auto">
          <a:xfrm flipH="1">
            <a:off x="1468438" y="4524375"/>
            <a:ext cx="788987" cy="706438"/>
            <a:chOff x="864" y="1968"/>
            <a:chExt cx="912" cy="816"/>
          </a:xfrm>
        </p:grpSpPr>
        <p:sp>
          <p:nvSpPr>
            <p:cNvPr id="261241"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42"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43"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44"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45"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46"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47"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48"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49"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50"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51"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2" name="Group 13"/>
          <p:cNvGrpSpPr>
            <a:grpSpLocks/>
          </p:cNvGrpSpPr>
          <p:nvPr/>
        </p:nvGrpSpPr>
        <p:grpSpPr bwMode="auto">
          <a:xfrm flipH="1">
            <a:off x="3630613" y="1403350"/>
            <a:ext cx="788987" cy="704850"/>
            <a:chOff x="864" y="1968"/>
            <a:chExt cx="912" cy="816"/>
          </a:xfrm>
        </p:grpSpPr>
        <p:sp>
          <p:nvSpPr>
            <p:cNvPr id="261230"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31"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32"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33"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34"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35"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36"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37"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38"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39"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40"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3" name="Group 13"/>
          <p:cNvGrpSpPr>
            <a:grpSpLocks/>
          </p:cNvGrpSpPr>
          <p:nvPr/>
        </p:nvGrpSpPr>
        <p:grpSpPr bwMode="auto">
          <a:xfrm flipH="1">
            <a:off x="1468438" y="5486400"/>
            <a:ext cx="788987" cy="706438"/>
            <a:chOff x="864" y="1968"/>
            <a:chExt cx="912" cy="816"/>
          </a:xfrm>
        </p:grpSpPr>
        <p:sp>
          <p:nvSpPr>
            <p:cNvPr id="261219"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20"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21"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22"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23"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24"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25"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26"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27"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28"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29"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4" name="Group 13"/>
          <p:cNvGrpSpPr>
            <a:grpSpLocks/>
          </p:cNvGrpSpPr>
          <p:nvPr/>
        </p:nvGrpSpPr>
        <p:grpSpPr bwMode="auto">
          <a:xfrm flipH="1">
            <a:off x="2259013" y="4572000"/>
            <a:ext cx="788987" cy="706438"/>
            <a:chOff x="864" y="1968"/>
            <a:chExt cx="912" cy="816"/>
          </a:xfrm>
        </p:grpSpPr>
        <p:sp>
          <p:nvSpPr>
            <p:cNvPr id="261208"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09"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10"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11"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12"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13"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14"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15"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16"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17"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18"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5" name="Group 13"/>
          <p:cNvGrpSpPr>
            <a:grpSpLocks/>
          </p:cNvGrpSpPr>
          <p:nvPr/>
        </p:nvGrpSpPr>
        <p:grpSpPr bwMode="auto">
          <a:xfrm flipH="1">
            <a:off x="2259013" y="5535613"/>
            <a:ext cx="788987" cy="706437"/>
            <a:chOff x="864" y="1968"/>
            <a:chExt cx="912" cy="816"/>
          </a:xfrm>
        </p:grpSpPr>
        <p:sp>
          <p:nvSpPr>
            <p:cNvPr id="261197"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98"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99"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00"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201"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202"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203"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204"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05"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06"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207"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6" name="Group 13"/>
          <p:cNvGrpSpPr>
            <a:grpSpLocks/>
          </p:cNvGrpSpPr>
          <p:nvPr/>
        </p:nvGrpSpPr>
        <p:grpSpPr bwMode="auto">
          <a:xfrm flipH="1">
            <a:off x="5565775" y="4475163"/>
            <a:ext cx="790575" cy="706437"/>
            <a:chOff x="864" y="1968"/>
            <a:chExt cx="912" cy="816"/>
          </a:xfrm>
        </p:grpSpPr>
        <p:sp>
          <p:nvSpPr>
            <p:cNvPr id="261186"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87"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88"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89"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90"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191"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192"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193"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94"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95"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96"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7" name="Group 13"/>
          <p:cNvGrpSpPr>
            <a:grpSpLocks/>
          </p:cNvGrpSpPr>
          <p:nvPr/>
        </p:nvGrpSpPr>
        <p:grpSpPr bwMode="auto">
          <a:xfrm flipH="1">
            <a:off x="5565775" y="5438775"/>
            <a:ext cx="790575" cy="706438"/>
            <a:chOff x="864" y="1968"/>
            <a:chExt cx="912" cy="816"/>
          </a:xfrm>
        </p:grpSpPr>
        <p:sp>
          <p:nvSpPr>
            <p:cNvPr id="261175"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76"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77"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78"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79"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180"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181"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182"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83"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84"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85"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8" name="Group 13"/>
          <p:cNvGrpSpPr>
            <a:grpSpLocks/>
          </p:cNvGrpSpPr>
          <p:nvPr/>
        </p:nvGrpSpPr>
        <p:grpSpPr bwMode="auto">
          <a:xfrm flipH="1">
            <a:off x="6356350" y="4522788"/>
            <a:ext cx="790575" cy="706437"/>
            <a:chOff x="864" y="1968"/>
            <a:chExt cx="912" cy="816"/>
          </a:xfrm>
        </p:grpSpPr>
        <p:sp>
          <p:nvSpPr>
            <p:cNvPr id="261164"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65"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66"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67"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68"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169"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170"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171"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72"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73"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74"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1149" name="Group 13"/>
          <p:cNvGrpSpPr>
            <a:grpSpLocks/>
          </p:cNvGrpSpPr>
          <p:nvPr/>
        </p:nvGrpSpPr>
        <p:grpSpPr bwMode="auto">
          <a:xfrm flipH="1">
            <a:off x="6356350" y="5486400"/>
            <a:ext cx="790575" cy="706438"/>
            <a:chOff x="864" y="1968"/>
            <a:chExt cx="912" cy="816"/>
          </a:xfrm>
        </p:grpSpPr>
        <p:sp>
          <p:nvSpPr>
            <p:cNvPr id="261153"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54"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55"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56"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1157"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1158"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1159"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1160"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61"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62"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1163"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2" name="Rounded Rectangular Callout 1"/>
          <p:cNvSpPr/>
          <p:nvPr/>
        </p:nvSpPr>
        <p:spPr>
          <a:xfrm>
            <a:off x="1187450" y="1444625"/>
            <a:ext cx="935038" cy="557213"/>
          </a:xfrm>
          <a:prstGeom prst="wedgeRoundRectCallout">
            <a:avLst>
              <a:gd name="adj1" fmla="val 55280"/>
              <a:gd name="adj2" fmla="val 83317"/>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216" name="Rounded Rectangular Callout 215"/>
          <p:cNvSpPr/>
          <p:nvPr/>
        </p:nvSpPr>
        <p:spPr>
          <a:xfrm>
            <a:off x="1892300" y="1158875"/>
            <a:ext cx="933450" cy="558800"/>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217" name="Rounded Rectangular Callout 216"/>
          <p:cNvSpPr/>
          <p:nvPr/>
        </p:nvSpPr>
        <p:spPr>
          <a:xfrm>
            <a:off x="2595563" y="874713"/>
            <a:ext cx="935037" cy="557212"/>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smtClean="0">
                <a:latin typeface="+mn-lt"/>
                <a:ea typeface="+mj-ea"/>
                <a:cs typeface="+mj-cs"/>
              </a:rPr>
              <a:t>Shared Data Structures</a:t>
            </a:r>
            <a:endParaRPr lang="en-US" dirty="0">
              <a:latin typeface="+mn-lt"/>
              <a:ea typeface="+mj-ea"/>
              <a:cs typeface="+mj-cs"/>
            </a:endParaRPr>
          </a:p>
        </p:txBody>
      </p:sp>
      <p:sp>
        <p:nvSpPr>
          <p:cNvPr id="335875" name="Rectangle 3"/>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876" name="Rectangle 4"/>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877" name="Text Box 5"/>
          <p:cNvSpPr txBox="1">
            <a:spLocks noChangeArrowheads="1"/>
          </p:cNvSpPr>
          <p:nvPr/>
        </p:nvSpPr>
        <p:spPr bwMode="auto">
          <a:xfrm>
            <a:off x="3309938" y="4897438"/>
            <a:ext cx="13287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75%</a:t>
            </a:r>
          </a:p>
          <a:p>
            <a:pPr algn="ctr">
              <a:defRPr/>
            </a:pPr>
            <a:r>
              <a:rPr lang="en-US" sz="2000" dirty="0">
                <a:latin typeface="+mn-lt"/>
                <a:ea typeface="+mn-ea"/>
                <a:cs typeface="+mn-cs"/>
              </a:rPr>
              <a:t>Unshared</a:t>
            </a:r>
          </a:p>
        </p:txBody>
      </p:sp>
      <p:sp>
        <p:nvSpPr>
          <p:cNvPr id="335878" name="Text Box 6"/>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25%</a:t>
            </a:r>
          </a:p>
          <a:p>
            <a:pPr algn="ctr">
              <a:defRPr/>
            </a:pPr>
            <a:r>
              <a:rPr lang="en-US" sz="2000" dirty="0">
                <a:latin typeface="+mn-lt"/>
                <a:ea typeface="+mn-ea"/>
                <a:cs typeface="+mn-cs"/>
              </a:rPr>
              <a:t>Shared</a:t>
            </a:r>
          </a:p>
        </p:txBody>
      </p:sp>
      <p:sp>
        <p:nvSpPr>
          <p:cNvPr id="335911" name="Text Box 39"/>
          <p:cNvSpPr txBox="1">
            <a:spLocks noChangeArrowheads="1"/>
          </p:cNvSpPr>
          <p:nvPr/>
        </p:nvSpPr>
        <p:spPr bwMode="auto">
          <a:xfrm>
            <a:off x="288925" y="2643188"/>
            <a:ext cx="1111250"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Coarse</a:t>
            </a:r>
          </a:p>
          <a:p>
            <a:pPr algn="ctr">
              <a:defRPr/>
            </a:pPr>
            <a:r>
              <a:rPr lang="en-US" sz="2000" dirty="0">
                <a:latin typeface="+mn-lt"/>
                <a:ea typeface="+mn-ea"/>
                <a:cs typeface="+mn-cs"/>
              </a:rPr>
              <a:t>Grained</a:t>
            </a:r>
          </a:p>
        </p:txBody>
      </p:sp>
      <p:sp>
        <p:nvSpPr>
          <p:cNvPr id="335937" name="Rectangle 65"/>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938" name="Rectangle 66"/>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mn-lt"/>
              <a:ea typeface="+mn-ea"/>
              <a:cs typeface="+mn-cs"/>
            </a:endParaRPr>
          </a:p>
        </p:txBody>
      </p:sp>
      <p:sp>
        <p:nvSpPr>
          <p:cNvPr id="335964" name="Text Box 92"/>
          <p:cNvSpPr txBox="1">
            <a:spLocks noChangeArrowheads="1"/>
          </p:cNvSpPr>
          <p:nvPr/>
        </p:nvSpPr>
        <p:spPr bwMode="auto">
          <a:xfrm>
            <a:off x="4176713" y="2627313"/>
            <a:ext cx="1112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Fine</a:t>
            </a:r>
          </a:p>
          <a:p>
            <a:pPr algn="ctr">
              <a:defRPr/>
            </a:pPr>
            <a:r>
              <a:rPr lang="en-US" sz="2000" dirty="0">
                <a:latin typeface="+mn-lt"/>
                <a:ea typeface="+mn-ea"/>
                <a:cs typeface="+mn-cs"/>
              </a:rPr>
              <a:t>Grained</a:t>
            </a:r>
          </a:p>
        </p:txBody>
      </p:sp>
      <p:sp>
        <p:nvSpPr>
          <p:cNvPr id="336047" name="Text Box 175"/>
          <p:cNvSpPr txBox="1">
            <a:spLocks noChangeArrowheads="1"/>
          </p:cNvSpPr>
          <p:nvPr/>
        </p:nvSpPr>
        <p:spPr bwMode="auto">
          <a:xfrm>
            <a:off x="5094288" y="1136650"/>
            <a:ext cx="3638550" cy="830263"/>
          </a:xfrm>
          <a:prstGeom prst="rect">
            <a:avLst/>
          </a:prstGeom>
          <a:noFill/>
          <a:ln w="28575">
            <a:noFill/>
            <a:miter lim="800000"/>
            <a:headEnd/>
            <a:tailEnd/>
          </a:ln>
          <a:effectLst/>
        </p:spPr>
        <p:txBody>
          <a:bodyPr anchor="ctr">
            <a:spAutoFit/>
          </a:bodyPr>
          <a:lstStyle/>
          <a:p>
            <a:pPr algn="ctr">
              <a:defRPr/>
            </a:pPr>
            <a:r>
              <a:rPr lang="en-US" sz="2400" b="1" dirty="0">
                <a:solidFill>
                  <a:srgbClr val="CC0000"/>
                </a:solidFill>
                <a:latin typeface="+mn-lt"/>
                <a:ea typeface="+mn-ea"/>
                <a:cs typeface="Times New Roman" pitchFamily="18" charset="0"/>
              </a:rPr>
              <a:t>Why fine-grained parallelism maters</a:t>
            </a:r>
          </a:p>
        </p:txBody>
      </p:sp>
      <p:sp>
        <p:nvSpPr>
          <p:cNvPr id="336048" name="Line 176"/>
          <p:cNvSpPr>
            <a:spLocks noChangeShapeType="1"/>
          </p:cNvSpPr>
          <p:nvPr/>
        </p:nvSpPr>
        <p:spPr bwMode="auto">
          <a:xfrm flipH="1">
            <a:off x="6429375" y="2025650"/>
            <a:ext cx="284163" cy="955675"/>
          </a:xfrm>
          <a:prstGeom prst="line">
            <a:avLst/>
          </a:prstGeom>
          <a:noFill/>
          <a:ln w="38100">
            <a:solidFill>
              <a:srgbClr val="CC0000"/>
            </a:solidFill>
            <a:round/>
            <a:headEnd/>
            <a:tailEnd type="triangle" w="med" len="med"/>
          </a:ln>
          <a:effectLst/>
        </p:spPr>
        <p:txBody>
          <a:bodyPr wrap="none" anchor="ctr"/>
          <a:lstStyle/>
          <a:p>
            <a:pPr algn="ctr">
              <a:defRPr/>
            </a:pPr>
            <a:endParaRPr lang="en-US">
              <a:latin typeface="+mn-lt"/>
              <a:ea typeface="+mn-ea"/>
              <a:cs typeface="+mn-cs"/>
            </a:endParaRPr>
          </a:p>
        </p:txBody>
      </p:sp>
      <p:sp>
        <p:nvSpPr>
          <p:cNvPr id="336049" name="Text Box 177"/>
          <p:cNvSpPr txBox="1">
            <a:spLocks noChangeArrowheads="1"/>
          </p:cNvSpPr>
          <p:nvPr/>
        </p:nvSpPr>
        <p:spPr bwMode="auto">
          <a:xfrm>
            <a:off x="7292975" y="4867275"/>
            <a:ext cx="13287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75%</a:t>
            </a:r>
          </a:p>
          <a:p>
            <a:pPr algn="ctr">
              <a:defRPr/>
            </a:pPr>
            <a:r>
              <a:rPr lang="en-US" sz="2000" dirty="0">
                <a:latin typeface="+mn-lt"/>
                <a:ea typeface="+mn-ea"/>
                <a:cs typeface="+mn-cs"/>
              </a:rPr>
              <a:t>Unshared</a:t>
            </a:r>
          </a:p>
        </p:txBody>
      </p:sp>
      <p:sp>
        <p:nvSpPr>
          <p:cNvPr id="336050" name="Text Box 178"/>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mn-lt"/>
                <a:ea typeface="+mn-ea"/>
                <a:cs typeface="+mn-cs"/>
              </a:rPr>
              <a:t>25%</a:t>
            </a:r>
          </a:p>
          <a:p>
            <a:pPr algn="ctr">
              <a:defRPr/>
            </a:pPr>
            <a:r>
              <a:rPr lang="en-US" sz="2000" dirty="0">
                <a:latin typeface="+mn-lt"/>
                <a:ea typeface="+mn-ea"/>
                <a:cs typeface="+mn-cs"/>
              </a:rPr>
              <a:t>Shared</a:t>
            </a:r>
          </a:p>
        </p:txBody>
      </p:sp>
      <p:grpSp>
        <p:nvGrpSpPr>
          <p:cNvPr id="263182" name="Group 24"/>
          <p:cNvGrpSpPr>
            <a:grpSpLocks/>
          </p:cNvGrpSpPr>
          <p:nvPr/>
        </p:nvGrpSpPr>
        <p:grpSpPr bwMode="auto">
          <a:xfrm>
            <a:off x="1524000" y="3200400"/>
            <a:ext cx="204788" cy="298450"/>
            <a:chOff x="2208" y="1920"/>
            <a:chExt cx="1152" cy="1680"/>
          </a:xfrm>
        </p:grpSpPr>
        <p:sp>
          <p:nvSpPr>
            <p:cNvPr id="263381"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3382"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3383"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3384"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3183" name="Group 24"/>
          <p:cNvGrpSpPr>
            <a:grpSpLocks/>
          </p:cNvGrpSpPr>
          <p:nvPr/>
        </p:nvGrpSpPr>
        <p:grpSpPr bwMode="auto">
          <a:xfrm>
            <a:off x="5486400" y="3124200"/>
            <a:ext cx="204788" cy="298450"/>
            <a:chOff x="2208" y="1920"/>
            <a:chExt cx="1152" cy="1680"/>
          </a:xfrm>
        </p:grpSpPr>
        <p:sp>
          <p:nvSpPr>
            <p:cNvPr id="263377"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3378"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3379"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3380"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3184" name="Group 24"/>
          <p:cNvGrpSpPr>
            <a:grpSpLocks/>
          </p:cNvGrpSpPr>
          <p:nvPr/>
        </p:nvGrpSpPr>
        <p:grpSpPr bwMode="auto">
          <a:xfrm>
            <a:off x="6489700" y="3005138"/>
            <a:ext cx="204788" cy="298450"/>
            <a:chOff x="2208" y="1920"/>
            <a:chExt cx="1152" cy="1680"/>
          </a:xfrm>
        </p:grpSpPr>
        <p:sp>
          <p:nvSpPr>
            <p:cNvPr id="263373"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3374"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3375"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3376"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3185" name="Group 13"/>
          <p:cNvGrpSpPr>
            <a:grpSpLocks/>
          </p:cNvGrpSpPr>
          <p:nvPr/>
        </p:nvGrpSpPr>
        <p:grpSpPr bwMode="auto">
          <a:xfrm flipH="1">
            <a:off x="1905000" y="3265488"/>
            <a:ext cx="788988" cy="706437"/>
            <a:chOff x="864" y="1968"/>
            <a:chExt cx="912" cy="816"/>
          </a:xfrm>
        </p:grpSpPr>
        <p:sp>
          <p:nvSpPr>
            <p:cNvPr id="263362"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63"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64"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65"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66"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367"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368"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369"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70"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71"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72"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86" name="Group 13"/>
          <p:cNvGrpSpPr>
            <a:grpSpLocks/>
          </p:cNvGrpSpPr>
          <p:nvPr/>
        </p:nvGrpSpPr>
        <p:grpSpPr bwMode="auto">
          <a:xfrm flipH="1">
            <a:off x="6686550" y="3070225"/>
            <a:ext cx="790575" cy="706438"/>
            <a:chOff x="864" y="1968"/>
            <a:chExt cx="912" cy="816"/>
          </a:xfrm>
        </p:grpSpPr>
        <p:sp>
          <p:nvSpPr>
            <p:cNvPr id="263351"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52"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53"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54"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55"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356"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357"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358"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59"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60"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61"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87" name="Group 24"/>
          <p:cNvGrpSpPr>
            <a:grpSpLocks/>
          </p:cNvGrpSpPr>
          <p:nvPr/>
        </p:nvGrpSpPr>
        <p:grpSpPr bwMode="auto">
          <a:xfrm>
            <a:off x="6208713" y="3908425"/>
            <a:ext cx="204787" cy="298450"/>
            <a:chOff x="2208" y="1920"/>
            <a:chExt cx="1152" cy="1680"/>
          </a:xfrm>
        </p:grpSpPr>
        <p:sp>
          <p:nvSpPr>
            <p:cNvPr id="263347"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p>
          </p:txBody>
        </p:sp>
        <p:sp>
          <p:nvSpPr>
            <p:cNvPr id="263348"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p>
          </p:txBody>
        </p:sp>
        <p:sp>
          <p:nvSpPr>
            <p:cNvPr id="263349"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3350"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63188" name="Group 13"/>
          <p:cNvGrpSpPr>
            <a:grpSpLocks/>
          </p:cNvGrpSpPr>
          <p:nvPr/>
        </p:nvGrpSpPr>
        <p:grpSpPr bwMode="auto">
          <a:xfrm flipH="1">
            <a:off x="5640388" y="3281363"/>
            <a:ext cx="788987" cy="704850"/>
            <a:chOff x="864" y="1968"/>
            <a:chExt cx="912" cy="816"/>
          </a:xfrm>
        </p:grpSpPr>
        <p:sp>
          <p:nvSpPr>
            <p:cNvPr id="263336"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37"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38"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39"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40"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341"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342"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343"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44"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45"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46"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89" name="Group 13"/>
          <p:cNvGrpSpPr>
            <a:grpSpLocks/>
          </p:cNvGrpSpPr>
          <p:nvPr/>
        </p:nvGrpSpPr>
        <p:grpSpPr bwMode="auto">
          <a:xfrm flipH="1">
            <a:off x="6540500" y="3651250"/>
            <a:ext cx="788988" cy="706438"/>
            <a:chOff x="864" y="1968"/>
            <a:chExt cx="912" cy="816"/>
          </a:xfrm>
        </p:grpSpPr>
        <p:sp>
          <p:nvSpPr>
            <p:cNvPr id="263325"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26"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27"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28"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29"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330"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331"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332"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33"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34"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35"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0" name="Group 13"/>
          <p:cNvGrpSpPr>
            <a:grpSpLocks/>
          </p:cNvGrpSpPr>
          <p:nvPr/>
        </p:nvGrpSpPr>
        <p:grpSpPr bwMode="auto">
          <a:xfrm flipH="1">
            <a:off x="1468438" y="4524375"/>
            <a:ext cx="788987" cy="706438"/>
            <a:chOff x="864" y="1968"/>
            <a:chExt cx="912" cy="816"/>
          </a:xfrm>
        </p:grpSpPr>
        <p:sp>
          <p:nvSpPr>
            <p:cNvPr id="263314"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15"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16"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17"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18"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319"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320"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321"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22"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23"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24"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1" name="Group 13"/>
          <p:cNvGrpSpPr>
            <a:grpSpLocks/>
          </p:cNvGrpSpPr>
          <p:nvPr/>
        </p:nvGrpSpPr>
        <p:grpSpPr bwMode="auto">
          <a:xfrm flipH="1">
            <a:off x="1468438" y="5486400"/>
            <a:ext cx="788987" cy="706438"/>
            <a:chOff x="864" y="1968"/>
            <a:chExt cx="912" cy="816"/>
          </a:xfrm>
        </p:grpSpPr>
        <p:sp>
          <p:nvSpPr>
            <p:cNvPr id="263303"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04"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05"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06"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307"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308"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309"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310"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11"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12"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13"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2" name="Group 13"/>
          <p:cNvGrpSpPr>
            <a:grpSpLocks/>
          </p:cNvGrpSpPr>
          <p:nvPr/>
        </p:nvGrpSpPr>
        <p:grpSpPr bwMode="auto">
          <a:xfrm flipH="1">
            <a:off x="2259013" y="4572000"/>
            <a:ext cx="788987" cy="706438"/>
            <a:chOff x="864" y="1968"/>
            <a:chExt cx="912" cy="816"/>
          </a:xfrm>
        </p:grpSpPr>
        <p:sp>
          <p:nvSpPr>
            <p:cNvPr id="263292"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93"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94"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95"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96"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97"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98"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99"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00"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01"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302"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3" name="Group 13"/>
          <p:cNvGrpSpPr>
            <a:grpSpLocks/>
          </p:cNvGrpSpPr>
          <p:nvPr/>
        </p:nvGrpSpPr>
        <p:grpSpPr bwMode="auto">
          <a:xfrm flipH="1">
            <a:off x="2259013" y="5535613"/>
            <a:ext cx="788987" cy="706437"/>
            <a:chOff x="864" y="1968"/>
            <a:chExt cx="912" cy="816"/>
          </a:xfrm>
        </p:grpSpPr>
        <p:sp>
          <p:nvSpPr>
            <p:cNvPr id="263281"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82"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83"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84"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85"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86"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87"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88"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89"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90"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91"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4" name="Group 13"/>
          <p:cNvGrpSpPr>
            <a:grpSpLocks/>
          </p:cNvGrpSpPr>
          <p:nvPr/>
        </p:nvGrpSpPr>
        <p:grpSpPr bwMode="auto">
          <a:xfrm flipH="1">
            <a:off x="5565775" y="4475163"/>
            <a:ext cx="790575" cy="706437"/>
            <a:chOff x="864" y="1968"/>
            <a:chExt cx="912" cy="816"/>
          </a:xfrm>
        </p:grpSpPr>
        <p:sp>
          <p:nvSpPr>
            <p:cNvPr id="263270"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71"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72"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73"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74"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75"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76"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77"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78"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79"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80"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5" name="Group 13"/>
          <p:cNvGrpSpPr>
            <a:grpSpLocks/>
          </p:cNvGrpSpPr>
          <p:nvPr/>
        </p:nvGrpSpPr>
        <p:grpSpPr bwMode="auto">
          <a:xfrm flipH="1">
            <a:off x="5565775" y="5438775"/>
            <a:ext cx="790575" cy="706438"/>
            <a:chOff x="864" y="1968"/>
            <a:chExt cx="912" cy="816"/>
          </a:xfrm>
        </p:grpSpPr>
        <p:sp>
          <p:nvSpPr>
            <p:cNvPr id="263259"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60"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61"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62"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63"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64"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65"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66"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67"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68"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69"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6" name="Group 13"/>
          <p:cNvGrpSpPr>
            <a:grpSpLocks/>
          </p:cNvGrpSpPr>
          <p:nvPr/>
        </p:nvGrpSpPr>
        <p:grpSpPr bwMode="auto">
          <a:xfrm flipH="1">
            <a:off x="6356350" y="4522788"/>
            <a:ext cx="790575" cy="706437"/>
            <a:chOff x="864" y="1968"/>
            <a:chExt cx="912" cy="816"/>
          </a:xfrm>
        </p:grpSpPr>
        <p:sp>
          <p:nvSpPr>
            <p:cNvPr id="263248"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49"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50"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51"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52"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53"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54"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55"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56"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57"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58"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7" name="Group 13"/>
          <p:cNvGrpSpPr>
            <a:grpSpLocks/>
          </p:cNvGrpSpPr>
          <p:nvPr/>
        </p:nvGrpSpPr>
        <p:grpSpPr bwMode="auto">
          <a:xfrm flipH="1">
            <a:off x="6356350" y="5486400"/>
            <a:ext cx="790575" cy="706438"/>
            <a:chOff x="864" y="1968"/>
            <a:chExt cx="912" cy="816"/>
          </a:xfrm>
        </p:grpSpPr>
        <p:sp>
          <p:nvSpPr>
            <p:cNvPr id="263237"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38"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39"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40"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41"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42"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43"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44"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45"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46"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47"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8" name="Group 13"/>
          <p:cNvGrpSpPr>
            <a:grpSpLocks/>
          </p:cNvGrpSpPr>
          <p:nvPr/>
        </p:nvGrpSpPr>
        <p:grpSpPr bwMode="auto">
          <a:xfrm flipH="1">
            <a:off x="1981200" y="2130425"/>
            <a:ext cx="788988" cy="704850"/>
            <a:chOff x="864" y="1968"/>
            <a:chExt cx="912" cy="816"/>
          </a:xfrm>
        </p:grpSpPr>
        <p:sp>
          <p:nvSpPr>
            <p:cNvPr id="263226"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27"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28"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29"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30"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31"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32"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33"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34"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35"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36"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199" name="Group 13"/>
          <p:cNvGrpSpPr>
            <a:grpSpLocks/>
          </p:cNvGrpSpPr>
          <p:nvPr/>
        </p:nvGrpSpPr>
        <p:grpSpPr bwMode="auto">
          <a:xfrm flipH="1">
            <a:off x="2765425" y="1817688"/>
            <a:ext cx="788988" cy="706437"/>
            <a:chOff x="864" y="1968"/>
            <a:chExt cx="912" cy="816"/>
          </a:xfrm>
        </p:grpSpPr>
        <p:sp>
          <p:nvSpPr>
            <p:cNvPr id="263215"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16"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17"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18"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19"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20"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21"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22"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23"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24"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25"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63200" name="Group 13"/>
          <p:cNvGrpSpPr>
            <a:grpSpLocks/>
          </p:cNvGrpSpPr>
          <p:nvPr/>
        </p:nvGrpSpPr>
        <p:grpSpPr bwMode="auto">
          <a:xfrm flipH="1">
            <a:off x="3630613" y="1403350"/>
            <a:ext cx="788987" cy="704850"/>
            <a:chOff x="864" y="1968"/>
            <a:chExt cx="912" cy="816"/>
          </a:xfrm>
        </p:grpSpPr>
        <p:sp>
          <p:nvSpPr>
            <p:cNvPr id="263204"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05"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06"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07" name="Freeform 1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63208"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63209"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63210"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63211" name="Freeform 2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12" name="Freeform 2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13" name="Freeform 2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63214" name="Freeform 2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04" name="Rounded Rectangular Callout 303"/>
          <p:cNvSpPr/>
          <p:nvPr/>
        </p:nvSpPr>
        <p:spPr>
          <a:xfrm>
            <a:off x="1187450" y="1444625"/>
            <a:ext cx="935038" cy="557213"/>
          </a:xfrm>
          <a:prstGeom prst="wedgeRoundRectCallout">
            <a:avLst>
              <a:gd name="adj1" fmla="val 55280"/>
              <a:gd name="adj2" fmla="val 83317"/>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305" name="Rounded Rectangular Callout 304"/>
          <p:cNvSpPr/>
          <p:nvPr/>
        </p:nvSpPr>
        <p:spPr>
          <a:xfrm>
            <a:off x="1892300" y="1158875"/>
            <a:ext cx="933450" cy="558800"/>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
        <p:nvSpPr>
          <p:cNvPr id="306" name="Rounded Rectangular Callout 305"/>
          <p:cNvSpPr/>
          <p:nvPr/>
        </p:nvSpPr>
        <p:spPr>
          <a:xfrm>
            <a:off x="2595563" y="874713"/>
            <a:ext cx="935037" cy="557212"/>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Honk!</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54978" name="Slide Number Placeholder 5"/>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502B7BC-473E-C04B-9C28-12682237A73F}" type="slidenum">
              <a:rPr lang="ar-SA" sz="1400">
                <a:latin typeface="Comic Sans MS" charset="0"/>
                <a:cs typeface="Arial" charset="0"/>
              </a:rPr>
              <a:pPr algn="r"/>
              <a:t>124</a:t>
            </a:fld>
            <a:endParaRPr lang="en-US" sz="1400">
              <a:latin typeface="Comic Sans MS" charset="0"/>
              <a:cs typeface="Arial" charset="0"/>
            </a:endParaRPr>
          </a:p>
        </p:txBody>
      </p:sp>
      <p:pic>
        <p:nvPicPr>
          <p:cNvPr id="254979"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Rectangle 3"/>
          <p:cNvSpPr>
            <a:spLocks noGrp="1" noChangeArrowheads="1"/>
          </p:cNvSpPr>
          <p:nvPr>
            <p:ph type="title" idx="4294967295"/>
          </p:nvPr>
        </p:nvSpPr>
        <p:spPr/>
        <p:txBody>
          <a:bodyPr/>
          <a:lstStyle/>
          <a:p>
            <a:pPr eaLnBrk="1" hangingPunct="1"/>
            <a:r>
              <a:rPr lang="en-US" dirty="0" smtClean="0">
                <a:latin typeface="Arial" charset="0"/>
              </a:rPr>
              <a:t>This Course</a:t>
            </a:r>
            <a:endParaRPr lang="en-US" dirty="0">
              <a:latin typeface="Arial" charset="0"/>
            </a:endParaRPr>
          </a:p>
        </p:txBody>
      </p:sp>
      <p:sp>
        <p:nvSpPr>
          <p:cNvPr id="254981" name="Rectangle 4"/>
          <p:cNvSpPr>
            <a:spLocks noGrp="1" noChangeArrowheads="1"/>
          </p:cNvSpPr>
          <p:nvPr>
            <p:ph type="body" sz="half" idx="4294967295"/>
          </p:nvPr>
        </p:nvSpPr>
        <p:spPr>
          <a:xfrm>
            <a:off x="457200" y="1600201"/>
            <a:ext cx="7745413" cy="2895600"/>
          </a:xfrm>
        </p:spPr>
        <p:txBody>
          <a:bodyPr/>
          <a:lstStyle/>
          <a:p>
            <a:pPr eaLnBrk="1" hangingPunct="1"/>
            <a:r>
              <a:rPr lang="en-US" dirty="0" smtClean="0">
                <a:latin typeface="Arial" charset="0"/>
              </a:rPr>
              <a:t>Learn to minimize parallelization overhead of the fraction </a:t>
            </a:r>
            <a:r>
              <a:rPr lang="en-US" i="1" dirty="0" smtClean="0">
                <a:solidFill>
                  <a:schemeClr val="tx1"/>
                </a:solidFill>
                <a:latin typeface="Arial" charset="0"/>
              </a:rPr>
              <a:t>P</a:t>
            </a:r>
            <a:r>
              <a:rPr lang="en-US" dirty="0" smtClean="0">
                <a:latin typeface="Arial" charset="0"/>
              </a:rPr>
              <a:t> that is easy</a:t>
            </a:r>
          </a:p>
          <a:p>
            <a:pPr eaLnBrk="1" hangingPunct="1"/>
            <a:r>
              <a:rPr lang="en-US" dirty="0" smtClean="0">
                <a:latin typeface="Arial" charset="0"/>
              </a:rPr>
              <a:t>Learn how to introduce parallelism into the </a:t>
            </a:r>
            <a:r>
              <a:rPr lang="en-US" dirty="0" smtClean="0">
                <a:solidFill>
                  <a:schemeClr val="tx1"/>
                </a:solidFill>
                <a:latin typeface="Arial" charset="0"/>
              </a:rPr>
              <a:t>1-</a:t>
            </a:r>
            <a:r>
              <a:rPr lang="en-US" i="1" dirty="0" smtClean="0">
                <a:solidFill>
                  <a:schemeClr val="tx1"/>
                </a:solidFill>
                <a:latin typeface="Arial" charset="0"/>
              </a:rPr>
              <a:t>P</a:t>
            </a:r>
            <a:r>
              <a:rPr lang="en-US" dirty="0" smtClean="0">
                <a:latin typeface="Arial" charset="0"/>
              </a:rPr>
              <a:t> that are hard</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152499176"/>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Art of Multiprocessor Programming</a:t>
            </a:r>
          </a:p>
        </p:txBody>
      </p:sp>
      <p:sp>
        <p:nvSpPr>
          <p:cNvPr id="265218" name="Rectangle 2"/>
          <p:cNvSpPr>
            <a:spLocks noGrp="1" noChangeArrowheads="1"/>
          </p:cNvSpPr>
          <p:nvPr>
            <p:ph type="title"/>
          </p:nvPr>
        </p:nvSpPr>
        <p:spPr/>
        <p:txBody>
          <a:bodyPr/>
          <a:lstStyle/>
          <a:p>
            <a:pPr eaLnBrk="1" hangingPunct="1"/>
            <a:r>
              <a:rPr lang="en-US">
                <a:latin typeface="Arial" charset="0"/>
              </a:rPr>
              <a:t>Diminishing Returns</a:t>
            </a:r>
          </a:p>
        </p:txBody>
      </p:sp>
      <p:graphicFrame>
        <p:nvGraphicFramePr>
          <p:cNvPr id="265219" name="Object 3"/>
          <p:cNvGraphicFramePr>
            <a:graphicFrameLocks noGrp="1" noChangeAspect="1"/>
          </p:cNvGraphicFramePr>
          <p:nvPr>
            <p:ph idx="1"/>
          </p:nvPr>
        </p:nvGraphicFramePr>
        <p:xfrm>
          <a:off x="1295400" y="1577975"/>
          <a:ext cx="6551613" cy="4570413"/>
        </p:xfrm>
        <a:graphic>
          <a:graphicData uri="http://schemas.openxmlformats.org/presentationml/2006/ole">
            <mc:AlternateContent xmlns:mc="http://schemas.openxmlformats.org/markup-compatibility/2006">
              <mc:Choice xmlns:v="urn:schemas-microsoft-com:vml" Requires="v">
                <p:oleObj spid="_x0000_s265272" r:id="rId4" imgW="6547671" imgH="4572396" progId="Excel.Chart.8">
                  <p:embed/>
                </p:oleObj>
              </mc:Choice>
              <mc:Fallback>
                <p:oleObj r:id="rId4" imgW="6547671" imgH="4572396" progId="Excel.Chart.8">
                  <p:embed/>
                  <p:pic>
                    <p:nvPicPr>
                      <p:cNvPr id="0" name="Picture 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77975"/>
                        <a:ext cx="6551613" cy="457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52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1" name="TextBox 6"/>
          <p:cNvSpPr txBox="1">
            <a:spLocks noChangeArrowheads="1"/>
          </p:cNvSpPr>
          <p:nvPr/>
        </p:nvSpPr>
        <p:spPr bwMode="auto">
          <a:xfrm>
            <a:off x="76200" y="5095875"/>
            <a:ext cx="5749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FF"/>
                </a:solidFill>
              </a:rPr>
              <a:t>This course is about the parts that</a:t>
            </a:r>
          </a:p>
          <a:p>
            <a:pPr eaLnBrk="1" hangingPunct="1"/>
            <a:r>
              <a:rPr lang="en-US">
                <a:solidFill>
                  <a:srgbClr val="0000FF"/>
                </a:solidFill>
              </a:rPr>
              <a:t>are hard to make concurrent …</a:t>
            </a:r>
          </a:p>
          <a:p>
            <a:pPr eaLnBrk="1" hangingPunct="1"/>
            <a:r>
              <a:rPr lang="en-US">
                <a:solidFill>
                  <a:srgbClr val="0000FF"/>
                </a:solidFill>
              </a:rPr>
              <a:t>but still have a big influence on speedup!</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6" name="Content Placeholder 5"/>
          <p:cNvSpPr>
            <a:spLocks noGrp="1"/>
          </p:cNvSpPr>
          <p:nvPr>
            <p:ph idx="1"/>
          </p:nvPr>
        </p:nvSpPr>
        <p:spPr/>
        <p:txBody>
          <a:bodyPr/>
          <a:lstStyle/>
          <a:p>
            <a:r>
              <a:rPr lang="en-US" dirty="0" smtClean="0">
                <a:solidFill>
                  <a:schemeClr val="tx1"/>
                </a:solidFill>
              </a:rPr>
              <a:t>~9</a:t>
            </a:r>
            <a:r>
              <a:rPr lang="en-US" dirty="0" smtClean="0"/>
              <a:t> </a:t>
            </a:r>
            <a:r>
              <a:rPr lang="en-US" dirty="0" err="1" smtClean="0"/>
              <a:t>Homeworks</a:t>
            </a:r>
            <a:r>
              <a:rPr lang="en-US" dirty="0" smtClean="0"/>
              <a:t> </a:t>
            </a:r>
            <a:r>
              <a:rPr lang="en-US" dirty="0" smtClean="0">
                <a:solidFill>
                  <a:schemeClr val="tx1"/>
                </a:solidFill>
              </a:rPr>
              <a:t>50%</a:t>
            </a:r>
          </a:p>
          <a:p>
            <a:r>
              <a:rPr lang="en-US" dirty="0" smtClean="0">
                <a:solidFill>
                  <a:schemeClr val="tx1"/>
                </a:solidFill>
              </a:rPr>
              <a:t>3</a:t>
            </a:r>
            <a:r>
              <a:rPr lang="en-US" dirty="0" smtClean="0"/>
              <a:t> </a:t>
            </a:r>
            <a:r>
              <a:rPr lang="en-US" dirty="0" smtClean="0"/>
              <a:t>In-class midterms </a:t>
            </a:r>
            <a:r>
              <a:rPr lang="en-US" dirty="0" smtClean="0">
                <a:solidFill>
                  <a:schemeClr val="tx1"/>
                </a:solidFill>
              </a:rPr>
              <a:t>50</a:t>
            </a:r>
            <a:r>
              <a:rPr lang="en-US" dirty="0" smtClean="0">
                <a:solidFill>
                  <a:schemeClr val="tx1"/>
                </a:solidFill>
              </a:rPr>
              <a:t>%</a:t>
            </a:r>
          </a:p>
          <a:p>
            <a:r>
              <a:rPr lang="en-US" dirty="0" smtClean="0">
                <a:solidFill>
                  <a:schemeClr val="tx1"/>
                </a:solidFill>
              </a:rPr>
              <a:t>No</a:t>
            </a:r>
            <a:r>
              <a:rPr lang="en-US" dirty="0" smtClean="0"/>
              <a:t> final exam</a:t>
            </a:r>
            <a:endParaRPr lang="en-US"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smtClean="0"/>
              <a:t>Permitted</a:t>
            </a:r>
          </a:p>
          <a:p>
            <a:pPr lvl="1"/>
            <a:r>
              <a:rPr lang="en-US" dirty="0" smtClean="0"/>
              <a:t>talking about the homework problems with other students; using other textbooks; using the Internet.</a:t>
            </a:r>
          </a:p>
          <a:p>
            <a:r>
              <a:rPr lang="en-US" dirty="0" smtClean="0"/>
              <a:t>Not Permitted</a:t>
            </a:r>
          </a:p>
          <a:p>
            <a:pPr lvl="1"/>
            <a:r>
              <a:rPr lang="en-US" smtClean="0"/>
              <a:t>obtaining the answer directly from anyone else in any form.</a:t>
            </a:r>
            <a:endParaRPr lang="en-US"/>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a:t>
            </a:r>
            <a:endParaRPr lang="en-US" dirty="0"/>
          </a:p>
        </p:txBody>
      </p:sp>
      <p:sp>
        <p:nvSpPr>
          <p:cNvPr id="3" name="Content Placeholder 2"/>
          <p:cNvSpPr>
            <a:spLocks noGrp="1"/>
          </p:cNvSpPr>
          <p:nvPr>
            <p:ph idx="1"/>
          </p:nvPr>
        </p:nvSpPr>
        <p:spPr/>
        <p:txBody>
          <a:bodyPr/>
          <a:lstStyle/>
          <a:p>
            <a:r>
              <a:rPr lang="en-US" dirty="0" smtClean="0"/>
              <a:t>You can annotate the textbook online</a:t>
            </a:r>
          </a:p>
          <a:p>
            <a:pPr lvl="1"/>
            <a:r>
              <a:rPr lang="en-US" dirty="0" smtClean="0"/>
              <a:t>See something interesting?</a:t>
            </a:r>
          </a:p>
          <a:p>
            <a:pPr lvl="1"/>
            <a:r>
              <a:rPr lang="en-US" dirty="0" smtClean="0"/>
              <a:t>Have a question?</a:t>
            </a:r>
          </a:p>
          <a:p>
            <a:pPr lvl="1"/>
            <a:r>
              <a:rPr lang="en-US" dirty="0" smtClean="0"/>
              <a:t>Answer a question?</a:t>
            </a:r>
          </a:p>
          <a:p>
            <a:pPr lvl="1"/>
            <a:r>
              <a:rPr lang="en-US" dirty="0" smtClean="0"/>
              <a:t>Like or dislike a note?</a:t>
            </a:r>
          </a:p>
          <a:p>
            <a:r>
              <a:rPr lang="en-US" dirty="0" smtClean="0">
                <a:solidFill>
                  <a:schemeClr val="tx1"/>
                </a:solidFill>
                <a:hlinkClick r:id="rId2"/>
              </a:rPr>
              <a:t>http://nb.mit.edu</a:t>
            </a:r>
            <a:endParaRPr lang="en-US" dirty="0" smtClean="0">
              <a:solidFill>
                <a:schemeClr val="tx1"/>
              </a:solidFill>
            </a:endParaRPr>
          </a:p>
          <a:p>
            <a:pPr lvl="1"/>
            <a:r>
              <a:rPr lang="en-US" dirty="0" smtClean="0"/>
              <a:t>Play the video</a:t>
            </a:r>
            <a:endParaRPr lang="en-US" dirty="0" smtClean="0">
              <a:solidFill>
                <a:schemeClr val="tx1"/>
              </a:solidFill>
            </a:endParaRPr>
          </a:p>
          <a:p>
            <a:r>
              <a:rPr lang="en-US" dirty="0" smtClean="0"/>
              <a:t>Details to follow …</a:t>
            </a:r>
            <a:endParaRPr lang="en-US" dirty="0"/>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Tree>
    <p:extLst>
      <p:ext uri="{BB962C8B-B14F-4D97-AF65-F5344CB8AC3E}">
        <p14:creationId xmlns:p14="http://schemas.microsoft.com/office/powerpoint/2010/main" val="1574495617"/>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a:t>
            </a:r>
            <a:endParaRPr lang="en-US" dirty="0"/>
          </a:p>
        </p:txBody>
      </p:sp>
      <p:sp>
        <p:nvSpPr>
          <p:cNvPr id="3" name="Content Placeholder 2"/>
          <p:cNvSpPr>
            <a:spLocks noGrp="1"/>
          </p:cNvSpPr>
          <p:nvPr>
            <p:ph idx="1"/>
          </p:nvPr>
        </p:nvSpPr>
        <p:spPr/>
        <p:txBody>
          <a:bodyPr/>
          <a:lstStyle/>
          <a:p>
            <a:r>
              <a:rPr lang="en-US" dirty="0" smtClean="0"/>
              <a:t>Yes, you can take this course as a capstone course</a:t>
            </a:r>
          </a:p>
          <a:p>
            <a:r>
              <a:rPr lang="en-US" dirty="0" smtClean="0"/>
              <a:t>There is a fixed </a:t>
            </a:r>
            <a:r>
              <a:rPr lang="en-US" dirty="0" smtClean="0"/>
              <a:t>project</a:t>
            </a:r>
          </a:p>
          <a:p>
            <a:pPr lvl="1"/>
            <a:r>
              <a:rPr lang="en-US" dirty="0" smtClean="0"/>
              <a:t>concurrent </a:t>
            </a:r>
            <a:r>
              <a:rPr lang="en-US" dirty="0" smtClean="0"/>
              <a:t>packet </a:t>
            </a:r>
            <a:r>
              <a:rPr lang="en-US" dirty="0" smtClean="0"/>
              <a:t>filter</a:t>
            </a:r>
            <a:endParaRPr lang="en-US" dirty="0" smtClean="0"/>
          </a:p>
          <a:p>
            <a:r>
              <a:rPr lang="en-US" dirty="0" smtClean="0"/>
              <a:t>Requires reading ahead in the course</a:t>
            </a:r>
          </a:p>
          <a:p>
            <a:r>
              <a:rPr lang="en-US" dirty="0" smtClean="0"/>
              <a:t>See web page for details</a:t>
            </a:r>
            <a:endParaRPr lang="en-US" dirty="0"/>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Tree>
    <p:extLst>
      <p:ext uri="{BB962C8B-B14F-4D97-AF65-F5344CB8AC3E}">
        <p14:creationId xmlns:p14="http://schemas.microsoft.com/office/powerpoint/2010/main" val="39665644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38914"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29C3CEC-F986-4D48-A060-521B123D43BE}" type="slidenum">
              <a:rPr lang="ar-SA" sz="1400">
                <a:cs typeface="Arial" charset="0"/>
              </a:rPr>
              <a:pPr algn="r"/>
              <a:t>13</a:t>
            </a:fld>
            <a:endParaRPr lang="en-US" sz="1400">
              <a:cs typeface="Arial" charset="0"/>
            </a:endParaRPr>
          </a:p>
        </p:txBody>
      </p:sp>
      <p:sp>
        <p:nvSpPr>
          <p:cNvPr id="38915" name="Rectangle 2"/>
          <p:cNvSpPr>
            <a:spLocks noGrp="1" noChangeArrowheads="1"/>
          </p:cNvSpPr>
          <p:nvPr>
            <p:ph type="title" idx="4294967295"/>
          </p:nvPr>
        </p:nvSpPr>
        <p:spPr>
          <a:xfrm>
            <a:off x="457200" y="457200"/>
            <a:ext cx="8229600" cy="1143000"/>
          </a:xfrm>
        </p:spPr>
        <p:txBody>
          <a:bodyPr/>
          <a:lstStyle/>
          <a:p>
            <a:pPr eaLnBrk="1" hangingPunct="1"/>
            <a:r>
              <a:rPr lang="en-US" dirty="0">
                <a:latin typeface="Arial" charset="0"/>
              </a:rPr>
              <a:t>Multicore Programming:</a:t>
            </a:r>
            <a:br>
              <a:rPr lang="en-US" dirty="0">
                <a:latin typeface="Arial" charset="0"/>
              </a:rPr>
            </a:br>
            <a:r>
              <a:rPr lang="en-US" dirty="0">
                <a:latin typeface="Arial" charset="0"/>
              </a:rPr>
              <a:t>Course Overview</a:t>
            </a:r>
          </a:p>
        </p:txBody>
      </p:sp>
      <p:sp>
        <p:nvSpPr>
          <p:cNvPr id="29701" name="Rectangle 3"/>
          <p:cNvSpPr>
            <a:spLocks noGrp="1" noChangeArrowheads="1"/>
          </p:cNvSpPr>
          <p:nvPr>
            <p:ph type="body" idx="4294967295"/>
          </p:nvPr>
        </p:nvSpPr>
        <p:spPr>
          <a:xfrm>
            <a:off x="685800" y="2401888"/>
            <a:ext cx="7772400" cy="3694112"/>
          </a:xfrm>
        </p:spPr>
        <p:txBody>
          <a:bodyPr/>
          <a:lstStyle/>
          <a:p>
            <a:pPr eaLnBrk="1" hangingPunct="1">
              <a:defRPr/>
            </a:pPr>
            <a:r>
              <a:rPr lang="en-US" sz="3600">
                <a:latin typeface="+mj-lt"/>
                <a:ea typeface="+mn-ea"/>
                <a:cs typeface="+mn-cs"/>
              </a:rPr>
              <a:t>Fundamentals</a:t>
            </a:r>
          </a:p>
          <a:p>
            <a:pPr lvl="1" eaLnBrk="1" hangingPunct="1">
              <a:defRPr/>
            </a:pPr>
            <a:r>
              <a:rPr lang="en-US" sz="3200">
                <a:latin typeface="+mj-lt"/>
              </a:rPr>
              <a:t>Models, algorithms, impossibility</a:t>
            </a:r>
          </a:p>
          <a:p>
            <a:pPr eaLnBrk="1" hangingPunct="1">
              <a:defRPr/>
            </a:pPr>
            <a:r>
              <a:rPr lang="en-US" sz="3600">
                <a:latin typeface="+mj-lt"/>
                <a:ea typeface="+mn-ea"/>
                <a:cs typeface="+mn-cs"/>
              </a:rPr>
              <a:t>Real-World programming</a:t>
            </a:r>
          </a:p>
          <a:p>
            <a:pPr lvl="1" eaLnBrk="1" hangingPunct="1">
              <a:defRPr/>
            </a:pPr>
            <a:r>
              <a:rPr lang="en-US" sz="3200">
                <a:latin typeface="+mj-lt"/>
              </a:rPr>
              <a:t>Architectures</a:t>
            </a:r>
          </a:p>
          <a:p>
            <a:pPr lvl="1" eaLnBrk="1" hangingPunct="1">
              <a:defRPr/>
            </a:pPr>
            <a:r>
              <a:rPr lang="en-US" sz="3200">
                <a:latin typeface="+mj-lt"/>
              </a:rPr>
              <a:t>Techniques</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omic Sans MS" charset="0"/>
              </a:rPr>
              <a:t>Art of Multiprocessor Programming</a:t>
            </a:r>
          </a:p>
        </p:txBody>
      </p:sp>
      <p:sp>
        <p:nvSpPr>
          <p:cNvPr id="267266" name="Slide Number Placeholder 2"/>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A8F6A64-A627-7B45-808B-2E52B01D03F9}" type="slidenum">
              <a:rPr lang="ar-SA" sz="1400">
                <a:latin typeface="Comic Sans MS" charset="0"/>
                <a:cs typeface="Arial" charset="0"/>
              </a:rPr>
              <a:pPr algn="r"/>
              <a:t>130</a:t>
            </a:fld>
            <a:endParaRPr lang="en-US" sz="1400">
              <a:latin typeface="Comic Sans MS" charset="0"/>
              <a:cs typeface="Arial" charset="0"/>
            </a:endParaRPr>
          </a:p>
        </p:txBody>
      </p:sp>
      <p:sp>
        <p:nvSpPr>
          <p:cNvPr id="267267" name="Rectangle 2"/>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400">
                <a:latin typeface="Comic Sans MS" charset="0"/>
                <a:hlinkClick r:id="rId3"/>
              </a:rPr>
              <a:t>  </a:t>
            </a:r>
            <a:r>
              <a:rPr lang="en-US">
                <a:latin typeface="Comic Sans MS" charset="0"/>
              </a:rPr>
              <a:t> </a:t>
            </a:r>
            <a:r>
              <a:rPr lang="en-US" sz="2400">
                <a:latin typeface="Comic Sans MS" charset="0"/>
              </a:rPr>
              <a:t>        </a:t>
            </a:r>
            <a:br>
              <a:rPr lang="en-US" sz="2400">
                <a:latin typeface="Comic Sans MS" charset="0"/>
              </a:rPr>
            </a:br>
            <a:r>
              <a:rPr lang="en-US" sz="2400">
                <a:latin typeface="Comic Sans MS" charset="0"/>
              </a:rPr>
              <a:t>This work is licensed under a </a:t>
            </a:r>
            <a:r>
              <a:rPr lang="en-US" sz="2400">
                <a:latin typeface="Comic Sans MS" charset="0"/>
                <a:hlinkClick r:id="rId3"/>
              </a:rPr>
              <a:t>Creative Commons Attribution-ShareAlike 2.5 License</a:t>
            </a:r>
            <a:r>
              <a:rPr lang="en-US" sz="2400">
                <a:latin typeface="Comic Sans MS" charset="0"/>
              </a:rPr>
              <a:t>. </a:t>
            </a:r>
          </a:p>
        </p:txBody>
      </p:sp>
      <p:pic>
        <p:nvPicPr>
          <p:cNvPr id="267268" name="Picture 3" descr="Creative Commons Licens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9" name="Rectangle 7"/>
          <p:cNvSpPr>
            <a:spLocks noChangeArrowheads="1"/>
          </p:cNvSpPr>
          <p:nvPr/>
        </p:nvSpPr>
        <p:spPr bwMode="auto">
          <a:xfrm>
            <a:off x="684213" y="1341438"/>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FontTx/>
              <a:buChar char="•"/>
            </a:pPr>
            <a:r>
              <a:rPr lang="en-US" b="1" dirty="0">
                <a:latin typeface="Lucida Sans" charset="0"/>
              </a:rPr>
              <a:t>You are free</a:t>
            </a:r>
            <a:r>
              <a:rPr lang="en-US" dirty="0">
                <a:latin typeface="Lucida Sans" charset="0"/>
              </a:rPr>
              <a:t>:</a:t>
            </a:r>
          </a:p>
          <a:p>
            <a:pPr marL="742950" lvl="1" indent="-285750" eaLnBrk="0" hangingPunct="0">
              <a:lnSpc>
                <a:spcPct val="80000"/>
              </a:lnSpc>
              <a:spcBef>
                <a:spcPct val="20000"/>
              </a:spcBef>
              <a:buFontTx/>
              <a:buChar char="–"/>
            </a:pPr>
            <a:r>
              <a:rPr lang="en-US" b="1" dirty="0">
                <a:latin typeface="Lucida Sans" charset="0"/>
              </a:rPr>
              <a:t>to Share</a:t>
            </a:r>
            <a:r>
              <a:rPr lang="en-US" dirty="0">
                <a:latin typeface="Lucida Sans" charset="0"/>
              </a:rPr>
              <a:t> — to copy, distribute and transmit the work </a:t>
            </a:r>
          </a:p>
          <a:p>
            <a:pPr marL="742950" lvl="1" indent="-285750" eaLnBrk="0" hangingPunct="0">
              <a:lnSpc>
                <a:spcPct val="80000"/>
              </a:lnSpc>
              <a:spcBef>
                <a:spcPct val="20000"/>
              </a:spcBef>
              <a:buFontTx/>
              <a:buChar char="–"/>
            </a:pPr>
            <a:r>
              <a:rPr lang="en-US" b="1" dirty="0">
                <a:latin typeface="Lucida Sans" charset="0"/>
              </a:rPr>
              <a:t>to Remix</a:t>
            </a:r>
            <a:r>
              <a:rPr lang="en-US" dirty="0">
                <a:latin typeface="Lucida Sans" charset="0"/>
              </a:rPr>
              <a:t> — to adapt the work </a:t>
            </a:r>
          </a:p>
          <a:p>
            <a:pPr marL="342900" indent="-342900" eaLnBrk="0" hangingPunct="0">
              <a:lnSpc>
                <a:spcPct val="80000"/>
              </a:lnSpc>
              <a:spcBef>
                <a:spcPct val="20000"/>
              </a:spcBef>
              <a:buFontTx/>
              <a:buChar char="•"/>
            </a:pPr>
            <a:r>
              <a:rPr lang="en-US" b="1" dirty="0">
                <a:latin typeface="Lucida Sans" charset="0"/>
              </a:rPr>
              <a:t>Under the following conditions</a:t>
            </a:r>
            <a:r>
              <a:rPr lang="en-US" dirty="0">
                <a:latin typeface="Lucida Sans" charset="0"/>
              </a:rPr>
              <a:t>:</a:t>
            </a:r>
          </a:p>
          <a:p>
            <a:pPr marL="742950" lvl="1" indent="-285750" eaLnBrk="0" hangingPunct="0">
              <a:lnSpc>
                <a:spcPct val="80000"/>
              </a:lnSpc>
              <a:spcBef>
                <a:spcPct val="20000"/>
              </a:spcBef>
              <a:buFontTx/>
              <a:buChar char="–"/>
            </a:pPr>
            <a:r>
              <a:rPr lang="en-US" b="1" dirty="0">
                <a:latin typeface="Lucida Sans" charset="0"/>
              </a:rPr>
              <a:t>Attribution</a:t>
            </a:r>
            <a:r>
              <a:rPr lang="en-US" dirty="0">
                <a:latin typeface="Lucida Sans" charset="0"/>
              </a:rPr>
              <a:t>. You must attribute the work to </a:t>
            </a:r>
            <a:r>
              <a:rPr lang="ja-JP" altLang="en-US" dirty="0">
                <a:latin typeface="Lucida Sans" charset="0"/>
              </a:rPr>
              <a:t>“</a:t>
            </a:r>
            <a:r>
              <a:rPr lang="en-US" altLang="ja-JP" dirty="0">
                <a:latin typeface="Lucida Sans" charset="0"/>
              </a:rPr>
              <a:t>The Art of Multiprocessor Programming</a:t>
            </a:r>
            <a:r>
              <a:rPr lang="ja-JP" altLang="en-US" dirty="0">
                <a:latin typeface="Lucida Sans" charset="0"/>
              </a:rPr>
              <a:t>”</a:t>
            </a:r>
            <a:r>
              <a:rPr lang="en-US" altLang="ja-JP" dirty="0">
                <a:latin typeface="Lucida Sans" charset="0"/>
              </a:rPr>
              <a:t> (but not in any way that suggests that the authors endorse you or your use of the work). </a:t>
            </a:r>
          </a:p>
          <a:p>
            <a:pPr marL="742950" lvl="1" indent="-285750" eaLnBrk="0" hangingPunct="0">
              <a:lnSpc>
                <a:spcPct val="80000"/>
              </a:lnSpc>
              <a:spcBef>
                <a:spcPct val="20000"/>
              </a:spcBef>
              <a:buFontTx/>
              <a:buChar char="–"/>
            </a:pPr>
            <a:r>
              <a:rPr lang="en-US" b="1" dirty="0">
                <a:latin typeface="Lucida Sans" charset="0"/>
              </a:rPr>
              <a:t>Share Alike</a:t>
            </a:r>
            <a:r>
              <a:rPr lang="en-US" dirty="0">
                <a:latin typeface="Lucida Sans" charset="0"/>
              </a:rPr>
              <a:t>. If you alter, transform, or build upon this work, you may distribute the resulting work only under the same, similar or a compatible license. </a:t>
            </a:r>
          </a:p>
          <a:p>
            <a:pPr marL="342900" indent="-342900" eaLnBrk="0" hangingPunct="0">
              <a:lnSpc>
                <a:spcPct val="80000"/>
              </a:lnSpc>
              <a:spcBef>
                <a:spcPct val="20000"/>
              </a:spcBef>
              <a:buFontTx/>
              <a:buChar char="•"/>
            </a:pPr>
            <a:r>
              <a:rPr lang="en-US" dirty="0">
                <a:latin typeface="Lucida Sans" charset="0"/>
              </a:rPr>
              <a:t>For any reuse or distribution, you must make clear to others the license terms of this work. The best way to do this is with a link to</a:t>
            </a:r>
          </a:p>
          <a:p>
            <a:pPr marL="742950" lvl="1" indent="-285750" eaLnBrk="0" hangingPunct="0">
              <a:lnSpc>
                <a:spcPct val="80000"/>
              </a:lnSpc>
              <a:spcBef>
                <a:spcPct val="20000"/>
              </a:spcBef>
              <a:buFontTx/>
              <a:buChar char="–"/>
            </a:pPr>
            <a:r>
              <a:rPr lang="en-US" dirty="0">
                <a:latin typeface="Lucida Sans" charset="0"/>
              </a:rPr>
              <a:t>http://</a:t>
            </a:r>
            <a:r>
              <a:rPr lang="en-US" dirty="0" err="1">
                <a:latin typeface="Lucida Sans" charset="0"/>
              </a:rPr>
              <a:t>creativecommons.org</a:t>
            </a:r>
            <a:r>
              <a:rPr lang="en-US" dirty="0">
                <a:latin typeface="Lucida Sans" charset="0"/>
              </a:rPr>
              <a:t>/licenses/by-</a:t>
            </a:r>
            <a:r>
              <a:rPr lang="en-US" dirty="0" err="1">
                <a:latin typeface="Lucida Sans" charset="0"/>
              </a:rPr>
              <a:t>sa</a:t>
            </a:r>
            <a:r>
              <a:rPr lang="en-US" dirty="0">
                <a:latin typeface="Lucida Sans" charset="0"/>
              </a:rPr>
              <a:t>/3.0/. </a:t>
            </a:r>
          </a:p>
          <a:p>
            <a:pPr marL="342900" indent="-342900" eaLnBrk="0" hangingPunct="0">
              <a:lnSpc>
                <a:spcPct val="80000"/>
              </a:lnSpc>
              <a:spcBef>
                <a:spcPct val="20000"/>
              </a:spcBef>
              <a:buFontTx/>
              <a:buChar char="•"/>
            </a:pPr>
            <a:r>
              <a:rPr lang="en-US" dirty="0">
                <a:latin typeface="Lucida Sans" charset="0"/>
              </a:rPr>
              <a:t>Any of the above conditions can be waived if you get permission from the copyright holder. </a:t>
            </a:r>
          </a:p>
          <a:p>
            <a:pPr marL="342900" indent="-342900" eaLnBrk="0" hangingPunct="0">
              <a:lnSpc>
                <a:spcPct val="80000"/>
              </a:lnSpc>
              <a:spcBef>
                <a:spcPct val="20000"/>
              </a:spcBef>
              <a:buFontTx/>
              <a:buChar char="•"/>
            </a:pPr>
            <a:r>
              <a:rPr lang="en-US" dirty="0">
                <a:latin typeface="Lucida Sans" charset="0"/>
              </a:rPr>
              <a:t>Nothing in this license impairs or restricts the </a:t>
            </a:r>
            <a:r>
              <a:rPr lang="en-US" dirty="0" smtClean="0">
                <a:latin typeface="Lucida Sans" charset="0"/>
              </a:rPr>
              <a:t>author</a:t>
            </a:r>
            <a:r>
              <a:rPr lang="fr-FR" dirty="0" smtClean="0">
                <a:latin typeface="Lucida Sans" charset="0"/>
              </a:rPr>
              <a:t>'</a:t>
            </a:r>
            <a:r>
              <a:rPr lang="en-US" dirty="0" smtClean="0">
                <a:latin typeface="Lucida Sans" charset="0"/>
              </a:rPr>
              <a:t>s </a:t>
            </a:r>
            <a:r>
              <a:rPr lang="en-US" dirty="0">
                <a:latin typeface="Lucida Sans" charset="0"/>
              </a:rPr>
              <a:t>moral rights. </a:t>
            </a:r>
          </a:p>
          <a:p>
            <a:pPr marL="342900" indent="-342900" eaLnBrk="0" hangingPunct="0">
              <a:lnSpc>
                <a:spcPct val="80000"/>
              </a:lnSpc>
              <a:spcBef>
                <a:spcPct val="20000"/>
              </a:spcBef>
              <a:buFontTx/>
              <a:buChar char="•"/>
            </a:pPr>
            <a:endParaRPr lang="en-US" dirty="0">
              <a:latin typeface="Lucida Sans"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40962"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FE17FA3-2EF7-214A-A647-2B062B85C93B}" type="slidenum">
              <a:rPr lang="ar-SA" sz="1400">
                <a:cs typeface="Arial" charset="0"/>
              </a:rPr>
              <a:pPr algn="r"/>
              <a:t>14</a:t>
            </a:fld>
            <a:endParaRPr lang="en-US" sz="1400">
              <a:cs typeface="Arial" charset="0"/>
            </a:endParaRPr>
          </a:p>
        </p:txBody>
      </p:sp>
      <p:sp>
        <p:nvSpPr>
          <p:cNvPr id="262146" name="AutoShape 2"/>
          <p:cNvSpPr>
            <a:spLocks noChangeArrowheads="1"/>
          </p:cNvSpPr>
          <p:nvPr/>
        </p:nvSpPr>
        <p:spPr bwMode="auto">
          <a:xfrm>
            <a:off x="838200" y="3025775"/>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lgn="r" eaLnBrk="0" hangingPunct="0">
              <a:defRPr/>
            </a:pPr>
            <a:endParaRPr lang="en-US" sz="4400" b="1">
              <a:solidFill>
                <a:srgbClr val="0000FF"/>
              </a:solidFill>
              <a:latin typeface="+mj-lt"/>
              <a:ea typeface="+mn-ea"/>
              <a:cs typeface="+mn-cs"/>
            </a:endParaRPr>
          </a:p>
        </p:txBody>
      </p:sp>
      <p:sp>
        <p:nvSpPr>
          <p:cNvPr id="40964" name="Rectangle 3"/>
          <p:cNvSpPr>
            <a:spLocks noGrp="1" noChangeArrowheads="1"/>
          </p:cNvSpPr>
          <p:nvPr>
            <p:ph type="title" idx="4294967295"/>
          </p:nvPr>
        </p:nvSpPr>
        <p:spPr/>
        <p:txBody>
          <a:bodyPr/>
          <a:lstStyle/>
          <a:p>
            <a:pPr eaLnBrk="1" hangingPunct="1"/>
            <a:r>
              <a:rPr lang="en-US">
                <a:latin typeface="Arial" charset="0"/>
              </a:rPr>
              <a:t>Sequential Computation</a:t>
            </a:r>
          </a:p>
        </p:txBody>
      </p:sp>
      <p:grpSp>
        <p:nvGrpSpPr>
          <p:cNvPr id="40965" name="Group 4"/>
          <p:cNvGrpSpPr>
            <a:grpSpLocks/>
          </p:cNvGrpSpPr>
          <p:nvPr/>
        </p:nvGrpSpPr>
        <p:grpSpPr bwMode="auto">
          <a:xfrm>
            <a:off x="2286000" y="1524000"/>
            <a:ext cx="1379538" cy="1174750"/>
            <a:chOff x="1043" y="2525"/>
            <a:chExt cx="869" cy="740"/>
          </a:xfrm>
        </p:grpSpPr>
        <p:sp>
          <p:nvSpPr>
            <p:cNvPr id="31751" name="Freeform 5"/>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2" name="Freeform 6"/>
            <p:cNvSpPr>
              <a:spLocks/>
            </p:cNvSpPr>
            <p:nvPr/>
          </p:nvSpPr>
          <p:spPr bwMode="auto">
            <a:xfrm>
              <a:off x="1737" y="2793"/>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3" name="Freeform 7"/>
            <p:cNvSpPr>
              <a:spLocks/>
            </p:cNvSpPr>
            <p:nvPr/>
          </p:nvSpPr>
          <p:spPr bwMode="auto">
            <a:xfrm>
              <a:off x="1705" y="2639"/>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4" name="Freeform 8"/>
            <p:cNvSpPr>
              <a:spLocks/>
            </p:cNvSpPr>
            <p:nvPr/>
          </p:nvSpPr>
          <p:spPr bwMode="auto">
            <a:xfrm>
              <a:off x="1673" y="255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5" name="Freeform 9"/>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6" name="Freeform 10"/>
            <p:cNvSpPr>
              <a:spLocks/>
            </p:cNvSpPr>
            <p:nvPr/>
          </p:nvSpPr>
          <p:spPr bwMode="auto">
            <a:xfrm flipH="1">
              <a:off x="1133" y="2812"/>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7" name="Freeform 11"/>
            <p:cNvSpPr>
              <a:spLocks/>
            </p:cNvSpPr>
            <p:nvPr/>
          </p:nvSpPr>
          <p:spPr bwMode="auto">
            <a:xfrm flipH="1">
              <a:off x="1244" y="2586"/>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8" name="Freeform 12"/>
            <p:cNvSpPr>
              <a:spLocks/>
            </p:cNvSpPr>
            <p:nvPr/>
          </p:nvSpPr>
          <p:spPr bwMode="auto">
            <a:xfrm flipH="1">
              <a:off x="1204" y="269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59" name="AutoShape 13"/>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0" name="Rectangle 14"/>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31761" name="Oval 15"/>
          <p:cNvSpPr>
            <a:spLocks noChangeArrowheads="1"/>
          </p:cNvSpPr>
          <p:nvPr/>
        </p:nvSpPr>
        <p:spPr bwMode="auto">
          <a:xfrm>
            <a:off x="1524000" y="43434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2" name="Oval 16"/>
          <p:cNvSpPr>
            <a:spLocks noChangeArrowheads="1"/>
          </p:cNvSpPr>
          <p:nvPr/>
        </p:nvSpPr>
        <p:spPr bwMode="auto">
          <a:xfrm>
            <a:off x="6781800" y="42672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3" name="Oval 17"/>
          <p:cNvSpPr>
            <a:spLocks noChangeArrowheads="1"/>
          </p:cNvSpPr>
          <p:nvPr/>
        </p:nvSpPr>
        <p:spPr bwMode="auto">
          <a:xfrm>
            <a:off x="6057900" y="35814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4" name="Oval 18"/>
          <p:cNvSpPr>
            <a:spLocks noChangeArrowheads="1"/>
          </p:cNvSpPr>
          <p:nvPr/>
        </p:nvSpPr>
        <p:spPr bwMode="auto">
          <a:xfrm>
            <a:off x="5334000" y="42672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5" name="Oval 19"/>
          <p:cNvSpPr>
            <a:spLocks noChangeArrowheads="1"/>
          </p:cNvSpPr>
          <p:nvPr/>
        </p:nvSpPr>
        <p:spPr bwMode="auto">
          <a:xfrm>
            <a:off x="2819400" y="43434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6" name="AutoShape 20"/>
          <p:cNvSpPr>
            <a:spLocks noChangeArrowheads="1"/>
          </p:cNvSpPr>
          <p:nvPr/>
        </p:nvSpPr>
        <p:spPr bwMode="auto">
          <a:xfrm>
            <a:off x="2438400" y="43815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7" name="AutoShape 21"/>
          <p:cNvSpPr>
            <a:spLocks noChangeArrowheads="1"/>
          </p:cNvSpPr>
          <p:nvPr/>
        </p:nvSpPr>
        <p:spPr bwMode="auto">
          <a:xfrm>
            <a:off x="3733800" y="43815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8" name="AutoShape 22"/>
          <p:cNvSpPr>
            <a:spLocks noChangeArrowheads="1"/>
          </p:cNvSpPr>
          <p:nvPr/>
        </p:nvSpPr>
        <p:spPr bwMode="auto">
          <a:xfrm rot="2548433">
            <a:off x="6705600" y="39624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69" name="AutoShape 23"/>
          <p:cNvSpPr>
            <a:spLocks noChangeArrowheads="1"/>
          </p:cNvSpPr>
          <p:nvPr/>
        </p:nvSpPr>
        <p:spPr bwMode="auto">
          <a:xfrm rot="19051567" flipH="1">
            <a:off x="5867400" y="39624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0" name="AutoShape 24"/>
          <p:cNvSpPr>
            <a:spLocks noChangeArrowheads="1"/>
          </p:cNvSpPr>
          <p:nvPr/>
        </p:nvSpPr>
        <p:spPr bwMode="auto">
          <a:xfrm rot="19051567" flipH="1">
            <a:off x="5181600" y="4648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1" name="Text Box 25"/>
          <p:cNvSpPr txBox="1">
            <a:spLocks noChangeArrowheads="1"/>
          </p:cNvSpPr>
          <p:nvPr/>
        </p:nvSpPr>
        <p:spPr bwMode="auto">
          <a:xfrm>
            <a:off x="990600" y="3200400"/>
            <a:ext cx="1658938" cy="579438"/>
          </a:xfrm>
          <a:prstGeom prst="rect">
            <a:avLst/>
          </a:prstGeom>
          <a:noFill/>
          <a:ln w="9525">
            <a:noFill/>
            <a:miter lim="800000"/>
            <a:headEnd/>
            <a:tailEnd/>
          </a:ln>
        </p:spPr>
        <p:txBody>
          <a:bodyPr wrap="none">
            <a:spAutoFit/>
          </a:bodyPr>
          <a:lstStyle/>
          <a:p>
            <a:pPr algn="r" eaLnBrk="0" hangingPunct="0">
              <a:defRPr/>
            </a:pPr>
            <a:r>
              <a:rPr lang="en-US" sz="3200">
                <a:solidFill>
                  <a:srgbClr val="0000FF"/>
                </a:solidFill>
                <a:latin typeface="+mj-lt"/>
                <a:ea typeface="+mn-ea"/>
                <a:cs typeface="+mn-cs"/>
              </a:rPr>
              <a:t>memory</a:t>
            </a:r>
          </a:p>
        </p:txBody>
      </p:sp>
      <p:sp>
        <p:nvSpPr>
          <p:cNvPr id="31772" name="Freeform 26"/>
          <p:cNvSpPr>
            <a:spLocks/>
          </p:cNvSpPr>
          <p:nvPr/>
        </p:nvSpPr>
        <p:spPr bwMode="auto">
          <a:xfrm>
            <a:off x="3214688" y="2560638"/>
            <a:ext cx="457200" cy="1905000"/>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3" name="AutoShape 27"/>
          <p:cNvSpPr>
            <a:spLocks noChangeArrowheads="1"/>
          </p:cNvSpPr>
          <p:nvPr/>
        </p:nvSpPr>
        <p:spPr bwMode="auto">
          <a:xfrm>
            <a:off x="1295400" y="4114800"/>
            <a:ext cx="3733800" cy="13716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4" name="Text Box 28"/>
          <p:cNvSpPr txBox="1">
            <a:spLocks noChangeArrowheads="1"/>
          </p:cNvSpPr>
          <p:nvPr/>
        </p:nvSpPr>
        <p:spPr bwMode="auto">
          <a:xfrm>
            <a:off x="1597025" y="4876800"/>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ea typeface="+mn-ea"/>
                <a:cs typeface="+mn-cs"/>
              </a:rPr>
              <a:t>object</a:t>
            </a:r>
          </a:p>
        </p:txBody>
      </p:sp>
      <p:sp>
        <p:nvSpPr>
          <p:cNvPr id="31775" name="AutoShape 29"/>
          <p:cNvSpPr>
            <a:spLocks noChangeArrowheads="1"/>
          </p:cNvSpPr>
          <p:nvPr/>
        </p:nvSpPr>
        <p:spPr bwMode="auto">
          <a:xfrm>
            <a:off x="4343400" y="3352800"/>
            <a:ext cx="3505200" cy="23622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6" name="Text Box 30"/>
          <p:cNvSpPr txBox="1">
            <a:spLocks noChangeArrowheads="1"/>
          </p:cNvSpPr>
          <p:nvPr/>
        </p:nvSpPr>
        <p:spPr bwMode="auto">
          <a:xfrm>
            <a:off x="6321425" y="5029200"/>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ea typeface="+mn-ea"/>
                <a:cs typeface="+mn-cs"/>
              </a:rPr>
              <a:t>object</a:t>
            </a:r>
          </a:p>
        </p:txBody>
      </p:sp>
      <p:sp>
        <p:nvSpPr>
          <p:cNvPr id="31777" name="Oval 31"/>
          <p:cNvSpPr>
            <a:spLocks noChangeArrowheads="1"/>
          </p:cNvSpPr>
          <p:nvPr/>
        </p:nvSpPr>
        <p:spPr bwMode="auto">
          <a:xfrm>
            <a:off x="4572000" y="4953000"/>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8" name="Oval 32"/>
          <p:cNvSpPr>
            <a:spLocks noChangeArrowheads="1"/>
          </p:cNvSpPr>
          <p:nvPr/>
        </p:nvSpPr>
        <p:spPr bwMode="auto">
          <a:xfrm>
            <a:off x="4152900" y="4343400"/>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1779" name="Text Box 33"/>
          <p:cNvSpPr txBox="1">
            <a:spLocks noChangeArrowheads="1"/>
          </p:cNvSpPr>
          <p:nvPr/>
        </p:nvSpPr>
        <p:spPr bwMode="auto">
          <a:xfrm>
            <a:off x="4429125" y="1820863"/>
            <a:ext cx="1344613" cy="584200"/>
          </a:xfrm>
          <a:prstGeom prst="rect">
            <a:avLst/>
          </a:prstGeom>
          <a:noFill/>
          <a:ln w="9525">
            <a:noFill/>
            <a:miter lim="800000"/>
            <a:headEnd/>
            <a:tailEnd/>
          </a:ln>
        </p:spPr>
        <p:txBody>
          <a:bodyPr wrap="none">
            <a:spAutoFit/>
          </a:bodyPr>
          <a:lstStyle/>
          <a:p>
            <a:pPr algn="r" eaLnBrk="0" hangingPunct="0">
              <a:defRPr/>
            </a:pPr>
            <a:r>
              <a:rPr lang="en-US" sz="3200">
                <a:solidFill>
                  <a:srgbClr val="FF0000"/>
                </a:solidFill>
                <a:latin typeface="+mj-lt"/>
                <a:ea typeface="+mn-ea"/>
                <a:cs typeface="+mn-cs"/>
              </a:rPr>
              <a:t>thread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1"/>
          <p:cNvSpPr>
            <a:spLocks noGrp="1"/>
          </p:cNvSpPr>
          <p:nvPr>
            <p:ph type="ftr" sz="quarter" idx="10"/>
          </p:nvPr>
        </p:nvSpPr>
        <p:spPr>
          <a:xfrm>
            <a:off x="3124200" y="5987418"/>
            <a:ext cx="3124200" cy="476250"/>
          </a:xfrm>
        </p:spPr>
        <p:txBody>
          <a:bodyPr/>
          <a:lstStyle/>
          <a:p>
            <a:pPr>
              <a:defRPr/>
            </a:pPr>
            <a:r>
              <a:rPr lang="en-US">
                <a:latin typeface="+mj-lt"/>
              </a:rPr>
              <a:t>Art of Multiprocessor Programming</a:t>
            </a:r>
          </a:p>
        </p:txBody>
      </p:sp>
      <p:sp>
        <p:nvSpPr>
          <p:cNvPr id="43010" name="Slide Number Placeholder 3"/>
          <p:cNvSpPr txBox="1">
            <a:spLocks noGrp="1"/>
          </p:cNvSpPr>
          <p:nvPr/>
        </p:nvSpPr>
        <p:spPr bwMode="auto">
          <a:xfrm>
            <a:off x="6451600" y="599694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DDC2647-075F-CE47-A13D-875EC8D8E157}" type="slidenum">
              <a:rPr lang="ar-SA" sz="1400">
                <a:cs typeface="Arial" charset="0"/>
              </a:rPr>
              <a:pPr algn="r"/>
              <a:t>15</a:t>
            </a:fld>
            <a:endParaRPr lang="en-US" sz="1400">
              <a:cs typeface="Arial" charset="0"/>
            </a:endParaRPr>
          </a:p>
        </p:txBody>
      </p:sp>
      <p:sp>
        <p:nvSpPr>
          <p:cNvPr id="264194" name="AutoShape 2"/>
          <p:cNvSpPr>
            <a:spLocks noChangeArrowheads="1"/>
          </p:cNvSpPr>
          <p:nvPr/>
        </p:nvSpPr>
        <p:spPr bwMode="auto">
          <a:xfrm>
            <a:off x="838200" y="3094993"/>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lgn="r" eaLnBrk="0" hangingPunct="0">
              <a:defRPr/>
            </a:pPr>
            <a:endParaRPr lang="en-US" sz="4400" b="1">
              <a:solidFill>
                <a:srgbClr val="0000FF"/>
              </a:solidFill>
              <a:latin typeface="+mj-lt"/>
              <a:ea typeface="+mn-ea"/>
              <a:cs typeface="+mn-cs"/>
            </a:endParaRPr>
          </a:p>
        </p:txBody>
      </p:sp>
      <p:sp>
        <p:nvSpPr>
          <p:cNvPr id="43012" name="Rectangle 3"/>
          <p:cNvSpPr>
            <a:spLocks noGrp="1" noChangeArrowheads="1"/>
          </p:cNvSpPr>
          <p:nvPr>
            <p:ph type="title" idx="4294967295"/>
          </p:nvPr>
        </p:nvSpPr>
        <p:spPr>
          <a:xfrm>
            <a:off x="685800" y="420688"/>
            <a:ext cx="7772400" cy="1143000"/>
          </a:xfrm>
        </p:spPr>
        <p:txBody>
          <a:bodyPr/>
          <a:lstStyle/>
          <a:p>
            <a:pPr eaLnBrk="1" hangingPunct="1"/>
            <a:r>
              <a:rPr lang="en-US">
                <a:latin typeface="Arial" charset="0"/>
              </a:rPr>
              <a:t>Concurrent Computation</a:t>
            </a:r>
          </a:p>
        </p:txBody>
      </p:sp>
      <p:grpSp>
        <p:nvGrpSpPr>
          <p:cNvPr id="43013" name="Group 4"/>
          <p:cNvGrpSpPr>
            <a:grpSpLocks/>
          </p:cNvGrpSpPr>
          <p:nvPr/>
        </p:nvGrpSpPr>
        <p:grpSpPr bwMode="auto">
          <a:xfrm>
            <a:off x="2286000" y="1593218"/>
            <a:ext cx="1379538" cy="1174750"/>
            <a:chOff x="1043" y="2525"/>
            <a:chExt cx="869" cy="740"/>
          </a:xfrm>
        </p:grpSpPr>
        <p:sp>
          <p:nvSpPr>
            <p:cNvPr id="33799" name="Freeform 5"/>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0" name="Freeform 6"/>
            <p:cNvSpPr>
              <a:spLocks/>
            </p:cNvSpPr>
            <p:nvPr/>
          </p:nvSpPr>
          <p:spPr bwMode="auto">
            <a:xfrm>
              <a:off x="1737" y="2793"/>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1" name="Freeform 7"/>
            <p:cNvSpPr>
              <a:spLocks/>
            </p:cNvSpPr>
            <p:nvPr/>
          </p:nvSpPr>
          <p:spPr bwMode="auto">
            <a:xfrm>
              <a:off x="1705" y="2639"/>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2" name="Freeform 8"/>
            <p:cNvSpPr>
              <a:spLocks/>
            </p:cNvSpPr>
            <p:nvPr/>
          </p:nvSpPr>
          <p:spPr bwMode="auto">
            <a:xfrm>
              <a:off x="1673" y="255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3" name="Freeform 9"/>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4" name="Freeform 10"/>
            <p:cNvSpPr>
              <a:spLocks/>
            </p:cNvSpPr>
            <p:nvPr/>
          </p:nvSpPr>
          <p:spPr bwMode="auto">
            <a:xfrm flipH="1">
              <a:off x="1133" y="2812"/>
              <a:ext cx="86" cy="221"/>
            </a:xfrm>
            <a:custGeom>
              <a:avLst/>
              <a:gdLst>
                <a:gd name="T0" fmla="*/ 0 w 143"/>
                <a:gd name="T1" fmla="*/ 0 h 278"/>
                <a:gd name="T2" fmla="*/ 4 w 143"/>
                <a:gd name="T3" fmla="*/ 9 h 278"/>
                <a:gd name="T4" fmla="*/ 4 w 143"/>
                <a:gd name="T5" fmla="*/ 48 h 278"/>
                <a:gd name="T6" fmla="*/ 3 w 143"/>
                <a:gd name="T7" fmla="*/ 56 h 278"/>
                <a:gd name="T8" fmla="*/ 2 w 143"/>
                <a:gd name="T9" fmla="*/ 20 h 278"/>
                <a:gd name="T10" fmla="*/ 1 w 143"/>
                <a:gd name="T11" fmla="*/ 1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5" name="Freeform 11"/>
            <p:cNvSpPr>
              <a:spLocks/>
            </p:cNvSpPr>
            <p:nvPr/>
          </p:nvSpPr>
          <p:spPr bwMode="auto">
            <a:xfrm flipH="1">
              <a:off x="1244" y="2586"/>
              <a:ext cx="51" cy="178"/>
            </a:xfrm>
            <a:custGeom>
              <a:avLst/>
              <a:gdLst>
                <a:gd name="T0" fmla="*/ 0 w 143"/>
                <a:gd name="T1" fmla="*/ 0 h 278"/>
                <a:gd name="T2" fmla="*/ 0 w 143"/>
                <a:gd name="T3" fmla="*/ 2 h 278"/>
                <a:gd name="T4" fmla="*/ 0 w 143"/>
                <a:gd name="T5" fmla="*/ 11 h 278"/>
                <a:gd name="T6" fmla="*/ 0 w 143"/>
                <a:gd name="T7" fmla="*/ 12 h 278"/>
                <a:gd name="T8" fmla="*/ 0 w 143"/>
                <a:gd name="T9" fmla="*/ 4 h 278"/>
                <a:gd name="T10" fmla="*/ 0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6" name="Freeform 12"/>
            <p:cNvSpPr>
              <a:spLocks/>
            </p:cNvSpPr>
            <p:nvPr/>
          </p:nvSpPr>
          <p:spPr bwMode="auto">
            <a:xfrm flipH="1">
              <a:off x="1204" y="2691"/>
              <a:ext cx="47" cy="156"/>
            </a:xfrm>
            <a:custGeom>
              <a:avLst/>
              <a:gdLst>
                <a:gd name="T0" fmla="*/ 0 w 143"/>
                <a:gd name="T1" fmla="*/ 0 h 278"/>
                <a:gd name="T2" fmla="*/ 0 w 143"/>
                <a:gd name="T3" fmla="*/ 1 h 278"/>
                <a:gd name="T4" fmla="*/ 0 w 143"/>
                <a:gd name="T5" fmla="*/ 4 h 278"/>
                <a:gd name="T6" fmla="*/ 0 w 143"/>
                <a:gd name="T7" fmla="*/ 4 h 278"/>
                <a:gd name="T8" fmla="*/ 0 w 143"/>
                <a:gd name="T9" fmla="*/ 2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7" name="AutoShape 13"/>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08" name="Rectangle 14"/>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33809" name="Oval 15"/>
          <p:cNvSpPr>
            <a:spLocks noChangeArrowheads="1"/>
          </p:cNvSpPr>
          <p:nvPr/>
        </p:nvSpPr>
        <p:spPr bwMode="auto">
          <a:xfrm>
            <a:off x="1524000" y="4390393"/>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0" name="Oval 16"/>
          <p:cNvSpPr>
            <a:spLocks noChangeArrowheads="1"/>
          </p:cNvSpPr>
          <p:nvPr/>
        </p:nvSpPr>
        <p:spPr bwMode="auto">
          <a:xfrm>
            <a:off x="6781800" y="4314193"/>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1" name="Oval 17"/>
          <p:cNvSpPr>
            <a:spLocks noChangeArrowheads="1"/>
          </p:cNvSpPr>
          <p:nvPr/>
        </p:nvSpPr>
        <p:spPr bwMode="auto">
          <a:xfrm>
            <a:off x="6057900" y="3628393"/>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2" name="Oval 18"/>
          <p:cNvSpPr>
            <a:spLocks noChangeArrowheads="1"/>
          </p:cNvSpPr>
          <p:nvPr/>
        </p:nvSpPr>
        <p:spPr bwMode="auto">
          <a:xfrm>
            <a:off x="5334000" y="4314193"/>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3" name="Oval 19"/>
          <p:cNvSpPr>
            <a:spLocks noChangeArrowheads="1"/>
          </p:cNvSpPr>
          <p:nvPr/>
        </p:nvSpPr>
        <p:spPr bwMode="auto">
          <a:xfrm>
            <a:off x="2819400" y="4390393"/>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4" name="AutoShape 20"/>
          <p:cNvSpPr>
            <a:spLocks noChangeArrowheads="1"/>
          </p:cNvSpPr>
          <p:nvPr/>
        </p:nvSpPr>
        <p:spPr bwMode="auto">
          <a:xfrm>
            <a:off x="2438400" y="4428493"/>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5" name="AutoShape 21"/>
          <p:cNvSpPr>
            <a:spLocks noChangeArrowheads="1"/>
          </p:cNvSpPr>
          <p:nvPr/>
        </p:nvSpPr>
        <p:spPr bwMode="auto">
          <a:xfrm>
            <a:off x="3733800" y="4428493"/>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6" name="AutoShape 22"/>
          <p:cNvSpPr>
            <a:spLocks noChangeArrowheads="1"/>
          </p:cNvSpPr>
          <p:nvPr/>
        </p:nvSpPr>
        <p:spPr bwMode="auto">
          <a:xfrm rot="2548433">
            <a:off x="6705600" y="4009393"/>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7" name="AutoShape 23"/>
          <p:cNvSpPr>
            <a:spLocks noChangeArrowheads="1"/>
          </p:cNvSpPr>
          <p:nvPr/>
        </p:nvSpPr>
        <p:spPr bwMode="auto">
          <a:xfrm rot="19051567" flipH="1">
            <a:off x="5867400" y="4009393"/>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8" name="AutoShape 24"/>
          <p:cNvSpPr>
            <a:spLocks noChangeArrowheads="1"/>
          </p:cNvSpPr>
          <p:nvPr/>
        </p:nvSpPr>
        <p:spPr bwMode="auto">
          <a:xfrm rot="19051567" flipH="1">
            <a:off x="5181600" y="4695193"/>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19" name="Text Box 25"/>
          <p:cNvSpPr txBox="1">
            <a:spLocks noChangeArrowheads="1"/>
          </p:cNvSpPr>
          <p:nvPr/>
        </p:nvSpPr>
        <p:spPr bwMode="auto">
          <a:xfrm>
            <a:off x="990600" y="3247393"/>
            <a:ext cx="1658938" cy="579438"/>
          </a:xfrm>
          <a:prstGeom prst="rect">
            <a:avLst/>
          </a:prstGeom>
          <a:noFill/>
          <a:ln w="9525">
            <a:noFill/>
            <a:miter lim="800000"/>
            <a:headEnd/>
            <a:tailEnd/>
          </a:ln>
        </p:spPr>
        <p:txBody>
          <a:bodyPr wrap="none">
            <a:spAutoFit/>
          </a:bodyPr>
          <a:lstStyle/>
          <a:p>
            <a:pPr algn="r" eaLnBrk="0" hangingPunct="0">
              <a:defRPr/>
            </a:pPr>
            <a:r>
              <a:rPr lang="en-US" sz="3200">
                <a:solidFill>
                  <a:srgbClr val="0000FF"/>
                </a:solidFill>
                <a:latin typeface="+mj-lt"/>
                <a:ea typeface="+mn-ea"/>
                <a:cs typeface="+mn-cs"/>
              </a:rPr>
              <a:t>memory</a:t>
            </a:r>
          </a:p>
        </p:txBody>
      </p:sp>
      <p:sp>
        <p:nvSpPr>
          <p:cNvPr id="33820" name="Freeform 26"/>
          <p:cNvSpPr>
            <a:spLocks/>
          </p:cNvSpPr>
          <p:nvPr/>
        </p:nvSpPr>
        <p:spPr bwMode="auto">
          <a:xfrm>
            <a:off x="3200400" y="2623506"/>
            <a:ext cx="485775" cy="19192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1" name="AutoShape 27"/>
          <p:cNvSpPr>
            <a:spLocks noChangeArrowheads="1"/>
          </p:cNvSpPr>
          <p:nvPr/>
        </p:nvSpPr>
        <p:spPr bwMode="auto">
          <a:xfrm>
            <a:off x="1295400" y="4161793"/>
            <a:ext cx="3733800" cy="13716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2" name="Text Box 28"/>
          <p:cNvSpPr txBox="1">
            <a:spLocks noChangeArrowheads="1"/>
          </p:cNvSpPr>
          <p:nvPr/>
        </p:nvSpPr>
        <p:spPr bwMode="auto">
          <a:xfrm>
            <a:off x="1597025" y="4923793"/>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ea typeface="+mn-ea"/>
                <a:cs typeface="+mn-cs"/>
              </a:rPr>
              <a:t>object</a:t>
            </a:r>
          </a:p>
        </p:txBody>
      </p:sp>
      <p:sp>
        <p:nvSpPr>
          <p:cNvPr id="33823" name="AutoShape 29"/>
          <p:cNvSpPr>
            <a:spLocks noChangeArrowheads="1"/>
          </p:cNvSpPr>
          <p:nvPr/>
        </p:nvSpPr>
        <p:spPr bwMode="auto">
          <a:xfrm>
            <a:off x="4343400" y="3399793"/>
            <a:ext cx="3505200" cy="2362200"/>
          </a:xfrm>
          <a:prstGeom prst="roundRect">
            <a:avLst>
              <a:gd name="adj" fmla="val 16667"/>
            </a:avLst>
          </a:prstGeom>
          <a:noFill/>
          <a:ln w="38100">
            <a:solidFill>
              <a:schemeClr val="bg2"/>
            </a:solidFill>
            <a:prstDash val="dash"/>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4" name="Text Box 30"/>
          <p:cNvSpPr txBox="1">
            <a:spLocks noChangeArrowheads="1"/>
          </p:cNvSpPr>
          <p:nvPr/>
        </p:nvSpPr>
        <p:spPr bwMode="auto">
          <a:xfrm>
            <a:off x="6321425" y="5076193"/>
            <a:ext cx="1277938" cy="584200"/>
          </a:xfrm>
          <a:prstGeom prst="rect">
            <a:avLst/>
          </a:prstGeom>
          <a:noFill/>
          <a:ln w="9525">
            <a:noFill/>
            <a:miter lim="800000"/>
            <a:headEnd/>
            <a:tailEnd/>
          </a:ln>
        </p:spPr>
        <p:txBody>
          <a:bodyPr wrap="none">
            <a:spAutoFit/>
          </a:bodyPr>
          <a:lstStyle/>
          <a:p>
            <a:pPr algn="r" eaLnBrk="0" hangingPunct="0">
              <a:defRPr/>
            </a:pPr>
            <a:r>
              <a:rPr lang="en-US" sz="3200">
                <a:solidFill>
                  <a:schemeClr val="bg2"/>
                </a:solidFill>
                <a:latin typeface="+mj-lt"/>
                <a:ea typeface="+mn-ea"/>
                <a:cs typeface="+mn-cs"/>
              </a:rPr>
              <a:t>object</a:t>
            </a:r>
          </a:p>
        </p:txBody>
      </p:sp>
      <p:sp>
        <p:nvSpPr>
          <p:cNvPr id="33825" name="Oval 31"/>
          <p:cNvSpPr>
            <a:spLocks noChangeArrowheads="1"/>
          </p:cNvSpPr>
          <p:nvPr/>
        </p:nvSpPr>
        <p:spPr bwMode="auto">
          <a:xfrm>
            <a:off x="4572000" y="4999993"/>
            <a:ext cx="838200" cy="381000"/>
          </a:xfrm>
          <a:prstGeom prst="ellipse">
            <a:avLst/>
          </a:prstGeom>
          <a:solidFill>
            <a:srgbClr val="00FF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6" name="Oval 32"/>
          <p:cNvSpPr>
            <a:spLocks noChangeArrowheads="1"/>
          </p:cNvSpPr>
          <p:nvPr/>
        </p:nvSpPr>
        <p:spPr bwMode="auto">
          <a:xfrm>
            <a:off x="4152900" y="4390393"/>
            <a:ext cx="838200" cy="381000"/>
          </a:xfrm>
          <a:prstGeom prst="ellipse">
            <a:avLst/>
          </a:prstGeom>
          <a:solidFill>
            <a:schemeClr val="hlink"/>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7" name="Freeform 33"/>
          <p:cNvSpPr>
            <a:spLocks/>
          </p:cNvSpPr>
          <p:nvPr/>
        </p:nvSpPr>
        <p:spPr bwMode="auto">
          <a:xfrm>
            <a:off x="5343525" y="2320293"/>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8" name="Freeform 34"/>
          <p:cNvSpPr>
            <a:spLocks/>
          </p:cNvSpPr>
          <p:nvPr/>
        </p:nvSpPr>
        <p:spPr bwMode="auto">
          <a:xfrm>
            <a:off x="5292725" y="2018668"/>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29" name="Freeform 35"/>
          <p:cNvSpPr>
            <a:spLocks/>
          </p:cNvSpPr>
          <p:nvPr/>
        </p:nvSpPr>
        <p:spPr bwMode="auto">
          <a:xfrm>
            <a:off x="5241925" y="1774193"/>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0" name="Freeform 36"/>
          <p:cNvSpPr>
            <a:spLocks/>
          </p:cNvSpPr>
          <p:nvPr/>
        </p:nvSpPr>
        <p:spPr bwMode="auto">
          <a:xfrm>
            <a:off x="5191125" y="1634493"/>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1" name="Freeform 37"/>
          <p:cNvSpPr>
            <a:spLocks/>
          </p:cNvSpPr>
          <p:nvPr/>
        </p:nvSpPr>
        <p:spPr bwMode="auto">
          <a:xfrm flipH="1">
            <a:off x="4191000" y="2326643"/>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2" name="Freeform 38"/>
          <p:cNvSpPr>
            <a:spLocks/>
          </p:cNvSpPr>
          <p:nvPr/>
        </p:nvSpPr>
        <p:spPr bwMode="auto">
          <a:xfrm flipH="1">
            <a:off x="4333875" y="2048831"/>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3" name="Freeform 39"/>
          <p:cNvSpPr>
            <a:spLocks/>
          </p:cNvSpPr>
          <p:nvPr/>
        </p:nvSpPr>
        <p:spPr bwMode="auto">
          <a:xfrm flipH="1">
            <a:off x="4510088" y="1690056"/>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4" name="Freeform 40"/>
          <p:cNvSpPr>
            <a:spLocks/>
          </p:cNvSpPr>
          <p:nvPr/>
        </p:nvSpPr>
        <p:spPr bwMode="auto">
          <a:xfrm flipH="1">
            <a:off x="4446588" y="1856743"/>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5" name="AutoShape 41"/>
          <p:cNvSpPr>
            <a:spLocks noChangeArrowheads="1"/>
          </p:cNvSpPr>
          <p:nvPr/>
        </p:nvSpPr>
        <p:spPr bwMode="auto">
          <a:xfrm flipV="1">
            <a:off x="4381500" y="1593218"/>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6" name="Rectangle 42"/>
          <p:cNvSpPr>
            <a:spLocks noChangeArrowheads="1"/>
          </p:cNvSpPr>
          <p:nvPr/>
        </p:nvSpPr>
        <p:spPr bwMode="auto">
          <a:xfrm>
            <a:off x="4381500" y="2488568"/>
            <a:ext cx="1042988" cy="249238"/>
          </a:xfrm>
          <a:prstGeom prst="rect">
            <a:avLst/>
          </a:prstGeom>
          <a:solidFill>
            <a:srgbClr val="FFFF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7" name="Freeform 43"/>
          <p:cNvSpPr>
            <a:spLocks/>
          </p:cNvSpPr>
          <p:nvPr/>
        </p:nvSpPr>
        <p:spPr bwMode="auto">
          <a:xfrm>
            <a:off x="7248525" y="2320293"/>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8" name="Freeform 44"/>
          <p:cNvSpPr>
            <a:spLocks/>
          </p:cNvSpPr>
          <p:nvPr/>
        </p:nvSpPr>
        <p:spPr bwMode="auto">
          <a:xfrm>
            <a:off x="7197725" y="2018668"/>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39" name="Freeform 45"/>
          <p:cNvSpPr>
            <a:spLocks/>
          </p:cNvSpPr>
          <p:nvPr/>
        </p:nvSpPr>
        <p:spPr bwMode="auto">
          <a:xfrm>
            <a:off x="7146925" y="1774193"/>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0" name="Freeform 46"/>
          <p:cNvSpPr>
            <a:spLocks/>
          </p:cNvSpPr>
          <p:nvPr/>
        </p:nvSpPr>
        <p:spPr bwMode="auto">
          <a:xfrm>
            <a:off x="7096125" y="1634493"/>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1" name="Freeform 47"/>
          <p:cNvSpPr>
            <a:spLocks/>
          </p:cNvSpPr>
          <p:nvPr/>
        </p:nvSpPr>
        <p:spPr bwMode="auto">
          <a:xfrm flipH="1">
            <a:off x="6096000" y="2326643"/>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2" name="Freeform 48"/>
          <p:cNvSpPr>
            <a:spLocks/>
          </p:cNvSpPr>
          <p:nvPr/>
        </p:nvSpPr>
        <p:spPr bwMode="auto">
          <a:xfrm flipH="1">
            <a:off x="6238875" y="2048831"/>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3" name="Freeform 49"/>
          <p:cNvSpPr>
            <a:spLocks/>
          </p:cNvSpPr>
          <p:nvPr/>
        </p:nvSpPr>
        <p:spPr bwMode="auto">
          <a:xfrm flipH="1">
            <a:off x="6415088" y="1690056"/>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4" name="Freeform 50"/>
          <p:cNvSpPr>
            <a:spLocks/>
          </p:cNvSpPr>
          <p:nvPr/>
        </p:nvSpPr>
        <p:spPr bwMode="auto">
          <a:xfrm flipH="1">
            <a:off x="6351588" y="1856743"/>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5" name="AutoShape 51"/>
          <p:cNvSpPr>
            <a:spLocks noChangeArrowheads="1"/>
          </p:cNvSpPr>
          <p:nvPr/>
        </p:nvSpPr>
        <p:spPr bwMode="auto">
          <a:xfrm flipV="1">
            <a:off x="6286500" y="1593218"/>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6" name="Rectangle 52"/>
          <p:cNvSpPr>
            <a:spLocks noChangeArrowheads="1"/>
          </p:cNvSpPr>
          <p:nvPr/>
        </p:nvSpPr>
        <p:spPr bwMode="auto">
          <a:xfrm>
            <a:off x="6286500" y="2488568"/>
            <a:ext cx="1042988" cy="249238"/>
          </a:xfrm>
          <a:prstGeom prst="rect">
            <a:avLst/>
          </a:prstGeom>
          <a:solidFill>
            <a:schemeClr val="accent2"/>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7" name="Freeform 53"/>
          <p:cNvSpPr>
            <a:spLocks/>
          </p:cNvSpPr>
          <p:nvPr/>
        </p:nvSpPr>
        <p:spPr bwMode="auto">
          <a:xfrm>
            <a:off x="4191000" y="2671131"/>
            <a:ext cx="1397000" cy="1846262"/>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8" name="Freeform 54"/>
          <p:cNvSpPr>
            <a:spLocks/>
          </p:cNvSpPr>
          <p:nvPr/>
        </p:nvSpPr>
        <p:spPr bwMode="auto">
          <a:xfrm>
            <a:off x="6516688" y="2656843"/>
            <a:ext cx="976312" cy="1222375"/>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3849" name="Text Box 55"/>
          <p:cNvSpPr txBox="1">
            <a:spLocks noChangeArrowheads="1"/>
          </p:cNvSpPr>
          <p:nvPr/>
        </p:nvSpPr>
        <p:spPr bwMode="auto">
          <a:xfrm rot="17751982">
            <a:off x="1127919" y="1598774"/>
            <a:ext cx="1549400" cy="585788"/>
          </a:xfrm>
          <a:prstGeom prst="rect">
            <a:avLst/>
          </a:prstGeom>
          <a:noFill/>
          <a:ln w="9525">
            <a:noFill/>
            <a:miter lim="800000"/>
            <a:headEnd/>
            <a:tailEnd/>
          </a:ln>
        </p:spPr>
        <p:txBody>
          <a:bodyPr wrap="none">
            <a:spAutoFit/>
          </a:bodyPr>
          <a:lstStyle/>
          <a:p>
            <a:pPr algn="r" eaLnBrk="0" hangingPunct="0">
              <a:defRPr/>
            </a:pPr>
            <a:r>
              <a:rPr lang="en-US" sz="3200">
                <a:solidFill>
                  <a:srgbClr val="FF0000"/>
                </a:solidFill>
                <a:latin typeface="+mj-lt"/>
                <a:ea typeface="+mn-ea"/>
                <a:cs typeface="+mn-cs"/>
              </a:rPr>
              <a:t>threads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45058"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697A44-5C52-8144-8A83-6A624CF9F2DA}" type="slidenum">
              <a:rPr lang="ar-SA" sz="1400">
                <a:latin typeface="Comic Sans MS" charset="0"/>
                <a:cs typeface="Arial" charset="0"/>
              </a:rPr>
              <a:pPr algn="r"/>
              <a:t>16</a:t>
            </a:fld>
            <a:endParaRPr lang="en-US" sz="1400">
              <a:latin typeface="Comic Sans MS" charset="0"/>
              <a:cs typeface="Arial" charset="0"/>
            </a:endParaRPr>
          </a:p>
        </p:txBody>
      </p:sp>
      <p:grpSp>
        <p:nvGrpSpPr>
          <p:cNvPr id="45059" name="Group 32"/>
          <p:cNvGrpSpPr>
            <a:grpSpLocks/>
          </p:cNvGrpSpPr>
          <p:nvPr/>
        </p:nvGrpSpPr>
        <p:grpSpPr bwMode="auto">
          <a:xfrm>
            <a:off x="4037013" y="1562100"/>
            <a:ext cx="1770062" cy="1065213"/>
            <a:chOff x="1295" y="669"/>
            <a:chExt cx="1115" cy="671"/>
          </a:xfrm>
        </p:grpSpPr>
        <p:sp>
          <p:nvSpPr>
            <p:cNvPr id="45087" name="Freeform 33"/>
            <p:cNvSpPr>
              <a:spLocks/>
            </p:cNvSpPr>
            <p:nvPr/>
          </p:nvSpPr>
          <p:spPr bwMode="auto">
            <a:xfrm>
              <a:off x="1344" y="720"/>
              <a:ext cx="912" cy="480"/>
            </a:xfrm>
            <a:custGeom>
              <a:avLst/>
              <a:gdLst>
                <a:gd name="T0" fmla="*/ 0 w 912"/>
                <a:gd name="T1" fmla="*/ 0 h 624"/>
                <a:gd name="T2" fmla="*/ 384 w 912"/>
                <a:gd name="T3" fmla="*/ 45 h 624"/>
                <a:gd name="T4" fmla="*/ 912 w 912"/>
                <a:gd name="T5" fmla="*/ 45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5088" name="Rectangle 34"/>
            <p:cNvSpPr>
              <a:spLocks noChangeArrowheads="1"/>
            </p:cNvSpPr>
            <p:nvPr/>
          </p:nvSpPr>
          <p:spPr bwMode="auto">
            <a:xfrm>
              <a:off x="1728" y="1200"/>
              <a:ext cx="530" cy="140"/>
            </a:xfrm>
            <a:prstGeom prst="rect">
              <a:avLst/>
            </a:prstGeom>
            <a:solidFill>
              <a:srgbClr val="DDDDDD"/>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45089" name="Freeform 35"/>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45090" name="Freeform 36"/>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45091" name="Freeform 37"/>
            <p:cNvSpPr>
              <a:spLocks/>
            </p:cNvSpPr>
            <p:nvPr/>
          </p:nvSpPr>
          <p:spPr bwMode="auto">
            <a:xfrm>
              <a:off x="1309" y="789"/>
              <a:ext cx="419" cy="245"/>
            </a:xfrm>
            <a:custGeom>
              <a:avLst/>
              <a:gdLst>
                <a:gd name="T0" fmla="*/ 28 w 537"/>
                <a:gd name="T1" fmla="*/ 5 h 359"/>
                <a:gd name="T2" fmla="*/ 29 w 537"/>
                <a:gd name="T3" fmla="*/ 8 h 359"/>
                <a:gd name="T4" fmla="*/ 14 w 537"/>
                <a:gd name="T5" fmla="*/ 8 h 359"/>
                <a:gd name="T6" fmla="*/ 0 w 537"/>
                <a:gd name="T7" fmla="*/ 3 h 359"/>
                <a:gd name="T8" fmla="*/ 23 w 537"/>
                <a:gd name="T9" fmla="*/ 0 h 359"/>
                <a:gd name="T10" fmla="*/ 44 w 537"/>
                <a:gd name="T11" fmla="*/ 2 h 359"/>
                <a:gd name="T12" fmla="*/ 42 w 537"/>
                <a:gd name="T13" fmla="*/ 3 h 359"/>
                <a:gd name="T14" fmla="*/ 23 w 537"/>
                <a:gd name="T15" fmla="*/ 1 h 359"/>
                <a:gd name="T16" fmla="*/ 7 w 537"/>
                <a:gd name="T17" fmla="*/ 3 h 359"/>
                <a:gd name="T18" fmla="*/ 17 w 537"/>
                <a:gd name="T19" fmla="*/ 7 h 359"/>
                <a:gd name="T20" fmla="*/ 28 w 537"/>
                <a:gd name="T21" fmla="*/ 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45092" name="Freeform 38"/>
            <p:cNvSpPr>
              <a:spLocks/>
            </p:cNvSpPr>
            <p:nvPr/>
          </p:nvSpPr>
          <p:spPr bwMode="auto">
            <a:xfrm>
              <a:off x="1295" y="672"/>
              <a:ext cx="320" cy="240"/>
            </a:xfrm>
            <a:custGeom>
              <a:avLst/>
              <a:gdLst>
                <a:gd name="T0" fmla="*/ 2 w 537"/>
                <a:gd name="T1" fmla="*/ 5 h 359"/>
                <a:gd name="T2" fmla="*/ 2 w 537"/>
                <a:gd name="T3" fmla="*/ 6 h 359"/>
                <a:gd name="T4" fmla="*/ 1 w 537"/>
                <a:gd name="T5" fmla="*/ 6 h 359"/>
                <a:gd name="T6" fmla="*/ 0 w 537"/>
                <a:gd name="T7" fmla="*/ 3 h 359"/>
                <a:gd name="T8" fmla="*/ 2 w 537"/>
                <a:gd name="T9" fmla="*/ 0 h 359"/>
                <a:gd name="T10" fmla="*/ 3 w 537"/>
                <a:gd name="T11" fmla="*/ 2 h 359"/>
                <a:gd name="T12" fmla="*/ 3 w 537"/>
                <a:gd name="T13" fmla="*/ 3 h 359"/>
                <a:gd name="T14" fmla="*/ 2 w 537"/>
                <a:gd name="T15" fmla="*/ 1 h 359"/>
                <a:gd name="T16" fmla="*/ 1 w 537"/>
                <a:gd name="T17" fmla="*/ 3 h 359"/>
                <a:gd name="T18" fmla="*/ 1 w 537"/>
                <a:gd name="T19" fmla="*/ 5 h 359"/>
                <a:gd name="T20" fmla="*/ 2 w 537"/>
                <a:gd name="T21" fmla="*/ 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45093" name="Freeform 39"/>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45094" name="Freeform 40"/>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45095" name="Freeform 41"/>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266242" name="AutoShape 2"/>
          <p:cNvSpPr>
            <a:spLocks noChangeArrowheads="1"/>
          </p:cNvSpPr>
          <p:nvPr/>
        </p:nvSpPr>
        <p:spPr bwMode="auto">
          <a:xfrm>
            <a:off x="838200" y="3009900"/>
            <a:ext cx="7391400" cy="2895600"/>
          </a:xfrm>
          <a:prstGeom prst="roundRect">
            <a:avLst>
              <a:gd name="adj" fmla="val 16667"/>
            </a:avLst>
          </a:prstGeom>
          <a:solidFill>
            <a:schemeClr val="bg1"/>
          </a:solidFill>
          <a:ln w="38100">
            <a:solidFill>
              <a:srgbClr val="0000FF"/>
            </a:solidFill>
            <a:prstDash val="dash"/>
            <a:round/>
            <a:headEnd/>
            <a:tailEnd/>
          </a:ln>
          <a:effectLst>
            <a:outerShdw dist="107763" dir="2700000" algn="ctr" rotWithShape="0">
              <a:schemeClr val="bg2">
                <a:alpha val="50000"/>
              </a:schemeClr>
            </a:outerShdw>
          </a:effectLst>
        </p:spPr>
        <p:txBody>
          <a:bodyPr wrap="none" anchor="ctr"/>
          <a:lstStyle/>
          <a:p>
            <a:pPr algn="r" eaLnBrk="0" hangingPunct="0">
              <a:defRPr/>
            </a:pPr>
            <a:endParaRPr lang="en-US" sz="4400" b="1">
              <a:solidFill>
                <a:srgbClr val="0000FF"/>
              </a:solidFill>
              <a:latin typeface="Comic Sans MS" pitchFamily="66" charset="0"/>
              <a:ea typeface="+mn-ea"/>
              <a:cs typeface="+mn-cs"/>
            </a:endParaRPr>
          </a:p>
        </p:txBody>
      </p:sp>
      <p:sp>
        <p:nvSpPr>
          <p:cNvPr id="45061" name="Rectangle 3"/>
          <p:cNvSpPr>
            <a:spLocks noGrp="1" noChangeArrowheads="1"/>
          </p:cNvSpPr>
          <p:nvPr>
            <p:ph type="title" idx="4294967295"/>
          </p:nvPr>
        </p:nvSpPr>
        <p:spPr/>
        <p:txBody>
          <a:bodyPr/>
          <a:lstStyle/>
          <a:p>
            <a:pPr eaLnBrk="1" hangingPunct="1"/>
            <a:r>
              <a:rPr lang="en-US">
                <a:latin typeface="Arial" charset="0"/>
              </a:rPr>
              <a:t>Asynchrony</a:t>
            </a:r>
          </a:p>
        </p:txBody>
      </p:sp>
      <p:sp>
        <p:nvSpPr>
          <p:cNvPr id="45062" name="Rectangle 4"/>
          <p:cNvSpPr>
            <a:spLocks noGrp="1" noChangeArrowheads="1"/>
          </p:cNvSpPr>
          <p:nvPr>
            <p:ph type="body" idx="4294967295"/>
          </p:nvPr>
        </p:nvSpPr>
        <p:spPr>
          <a:xfrm>
            <a:off x="685800" y="3009900"/>
            <a:ext cx="7772400" cy="2819400"/>
          </a:xfrm>
        </p:spPr>
        <p:txBody>
          <a:bodyPr/>
          <a:lstStyle/>
          <a:p>
            <a:pPr eaLnBrk="1" hangingPunct="1"/>
            <a:r>
              <a:rPr lang="en-US">
                <a:latin typeface="Arial" charset="0"/>
              </a:rPr>
              <a:t>Sudden unpredictable delays</a:t>
            </a:r>
          </a:p>
          <a:p>
            <a:pPr lvl="1" eaLnBrk="1" hangingPunct="1"/>
            <a:r>
              <a:rPr lang="en-US">
                <a:latin typeface="Arial" charset="0"/>
              </a:rPr>
              <a:t>Cache misses (</a:t>
            </a:r>
            <a:r>
              <a:rPr lang="en-US" i="1">
                <a:latin typeface="Arial" charset="0"/>
              </a:rPr>
              <a:t>short</a:t>
            </a:r>
            <a:r>
              <a:rPr lang="en-US">
                <a:latin typeface="Arial" charset="0"/>
              </a:rPr>
              <a:t>)</a:t>
            </a:r>
          </a:p>
          <a:p>
            <a:pPr lvl="1" eaLnBrk="1" hangingPunct="1"/>
            <a:r>
              <a:rPr lang="en-US">
                <a:latin typeface="Arial" charset="0"/>
              </a:rPr>
              <a:t>Page faults (</a:t>
            </a:r>
            <a:r>
              <a:rPr lang="en-US" i="1">
                <a:latin typeface="Arial" charset="0"/>
              </a:rPr>
              <a:t>long</a:t>
            </a:r>
            <a:r>
              <a:rPr lang="en-US">
                <a:latin typeface="Arial" charset="0"/>
              </a:rPr>
              <a:t>)</a:t>
            </a:r>
          </a:p>
          <a:p>
            <a:pPr lvl="1" eaLnBrk="1" hangingPunct="1"/>
            <a:r>
              <a:rPr lang="en-US">
                <a:latin typeface="Arial" charset="0"/>
              </a:rPr>
              <a:t>Scheduling quantum used up (</a:t>
            </a:r>
            <a:r>
              <a:rPr lang="en-US" i="1">
                <a:latin typeface="Arial" charset="0"/>
              </a:rPr>
              <a:t>really long</a:t>
            </a:r>
            <a:r>
              <a:rPr lang="en-US">
                <a:latin typeface="Arial" charset="0"/>
              </a:rPr>
              <a:t>)</a:t>
            </a:r>
          </a:p>
        </p:txBody>
      </p:sp>
      <p:grpSp>
        <p:nvGrpSpPr>
          <p:cNvPr id="45063" name="Group 5"/>
          <p:cNvGrpSpPr>
            <a:grpSpLocks/>
          </p:cNvGrpSpPr>
          <p:nvPr/>
        </p:nvGrpSpPr>
        <p:grpSpPr bwMode="auto">
          <a:xfrm>
            <a:off x="2286000" y="1508125"/>
            <a:ext cx="1379538" cy="1174750"/>
            <a:chOff x="1043" y="2525"/>
            <a:chExt cx="869" cy="740"/>
          </a:xfrm>
        </p:grpSpPr>
        <p:sp>
          <p:nvSpPr>
            <p:cNvPr id="45077" name="Freeform 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78" name="Freeform 7"/>
            <p:cNvSpPr>
              <a:spLocks/>
            </p:cNvSpPr>
            <p:nvPr/>
          </p:nvSpPr>
          <p:spPr bwMode="auto">
            <a:xfrm>
              <a:off x="1737" y="2793"/>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79" name="Freeform 8"/>
            <p:cNvSpPr>
              <a:spLocks/>
            </p:cNvSpPr>
            <p:nvPr/>
          </p:nvSpPr>
          <p:spPr bwMode="auto">
            <a:xfrm>
              <a:off x="1705" y="2639"/>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80" name="Freeform 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81" name="Freeform 1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82" name="Freeform 11"/>
            <p:cNvSpPr>
              <a:spLocks/>
            </p:cNvSpPr>
            <p:nvPr/>
          </p:nvSpPr>
          <p:spPr bwMode="auto">
            <a:xfrm flipH="1">
              <a:off x="1133" y="2812"/>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83" name="Freeform 12"/>
            <p:cNvSpPr>
              <a:spLocks/>
            </p:cNvSpPr>
            <p:nvPr/>
          </p:nvSpPr>
          <p:spPr bwMode="auto">
            <a:xfrm flipH="1">
              <a:off x="1244" y="2586"/>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84" name="Freeform 1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85" name="AutoShape 1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a:p>
          </p:txBody>
        </p:sp>
        <p:sp>
          <p:nvSpPr>
            <p:cNvPr id="45086" name="Rectangle 1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sp>
        <p:nvSpPr>
          <p:cNvPr id="45064" name="Freeform 16"/>
          <p:cNvSpPr>
            <a:spLocks/>
          </p:cNvSpPr>
          <p:nvPr/>
        </p:nvSpPr>
        <p:spPr bwMode="auto">
          <a:xfrm>
            <a:off x="3200400" y="2552700"/>
            <a:ext cx="457200" cy="1905000"/>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45065" name="Freeform 17"/>
          <p:cNvSpPr>
            <a:spLocks/>
          </p:cNvSpPr>
          <p:nvPr/>
        </p:nvSpPr>
        <p:spPr bwMode="auto">
          <a:xfrm>
            <a:off x="7248525" y="22352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66" name="Freeform 18"/>
          <p:cNvSpPr>
            <a:spLocks/>
          </p:cNvSpPr>
          <p:nvPr/>
        </p:nvSpPr>
        <p:spPr bwMode="auto">
          <a:xfrm>
            <a:off x="7197725" y="19335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67" name="Freeform 19"/>
          <p:cNvSpPr>
            <a:spLocks/>
          </p:cNvSpPr>
          <p:nvPr/>
        </p:nvSpPr>
        <p:spPr bwMode="auto">
          <a:xfrm>
            <a:off x="7146925" y="16891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68" name="Freeform 20"/>
          <p:cNvSpPr>
            <a:spLocks/>
          </p:cNvSpPr>
          <p:nvPr/>
        </p:nvSpPr>
        <p:spPr bwMode="auto">
          <a:xfrm>
            <a:off x="7096125" y="15494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69" name="Freeform 21"/>
          <p:cNvSpPr>
            <a:spLocks/>
          </p:cNvSpPr>
          <p:nvPr/>
        </p:nvSpPr>
        <p:spPr bwMode="auto">
          <a:xfrm flipH="1">
            <a:off x="6096000" y="22415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70" name="Freeform 22"/>
          <p:cNvSpPr>
            <a:spLocks/>
          </p:cNvSpPr>
          <p:nvPr/>
        </p:nvSpPr>
        <p:spPr bwMode="auto">
          <a:xfrm flipH="1">
            <a:off x="6238875" y="19637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71" name="Freeform 23"/>
          <p:cNvSpPr>
            <a:spLocks/>
          </p:cNvSpPr>
          <p:nvPr/>
        </p:nvSpPr>
        <p:spPr bwMode="auto">
          <a:xfrm flipH="1">
            <a:off x="6415088" y="16049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72" name="Freeform 24"/>
          <p:cNvSpPr>
            <a:spLocks/>
          </p:cNvSpPr>
          <p:nvPr/>
        </p:nvSpPr>
        <p:spPr bwMode="auto">
          <a:xfrm flipH="1">
            <a:off x="6351588" y="17716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073" name="AutoShape 25"/>
          <p:cNvSpPr>
            <a:spLocks noChangeArrowheads="1"/>
          </p:cNvSpPr>
          <p:nvPr/>
        </p:nvSpPr>
        <p:spPr bwMode="auto">
          <a:xfrm flipV="1">
            <a:off x="6286500" y="15081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a:p>
        </p:txBody>
      </p:sp>
      <p:sp>
        <p:nvSpPr>
          <p:cNvPr id="45074" name="Rectangle 26"/>
          <p:cNvSpPr>
            <a:spLocks noChangeArrowheads="1"/>
          </p:cNvSpPr>
          <p:nvPr/>
        </p:nvSpPr>
        <p:spPr bwMode="auto">
          <a:xfrm>
            <a:off x="6286500" y="2403475"/>
            <a:ext cx="1042988" cy="249238"/>
          </a:xfrm>
          <a:prstGeom prst="rect">
            <a:avLst/>
          </a:prstGeom>
          <a:solidFill>
            <a:schemeClr val="accent2"/>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45075" name="Freeform 29"/>
          <p:cNvSpPr>
            <a:spLocks/>
          </p:cNvSpPr>
          <p:nvPr/>
        </p:nvSpPr>
        <p:spPr bwMode="auto">
          <a:xfrm>
            <a:off x="4940300" y="533400"/>
            <a:ext cx="2133600" cy="1697038"/>
          </a:xfrm>
          <a:custGeom>
            <a:avLst/>
            <a:gdLst>
              <a:gd name="T0" fmla="*/ 2147483647 w 1344"/>
              <a:gd name="T1" fmla="*/ 0 h 1069"/>
              <a:gd name="T2" fmla="*/ 2147483647 w 1344"/>
              <a:gd name="T3" fmla="*/ 2147483647 h 1069"/>
              <a:gd name="T4" fmla="*/ 2147483647 w 1344"/>
              <a:gd name="T5" fmla="*/ 2147483647 h 1069"/>
              <a:gd name="T6" fmla="*/ 0 w 1344"/>
              <a:gd name="T7" fmla="*/ 2147483647 h 1069"/>
              <a:gd name="T8" fmla="*/ 2147483647 w 1344"/>
              <a:gd name="T9" fmla="*/ 2147483647 h 1069"/>
              <a:gd name="T10" fmla="*/ 2147483647 w 1344"/>
              <a:gd name="T11" fmla="*/ 2147483647 h 1069"/>
              <a:gd name="T12" fmla="*/ 2147483647 w 1344"/>
              <a:gd name="T13" fmla="*/ 0 h 1069"/>
              <a:gd name="T14" fmla="*/ 0 60000 65536"/>
              <a:gd name="T15" fmla="*/ 0 60000 65536"/>
              <a:gd name="T16" fmla="*/ 0 60000 65536"/>
              <a:gd name="T17" fmla="*/ 0 60000 65536"/>
              <a:gd name="T18" fmla="*/ 0 60000 65536"/>
              <a:gd name="T19" fmla="*/ 0 60000 65536"/>
              <a:gd name="T20" fmla="*/ 0 60000 65536"/>
              <a:gd name="T21" fmla="*/ 0 w 1344"/>
              <a:gd name="T22" fmla="*/ 0 h 1069"/>
              <a:gd name="T23" fmla="*/ 1344 w 1344"/>
              <a:gd name="T24" fmla="*/ 1069 h 10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069">
                <a:moveTo>
                  <a:pt x="1344" y="0"/>
                </a:moveTo>
                <a:lnTo>
                  <a:pt x="336" y="626"/>
                </a:lnTo>
                <a:lnTo>
                  <a:pt x="722" y="576"/>
                </a:lnTo>
                <a:lnTo>
                  <a:pt x="0" y="1069"/>
                </a:lnTo>
                <a:lnTo>
                  <a:pt x="1179" y="448"/>
                </a:lnTo>
                <a:lnTo>
                  <a:pt x="795" y="457"/>
                </a:lnTo>
                <a:lnTo>
                  <a:pt x="1344" y="0"/>
                </a:lnTo>
                <a:close/>
              </a:path>
            </a:pathLst>
          </a:custGeom>
          <a:solidFill>
            <a:srgbClr val="FFFF00"/>
          </a:solidFill>
          <a:ln w="38100">
            <a:solidFill>
              <a:srgbClr val="FF0000"/>
            </a:solidFill>
            <a:round/>
            <a:headEnd/>
            <a:tailEnd/>
          </a:ln>
        </p:spPr>
        <p:txBody>
          <a:bodyPr wrap="none" anchor="ctr"/>
          <a:lstStyle/>
          <a:p>
            <a:endParaRPr lang="en-US"/>
          </a:p>
        </p:txBody>
      </p:sp>
      <p:sp>
        <p:nvSpPr>
          <p:cNvPr id="45076" name="Freeform 31"/>
          <p:cNvSpPr>
            <a:spLocks/>
          </p:cNvSpPr>
          <p:nvPr/>
        </p:nvSpPr>
        <p:spPr bwMode="auto">
          <a:xfrm>
            <a:off x="6521450" y="2552700"/>
            <a:ext cx="946150" cy="1165225"/>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4710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773CF4C-A6E5-BF4B-ACCB-4B90063DA919}" type="slidenum">
              <a:rPr lang="ar-SA" sz="1400">
                <a:latin typeface="Comic Sans MS" charset="0"/>
                <a:cs typeface="Arial" charset="0"/>
              </a:rPr>
              <a:pPr algn="r"/>
              <a:t>17</a:t>
            </a:fld>
            <a:endParaRPr lang="en-US" sz="1400">
              <a:latin typeface="Comic Sans MS" charset="0"/>
              <a:cs typeface="Arial" charset="0"/>
            </a:endParaRPr>
          </a:p>
        </p:txBody>
      </p:sp>
      <p:sp>
        <p:nvSpPr>
          <p:cNvPr id="47107" name="Rectangle 2"/>
          <p:cNvSpPr>
            <a:spLocks noGrp="1" noChangeArrowheads="1"/>
          </p:cNvSpPr>
          <p:nvPr>
            <p:ph type="title" idx="4294967295"/>
          </p:nvPr>
        </p:nvSpPr>
        <p:spPr/>
        <p:txBody>
          <a:bodyPr/>
          <a:lstStyle/>
          <a:p>
            <a:pPr eaLnBrk="1" hangingPunct="1"/>
            <a:r>
              <a:rPr lang="en-US">
                <a:latin typeface="Arial" charset="0"/>
              </a:rPr>
              <a:t>Model Summary</a:t>
            </a:r>
          </a:p>
        </p:txBody>
      </p:sp>
      <p:sp>
        <p:nvSpPr>
          <p:cNvPr id="47108" name="Rectangle 3"/>
          <p:cNvSpPr>
            <a:spLocks noGrp="1" noChangeArrowheads="1"/>
          </p:cNvSpPr>
          <p:nvPr>
            <p:ph type="body" idx="4294967295"/>
          </p:nvPr>
        </p:nvSpPr>
        <p:spPr/>
        <p:txBody>
          <a:bodyPr/>
          <a:lstStyle/>
          <a:p>
            <a:pPr eaLnBrk="1" hangingPunct="1"/>
            <a:r>
              <a:rPr lang="en-US" dirty="0">
                <a:latin typeface="Arial" charset="0"/>
              </a:rPr>
              <a:t>Multiple </a:t>
            </a:r>
            <a:r>
              <a:rPr lang="en-US" i="1" dirty="0">
                <a:solidFill>
                  <a:schemeClr val="tx1"/>
                </a:solidFill>
                <a:latin typeface="Arial" charset="0"/>
              </a:rPr>
              <a:t>threads</a:t>
            </a:r>
          </a:p>
          <a:p>
            <a:pPr eaLnBrk="1" hangingPunct="1"/>
            <a:r>
              <a:rPr lang="en-US" dirty="0" smtClean="0">
                <a:latin typeface="Arial" charset="0"/>
              </a:rPr>
              <a:t>Single </a:t>
            </a:r>
            <a:r>
              <a:rPr lang="en-US" dirty="0">
                <a:latin typeface="Arial" charset="0"/>
              </a:rPr>
              <a:t>shared </a:t>
            </a:r>
            <a:r>
              <a:rPr lang="en-US" i="1" dirty="0">
                <a:solidFill>
                  <a:srgbClr val="000000"/>
                </a:solidFill>
                <a:latin typeface="Arial" charset="0"/>
              </a:rPr>
              <a:t>memory</a:t>
            </a:r>
          </a:p>
          <a:p>
            <a:pPr eaLnBrk="1" hangingPunct="1"/>
            <a:r>
              <a:rPr lang="en-US" i="1" dirty="0">
                <a:solidFill>
                  <a:srgbClr val="000000"/>
                </a:solidFill>
                <a:latin typeface="Arial" charset="0"/>
              </a:rPr>
              <a:t>Objects</a:t>
            </a:r>
            <a:r>
              <a:rPr lang="en-US" dirty="0">
                <a:solidFill>
                  <a:srgbClr val="000000"/>
                </a:solidFill>
                <a:latin typeface="Arial" charset="0"/>
              </a:rPr>
              <a:t> </a:t>
            </a:r>
            <a:r>
              <a:rPr lang="en-US" dirty="0">
                <a:latin typeface="Arial" charset="0"/>
              </a:rPr>
              <a:t>live in memory</a:t>
            </a:r>
          </a:p>
          <a:p>
            <a:pPr eaLnBrk="1" hangingPunct="1"/>
            <a:r>
              <a:rPr lang="en-US" dirty="0">
                <a:latin typeface="Arial" charset="0"/>
              </a:rPr>
              <a:t>Unpredictable asynchronous delays</a:t>
            </a:r>
          </a:p>
          <a:p>
            <a:pPr eaLnBrk="1" hangingPunct="1"/>
            <a:endParaRPr lang="en-US" dirty="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83AE1B1-79D7-9644-BA24-1B4E6EF0BB04}" type="slidenum">
              <a:rPr lang="ar-SA" sz="1400">
                <a:latin typeface="Comic Sans MS" charset="0"/>
                <a:cs typeface="Arial" charset="0"/>
              </a:rPr>
              <a:pPr algn="r"/>
              <a:t>18</a:t>
            </a:fld>
            <a:endParaRPr lang="en-US" sz="1400">
              <a:latin typeface="Comic Sans MS" charset="0"/>
              <a:cs typeface="Arial" charset="0"/>
            </a:endParaRPr>
          </a:p>
        </p:txBody>
      </p:sp>
      <p:sp>
        <p:nvSpPr>
          <p:cNvPr id="49154" name="Rectangle 2"/>
          <p:cNvSpPr>
            <a:spLocks noGrp="1" noChangeArrowheads="1"/>
          </p:cNvSpPr>
          <p:nvPr>
            <p:ph type="title" idx="4294967295"/>
          </p:nvPr>
        </p:nvSpPr>
        <p:spPr/>
        <p:txBody>
          <a:bodyPr/>
          <a:lstStyle/>
          <a:p>
            <a:pPr eaLnBrk="1" hangingPunct="1"/>
            <a:r>
              <a:rPr lang="en-US">
                <a:latin typeface="Arial" charset="0"/>
              </a:rPr>
              <a:t>Road Map</a:t>
            </a:r>
          </a:p>
        </p:txBody>
      </p:sp>
      <p:sp>
        <p:nvSpPr>
          <p:cNvPr id="49155" name="Rectangle 3"/>
          <p:cNvSpPr>
            <a:spLocks noGrp="1" noChangeArrowheads="1"/>
          </p:cNvSpPr>
          <p:nvPr>
            <p:ph type="body" idx="4294967295"/>
          </p:nvPr>
        </p:nvSpPr>
        <p:spPr/>
        <p:txBody>
          <a:bodyPr/>
          <a:lstStyle/>
          <a:p>
            <a:pPr eaLnBrk="1" hangingPunct="1"/>
            <a:r>
              <a:rPr lang="en-US">
                <a:latin typeface="Arial" charset="0"/>
              </a:rPr>
              <a:t>We are going to focus on </a:t>
            </a:r>
            <a:r>
              <a:rPr lang="en-US">
                <a:solidFill>
                  <a:schemeClr val="tx1"/>
                </a:solidFill>
                <a:latin typeface="Arial" charset="0"/>
              </a:rPr>
              <a:t>principles</a:t>
            </a:r>
            <a:r>
              <a:rPr lang="en-US">
                <a:latin typeface="Arial" charset="0"/>
              </a:rPr>
              <a:t> first, then </a:t>
            </a:r>
            <a:r>
              <a:rPr lang="en-US">
                <a:solidFill>
                  <a:schemeClr val="tx1"/>
                </a:solidFill>
                <a:latin typeface="Arial" charset="0"/>
              </a:rPr>
              <a:t>practice</a:t>
            </a:r>
          </a:p>
          <a:p>
            <a:pPr lvl="1" eaLnBrk="1" hangingPunct="1"/>
            <a:r>
              <a:rPr lang="en-US">
                <a:latin typeface="Arial" charset="0"/>
              </a:rPr>
              <a:t>Start with </a:t>
            </a:r>
            <a:r>
              <a:rPr lang="en-US">
                <a:solidFill>
                  <a:schemeClr val="tx1"/>
                </a:solidFill>
                <a:latin typeface="Arial" charset="0"/>
              </a:rPr>
              <a:t>idealized</a:t>
            </a:r>
            <a:r>
              <a:rPr lang="en-US">
                <a:latin typeface="Arial" charset="0"/>
              </a:rPr>
              <a:t> models</a:t>
            </a:r>
          </a:p>
          <a:p>
            <a:pPr lvl="1" eaLnBrk="1" hangingPunct="1"/>
            <a:r>
              <a:rPr lang="en-US">
                <a:latin typeface="Arial" charset="0"/>
              </a:rPr>
              <a:t>Look at </a:t>
            </a:r>
            <a:r>
              <a:rPr lang="en-US">
                <a:solidFill>
                  <a:schemeClr val="tx1"/>
                </a:solidFill>
                <a:latin typeface="Arial" charset="0"/>
              </a:rPr>
              <a:t>simplistic</a:t>
            </a:r>
            <a:r>
              <a:rPr lang="en-US">
                <a:latin typeface="Arial" charset="0"/>
              </a:rPr>
              <a:t> problems</a:t>
            </a:r>
          </a:p>
          <a:p>
            <a:pPr lvl="1" eaLnBrk="1" hangingPunct="1"/>
            <a:r>
              <a:rPr lang="en-US">
                <a:latin typeface="Arial" charset="0"/>
              </a:rPr>
              <a:t>Emphasize </a:t>
            </a:r>
            <a:r>
              <a:rPr lang="en-US">
                <a:solidFill>
                  <a:schemeClr val="tx1"/>
                </a:solidFill>
                <a:latin typeface="Arial" charset="0"/>
              </a:rPr>
              <a:t>correctness</a:t>
            </a:r>
            <a:r>
              <a:rPr lang="en-US">
                <a:latin typeface="Arial" charset="0"/>
              </a:rPr>
              <a:t> over </a:t>
            </a:r>
            <a:r>
              <a:rPr lang="en-US">
                <a:solidFill>
                  <a:schemeClr val="tx1"/>
                </a:solidFill>
                <a:latin typeface="Arial" charset="0"/>
              </a:rPr>
              <a:t>pragmatism</a:t>
            </a:r>
          </a:p>
          <a:p>
            <a:pPr lvl="1" eaLnBrk="1" hangingPunct="1"/>
            <a:r>
              <a:rPr lang="ja-JP" altLang="en-US">
                <a:latin typeface="Arial" charset="0"/>
              </a:rPr>
              <a:t>“</a:t>
            </a:r>
            <a:r>
              <a:rPr lang="en-US" altLang="ja-JP">
                <a:latin typeface="Arial" charset="0"/>
              </a:rPr>
              <a:t>Correctness may be theoretical, but incorrectness has practical impact</a:t>
            </a:r>
            <a:r>
              <a:rPr lang="ja-JP" altLang="en-US">
                <a:latin typeface="Arial" charset="0"/>
              </a:rPr>
              <a:t>”</a:t>
            </a:r>
            <a:endParaRPr lang="en-US">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902B3E-1637-9248-91A2-6ED9C419F618}" type="slidenum">
              <a:rPr lang="ar-SA" sz="1400">
                <a:latin typeface="Comic Sans MS" charset="0"/>
                <a:cs typeface="Arial" charset="0"/>
              </a:rPr>
              <a:pPr algn="r"/>
              <a:t>19</a:t>
            </a:fld>
            <a:endParaRPr lang="en-US" sz="1400">
              <a:latin typeface="Comic Sans MS" charset="0"/>
              <a:cs typeface="Arial" charset="0"/>
            </a:endParaRPr>
          </a:p>
        </p:txBody>
      </p:sp>
      <p:sp>
        <p:nvSpPr>
          <p:cNvPr id="51202" name="Rectangle 2"/>
          <p:cNvSpPr>
            <a:spLocks noGrp="1" noChangeArrowheads="1"/>
          </p:cNvSpPr>
          <p:nvPr>
            <p:ph type="title" idx="4294967295"/>
          </p:nvPr>
        </p:nvSpPr>
        <p:spPr/>
        <p:txBody>
          <a:bodyPr/>
          <a:lstStyle/>
          <a:p>
            <a:pPr eaLnBrk="1" hangingPunct="1"/>
            <a:r>
              <a:rPr lang="en-US">
                <a:latin typeface="Arial" charset="0"/>
              </a:rPr>
              <a:t>Concurrency Jargon</a:t>
            </a:r>
          </a:p>
        </p:txBody>
      </p:sp>
      <p:sp>
        <p:nvSpPr>
          <p:cNvPr id="51203" name="Rectangle 3"/>
          <p:cNvSpPr>
            <a:spLocks noGrp="1" noChangeArrowheads="1"/>
          </p:cNvSpPr>
          <p:nvPr>
            <p:ph type="body" idx="4294967295"/>
          </p:nvPr>
        </p:nvSpPr>
        <p:spPr/>
        <p:txBody>
          <a:bodyPr/>
          <a:lstStyle/>
          <a:p>
            <a:pPr eaLnBrk="1" hangingPunct="1"/>
            <a:r>
              <a:rPr lang="en-US">
                <a:latin typeface="Arial" charset="0"/>
              </a:rPr>
              <a:t>Hardware</a:t>
            </a:r>
          </a:p>
          <a:p>
            <a:pPr lvl="1" eaLnBrk="1" hangingPunct="1"/>
            <a:r>
              <a:rPr lang="en-US">
                <a:latin typeface="Arial" charset="0"/>
              </a:rPr>
              <a:t>Processors</a:t>
            </a:r>
          </a:p>
          <a:p>
            <a:pPr eaLnBrk="1" hangingPunct="1"/>
            <a:r>
              <a:rPr lang="en-US">
                <a:latin typeface="Arial" charset="0"/>
              </a:rPr>
              <a:t>Software</a:t>
            </a:r>
          </a:p>
          <a:p>
            <a:pPr lvl="1" eaLnBrk="1" hangingPunct="1"/>
            <a:r>
              <a:rPr lang="en-US">
                <a:latin typeface="Arial" charset="0"/>
              </a:rPr>
              <a:t>Threads, processes</a:t>
            </a:r>
          </a:p>
          <a:p>
            <a:pPr eaLnBrk="1" hangingPunct="1"/>
            <a:r>
              <a:rPr lang="en-US">
                <a:latin typeface="Arial" charset="0"/>
              </a:rPr>
              <a:t>Sometimes OK to confuse them, sometimes not.</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7410"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5CBA7D6-A563-B346-9C5A-7B62036F1352}" type="slidenum">
              <a:rPr lang="ar-SA" sz="1400">
                <a:latin typeface="Comic Sans MS" charset="0"/>
                <a:cs typeface="Arial" charset="0"/>
              </a:rPr>
              <a:pPr algn="r"/>
              <a:t>2</a:t>
            </a:fld>
            <a:endParaRPr lang="en-US" sz="1400">
              <a:latin typeface="Comic Sans MS" charset="0"/>
              <a:cs typeface="Arial" charset="0"/>
            </a:endParaRPr>
          </a:p>
        </p:txBody>
      </p:sp>
      <p:sp>
        <p:nvSpPr>
          <p:cNvPr id="17411" name="Rectangle 2"/>
          <p:cNvSpPr>
            <a:spLocks noGrp="1" noChangeArrowheads="1"/>
          </p:cNvSpPr>
          <p:nvPr>
            <p:ph type="title" idx="4294967295"/>
          </p:nvPr>
        </p:nvSpPr>
        <p:spPr>
          <a:xfrm>
            <a:off x="642938" y="233363"/>
            <a:ext cx="7772400" cy="1143000"/>
          </a:xfrm>
        </p:spPr>
        <p:txBody>
          <a:bodyPr/>
          <a:lstStyle/>
          <a:p>
            <a:pPr eaLnBrk="1" hangingPunct="1"/>
            <a:r>
              <a:rPr lang="en-US" dirty="0" smtClean="0">
                <a:latin typeface="Arial" charset="0"/>
              </a:rPr>
              <a:t>Moore</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pic>
        <p:nvPicPr>
          <p:cNvPr id="17412" name="Picture 3" descr="concurrency-dd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141413"/>
            <a:ext cx="611981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5"/>
          <p:cNvSpPr>
            <a:spLocks noChangeArrowheads="1"/>
          </p:cNvSpPr>
          <p:nvPr/>
        </p:nvSpPr>
        <p:spPr bwMode="auto">
          <a:xfrm>
            <a:off x="7062788" y="2606675"/>
            <a:ext cx="1727200" cy="1150938"/>
          </a:xfrm>
          <a:prstGeom prst="wedgeRoundRectCallout">
            <a:avLst>
              <a:gd name="adj1" fmla="val -87338"/>
              <a:gd name="adj2" fmla="val -24856"/>
              <a:gd name="adj3" fmla="val 16667"/>
            </a:avLst>
          </a:prstGeom>
          <a:solidFill>
            <a:srgbClr val="FFFF99"/>
          </a:solidFill>
          <a:ln w="38100" algn="ctr">
            <a:solidFill>
              <a:srgbClr val="CC6600"/>
            </a:solidFill>
            <a:miter lim="800000"/>
            <a:headEnd/>
            <a:tailEnd/>
          </a:ln>
        </p:spPr>
        <p:txBody>
          <a:bodyPr/>
          <a:lstStyle/>
          <a:p>
            <a:pPr algn="ctr">
              <a:defRPr/>
            </a:pPr>
            <a:r>
              <a:rPr lang="en-GB" sz="2000">
                <a:latin typeface="+mj-lt"/>
                <a:ea typeface="+mn-ea"/>
                <a:cs typeface="+mn-cs"/>
              </a:rPr>
              <a:t>Clock speed flattening sharply</a:t>
            </a:r>
          </a:p>
        </p:txBody>
      </p:sp>
      <p:sp>
        <p:nvSpPr>
          <p:cNvPr id="7175" name="AutoShape 6"/>
          <p:cNvSpPr>
            <a:spLocks noChangeArrowheads="1"/>
          </p:cNvSpPr>
          <p:nvPr/>
        </p:nvSpPr>
        <p:spPr bwMode="auto">
          <a:xfrm>
            <a:off x="7099300" y="1246188"/>
            <a:ext cx="1727200" cy="1150937"/>
          </a:xfrm>
          <a:prstGeom prst="wedgeRoundRectCallout">
            <a:avLst>
              <a:gd name="adj1" fmla="val -99153"/>
              <a:gd name="adj2" fmla="val 49435"/>
              <a:gd name="adj3" fmla="val 16667"/>
            </a:avLst>
          </a:prstGeom>
          <a:solidFill>
            <a:srgbClr val="FFFF99"/>
          </a:solidFill>
          <a:ln w="38100" algn="ctr">
            <a:solidFill>
              <a:srgbClr val="CC6600"/>
            </a:solidFill>
            <a:miter lim="800000"/>
            <a:headEnd/>
            <a:tailEnd/>
          </a:ln>
        </p:spPr>
        <p:txBody>
          <a:bodyPr/>
          <a:lstStyle/>
          <a:p>
            <a:pPr algn="ctr">
              <a:defRPr/>
            </a:pPr>
            <a:r>
              <a:rPr lang="en-GB" sz="2000" dirty="0">
                <a:latin typeface="+mj-lt"/>
                <a:ea typeface="+mn-ea"/>
                <a:cs typeface="+mn-cs"/>
              </a:rPr>
              <a:t>Transistor count still rising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FC3A7A6-9BBE-204E-8200-75118EF242EB}" type="slidenum">
              <a:rPr lang="ar-SA" sz="1400">
                <a:latin typeface="Comic Sans MS" charset="0"/>
                <a:cs typeface="Arial" charset="0"/>
              </a:rPr>
              <a:pPr algn="r"/>
              <a:t>20</a:t>
            </a:fld>
            <a:endParaRPr lang="en-US" sz="1400">
              <a:latin typeface="Comic Sans MS" charset="0"/>
              <a:cs typeface="Arial" charset="0"/>
            </a:endParaRPr>
          </a:p>
        </p:txBody>
      </p:sp>
      <p:sp>
        <p:nvSpPr>
          <p:cNvPr id="53250" name="Rectangle 2"/>
          <p:cNvSpPr>
            <a:spLocks noGrp="1" noChangeArrowheads="1"/>
          </p:cNvSpPr>
          <p:nvPr>
            <p:ph type="title" idx="4294967295"/>
          </p:nvPr>
        </p:nvSpPr>
        <p:spPr/>
        <p:txBody>
          <a:bodyPr/>
          <a:lstStyle/>
          <a:p>
            <a:pPr eaLnBrk="1" hangingPunct="1"/>
            <a:r>
              <a:rPr lang="en-US">
                <a:latin typeface="Arial" charset="0"/>
              </a:rPr>
              <a:t>Parallel Primality Testing</a:t>
            </a:r>
          </a:p>
        </p:txBody>
      </p:sp>
      <p:sp>
        <p:nvSpPr>
          <p:cNvPr id="53251" name="Rectangle 3"/>
          <p:cNvSpPr>
            <a:spLocks noGrp="1" noChangeArrowheads="1"/>
          </p:cNvSpPr>
          <p:nvPr>
            <p:ph type="body" idx="4294967295"/>
          </p:nvPr>
        </p:nvSpPr>
        <p:spPr/>
        <p:txBody>
          <a:bodyPr/>
          <a:lstStyle/>
          <a:p>
            <a:pPr eaLnBrk="1" hangingPunct="1"/>
            <a:r>
              <a:rPr lang="en-US">
                <a:latin typeface="Arial" charset="0"/>
              </a:rPr>
              <a:t>Challenge</a:t>
            </a:r>
          </a:p>
          <a:p>
            <a:pPr lvl="1" eaLnBrk="1" hangingPunct="1"/>
            <a:r>
              <a:rPr lang="en-US">
                <a:latin typeface="Arial" charset="0"/>
              </a:rPr>
              <a:t>Print primes from </a:t>
            </a:r>
            <a:r>
              <a:rPr lang="en-US">
                <a:solidFill>
                  <a:schemeClr val="tx1"/>
                </a:solidFill>
                <a:latin typeface="Arial" charset="0"/>
              </a:rPr>
              <a:t>1</a:t>
            </a:r>
            <a:r>
              <a:rPr lang="en-US">
                <a:latin typeface="Arial" charset="0"/>
              </a:rPr>
              <a:t> to </a:t>
            </a:r>
            <a:r>
              <a:rPr lang="en-US">
                <a:solidFill>
                  <a:schemeClr val="tx1"/>
                </a:solidFill>
                <a:latin typeface="Arial" charset="0"/>
              </a:rPr>
              <a:t>10</a:t>
            </a:r>
            <a:r>
              <a:rPr lang="en-US" baseline="30000">
                <a:solidFill>
                  <a:schemeClr val="tx1"/>
                </a:solidFill>
                <a:latin typeface="Arial" charset="0"/>
              </a:rPr>
              <a:t>10</a:t>
            </a:r>
          </a:p>
          <a:p>
            <a:pPr eaLnBrk="1" hangingPunct="1"/>
            <a:r>
              <a:rPr lang="en-US">
                <a:latin typeface="Arial" charset="0"/>
              </a:rPr>
              <a:t>Given</a:t>
            </a:r>
          </a:p>
          <a:p>
            <a:pPr lvl="1" eaLnBrk="1" hangingPunct="1"/>
            <a:r>
              <a:rPr lang="en-US">
                <a:latin typeface="Arial" charset="0"/>
              </a:rPr>
              <a:t>Ten-processor multiprocessor</a:t>
            </a:r>
          </a:p>
          <a:p>
            <a:pPr lvl="1" eaLnBrk="1" hangingPunct="1"/>
            <a:r>
              <a:rPr lang="en-US">
                <a:latin typeface="Arial" charset="0"/>
              </a:rPr>
              <a:t>One thread per processor</a:t>
            </a:r>
          </a:p>
          <a:p>
            <a:pPr eaLnBrk="1" hangingPunct="1"/>
            <a:r>
              <a:rPr lang="en-US">
                <a:latin typeface="Arial" charset="0"/>
              </a:rPr>
              <a:t>Goal</a:t>
            </a:r>
          </a:p>
          <a:p>
            <a:pPr lvl="1" eaLnBrk="1" hangingPunct="1"/>
            <a:r>
              <a:rPr lang="en-US">
                <a:latin typeface="Arial" charset="0"/>
              </a:rPr>
              <a:t>Get ten-fold speedup (or close)</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55298"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570FAFB-7F62-8C45-A900-740027D8C232}" type="slidenum">
              <a:rPr lang="ar-SA" sz="1400">
                <a:cs typeface="Arial" charset="0"/>
              </a:rPr>
              <a:pPr algn="r"/>
              <a:t>21</a:t>
            </a:fld>
            <a:endParaRPr lang="en-US" sz="1400">
              <a:cs typeface="Arial" charset="0"/>
            </a:endParaRPr>
          </a:p>
        </p:txBody>
      </p:sp>
      <p:sp>
        <p:nvSpPr>
          <p:cNvPr id="55299" name="Rectangle 2"/>
          <p:cNvSpPr>
            <a:spLocks noGrp="1" noChangeArrowheads="1"/>
          </p:cNvSpPr>
          <p:nvPr>
            <p:ph type="title" idx="4294967295"/>
          </p:nvPr>
        </p:nvSpPr>
        <p:spPr/>
        <p:txBody>
          <a:bodyPr/>
          <a:lstStyle/>
          <a:p>
            <a:pPr eaLnBrk="1" hangingPunct="1"/>
            <a:r>
              <a:rPr lang="en-US">
                <a:latin typeface="Arial" charset="0"/>
              </a:rPr>
              <a:t>Load Balancing</a:t>
            </a:r>
          </a:p>
        </p:txBody>
      </p:sp>
      <p:sp>
        <p:nvSpPr>
          <p:cNvPr id="46085" name="Rectangle 3"/>
          <p:cNvSpPr>
            <a:spLocks noGrp="1" noChangeArrowheads="1"/>
          </p:cNvSpPr>
          <p:nvPr>
            <p:ph type="body" idx="4294967295"/>
          </p:nvPr>
        </p:nvSpPr>
        <p:spPr>
          <a:xfrm>
            <a:off x="457200" y="3733800"/>
            <a:ext cx="8229600" cy="1608138"/>
          </a:xfrm>
        </p:spPr>
        <p:txBody>
          <a:bodyPr/>
          <a:lstStyle/>
          <a:p>
            <a:pPr eaLnBrk="1" hangingPunct="1">
              <a:defRPr/>
            </a:pPr>
            <a:r>
              <a:rPr lang="en-US" dirty="0">
                <a:latin typeface="+mj-lt"/>
                <a:ea typeface="+mn-ea"/>
                <a:cs typeface="+mn-cs"/>
              </a:rPr>
              <a:t>Split the work evenly</a:t>
            </a:r>
          </a:p>
          <a:p>
            <a:pPr eaLnBrk="1" hangingPunct="1">
              <a:defRPr/>
            </a:pPr>
            <a:r>
              <a:rPr lang="en-US" dirty="0">
                <a:latin typeface="+mj-lt"/>
                <a:ea typeface="+mn-ea"/>
                <a:cs typeface="+mn-cs"/>
              </a:rPr>
              <a:t>Each thread tests range of </a:t>
            </a:r>
            <a:r>
              <a:rPr lang="en-US" dirty="0">
                <a:solidFill>
                  <a:schemeClr val="tx1"/>
                </a:solidFill>
                <a:latin typeface="+mj-lt"/>
                <a:ea typeface="+mn-ea"/>
                <a:cs typeface="+mn-cs"/>
              </a:rPr>
              <a:t>10</a:t>
            </a:r>
            <a:r>
              <a:rPr lang="en-US" baseline="30000" dirty="0">
                <a:solidFill>
                  <a:schemeClr val="tx1"/>
                </a:solidFill>
                <a:latin typeface="+mj-lt"/>
                <a:ea typeface="+mn-ea"/>
                <a:cs typeface="+mn-cs"/>
              </a:rPr>
              <a:t>9</a:t>
            </a:r>
          </a:p>
        </p:txBody>
      </p:sp>
      <p:sp>
        <p:nvSpPr>
          <p:cNvPr id="46086" name="Line 5"/>
          <p:cNvSpPr>
            <a:spLocks noChangeShapeType="1"/>
          </p:cNvSpPr>
          <p:nvPr/>
        </p:nvSpPr>
        <p:spPr bwMode="auto">
          <a:xfrm>
            <a:off x="1108075" y="2605088"/>
            <a:ext cx="7475538" cy="0"/>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87" name="Line 7"/>
          <p:cNvSpPr>
            <a:spLocks noChangeShapeType="1"/>
          </p:cNvSpPr>
          <p:nvPr/>
        </p:nvSpPr>
        <p:spPr bwMode="auto">
          <a:xfrm>
            <a:off x="3373438" y="2408238"/>
            <a:ext cx="0" cy="392112"/>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88" name="Line 8"/>
          <p:cNvSpPr>
            <a:spLocks noChangeShapeType="1"/>
          </p:cNvSpPr>
          <p:nvPr/>
        </p:nvSpPr>
        <p:spPr bwMode="auto">
          <a:xfrm>
            <a:off x="4144963" y="2408238"/>
            <a:ext cx="0" cy="392112"/>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89" name="Line 9"/>
          <p:cNvSpPr>
            <a:spLocks noChangeShapeType="1"/>
          </p:cNvSpPr>
          <p:nvPr/>
        </p:nvSpPr>
        <p:spPr bwMode="auto">
          <a:xfrm>
            <a:off x="4916488" y="2408238"/>
            <a:ext cx="0" cy="392112"/>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90" name="Line 10"/>
          <p:cNvSpPr>
            <a:spLocks noChangeShapeType="1"/>
          </p:cNvSpPr>
          <p:nvPr/>
        </p:nvSpPr>
        <p:spPr bwMode="auto">
          <a:xfrm>
            <a:off x="5688013" y="2409825"/>
            <a:ext cx="0" cy="392113"/>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91" name="Line 11"/>
          <p:cNvSpPr>
            <a:spLocks noChangeShapeType="1"/>
          </p:cNvSpPr>
          <p:nvPr/>
        </p:nvSpPr>
        <p:spPr bwMode="auto">
          <a:xfrm>
            <a:off x="6459538" y="2409825"/>
            <a:ext cx="0" cy="392113"/>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92" name="Line 12"/>
          <p:cNvSpPr>
            <a:spLocks noChangeShapeType="1"/>
          </p:cNvSpPr>
          <p:nvPr/>
        </p:nvSpPr>
        <p:spPr bwMode="auto">
          <a:xfrm>
            <a:off x="7231063" y="2409825"/>
            <a:ext cx="0" cy="392113"/>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93" name="Line 13"/>
          <p:cNvSpPr>
            <a:spLocks noChangeShapeType="1"/>
          </p:cNvSpPr>
          <p:nvPr/>
        </p:nvSpPr>
        <p:spPr bwMode="auto">
          <a:xfrm>
            <a:off x="7937500" y="2422525"/>
            <a:ext cx="0" cy="392113"/>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55309" name="Text Box 17"/>
          <p:cNvSpPr txBox="1">
            <a:spLocks noChangeArrowheads="1"/>
          </p:cNvSpPr>
          <p:nvPr/>
        </p:nvSpPr>
        <p:spPr bwMode="auto">
          <a:xfrm>
            <a:off x="2743200" y="29432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t>
            </a:r>
          </a:p>
        </p:txBody>
      </p:sp>
      <p:sp>
        <p:nvSpPr>
          <p:cNvPr id="55310" name="Text Box 18"/>
          <p:cNvSpPr txBox="1">
            <a:spLocks noChangeArrowheads="1"/>
          </p:cNvSpPr>
          <p:nvPr/>
        </p:nvSpPr>
        <p:spPr bwMode="auto">
          <a:xfrm>
            <a:off x="3429000" y="1981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tx2"/>
                </a:solidFill>
              </a:rPr>
              <a:t>…</a:t>
            </a:r>
          </a:p>
        </p:txBody>
      </p:sp>
      <p:sp>
        <p:nvSpPr>
          <p:cNvPr id="46096" name="Line 14"/>
          <p:cNvSpPr>
            <a:spLocks noChangeShapeType="1"/>
          </p:cNvSpPr>
          <p:nvPr/>
        </p:nvSpPr>
        <p:spPr bwMode="auto">
          <a:xfrm>
            <a:off x="1862138" y="2422525"/>
            <a:ext cx="0" cy="392113"/>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097" name="Text Box 26"/>
          <p:cNvSpPr txBox="1">
            <a:spLocks noChangeArrowheads="1"/>
          </p:cNvSpPr>
          <p:nvPr/>
        </p:nvSpPr>
        <p:spPr bwMode="auto">
          <a:xfrm>
            <a:off x="1536700" y="1981200"/>
            <a:ext cx="641350" cy="461963"/>
          </a:xfrm>
          <a:prstGeom prst="rect">
            <a:avLst/>
          </a:prstGeom>
          <a:noFill/>
          <a:ln w="9525">
            <a:noFill/>
            <a:miter lim="800000"/>
            <a:headEnd/>
            <a:tailEnd/>
          </a:ln>
        </p:spPr>
        <p:txBody>
          <a:bodyPr wrap="none">
            <a:spAutoFit/>
          </a:bodyPr>
          <a:lstStyle/>
          <a:p>
            <a:pPr algn="r" eaLnBrk="0" hangingPunct="0">
              <a:defRPr/>
            </a:pPr>
            <a:r>
              <a:rPr lang="en-US" sz="2400" dirty="0">
                <a:latin typeface="+mj-lt"/>
                <a:ea typeface="+mn-ea"/>
                <a:cs typeface="+mn-cs"/>
              </a:rPr>
              <a:t>10</a:t>
            </a:r>
            <a:r>
              <a:rPr lang="en-US" sz="2400" baseline="30000" dirty="0">
                <a:latin typeface="+mj-lt"/>
                <a:ea typeface="+mn-ea"/>
                <a:cs typeface="+mn-cs"/>
              </a:rPr>
              <a:t>9</a:t>
            </a:r>
          </a:p>
        </p:txBody>
      </p:sp>
      <p:grpSp>
        <p:nvGrpSpPr>
          <p:cNvPr id="55313" name="Group 33"/>
          <p:cNvGrpSpPr>
            <a:grpSpLocks/>
          </p:cNvGrpSpPr>
          <p:nvPr/>
        </p:nvGrpSpPr>
        <p:grpSpPr bwMode="auto">
          <a:xfrm>
            <a:off x="8205788" y="1981200"/>
            <a:ext cx="755650" cy="833438"/>
            <a:chOff x="5169" y="1248"/>
            <a:chExt cx="476" cy="525"/>
          </a:xfrm>
        </p:grpSpPr>
        <p:sp>
          <p:nvSpPr>
            <p:cNvPr id="46099" name="Line 16"/>
            <p:cNvSpPr>
              <a:spLocks noChangeShapeType="1"/>
            </p:cNvSpPr>
            <p:nvPr/>
          </p:nvSpPr>
          <p:spPr bwMode="auto">
            <a:xfrm>
              <a:off x="5417" y="1526"/>
              <a:ext cx="0" cy="247"/>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100" name="Text Box 27"/>
            <p:cNvSpPr txBox="1">
              <a:spLocks noChangeArrowheads="1"/>
            </p:cNvSpPr>
            <p:nvPr/>
          </p:nvSpPr>
          <p:spPr bwMode="auto">
            <a:xfrm>
              <a:off x="5169" y="1248"/>
              <a:ext cx="476" cy="291"/>
            </a:xfrm>
            <a:prstGeom prst="rect">
              <a:avLst/>
            </a:prstGeom>
            <a:noFill/>
            <a:ln w="9525">
              <a:noFill/>
              <a:miter lim="800000"/>
              <a:headEnd/>
              <a:tailEnd/>
            </a:ln>
          </p:spPr>
          <p:txBody>
            <a:bodyPr wrap="none">
              <a:spAutoFit/>
            </a:bodyPr>
            <a:lstStyle/>
            <a:p>
              <a:pPr algn="r" eaLnBrk="0" hangingPunct="0">
                <a:defRPr/>
              </a:pPr>
              <a:r>
                <a:rPr lang="en-US" sz="2400">
                  <a:latin typeface="+mj-lt"/>
                  <a:ea typeface="+mn-ea"/>
                  <a:cs typeface="+mn-cs"/>
                </a:rPr>
                <a:t>10</a:t>
              </a:r>
              <a:r>
                <a:rPr lang="en-US" sz="2400" baseline="30000">
                  <a:latin typeface="+mj-lt"/>
                  <a:ea typeface="+mn-ea"/>
                  <a:cs typeface="+mn-cs"/>
                </a:rPr>
                <a:t>10</a:t>
              </a:r>
            </a:p>
          </p:txBody>
        </p:sp>
      </p:grpSp>
      <p:sp>
        <p:nvSpPr>
          <p:cNvPr id="46101" name="Line 6"/>
          <p:cNvSpPr>
            <a:spLocks noChangeShapeType="1"/>
          </p:cNvSpPr>
          <p:nvPr/>
        </p:nvSpPr>
        <p:spPr bwMode="auto">
          <a:xfrm>
            <a:off x="2617788" y="2408238"/>
            <a:ext cx="0" cy="392112"/>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55315" name="Text Box 28"/>
          <p:cNvSpPr txBox="1">
            <a:spLocks noChangeArrowheads="1"/>
          </p:cNvSpPr>
          <p:nvPr/>
        </p:nvSpPr>
        <p:spPr bwMode="auto">
          <a:xfrm>
            <a:off x="2259013" y="1981200"/>
            <a:ext cx="915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t>2·10</a:t>
            </a:r>
            <a:r>
              <a:rPr lang="en-US" baseline="30000"/>
              <a:t>9</a:t>
            </a:r>
          </a:p>
        </p:txBody>
      </p:sp>
      <p:grpSp>
        <p:nvGrpSpPr>
          <p:cNvPr id="55316" name="Group 31"/>
          <p:cNvGrpSpPr>
            <a:grpSpLocks/>
          </p:cNvGrpSpPr>
          <p:nvPr/>
        </p:nvGrpSpPr>
        <p:grpSpPr bwMode="auto">
          <a:xfrm>
            <a:off x="909638" y="1981200"/>
            <a:ext cx="355600" cy="833438"/>
            <a:chOff x="573" y="1248"/>
            <a:chExt cx="224" cy="525"/>
          </a:xfrm>
        </p:grpSpPr>
        <p:sp>
          <p:nvSpPr>
            <p:cNvPr id="46104" name="Line 15"/>
            <p:cNvSpPr>
              <a:spLocks noChangeShapeType="1"/>
            </p:cNvSpPr>
            <p:nvPr/>
          </p:nvSpPr>
          <p:spPr bwMode="auto">
            <a:xfrm>
              <a:off x="696" y="1526"/>
              <a:ext cx="0" cy="247"/>
            </a:xfrm>
            <a:prstGeom prst="line">
              <a:avLst/>
            </a:prstGeom>
            <a:noFill/>
            <a:ln w="28575">
              <a:solidFill>
                <a:schemeClr val="tx1"/>
              </a:solidFill>
              <a:round/>
              <a:headEnd/>
              <a:tailEnd type="none" w="med" len="lg"/>
            </a:ln>
          </p:spPr>
          <p:txBody>
            <a:bodyPr/>
            <a:lstStyle/>
            <a:p>
              <a:pPr>
                <a:defRPr/>
              </a:pPr>
              <a:endParaRPr lang="en-US">
                <a:latin typeface="+mj-lt"/>
                <a:ea typeface="+mn-ea"/>
                <a:cs typeface="+mn-cs"/>
              </a:endParaRPr>
            </a:p>
          </p:txBody>
        </p:sp>
        <p:sp>
          <p:nvSpPr>
            <p:cNvPr id="46105" name="Text Box 29"/>
            <p:cNvSpPr txBox="1">
              <a:spLocks noChangeArrowheads="1"/>
            </p:cNvSpPr>
            <p:nvPr/>
          </p:nvSpPr>
          <p:spPr bwMode="auto">
            <a:xfrm>
              <a:off x="573" y="1248"/>
              <a:ext cx="224" cy="291"/>
            </a:xfrm>
            <a:prstGeom prst="rect">
              <a:avLst/>
            </a:prstGeom>
            <a:noFill/>
            <a:ln w="9525">
              <a:noFill/>
              <a:miter lim="800000"/>
              <a:headEnd/>
              <a:tailEnd/>
            </a:ln>
          </p:spPr>
          <p:txBody>
            <a:bodyPr wrap="none">
              <a:spAutoFit/>
            </a:bodyPr>
            <a:lstStyle/>
            <a:p>
              <a:pPr algn="r" eaLnBrk="0" hangingPunct="0">
                <a:defRPr/>
              </a:pPr>
              <a:r>
                <a:rPr lang="en-US" sz="2400">
                  <a:latin typeface="+mj-lt"/>
                  <a:ea typeface="+mn-ea"/>
                  <a:cs typeface="+mn-cs"/>
                </a:rPr>
                <a:t>1</a:t>
              </a:r>
              <a:endParaRPr lang="en-US" sz="2400" baseline="30000">
                <a:latin typeface="+mj-lt"/>
                <a:ea typeface="+mn-ea"/>
                <a:cs typeface="+mn-cs"/>
              </a:endParaRPr>
            </a:p>
          </p:txBody>
        </p:sp>
      </p:grpSp>
      <p:sp>
        <p:nvSpPr>
          <p:cNvPr id="46106" name="Text Box 34"/>
          <p:cNvSpPr txBox="1">
            <a:spLocks noChangeArrowheads="1"/>
          </p:cNvSpPr>
          <p:nvPr/>
        </p:nvSpPr>
        <p:spPr bwMode="auto">
          <a:xfrm>
            <a:off x="1212850" y="2944813"/>
            <a:ext cx="503238" cy="461962"/>
          </a:xfrm>
          <a:prstGeom prst="rect">
            <a:avLst/>
          </a:prstGeom>
          <a:noFill/>
          <a:ln w="9525">
            <a:noFill/>
            <a:miter lim="800000"/>
            <a:headEnd/>
            <a:tailEnd/>
          </a:ln>
        </p:spPr>
        <p:txBody>
          <a:bodyPr wrap="none">
            <a:spAutoFit/>
          </a:bodyPr>
          <a:lstStyle/>
          <a:p>
            <a:pPr algn="r" eaLnBrk="0" hangingPunct="0">
              <a:defRPr/>
            </a:pPr>
            <a:r>
              <a:rPr lang="en-US" sz="2400">
                <a:latin typeface="+mj-lt"/>
                <a:ea typeface="+mn-ea"/>
                <a:cs typeface="+mn-cs"/>
              </a:rPr>
              <a:t>P</a:t>
            </a:r>
            <a:r>
              <a:rPr lang="en-US" sz="2400" baseline="-25000">
                <a:latin typeface="+mj-lt"/>
                <a:ea typeface="+mn-ea"/>
                <a:cs typeface="+mn-cs"/>
              </a:rPr>
              <a:t>0</a:t>
            </a:r>
          </a:p>
        </p:txBody>
      </p:sp>
      <p:sp>
        <p:nvSpPr>
          <p:cNvPr id="46107" name="Text Box 35"/>
          <p:cNvSpPr txBox="1">
            <a:spLocks noChangeArrowheads="1"/>
          </p:cNvSpPr>
          <p:nvPr/>
        </p:nvSpPr>
        <p:spPr bwMode="auto">
          <a:xfrm>
            <a:off x="1947863" y="2944813"/>
            <a:ext cx="503237" cy="461962"/>
          </a:xfrm>
          <a:prstGeom prst="rect">
            <a:avLst/>
          </a:prstGeom>
          <a:noFill/>
          <a:ln w="9525">
            <a:noFill/>
            <a:miter lim="800000"/>
            <a:headEnd/>
            <a:tailEnd/>
          </a:ln>
        </p:spPr>
        <p:txBody>
          <a:bodyPr wrap="none">
            <a:spAutoFit/>
          </a:bodyPr>
          <a:lstStyle/>
          <a:p>
            <a:pPr algn="r" eaLnBrk="0" hangingPunct="0">
              <a:defRPr/>
            </a:pPr>
            <a:r>
              <a:rPr lang="en-US" sz="2400">
                <a:latin typeface="+mj-lt"/>
                <a:ea typeface="+mn-ea"/>
                <a:cs typeface="+mn-cs"/>
              </a:rPr>
              <a:t>P</a:t>
            </a:r>
            <a:r>
              <a:rPr lang="en-US" sz="2400" baseline="-25000">
                <a:latin typeface="+mj-lt"/>
                <a:ea typeface="+mn-ea"/>
                <a:cs typeface="+mn-cs"/>
              </a:rPr>
              <a:t>1</a:t>
            </a:r>
          </a:p>
        </p:txBody>
      </p:sp>
      <p:sp>
        <p:nvSpPr>
          <p:cNvPr id="46108" name="Text Box 36"/>
          <p:cNvSpPr txBox="1">
            <a:spLocks noChangeArrowheads="1"/>
          </p:cNvSpPr>
          <p:nvPr/>
        </p:nvSpPr>
        <p:spPr bwMode="auto">
          <a:xfrm>
            <a:off x="8029575" y="2944813"/>
            <a:ext cx="503238" cy="461962"/>
          </a:xfrm>
          <a:prstGeom prst="rect">
            <a:avLst/>
          </a:prstGeom>
          <a:noFill/>
          <a:ln w="9525">
            <a:noFill/>
            <a:miter lim="800000"/>
            <a:headEnd/>
            <a:tailEnd/>
          </a:ln>
        </p:spPr>
        <p:txBody>
          <a:bodyPr wrap="none">
            <a:spAutoFit/>
          </a:bodyPr>
          <a:lstStyle/>
          <a:p>
            <a:pPr algn="r" eaLnBrk="0" hangingPunct="0">
              <a:defRPr/>
            </a:pPr>
            <a:r>
              <a:rPr lang="en-US" sz="2400">
                <a:latin typeface="+mj-lt"/>
                <a:ea typeface="+mn-ea"/>
                <a:cs typeface="+mn-cs"/>
              </a:rPr>
              <a:t>P</a:t>
            </a:r>
            <a:r>
              <a:rPr lang="en-US" sz="2400" baseline="-25000">
                <a:latin typeface="+mj-lt"/>
                <a:ea typeface="+mn-ea"/>
                <a:cs typeface="+mn-cs"/>
              </a:rPr>
              <a:t>9</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9F86D14-6C57-A246-846F-14230DD23A68}" type="slidenum">
              <a:rPr lang="ar-SA" sz="1400">
                <a:latin typeface="Comic Sans MS" charset="0"/>
                <a:cs typeface="Arial" charset="0"/>
              </a:rPr>
              <a:pPr algn="r"/>
              <a:t>22</a:t>
            </a:fld>
            <a:endParaRPr lang="en-US" sz="1400">
              <a:latin typeface="Comic Sans MS" charset="0"/>
              <a:cs typeface="Arial" charset="0"/>
            </a:endParaRPr>
          </a:p>
        </p:txBody>
      </p:sp>
      <p:sp>
        <p:nvSpPr>
          <p:cNvPr id="57346" name="Rectangle 2"/>
          <p:cNvSpPr>
            <a:spLocks noGrp="1" noChangeArrowheads="1"/>
          </p:cNvSpPr>
          <p:nvPr>
            <p:ph type="title" idx="4294967295"/>
          </p:nvPr>
        </p:nvSpPr>
        <p:spPr/>
        <p:txBody>
          <a:bodyPr/>
          <a:lstStyle/>
          <a:p>
            <a:pPr eaLnBrk="1" hangingPunct="1"/>
            <a:r>
              <a:rPr lang="en-US">
                <a:latin typeface="Arial" charset="0"/>
              </a:rPr>
              <a:t>Procedure for Thread </a:t>
            </a:r>
            <a:r>
              <a:rPr lang="en-US" i="1">
                <a:latin typeface="Arial" charset="0"/>
              </a:rPr>
              <a:t>i</a:t>
            </a:r>
          </a:p>
        </p:txBody>
      </p:sp>
      <p:sp>
        <p:nvSpPr>
          <p:cNvPr id="57347" name="Text Box 3"/>
          <p:cNvSpPr txBox="1">
            <a:spLocks noChangeArrowheads="1"/>
          </p:cNvSpPr>
          <p:nvPr/>
        </p:nvSpPr>
        <p:spPr bwMode="auto">
          <a:xfrm>
            <a:off x="615950" y="2198688"/>
            <a:ext cx="8051800" cy="2678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Courier New" charset="0"/>
                <a:cs typeface="Tahoma" charset="0"/>
              </a:rPr>
              <a:t>void</a:t>
            </a:r>
            <a:r>
              <a:rPr lang="en-US" b="1">
                <a:solidFill>
                  <a:srgbClr val="0000FF"/>
                </a:solidFill>
                <a:latin typeface="Courier New" charset="0"/>
                <a:cs typeface="Tahoma" charset="0"/>
              </a:rPr>
              <a:t> primePrint {</a:t>
            </a:r>
          </a:p>
          <a:p>
            <a:r>
              <a:rPr lang="en-US" b="1">
                <a:solidFill>
                  <a:srgbClr val="0000FF"/>
                </a:solidFill>
                <a:latin typeface="Courier New" charset="0"/>
                <a:cs typeface="Tahoma" charset="0"/>
              </a:rPr>
              <a:t>  </a:t>
            </a:r>
            <a:r>
              <a:rPr lang="en-US" b="1">
                <a:latin typeface="Courier New" charset="0"/>
                <a:cs typeface="Tahoma" charset="0"/>
              </a:rPr>
              <a:t>int</a:t>
            </a:r>
            <a:r>
              <a:rPr lang="en-US" b="1">
                <a:solidFill>
                  <a:srgbClr val="0000FF"/>
                </a:solidFill>
                <a:latin typeface="Courier New" charset="0"/>
                <a:cs typeface="Tahoma" charset="0"/>
              </a:rPr>
              <a:t> i = ThreadID.get(); </a:t>
            </a:r>
            <a:r>
              <a:rPr lang="en-US" b="1">
                <a:solidFill>
                  <a:srgbClr val="00B050"/>
                </a:solidFill>
                <a:latin typeface="Courier New" charset="0"/>
                <a:cs typeface="Tahoma" charset="0"/>
              </a:rPr>
              <a:t>// IDs in {0..9}</a:t>
            </a:r>
          </a:p>
          <a:p>
            <a:r>
              <a:rPr lang="en-US" b="1">
                <a:latin typeface="Courier New" charset="0"/>
                <a:cs typeface="Tahoma" charset="0"/>
              </a:rPr>
              <a:t>  for</a:t>
            </a:r>
            <a:r>
              <a:rPr lang="en-US" b="1">
                <a:solidFill>
                  <a:schemeClr val="accent2"/>
                </a:solidFill>
                <a:latin typeface="Courier New" charset="0"/>
                <a:cs typeface="Tahoma" charset="0"/>
              </a:rPr>
              <a:t> </a:t>
            </a:r>
            <a:r>
              <a:rPr lang="en-US" b="1">
                <a:solidFill>
                  <a:srgbClr val="0000FF"/>
                </a:solidFill>
                <a:latin typeface="Courier New" charset="0"/>
                <a:cs typeface="Tahoma" charset="0"/>
              </a:rPr>
              <a:t>(j = i*10</a:t>
            </a:r>
            <a:r>
              <a:rPr lang="en-US" b="1" baseline="30000">
                <a:solidFill>
                  <a:srgbClr val="0000FF"/>
                </a:solidFill>
                <a:latin typeface="Courier New" charset="0"/>
                <a:cs typeface="Tahoma" charset="0"/>
              </a:rPr>
              <a:t>9</a:t>
            </a:r>
            <a:r>
              <a:rPr lang="en-US" b="1">
                <a:solidFill>
                  <a:srgbClr val="0000FF"/>
                </a:solidFill>
                <a:latin typeface="Courier New" charset="0"/>
                <a:cs typeface="Tahoma" charset="0"/>
              </a:rPr>
              <a:t>+1, j&lt;(i+1)*10</a:t>
            </a:r>
            <a:r>
              <a:rPr lang="en-US" b="1" baseline="30000">
                <a:solidFill>
                  <a:srgbClr val="0000FF"/>
                </a:solidFill>
                <a:latin typeface="Courier New" charset="0"/>
                <a:cs typeface="Tahoma" charset="0"/>
              </a:rPr>
              <a:t>9</a:t>
            </a:r>
            <a:r>
              <a:rPr lang="en-US" b="1">
                <a:solidFill>
                  <a:srgbClr val="0000FF"/>
                </a:solidFill>
                <a:latin typeface="Courier New" charset="0"/>
                <a:cs typeface="Tahoma" charset="0"/>
              </a:rPr>
              <a:t>; j++) {</a:t>
            </a:r>
          </a:p>
          <a:p>
            <a:r>
              <a:rPr lang="en-US" b="1">
                <a:solidFill>
                  <a:schemeClr val="accent2"/>
                </a:solidFill>
                <a:latin typeface="Courier New" charset="0"/>
                <a:cs typeface="Tahoma" charset="0"/>
              </a:rPr>
              <a:t>    </a:t>
            </a:r>
            <a:r>
              <a:rPr lang="en-US" b="1">
                <a:latin typeface="Courier New" charset="0"/>
                <a:cs typeface="Tahoma" charset="0"/>
              </a:rPr>
              <a:t>if</a:t>
            </a:r>
            <a:r>
              <a:rPr lang="en-US" b="1">
                <a:solidFill>
                  <a:schemeClr val="accent2"/>
                </a:solidFill>
                <a:latin typeface="Courier New" charset="0"/>
                <a:cs typeface="Tahoma" charset="0"/>
              </a:rPr>
              <a:t> </a:t>
            </a:r>
            <a:r>
              <a:rPr lang="en-US" b="1">
                <a:solidFill>
                  <a:srgbClr val="0000FF"/>
                </a:solidFill>
                <a:latin typeface="Courier New" charset="0"/>
                <a:cs typeface="Tahoma" charset="0"/>
              </a:rPr>
              <a:t>(isPrime(j))</a:t>
            </a:r>
          </a:p>
          <a:p>
            <a:r>
              <a:rPr lang="en-US" b="1">
                <a:solidFill>
                  <a:schemeClr val="accent2"/>
                </a:solidFill>
                <a:latin typeface="Courier New" charset="0"/>
                <a:cs typeface="Tahoma" charset="0"/>
              </a:rPr>
              <a:t>      </a:t>
            </a:r>
            <a:r>
              <a:rPr lang="en-US" b="1">
                <a:solidFill>
                  <a:srgbClr val="0000FF"/>
                </a:solidFill>
                <a:latin typeface="Courier New" charset="0"/>
                <a:cs typeface="Tahoma" charset="0"/>
              </a:rPr>
              <a:t>print(j);</a:t>
            </a:r>
          </a:p>
          <a:p>
            <a:r>
              <a:rPr lang="en-US" b="1">
                <a:solidFill>
                  <a:srgbClr val="0000FF"/>
                </a:solidFill>
                <a:latin typeface="Courier New" charset="0"/>
                <a:cs typeface="Tahoma" charset="0"/>
              </a:rPr>
              <a:t>  }</a:t>
            </a:r>
          </a:p>
          <a:p>
            <a:r>
              <a:rPr lang="en-US" b="1">
                <a:solidFill>
                  <a:srgbClr val="0000FF"/>
                </a:solidFill>
                <a:latin typeface="Courier New" charset="0"/>
                <a:cs typeface="Tahoma" charset="0"/>
              </a:rPr>
              <a:t>}</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E29A276-1320-A147-879F-3FFDB73C5060}" type="slidenum">
              <a:rPr lang="ar-SA" sz="1400">
                <a:latin typeface="Comic Sans MS" charset="0"/>
                <a:cs typeface="Arial" charset="0"/>
              </a:rPr>
              <a:pPr algn="r"/>
              <a:t>23</a:t>
            </a:fld>
            <a:endParaRPr lang="en-US" sz="1400">
              <a:latin typeface="Comic Sans MS" charset="0"/>
              <a:cs typeface="Arial" charset="0"/>
            </a:endParaRPr>
          </a:p>
        </p:txBody>
      </p:sp>
      <p:sp>
        <p:nvSpPr>
          <p:cNvPr id="59394" name="Rectangle 2"/>
          <p:cNvSpPr>
            <a:spLocks noGrp="1" noChangeArrowheads="1"/>
          </p:cNvSpPr>
          <p:nvPr>
            <p:ph type="title" idx="4294967295"/>
          </p:nvPr>
        </p:nvSpPr>
        <p:spPr/>
        <p:txBody>
          <a:bodyPr/>
          <a:lstStyle/>
          <a:p>
            <a:pPr eaLnBrk="1" hangingPunct="1"/>
            <a:r>
              <a:rPr lang="en-US">
                <a:latin typeface="Arial" charset="0"/>
              </a:rPr>
              <a:t>Issues</a:t>
            </a:r>
          </a:p>
        </p:txBody>
      </p:sp>
      <p:sp>
        <p:nvSpPr>
          <p:cNvPr id="59395" name="Rectangle 3"/>
          <p:cNvSpPr>
            <a:spLocks noGrp="1" noChangeArrowheads="1"/>
          </p:cNvSpPr>
          <p:nvPr>
            <p:ph type="body" idx="4294967295"/>
          </p:nvPr>
        </p:nvSpPr>
        <p:spPr/>
        <p:txBody>
          <a:bodyPr/>
          <a:lstStyle/>
          <a:p>
            <a:pPr eaLnBrk="1" hangingPunct="1"/>
            <a:r>
              <a:rPr lang="en-US">
                <a:latin typeface="Arial" charset="0"/>
              </a:rPr>
              <a:t>Higher ranges have fewer primes</a:t>
            </a:r>
          </a:p>
          <a:p>
            <a:pPr eaLnBrk="1" hangingPunct="1"/>
            <a:r>
              <a:rPr lang="en-US">
                <a:latin typeface="Arial" charset="0"/>
              </a:rPr>
              <a:t>Yet larger numbers harder to test</a:t>
            </a:r>
          </a:p>
          <a:p>
            <a:pPr eaLnBrk="1" hangingPunct="1"/>
            <a:r>
              <a:rPr lang="en-US">
                <a:latin typeface="Arial" charset="0"/>
              </a:rPr>
              <a:t>Thread workloads</a:t>
            </a:r>
          </a:p>
          <a:p>
            <a:pPr lvl="1" eaLnBrk="1" hangingPunct="1"/>
            <a:r>
              <a:rPr lang="en-US">
                <a:latin typeface="Arial" charset="0"/>
              </a:rPr>
              <a:t>Uneven</a:t>
            </a:r>
          </a:p>
          <a:p>
            <a:pPr lvl="1" eaLnBrk="1" hangingPunct="1"/>
            <a:r>
              <a:rPr lang="en-US">
                <a:latin typeface="Arial" charset="0"/>
              </a:rPr>
              <a:t>Hard to predict</a:t>
            </a:r>
          </a:p>
        </p:txBody>
      </p:sp>
      <p:sp>
        <p:nvSpPr>
          <p:cNvPr id="59396" name="Text Box 5"/>
          <p:cNvSpPr txBox="1">
            <a:spLocks noChangeArrowheads="1"/>
          </p:cNvSpPr>
          <p:nvPr/>
        </p:nvSpPr>
        <p:spPr bwMode="auto">
          <a:xfrm>
            <a:off x="6049963" y="4157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4400">
              <a:solidFill>
                <a:srgbClr val="0000FF"/>
              </a:solidFill>
              <a:latin typeface="Comic Sans MS" charset="0"/>
            </a:endParaRPr>
          </a:p>
        </p:txBody>
      </p:sp>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61442"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4BAB443-041E-7349-996A-EC950B00898D}" type="slidenum">
              <a:rPr lang="ar-SA" sz="1400">
                <a:latin typeface="Comic Sans MS" charset="0"/>
                <a:cs typeface="Arial" charset="0"/>
              </a:rPr>
              <a:pPr algn="r"/>
              <a:t>24</a:t>
            </a:fld>
            <a:endParaRPr lang="en-US" sz="1400">
              <a:latin typeface="Comic Sans MS" charset="0"/>
              <a:cs typeface="Arial" charset="0"/>
            </a:endParaRPr>
          </a:p>
        </p:txBody>
      </p:sp>
      <p:sp>
        <p:nvSpPr>
          <p:cNvPr id="61443" name="Rectangle 2"/>
          <p:cNvSpPr>
            <a:spLocks noGrp="1" noChangeArrowheads="1"/>
          </p:cNvSpPr>
          <p:nvPr>
            <p:ph type="title" idx="4294967295"/>
          </p:nvPr>
        </p:nvSpPr>
        <p:spPr/>
        <p:txBody>
          <a:bodyPr/>
          <a:lstStyle/>
          <a:p>
            <a:pPr eaLnBrk="1" hangingPunct="1"/>
            <a:r>
              <a:rPr lang="en-US">
                <a:latin typeface="Arial" charset="0"/>
              </a:rPr>
              <a:t>Issues</a:t>
            </a:r>
          </a:p>
        </p:txBody>
      </p:sp>
      <p:sp>
        <p:nvSpPr>
          <p:cNvPr id="37893" name="Rectangle 3"/>
          <p:cNvSpPr>
            <a:spLocks noGrp="1" noChangeArrowheads="1"/>
          </p:cNvSpPr>
          <p:nvPr>
            <p:ph type="body" idx="4294967295"/>
          </p:nvPr>
        </p:nvSpPr>
        <p:spPr/>
        <p:txBody>
          <a:bodyPr/>
          <a:lstStyle/>
          <a:p>
            <a:pPr eaLnBrk="1" hangingPunct="1"/>
            <a:r>
              <a:rPr lang="en-US">
                <a:latin typeface="Arial" charset="0"/>
              </a:rPr>
              <a:t>Higher ranges have fewer primes</a:t>
            </a:r>
          </a:p>
          <a:p>
            <a:pPr eaLnBrk="1" hangingPunct="1"/>
            <a:r>
              <a:rPr lang="en-US">
                <a:latin typeface="Arial" charset="0"/>
              </a:rPr>
              <a:t>Yet larger numbers harder to test</a:t>
            </a:r>
          </a:p>
          <a:p>
            <a:pPr eaLnBrk="1" hangingPunct="1"/>
            <a:r>
              <a:rPr lang="en-US">
                <a:latin typeface="Arial" charset="0"/>
              </a:rPr>
              <a:t>Thread workloads</a:t>
            </a:r>
          </a:p>
          <a:p>
            <a:pPr lvl="1" eaLnBrk="1" hangingPunct="1"/>
            <a:r>
              <a:rPr lang="en-US">
                <a:latin typeface="Arial" charset="0"/>
              </a:rPr>
              <a:t>Uneven</a:t>
            </a:r>
          </a:p>
          <a:p>
            <a:pPr lvl="1" eaLnBrk="1" hangingPunct="1"/>
            <a:r>
              <a:rPr lang="en-US">
                <a:latin typeface="Arial" charset="0"/>
              </a:rPr>
              <a:t>Hard to predict</a:t>
            </a:r>
          </a:p>
          <a:p>
            <a:pPr eaLnBrk="1" hangingPunct="1"/>
            <a:r>
              <a:rPr lang="en-US">
                <a:latin typeface="Arial" charset="0"/>
              </a:rPr>
              <a:t>Need </a:t>
            </a:r>
            <a:r>
              <a:rPr lang="en-US" i="1">
                <a:latin typeface="Arial" charset="0"/>
              </a:rPr>
              <a:t>dynamic</a:t>
            </a:r>
            <a:r>
              <a:rPr lang="en-US">
                <a:latin typeface="Arial" charset="0"/>
              </a:rPr>
              <a:t> load balancing</a:t>
            </a:r>
          </a:p>
        </p:txBody>
      </p:sp>
      <p:sp>
        <p:nvSpPr>
          <p:cNvPr id="61445" name="Text Box 4"/>
          <p:cNvSpPr txBox="1">
            <a:spLocks noChangeArrowheads="1"/>
          </p:cNvSpPr>
          <p:nvPr/>
        </p:nvSpPr>
        <p:spPr bwMode="auto">
          <a:xfrm>
            <a:off x="6049963" y="4157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4400">
              <a:solidFill>
                <a:srgbClr val="0000FF"/>
              </a:solidFill>
              <a:latin typeface="Comic Sans MS" charset="0"/>
            </a:endParaRPr>
          </a:p>
        </p:txBody>
      </p:sp>
      <p:sp>
        <p:nvSpPr>
          <p:cNvPr id="52231" name="Text Box 5"/>
          <p:cNvSpPr txBox="1">
            <a:spLocks noChangeArrowheads="1"/>
          </p:cNvSpPr>
          <p:nvPr/>
        </p:nvSpPr>
        <p:spPr bwMode="auto">
          <a:xfrm rot="19713608">
            <a:off x="4827119" y="2643455"/>
            <a:ext cx="2154237" cy="708025"/>
          </a:xfrm>
          <a:prstGeom prst="rect">
            <a:avLst/>
          </a:prstGeom>
          <a:noFill/>
          <a:ln w="28575">
            <a:solidFill>
              <a:srgbClr val="FF0000"/>
            </a:solidFill>
            <a:miter lim="800000"/>
            <a:headEnd/>
            <a:tailEnd/>
          </a:ln>
        </p:spPr>
        <p:txBody>
          <a:bodyPr wrap="none">
            <a:spAutoFit/>
          </a:bodyPr>
          <a:lstStyle/>
          <a:p>
            <a:pPr algn="r" eaLnBrk="0" hangingPunct="0">
              <a:defRPr/>
            </a:pPr>
            <a:r>
              <a:rPr lang="en-US" sz="4000" b="1" dirty="0">
                <a:solidFill>
                  <a:srgbClr val="FF0000"/>
                </a:solidFill>
                <a:latin typeface="+mj-lt"/>
                <a:ea typeface="+mn-ea"/>
                <a:cs typeface="+mn-cs"/>
              </a:rPr>
              <a:t>rejected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63490"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B46B40C-198E-3647-9E2A-907994060200}" type="slidenum">
              <a:rPr lang="ar-SA" sz="1400">
                <a:cs typeface="Arial" charset="0"/>
              </a:rPr>
              <a:pPr algn="r"/>
              <a:t>25</a:t>
            </a:fld>
            <a:endParaRPr lang="en-US" sz="1400">
              <a:cs typeface="Arial" charset="0"/>
            </a:endParaRPr>
          </a:p>
        </p:txBody>
      </p:sp>
      <p:sp>
        <p:nvSpPr>
          <p:cNvPr id="54276" name="Rectangle 16"/>
          <p:cNvSpPr>
            <a:spLocks noChangeArrowheads="1"/>
          </p:cNvSpPr>
          <p:nvPr/>
        </p:nvSpPr>
        <p:spPr bwMode="auto">
          <a:xfrm>
            <a:off x="3475038" y="1727200"/>
            <a:ext cx="1752600" cy="441325"/>
          </a:xfrm>
          <a:prstGeom prst="rect">
            <a:avLst/>
          </a:prstGeom>
          <a:solidFill>
            <a:schemeClr val="tx1"/>
          </a:solidFill>
          <a:ln w="952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77" name="AutoShape 4"/>
          <p:cNvSpPr>
            <a:spLocks noChangeArrowheads="1"/>
          </p:cNvSpPr>
          <p:nvPr/>
        </p:nvSpPr>
        <p:spPr bwMode="auto">
          <a:xfrm rot="5400000">
            <a:off x="2971800" y="2397125"/>
            <a:ext cx="2743200" cy="1676400"/>
          </a:xfrm>
          <a:prstGeom prst="wave">
            <a:avLst>
              <a:gd name="adj1" fmla="val 13005"/>
              <a:gd name="adj2" fmla="val 0"/>
            </a:avLst>
          </a:prstGeom>
          <a:solidFill>
            <a:srgbClr val="FFCC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78" name="AutoShape 7"/>
          <p:cNvSpPr>
            <a:spLocks noChangeArrowheads="1"/>
          </p:cNvSpPr>
          <p:nvPr/>
        </p:nvSpPr>
        <p:spPr bwMode="auto">
          <a:xfrm rot="5400000">
            <a:off x="3886200" y="4683125"/>
            <a:ext cx="990600" cy="1295400"/>
          </a:xfrm>
          <a:prstGeom prst="doubleWave">
            <a:avLst>
              <a:gd name="adj1" fmla="val 6500"/>
              <a:gd name="adj2" fmla="val 0"/>
            </a:avLst>
          </a:prstGeom>
          <a:solidFill>
            <a:srgbClr val="FFCCFF"/>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79" name="Text Box 9"/>
          <p:cNvSpPr txBox="1">
            <a:spLocks noChangeArrowheads="1"/>
          </p:cNvSpPr>
          <p:nvPr/>
        </p:nvSpPr>
        <p:spPr bwMode="auto">
          <a:xfrm>
            <a:off x="3911600" y="4911725"/>
            <a:ext cx="812800" cy="769938"/>
          </a:xfrm>
          <a:prstGeom prst="rect">
            <a:avLst/>
          </a:prstGeom>
          <a:noFill/>
          <a:ln w="9525">
            <a:noFill/>
            <a:miter lim="800000"/>
            <a:headEnd/>
            <a:tailEnd/>
          </a:ln>
        </p:spPr>
        <p:txBody>
          <a:bodyPr wrap="none">
            <a:spAutoFit/>
          </a:bodyPr>
          <a:lstStyle/>
          <a:p>
            <a:pPr algn="r" eaLnBrk="0" hangingPunct="0">
              <a:defRPr/>
            </a:pPr>
            <a:r>
              <a:rPr lang="en-US" sz="4400">
                <a:latin typeface="+mj-lt"/>
                <a:ea typeface="+mn-ea"/>
                <a:cs typeface="+mn-cs"/>
              </a:rPr>
              <a:t>17</a:t>
            </a:r>
          </a:p>
        </p:txBody>
      </p:sp>
      <p:sp>
        <p:nvSpPr>
          <p:cNvPr id="54280" name="Text Box 10"/>
          <p:cNvSpPr txBox="1">
            <a:spLocks noChangeArrowheads="1"/>
          </p:cNvSpPr>
          <p:nvPr/>
        </p:nvSpPr>
        <p:spPr bwMode="auto">
          <a:xfrm>
            <a:off x="3759200" y="3768725"/>
            <a:ext cx="812800" cy="769938"/>
          </a:xfrm>
          <a:prstGeom prst="rect">
            <a:avLst/>
          </a:prstGeom>
          <a:noFill/>
          <a:ln w="9525">
            <a:noFill/>
            <a:miter lim="800000"/>
            <a:headEnd/>
            <a:tailEnd/>
          </a:ln>
        </p:spPr>
        <p:txBody>
          <a:bodyPr wrap="none">
            <a:spAutoFit/>
          </a:bodyPr>
          <a:lstStyle/>
          <a:p>
            <a:pPr algn="r" eaLnBrk="0" hangingPunct="0">
              <a:defRPr/>
            </a:pPr>
            <a:r>
              <a:rPr lang="en-US" sz="4400">
                <a:latin typeface="+mj-lt"/>
                <a:ea typeface="+mn-ea"/>
                <a:cs typeface="+mn-cs"/>
              </a:rPr>
              <a:t>18</a:t>
            </a:r>
          </a:p>
        </p:txBody>
      </p:sp>
      <p:sp>
        <p:nvSpPr>
          <p:cNvPr id="54281" name="Text Box 11"/>
          <p:cNvSpPr txBox="1">
            <a:spLocks noChangeArrowheads="1"/>
          </p:cNvSpPr>
          <p:nvPr/>
        </p:nvSpPr>
        <p:spPr bwMode="auto">
          <a:xfrm>
            <a:off x="3987800" y="2549525"/>
            <a:ext cx="812800" cy="769938"/>
          </a:xfrm>
          <a:prstGeom prst="rect">
            <a:avLst/>
          </a:prstGeom>
          <a:noFill/>
          <a:ln w="9525">
            <a:noFill/>
            <a:miter lim="800000"/>
            <a:headEnd/>
            <a:tailEnd/>
          </a:ln>
        </p:spPr>
        <p:txBody>
          <a:bodyPr wrap="none">
            <a:spAutoFit/>
          </a:bodyPr>
          <a:lstStyle/>
          <a:p>
            <a:pPr algn="r" eaLnBrk="0" hangingPunct="0">
              <a:defRPr/>
            </a:pPr>
            <a:r>
              <a:rPr lang="en-US" sz="4400">
                <a:latin typeface="+mj-lt"/>
                <a:ea typeface="+mn-ea"/>
                <a:cs typeface="+mn-cs"/>
              </a:rPr>
              <a:t>19</a:t>
            </a:r>
          </a:p>
        </p:txBody>
      </p:sp>
      <p:sp>
        <p:nvSpPr>
          <p:cNvPr id="54282" name="Freeform 17"/>
          <p:cNvSpPr>
            <a:spLocks/>
          </p:cNvSpPr>
          <p:nvPr/>
        </p:nvSpPr>
        <p:spPr bwMode="auto">
          <a:xfrm>
            <a:off x="3992563" y="2254250"/>
            <a:ext cx="1158875" cy="255588"/>
          </a:xfrm>
          <a:custGeom>
            <a:avLst/>
            <a:gdLst>
              <a:gd name="T0" fmla="*/ 0 w 730"/>
              <a:gd name="T1" fmla="*/ 2147483647 h 161"/>
              <a:gd name="T2" fmla="*/ 2147483647 w 730"/>
              <a:gd name="T3" fmla="*/ 2147483647 h 161"/>
              <a:gd name="T4" fmla="*/ 2147483647 w 730"/>
              <a:gd name="T5" fmla="*/ 2147483647 h 161"/>
              <a:gd name="T6" fmla="*/ 2147483647 w 730"/>
              <a:gd name="T7" fmla="*/ 2147483647 h 161"/>
              <a:gd name="T8" fmla="*/ 2147483647 w 730"/>
              <a:gd name="T9" fmla="*/ 2147483647 h 161"/>
              <a:gd name="T10" fmla="*/ 0 60000 65536"/>
              <a:gd name="T11" fmla="*/ 0 60000 65536"/>
              <a:gd name="T12" fmla="*/ 0 60000 65536"/>
              <a:gd name="T13" fmla="*/ 0 60000 65536"/>
              <a:gd name="T14" fmla="*/ 0 60000 65536"/>
              <a:gd name="T15" fmla="*/ 0 w 730"/>
              <a:gd name="T16" fmla="*/ 0 h 161"/>
              <a:gd name="T17" fmla="*/ 730 w 730"/>
              <a:gd name="T18" fmla="*/ 161 h 161"/>
            </a:gdLst>
            <a:ahLst/>
            <a:cxnLst>
              <a:cxn ang="T10">
                <a:pos x="T0" y="T1"/>
              </a:cxn>
              <a:cxn ang="T11">
                <a:pos x="T2" y="T3"/>
              </a:cxn>
              <a:cxn ang="T12">
                <a:pos x="T4" y="T5"/>
              </a:cxn>
              <a:cxn ang="T13">
                <a:pos x="T6" y="T7"/>
              </a:cxn>
              <a:cxn ang="T14">
                <a:pos x="T8" y="T9"/>
              </a:cxn>
            </a:cxnLst>
            <a:rect l="T15" t="T16" r="T17" b="T18"/>
            <a:pathLst>
              <a:path w="730" h="161">
                <a:moveTo>
                  <a:pt x="0" y="31"/>
                </a:moveTo>
                <a:cubicBezTo>
                  <a:pt x="26" y="29"/>
                  <a:pt x="103" y="0"/>
                  <a:pt x="154" y="21"/>
                </a:cubicBezTo>
                <a:cubicBezTo>
                  <a:pt x="205" y="42"/>
                  <a:pt x="251" y="151"/>
                  <a:pt x="307" y="156"/>
                </a:cubicBezTo>
                <a:cubicBezTo>
                  <a:pt x="363" y="161"/>
                  <a:pt x="419" y="69"/>
                  <a:pt x="490" y="50"/>
                </a:cubicBezTo>
                <a:cubicBezTo>
                  <a:pt x="561" y="31"/>
                  <a:pt x="680" y="42"/>
                  <a:pt x="730" y="40"/>
                </a:cubicBezTo>
              </a:path>
            </a:pathLst>
          </a:custGeom>
          <a:no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83" name="Freeform 18"/>
          <p:cNvSpPr>
            <a:spLocks/>
          </p:cNvSpPr>
          <p:nvPr/>
        </p:nvSpPr>
        <p:spPr bwMode="auto">
          <a:xfrm>
            <a:off x="3703638" y="3429000"/>
            <a:ext cx="1158875" cy="255588"/>
          </a:xfrm>
          <a:custGeom>
            <a:avLst/>
            <a:gdLst>
              <a:gd name="T0" fmla="*/ 0 w 730"/>
              <a:gd name="T1" fmla="*/ 2147483647 h 161"/>
              <a:gd name="T2" fmla="*/ 2147483647 w 730"/>
              <a:gd name="T3" fmla="*/ 2147483647 h 161"/>
              <a:gd name="T4" fmla="*/ 2147483647 w 730"/>
              <a:gd name="T5" fmla="*/ 2147483647 h 161"/>
              <a:gd name="T6" fmla="*/ 2147483647 w 730"/>
              <a:gd name="T7" fmla="*/ 2147483647 h 161"/>
              <a:gd name="T8" fmla="*/ 2147483647 w 730"/>
              <a:gd name="T9" fmla="*/ 2147483647 h 161"/>
              <a:gd name="T10" fmla="*/ 0 60000 65536"/>
              <a:gd name="T11" fmla="*/ 0 60000 65536"/>
              <a:gd name="T12" fmla="*/ 0 60000 65536"/>
              <a:gd name="T13" fmla="*/ 0 60000 65536"/>
              <a:gd name="T14" fmla="*/ 0 60000 65536"/>
              <a:gd name="T15" fmla="*/ 0 w 730"/>
              <a:gd name="T16" fmla="*/ 0 h 161"/>
              <a:gd name="T17" fmla="*/ 730 w 730"/>
              <a:gd name="T18" fmla="*/ 161 h 161"/>
            </a:gdLst>
            <a:ahLst/>
            <a:cxnLst>
              <a:cxn ang="T10">
                <a:pos x="T0" y="T1"/>
              </a:cxn>
              <a:cxn ang="T11">
                <a:pos x="T2" y="T3"/>
              </a:cxn>
              <a:cxn ang="T12">
                <a:pos x="T4" y="T5"/>
              </a:cxn>
              <a:cxn ang="T13">
                <a:pos x="T6" y="T7"/>
              </a:cxn>
              <a:cxn ang="T14">
                <a:pos x="T8" y="T9"/>
              </a:cxn>
            </a:cxnLst>
            <a:rect l="T15" t="T16" r="T17" b="T18"/>
            <a:pathLst>
              <a:path w="730" h="161">
                <a:moveTo>
                  <a:pt x="0" y="31"/>
                </a:moveTo>
                <a:cubicBezTo>
                  <a:pt x="26" y="29"/>
                  <a:pt x="103" y="0"/>
                  <a:pt x="154" y="21"/>
                </a:cubicBezTo>
                <a:cubicBezTo>
                  <a:pt x="205" y="42"/>
                  <a:pt x="251" y="151"/>
                  <a:pt x="307" y="156"/>
                </a:cubicBezTo>
                <a:cubicBezTo>
                  <a:pt x="363" y="161"/>
                  <a:pt x="419" y="69"/>
                  <a:pt x="490" y="50"/>
                </a:cubicBezTo>
                <a:cubicBezTo>
                  <a:pt x="561" y="31"/>
                  <a:pt x="680" y="42"/>
                  <a:pt x="730" y="40"/>
                </a:cubicBezTo>
              </a:path>
            </a:pathLst>
          </a:custGeom>
          <a:no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3499" name="Rectangle 22"/>
          <p:cNvSpPr>
            <a:spLocks noGrp="1" noChangeArrowheads="1"/>
          </p:cNvSpPr>
          <p:nvPr>
            <p:ph type="title" idx="4294967295"/>
          </p:nvPr>
        </p:nvSpPr>
        <p:spPr/>
        <p:txBody>
          <a:bodyPr/>
          <a:lstStyle/>
          <a:p>
            <a:pPr eaLnBrk="1" hangingPunct="1"/>
            <a:r>
              <a:rPr lang="en-US">
                <a:latin typeface="Arial" charset="0"/>
              </a:rPr>
              <a:t>Shared Counter</a:t>
            </a:r>
          </a:p>
        </p:txBody>
      </p:sp>
      <p:sp>
        <p:nvSpPr>
          <p:cNvPr id="54285" name="Text Box 23"/>
          <p:cNvSpPr txBox="1">
            <a:spLocks noChangeArrowheads="1"/>
          </p:cNvSpPr>
          <p:nvPr/>
        </p:nvSpPr>
        <p:spPr bwMode="auto">
          <a:xfrm>
            <a:off x="5029200" y="3581400"/>
            <a:ext cx="3962400" cy="1311275"/>
          </a:xfrm>
          <a:prstGeom prst="rect">
            <a:avLst/>
          </a:prstGeom>
          <a:noFill/>
          <a:ln w="9525">
            <a:noFill/>
            <a:miter lim="800000"/>
            <a:headEnd/>
            <a:tailEnd/>
          </a:ln>
        </p:spPr>
        <p:txBody>
          <a:bodyPr>
            <a:spAutoFit/>
          </a:bodyPr>
          <a:lstStyle/>
          <a:p>
            <a:pPr algn="ctr" eaLnBrk="0" hangingPunct="0">
              <a:defRPr/>
            </a:pPr>
            <a:r>
              <a:rPr lang="en-US" sz="4000">
                <a:solidFill>
                  <a:srgbClr val="0000FF"/>
                </a:solidFill>
                <a:latin typeface="+mj-lt"/>
                <a:ea typeface="+mn-ea"/>
                <a:cs typeface="+mn-cs"/>
              </a:rPr>
              <a:t>each thread takes a number</a:t>
            </a:r>
          </a:p>
        </p:txBody>
      </p:sp>
      <p:grpSp>
        <p:nvGrpSpPr>
          <p:cNvPr id="63501" name="Group 24"/>
          <p:cNvGrpSpPr>
            <a:grpSpLocks/>
          </p:cNvGrpSpPr>
          <p:nvPr/>
        </p:nvGrpSpPr>
        <p:grpSpPr bwMode="auto">
          <a:xfrm>
            <a:off x="1676400" y="2898775"/>
            <a:ext cx="2149475" cy="1265238"/>
            <a:chOff x="1056" y="2016"/>
            <a:chExt cx="1354" cy="797"/>
          </a:xfrm>
        </p:grpSpPr>
        <p:sp>
          <p:nvSpPr>
            <p:cNvPr id="54287" name="Freeform 25"/>
            <p:cNvSpPr>
              <a:spLocks/>
            </p:cNvSpPr>
            <p:nvPr/>
          </p:nvSpPr>
          <p:spPr bwMode="auto">
            <a:xfrm>
              <a:off x="1824" y="22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88" name="Freeform 26"/>
            <p:cNvSpPr>
              <a:spLocks/>
            </p:cNvSpPr>
            <p:nvPr/>
          </p:nvSpPr>
          <p:spPr bwMode="auto">
            <a:xfrm>
              <a:off x="1616"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89" name="Freeform 27"/>
            <p:cNvSpPr>
              <a:spLocks/>
            </p:cNvSpPr>
            <p:nvPr/>
          </p:nvSpPr>
          <p:spPr bwMode="auto">
            <a:xfrm>
              <a:off x="1392" y="20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0" name="Freeform 28"/>
            <p:cNvSpPr>
              <a:spLocks/>
            </p:cNvSpPr>
            <p:nvPr/>
          </p:nvSpPr>
          <p:spPr bwMode="auto">
            <a:xfrm>
              <a:off x="1131" y="20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1" name="Freeform 29"/>
            <p:cNvSpPr>
              <a:spLocks/>
            </p:cNvSpPr>
            <p:nvPr/>
          </p:nvSpPr>
          <p:spPr bwMode="auto">
            <a:xfrm>
              <a:off x="1141" y="21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2" name="Freeform 30"/>
            <p:cNvSpPr>
              <a:spLocks/>
            </p:cNvSpPr>
            <p:nvPr/>
          </p:nvSpPr>
          <p:spPr bwMode="auto">
            <a:xfrm>
              <a:off x="1616" y="23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3" name="Freeform 31"/>
            <p:cNvSpPr>
              <a:spLocks/>
            </p:cNvSpPr>
            <p:nvPr/>
          </p:nvSpPr>
          <p:spPr bwMode="auto">
            <a:xfrm>
              <a:off x="1200"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4" name="Freeform 32"/>
            <p:cNvSpPr>
              <a:spLocks/>
            </p:cNvSpPr>
            <p:nvPr/>
          </p:nvSpPr>
          <p:spPr bwMode="auto">
            <a:xfrm>
              <a:off x="1056" y="22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5" name="Freeform 33"/>
            <p:cNvSpPr>
              <a:spLocks/>
            </p:cNvSpPr>
            <p:nvPr/>
          </p:nvSpPr>
          <p:spPr bwMode="auto">
            <a:xfrm>
              <a:off x="1411" y="2707"/>
              <a:ext cx="999" cy="106"/>
            </a:xfrm>
            <a:custGeom>
              <a:avLst/>
              <a:gdLst>
                <a:gd name="T0" fmla="*/ 0 w 999"/>
                <a:gd name="T1" fmla="*/ 29 h 106"/>
                <a:gd name="T2" fmla="*/ 999 w 999"/>
                <a:gd name="T3" fmla="*/ 106 h 106"/>
                <a:gd name="T4" fmla="*/ 58 w 999"/>
                <a:gd name="T5" fmla="*/ 0 h 106"/>
                <a:gd name="T6" fmla="*/ 0 60000 65536"/>
                <a:gd name="T7" fmla="*/ 0 60000 65536"/>
                <a:gd name="T8" fmla="*/ 0 60000 65536"/>
                <a:gd name="T9" fmla="*/ 0 w 999"/>
                <a:gd name="T10" fmla="*/ 0 h 106"/>
                <a:gd name="T11" fmla="*/ 999 w 999"/>
                <a:gd name="T12" fmla="*/ 106 h 106"/>
              </a:gdLst>
              <a:ahLst/>
              <a:cxnLst>
                <a:cxn ang="T6">
                  <a:pos x="T0" y="T1"/>
                </a:cxn>
                <a:cxn ang="T7">
                  <a:pos x="T2" y="T3"/>
                </a:cxn>
                <a:cxn ang="T8">
                  <a:pos x="T4" y="T5"/>
                </a:cxn>
              </a:cxnLst>
              <a:rect l="T9" t="T10" r="T11" b="T12"/>
              <a:pathLst>
                <a:path w="999" h="106">
                  <a:moveTo>
                    <a:pt x="0" y="29"/>
                  </a:moveTo>
                  <a:lnTo>
                    <a:pt x="999" y="106"/>
                  </a:lnTo>
                  <a:lnTo>
                    <a:pt x="58" y="0"/>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6" name="Freeform 34"/>
            <p:cNvSpPr>
              <a:spLocks/>
            </p:cNvSpPr>
            <p:nvPr/>
          </p:nvSpPr>
          <p:spPr bwMode="auto">
            <a:xfrm>
              <a:off x="1392" y="2506"/>
              <a:ext cx="182" cy="240"/>
            </a:xfrm>
            <a:custGeom>
              <a:avLst/>
              <a:gdLst>
                <a:gd name="T0" fmla="*/ 115 w 182"/>
                <a:gd name="T1" fmla="*/ 0 h 240"/>
                <a:gd name="T2" fmla="*/ 0 w 182"/>
                <a:gd name="T3" fmla="*/ 28 h 240"/>
                <a:gd name="T4" fmla="*/ 19 w 182"/>
                <a:gd name="T5" fmla="*/ 240 h 240"/>
                <a:gd name="T6" fmla="*/ 86 w 182"/>
                <a:gd name="T7" fmla="*/ 201 h 240"/>
                <a:gd name="T8" fmla="*/ 67 w 182"/>
                <a:gd name="T9" fmla="*/ 105 h 240"/>
                <a:gd name="T10" fmla="*/ 182 w 182"/>
                <a:gd name="T11" fmla="*/ 67 h 240"/>
                <a:gd name="T12" fmla="*/ 0 60000 65536"/>
                <a:gd name="T13" fmla="*/ 0 60000 65536"/>
                <a:gd name="T14" fmla="*/ 0 60000 65536"/>
                <a:gd name="T15" fmla="*/ 0 60000 65536"/>
                <a:gd name="T16" fmla="*/ 0 60000 65536"/>
                <a:gd name="T17" fmla="*/ 0 60000 65536"/>
                <a:gd name="T18" fmla="*/ 0 w 182"/>
                <a:gd name="T19" fmla="*/ 0 h 240"/>
                <a:gd name="T20" fmla="*/ 182 w 1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82" h="240">
                  <a:moveTo>
                    <a:pt x="115" y="0"/>
                  </a:moveTo>
                  <a:lnTo>
                    <a:pt x="0" y="28"/>
                  </a:lnTo>
                  <a:lnTo>
                    <a:pt x="19" y="240"/>
                  </a:lnTo>
                  <a:lnTo>
                    <a:pt x="86" y="201"/>
                  </a:lnTo>
                  <a:lnTo>
                    <a:pt x="67" y="105"/>
                  </a:lnTo>
                  <a:lnTo>
                    <a:pt x="182" y="67"/>
                  </a:lnTo>
                </a:path>
              </a:pathLst>
            </a:custGeom>
            <a:solidFill>
              <a:schemeClr val="tx1"/>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54297" name="Freeform 36"/>
          <p:cNvSpPr>
            <a:spLocks/>
          </p:cNvSpPr>
          <p:nvPr/>
        </p:nvSpPr>
        <p:spPr bwMode="auto">
          <a:xfrm>
            <a:off x="3032125" y="4575175"/>
            <a:ext cx="228600" cy="533400"/>
          </a:xfrm>
          <a:custGeom>
            <a:avLst/>
            <a:gdLst>
              <a:gd name="T0" fmla="*/ 0 w 144"/>
              <a:gd name="T1" fmla="*/ 2147483647 h 336"/>
              <a:gd name="T2" fmla="*/ 2147483647 w 144"/>
              <a:gd name="T3" fmla="*/ 0 h 336"/>
              <a:gd name="T4" fmla="*/ 2147483647 w 144"/>
              <a:gd name="T5" fmla="*/ 2147483647 h 336"/>
              <a:gd name="T6" fmla="*/ 2147483647 w 144"/>
              <a:gd name="T7" fmla="*/ 2147483647 h 336"/>
              <a:gd name="T8" fmla="*/ 2147483647 w 144"/>
              <a:gd name="T9" fmla="*/ 2147483647 h 336"/>
              <a:gd name="T10" fmla="*/ 2147483647 w 144"/>
              <a:gd name="T11" fmla="*/ 2147483647 h 336"/>
              <a:gd name="T12" fmla="*/ 0 w 144"/>
              <a:gd name="T13" fmla="*/ 2147483647 h 336"/>
              <a:gd name="T14" fmla="*/ 0 w 144"/>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8" name="Freeform 37"/>
          <p:cNvSpPr>
            <a:spLocks/>
          </p:cNvSpPr>
          <p:nvPr/>
        </p:nvSpPr>
        <p:spPr bwMode="auto">
          <a:xfrm>
            <a:off x="2701925" y="4346575"/>
            <a:ext cx="228600" cy="533400"/>
          </a:xfrm>
          <a:custGeom>
            <a:avLst/>
            <a:gdLst>
              <a:gd name="T0" fmla="*/ 0 w 144"/>
              <a:gd name="T1" fmla="*/ 2147483647 h 336"/>
              <a:gd name="T2" fmla="*/ 2147483647 w 144"/>
              <a:gd name="T3" fmla="*/ 0 h 336"/>
              <a:gd name="T4" fmla="*/ 2147483647 w 144"/>
              <a:gd name="T5" fmla="*/ 2147483647 h 336"/>
              <a:gd name="T6" fmla="*/ 2147483647 w 144"/>
              <a:gd name="T7" fmla="*/ 2147483647 h 336"/>
              <a:gd name="T8" fmla="*/ 2147483647 w 144"/>
              <a:gd name="T9" fmla="*/ 2147483647 h 336"/>
              <a:gd name="T10" fmla="*/ 2147483647 w 144"/>
              <a:gd name="T11" fmla="*/ 2147483647 h 336"/>
              <a:gd name="T12" fmla="*/ 0 w 144"/>
              <a:gd name="T13" fmla="*/ 2147483647 h 336"/>
              <a:gd name="T14" fmla="*/ 0 w 144"/>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299" name="Freeform 38"/>
          <p:cNvSpPr>
            <a:spLocks/>
          </p:cNvSpPr>
          <p:nvPr/>
        </p:nvSpPr>
        <p:spPr bwMode="auto">
          <a:xfrm>
            <a:off x="2346325" y="4194175"/>
            <a:ext cx="228600" cy="457200"/>
          </a:xfrm>
          <a:custGeom>
            <a:avLst/>
            <a:gdLst>
              <a:gd name="T0" fmla="*/ 0 w 144"/>
              <a:gd name="T1" fmla="*/ 2147483647 h 336"/>
              <a:gd name="T2" fmla="*/ 2147483647 w 144"/>
              <a:gd name="T3" fmla="*/ 0 h 336"/>
              <a:gd name="T4" fmla="*/ 2147483647 w 144"/>
              <a:gd name="T5" fmla="*/ 2147483647 h 336"/>
              <a:gd name="T6" fmla="*/ 2147483647 w 144"/>
              <a:gd name="T7" fmla="*/ 2147483647 h 336"/>
              <a:gd name="T8" fmla="*/ 2147483647 w 144"/>
              <a:gd name="T9" fmla="*/ 2147483647 h 336"/>
              <a:gd name="T10" fmla="*/ 2147483647 w 144"/>
              <a:gd name="T11" fmla="*/ 2147483647 h 336"/>
              <a:gd name="T12" fmla="*/ 0 w 144"/>
              <a:gd name="T13" fmla="*/ 2147483647 h 336"/>
              <a:gd name="T14" fmla="*/ 0 w 144"/>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0" name="Freeform 39"/>
          <p:cNvSpPr>
            <a:spLocks/>
          </p:cNvSpPr>
          <p:nvPr/>
        </p:nvSpPr>
        <p:spPr bwMode="auto">
          <a:xfrm>
            <a:off x="1931988" y="4194175"/>
            <a:ext cx="1252537" cy="849313"/>
          </a:xfrm>
          <a:custGeom>
            <a:avLst/>
            <a:gdLst>
              <a:gd name="T0" fmla="*/ 2147483647 w 789"/>
              <a:gd name="T1" fmla="*/ 0 h 535"/>
              <a:gd name="T2" fmla="*/ 2147483647 w 789"/>
              <a:gd name="T3" fmla="*/ 2147483647 h 535"/>
              <a:gd name="T4" fmla="*/ 2147483647 w 789"/>
              <a:gd name="T5" fmla="*/ 2147483647 h 535"/>
              <a:gd name="T6" fmla="*/ 0 w 789"/>
              <a:gd name="T7" fmla="*/ 2147483647 h 535"/>
              <a:gd name="T8" fmla="*/ 2147483647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3300"/>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1" name="Freeform 40"/>
          <p:cNvSpPr>
            <a:spLocks/>
          </p:cNvSpPr>
          <p:nvPr/>
        </p:nvSpPr>
        <p:spPr bwMode="auto">
          <a:xfrm>
            <a:off x="1947863" y="4346575"/>
            <a:ext cx="779462" cy="900113"/>
          </a:xfrm>
          <a:custGeom>
            <a:avLst/>
            <a:gdLst>
              <a:gd name="T0" fmla="*/ 2147483647 w 491"/>
              <a:gd name="T1" fmla="*/ 0 h 567"/>
              <a:gd name="T2" fmla="*/ 2147483647 w 491"/>
              <a:gd name="T3" fmla="*/ 2147483647 h 567"/>
              <a:gd name="T4" fmla="*/ 2147483647 w 491"/>
              <a:gd name="T5" fmla="*/ 2147483647 h 567"/>
              <a:gd name="T6" fmla="*/ 0 w 491"/>
              <a:gd name="T7" fmla="*/ 2147483647 h 567"/>
              <a:gd name="T8" fmla="*/ 2147483647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3300"/>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2" name="Freeform 41"/>
          <p:cNvSpPr>
            <a:spLocks/>
          </p:cNvSpPr>
          <p:nvPr/>
        </p:nvSpPr>
        <p:spPr bwMode="auto">
          <a:xfrm>
            <a:off x="2701925" y="4727575"/>
            <a:ext cx="482600" cy="519113"/>
          </a:xfrm>
          <a:custGeom>
            <a:avLst/>
            <a:gdLst>
              <a:gd name="T0" fmla="*/ 2147483647 w 304"/>
              <a:gd name="T1" fmla="*/ 0 h 327"/>
              <a:gd name="T2" fmla="*/ 2147483647 w 304"/>
              <a:gd name="T3" fmla="*/ 2147483647 h 327"/>
              <a:gd name="T4" fmla="*/ 0 w 304"/>
              <a:gd name="T5" fmla="*/ 2147483647 h 327"/>
              <a:gd name="T6" fmla="*/ 2147483647 w 304"/>
              <a:gd name="T7" fmla="*/ 2147483647 h 327"/>
              <a:gd name="T8" fmla="*/ 2147483647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3300"/>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3" name="Freeform 42"/>
          <p:cNvSpPr>
            <a:spLocks/>
          </p:cNvSpPr>
          <p:nvPr/>
        </p:nvSpPr>
        <p:spPr bwMode="auto">
          <a:xfrm>
            <a:off x="2041525" y="4727575"/>
            <a:ext cx="381000" cy="457200"/>
          </a:xfrm>
          <a:custGeom>
            <a:avLst/>
            <a:gdLst>
              <a:gd name="T0" fmla="*/ 2147483647 w 336"/>
              <a:gd name="T1" fmla="*/ 0 h 432"/>
              <a:gd name="T2" fmla="*/ 2147483647 w 336"/>
              <a:gd name="T3" fmla="*/ 2147483647 h 432"/>
              <a:gd name="T4" fmla="*/ 2147483647 w 336"/>
              <a:gd name="T5" fmla="*/ 2147483647 h 432"/>
              <a:gd name="T6" fmla="*/ 2147483647 w 336"/>
              <a:gd name="T7" fmla="*/ 2147483647 h 432"/>
              <a:gd name="T8" fmla="*/ 0 w 336"/>
              <a:gd name="T9" fmla="*/ 2147483647 h 432"/>
              <a:gd name="T10" fmla="*/ 0 w 336"/>
              <a:gd name="T11" fmla="*/ 2147483647 h 432"/>
              <a:gd name="T12" fmla="*/ 214748364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4" name="Freeform 43"/>
          <p:cNvSpPr>
            <a:spLocks/>
          </p:cNvSpPr>
          <p:nvPr/>
        </p:nvSpPr>
        <p:spPr bwMode="auto">
          <a:xfrm>
            <a:off x="1812925" y="4498975"/>
            <a:ext cx="304800" cy="457200"/>
          </a:xfrm>
          <a:custGeom>
            <a:avLst/>
            <a:gdLst>
              <a:gd name="T0" fmla="*/ 2147483647 w 336"/>
              <a:gd name="T1" fmla="*/ 0 h 432"/>
              <a:gd name="T2" fmla="*/ 2147483647 w 336"/>
              <a:gd name="T3" fmla="*/ 2147483647 h 432"/>
              <a:gd name="T4" fmla="*/ 2147483647 w 336"/>
              <a:gd name="T5" fmla="*/ 2147483647 h 432"/>
              <a:gd name="T6" fmla="*/ 2147483647 w 336"/>
              <a:gd name="T7" fmla="*/ 2147483647 h 432"/>
              <a:gd name="T8" fmla="*/ 0 w 336"/>
              <a:gd name="T9" fmla="*/ 2147483647 h 432"/>
              <a:gd name="T10" fmla="*/ 0 w 336"/>
              <a:gd name="T11" fmla="*/ 2147483647 h 432"/>
              <a:gd name="T12" fmla="*/ 214748364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5" name="Freeform 44"/>
          <p:cNvSpPr>
            <a:spLocks/>
          </p:cNvSpPr>
          <p:nvPr/>
        </p:nvSpPr>
        <p:spPr bwMode="auto">
          <a:xfrm>
            <a:off x="2376488" y="5257800"/>
            <a:ext cx="1692275" cy="79375"/>
          </a:xfrm>
          <a:custGeom>
            <a:avLst/>
            <a:gdLst>
              <a:gd name="T0" fmla="*/ 0 w 1066"/>
              <a:gd name="T1" fmla="*/ 2147483647 h 50"/>
              <a:gd name="T2" fmla="*/ 2147483647 w 1066"/>
              <a:gd name="T3" fmla="*/ 0 h 50"/>
              <a:gd name="T4" fmla="*/ 2147483647 w 1066"/>
              <a:gd name="T5" fmla="*/ 2147483647 h 50"/>
              <a:gd name="T6" fmla="*/ 0 60000 65536"/>
              <a:gd name="T7" fmla="*/ 0 60000 65536"/>
              <a:gd name="T8" fmla="*/ 0 60000 65536"/>
              <a:gd name="T9" fmla="*/ 0 w 1066"/>
              <a:gd name="T10" fmla="*/ 0 h 50"/>
              <a:gd name="T11" fmla="*/ 1066 w 1066"/>
              <a:gd name="T12" fmla="*/ 50 h 50"/>
            </a:gdLst>
            <a:ahLst/>
            <a:cxnLst>
              <a:cxn ang="T6">
                <a:pos x="T0" y="T1"/>
              </a:cxn>
              <a:cxn ang="T7">
                <a:pos x="T2" y="T3"/>
              </a:cxn>
              <a:cxn ang="T8">
                <a:pos x="T4" y="T5"/>
              </a:cxn>
            </a:cxnLst>
            <a:rect l="T9" t="T10" r="T11" b="T12"/>
            <a:pathLst>
              <a:path w="1066" h="50">
                <a:moveTo>
                  <a:pt x="0" y="50"/>
                </a:moveTo>
                <a:lnTo>
                  <a:pt x="1066" y="0"/>
                </a:lnTo>
                <a:lnTo>
                  <a:pt x="58" y="21"/>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54306" name="Freeform 45"/>
          <p:cNvSpPr>
            <a:spLocks/>
          </p:cNvSpPr>
          <p:nvPr/>
        </p:nvSpPr>
        <p:spPr bwMode="auto">
          <a:xfrm>
            <a:off x="2346325" y="4972050"/>
            <a:ext cx="288925" cy="381000"/>
          </a:xfrm>
          <a:custGeom>
            <a:avLst/>
            <a:gdLst>
              <a:gd name="T0" fmla="*/ 2147483647 w 182"/>
              <a:gd name="T1" fmla="*/ 0 h 240"/>
              <a:gd name="T2" fmla="*/ 0 w 182"/>
              <a:gd name="T3" fmla="*/ 2147483647 h 240"/>
              <a:gd name="T4" fmla="*/ 2147483647 w 182"/>
              <a:gd name="T5" fmla="*/ 2147483647 h 240"/>
              <a:gd name="T6" fmla="*/ 2147483647 w 182"/>
              <a:gd name="T7" fmla="*/ 2147483647 h 240"/>
              <a:gd name="T8" fmla="*/ 2147483647 w 182"/>
              <a:gd name="T9" fmla="*/ 2147483647 h 240"/>
              <a:gd name="T10" fmla="*/ 2147483647 w 182"/>
              <a:gd name="T11" fmla="*/ 2147483647 h 240"/>
              <a:gd name="T12" fmla="*/ 0 60000 65536"/>
              <a:gd name="T13" fmla="*/ 0 60000 65536"/>
              <a:gd name="T14" fmla="*/ 0 60000 65536"/>
              <a:gd name="T15" fmla="*/ 0 60000 65536"/>
              <a:gd name="T16" fmla="*/ 0 60000 65536"/>
              <a:gd name="T17" fmla="*/ 0 60000 65536"/>
              <a:gd name="T18" fmla="*/ 0 w 182"/>
              <a:gd name="T19" fmla="*/ 0 h 240"/>
              <a:gd name="T20" fmla="*/ 182 w 1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82" h="240">
                <a:moveTo>
                  <a:pt x="115" y="0"/>
                </a:moveTo>
                <a:lnTo>
                  <a:pt x="0" y="28"/>
                </a:lnTo>
                <a:lnTo>
                  <a:pt x="19" y="240"/>
                </a:lnTo>
                <a:lnTo>
                  <a:pt x="86" y="201"/>
                </a:lnTo>
                <a:lnTo>
                  <a:pt x="67" y="105"/>
                </a:lnTo>
                <a:lnTo>
                  <a:pt x="182" y="67"/>
                </a:lnTo>
              </a:path>
            </a:pathLst>
          </a:custGeom>
          <a:solidFill>
            <a:schemeClr val="tx1"/>
          </a:solidFill>
          <a:ln w="9525">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A3E81B7-F18B-1246-9853-D18B184B83E5}" type="slidenum">
              <a:rPr lang="ar-SA" sz="1400">
                <a:latin typeface="Comic Sans MS" charset="0"/>
                <a:cs typeface="Arial" charset="0"/>
              </a:rPr>
              <a:pPr algn="r"/>
              <a:t>26</a:t>
            </a:fld>
            <a:endParaRPr lang="en-US" sz="1400">
              <a:latin typeface="Comic Sans MS" charset="0"/>
              <a:cs typeface="Arial" charset="0"/>
            </a:endParaRPr>
          </a:p>
        </p:txBody>
      </p:sp>
      <p:sp>
        <p:nvSpPr>
          <p:cNvPr id="65538" name="Rectangle 2"/>
          <p:cNvSpPr>
            <a:spLocks noGrp="1" noChangeArrowheads="1"/>
          </p:cNvSpPr>
          <p:nvPr>
            <p:ph type="title" idx="4294967295"/>
          </p:nvPr>
        </p:nvSpPr>
        <p:spPr/>
        <p:txBody>
          <a:bodyPr/>
          <a:lstStyle/>
          <a:p>
            <a:pPr eaLnBrk="1" hangingPunct="1"/>
            <a:r>
              <a:rPr lang="en-US">
                <a:latin typeface="Arial" charset="0"/>
              </a:rPr>
              <a:t>Procedure for Thread </a:t>
            </a:r>
            <a:r>
              <a:rPr lang="en-US" i="1">
                <a:latin typeface="Arial" charset="0"/>
              </a:rPr>
              <a:t>i</a:t>
            </a:r>
            <a:endParaRPr lang="en-US">
              <a:latin typeface="Arial" charset="0"/>
            </a:endParaRPr>
          </a:p>
        </p:txBody>
      </p:sp>
      <p:sp>
        <p:nvSpPr>
          <p:cNvPr id="65539" name="Text Box 3"/>
          <p:cNvSpPr txBox="1">
            <a:spLocks noChangeArrowheads="1"/>
          </p:cNvSpPr>
          <p:nvPr/>
        </p:nvSpPr>
        <p:spPr bwMode="auto">
          <a:xfrm>
            <a:off x="914400" y="2133600"/>
            <a:ext cx="74453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int</a:t>
            </a:r>
            <a:r>
              <a:rPr lang="en-US" b="1">
                <a:solidFill>
                  <a:srgbClr val="0000FF"/>
                </a:solidFill>
                <a:latin typeface="Courier New" charset="0"/>
                <a:cs typeface="Courier New" charset="0"/>
              </a:rPr>
              <a:t> counter = </a:t>
            </a:r>
            <a:r>
              <a:rPr lang="en-US" b="1">
                <a:latin typeface="Courier New" charset="0"/>
                <a:cs typeface="Courier New" charset="0"/>
              </a:rPr>
              <a:t>new</a:t>
            </a:r>
            <a:r>
              <a:rPr lang="en-US" b="1">
                <a:solidFill>
                  <a:srgbClr val="0000FF"/>
                </a:solidFill>
                <a:latin typeface="Courier New" charset="0"/>
                <a:cs typeface="Courier New" charset="0"/>
              </a:rPr>
              <a:t> Counter(1);</a:t>
            </a:r>
          </a:p>
          <a:p>
            <a:pPr eaLnBrk="1" hangingPunct="1"/>
            <a:r>
              <a:rPr lang="en-US" b="1">
                <a:solidFill>
                  <a:srgbClr val="0000FF"/>
                </a:solidFill>
                <a:latin typeface="Courier New" charset="0"/>
                <a:cs typeface="Courier New" charset="0"/>
              </a:rPr>
              <a:t>    </a:t>
            </a:r>
            <a:endParaRPr lang="en-US" b="1" i="1">
              <a:solidFill>
                <a:srgbClr val="0000FF"/>
              </a:solidFill>
              <a:latin typeface="Courier New" charset="0"/>
              <a:cs typeface="Courier New" charset="0"/>
            </a:endParaRPr>
          </a:p>
          <a:p>
            <a:pPr eaLnBrk="1" hangingPunct="1"/>
            <a:r>
              <a:rPr lang="en-US" b="1">
                <a:latin typeface="Courier New" charset="0"/>
                <a:cs typeface="Courier New" charset="0"/>
              </a:rPr>
              <a:t>void</a:t>
            </a:r>
            <a:r>
              <a:rPr lang="en-US" b="1">
                <a:solidFill>
                  <a:srgbClr val="0000FF"/>
                </a:solidFill>
                <a:latin typeface="Courier New" charset="0"/>
                <a:cs typeface="Courier New" charset="0"/>
              </a:rPr>
              <a:t> primePrint {</a:t>
            </a:r>
          </a:p>
          <a:p>
            <a:pPr eaLnBrk="1" hangingPunct="1"/>
            <a:r>
              <a:rPr lang="en-US" b="1">
                <a:solidFill>
                  <a:srgbClr val="0000FF"/>
                </a:solidFill>
                <a:latin typeface="Courier New" charset="0"/>
                <a:cs typeface="Courier New" charset="0"/>
              </a:rPr>
              <a:t>  </a:t>
            </a:r>
            <a:r>
              <a:rPr lang="en-US" b="1">
                <a:latin typeface="Courier New" charset="0"/>
                <a:cs typeface="Courier New" charset="0"/>
              </a:rPr>
              <a:t>long</a:t>
            </a:r>
            <a:r>
              <a:rPr lang="en-US" b="1">
                <a:solidFill>
                  <a:srgbClr val="0000FF"/>
                </a:solidFill>
                <a:latin typeface="Courier New" charset="0"/>
                <a:cs typeface="Courier New" charset="0"/>
              </a:rPr>
              <a:t> j = 0;</a:t>
            </a:r>
          </a:p>
          <a:p>
            <a:pPr eaLnBrk="1" hangingPunct="1"/>
            <a:r>
              <a:rPr lang="en-US" b="1">
                <a:solidFill>
                  <a:srgbClr val="0000FF"/>
                </a:solidFill>
                <a:latin typeface="Courier New" charset="0"/>
                <a:cs typeface="Courier New" charset="0"/>
              </a:rPr>
              <a:t>  </a:t>
            </a:r>
            <a:r>
              <a:rPr lang="en-US" b="1">
                <a:latin typeface="Courier New" charset="0"/>
                <a:cs typeface="Courier New" charset="0"/>
              </a:rPr>
              <a:t>while</a:t>
            </a:r>
            <a:r>
              <a:rPr lang="en-US" b="1">
                <a:solidFill>
                  <a:srgbClr val="0000FF"/>
                </a:solidFill>
                <a:latin typeface="Courier New" charset="0"/>
                <a:cs typeface="Courier New" charset="0"/>
              </a:rPr>
              <a:t> (j &lt; 10</a:t>
            </a:r>
            <a:r>
              <a:rPr lang="en-US" b="1" baseline="30000">
                <a:solidFill>
                  <a:srgbClr val="0000FF"/>
                </a:solidFill>
                <a:latin typeface="Courier New" charset="0"/>
                <a:cs typeface="Courier New" charset="0"/>
              </a:rPr>
              <a:t>10</a:t>
            </a:r>
            <a:r>
              <a:rPr lang="en-US" b="1">
                <a:solidFill>
                  <a:srgbClr val="0000FF"/>
                </a:solidFill>
                <a:latin typeface="Courier New" charset="0"/>
                <a:cs typeface="Courier New" charset="0"/>
              </a:rPr>
              <a:t>) {</a:t>
            </a:r>
          </a:p>
          <a:p>
            <a:pPr eaLnBrk="1" hangingPunct="1"/>
            <a:r>
              <a:rPr lang="en-US" b="1">
                <a:solidFill>
                  <a:srgbClr val="0000FF"/>
                </a:solidFill>
                <a:latin typeface="Courier New" charset="0"/>
                <a:cs typeface="Courier New" charset="0"/>
              </a:rPr>
              <a:t>    j = counter.getAndIncrement();</a:t>
            </a:r>
          </a:p>
          <a:p>
            <a:pPr eaLnBrk="1" hangingPunct="1"/>
            <a:r>
              <a:rPr lang="en-US" b="1">
                <a:solidFill>
                  <a:srgbClr val="0000FF"/>
                </a:solidFill>
                <a:latin typeface="Courier New" charset="0"/>
                <a:cs typeface="Courier New" charset="0"/>
              </a:rPr>
              <a:t>    </a:t>
            </a:r>
            <a:r>
              <a:rPr lang="en-US" b="1">
                <a:latin typeface="Courier New" charset="0"/>
                <a:cs typeface="Courier New" charset="0"/>
              </a:rPr>
              <a:t>if</a:t>
            </a:r>
            <a:r>
              <a:rPr lang="en-US" b="1">
                <a:solidFill>
                  <a:srgbClr val="0000FF"/>
                </a:solidFill>
                <a:latin typeface="Courier New" charset="0"/>
                <a:cs typeface="Courier New" charset="0"/>
              </a:rPr>
              <a:t> (isPrime(j))</a:t>
            </a:r>
          </a:p>
          <a:p>
            <a:pPr eaLnBrk="1" hangingPunct="1"/>
            <a:r>
              <a:rPr lang="en-US" b="1">
                <a:solidFill>
                  <a:srgbClr val="0000FF"/>
                </a:solidFill>
                <a:latin typeface="Courier New" charset="0"/>
                <a:cs typeface="Courier New" charset="0"/>
              </a:rPr>
              <a:t>      print(j);</a:t>
            </a:r>
          </a:p>
          <a:p>
            <a:pPr eaLnBrk="1" hangingPunct="1"/>
            <a:r>
              <a:rPr lang="en-US" b="1">
                <a:solidFill>
                  <a:srgbClr val="0000FF"/>
                </a:solidFill>
                <a:latin typeface="Courier New" charset="0"/>
                <a:cs typeface="Courier New" charset="0"/>
              </a:rPr>
              <a:t>  }</a:t>
            </a:r>
          </a:p>
          <a:p>
            <a:pPr eaLnBrk="1" hangingPunct="1"/>
            <a:r>
              <a:rPr lang="en-US" b="1">
                <a:solidFill>
                  <a:srgbClr val="0000FF"/>
                </a:solidFill>
                <a:latin typeface="Courier New" charset="0"/>
                <a:cs typeface="Courier New" charset="0"/>
              </a:rPr>
              <a:t>}</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67586"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898DBF1-DD3F-7344-99ED-0ABBDEB2681D}" type="slidenum">
              <a:rPr lang="ar-SA" sz="1400">
                <a:latin typeface="Comic Sans MS" charset="0"/>
                <a:cs typeface="Arial" charset="0"/>
              </a:rPr>
              <a:pPr algn="r"/>
              <a:t>27</a:t>
            </a:fld>
            <a:endParaRPr lang="en-US" sz="1400">
              <a:latin typeface="Comic Sans MS" charset="0"/>
              <a:cs typeface="Arial" charset="0"/>
            </a:endParaRPr>
          </a:p>
        </p:txBody>
      </p:sp>
      <p:sp>
        <p:nvSpPr>
          <p:cNvPr id="58372" name="Text Box 13"/>
          <p:cNvSpPr txBox="1">
            <a:spLocks noChangeArrowheads="1"/>
          </p:cNvSpPr>
          <p:nvPr/>
        </p:nvSpPr>
        <p:spPr bwMode="auto">
          <a:xfrm>
            <a:off x="995363" y="2157413"/>
            <a:ext cx="7445375" cy="3675062"/>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rgbClr val="0000FF"/>
                </a:solidFill>
                <a:latin typeface="Courier New" pitchFamily="49" charset="0"/>
                <a:ea typeface="+mn-ea"/>
                <a:cs typeface="Courier New" pitchFamily="49" charset="0"/>
              </a:rPr>
              <a:t>Counter </a:t>
            </a:r>
            <a:r>
              <a:rPr lang="en-US" sz="2400" b="1" dirty="0" err="1">
                <a:solidFill>
                  <a:srgbClr val="0000FF"/>
                </a:solidFill>
                <a:latin typeface="Courier New" pitchFamily="49" charset="0"/>
                <a:ea typeface="+mn-ea"/>
                <a:cs typeface="Courier New" pitchFamily="49" charset="0"/>
              </a:rPr>
              <a:t>counter</a:t>
            </a:r>
            <a:r>
              <a:rPr lang="en-US" sz="2400" b="1" dirty="0">
                <a:solidFill>
                  <a:srgbClr val="0000FF"/>
                </a:solidFill>
                <a:latin typeface="Courier New" pitchFamily="49" charset="0"/>
                <a:ea typeface="+mn-ea"/>
                <a:cs typeface="Courier New" pitchFamily="49" charset="0"/>
              </a:rPr>
              <a:t> = </a:t>
            </a:r>
            <a:r>
              <a:rPr lang="en-US" sz="2400" b="1" dirty="0">
                <a:latin typeface="Courier New" pitchFamily="49" charset="0"/>
                <a:ea typeface="+mn-ea"/>
                <a:cs typeface="Courier New" pitchFamily="49" charset="0"/>
              </a:rPr>
              <a:t>new</a:t>
            </a:r>
            <a:r>
              <a:rPr lang="en-US" sz="2400" b="1" dirty="0">
                <a:solidFill>
                  <a:srgbClr val="0000FF"/>
                </a:solidFill>
                <a:latin typeface="Courier New" pitchFamily="49" charset="0"/>
                <a:ea typeface="+mn-ea"/>
                <a:cs typeface="Courier New" pitchFamily="49" charset="0"/>
              </a:rPr>
              <a:t> Counter(1);</a:t>
            </a:r>
          </a:p>
          <a:p>
            <a:pPr>
              <a:defRPr/>
            </a:pPr>
            <a:r>
              <a:rPr lang="en-US" sz="2400" b="1" dirty="0">
                <a:solidFill>
                  <a:schemeClr val="folHlink"/>
                </a:solidFill>
                <a:latin typeface="Courier New" pitchFamily="49" charset="0"/>
                <a:ea typeface="+mn-ea"/>
                <a:cs typeface="Courier New" pitchFamily="49" charset="0"/>
              </a:rPr>
              <a:t>    </a:t>
            </a:r>
            <a:endParaRPr lang="en-US" sz="2400" b="1" i="1" dirty="0">
              <a:solidFill>
                <a:schemeClr val="folHlink"/>
              </a:solidFill>
              <a:latin typeface="Courier New" pitchFamily="49" charset="0"/>
              <a:ea typeface="+mn-ea"/>
              <a:cs typeface="Courier New" pitchFamily="49" charset="0"/>
            </a:endParaRPr>
          </a:p>
          <a:p>
            <a:pPr>
              <a:defRPr/>
            </a:pPr>
            <a:r>
              <a:rPr lang="en-US" sz="2400" b="1" dirty="0">
                <a:solidFill>
                  <a:schemeClr val="bg1">
                    <a:lumMod val="50000"/>
                  </a:schemeClr>
                </a:solidFill>
                <a:latin typeface="Courier New" pitchFamily="49" charset="0"/>
                <a:ea typeface="+mn-ea"/>
                <a:cs typeface="Courier New" pitchFamily="49" charset="0"/>
              </a:rPr>
              <a:t>void </a:t>
            </a:r>
            <a:r>
              <a:rPr lang="en-US" sz="2400" b="1" dirty="0" err="1">
                <a:solidFill>
                  <a:schemeClr val="bg1">
                    <a:lumMod val="50000"/>
                  </a:schemeClr>
                </a:solidFill>
                <a:latin typeface="Courier New" pitchFamily="49" charset="0"/>
                <a:ea typeface="+mn-ea"/>
                <a:cs typeface="Courier New" pitchFamily="49" charset="0"/>
              </a:rPr>
              <a:t>primePrint</a:t>
            </a: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bg1">
                    <a:lumMod val="50000"/>
                  </a:schemeClr>
                </a:solidFill>
                <a:latin typeface="Courier New" pitchFamily="49" charset="0"/>
                <a:ea typeface="+mn-ea"/>
                <a:cs typeface="Courier New" pitchFamily="49" charset="0"/>
              </a:rPr>
              <a:t>  long j = 0;</a:t>
            </a:r>
          </a:p>
          <a:p>
            <a:pPr>
              <a:defRPr/>
            </a:pPr>
            <a:r>
              <a:rPr lang="en-US" sz="2400" b="1" dirty="0">
                <a:solidFill>
                  <a:schemeClr val="bg1">
                    <a:lumMod val="50000"/>
                  </a:schemeClr>
                </a:solidFill>
                <a:latin typeface="Courier New" pitchFamily="49" charset="0"/>
                <a:ea typeface="+mn-ea"/>
                <a:cs typeface="Courier New" pitchFamily="49" charset="0"/>
              </a:rPr>
              <a:t>  while (j &lt; 10</a:t>
            </a:r>
            <a:r>
              <a:rPr lang="en-US" sz="2400" b="1" baseline="30000" dirty="0">
                <a:solidFill>
                  <a:schemeClr val="bg1">
                    <a:lumMod val="50000"/>
                  </a:schemeClr>
                </a:solidFill>
                <a:latin typeface="Courier New" pitchFamily="49" charset="0"/>
                <a:ea typeface="+mn-ea"/>
                <a:cs typeface="Courier New" pitchFamily="49" charset="0"/>
              </a:rPr>
              <a:t>10</a:t>
            </a: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bg1">
                    <a:lumMod val="50000"/>
                  </a:schemeClr>
                </a:solidFill>
                <a:latin typeface="Courier New" pitchFamily="49" charset="0"/>
                <a:ea typeface="+mn-ea"/>
                <a:cs typeface="Courier New" pitchFamily="49" charset="0"/>
              </a:rPr>
              <a:t>    j = </a:t>
            </a:r>
            <a:r>
              <a:rPr lang="en-US" sz="2400" b="1" dirty="0" err="1">
                <a:solidFill>
                  <a:schemeClr val="bg1">
                    <a:lumMod val="50000"/>
                  </a:schemeClr>
                </a:solidFill>
                <a:latin typeface="Courier New" pitchFamily="49" charset="0"/>
                <a:ea typeface="+mn-ea"/>
                <a:cs typeface="Courier New" pitchFamily="49" charset="0"/>
              </a:rPr>
              <a:t>counter.getAndIncrement</a:t>
            </a:r>
            <a:r>
              <a:rPr lang="en-US" sz="2400" b="1" dirty="0">
                <a:solidFill>
                  <a:schemeClr val="bg1">
                    <a:lumMod val="50000"/>
                  </a:schemeClr>
                </a:solidFill>
                <a:latin typeface="Courier New" pitchFamily="49" charset="0"/>
                <a:ea typeface="+mn-ea"/>
                <a:cs typeface="Courier New" pitchFamily="49" charset="0"/>
              </a:rPr>
              <a:t>();</a:t>
            </a:r>
          </a:p>
          <a:p>
            <a:pPr>
              <a:defRPr/>
            </a:pPr>
            <a:r>
              <a:rPr lang="en-US" sz="2400" b="1" dirty="0">
                <a:solidFill>
                  <a:schemeClr val="bg1">
                    <a:lumMod val="50000"/>
                  </a:schemeClr>
                </a:solidFill>
                <a:latin typeface="Courier New" pitchFamily="49" charset="0"/>
                <a:ea typeface="+mn-ea"/>
                <a:cs typeface="Courier New" pitchFamily="49" charset="0"/>
              </a:rPr>
              <a:t>    if (</a:t>
            </a:r>
            <a:r>
              <a:rPr lang="en-US" sz="2400" b="1" dirty="0" err="1">
                <a:solidFill>
                  <a:schemeClr val="bg1">
                    <a:lumMod val="50000"/>
                  </a:schemeClr>
                </a:solidFill>
                <a:latin typeface="Courier New" pitchFamily="49" charset="0"/>
                <a:ea typeface="+mn-ea"/>
                <a:cs typeface="Courier New" pitchFamily="49" charset="0"/>
              </a:rPr>
              <a:t>isPrime</a:t>
            </a:r>
            <a:r>
              <a:rPr lang="en-US" sz="2400" b="1" dirty="0">
                <a:solidFill>
                  <a:schemeClr val="bg1">
                    <a:lumMod val="50000"/>
                  </a:schemeClr>
                </a:solidFill>
                <a:latin typeface="Courier New" pitchFamily="49" charset="0"/>
                <a:ea typeface="+mn-ea"/>
                <a:cs typeface="Courier New" pitchFamily="49" charset="0"/>
              </a:rPr>
              <a:t>(j))</a:t>
            </a:r>
          </a:p>
          <a:p>
            <a:pPr>
              <a:defRPr/>
            </a:pPr>
            <a:r>
              <a:rPr lang="en-US" sz="2400" b="1" dirty="0">
                <a:solidFill>
                  <a:schemeClr val="bg1">
                    <a:lumMod val="50000"/>
                  </a:schemeClr>
                </a:solidFill>
                <a:latin typeface="Courier New" pitchFamily="49" charset="0"/>
                <a:ea typeface="+mn-ea"/>
                <a:cs typeface="Courier New" pitchFamily="49" charset="0"/>
              </a:rPr>
              <a:t>      print(j);</a:t>
            </a:r>
          </a:p>
          <a:p>
            <a:pPr>
              <a:defRPr/>
            </a:pP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bg1">
                    <a:lumMod val="50000"/>
                  </a:schemeClr>
                </a:solidFill>
                <a:latin typeface="Courier New" pitchFamily="49" charset="0"/>
                <a:ea typeface="+mn-ea"/>
                <a:cs typeface="Courier New" pitchFamily="49" charset="0"/>
              </a:rPr>
              <a:t>}</a:t>
            </a:r>
          </a:p>
        </p:txBody>
      </p:sp>
      <p:sp>
        <p:nvSpPr>
          <p:cNvPr id="67588" name="Rectangle 2"/>
          <p:cNvSpPr>
            <a:spLocks noGrp="1" noChangeArrowheads="1"/>
          </p:cNvSpPr>
          <p:nvPr>
            <p:ph type="title" idx="4294967295"/>
          </p:nvPr>
        </p:nvSpPr>
        <p:spPr/>
        <p:txBody>
          <a:bodyPr/>
          <a:lstStyle/>
          <a:p>
            <a:pPr eaLnBrk="1" hangingPunct="1"/>
            <a:r>
              <a:rPr lang="en-US">
                <a:latin typeface="Arial" charset="0"/>
              </a:rPr>
              <a:t>Procedure for Thread </a:t>
            </a:r>
            <a:r>
              <a:rPr lang="en-US" i="1">
                <a:latin typeface="Arial" charset="0"/>
              </a:rPr>
              <a:t>i</a:t>
            </a:r>
            <a:endParaRPr lang="en-US">
              <a:latin typeface="Arial" charset="0"/>
            </a:endParaRPr>
          </a:p>
        </p:txBody>
      </p:sp>
      <p:sp>
        <p:nvSpPr>
          <p:cNvPr id="67589" name="AutoShape 5"/>
          <p:cNvSpPr>
            <a:spLocks noChangeArrowheads="1"/>
          </p:cNvSpPr>
          <p:nvPr/>
        </p:nvSpPr>
        <p:spPr bwMode="auto">
          <a:xfrm>
            <a:off x="958850" y="2133600"/>
            <a:ext cx="6302375" cy="487362"/>
          </a:xfrm>
          <a:prstGeom prst="wedgeRoundRectCallout">
            <a:avLst>
              <a:gd name="adj1" fmla="val 44282"/>
              <a:gd name="adj2" fmla="val 378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58375" name="Text Box 6"/>
          <p:cNvSpPr txBox="1">
            <a:spLocks noChangeArrowheads="1"/>
          </p:cNvSpPr>
          <p:nvPr/>
        </p:nvSpPr>
        <p:spPr bwMode="auto">
          <a:xfrm>
            <a:off x="5026025" y="4256088"/>
            <a:ext cx="4191000" cy="946150"/>
          </a:xfrm>
          <a:prstGeom prst="rect">
            <a:avLst/>
          </a:prstGeom>
          <a:noFill/>
          <a:ln w="9525">
            <a:noFill/>
            <a:miter lim="800000"/>
            <a:headEnd/>
            <a:tailEnd/>
          </a:ln>
        </p:spPr>
        <p:txBody>
          <a:bodyPr>
            <a:spAutoFit/>
          </a:bodyPr>
          <a:lstStyle/>
          <a:p>
            <a:pPr algn="ctr" eaLnBrk="0" hangingPunct="0">
              <a:defRPr/>
            </a:pPr>
            <a:r>
              <a:rPr lang="en-US" sz="2800" b="1" dirty="0">
                <a:solidFill>
                  <a:srgbClr val="FF0000"/>
                </a:solidFill>
                <a:latin typeface="+mj-lt"/>
                <a:ea typeface="+mn-ea"/>
                <a:cs typeface="+mn-cs"/>
              </a:rPr>
              <a:t>Shared counter</a:t>
            </a:r>
          </a:p>
          <a:p>
            <a:pPr algn="ctr" eaLnBrk="0" hangingPunct="0">
              <a:defRPr/>
            </a:pPr>
            <a:r>
              <a:rPr lang="en-US" sz="2800" b="1" dirty="0">
                <a:solidFill>
                  <a:srgbClr val="FF0000"/>
                </a:solidFill>
                <a:latin typeface="+mj-lt"/>
                <a:ea typeface="+mn-ea"/>
                <a:cs typeface="+mn-cs"/>
              </a:rPr>
              <a:t>object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69634"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CCF1EBC-4FFD-714C-9BCD-2DF8F5EF4C12}" type="slidenum">
              <a:rPr lang="ar-SA" sz="1400">
                <a:cs typeface="Arial" charset="0"/>
              </a:rPr>
              <a:pPr algn="r"/>
              <a:t>28</a:t>
            </a:fld>
            <a:endParaRPr lang="en-US" sz="1400">
              <a:cs typeface="Arial" charset="0"/>
            </a:endParaRPr>
          </a:p>
        </p:txBody>
      </p:sp>
      <p:sp>
        <p:nvSpPr>
          <p:cNvPr id="69635" name="Rectangle 2"/>
          <p:cNvSpPr>
            <a:spLocks noGrp="1" noChangeArrowheads="1"/>
          </p:cNvSpPr>
          <p:nvPr>
            <p:ph type="title" idx="4294967295"/>
          </p:nvPr>
        </p:nvSpPr>
        <p:spPr>
          <a:xfrm>
            <a:off x="685800" y="261938"/>
            <a:ext cx="7772400" cy="1143000"/>
          </a:xfrm>
        </p:spPr>
        <p:txBody>
          <a:bodyPr/>
          <a:lstStyle/>
          <a:p>
            <a:pPr eaLnBrk="1" hangingPunct="1"/>
            <a:r>
              <a:rPr lang="en-US">
                <a:latin typeface="Arial" charset="0"/>
              </a:rPr>
              <a:t>Where Things Reside</a:t>
            </a:r>
          </a:p>
        </p:txBody>
      </p:sp>
      <p:grpSp>
        <p:nvGrpSpPr>
          <p:cNvPr id="69636" name="Group 3"/>
          <p:cNvGrpSpPr>
            <a:grpSpLocks/>
          </p:cNvGrpSpPr>
          <p:nvPr/>
        </p:nvGrpSpPr>
        <p:grpSpPr bwMode="auto">
          <a:xfrm>
            <a:off x="2668588" y="2386013"/>
            <a:ext cx="4267200" cy="2527300"/>
            <a:chOff x="2038" y="1558"/>
            <a:chExt cx="1847" cy="1318"/>
          </a:xfrm>
        </p:grpSpPr>
        <p:sp>
          <p:nvSpPr>
            <p:cNvPr id="60422" name="Rectangle 4"/>
            <p:cNvSpPr>
              <a:spLocks noChangeArrowheads="1"/>
            </p:cNvSpPr>
            <p:nvPr/>
          </p:nvSpPr>
          <p:spPr bwMode="auto">
            <a:xfrm>
              <a:off x="2262" y="2073"/>
              <a:ext cx="335" cy="138"/>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ea typeface="+mn-ea"/>
                  <a:cs typeface="+mn-cs"/>
                </a:rPr>
                <a:t>cache</a:t>
              </a:r>
            </a:p>
          </p:txBody>
        </p:sp>
        <p:sp>
          <p:nvSpPr>
            <p:cNvPr id="60423" name="AutoShape 5"/>
            <p:cNvSpPr>
              <a:spLocks noChangeArrowheads="1"/>
            </p:cNvSpPr>
            <p:nvPr/>
          </p:nvSpPr>
          <p:spPr bwMode="auto">
            <a:xfrm>
              <a:off x="2038" y="2223"/>
              <a:ext cx="1845" cy="228"/>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ea typeface="+mn-ea"/>
                  <a:cs typeface="+mn-cs"/>
                </a:rPr>
                <a:t>Bus</a:t>
              </a:r>
            </a:p>
          </p:txBody>
        </p:sp>
        <p:grpSp>
          <p:nvGrpSpPr>
            <p:cNvPr id="69653" name="Group 6"/>
            <p:cNvGrpSpPr>
              <a:grpSpLocks/>
            </p:cNvGrpSpPr>
            <p:nvPr/>
          </p:nvGrpSpPr>
          <p:grpSpPr bwMode="auto">
            <a:xfrm>
              <a:off x="2813" y="1577"/>
              <a:ext cx="315" cy="418"/>
              <a:chOff x="2496" y="2725"/>
              <a:chExt cx="712" cy="739"/>
            </a:xfrm>
          </p:grpSpPr>
          <p:sp>
            <p:nvSpPr>
              <p:cNvPr id="60425" name="Rectangle 7"/>
              <p:cNvSpPr>
                <a:spLocks noChangeArrowheads="1"/>
              </p:cNvSpPr>
              <p:nvPr/>
            </p:nvSpPr>
            <p:spPr bwMode="auto">
              <a:xfrm>
                <a:off x="2592" y="3312"/>
                <a:ext cx="527" cy="145"/>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26" name="Freeform 8"/>
              <p:cNvSpPr>
                <a:spLocks/>
              </p:cNvSpPr>
              <p:nvPr/>
            </p:nvSpPr>
            <p:spPr bwMode="auto">
              <a:xfrm>
                <a:off x="2592" y="2725"/>
                <a:ext cx="527"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69681" name="Group 9"/>
              <p:cNvGrpSpPr>
                <a:grpSpLocks/>
              </p:cNvGrpSpPr>
              <p:nvPr/>
            </p:nvGrpSpPr>
            <p:grpSpPr bwMode="auto">
              <a:xfrm>
                <a:off x="3072" y="2832"/>
                <a:ext cx="136" cy="632"/>
                <a:chOff x="3072" y="2832"/>
                <a:chExt cx="136" cy="632"/>
              </a:xfrm>
            </p:grpSpPr>
            <p:sp>
              <p:nvSpPr>
                <p:cNvPr id="60428" name="Freeform 10"/>
                <p:cNvSpPr>
                  <a:spLocks/>
                </p:cNvSpPr>
                <p:nvPr/>
              </p:nvSpPr>
              <p:spPr bwMode="auto">
                <a:xfrm>
                  <a:off x="3072"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29" name="Freeform 11"/>
                <p:cNvSpPr>
                  <a:spLocks/>
                </p:cNvSpPr>
                <p:nvPr/>
              </p:nvSpPr>
              <p:spPr bwMode="auto">
                <a:xfrm>
                  <a:off x="3072"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30" name="Freeform 12"/>
                <p:cNvSpPr>
                  <a:spLocks/>
                </p:cNvSpPr>
                <p:nvPr/>
              </p:nvSpPr>
              <p:spPr bwMode="auto">
                <a:xfrm>
                  <a:off x="3072" y="2832"/>
                  <a:ext cx="126"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69682" name="Group 13"/>
              <p:cNvGrpSpPr>
                <a:grpSpLocks/>
              </p:cNvGrpSpPr>
              <p:nvPr/>
            </p:nvGrpSpPr>
            <p:grpSpPr bwMode="auto">
              <a:xfrm flipH="1">
                <a:off x="2496" y="2832"/>
                <a:ext cx="136" cy="632"/>
                <a:chOff x="3072" y="2832"/>
                <a:chExt cx="136" cy="632"/>
              </a:xfrm>
            </p:grpSpPr>
            <p:sp>
              <p:nvSpPr>
                <p:cNvPr id="60432" name="Freeform 1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33" name="Freeform 15"/>
                <p:cNvSpPr>
                  <a:spLocks/>
                </p:cNvSpPr>
                <p:nvPr/>
              </p:nvSpPr>
              <p:spPr bwMode="auto">
                <a:xfrm>
                  <a:off x="3074" y="2975"/>
                  <a:ext cx="121"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34" name="Freeform 16"/>
                <p:cNvSpPr>
                  <a:spLocks/>
                </p:cNvSpPr>
                <p:nvPr/>
              </p:nvSpPr>
              <p:spPr bwMode="auto">
                <a:xfrm>
                  <a:off x="3074" y="2832"/>
                  <a:ext cx="124"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69654" name="Group 17"/>
            <p:cNvGrpSpPr>
              <a:grpSpLocks/>
            </p:cNvGrpSpPr>
            <p:nvPr/>
          </p:nvGrpSpPr>
          <p:grpSpPr bwMode="auto">
            <a:xfrm>
              <a:off x="2263" y="1558"/>
              <a:ext cx="378" cy="457"/>
              <a:chOff x="1008" y="2720"/>
              <a:chExt cx="856" cy="808"/>
            </a:xfrm>
          </p:grpSpPr>
          <p:sp>
            <p:nvSpPr>
              <p:cNvPr id="60436" name="Rectangle 18"/>
              <p:cNvSpPr>
                <a:spLocks noChangeArrowheads="1"/>
              </p:cNvSpPr>
              <p:nvPr/>
            </p:nvSpPr>
            <p:spPr bwMode="auto">
              <a:xfrm>
                <a:off x="1031" y="3304"/>
                <a:ext cx="490" cy="160"/>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37" name="Freeform 19"/>
              <p:cNvSpPr>
                <a:spLocks/>
              </p:cNvSpPr>
              <p:nvPr/>
            </p:nvSpPr>
            <p:spPr bwMode="auto">
              <a:xfrm flipH="1">
                <a:off x="1006" y="3168"/>
                <a:ext cx="138"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38" name="Freeform 20"/>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39" name="Freeform 21"/>
              <p:cNvSpPr>
                <a:spLocks/>
              </p:cNvSpPr>
              <p:nvPr/>
            </p:nvSpPr>
            <p:spPr bwMode="auto">
              <a:xfrm flipH="1">
                <a:off x="1200" y="2801"/>
                <a:ext cx="126"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0" name="Freeform 22"/>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1" name="Freeform 23"/>
              <p:cNvSpPr>
                <a:spLocks/>
              </p:cNvSpPr>
              <p:nvPr/>
            </p:nvSpPr>
            <p:spPr bwMode="auto">
              <a:xfrm>
                <a:off x="1521" y="2720"/>
                <a:ext cx="247"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2" name="Freeform 24"/>
              <p:cNvSpPr>
                <a:spLocks/>
              </p:cNvSpPr>
              <p:nvPr/>
            </p:nvSpPr>
            <p:spPr bwMode="auto">
              <a:xfrm>
                <a:off x="1585" y="3184"/>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3" name="Freeform 25"/>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4" name="Freeform 26"/>
              <p:cNvSpPr>
                <a:spLocks/>
              </p:cNvSpPr>
              <p:nvPr/>
            </p:nvSpPr>
            <p:spPr bwMode="auto">
              <a:xfrm>
                <a:off x="1737" y="2840"/>
                <a:ext cx="129"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69655" name="Group 27"/>
            <p:cNvGrpSpPr>
              <a:grpSpLocks/>
            </p:cNvGrpSpPr>
            <p:nvPr/>
          </p:nvGrpSpPr>
          <p:grpSpPr bwMode="auto">
            <a:xfrm flipH="1">
              <a:off x="3299" y="1558"/>
              <a:ext cx="379" cy="457"/>
              <a:chOff x="1008" y="2720"/>
              <a:chExt cx="856" cy="808"/>
            </a:xfrm>
          </p:grpSpPr>
          <p:sp>
            <p:nvSpPr>
              <p:cNvPr id="60446" name="Rectangle 28"/>
              <p:cNvSpPr>
                <a:spLocks noChangeArrowheads="1"/>
              </p:cNvSpPr>
              <p:nvPr/>
            </p:nvSpPr>
            <p:spPr bwMode="auto">
              <a:xfrm>
                <a:off x="1031" y="3304"/>
                <a:ext cx="489" cy="160"/>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7" name="Freeform 29"/>
              <p:cNvSpPr>
                <a:spLocks/>
              </p:cNvSpPr>
              <p:nvPr/>
            </p:nvSpPr>
            <p:spPr bwMode="auto">
              <a:xfrm flipH="1">
                <a:off x="1008" y="3168"/>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8" name="Freeform 30"/>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49" name="Freeform 31"/>
              <p:cNvSpPr>
                <a:spLocks/>
              </p:cNvSpPr>
              <p:nvPr/>
            </p:nvSpPr>
            <p:spPr bwMode="auto">
              <a:xfrm flipH="1">
                <a:off x="1200" y="2801"/>
                <a:ext cx="127"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50" name="Freeform 32"/>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51" name="Freeform 3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52" name="Freeform 34"/>
              <p:cNvSpPr>
                <a:spLocks/>
              </p:cNvSpPr>
              <p:nvPr/>
            </p:nvSpPr>
            <p:spPr bwMode="auto">
              <a:xfrm>
                <a:off x="1583" y="3184"/>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53" name="Freeform 35"/>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54" name="Freeform 36"/>
              <p:cNvSpPr>
                <a:spLocks/>
              </p:cNvSpPr>
              <p:nvPr/>
            </p:nvSpPr>
            <p:spPr bwMode="auto">
              <a:xfrm>
                <a:off x="1737" y="2840"/>
                <a:ext cx="127"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60455" name="AutoShape 37"/>
            <p:cNvSpPr>
              <a:spLocks noChangeArrowheads="1"/>
            </p:cNvSpPr>
            <p:nvPr/>
          </p:nvSpPr>
          <p:spPr bwMode="auto">
            <a:xfrm>
              <a:off x="2040" y="2219"/>
              <a:ext cx="1845" cy="229"/>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ea typeface="+mn-ea"/>
                  <a:cs typeface="+mn-cs"/>
                </a:rPr>
                <a:t>Bus</a:t>
              </a:r>
            </a:p>
          </p:txBody>
        </p:sp>
        <p:sp>
          <p:nvSpPr>
            <p:cNvPr id="60456" name="Rectangle 38"/>
            <p:cNvSpPr>
              <a:spLocks noChangeArrowheads="1"/>
            </p:cNvSpPr>
            <p:nvPr/>
          </p:nvSpPr>
          <p:spPr bwMode="auto">
            <a:xfrm>
              <a:off x="2197" y="2562"/>
              <a:ext cx="1552" cy="314"/>
            </a:xfrm>
            <a:prstGeom prst="rect">
              <a:avLst/>
            </a:prstGeom>
            <a:solidFill>
              <a:schemeClr val="hlink"/>
            </a:solidFill>
            <a:ln w="38100">
              <a:solidFill>
                <a:schemeClr val="tx1"/>
              </a:solidFill>
              <a:miter lim="800000"/>
              <a:headEnd/>
              <a:tailEnd/>
            </a:ln>
          </p:spPr>
          <p:txBody>
            <a:bodyPr wrap="none" anchor="ctr"/>
            <a:lstStyle/>
            <a:p>
              <a:pPr algn="ctr" eaLnBrk="0" hangingPunct="0">
                <a:defRPr/>
              </a:pPr>
              <a:endParaRPr lang="en-US" sz="2400">
                <a:solidFill>
                  <a:schemeClr val="tx2"/>
                </a:solidFill>
                <a:latin typeface="+mj-lt"/>
                <a:ea typeface="+mn-ea"/>
                <a:cs typeface="+mn-cs"/>
              </a:endParaRPr>
            </a:p>
          </p:txBody>
        </p:sp>
        <p:sp>
          <p:nvSpPr>
            <p:cNvPr id="60457" name="AutoShape 39"/>
            <p:cNvSpPr>
              <a:spLocks noChangeArrowheads="1"/>
            </p:cNvSpPr>
            <p:nvPr/>
          </p:nvSpPr>
          <p:spPr bwMode="auto">
            <a:xfrm>
              <a:off x="2868" y="2408"/>
              <a:ext cx="228" cy="126"/>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58" name="Rectangle 40"/>
            <p:cNvSpPr>
              <a:spLocks noChangeArrowheads="1"/>
            </p:cNvSpPr>
            <p:nvPr/>
          </p:nvSpPr>
          <p:spPr bwMode="auto">
            <a:xfrm>
              <a:off x="3351" y="2073"/>
              <a:ext cx="335" cy="13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ea typeface="+mn-ea"/>
                  <a:cs typeface="+mn-cs"/>
                </a:rPr>
                <a:t>cache</a:t>
              </a:r>
            </a:p>
          </p:txBody>
        </p:sp>
        <p:sp>
          <p:nvSpPr>
            <p:cNvPr id="60459" name="Rectangle 41"/>
            <p:cNvSpPr>
              <a:spLocks noChangeArrowheads="1"/>
            </p:cNvSpPr>
            <p:nvPr/>
          </p:nvSpPr>
          <p:spPr bwMode="auto">
            <a:xfrm>
              <a:off x="2830" y="2073"/>
              <a:ext cx="335" cy="13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ea typeface="+mn-ea"/>
                  <a:cs typeface="+mn-cs"/>
                </a:rPr>
                <a:t>cache</a:t>
              </a:r>
            </a:p>
          </p:txBody>
        </p:sp>
      </p:grpSp>
      <p:sp>
        <p:nvSpPr>
          <p:cNvPr id="60460" name="Rectangle 42"/>
          <p:cNvSpPr>
            <a:spLocks noChangeArrowheads="1"/>
          </p:cNvSpPr>
          <p:nvPr/>
        </p:nvSpPr>
        <p:spPr bwMode="auto">
          <a:xfrm>
            <a:off x="3541713" y="4405313"/>
            <a:ext cx="406400" cy="449262"/>
          </a:xfrm>
          <a:prstGeom prst="rect">
            <a:avLst/>
          </a:prstGeom>
          <a:solidFill>
            <a:schemeClr val="accent1"/>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61" name="Text Box 43"/>
          <p:cNvSpPr txBox="1">
            <a:spLocks noChangeArrowheads="1"/>
          </p:cNvSpPr>
          <p:nvPr/>
        </p:nvSpPr>
        <p:spPr bwMode="auto">
          <a:xfrm>
            <a:off x="3598863" y="4451350"/>
            <a:ext cx="339725" cy="396875"/>
          </a:xfrm>
          <a:prstGeom prst="rect">
            <a:avLst/>
          </a:prstGeom>
          <a:noFill/>
          <a:ln w="9525">
            <a:noFill/>
            <a:miter lim="800000"/>
            <a:headEnd/>
            <a:tailEnd/>
          </a:ln>
        </p:spPr>
        <p:txBody>
          <a:bodyPr wrap="none">
            <a:spAutoFit/>
          </a:bodyPr>
          <a:lstStyle/>
          <a:p>
            <a:pPr algn="r" eaLnBrk="0" hangingPunct="0">
              <a:defRPr/>
            </a:pPr>
            <a:r>
              <a:rPr lang="en-US" sz="2000" b="1">
                <a:latin typeface="+mj-lt"/>
                <a:ea typeface="+mn-ea"/>
                <a:cs typeface="+mn-cs"/>
              </a:rPr>
              <a:t>1</a:t>
            </a:r>
          </a:p>
        </p:txBody>
      </p:sp>
      <p:sp>
        <p:nvSpPr>
          <p:cNvPr id="60462" name="Text Box 44"/>
          <p:cNvSpPr txBox="1">
            <a:spLocks noChangeArrowheads="1"/>
          </p:cNvSpPr>
          <p:nvPr/>
        </p:nvSpPr>
        <p:spPr bwMode="auto">
          <a:xfrm>
            <a:off x="736600" y="5489575"/>
            <a:ext cx="2400300" cy="457200"/>
          </a:xfrm>
          <a:prstGeom prst="rect">
            <a:avLst/>
          </a:prstGeom>
          <a:noFill/>
          <a:ln w="9525">
            <a:noFill/>
            <a:miter lim="800000"/>
            <a:headEnd/>
            <a:tailEnd/>
          </a:ln>
        </p:spPr>
        <p:txBody>
          <a:bodyPr wrap="none">
            <a:spAutoFit/>
          </a:bodyPr>
          <a:lstStyle/>
          <a:p>
            <a:pPr algn="r" eaLnBrk="0" hangingPunct="0">
              <a:defRPr/>
            </a:pPr>
            <a:r>
              <a:rPr lang="en-US" sz="2400" b="1">
                <a:latin typeface="+mj-lt"/>
                <a:ea typeface="+mn-ea"/>
                <a:cs typeface="+mn-cs"/>
              </a:rPr>
              <a:t>shared counter</a:t>
            </a:r>
          </a:p>
        </p:txBody>
      </p:sp>
      <p:sp>
        <p:nvSpPr>
          <p:cNvPr id="60463" name="Line 45"/>
          <p:cNvSpPr>
            <a:spLocks noChangeShapeType="1"/>
          </p:cNvSpPr>
          <p:nvPr/>
        </p:nvSpPr>
        <p:spPr bwMode="auto">
          <a:xfrm flipV="1">
            <a:off x="3013075" y="5026025"/>
            <a:ext cx="431800" cy="520700"/>
          </a:xfrm>
          <a:prstGeom prst="line">
            <a:avLst/>
          </a:prstGeom>
          <a:noFill/>
          <a:ln w="38100">
            <a:solidFill>
              <a:schemeClr val="tx1"/>
            </a:solidFill>
            <a:round/>
            <a:headEnd/>
            <a:tailEnd type="triangle" w="med" len="med"/>
          </a:ln>
        </p:spPr>
        <p:txBody>
          <a:bodyPr wrap="none" anchor="ctr"/>
          <a:lstStyle/>
          <a:p>
            <a:pPr>
              <a:defRPr/>
            </a:pPr>
            <a:endParaRPr lang="en-US">
              <a:latin typeface="+mj-lt"/>
              <a:ea typeface="+mn-ea"/>
              <a:cs typeface="+mn-cs"/>
            </a:endParaRPr>
          </a:p>
        </p:txBody>
      </p:sp>
      <p:sp>
        <p:nvSpPr>
          <p:cNvPr id="60464" name="Text Box 46"/>
          <p:cNvSpPr txBox="1">
            <a:spLocks noChangeArrowheads="1"/>
          </p:cNvSpPr>
          <p:nvPr/>
        </p:nvSpPr>
        <p:spPr bwMode="auto">
          <a:xfrm>
            <a:off x="6864350" y="4305300"/>
            <a:ext cx="1014413" cy="641350"/>
          </a:xfrm>
          <a:prstGeom prst="rect">
            <a:avLst/>
          </a:prstGeom>
          <a:noFill/>
          <a:ln w="9525">
            <a:noFill/>
            <a:miter lim="800000"/>
            <a:headEnd/>
            <a:tailEnd/>
          </a:ln>
        </p:spPr>
        <p:txBody>
          <a:bodyPr wrap="none">
            <a:spAutoFit/>
          </a:bodyPr>
          <a:lstStyle/>
          <a:p>
            <a:pPr algn="r" eaLnBrk="0" hangingPunct="0">
              <a:defRPr/>
            </a:pPr>
            <a:r>
              <a:rPr lang="en-US">
                <a:latin typeface="+mj-lt"/>
                <a:ea typeface="+mn-ea"/>
                <a:cs typeface="+mn-cs"/>
              </a:rPr>
              <a:t>shared </a:t>
            </a:r>
          </a:p>
          <a:p>
            <a:pPr algn="r" eaLnBrk="0" hangingPunct="0">
              <a:defRPr/>
            </a:pPr>
            <a:r>
              <a:rPr lang="en-US">
                <a:latin typeface="+mj-lt"/>
                <a:ea typeface="+mn-ea"/>
                <a:cs typeface="+mn-cs"/>
              </a:rPr>
              <a:t>memory</a:t>
            </a:r>
          </a:p>
        </p:txBody>
      </p:sp>
      <p:sp>
        <p:nvSpPr>
          <p:cNvPr id="69642" name="Text Box 47"/>
          <p:cNvSpPr txBox="1">
            <a:spLocks noChangeArrowheads="1"/>
          </p:cNvSpPr>
          <p:nvPr/>
        </p:nvSpPr>
        <p:spPr bwMode="auto">
          <a:xfrm>
            <a:off x="327025" y="1387475"/>
            <a:ext cx="1128713" cy="8620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500" b="1">
                <a:latin typeface="Courier New" charset="0"/>
                <a:cs typeface="Courier New" charset="0"/>
              </a:rPr>
              <a:t>void</a:t>
            </a:r>
            <a:r>
              <a:rPr lang="en-US" sz="500" b="1">
                <a:solidFill>
                  <a:srgbClr val="0000FF"/>
                </a:solidFill>
                <a:latin typeface="Courier New" charset="0"/>
                <a:cs typeface="Courier New" charset="0"/>
              </a:rPr>
              <a:t> primePrint {</a:t>
            </a:r>
          </a:p>
          <a:p>
            <a:r>
              <a:rPr lang="en-US" sz="500" b="1">
                <a:solidFill>
                  <a:srgbClr val="0000FF"/>
                </a:solidFill>
                <a:latin typeface="Courier New" charset="0"/>
                <a:cs typeface="Courier New" charset="0"/>
              </a:rPr>
              <a:t>  int i = ThreadID.get(); // IDs in {0..9}</a:t>
            </a:r>
          </a:p>
          <a:p>
            <a:r>
              <a:rPr lang="en-US" sz="500" b="1">
                <a:latin typeface="Courier New" charset="0"/>
                <a:cs typeface="Courier New" charset="0"/>
              </a:rPr>
              <a:t>  for</a:t>
            </a:r>
            <a:r>
              <a:rPr lang="en-US" sz="500" b="1">
                <a:solidFill>
                  <a:schemeClr val="accent2"/>
                </a:solidFill>
                <a:latin typeface="Courier New" charset="0"/>
                <a:cs typeface="Courier New" charset="0"/>
              </a:rPr>
              <a:t> </a:t>
            </a:r>
            <a:r>
              <a:rPr lang="en-US" sz="500" b="1">
                <a:solidFill>
                  <a:srgbClr val="0000FF"/>
                </a:solidFill>
                <a:latin typeface="Courier New" charset="0"/>
                <a:cs typeface="Courier New" charset="0"/>
              </a:rPr>
              <a:t>(j = i*10</a:t>
            </a:r>
            <a:r>
              <a:rPr lang="en-US" sz="500" b="1" baseline="30000">
                <a:solidFill>
                  <a:srgbClr val="0000FF"/>
                </a:solidFill>
                <a:latin typeface="Courier New" charset="0"/>
                <a:cs typeface="Courier New" charset="0"/>
              </a:rPr>
              <a:t>9</a:t>
            </a:r>
            <a:r>
              <a:rPr lang="en-US" sz="500" b="1">
                <a:solidFill>
                  <a:srgbClr val="0000FF"/>
                </a:solidFill>
                <a:latin typeface="Courier New" charset="0"/>
                <a:cs typeface="Courier New" charset="0"/>
              </a:rPr>
              <a:t>+1, j&lt;(i+1)*10</a:t>
            </a:r>
            <a:r>
              <a:rPr lang="en-US" sz="500" b="1" baseline="30000">
                <a:solidFill>
                  <a:srgbClr val="0000FF"/>
                </a:solidFill>
                <a:latin typeface="Courier New" charset="0"/>
                <a:cs typeface="Courier New" charset="0"/>
              </a:rPr>
              <a:t>9</a:t>
            </a:r>
            <a:r>
              <a:rPr lang="en-US" sz="500" b="1">
                <a:solidFill>
                  <a:srgbClr val="0000FF"/>
                </a:solidFill>
                <a:latin typeface="Courier New" charset="0"/>
                <a:cs typeface="Courier New" charset="0"/>
              </a:rPr>
              <a:t>; j++) {</a:t>
            </a:r>
          </a:p>
          <a:p>
            <a:r>
              <a:rPr lang="en-US" sz="500" b="1">
                <a:solidFill>
                  <a:schemeClr val="accent2"/>
                </a:solidFill>
                <a:latin typeface="Courier New" charset="0"/>
                <a:cs typeface="Courier New" charset="0"/>
              </a:rPr>
              <a:t>    </a:t>
            </a:r>
            <a:r>
              <a:rPr lang="en-US" sz="500" b="1">
                <a:latin typeface="Courier New" charset="0"/>
                <a:cs typeface="Courier New" charset="0"/>
              </a:rPr>
              <a:t>if</a:t>
            </a:r>
            <a:r>
              <a:rPr lang="en-US" sz="500" b="1">
                <a:solidFill>
                  <a:schemeClr val="accent2"/>
                </a:solidFill>
                <a:latin typeface="Courier New" charset="0"/>
                <a:cs typeface="Courier New" charset="0"/>
              </a:rPr>
              <a:t> </a:t>
            </a:r>
            <a:r>
              <a:rPr lang="en-US" sz="500" b="1">
                <a:solidFill>
                  <a:srgbClr val="0000FF"/>
                </a:solidFill>
                <a:latin typeface="Courier New" charset="0"/>
                <a:cs typeface="Courier New" charset="0"/>
              </a:rPr>
              <a:t>(isPrime(j))</a:t>
            </a:r>
          </a:p>
          <a:p>
            <a:r>
              <a:rPr lang="en-US" sz="500" b="1">
                <a:solidFill>
                  <a:schemeClr val="accent2"/>
                </a:solidFill>
                <a:latin typeface="Courier New" charset="0"/>
                <a:cs typeface="Courier New" charset="0"/>
              </a:rPr>
              <a:t>      </a:t>
            </a:r>
            <a:r>
              <a:rPr lang="en-US" sz="500" b="1">
                <a:solidFill>
                  <a:srgbClr val="0000FF"/>
                </a:solidFill>
                <a:latin typeface="Courier New" charset="0"/>
                <a:cs typeface="Courier New" charset="0"/>
              </a:rPr>
              <a:t>print(j);</a:t>
            </a:r>
          </a:p>
          <a:p>
            <a:r>
              <a:rPr lang="en-US" sz="500" b="1">
                <a:solidFill>
                  <a:srgbClr val="0000FF"/>
                </a:solidFill>
                <a:latin typeface="Courier New" charset="0"/>
                <a:cs typeface="Courier New" charset="0"/>
              </a:rPr>
              <a:t>  }</a:t>
            </a:r>
          </a:p>
          <a:p>
            <a:r>
              <a:rPr lang="en-US" sz="500" b="1">
                <a:solidFill>
                  <a:srgbClr val="0000FF"/>
                </a:solidFill>
                <a:latin typeface="Courier New" charset="0"/>
                <a:cs typeface="Courier New" charset="0"/>
              </a:rPr>
              <a:t>}</a:t>
            </a:r>
          </a:p>
        </p:txBody>
      </p:sp>
      <p:sp>
        <p:nvSpPr>
          <p:cNvPr id="60466" name="Text Box 49"/>
          <p:cNvSpPr txBox="1">
            <a:spLocks noChangeArrowheads="1"/>
          </p:cNvSpPr>
          <p:nvPr/>
        </p:nvSpPr>
        <p:spPr bwMode="auto">
          <a:xfrm>
            <a:off x="388938" y="2344738"/>
            <a:ext cx="903287" cy="461962"/>
          </a:xfrm>
          <a:prstGeom prst="rect">
            <a:avLst/>
          </a:prstGeom>
          <a:noFill/>
          <a:ln w="9525">
            <a:noFill/>
            <a:miter lim="800000"/>
            <a:headEnd/>
            <a:tailEnd/>
          </a:ln>
        </p:spPr>
        <p:txBody>
          <a:bodyPr wrap="none">
            <a:spAutoFit/>
          </a:bodyPr>
          <a:lstStyle/>
          <a:p>
            <a:pPr algn="r" eaLnBrk="0" hangingPunct="0">
              <a:defRPr/>
            </a:pPr>
            <a:r>
              <a:rPr lang="en-US" sz="2400" b="1">
                <a:latin typeface="+mj-lt"/>
                <a:ea typeface="+mn-ea"/>
                <a:cs typeface="+mn-cs"/>
              </a:rPr>
              <a:t>code</a:t>
            </a:r>
          </a:p>
        </p:txBody>
      </p:sp>
      <p:grpSp>
        <p:nvGrpSpPr>
          <p:cNvPr id="69644" name="Group 56"/>
          <p:cNvGrpSpPr>
            <a:grpSpLocks/>
          </p:cNvGrpSpPr>
          <p:nvPr/>
        </p:nvGrpSpPr>
        <p:grpSpPr bwMode="auto">
          <a:xfrm rot="476291">
            <a:off x="1574800" y="1760538"/>
            <a:ext cx="4419600" cy="481012"/>
            <a:chOff x="937" y="1182"/>
            <a:chExt cx="2784" cy="303"/>
          </a:xfrm>
        </p:grpSpPr>
        <p:sp>
          <p:nvSpPr>
            <p:cNvPr id="60468" name="Freeform 51"/>
            <p:cNvSpPr>
              <a:spLocks/>
            </p:cNvSpPr>
            <p:nvPr/>
          </p:nvSpPr>
          <p:spPr bwMode="auto">
            <a:xfrm>
              <a:off x="942" y="1296"/>
              <a:ext cx="2098" cy="121"/>
            </a:xfrm>
            <a:custGeom>
              <a:avLst/>
              <a:gdLst>
                <a:gd name="T0" fmla="*/ 0 w 2181"/>
                <a:gd name="T1" fmla="*/ 17 h 166"/>
                <a:gd name="T2" fmla="*/ 1387 w 2181"/>
                <a:gd name="T3" fmla="*/ 1 h 166"/>
                <a:gd name="T4" fmla="*/ 1653 w 2181"/>
                <a:gd name="T5" fmla="*/ 18 h 166"/>
                <a:gd name="T6" fmla="*/ 0 60000 65536"/>
                <a:gd name="T7" fmla="*/ 0 60000 65536"/>
                <a:gd name="T8" fmla="*/ 0 60000 65536"/>
                <a:gd name="T9" fmla="*/ 0 w 2181"/>
                <a:gd name="T10" fmla="*/ 0 h 166"/>
                <a:gd name="T11" fmla="*/ 2181 w 2181"/>
                <a:gd name="T12" fmla="*/ 166 h 166"/>
              </a:gdLst>
              <a:ahLst/>
              <a:cxnLst>
                <a:cxn ang="T6">
                  <a:pos x="T0" y="T1"/>
                </a:cxn>
                <a:cxn ang="T7">
                  <a:pos x="T2" y="T3"/>
                </a:cxn>
                <a:cxn ang="T8">
                  <a:pos x="T4" y="T5"/>
                </a:cxn>
              </a:cxnLst>
              <a:rect l="T9" t="T10" r="T11" b="T12"/>
              <a:pathLst>
                <a:path w="2181" h="166">
                  <a:moveTo>
                    <a:pt x="0" y="157"/>
                  </a:moveTo>
                  <a:cubicBezTo>
                    <a:pt x="729" y="78"/>
                    <a:pt x="1459" y="0"/>
                    <a:pt x="1820" y="1"/>
                  </a:cubicBezTo>
                  <a:cubicBezTo>
                    <a:pt x="2181" y="2"/>
                    <a:pt x="2174" y="84"/>
                    <a:pt x="2167" y="166"/>
                  </a:cubicBezTo>
                </a:path>
              </a:pathLst>
            </a:custGeom>
            <a:noFill/>
            <a:ln w="38100">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69" name="Freeform 52"/>
            <p:cNvSpPr>
              <a:spLocks/>
            </p:cNvSpPr>
            <p:nvPr/>
          </p:nvSpPr>
          <p:spPr bwMode="auto">
            <a:xfrm>
              <a:off x="936" y="1179"/>
              <a:ext cx="2784" cy="156"/>
            </a:xfrm>
            <a:custGeom>
              <a:avLst/>
              <a:gdLst>
                <a:gd name="T0" fmla="*/ 0 w 2181"/>
                <a:gd name="T1" fmla="*/ 102 h 166"/>
                <a:gd name="T2" fmla="*/ 10048 w 2181"/>
                <a:gd name="T3" fmla="*/ 1 h 166"/>
                <a:gd name="T4" fmla="*/ 11966 w 2181"/>
                <a:gd name="T5" fmla="*/ 108 h 166"/>
                <a:gd name="T6" fmla="*/ 0 60000 65536"/>
                <a:gd name="T7" fmla="*/ 0 60000 65536"/>
                <a:gd name="T8" fmla="*/ 0 60000 65536"/>
                <a:gd name="T9" fmla="*/ 0 w 2181"/>
                <a:gd name="T10" fmla="*/ 0 h 166"/>
                <a:gd name="T11" fmla="*/ 2181 w 2181"/>
                <a:gd name="T12" fmla="*/ 166 h 166"/>
              </a:gdLst>
              <a:ahLst/>
              <a:cxnLst>
                <a:cxn ang="T6">
                  <a:pos x="T0" y="T1"/>
                </a:cxn>
                <a:cxn ang="T7">
                  <a:pos x="T2" y="T3"/>
                </a:cxn>
                <a:cxn ang="T8">
                  <a:pos x="T4" y="T5"/>
                </a:cxn>
              </a:cxnLst>
              <a:rect l="T9" t="T10" r="T11" b="T12"/>
              <a:pathLst>
                <a:path w="2181" h="166">
                  <a:moveTo>
                    <a:pt x="0" y="157"/>
                  </a:moveTo>
                  <a:cubicBezTo>
                    <a:pt x="729" y="78"/>
                    <a:pt x="1459" y="0"/>
                    <a:pt x="1820" y="1"/>
                  </a:cubicBezTo>
                  <a:cubicBezTo>
                    <a:pt x="2181" y="2"/>
                    <a:pt x="2174" y="84"/>
                    <a:pt x="2167" y="166"/>
                  </a:cubicBezTo>
                </a:path>
              </a:pathLst>
            </a:custGeom>
            <a:noFill/>
            <a:ln w="38100">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60470" name="Freeform 55"/>
            <p:cNvSpPr>
              <a:spLocks/>
            </p:cNvSpPr>
            <p:nvPr/>
          </p:nvSpPr>
          <p:spPr bwMode="auto">
            <a:xfrm>
              <a:off x="956" y="1391"/>
              <a:ext cx="1377" cy="94"/>
            </a:xfrm>
            <a:custGeom>
              <a:avLst/>
              <a:gdLst>
                <a:gd name="T0" fmla="*/ 0 w 2181"/>
                <a:gd name="T1" fmla="*/ 3 h 166"/>
                <a:gd name="T2" fmla="*/ 73 w 2181"/>
                <a:gd name="T3" fmla="*/ 1 h 166"/>
                <a:gd name="T4" fmla="*/ 86 w 2181"/>
                <a:gd name="T5" fmla="*/ 3 h 166"/>
                <a:gd name="T6" fmla="*/ 0 60000 65536"/>
                <a:gd name="T7" fmla="*/ 0 60000 65536"/>
                <a:gd name="T8" fmla="*/ 0 60000 65536"/>
                <a:gd name="T9" fmla="*/ 0 w 2181"/>
                <a:gd name="T10" fmla="*/ 0 h 166"/>
                <a:gd name="T11" fmla="*/ 2181 w 2181"/>
                <a:gd name="T12" fmla="*/ 166 h 166"/>
              </a:gdLst>
              <a:ahLst/>
              <a:cxnLst>
                <a:cxn ang="T6">
                  <a:pos x="T0" y="T1"/>
                </a:cxn>
                <a:cxn ang="T7">
                  <a:pos x="T2" y="T3"/>
                </a:cxn>
                <a:cxn ang="T8">
                  <a:pos x="T4" y="T5"/>
                </a:cxn>
              </a:cxnLst>
              <a:rect l="T9" t="T10" r="T11" b="T12"/>
              <a:pathLst>
                <a:path w="2181" h="166">
                  <a:moveTo>
                    <a:pt x="0" y="157"/>
                  </a:moveTo>
                  <a:cubicBezTo>
                    <a:pt x="729" y="78"/>
                    <a:pt x="1459" y="0"/>
                    <a:pt x="1820" y="1"/>
                  </a:cubicBezTo>
                  <a:cubicBezTo>
                    <a:pt x="2181" y="2"/>
                    <a:pt x="2174" y="84"/>
                    <a:pt x="2167" y="166"/>
                  </a:cubicBezTo>
                </a:path>
              </a:pathLst>
            </a:custGeom>
            <a:noFill/>
            <a:ln w="38100">
              <a:solidFill>
                <a:schemeClr val="tx1"/>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60471" name="Text Box 57"/>
          <p:cNvSpPr txBox="1">
            <a:spLocks noChangeArrowheads="1"/>
          </p:cNvSpPr>
          <p:nvPr/>
        </p:nvSpPr>
        <p:spPr bwMode="auto">
          <a:xfrm>
            <a:off x="7464425" y="1751013"/>
            <a:ext cx="1519238" cy="830262"/>
          </a:xfrm>
          <a:prstGeom prst="rect">
            <a:avLst/>
          </a:prstGeom>
          <a:noFill/>
          <a:ln w="9525">
            <a:noFill/>
            <a:miter lim="800000"/>
            <a:headEnd/>
            <a:tailEnd/>
          </a:ln>
        </p:spPr>
        <p:txBody>
          <a:bodyPr wrap="none">
            <a:spAutoFit/>
          </a:bodyPr>
          <a:lstStyle/>
          <a:p>
            <a:pPr eaLnBrk="0" hangingPunct="0">
              <a:defRPr/>
            </a:pPr>
            <a:r>
              <a:rPr lang="en-US" sz="2400" b="1">
                <a:latin typeface="+mj-lt"/>
                <a:ea typeface="+mn-ea"/>
                <a:cs typeface="+mn-cs"/>
              </a:rPr>
              <a:t>Local </a:t>
            </a:r>
          </a:p>
          <a:p>
            <a:pPr eaLnBrk="0" hangingPunct="0">
              <a:defRPr/>
            </a:pPr>
            <a:r>
              <a:rPr lang="en-US" sz="2400" b="1">
                <a:latin typeface="+mj-lt"/>
                <a:ea typeface="+mn-ea"/>
                <a:cs typeface="+mn-cs"/>
              </a:rPr>
              <a:t>variables</a:t>
            </a:r>
          </a:p>
        </p:txBody>
      </p:sp>
      <p:sp>
        <p:nvSpPr>
          <p:cNvPr id="60472" name="Line 58"/>
          <p:cNvSpPr>
            <a:spLocks noChangeShapeType="1"/>
          </p:cNvSpPr>
          <p:nvPr/>
        </p:nvSpPr>
        <p:spPr bwMode="auto">
          <a:xfrm flipH="1">
            <a:off x="6545263" y="2249488"/>
            <a:ext cx="928687" cy="609600"/>
          </a:xfrm>
          <a:prstGeom prst="line">
            <a:avLst/>
          </a:prstGeom>
          <a:noFill/>
          <a:ln w="38100">
            <a:solidFill>
              <a:schemeClr val="tx1"/>
            </a:solidFill>
            <a:round/>
            <a:headEnd/>
            <a:tailEnd type="triangle" w="med" len="med"/>
          </a:ln>
        </p:spPr>
        <p:txBody>
          <a:bodyPr wrap="none" anchor="ctr"/>
          <a:lstStyle/>
          <a:p>
            <a:pPr>
              <a:defRPr/>
            </a:pPr>
            <a:endParaRPr lang="en-US">
              <a:latin typeface="+mj-lt"/>
              <a:ea typeface="+mn-ea"/>
              <a:cs typeface="+mn-cs"/>
            </a:endParaRPr>
          </a:p>
        </p:txBody>
      </p:sp>
      <p:sp>
        <p:nvSpPr>
          <p:cNvPr id="60473" name="Line 59"/>
          <p:cNvSpPr>
            <a:spLocks noChangeShapeType="1"/>
          </p:cNvSpPr>
          <p:nvPr/>
        </p:nvSpPr>
        <p:spPr bwMode="auto">
          <a:xfrm flipH="1">
            <a:off x="6596063" y="2417763"/>
            <a:ext cx="858837" cy="768350"/>
          </a:xfrm>
          <a:prstGeom prst="line">
            <a:avLst/>
          </a:prstGeom>
          <a:noFill/>
          <a:ln w="38100">
            <a:solidFill>
              <a:schemeClr val="tx1"/>
            </a:solidFill>
            <a:round/>
            <a:headEnd/>
            <a:tailEnd type="triangle" w="med" len="med"/>
          </a:ln>
        </p:spPr>
        <p:txBody>
          <a:bodyPr wrap="none" anchor="ctr"/>
          <a:lstStyle/>
          <a:p>
            <a:pPr>
              <a:defRPr/>
            </a:pPr>
            <a:endParaRPr lang="en-US">
              <a:latin typeface="+mj-lt"/>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71682"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09A5E1F-9966-DE49-BA36-081122011874}" type="slidenum">
              <a:rPr lang="ar-SA" sz="1400">
                <a:latin typeface="Comic Sans MS" charset="0"/>
                <a:cs typeface="Arial" charset="0"/>
              </a:rPr>
              <a:pPr algn="r"/>
              <a:t>29</a:t>
            </a:fld>
            <a:endParaRPr lang="en-US" sz="1400">
              <a:latin typeface="Comic Sans MS" charset="0"/>
              <a:cs typeface="Arial" charset="0"/>
            </a:endParaRPr>
          </a:p>
        </p:txBody>
      </p:sp>
      <p:sp>
        <p:nvSpPr>
          <p:cNvPr id="71683" name="Rectangle 2"/>
          <p:cNvSpPr>
            <a:spLocks noGrp="1" noChangeArrowheads="1"/>
          </p:cNvSpPr>
          <p:nvPr>
            <p:ph type="title" idx="4294967295"/>
          </p:nvPr>
        </p:nvSpPr>
        <p:spPr/>
        <p:txBody>
          <a:bodyPr/>
          <a:lstStyle/>
          <a:p>
            <a:pPr eaLnBrk="1" hangingPunct="1"/>
            <a:r>
              <a:rPr lang="en-US">
                <a:latin typeface="Arial" charset="0"/>
              </a:rPr>
              <a:t>Procedure for Thread </a:t>
            </a:r>
            <a:r>
              <a:rPr lang="en-US" i="1">
                <a:latin typeface="Arial" charset="0"/>
              </a:rPr>
              <a:t>i</a:t>
            </a:r>
            <a:endParaRPr lang="en-US">
              <a:latin typeface="Arial" charset="0"/>
            </a:endParaRPr>
          </a:p>
        </p:txBody>
      </p:sp>
      <p:sp>
        <p:nvSpPr>
          <p:cNvPr id="62469" name="Text Box 3"/>
          <p:cNvSpPr txBox="1">
            <a:spLocks noChangeArrowheads="1"/>
          </p:cNvSpPr>
          <p:nvPr/>
        </p:nvSpPr>
        <p:spPr bwMode="auto">
          <a:xfrm>
            <a:off x="914400" y="2133600"/>
            <a:ext cx="7445375" cy="3675063"/>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Counter </a:t>
            </a:r>
            <a:r>
              <a:rPr lang="en-US" sz="2400" b="1" dirty="0" err="1">
                <a:solidFill>
                  <a:schemeClr val="bg1">
                    <a:lumMod val="50000"/>
                  </a:schemeClr>
                </a:solidFill>
                <a:latin typeface="Courier New" pitchFamily="49" charset="0"/>
                <a:ea typeface="+mn-ea"/>
                <a:cs typeface="Courier New" pitchFamily="49" charset="0"/>
              </a:rPr>
              <a:t>counter</a:t>
            </a:r>
            <a:r>
              <a:rPr lang="en-US" sz="2400" b="1" dirty="0">
                <a:solidFill>
                  <a:schemeClr val="bg1">
                    <a:lumMod val="50000"/>
                  </a:schemeClr>
                </a:solidFill>
                <a:latin typeface="Courier New" pitchFamily="49" charset="0"/>
                <a:ea typeface="+mn-ea"/>
                <a:cs typeface="Courier New" pitchFamily="49" charset="0"/>
              </a:rPr>
              <a:t> = new Counter(1);</a:t>
            </a:r>
          </a:p>
          <a:p>
            <a:pPr>
              <a:defRPr/>
            </a:pPr>
            <a:r>
              <a:rPr lang="en-US" sz="2400" b="1" dirty="0">
                <a:solidFill>
                  <a:schemeClr val="bg1">
                    <a:lumMod val="50000"/>
                  </a:schemeClr>
                </a:solidFill>
                <a:latin typeface="Courier New" pitchFamily="49" charset="0"/>
                <a:ea typeface="+mn-ea"/>
                <a:cs typeface="Courier New" pitchFamily="49" charset="0"/>
              </a:rPr>
              <a:t>    </a:t>
            </a:r>
            <a:endParaRPr lang="en-US" sz="2400" b="1" i="1" dirty="0">
              <a:solidFill>
                <a:schemeClr val="bg1">
                  <a:lumMod val="50000"/>
                </a:schemeClr>
              </a:solidFill>
              <a:latin typeface="Courier New" pitchFamily="49" charset="0"/>
              <a:ea typeface="+mn-ea"/>
              <a:cs typeface="Courier New" pitchFamily="49" charset="0"/>
            </a:endParaRPr>
          </a:p>
          <a:p>
            <a:pPr>
              <a:defRPr/>
            </a:pPr>
            <a:r>
              <a:rPr lang="en-US" sz="2400" b="1" dirty="0">
                <a:solidFill>
                  <a:schemeClr val="bg1">
                    <a:lumMod val="50000"/>
                  </a:schemeClr>
                </a:solidFill>
                <a:latin typeface="Courier New" pitchFamily="49" charset="0"/>
                <a:ea typeface="+mn-ea"/>
                <a:cs typeface="Courier New" pitchFamily="49" charset="0"/>
              </a:rPr>
              <a:t>void </a:t>
            </a:r>
            <a:r>
              <a:rPr lang="en-US" sz="2400" b="1" dirty="0" err="1">
                <a:solidFill>
                  <a:schemeClr val="bg1">
                    <a:lumMod val="50000"/>
                  </a:schemeClr>
                </a:solidFill>
                <a:latin typeface="Courier New" pitchFamily="49" charset="0"/>
                <a:ea typeface="+mn-ea"/>
                <a:cs typeface="Courier New" pitchFamily="49" charset="0"/>
              </a:rPr>
              <a:t>primePrint</a:t>
            </a: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bg1">
                    <a:lumMod val="50000"/>
                  </a:schemeClr>
                </a:solidFill>
                <a:latin typeface="Courier New" pitchFamily="49" charset="0"/>
                <a:ea typeface="+mn-ea"/>
                <a:cs typeface="Courier New" pitchFamily="49" charset="0"/>
              </a:rPr>
              <a:t>  long j = 0;</a:t>
            </a:r>
          </a:p>
          <a:p>
            <a:pPr>
              <a:defRPr/>
            </a:pPr>
            <a:r>
              <a:rPr lang="en-US" sz="2400" b="1" dirty="0">
                <a:solidFill>
                  <a:srgbClr val="0000FF"/>
                </a:solidFill>
                <a:latin typeface="Courier New" pitchFamily="49" charset="0"/>
                <a:ea typeface="+mn-ea"/>
                <a:cs typeface="Courier New" pitchFamily="49" charset="0"/>
              </a:rPr>
              <a:t>  </a:t>
            </a:r>
            <a:r>
              <a:rPr lang="en-US" sz="2400" b="1" dirty="0">
                <a:latin typeface="Courier New" pitchFamily="49" charset="0"/>
                <a:ea typeface="+mn-ea"/>
                <a:cs typeface="Courier New" pitchFamily="49" charset="0"/>
              </a:rPr>
              <a:t>while</a:t>
            </a:r>
            <a:r>
              <a:rPr lang="en-US" sz="2400" b="1" dirty="0">
                <a:solidFill>
                  <a:srgbClr val="0000FF"/>
                </a:solidFill>
                <a:latin typeface="Courier New" pitchFamily="49" charset="0"/>
                <a:ea typeface="+mn-ea"/>
                <a:cs typeface="Courier New" pitchFamily="49" charset="0"/>
              </a:rPr>
              <a:t> (j &lt; 10</a:t>
            </a:r>
            <a:r>
              <a:rPr lang="en-US" sz="2400" b="1" baseline="30000" dirty="0">
                <a:solidFill>
                  <a:srgbClr val="0000FF"/>
                </a:solidFill>
                <a:latin typeface="Courier New" pitchFamily="49" charset="0"/>
                <a:ea typeface="+mn-ea"/>
                <a:cs typeface="Courier New" pitchFamily="49" charset="0"/>
              </a:rPr>
              <a:t>10</a:t>
            </a:r>
            <a:r>
              <a:rPr lang="en-US" sz="2400" b="1" dirty="0">
                <a:solidFill>
                  <a:srgbClr val="0000FF"/>
                </a:solidFill>
                <a:latin typeface="Courier New" pitchFamily="49" charset="0"/>
                <a:ea typeface="+mn-ea"/>
                <a:cs typeface="Courier New" pitchFamily="49" charset="0"/>
              </a:rPr>
              <a:t>) {</a:t>
            </a:r>
          </a:p>
          <a:p>
            <a:pPr>
              <a:defRPr/>
            </a:pPr>
            <a:r>
              <a:rPr lang="en-US" sz="2400" b="1" dirty="0">
                <a:solidFill>
                  <a:srgbClr val="0000FF"/>
                </a:solidFill>
                <a:latin typeface="Courier New" pitchFamily="49" charset="0"/>
                <a:ea typeface="+mn-ea"/>
                <a:cs typeface="Courier New" pitchFamily="49" charset="0"/>
              </a:rPr>
              <a:t>    </a:t>
            </a:r>
            <a:r>
              <a:rPr lang="en-US" sz="2400" b="1" dirty="0">
                <a:solidFill>
                  <a:schemeClr val="bg1">
                    <a:lumMod val="50000"/>
                  </a:schemeClr>
                </a:solidFill>
                <a:latin typeface="Courier New" pitchFamily="49" charset="0"/>
                <a:ea typeface="+mn-ea"/>
                <a:cs typeface="Courier New" pitchFamily="49" charset="0"/>
              </a:rPr>
              <a:t>j = </a:t>
            </a:r>
            <a:r>
              <a:rPr lang="en-US" sz="2400" b="1" dirty="0" err="1">
                <a:solidFill>
                  <a:schemeClr val="bg1">
                    <a:lumMod val="50000"/>
                  </a:schemeClr>
                </a:solidFill>
                <a:latin typeface="Courier New" pitchFamily="49" charset="0"/>
                <a:ea typeface="+mn-ea"/>
                <a:cs typeface="Courier New" pitchFamily="49" charset="0"/>
              </a:rPr>
              <a:t>counter.getAndIncrement</a:t>
            </a:r>
            <a:r>
              <a:rPr lang="en-US" sz="2400" b="1" dirty="0">
                <a:solidFill>
                  <a:schemeClr val="bg1">
                    <a:lumMod val="50000"/>
                  </a:schemeClr>
                </a:solidFill>
                <a:latin typeface="Courier New" pitchFamily="49" charset="0"/>
                <a:ea typeface="+mn-ea"/>
                <a:cs typeface="Courier New" pitchFamily="49" charset="0"/>
              </a:rPr>
              <a:t>();</a:t>
            </a:r>
          </a:p>
          <a:p>
            <a:pPr>
              <a:defRPr/>
            </a:pPr>
            <a:r>
              <a:rPr lang="en-US" sz="2400" b="1" dirty="0">
                <a:solidFill>
                  <a:schemeClr val="bg1">
                    <a:lumMod val="50000"/>
                  </a:schemeClr>
                </a:solidFill>
                <a:latin typeface="Courier New" pitchFamily="49" charset="0"/>
                <a:ea typeface="+mn-ea"/>
                <a:cs typeface="Courier New" pitchFamily="49" charset="0"/>
              </a:rPr>
              <a:t>    if (</a:t>
            </a:r>
            <a:r>
              <a:rPr lang="en-US" sz="2400" b="1" dirty="0" err="1">
                <a:solidFill>
                  <a:schemeClr val="bg1">
                    <a:lumMod val="50000"/>
                  </a:schemeClr>
                </a:solidFill>
                <a:latin typeface="Courier New" pitchFamily="49" charset="0"/>
                <a:ea typeface="+mn-ea"/>
                <a:cs typeface="Courier New" pitchFamily="49" charset="0"/>
              </a:rPr>
              <a:t>isPrime</a:t>
            </a:r>
            <a:r>
              <a:rPr lang="en-US" sz="2400" b="1" dirty="0">
                <a:solidFill>
                  <a:schemeClr val="bg1">
                    <a:lumMod val="50000"/>
                  </a:schemeClr>
                </a:solidFill>
                <a:latin typeface="Courier New" pitchFamily="49" charset="0"/>
                <a:ea typeface="+mn-ea"/>
                <a:cs typeface="Courier New" pitchFamily="49" charset="0"/>
              </a:rPr>
              <a:t>(j))</a:t>
            </a:r>
          </a:p>
          <a:p>
            <a:pPr>
              <a:defRPr/>
            </a:pPr>
            <a:r>
              <a:rPr lang="en-US" sz="2400" b="1" dirty="0">
                <a:solidFill>
                  <a:schemeClr val="bg1">
                    <a:lumMod val="50000"/>
                  </a:schemeClr>
                </a:solidFill>
                <a:latin typeface="Courier New" pitchFamily="49" charset="0"/>
                <a:ea typeface="+mn-ea"/>
                <a:cs typeface="Courier New" pitchFamily="49" charset="0"/>
              </a:rPr>
              <a:t>      print(j);</a:t>
            </a:r>
          </a:p>
          <a:p>
            <a:pPr>
              <a:defRPr/>
            </a:pP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bg1">
                    <a:lumMod val="50000"/>
                  </a:schemeClr>
                </a:solidFill>
                <a:latin typeface="Courier New" pitchFamily="49" charset="0"/>
                <a:ea typeface="+mn-ea"/>
                <a:cs typeface="Courier New" pitchFamily="49" charset="0"/>
              </a:rPr>
              <a:t>}</a:t>
            </a:r>
          </a:p>
        </p:txBody>
      </p:sp>
      <p:sp>
        <p:nvSpPr>
          <p:cNvPr id="62470" name="Text Box 11"/>
          <p:cNvSpPr txBox="1">
            <a:spLocks noChangeArrowheads="1"/>
          </p:cNvSpPr>
          <p:nvPr/>
        </p:nvSpPr>
        <p:spPr bwMode="auto">
          <a:xfrm>
            <a:off x="5087938" y="4659313"/>
            <a:ext cx="3505200" cy="946150"/>
          </a:xfrm>
          <a:prstGeom prst="rect">
            <a:avLst/>
          </a:prstGeom>
          <a:noFill/>
          <a:ln w="9525">
            <a:noFill/>
            <a:miter lim="800000"/>
            <a:headEnd/>
            <a:tailEnd/>
          </a:ln>
        </p:spPr>
        <p:txBody>
          <a:bodyPr>
            <a:spAutoFit/>
          </a:bodyPr>
          <a:lstStyle/>
          <a:p>
            <a:pPr algn="ctr" eaLnBrk="0" hangingPunct="0">
              <a:defRPr/>
            </a:pPr>
            <a:r>
              <a:rPr lang="en-US" sz="2800" b="1" dirty="0">
                <a:solidFill>
                  <a:srgbClr val="FF0000"/>
                </a:solidFill>
                <a:latin typeface="+mj-lt"/>
                <a:ea typeface="+mn-ea"/>
                <a:cs typeface="+mn-cs"/>
              </a:rPr>
              <a:t>Stop when every value taken</a:t>
            </a:r>
          </a:p>
        </p:txBody>
      </p:sp>
      <p:sp>
        <p:nvSpPr>
          <p:cNvPr id="71686" name="AutoShape 12"/>
          <p:cNvSpPr>
            <a:spLocks noChangeArrowheads="1"/>
          </p:cNvSpPr>
          <p:nvPr/>
        </p:nvSpPr>
        <p:spPr bwMode="auto">
          <a:xfrm>
            <a:off x="1219200" y="3498850"/>
            <a:ext cx="3505200" cy="463550"/>
          </a:xfrm>
          <a:prstGeom prst="wedgeRoundRectCallout">
            <a:avLst>
              <a:gd name="adj1" fmla="val 68069"/>
              <a:gd name="adj2" fmla="val 23219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Moore</a:t>
            </a:r>
            <a:r>
              <a:rPr lang="fr-FR" dirty="0" smtClean="0"/>
              <a:t>'</a:t>
            </a:r>
            <a:r>
              <a:rPr lang="en-US" dirty="0" smtClean="0"/>
              <a:t>s Law (in practice)</a:t>
            </a:r>
            <a:endParaRPr lang="en-US" dirty="0"/>
          </a:p>
        </p:txBody>
      </p:sp>
      <p:sp>
        <p:nvSpPr>
          <p:cNvPr id="2" name="Footer Placeholder 1"/>
          <p:cNvSpPr>
            <a:spLocks noGrp="1"/>
          </p:cNvSpPr>
          <p:nvPr>
            <p:ph type="ftr" sz="quarter" idx="10"/>
          </p:nvPr>
        </p:nvSpPr>
        <p:spPr/>
        <p:txBody>
          <a:bodyPr/>
          <a:lstStyle/>
          <a:p>
            <a:pPr>
              <a:defRPr/>
            </a:pPr>
            <a:r>
              <a:rPr lang="en-US" smtClean="0"/>
              <a:t>Art of Multiprocessor Programming</a:t>
            </a:r>
            <a:endParaRPr lang="en-US"/>
          </a:p>
        </p:txBody>
      </p:sp>
      <p:sp>
        <p:nvSpPr>
          <p:cNvPr id="3" name="Slide Number Placeholder 2"/>
          <p:cNvSpPr>
            <a:spLocks noGrp="1"/>
          </p:cNvSpPr>
          <p:nvPr>
            <p:ph type="sldNum" sz="quarter" idx="11"/>
          </p:nvPr>
        </p:nvSpPr>
        <p:spPr/>
        <p:txBody>
          <a:bodyPr/>
          <a:lstStyle/>
          <a:p>
            <a:pPr>
              <a:defRPr/>
            </a:pPr>
            <a:fld id="{02CB1867-0414-47DD-B3B3-1520BC48BD37}" type="slidenum">
              <a:rPr lang="en-US" smtClean="0"/>
              <a:pPr>
                <a:defRPr/>
              </a:pPr>
              <a:t>3</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29431" y="1347025"/>
            <a:ext cx="8085138" cy="4748975"/>
          </a:xfrm>
          <a:prstGeom prst="rect">
            <a:avLst/>
          </a:prstGeom>
          <a:noFill/>
          <a:ln w="38100" algn="ctr">
            <a:noFill/>
            <a:miter lim="800000"/>
            <a:headEnd/>
            <a:tailEnd/>
          </a:ln>
        </p:spPr>
      </p:pic>
    </p:spTree>
    <p:extLst>
      <p:ext uri="{BB962C8B-B14F-4D97-AF65-F5344CB8AC3E}">
        <p14:creationId xmlns:p14="http://schemas.microsoft.com/office/powerpoint/2010/main" val="93524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73730"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DAD7B77-4406-7B4F-A748-D3FD5C966DC3}" type="slidenum">
              <a:rPr lang="ar-SA" sz="1400">
                <a:latin typeface="Comic Sans MS" charset="0"/>
                <a:cs typeface="Arial" charset="0"/>
              </a:rPr>
              <a:pPr algn="r"/>
              <a:t>30</a:t>
            </a:fld>
            <a:endParaRPr lang="en-US" sz="1400">
              <a:latin typeface="Comic Sans MS" charset="0"/>
              <a:cs typeface="Arial" charset="0"/>
            </a:endParaRPr>
          </a:p>
        </p:txBody>
      </p:sp>
      <p:sp>
        <p:nvSpPr>
          <p:cNvPr id="64516" name="Text Box 13"/>
          <p:cNvSpPr txBox="1">
            <a:spLocks noChangeArrowheads="1"/>
          </p:cNvSpPr>
          <p:nvPr/>
        </p:nvSpPr>
        <p:spPr bwMode="auto">
          <a:xfrm>
            <a:off x="1066800" y="2171700"/>
            <a:ext cx="7445375" cy="3675063"/>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Counter </a:t>
            </a:r>
            <a:r>
              <a:rPr lang="en-US" sz="2400" b="1" dirty="0" err="1">
                <a:solidFill>
                  <a:schemeClr val="bg1">
                    <a:lumMod val="50000"/>
                  </a:schemeClr>
                </a:solidFill>
                <a:latin typeface="Courier New" pitchFamily="49" charset="0"/>
                <a:ea typeface="+mn-ea"/>
                <a:cs typeface="Courier New" pitchFamily="49" charset="0"/>
              </a:rPr>
              <a:t>counter</a:t>
            </a:r>
            <a:r>
              <a:rPr lang="en-US" sz="2400" b="1" dirty="0">
                <a:solidFill>
                  <a:schemeClr val="bg1">
                    <a:lumMod val="50000"/>
                  </a:schemeClr>
                </a:solidFill>
                <a:latin typeface="Courier New" pitchFamily="49" charset="0"/>
                <a:ea typeface="+mn-ea"/>
                <a:cs typeface="Courier New" pitchFamily="49" charset="0"/>
              </a:rPr>
              <a:t> = new Counter(1);</a:t>
            </a:r>
          </a:p>
          <a:p>
            <a:pPr>
              <a:defRPr/>
            </a:pPr>
            <a:r>
              <a:rPr lang="en-US" sz="2400" b="1" dirty="0">
                <a:solidFill>
                  <a:schemeClr val="bg1">
                    <a:lumMod val="50000"/>
                  </a:schemeClr>
                </a:solidFill>
                <a:latin typeface="Courier New" pitchFamily="49" charset="0"/>
                <a:ea typeface="+mn-ea"/>
                <a:cs typeface="Courier New" pitchFamily="49" charset="0"/>
              </a:rPr>
              <a:t>    </a:t>
            </a:r>
            <a:endParaRPr lang="en-US" sz="2400" b="1" i="1" dirty="0">
              <a:solidFill>
                <a:schemeClr val="bg1">
                  <a:lumMod val="50000"/>
                </a:schemeClr>
              </a:solidFill>
              <a:latin typeface="Courier New" pitchFamily="49" charset="0"/>
              <a:ea typeface="+mn-ea"/>
              <a:cs typeface="Courier New" pitchFamily="49" charset="0"/>
            </a:endParaRPr>
          </a:p>
          <a:p>
            <a:pPr>
              <a:defRPr/>
            </a:pPr>
            <a:r>
              <a:rPr lang="en-US" sz="2400" b="1" dirty="0">
                <a:solidFill>
                  <a:schemeClr val="bg1">
                    <a:lumMod val="50000"/>
                  </a:schemeClr>
                </a:solidFill>
                <a:latin typeface="Courier New" pitchFamily="49" charset="0"/>
                <a:ea typeface="+mn-ea"/>
                <a:cs typeface="Courier New" pitchFamily="49" charset="0"/>
              </a:rPr>
              <a:t>void </a:t>
            </a:r>
            <a:r>
              <a:rPr lang="en-US" sz="2400" b="1" dirty="0" err="1">
                <a:solidFill>
                  <a:schemeClr val="bg1">
                    <a:lumMod val="50000"/>
                  </a:schemeClr>
                </a:solidFill>
                <a:latin typeface="Courier New" pitchFamily="49" charset="0"/>
                <a:ea typeface="+mn-ea"/>
                <a:cs typeface="Courier New" pitchFamily="49" charset="0"/>
              </a:rPr>
              <a:t>primePrint</a:t>
            </a: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bg1">
                    <a:lumMod val="50000"/>
                  </a:schemeClr>
                </a:solidFill>
                <a:latin typeface="Courier New" pitchFamily="49" charset="0"/>
                <a:ea typeface="+mn-ea"/>
                <a:cs typeface="Courier New" pitchFamily="49" charset="0"/>
              </a:rPr>
              <a:t>  long j = 0;</a:t>
            </a:r>
          </a:p>
          <a:p>
            <a:pPr>
              <a:defRPr/>
            </a:pPr>
            <a:r>
              <a:rPr lang="en-US" sz="2400" b="1" dirty="0">
                <a:solidFill>
                  <a:schemeClr val="bg1">
                    <a:lumMod val="50000"/>
                  </a:schemeClr>
                </a:solidFill>
                <a:latin typeface="Courier New" pitchFamily="49" charset="0"/>
                <a:ea typeface="+mn-ea"/>
                <a:cs typeface="Courier New" pitchFamily="49" charset="0"/>
              </a:rPr>
              <a:t>  while (j &lt; 10</a:t>
            </a:r>
            <a:r>
              <a:rPr lang="en-US" sz="2400" b="1" baseline="30000" dirty="0">
                <a:solidFill>
                  <a:schemeClr val="bg1">
                    <a:lumMod val="50000"/>
                  </a:schemeClr>
                </a:solidFill>
                <a:latin typeface="Courier New" pitchFamily="49" charset="0"/>
                <a:ea typeface="+mn-ea"/>
                <a:cs typeface="Courier New" pitchFamily="49" charset="0"/>
              </a:rPr>
              <a:t>10</a:t>
            </a:r>
            <a:r>
              <a:rPr lang="en-US" sz="2400" b="1" dirty="0">
                <a:solidFill>
                  <a:schemeClr val="bg1">
                    <a:lumMod val="50000"/>
                  </a:schemeClr>
                </a:solidFill>
                <a:latin typeface="Courier New" pitchFamily="49" charset="0"/>
                <a:ea typeface="+mn-ea"/>
                <a:cs typeface="Courier New" pitchFamily="49" charset="0"/>
              </a:rPr>
              <a:t>) {</a:t>
            </a:r>
          </a:p>
          <a:p>
            <a:pPr>
              <a:defRPr/>
            </a:pPr>
            <a:r>
              <a:rPr lang="en-US" sz="2400" b="1" dirty="0">
                <a:solidFill>
                  <a:schemeClr val="folHlink"/>
                </a:solidFill>
                <a:latin typeface="Courier New" pitchFamily="49" charset="0"/>
                <a:ea typeface="+mn-ea"/>
                <a:cs typeface="Courier New" pitchFamily="49" charset="0"/>
              </a:rPr>
              <a:t>    </a:t>
            </a:r>
            <a:r>
              <a:rPr lang="en-US" sz="2400" b="1" dirty="0">
                <a:solidFill>
                  <a:srgbClr val="0000FF"/>
                </a:solidFill>
                <a:latin typeface="Courier New" pitchFamily="49" charset="0"/>
                <a:ea typeface="+mn-ea"/>
                <a:cs typeface="Courier New" pitchFamily="49" charset="0"/>
              </a:rPr>
              <a:t>j =</a:t>
            </a:r>
            <a:r>
              <a:rPr lang="en-US" sz="2400" b="1" dirty="0">
                <a:solidFill>
                  <a:schemeClr val="folHlink"/>
                </a:solidFill>
                <a:latin typeface="Courier New" pitchFamily="49" charset="0"/>
                <a:ea typeface="+mn-ea"/>
                <a:cs typeface="Courier New" pitchFamily="49" charset="0"/>
              </a:rPr>
              <a:t> </a:t>
            </a:r>
            <a:r>
              <a:rPr lang="en-US" sz="2400" b="1" dirty="0" err="1">
                <a:solidFill>
                  <a:srgbClr val="0000FF"/>
                </a:solidFill>
                <a:latin typeface="Courier New" pitchFamily="49" charset="0"/>
                <a:ea typeface="+mn-ea"/>
                <a:cs typeface="Courier New" pitchFamily="49" charset="0"/>
              </a:rPr>
              <a:t>counter.getAndIncrement</a:t>
            </a:r>
            <a:r>
              <a:rPr lang="en-US" sz="2400" b="1" dirty="0">
                <a:solidFill>
                  <a:srgbClr val="0000FF"/>
                </a:solidFill>
                <a:latin typeface="Courier New" pitchFamily="49" charset="0"/>
                <a:ea typeface="+mn-ea"/>
                <a:cs typeface="Courier New" pitchFamily="49" charset="0"/>
              </a:rPr>
              <a:t>();</a:t>
            </a:r>
          </a:p>
          <a:p>
            <a:pPr>
              <a:defRPr/>
            </a:pPr>
            <a:r>
              <a:rPr lang="en-US" sz="2400" b="1" dirty="0">
                <a:solidFill>
                  <a:srgbClr val="0000FF"/>
                </a:solidFill>
                <a:latin typeface="Courier New" pitchFamily="49" charset="0"/>
                <a:ea typeface="+mn-ea"/>
                <a:cs typeface="Courier New" pitchFamily="49" charset="0"/>
              </a:rPr>
              <a:t>    </a:t>
            </a:r>
            <a:r>
              <a:rPr lang="en-US" sz="2400" b="1" dirty="0">
                <a:latin typeface="Courier New" pitchFamily="49" charset="0"/>
                <a:ea typeface="+mn-ea"/>
                <a:cs typeface="Courier New" pitchFamily="49" charset="0"/>
              </a:rPr>
              <a:t>if</a:t>
            </a:r>
            <a:r>
              <a:rPr lang="en-US" sz="2400" b="1" dirty="0">
                <a:solidFill>
                  <a:srgbClr val="0000FF"/>
                </a:solidFill>
                <a:latin typeface="Courier New" pitchFamily="49" charset="0"/>
                <a:ea typeface="+mn-ea"/>
                <a:cs typeface="Courier New" pitchFamily="49" charset="0"/>
              </a:rPr>
              <a:t> (</a:t>
            </a:r>
            <a:r>
              <a:rPr lang="en-US" sz="2400" b="1" dirty="0" err="1">
                <a:solidFill>
                  <a:srgbClr val="0000FF"/>
                </a:solidFill>
                <a:latin typeface="Courier New" pitchFamily="49" charset="0"/>
                <a:ea typeface="+mn-ea"/>
                <a:cs typeface="Courier New" pitchFamily="49" charset="0"/>
              </a:rPr>
              <a:t>isPrime</a:t>
            </a:r>
            <a:r>
              <a:rPr lang="en-US" sz="2400" b="1" dirty="0">
                <a:solidFill>
                  <a:srgbClr val="0000FF"/>
                </a:solidFill>
                <a:latin typeface="Courier New" pitchFamily="49" charset="0"/>
                <a:ea typeface="+mn-ea"/>
                <a:cs typeface="Courier New" pitchFamily="49" charset="0"/>
              </a:rPr>
              <a:t>(j))</a:t>
            </a:r>
          </a:p>
          <a:p>
            <a:pPr>
              <a:defRPr/>
            </a:pPr>
            <a:r>
              <a:rPr lang="en-US" sz="2400" b="1" dirty="0">
                <a:solidFill>
                  <a:srgbClr val="0000FF"/>
                </a:solidFill>
                <a:latin typeface="Courier New" pitchFamily="49" charset="0"/>
                <a:ea typeface="+mn-ea"/>
                <a:cs typeface="Courier New" pitchFamily="49" charset="0"/>
              </a:rPr>
              <a:t>      print(j);</a:t>
            </a:r>
          </a:p>
          <a:p>
            <a:pPr>
              <a:defRPr/>
            </a:pPr>
            <a:r>
              <a:rPr lang="en-US" sz="2400" b="1" dirty="0">
                <a:solidFill>
                  <a:schemeClr val="folHlink"/>
                </a:solidFill>
                <a:latin typeface="Courier New" pitchFamily="49" charset="0"/>
                <a:ea typeface="+mn-ea"/>
                <a:cs typeface="Courier New" pitchFamily="49" charset="0"/>
              </a:rPr>
              <a:t>  </a:t>
            </a:r>
            <a:r>
              <a:rPr lang="en-US" sz="2400" b="1" dirty="0">
                <a:solidFill>
                  <a:schemeClr val="bg1">
                    <a:lumMod val="50000"/>
                  </a:schemeClr>
                </a:solidFill>
                <a:latin typeface="Courier New" pitchFamily="49" charset="0"/>
                <a:ea typeface="+mn-ea"/>
                <a:cs typeface="Courier New" pitchFamily="49" charset="0"/>
              </a:rPr>
              <a:t>}</a:t>
            </a:r>
          </a:p>
          <a:p>
            <a:pPr>
              <a:defRPr/>
            </a:pPr>
            <a:r>
              <a:rPr lang="en-US" sz="2400" b="1" dirty="0">
                <a:solidFill>
                  <a:schemeClr val="bg1">
                    <a:lumMod val="50000"/>
                  </a:schemeClr>
                </a:solidFill>
                <a:latin typeface="Courier New" pitchFamily="49" charset="0"/>
                <a:ea typeface="+mn-ea"/>
                <a:cs typeface="Courier New" pitchFamily="49" charset="0"/>
              </a:rPr>
              <a:t>}</a:t>
            </a:r>
          </a:p>
        </p:txBody>
      </p:sp>
      <p:sp>
        <p:nvSpPr>
          <p:cNvPr id="73732" name="Rectangle 2"/>
          <p:cNvSpPr>
            <a:spLocks noGrp="1" noChangeArrowheads="1"/>
          </p:cNvSpPr>
          <p:nvPr>
            <p:ph type="title" idx="4294967295"/>
          </p:nvPr>
        </p:nvSpPr>
        <p:spPr/>
        <p:txBody>
          <a:bodyPr/>
          <a:lstStyle/>
          <a:p>
            <a:pPr eaLnBrk="1" hangingPunct="1"/>
            <a:r>
              <a:rPr lang="en-US">
                <a:latin typeface="Arial" charset="0"/>
              </a:rPr>
              <a:t>Procedure for Thread </a:t>
            </a:r>
            <a:r>
              <a:rPr lang="en-US" i="1">
                <a:latin typeface="Arial" charset="0"/>
              </a:rPr>
              <a:t>i</a:t>
            </a:r>
            <a:endParaRPr lang="en-US">
              <a:latin typeface="Arial" charset="0"/>
            </a:endParaRPr>
          </a:p>
        </p:txBody>
      </p:sp>
      <p:sp>
        <p:nvSpPr>
          <p:cNvPr id="73733" name="AutoShape 8"/>
          <p:cNvSpPr>
            <a:spLocks noChangeArrowheads="1"/>
          </p:cNvSpPr>
          <p:nvPr/>
        </p:nvSpPr>
        <p:spPr bwMode="auto">
          <a:xfrm>
            <a:off x="1447800" y="3857625"/>
            <a:ext cx="6103938" cy="1246188"/>
          </a:xfrm>
          <a:prstGeom prst="wedgeRoundRectCallout">
            <a:avLst>
              <a:gd name="adj1" fmla="val 28829"/>
              <a:gd name="adj2" fmla="val 7586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64519" name="Text Box 9"/>
          <p:cNvSpPr txBox="1">
            <a:spLocks noChangeArrowheads="1"/>
          </p:cNvSpPr>
          <p:nvPr/>
        </p:nvSpPr>
        <p:spPr bwMode="auto">
          <a:xfrm>
            <a:off x="4473575" y="5316538"/>
            <a:ext cx="4303713" cy="946150"/>
          </a:xfrm>
          <a:prstGeom prst="rect">
            <a:avLst/>
          </a:prstGeom>
          <a:noFill/>
          <a:ln w="9525">
            <a:noFill/>
            <a:miter lim="800000"/>
            <a:headEnd/>
            <a:tailEnd/>
          </a:ln>
        </p:spPr>
        <p:txBody>
          <a:bodyPr>
            <a:spAutoFit/>
          </a:bodyPr>
          <a:lstStyle/>
          <a:p>
            <a:pPr algn="ctr" eaLnBrk="0" hangingPunct="0">
              <a:defRPr/>
            </a:pPr>
            <a:r>
              <a:rPr lang="en-US" sz="2800" b="1" dirty="0">
                <a:solidFill>
                  <a:srgbClr val="FF0000"/>
                </a:solidFill>
                <a:latin typeface="+mj-lt"/>
                <a:ea typeface="+mn-ea"/>
                <a:cs typeface="+mn-cs"/>
              </a:rPr>
              <a:t>Increment &amp; return each new value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A865B7B-DA0B-DE49-9FDE-47F283D63F1B}" type="slidenum">
              <a:rPr lang="ar-SA" sz="1400">
                <a:latin typeface="Comic Sans MS" charset="0"/>
                <a:cs typeface="Arial" charset="0"/>
              </a:rPr>
              <a:pPr algn="r"/>
              <a:t>31</a:t>
            </a:fld>
            <a:endParaRPr lang="en-US" sz="1400">
              <a:latin typeface="Comic Sans MS" charset="0"/>
              <a:cs typeface="Arial" charset="0"/>
            </a:endParaRPr>
          </a:p>
        </p:txBody>
      </p:sp>
      <p:sp>
        <p:nvSpPr>
          <p:cNvPr id="75778" name="Rectangle 2"/>
          <p:cNvSpPr>
            <a:spLocks noGrp="1" noChangeArrowheads="1"/>
          </p:cNvSpPr>
          <p:nvPr>
            <p:ph type="title" idx="4294967295"/>
          </p:nvPr>
        </p:nvSpPr>
        <p:spPr/>
        <p:txBody>
          <a:bodyPr/>
          <a:lstStyle/>
          <a:p>
            <a:pPr eaLnBrk="1" hangingPunct="1"/>
            <a:r>
              <a:rPr lang="en-US">
                <a:latin typeface="Arial" charset="0"/>
              </a:rPr>
              <a:t>Counter Implementation</a:t>
            </a:r>
          </a:p>
        </p:txBody>
      </p:sp>
      <p:sp>
        <p:nvSpPr>
          <p:cNvPr id="75779" name="Text Box 3"/>
          <p:cNvSpPr txBox="1">
            <a:spLocks noChangeArrowheads="1"/>
          </p:cNvSpPr>
          <p:nvPr/>
        </p:nvSpPr>
        <p:spPr bwMode="auto">
          <a:xfrm>
            <a:off x="849313" y="2667000"/>
            <a:ext cx="7445375" cy="2581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public class </a:t>
            </a:r>
            <a:r>
              <a:rPr lang="en-US" b="1">
                <a:solidFill>
                  <a:srgbClr val="0000FF"/>
                </a:solidFill>
                <a:latin typeface="Courier New" charset="0"/>
                <a:cs typeface="Courier New" charset="0"/>
              </a:rPr>
              <a:t>Counter</a:t>
            </a:r>
            <a:r>
              <a:rPr lang="en-US" b="1">
                <a:latin typeface="Courier New" charset="0"/>
                <a:cs typeface="Courier New" charset="0"/>
              </a:rPr>
              <a:t> </a:t>
            </a:r>
            <a:r>
              <a:rPr lang="en-US" b="1">
                <a:solidFill>
                  <a:srgbClr val="0000FF"/>
                </a:solidFill>
                <a:latin typeface="Courier New" charset="0"/>
                <a:cs typeface="Courier New" charset="0"/>
              </a:rPr>
              <a:t>{</a:t>
            </a:r>
          </a:p>
          <a:p>
            <a:pPr eaLnBrk="1" hangingPunct="1">
              <a:lnSpc>
                <a:spcPct val="70000"/>
              </a:lnSpc>
              <a:spcBef>
                <a:spcPct val="30000"/>
              </a:spcBef>
            </a:pPr>
            <a:r>
              <a:rPr lang="en-US" b="1">
                <a:latin typeface="Courier New" charset="0"/>
                <a:cs typeface="Courier New" charset="0"/>
              </a:rPr>
              <a:t>  private long </a:t>
            </a:r>
            <a:r>
              <a:rPr lang="en-US" b="1">
                <a:solidFill>
                  <a:srgbClr val="0000FF"/>
                </a:solidFill>
                <a:latin typeface="Courier New" charset="0"/>
                <a:cs typeface="Courier New" charset="0"/>
              </a:rPr>
              <a:t>value</a:t>
            </a:r>
            <a:r>
              <a:rPr lang="en-US" b="1">
                <a:latin typeface="Courier New" charset="0"/>
                <a:cs typeface="Courier New" charset="0"/>
              </a:rPr>
              <a:t>;</a:t>
            </a:r>
          </a:p>
          <a:p>
            <a:pPr eaLnBrk="1" hangingPunct="1">
              <a:lnSpc>
                <a:spcPct val="70000"/>
              </a:lnSpc>
              <a:spcBef>
                <a:spcPct val="30000"/>
              </a:spcBef>
            </a:pPr>
            <a:endParaRPr lang="en-US" b="1">
              <a:latin typeface="Courier New" charset="0"/>
              <a:cs typeface="Courier New" charset="0"/>
            </a:endParaRPr>
          </a:p>
          <a:p>
            <a:pPr eaLnBrk="1" hangingPunct="1">
              <a:lnSpc>
                <a:spcPct val="70000"/>
              </a:lnSpc>
              <a:spcBef>
                <a:spcPct val="30000"/>
              </a:spcBef>
            </a:pPr>
            <a:r>
              <a:rPr lang="en-US" b="1">
                <a:latin typeface="Courier New" charset="0"/>
                <a:cs typeface="Courier New" charset="0"/>
              </a:rPr>
              <a:t>  public long </a:t>
            </a:r>
            <a:r>
              <a:rPr lang="en-US" b="1">
                <a:solidFill>
                  <a:srgbClr val="0000FF"/>
                </a:solidFill>
                <a:latin typeface="Courier New" charset="0"/>
                <a:cs typeface="Courier New" charset="0"/>
              </a:rPr>
              <a:t>getAndIncrement() {</a:t>
            </a:r>
          </a:p>
          <a:p>
            <a:pPr eaLnBrk="1" hangingPunct="1">
              <a:lnSpc>
                <a:spcPct val="70000"/>
              </a:lnSpc>
              <a:spcBef>
                <a:spcPct val="30000"/>
              </a:spcBef>
            </a:pPr>
            <a:r>
              <a:rPr lang="en-US" b="1">
                <a:latin typeface="Courier New" charset="0"/>
                <a:cs typeface="Courier New" charset="0"/>
              </a:rPr>
              <a:t>    return </a:t>
            </a:r>
            <a:r>
              <a:rPr lang="en-US" b="1">
                <a:solidFill>
                  <a:srgbClr val="0000FF"/>
                </a:solidFill>
                <a:latin typeface="Courier New" charset="0"/>
                <a:cs typeface="Courier New" charset="0"/>
              </a:rPr>
              <a:t>value++;</a:t>
            </a:r>
          </a:p>
          <a:p>
            <a:pPr eaLnBrk="1" hangingPunct="1">
              <a:lnSpc>
                <a:spcPct val="70000"/>
              </a:lnSpc>
              <a:spcBef>
                <a:spcPct val="30000"/>
              </a:spcBef>
            </a:pPr>
            <a:r>
              <a:rPr lang="en-US" b="1">
                <a:latin typeface="Courier New" charset="0"/>
                <a:cs typeface="Courier New" charset="0"/>
              </a:rPr>
              <a:t>  </a:t>
            </a:r>
            <a:r>
              <a:rPr lang="en-US" b="1">
                <a:solidFill>
                  <a:srgbClr val="0000FF"/>
                </a:solidFill>
                <a:latin typeface="Courier New" charset="0"/>
                <a:cs typeface="Courier New" charset="0"/>
              </a:rPr>
              <a:t>}</a:t>
            </a:r>
          </a:p>
          <a:p>
            <a:pPr eaLnBrk="1" hangingPunct="1">
              <a:lnSpc>
                <a:spcPct val="70000"/>
              </a:lnSpc>
              <a:spcBef>
                <a:spcPct val="30000"/>
              </a:spcBef>
            </a:pPr>
            <a:r>
              <a:rPr lang="en-US" b="1">
                <a:solidFill>
                  <a:srgbClr val="0000FF"/>
                </a:solidFill>
                <a:latin typeface="Courier New" charset="0"/>
                <a:cs typeface="Courier New" charset="0"/>
              </a:rPr>
              <a:t>}</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77826"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32CAA65-FDB0-6F44-B0E6-64ECE93C592D}" type="slidenum">
              <a:rPr lang="ar-SA" sz="1400">
                <a:latin typeface="Comic Sans MS" charset="0"/>
                <a:cs typeface="Arial" charset="0"/>
              </a:rPr>
              <a:pPr algn="r"/>
              <a:t>32</a:t>
            </a:fld>
            <a:endParaRPr lang="en-US" sz="1400">
              <a:latin typeface="Comic Sans MS" charset="0"/>
              <a:cs typeface="Arial" charset="0"/>
            </a:endParaRPr>
          </a:p>
        </p:txBody>
      </p:sp>
      <p:sp>
        <p:nvSpPr>
          <p:cNvPr id="77827" name="Rectangle 2"/>
          <p:cNvSpPr>
            <a:spLocks noGrp="1" noChangeArrowheads="1"/>
          </p:cNvSpPr>
          <p:nvPr>
            <p:ph type="title" idx="4294967295"/>
          </p:nvPr>
        </p:nvSpPr>
        <p:spPr/>
        <p:txBody>
          <a:bodyPr/>
          <a:lstStyle/>
          <a:p>
            <a:pPr eaLnBrk="1" hangingPunct="1"/>
            <a:r>
              <a:rPr lang="en-US">
                <a:latin typeface="Arial" charset="0"/>
              </a:rPr>
              <a:t>Counter Implementation</a:t>
            </a:r>
          </a:p>
        </p:txBody>
      </p:sp>
      <p:sp>
        <p:nvSpPr>
          <p:cNvPr id="77828" name="Text Box 3"/>
          <p:cNvSpPr txBox="1">
            <a:spLocks noChangeArrowheads="1"/>
          </p:cNvSpPr>
          <p:nvPr/>
        </p:nvSpPr>
        <p:spPr bwMode="auto">
          <a:xfrm>
            <a:off x="849313" y="2667000"/>
            <a:ext cx="7445375" cy="2581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public class</a:t>
            </a:r>
            <a:r>
              <a:rPr lang="en-US" b="1">
                <a:solidFill>
                  <a:srgbClr val="0000FF"/>
                </a:solidFill>
                <a:latin typeface="Courier New" charset="0"/>
                <a:cs typeface="Courier New" charset="0"/>
              </a:rPr>
              <a:t> Counter {</a:t>
            </a: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private long</a:t>
            </a:r>
            <a:r>
              <a:rPr lang="en-US" b="1">
                <a:solidFill>
                  <a:srgbClr val="0000FF"/>
                </a:solidFill>
                <a:latin typeface="Courier New" charset="0"/>
                <a:cs typeface="Courier New" charset="0"/>
              </a:rPr>
              <a:t> value;</a:t>
            </a:r>
          </a:p>
          <a:p>
            <a:pPr eaLnBrk="1" hangingPunct="1">
              <a:lnSpc>
                <a:spcPct val="70000"/>
              </a:lnSpc>
              <a:spcBef>
                <a:spcPct val="30000"/>
              </a:spcBef>
            </a:pPr>
            <a:endParaRPr lang="en-US" b="1">
              <a:solidFill>
                <a:srgbClr val="0000FF"/>
              </a:solidFill>
              <a:latin typeface="Courier New" charset="0"/>
              <a:cs typeface="Courier New" charset="0"/>
            </a:endParaRP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public long</a:t>
            </a:r>
            <a:r>
              <a:rPr lang="en-US" b="1">
                <a:solidFill>
                  <a:srgbClr val="0000FF"/>
                </a:solidFill>
                <a:latin typeface="Courier New" charset="0"/>
                <a:cs typeface="Courier New" charset="0"/>
              </a:rPr>
              <a:t> getAndIncrement() {</a:t>
            </a: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return</a:t>
            </a:r>
            <a:r>
              <a:rPr lang="en-US" b="1">
                <a:solidFill>
                  <a:srgbClr val="0000FF"/>
                </a:solidFill>
                <a:latin typeface="Courier New" charset="0"/>
                <a:cs typeface="Courier New" charset="0"/>
              </a:rPr>
              <a:t> value++;</a:t>
            </a:r>
          </a:p>
          <a:p>
            <a:pPr eaLnBrk="1" hangingPunct="1">
              <a:lnSpc>
                <a:spcPct val="70000"/>
              </a:lnSpc>
              <a:spcBef>
                <a:spcPct val="30000"/>
              </a:spcBef>
            </a:pPr>
            <a:r>
              <a:rPr lang="en-US" b="1">
                <a:solidFill>
                  <a:srgbClr val="0000FF"/>
                </a:solidFill>
                <a:latin typeface="Courier New" charset="0"/>
                <a:cs typeface="Courier New" charset="0"/>
              </a:rPr>
              <a:t>  }</a:t>
            </a:r>
          </a:p>
          <a:p>
            <a:pPr eaLnBrk="1" hangingPunct="1">
              <a:lnSpc>
                <a:spcPct val="70000"/>
              </a:lnSpc>
              <a:spcBef>
                <a:spcPct val="30000"/>
              </a:spcBef>
            </a:pPr>
            <a:r>
              <a:rPr lang="en-US" b="1">
                <a:solidFill>
                  <a:srgbClr val="0000FF"/>
                </a:solidFill>
                <a:latin typeface="Courier New" charset="0"/>
                <a:cs typeface="Courier New" charset="0"/>
              </a:rPr>
              <a:t>}</a:t>
            </a:r>
          </a:p>
        </p:txBody>
      </p:sp>
      <p:sp>
        <p:nvSpPr>
          <p:cNvPr id="68614" name="Text Box 4"/>
          <p:cNvSpPr txBox="1">
            <a:spLocks noChangeArrowheads="1"/>
          </p:cNvSpPr>
          <p:nvPr/>
        </p:nvSpPr>
        <p:spPr bwMode="auto">
          <a:xfrm rot="-914075">
            <a:off x="2581275" y="4138613"/>
            <a:ext cx="5662613" cy="1098550"/>
          </a:xfrm>
          <a:prstGeom prst="rect">
            <a:avLst/>
          </a:prstGeom>
          <a:solidFill>
            <a:srgbClr val="FFFFCC">
              <a:alpha val="65097"/>
            </a:srgbClr>
          </a:solidFill>
          <a:ln w="31750">
            <a:solidFill>
              <a:srgbClr val="FF0000"/>
            </a:solidFill>
            <a:miter lim="800000"/>
            <a:headEnd/>
            <a:tailEnd/>
          </a:ln>
        </p:spPr>
        <p:txBody>
          <a:bodyPr>
            <a:spAutoFit/>
          </a:bodyPr>
          <a:lstStyle/>
          <a:p>
            <a:pPr algn="ctr" eaLnBrk="0" hangingPunct="0">
              <a:defRPr/>
            </a:pPr>
            <a:r>
              <a:rPr lang="en-US" sz="3200" b="1" dirty="0">
                <a:solidFill>
                  <a:srgbClr val="FF0000"/>
                </a:solidFill>
                <a:latin typeface="+mj-lt"/>
                <a:ea typeface="+mn-ea"/>
                <a:cs typeface="+mn-cs"/>
              </a:rPr>
              <a:t>OK for single thread,</a:t>
            </a:r>
          </a:p>
          <a:p>
            <a:pPr algn="ctr" eaLnBrk="0" hangingPunct="0">
              <a:defRPr/>
            </a:pPr>
            <a:r>
              <a:rPr lang="en-US" sz="3200" b="1" dirty="0">
                <a:solidFill>
                  <a:srgbClr val="FF0000"/>
                </a:solidFill>
                <a:latin typeface="+mj-lt"/>
                <a:ea typeface="+mn-ea"/>
                <a:cs typeface="+mn-cs"/>
              </a:rPr>
              <a:t>not for concurrent threads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omic Sans MS" charset="0"/>
              </a:rPr>
              <a:t>Art of Multiprocessor Programming</a:t>
            </a:r>
          </a:p>
        </p:txBody>
      </p:sp>
      <p:sp>
        <p:nvSpPr>
          <p:cNvPr id="79874"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715BEE4-8036-B349-8592-BEA0BCC08F2C}" type="slidenum">
              <a:rPr lang="ar-SA" sz="1400">
                <a:latin typeface="Comic Sans MS" charset="0"/>
                <a:cs typeface="Arial" charset="0"/>
              </a:rPr>
              <a:pPr algn="r"/>
              <a:t>33</a:t>
            </a:fld>
            <a:endParaRPr lang="en-US" sz="1400">
              <a:latin typeface="Comic Sans MS" charset="0"/>
              <a:cs typeface="Arial" charset="0"/>
            </a:endParaRPr>
          </a:p>
        </p:txBody>
      </p:sp>
      <p:sp>
        <p:nvSpPr>
          <p:cNvPr id="79875" name="Rectangle 2"/>
          <p:cNvSpPr>
            <a:spLocks noGrp="1" noChangeArrowheads="1"/>
          </p:cNvSpPr>
          <p:nvPr>
            <p:ph type="title" idx="4294967295"/>
          </p:nvPr>
        </p:nvSpPr>
        <p:spPr/>
        <p:txBody>
          <a:bodyPr/>
          <a:lstStyle/>
          <a:p>
            <a:pPr eaLnBrk="1" hangingPunct="1"/>
            <a:r>
              <a:rPr lang="en-US">
                <a:latin typeface="Arial" charset="0"/>
              </a:rPr>
              <a:t>What It Means</a:t>
            </a:r>
          </a:p>
        </p:txBody>
      </p:sp>
      <p:sp>
        <p:nvSpPr>
          <p:cNvPr id="79876" name="Text Box 3"/>
          <p:cNvSpPr txBox="1">
            <a:spLocks noChangeArrowheads="1"/>
          </p:cNvSpPr>
          <p:nvPr/>
        </p:nvSpPr>
        <p:spPr bwMode="auto">
          <a:xfrm>
            <a:off x="849313" y="2667000"/>
            <a:ext cx="7445375" cy="2581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public class</a:t>
            </a:r>
            <a:r>
              <a:rPr lang="en-US" b="1">
                <a:solidFill>
                  <a:srgbClr val="0000FF"/>
                </a:solidFill>
                <a:latin typeface="Courier New" charset="0"/>
                <a:cs typeface="Courier New" charset="0"/>
              </a:rPr>
              <a:t> Counter {</a:t>
            </a: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private long</a:t>
            </a:r>
            <a:r>
              <a:rPr lang="en-US" b="1">
                <a:solidFill>
                  <a:srgbClr val="0000FF"/>
                </a:solidFill>
                <a:latin typeface="Courier New" charset="0"/>
                <a:cs typeface="Courier New" charset="0"/>
              </a:rPr>
              <a:t> value;</a:t>
            </a:r>
          </a:p>
          <a:p>
            <a:pPr eaLnBrk="1" hangingPunct="1">
              <a:lnSpc>
                <a:spcPct val="70000"/>
              </a:lnSpc>
              <a:spcBef>
                <a:spcPct val="30000"/>
              </a:spcBef>
            </a:pPr>
            <a:endParaRPr lang="en-US" b="1">
              <a:solidFill>
                <a:srgbClr val="0000FF"/>
              </a:solidFill>
              <a:latin typeface="Courier New" charset="0"/>
              <a:cs typeface="Courier New" charset="0"/>
            </a:endParaRP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public long</a:t>
            </a:r>
            <a:r>
              <a:rPr lang="en-US" b="1">
                <a:solidFill>
                  <a:srgbClr val="0000FF"/>
                </a:solidFill>
                <a:latin typeface="Courier New" charset="0"/>
                <a:cs typeface="Courier New" charset="0"/>
              </a:rPr>
              <a:t> getAndIncrement() {</a:t>
            </a: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return </a:t>
            </a:r>
            <a:r>
              <a:rPr lang="en-US" b="1">
                <a:solidFill>
                  <a:srgbClr val="0000FF"/>
                </a:solidFill>
                <a:latin typeface="Courier New" charset="0"/>
                <a:cs typeface="Courier New" charset="0"/>
              </a:rPr>
              <a:t>value++;</a:t>
            </a:r>
          </a:p>
          <a:p>
            <a:pPr eaLnBrk="1" hangingPunct="1">
              <a:lnSpc>
                <a:spcPct val="70000"/>
              </a:lnSpc>
              <a:spcBef>
                <a:spcPct val="30000"/>
              </a:spcBef>
            </a:pPr>
            <a:r>
              <a:rPr lang="en-US" b="1">
                <a:solidFill>
                  <a:srgbClr val="0000FF"/>
                </a:solidFill>
                <a:latin typeface="Courier New" charset="0"/>
                <a:cs typeface="Courier New" charset="0"/>
              </a:rPr>
              <a:t>  }</a:t>
            </a:r>
          </a:p>
          <a:p>
            <a:pPr eaLnBrk="1" hangingPunct="1">
              <a:lnSpc>
                <a:spcPct val="70000"/>
              </a:lnSpc>
              <a:spcBef>
                <a:spcPct val="30000"/>
              </a:spcBef>
            </a:pPr>
            <a:r>
              <a:rPr lang="en-US" b="1">
                <a:solidFill>
                  <a:srgbClr val="0000FF"/>
                </a:solidFill>
                <a:latin typeface="Courier New" charset="0"/>
                <a:cs typeface="Courier New" charset="0"/>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81922"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021AAD-C802-DE49-B0CD-737C0C57CA70}" type="slidenum">
              <a:rPr lang="ar-SA" sz="1400">
                <a:latin typeface="Comic Sans MS" charset="0"/>
                <a:cs typeface="Arial" charset="0"/>
              </a:rPr>
              <a:pPr algn="r"/>
              <a:t>34</a:t>
            </a:fld>
            <a:endParaRPr lang="en-US" sz="1400">
              <a:latin typeface="Comic Sans MS" charset="0"/>
              <a:cs typeface="Arial" charset="0"/>
            </a:endParaRPr>
          </a:p>
        </p:txBody>
      </p:sp>
      <p:sp>
        <p:nvSpPr>
          <p:cNvPr id="81923" name="Rectangle 2"/>
          <p:cNvSpPr>
            <a:spLocks noGrp="1" noChangeArrowheads="1"/>
          </p:cNvSpPr>
          <p:nvPr>
            <p:ph type="title" idx="4294967295"/>
          </p:nvPr>
        </p:nvSpPr>
        <p:spPr/>
        <p:txBody>
          <a:bodyPr/>
          <a:lstStyle/>
          <a:p>
            <a:pPr eaLnBrk="1" hangingPunct="1"/>
            <a:r>
              <a:rPr lang="en-US">
                <a:latin typeface="Arial" charset="0"/>
              </a:rPr>
              <a:t>What It Means</a:t>
            </a:r>
          </a:p>
        </p:txBody>
      </p:sp>
      <p:sp>
        <p:nvSpPr>
          <p:cNvPr id="72709" name="Text Box 3"/>
          <p:cNvSpPr txBox="1">
            <a:spLocks noChangeArrowheads="1"/>
          </p:cNvSpPr>
          <p:nvPr/>
        </p:nvSpPr>
        <p:spPr bwMode="auto">
          <a:xfrm>
            <a:off x="849313" y="2667000"/>
            <a:ext cx="7445375" cy="2581275"/>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mn-ea"/>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public long </a:t>
            </a:r>
            <a:r>
              <a:rPr lang="en-US" sz="2400" b="1" dirty="0" err="1">
                <a:solidFill>
                  <a:schemeClr val="bg1">
                    <a:lumMod val="50000"/>
                  </a:schemeClr>
                </a:solidFill>
                <a:latin typeface="Courier New" pitchFamily="49" charset="0"/>
                <a:ea typeface="+mn-ea"/>
                <a:cs typeface="Courier New" pitchFamily="49" charset="0"/>
              </a:rPr>
              <a:t>getAndIncrement</a:t>
            </a:r>
            <a:r>
              <a:rPr lang="en-US" sz="2400" b="1" dirty="0">
                <a:solidFill>
                  <a:schemeClr val="bg1">
                    <a:lumMod val="50000"/>
                  </a:schemeClr>
                </a:solidFill>
                <a:latin typeface="Courier New" pitchFamily="49" charset="0"/>
                <a:ea typeface="+mn-ea"/>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mn-ea"/>
                <a:cs typeface="Courier New" pitchFamily="49" charset="0"/>
              </a:rPr>
              <a:t>    </a:t>
            </a:r>
            <a:r>
              <a:rPr lang="en-US" sz="2400" b="1" dirty="0">
                <a:latin typeface="Courier New" pitchFamily="49" charset="0"/>
                <a:ea typeface="+mn-ea"/>
                <a:cs typeface="Courier New" pitchFamily="49" charset="0"/>
              </a:rPr>
              <a:t>return </a:t>
            </a:r>
            <a:r>
              <a:rPr lang="en-US" sz="2400" b="1" dirty="0">
                <a:solidFill>
                  <a:srgbClr val="0000FF"/>
                </a:solidFill>
                <a:latin typeface="Courier New" pitchFamily="49" charset="0"/>
                <a:ea typeface="+mn-ea"/>
                <a:cs typeface="Courier New" pitchFamily="49" charset="0"/>
              </a:rPr>
              <a:t>value++;</a:t>
            </a:r>
          </a:p>
          <a:p>
            <a:pPr>
              <a:lnSpc>
                <a:spcPct val="70000"/>
              </a:lnSpc>
              <a:spcBef>
                <a:spcPct val="30000"/>
              </a:spcBef>
              <a:defRPr/>
            </a:pPr>
            <a:r>
              <a:rPr lang="en-US" sz="2400" b="1" dirty="0">
                <a:solidFill>
                  <a:srgbClr val="0000FF"/>
                </a:solidFill>
                <a:latin typeface="Courier New" pitchFamily="49" charset="0"/>
                <a:ea typeface="+mn-ea"/>
                <a:cs typeface="Courier New" pitchFamily="49" charset="0"/>
              </a:rPr>
              <a:t>  </a:t>
            </a:r>
            <a:r>
              <a:rPr lang="en-US" sz="2400" b="1" dirty="0">
                <a:solidFill>
                  <a:schemeClr val="bg1">
                    <a:lumMod val="50000"/>
                  </a:schemeClr>
                </a:solidFill>
                <a:latin typeface="Courier New" pitchFamily="49" charset="0"/>
                <a:ea typeface="+mn-ea"/>
                <a:cs typeface="Courier New" pitchFamily="49" charset="0"/>
              </a:rPr>
              <a:t>}</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a:t>
            </a:r>
          </a:p>
        </p:txBody>
      </p:sp>
      <p:sp>
        <p:nvSpPr>
          <p:cNvPr id="81925" name="Text Box 4"/>
          <p:cNvSpPr txBox="1">
            <a:spLocks noChangeArrowheads="1"/>
          </p:cNvSpPr>
          <p:nvPr/>
        </p:nvSpPr>
        <p:spPr bwMode="auto">
          <a:xfrm>
            <a:off x="4770438" y="4160838"/>
            <a:ext cx="3657600" cy="11176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solidFill>
                  <a:srgbClr val="FF0000"/>
                </a:solidFill>
                <a:latin typeface="Courier New" charset="0"/>
                <a:cs typeface="Courier New" charset="0"/>
              </a:rPr>
              <a:t> temp  = value;</a:t>
            </a:r>
          </a:p>
          <a:p>
            <a:pPr eaLnBrk="1" hangingPunct="1">
              <a:lnSpc>
                <a:spcPct val="70000"/>
              </a:lnSpc>
              <a:spcBef>
                <a:spcPct val="30000"/>
              </a:spcBef>
            </a:pPr>
            <a:r>
              <a:rPr lang="en-US" b="1">
                <a:solidFill>
                  <a:srgbClr val="FF0000"/>
                </a:solidFill>
                <a:latin typeface="Courier New" charset="0"/>
                <a:cs typeface="Courier New" charset="0"/>
              </a:rPr>
              <a:t> value = temp + 1;</a:t>
            </a:r>
          </a:p>
          <a:p>
            <a:pPr eaLnBrk="1" hangingPunct="1">
              <a:lnSpc>
                <a:spcPct val="70000"/>
              </a:lnSpc>
              <a:spcBef>
                <a:spcPct val="30000"/>
              </a:spcBef>
            </a:pPr>
            <a:r>
              <a:rPr lang="en-US" b="1">
                <a:solidFill>
                  <a:srgbClr val="FF0000"/>
                </a:solidFill>
                <a:latin typeface="Courier New" charset="0"/>
                <a:cs typeface="Courier New" charset="0"/>
              </a:rPr>
              <a:t> return temp;</a:t>
            </a:r>
          </a:p>
        </p:txBody>
      </p:sp>
      <p:sp>
        <p:nvSpPr>
          <p:cNvPr id="81926" name="AutoShape 5"/>
          <p:cNvSpPr>
            <a:spLocks noChangeArrowheads="1"/>
          </p:cNvSpPr>
          <p:nvPr/>
        </p:nvSpPr>
        <p:spPr bwMode="auto">
          <a:xfrm>
            <a:off x="1371600" y="4114800"/>
            <a:ext cx="3200400" cy="381000"/>
          </a:xfrm>
          <a:prstGeom prst="wedgeRoundRectCallout">
            <a:avLst>
              <a:gd name="adj1" fmla="val 60366"/>
              <a:gd name="adj2" fmla="val 12125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83970"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FF7D0CE-6ECA-D34E-AEDA-AB524386DF34}" type="slidenum">
              <a:rPr lang="ar-SA" sz="1400">
                <a:latin typeface="Comic Sans MS" charset="0"/>
                <a:cs typeface="Arial" charset="0"/>
              </a:rPr>
              <a:pPr algn="r"/>
              <a:t>35</a:t>
            </a:fld>
            <a:endParaRPr lang="en-US" sz="1400">
              <a:latin typeface="Comic Sans MS" charset="0"/>
              <a:cs typeface="Arial" charset="0"/>
            </a:endParaRPr>
          </a:p>
        </p:txBody>
      </p:sp>
      <p:sp>
        <p:nvSpPr>
          <p:cNvPr id="83971" name="Rectangle 46"/>
          <p:cNvSpPr>
            <a:spLocks noChangeArrowheads="1"/>
          </p:cNvSpPr>
          <p:nvPr/>
        </p:nvSpPr>
        <p:spPr bwMode="auto">
          <a:xfrm>
            <a:off x="4143375" y="1924050"/>
            <a:ext cx="406400" cy="449263"/>
          </a:xfrm>
          <a:prstGeom prst="rect">
            <a:avLst/>
          </a:prstGeom>
          <a:solidFill>
            <a:schemeClr val="accent1"/>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83972" name="Rectangle 47"/>
          <p:cNvSpPr>
            <a:spLocks noChangeArrowheads="1"/>
          </p:cNvSpPr>
          <p:nvPr/>
        </p:nvSpPr>
        <p:spPr bwMode="auto">
          <a:xfrm>
            <a:off x="6327775" y="1924050"/>
            <a:ext cx="406400" cy="449263"/>
          </a:xfrm>
          <a:prstGeom prst="rect">
            <a:avLst/>
          </a:prstGeom>
          <a:solidFill>
            <a:schemeClr val="accent1"/>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83973" name="Rectangle 48"/>
          <p:cNvSpPr>
            <a:spLocks noChangeArrowheads="1"/>
          </p:cNvSpPr>
          <p:nvPr/>
        </p:nvSpPr>
        <p:spPr bwMode="auto">
          <a:xfrm>
            <a:off x="7569200" y="1909763"/>
            <a:ext cx="406400" cy="449262"/>
          </a:xfrm>
          <a:prstGeom prst="rect">
            <a:avLst/>
          </a:prstGeom>
          <a:solidFill>
            <a:schemeClr val="accent1"/>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83974" name="Rectangle 45"/>
          <p:cNvSpPr>
            <a:spLocks noChangeArrowheads="1"/>
          </p:cNvSpPr>
          <p:nvPr/>
        </p:nvSpPr>
        <p:spPr bwMode="auto">
          <a:xfrm>
            <a:off x="2395538" y="1924050"/>
            <a:ext cx="406400" cy="449263"/>
          </a:xfrm>
          <a:prstGeom prst="rect">
            <a:avLst/>
          </a:prstGeom>
          <a:solidFill>
            <a:schemeClr val="accent1"/>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nvGrpSpPr>
          <p:cNvPr id="83975" name="Group 44"/>
          <p:cNvGrpSpPr>
            <a:grpSpLocks/>
          </p:cNvGrpSpPr>
          <p:nvPr/>
        </p:nvGrpSpPr>
        <p:grpSpPr bwMode="auto">
          <a:xfrm>
            <a:off x="838200" y="5575300"/>
            <a:ext cx="7391400" cy="762000"/>
            <a:chOff x="528" y="3312"/>
            <a:chExt cx="4656" cy="480"/>
          </a:xfrm>
        </p:grpSpPr>
        <p:sp>
          <p:nvSpPr>
            <p:cNvPr id="84014" name="AutoShape 42"/>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84015" name="Text Box 43"/>
            <p:cNvSpPr txBox="1">
              <a:spLocks noChangeArrowheads="1"/>
            </p:cNvSpPr>
            <p:nvPr/>
          </p:nvSpPr>
          <p:spPr bwMode="auto">
            <a:xfrm>
              <a:off x="2208" y="3404"/>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solidFill>
                    <a:schemeClr val="bg1"/>
                  </a:solidFill>
                  <a:latin typeface="Comic Sans MS" charset="0"/>
                </a:rPr>
                <a:t>time</a:t>
              </a:r>
            </a:p>
          </p:txBody>
        </p:sp>
      </p:grpSp>
      <p:sp>
        <p:nvSpPr>
          <p:cNvPr id="83976" name="Rectangle 3"/>
          <p:cNvSpPr>
            <a:spLocks noGrp="1" noChangeArrowheads="1"/>
          </p:cNvSpPr>
          <p:nvPr>
            <p:ph type="title" idx="4294967295"/>
          </p:nvPr>
        </p:nvSpPr>
        <p:spPr>
          <a:xfrm>
            <a:off x="685800" y="481013"/>
            <a:ext cx="7772400" cy="1143000"/>
          </a:xfrm>
        </p:spPr>
        <p:txBody>
          <a:bodyPr/>
          <a:lstStyle/>
          <a:p>
            <a:pPr eaLnBrk="1" hangingPunct="1"/>
            <a:r>
              <a:rPr lang="en-US">
                <a:latin typeface="Arial" charset="0"/>
              </a:rPr>
              <a:t>Not so good…</a:t>
            </a:r>
          </a:p>
        </p:txBody>
      </p:sp>
      <p:grpSp>
        <p:nvGrpSpPr>
          <p:cNvPr id="83977" name="Group 4"/>
          <p:cNvGrpSpPr>
            <a:grpSpLocks/>
          </p:cNvGrpSpPr>
          <p:nvPr/>
        </p:nvGrpSpPr>
        <p:grpSpPr bwMode="auto">
          <a:xfrm>
            <a:off x="762000" y="2928938"/>
            <a:ext cx="1447800" cy="1295400"/>
            <a:chOff x="864" y="1968"/>
            <a:chExt cx="912" cy="816"/>
          </a:xfrm>
        </p:grpSpPr>
        <p:sp>
          <p:nvSpPr>
            <p:cNvPr id="84003"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4004"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4005"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4006" name="Freeform 8"/>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4007"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84008"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84009"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84010" name="Freeform 12"/>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4011" name="Freeform 13"/>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4012" name="Freeform 14"/>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4013" name="Freeform 15"/>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83978" name="Group 16"/>
          <p:cNvGrpSpPr>
            <a:grpSpLocks/>
          </p:cNvGrpSpPr>
          <p:nvPr/>
        </p:nvGrpSpPr>
        <p:grpSpPr bwMode="auto">
          <a:xfrm>
            <a:off x="838200" y="4391025"/>
            <a:ext cx="1447800" cy="1295400"/>
            <a:chOff x="2832" y="2064"/>
            <a:chExt cx="912" cy="816"/>
          </a:xfrm>
        </p:grpSpPr>
        <p:sp>
          <p:nvSpPr>
            <p:cNvPr id="83992" name="Freeform 17"/>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3993" name="Freeform 18"/>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3994" name="Freeform 19"/>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3995" name="Freeform 20"/>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3996" name="Freeform 21"/>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83997" name="Freeform 22"/>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83998" name="Freeform 23"/>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83999" name="Freeform 24"/>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4000" name="Freeform 25"/>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4001" name="Freeform 26"/>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4002" name="Freeform 27"/>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83979" name="Text Box 28"/>
          <p:cNvSpPr txBox="1">
            <a:spLocks noChangeArrowheads="1"/>
          </p:cNvSpPr>
          <p:nvPr/>
        </p:nvSpPr>
        <p:spPr bwMode="auto">
          <a:xfrm>
            <a:off x="669925" y="1858963"/>
            <a:ext cx="2139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b="1"/>
              <a:t>Value…</a:t>
            </a:r>
            <a:r>
              <a:rPr lang="en-US" sz="3200" b="1">
                <a:latin typeface="Courier New" charset="0"/>
              </a:rPr>
              <a:t> 1</a:t>
            </a:r>
          </a:p>
        </p:txBody>
      </p:sp>
      <p:sp>
        <p:nvSpPr>
          <p:cNvPr id="74789" name="Text Box 29"/>
          <p:cNvSpPr txBox="1">
            <a:spLocks noChangeArrowheads="1"/>
          </p:cNvSpPr>
          <p:nvPr/>
        </p:nvSpPr>
        <p:spPr bwMode="auto">
          <a:xfrm>
            <a:off x="2978150" y="2973388"/>
            <a:ext cx="887413"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ea typeface="+mn-ea"/>
                <a:cs typeface="+mn-cs"/>
              </a:rPr>
              <a:t>read </a:t>
            </a:r>
          </a:p>
          <a:p>
            <a:pPr algn="ctr" eaLnBrk="0" hangingPunct="0">
              <a:defRPr/>
            </a:pPr>
            <a:r>
              <a:rPr lang="en-US" sz="2400">
                <a:solidFill>
                  <a:srgbClr val="FF0000"/>
                </a:solidFill>
                <a:latin typeface="+mj-lt"/>
                <a:ea typeface="+mn-ea"/>
                <a:cs typeface="+mn-cs"/>
              </a:rPr>
              <a:t>1</a:t>
            </a:r>
          </a:p>
        </p:txBody>
      </p:sp>
      <p:sp>
        <p:nvSpPr>
          <p:cNvPr id="74790" name="Text Box 30"/>
          <p:cNvSpPr txBox="1">
            <a:spLocks noChangeArrowheads="1"/>
          </p:cNvSpPr>
          <p:nvPr/>
        </p:nvSpPr>
        <p:spPr bwMode="auto">
          <a:xfrm>
            <a:off x="3082925" y="4557713"/>
            <a:ext cx="887413" cy="830262"/>
          </a:xfrm>
          <a:prstGeom prst="rect">
            <a:avLst/>
          </a:prstGeom>
          <a:noFill/>
          <a:ln w="9525">
            <a:noFill/>
            <a:miter lim="800000"/>
            <a:headEnd/>
            <a:tailEnd/>
          </a:ln>
        </p:spPr>
        <p:txBody>
          <a:bodyPr wrap="none">
            <a:spAutoFit/>
          </a:bodyPr>
          <a:lstStyle/>
          <a:p>
            <a:pPr algn="ctr" eaLnBrk="0" hangingPunct="0">
              <a:defRPr/>
            </a:pPr>
            <a:r>
              <a:rPr lang="en-US" sz="2400">
                <a:solidFill>
                  <a:srgbClr val="0000FF"/>
                </a:solidFill>
                <a:latin typeface="+mj-lt"/>
                <a:ea typeface="+mn-ea"/>
                <a:cs typeface="+mn-cs"/>
              </a:rPr>
              <a:t>read </a:t>
            </a:r>
          </a:p>
          <a:p>
            <a:pPr algn="ctr" eaLnBrk="0" hangingPunct="0">
              <a:defRPr/>
            </a:pPr>
            <a:r>
              <a:rPr lang="en-US" sz="2400">
                <a:solidFill>
                  <a:srgbClr val="0000FF"/>
                </a:solidFill>
                <a:latin typeface="+mj-lt"/>
                <a:ea typeface="+mn-ea"/>
                <a:cs typeface="+mn-cs"/>
              </a:rPr>
              <a:t>1</a:t>
            </a:r>
          </a:p>
        </p:txBody>
      </p:sp>
      <p:sp>
        <p:nvSpPr>
          <p:cNvPr id="74791" name="Text Box 31"/>
          <p:cNvSpPr txBox="1">
            <a:spLocks noChangeArrowheads="1"/>
          </p:cNvSpPr>
          <p:nvPr/>
        </p:nvSpPr>
        <p:spPr bwMode="auto">
          <a:xfrm>
            <a:off x="3937000" y="2973388"/>
            <a:ext cx="919163"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ea typeface="+mn-ea"/>
                <a:cs typeface="+mn-cs"/>
              </a:rPr>
              <a:t>write </a:t>
            </a:r>
          </a:p>
          <a:p>
            <a:pPr algn="ctr" eaLnBrk="0" hangingPunct="0">
              <a:defRPr/>
            </a:pPr>
            <a:r>
              <a:rPr lang="en-US" sz="2400">
                <a:solidFill>
                  <a:srgbClr val="FF0000"/>
                </a:solidFill>
                <a:latin typeface="+mj-lt"/>
                <a:ea typeface="+mn-ea"/>
                <a:cs typeface="+mn-cs"/>
              </a:rPr>
              <a:t>2</a:t>
            </a:r>
          </a:p>
        </p:txBody>
      </p:sp>
      <p:sp>
        <p:nvSpPr>
          <p:cNvPr id="74792" name="Text Box 32"/>
          <p:cNvSpPr txBox="1">
            <a:spLocks noChangeArrowheads="1"/>
          </p:cNvSpPr>
          <p:nvPr/>
        </p:nvSpPr>
        <p:spPr bwMode="auto">
          <a:xfrm>
            <a:off x="5068888" y="2973388"/>
            <a:ext cx="887412"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ea typeface="+mn-ea"/>
                <a:cs typeface="+mn-cs"/>
              </a:rPr>
              <a:t>read </a:t>
            </a:r>
          </a:p>
          <a:p>
            <a:pPr algn="ctr" eaLnBrk="0" hangingPunct="0">
              <a:defRPr/>
            </a:pPr>
            <a:r>
              <a:rPr lang="en-US" sz="2400">
                <a:solidFill>
                  <a:srgbClr val="FF0000"/>
                </a:solidFill>
                <a:latin typeface="+mj-lt"/>
                <a:ea typeface="+mn-ea"/>
                <a:cs typeface="+mn-cs"/>
              </a:rPr>
              <a:t>2</a:t>
            </a:r>
          </a:p>
        </p:txBody>
      </p:sp>
      <p:sp>
        <p:nvSpPr>
          <p:cNvPr id="74793" name="Text Box 33"/>
          <p:cNvSpPr txBox="1">
            <a:spLocks noChangeArrowheads="1"/>
          </p:cNvSpPr>
          <p:nvPr/>
        </p:nvSpPr>
        <p:spPr bwMode="auto">
          <a:xfrm>
            <a:off x="6184900" y="2973388"/>
            <a:ext cx="919163" cy="830262"/>
          </a:xfrm>
          <a:prstGeom prst="rect">
            <a:avLst/>
          </a:prstGeom>
          <a:noFill/>
          <a:ln w="9525">
            <a:noFill/>
            <a:miter lim="800000"/>
            <a:headEnd/>
            <a:tailEnd/>
          </a:ln>
        </p:spPr>
        <p:txBody>
          <a:bodyPr wrap="none">
            <a:spAutoFit/>
          </a:bodyPr>
          <a:lstStyle/>
          <a:p>
            <a:pPr algn="ctr" eaLnBrk="0" hangingPunct="0">
              <a:defRPr/>
            </a:pPr>
            <a:r>
              <a:rPr lang="en-US" sz="2400">
                <a:solidFill>
                  <a:srgbClr val="FF0000"/>
                </a:solidFill>
                <a:latin typeface="+mj-lt"/>
                <a:ea typeface="+mn-ea"/>
                <a:cs typeface="+mn-cs"/>
              </a:rPr>
              <a:t>write </a:t>
            </a:r>
          </a:p>
          <a:p>
            <a:pPr algn="ctr" eaLnBrk="0" hangingPunct="0">
              <a:defRPr/>
            </a:pPr>
            <a:r>
              <a:rPr lang="en-US" sz="2400">
                <a:solidFill>
                  <a:srgbClr val="FF0000"/>
                </a:solidFill>
                <a:latin typeface="+mj-lt"/>
                <a:ea typeface="+mn-ea"/>
                <a:cs typeface="+mn-cs"/>
              </a:rPr>
              <a:t>3</a:t>
            </a:r>
          </a:p>
        </p:txBody>
      </p:sp>
      <p:sp>
        <p:nvSpPr>
          <p:cNvPr id="74794" name="Text Box 34"/>
          <p:cNvSpPr txBox="1">
            <a:spLocks noChangeArrowheads="1"/>
          </p:cNvSpPr>
          <p:nvPr/>
        </p:nvSpPr>
        <p:spPr bwMode="auto">
          <a:xfrm>
            <a:off x="7392988" y="4557713"/>
            <a:ext cx="919162" cy="830262"/>
          </a:xfrm>
          <a:prstGeom prst="rect">
            <a:avLst/>
          </a:prstGeom>
          <a:noFill/>
          <a:ln w="9525">
            <a:noFill/>
            <a:miter lim="800000"/>
            <a:headEnd/>
            <a:tailEnd/>
          </a:ln>
        </p:spPr>
        <p:txBody>
          <a:bodyPr wrap="none">
            <a:spAutoFit/>
          </a:bodyPr>
          <a:lstStyle/>
          <a:p>
            <a:pPr algn="ctr" eaLnBrk="0" hangingPunct="0">
              <a:defRPr/>
            </a:pPr>
            <a:r>
              <a:rPr lang="en-US" sz="2400">
                <a:solidFill>
                  <a:srgbClr val="0000FF"/>
                </a:solidFill>
                <a:latin typeface="+mj-lt"/>
                <a:ea typeface="+mn-ea"/>
                <a:cs typeface="+mn-cs"/>
              </a:rPr>
              <a:t>write </a:t>
            </a:r>
          </a:p>
          <a:p>
            <a:pPr algn="ctr" eaLnBrk="0" hangingPunct="0">
              <a:defRPr/>
            </a:pPr>
            <a:r>
              <a:rPr lang="en-US" sz="2400">
                <a:solidFill>
                  <a:srgbClr val="0000FF"/>
                </a:solidFill>
                <a:latin typeface="+mj-lt"/>
                <a:ea typeface="+mn-ea"/>
                <a:cs typeface="+mn-cs"/>
              </a:rPr>
              <a:t>2</a:t>
            </a:r>
          </a:p>
        </p:txBody>
      </p:sp>
      <p:sp>
        <p:nvSpPr>
          <p:cNvPr id="83986" name="Text Box 35"/>
          <p:cNvSpPr txBox="1">
            <a:spLocks noChangeArrowheads="1"/>
          </p:cNvSpPr>
          <p:nvPr/>
        </p:nvSpPr>
        <p:spPr bwMode="auto">
          <a:xfrm>
            <a:off x="4143375" y="18589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b="1">
                <a:latin typeface="Courier New" charset="0"/>
              </a:rPr>
              <a:t>2</a:t>
            </a:r>
          </a:p>
        </p:txBody>
      </p:sp>
      <p:sp>
        <p:nvSpPr>
          <p:cNvPr id="83987" name="Text Box 36"/>
          <p:cNvSpPr txBox="1">
            <a:spLocks noChangeArrowheads="1"/>
          </p:cNvSpPr>
          <p:nvPr/>
        </p:nvSpPr>
        <p:spPr bwMode="auto">
          <a:xfrm>
            <a:off x="6324600" y="18589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b="1">
                <a:latin typeface="Courier New" charset="0"/>
              </a:rPr>
              <a:t>3</a:t>
            </a:r>
          </a:p>
        </p:txBody>
      </p:sp>
      <p:sp>
        <p:nvSpPr>
          <p:cNvPr id="83988" name="Text Box 37"/>
          <p:cNvSpPr txBox="1">
            <a:spLocks noChangeArrowheads="1"/>
          </p:cNvSpPr>
          <p:nvPr/>
        </p:nvSpPr>
        <p:spPr bwMode="auto">
          <a:xfrm>
            <a:off x="7543800" y="18589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b="1">
                <a:latin typeface="Courier New" charset="0"/>
              </a:rPr>
              <a:t>2</a:t>
            </a:r>
          </a:p>
        </p:txBody>
      </p:sp>
      <p:sp>
        <p:nvSpPr>
          <p:cNvPr id="83989" name="Line 38"/>
          <p:cNvSpPr>
            <a:spLocks noChangeShapeType="1"/>
          </p:cNvSpPr>
          <p:nvPr/>
        </p:nvSpPr>
        <p:spPr bwMode="auto">
          <a:xfrm>
            <a:off x="4343400" y="2495550"/>
            <a:ext cx="0" cy="5334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Line 39"/>
          <p:cNvSpPr>
            <a:spLocks noChangeShapeType="1"/>
          </p:cNvSpPr>
          <p:nvPr/>
        </p:nvSpPr>
        <p:spPr bwMode="auto">
          <a:xfrm>
            <a:off x="6519863" y="2524125"/>
            <a:ext cx="0" cy="4762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1" name="Line 40"/>
          <p:cNvSpPr>
            <a:spLocks noChangeShapeType="1"/>
          </p:cNvSpPr>
          <p:nvPr/>
        </p:nvSpPr>
        <p:spPr bwMode="auto">
          <a:xfrm>
            <a:off x="7772400" y="2524125"/>
            <a:ext cx="12700" cy="198913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86018"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2952547-7562-9047-A256-804A0C59C087}" type="slidenum">
              <a:rPr lang="ar-SA" sz="1400">
                <a:latin typeface="Comic Sans MS" charset="0"/>
                <a:cs typeface="Arial" charset="0"/>
              </a:rPr>
              <a:pPr algn="r"/>
              <a:t>36</a:t>
            </a:fld>
            <a:endParaRPr lang="en-US" sz="1400">
              <a:latin typeface="Comic Sans MS" charset="0"/>
              <a:cs typeface="Arial" charset="0"/>
            </a:endParaRPr>
          </a:p>
        </p:txBody>
      </p:sp>
      <p:sp>
        <p:nvSpPr>
          <p:cNvPr id="86019" name="Rectangle 2"/>
          <p:cNvSpPr>
            <a:spLocks noGrp="1" noChangeArrowheads="1"/>
          </p:cNvSpPr>
          <p:nvPr>
            <p:ph type="title" idx="4294967295"/>
          </p:nvPr>
        </p:nvSpPr>
        <p:spPr/>
        <p:txBody>
          <a:bodyPr/>
          <a:lstStyle/>
          <a:p>
            <a:pPr eaLnBrk="1" hangingPunct="1"/>
            <a:r>
              <a:rPr lang="en-US">
                <a:latin typeface="Arial" charset="0"/>
              </a:rPr>
              <a:t>Is this problem inherent?</a:t>
            </a:r>
          </a:p>
        </p:txBody>
      </p:sp>
      <p:grpSp>
        <p:nvGrpSpPr>
          <p:cNvPr id="86020" name="Group 3"/>
          <p:cNvGrpSpPr>
            <a:grpSpLocks/>
          </p:cNvGrpSpPr>
          <p:nvPr/>
        </p:nvGrpSpPr>
        <p:grpSpPr bwMode="auto">
          <a:xfrm>
            <a:off x="849313" y="2286000"/>
            <a:ext cx="1447800" cy="1295400"/>
            <a:chOff x="864" y="1968"/>
            <a:chExt cx="912" cy="816"/>
          </a:xfrm>
        </p:grpSpPr>
        <p:sp>
          <p:nvSpPr>
            <p:cNvPr id="86042"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43"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44"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45"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46"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86047"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86048"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86049"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6050"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6051"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6052"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86021" name="Group 15"/>
          <p:cNvGrpSpPr>
            <a:grpSpLocks/>
          </p:cNvGrpSpPr>
          <p:nvPr/>
        </p:nvGrpSpPr>
        <p:grpSpPr bwMode="auto">
          <a:xfrm flipH="1">
            <a:off x="6772275" y="2217738"/>
            <a:ext cx="1447800" cy="1295400"/>
            <a:chOff x="2832" y="2064"/>
            <a:chExt cx="912" cy="816"/>
          </a:xfrm>
        </p:grpSpPr>
        <p:sp>
          <p:nvSpPr>
            <p:cNvPr id="86031"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32"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33"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34"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86035"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86036"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86037"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86038"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6039"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6040"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6041"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86022" name="Freeform 27"/>
          <p:cNvSpPr>
            <a:spLocks/>
          </p:cNvSpPr>
          <p:nvPr/>
        </p:nvSpPr>
        <p:spPr bwMode="auto">
          <a:xfrm>
            <a:off x="2571750" y="2692400"/>
            <a:ext cx="1803400" cy="901700"/>
          </a:xfrm>
          <a:custGeom>
            <a:avLst/>
            <a:gdLst>
              <a:gd name="T0" fmla="*/ 0 w 1961"/>
              <a:gd name="T1" fmla="*/ 2147483647 h 638"/>
              <a:gd name="T2" fmla="*/ 2147483647 w 1961"/>
              <a:gd name="T3" fmla="*/ 2147483647 h 638"/>
              <a:gd name="T4" fmla="*/ 2147483647 w 1961"/>
              <a:gd name="T5" fmla="*/ 2147483647 h 638"/>
              <a:gd name="T6" fmla="*/ 2147483647 w 1961"/>
              <a:gd name="T7" fmla="*/ 2147483647 h 638"/>
              <a:gd name="T8" fmla="*/ 2147483647 w 1961"/>
              <a:gd name="T9" fmla="*/ 2147483647 h 638"/>
              <a:gd name="T10" fmla="*/ 2147483647 w 1961"/>
              <a:gd name="T11" fmla="*/ 2147483647 h 638"/>
              <a:gd name="T12" fmla="*/ 2147483647 w 1961"/>
              <a:gd name="T13" fmla="*/ 2147483647 h 638"/>
              <a:gd name="T14" fmla="*/ 2147483647 w 1961"/>
              <a:gd name="T15" fmla="*/ 2147483647 h 638"/>
              <a:gd name="T16" fmla="*/ 0 60000 65536"/>
              <a:gd name="T17" fmla="*/ 0 60000 65536"/>
              <a:gd name="T18" fmla="*/ 0 60000 65536"/>
              <a:gd name="T19" fmla="*/ 0 60000 65536"/>
              <a:gd name="T20" fmla="*/ 0 60000 65536"/>
              <a:gd name="T21" fmla="*/ 0 60000 65536"/>
              <a:gd name="T22" fmla="*/ 0 60000 65536"/>
              <a:gd name="T23" fmla="*/ 0 60000 65536"/>
              <a:gd name="T24" fmla="*/ 0 w 1961"/>
              <a:gd name="T25" fmla="*/ 0 h 638"/>
              <a:gd name="T26" fmla="*/ 1961 w 1961"/>
              <a:gd name="T27" fmla="*/ 638 h 6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1" h="638">
                <a:moveTo>
                  <a:pt x="0" y="186"/>
                </a:moveTo>
                <a:cubicBezTo>
                  <a:pt x="198" y="153"/>
                  <a:pt x="397" y="121"/>
                  <a:pt x="506" y="178"/>
                </a:cubicBezTo>
                <a:cubicBezTo>
                  <a:pt x="615" y="235"/>
                  <a:pt x="545" y="463"/>
                  <a:pt x="654" y="528"/>
                </a:cubicBezTo>
                <a:cubicBezTo>
                  <a:pt x="763" y="593"/>
                  <a:pt x="1025" y="638"/>
                  <a:pt x="1160" y="567"/>
                </a:cubicBezTo>
                <a:cubicBezTo>
                  <a:pt x="1295" y="496"/>
                  <a:pt x="1359" y="192"/>
                  <a:pt x="1463" y="100"/>
                </a:cubicBezTo>
                <a:cubicBezTo>
                  <a:pt x="1567" y="8"/>
                  <a:pt x="1715" y="28"/>
                  <a:pt x="1782" y="14"/>
                </a:cubicBezTo>
                <a:cubicBezTo>
                  <a:pt x="1849" y="0"/>
                  <a:pt x="1838" y="14"/>
                  <a:pt x="1868" y="14"/>
                </a:cubicBezTo>
                <a:cubicBezTo>
                  <a:pt x="1898" y="14"/>
                  <a:pt x="1929" y="14"/>
                  <a:pt x="1961" y="14"/>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3" name="Freeform 28"/>
          <p:cNvSpPr>
            <a:spLocks/>
          </p:cNvSpPr>
          <p:nvPr/>
        </p:nvSpPr>
        <p:spPr bwMode="auto">
          <a:xfrm rot="-10593740">
            <a:off x="4651375" y="2635250"/>
            <a:ext cx="1803400" cy="901700"/>
          </a:xfrm>
          <a:custGeom>
            <a:avLst/>
            <a:gdLst>
              <a:gd name="T0" fmla="*/ 0 w 1961"/>
              <a:gd name="T1" fmla="*/ 2147483647 h 638"/>
              <a:gd name="T2" fmla="*/ 2147483647 w 1961"/>
              <a:gd name="T3" fmla="*/ 2147483647 h 638"/>
              <a:gd name="T4" fmla="*/ 2147483647 w 1961"/>
              <a:gd name="T5" fmla="*/ 2147483647 h 638"/>
              <a:gd name="T6" fmla="*/ 2147483647 w 1961"/>
              <a:gd name="T7" fmla="*/ 2147483647 h 638"/>
              <a:gd name="T8" fmla="*/ 2147483647 w 1961"/>
              <a:gd name="T9" fmla="*/ 2147483647 h 638"/>
              <a:gd name="T10" fmla="*/ 2147483647 w 1961"/>
              <a:gd name="T11" fmla="*/ 2147483647 h 638"/>
              <a:gd name="T12" fmla="*/ 2147483647 w 1961"/>
              <a:gd name="T13" fmla="*/ 2147483647 h 638"/>
              <a:gd name="T14" fmla="*/ 2147483647 w 1961"/>
              <a:gd name="T15" fmla="*/ 2147483647 h 638"/>
              <a:gd name="T16" fmla="*/ 0 60000 65536"/>
              <a:gd name="T17" fmla="*/ 0 60000 65536"/>
              <a:gd name="T18" fmla="*/ 0 60000 65536"/>
              <a:gd name="T19" fmla="*/ 0 60000 65536"/>
              <a:gd name="T20" fmla="*/ 0 60000 65536"/>
              <a:gd name="T21" fmla="*/ 0 60000 65536"/>
              <a:gd name="T22" fmla="*/ 0 60000 65536"/>
              <a:gd name="T23" fmla="*/ 0 60000 65536"/>
              <a:gd name="T24" fmla="*/ 0 w 1961"/>
              <a:gd name="T25" fmla="*/ 0 h 638"/>
              <a:gd name="T26" fmla="*/ 1961 w 1961"/>
              <a:gd name="T27" fmla="*/ 638 h 6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1" h="638">
                <a:moveTo>
                  <a:pt x="0" y="186"/>
                </a:moveTo>
                <a:cubicBezTo>
                  <a:pt x="198" y="153"/>
                  <a:pt x="397" y="121"/>
                  <a:pt x="506" y="178"/>
                </a:cubicBezTo>
                <a:cubicBezTo>
                  <a:pt x="615" y="235"/>
                  <a:pt x="545" y="463"/>
                  <a:pt x="654" y="528"/>
                </a:cubicBezTo>
                <a:cubicBezTo>
                  <a:pt x="763" y="593"/>
                  <a:pt x="1025" y="638"/>
                  <a:pt x="1160" y="567"/>
                </a:cubicBezTo>
                <a:cubicBezTo>
                  <a:pt x="1295" y="496"/>
                  <a:pt x="1359" y="192"/>
                  <a:pt x="1463" y="100"/>
                </a:cubicBezTo>
                <a:cubicBezTo>
                  <a:pt x="1567" y="8"/>
                  <a:pt x="1715" y="28"/>
                  <a:pt x="1782" y="14"/>
                </a:cubicBezTo>
                <a:cubicBezTo>
                  <a:pt x="1849" y="0"/>
                  <a:pt x="1838" y="14"/>
                  <a:pt x="1868" y="14"/>
                </a:cubicBezTo>
                <a:cubicBezTo>
                  <a:pt x="1898" y="14"/>
                  <a:pt x="1929" y="14"/>
                  <a:pt x="1961" y="14"/>
                </a:cubicBezTo>
              </a:path>
            </a:pathLst>
          </a:custGeom>
          <a:noFill/>
          <a:ln w="571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5287" name="Text Box 39"/>
          <p:cNvSpPr txBox="1">
            <a:spLocks noChangeArrowheads="1"/>
          </p:cNvSpPr>
          <p:nvPr/>
        </p:nvSpPr>
        <p:spPr bwMode="auto">
          <a:xfrm>
            <a:off x="1597025" y="4314825"/>
            <a:ext cx="6303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solidFill>
                  <a:srgbClr val="FF0000"/>
                </a:solidFill>
              </a:rPr>
              <a:t>If we could only glue reads and writes together… </a:t>
            </a:r>
          </a:p>
        </p:txBody>
      </p:sp>
      <p:sp>
        <p:nvSpPr>
          <p:cNvPr id="76832" name="Text Box 40"/>
          <p:cNvSpPr txBox="1">
            <a:spLocks noChangeArrowheads="1"/>
          </p:cNvSpPr>
          <p:nvPr/>
        </p:nvSpPr>
        <p:spPr bwMode="auto">
          <a:xfrm>
            <a:off x="2619375" y="2457450"/>
            <a:ext cx="696913" cy="400050"/>
          </a:xfrm>
          <a:prstGeom prst="rect">
            <a:avLst/>
          </a:prstGeom>
          <a:noFill/>
          <a:ln w="9525">
            <a:noFill/>
            <a:miter lim="800000"/>
            <a:headEnd/>
            <a:tailEnd/>
          </a:ln>
        </p:spPr>
        <p:txBody>
          <a:bodyPr wrap="none">
            <a:spAutoFit/>
          </a:bodyPr>
          <a:lstStyle/>
          <a:p>
            <a:pPr algn="r" eaLnBrk="0" hangingPunct="0">
              <a:defRPr/>
            </a:pPr>
            <a:r>
              <a:rPr lang="en-US" sz="2000" dirty="0">
                <a:solidFill>
                  <a:srgbClr val="FF0000"/>
                </a:solidFill>
                <a:latin typeface="+mj-lt"/>
                <a:ea typeface="+mn-ea"/>
                <a:cs typeface="+mn-cs"/>
              </a:rPr>
              <a:t>read</a:t>
            </a:r>
          </a:p>
        </p:txBody>
      </p:sp>
      <p:sp>
        <p:nvSpPr>
          <p:cNvPr id="76833" name="Text Box 41"/>
          <p:cNvSpPr txBox="1">
            <a:spLocks noChangeArrowheads="1"/>
          </p:cNvSpPr>
          <p:nvPr/>
        </p:nvSpPr>
        <p:spPr bwMode="auto">
          <a:xfrm>
            <a:off x="3168650" y="3584575"/>
            <a:ext cx="727075" cy="400050"/>
          </a:xfrm>
          <a:prstGeom prst="rect">
            <a:avLst/>
          </a:prstGeom>
          <a:noFill/>
          <a:ln w="9525">
            <a:noFill/>
            <a:miter lim="800000"/>
            <a:headEnd/>
            <a:tailEnd/>
          </a:ln>
        </p:spPr>
        <p:txBody>
          <a:bodyPr wrap="none">
            <a:spAutoFit/>
          </a:bodyPr>
          <a:lstStyle/>
          <a:p>
            <a:pPr algn="r" eaLnBrk="0" hangingPunct="0">
              <a:defRPr/>
            </a:pPr>
            <a:r>
              <a:rPr lang="en-US" sz="2000">
                <a:solidFill>
                  <a:srgbClr val="FF0000"/>
                </a:solidFill>
                <a:latin typeface="+mj-lt"/>
                <a:ea typeface="+mn-ea"/>
                <a:cs typeface="+mn-cs"/>
              </a:rPr>
              <a:t>write</a:t>
            </a:r>
          </a:p>
        </p:txBody>
      </p:sp>
      <p:sp>
        <p:nvSpPr>
          <p:cNvPr id="76834" name="Text Box 42"/>
          <p:cNvSpPr txBox="1">
            <a:spLocks noChangeArrowheads="1"/>
          </p:cNvSpPr>
          <p:nvPr/>
        </p:nvSpPr>
        <p:spPr bwMode="auto">
          <a:xfrm>
            <a:off x="5868988" y="3444875"/>
            <a:ext cx="831850" cy="457200"/>
          </a:xfrm>
          <a:prstGeom prst="rect">
            <a:avLst/>
          </a:prstGeom>
          <a:noFill/>
          <a:ln w="9525">
            <a:noFill/>
            <a:miter lim="800000"/>
            <a:headEnd/>
            <a:tailEnd/>
          </a:ln>
        </p:spPr>
        <p:txBody>
          <a:bodyPr wrap="none">
            <a:spAutoFit/>
          </a:bodyPr>
          <a:lstStyle/>
          <a:p>
            <a:pPr algn="r" eaLnBrk="0" hangingPunct="0">
              <a:defRPr/>
            </a:pPr>
            <a:r>
              <a:rPr lang="en-US" sz="2400">
                <a:solidFill>
                  <a:srgbClr val="0000FF"/>
                </a:solidFill>
                <a:latin typeface="+mj-lt"/>
                <a:ea typeface="+mn-ea"/>
                <a:cs typeface="+mn-cs"/>
              </a:rPr>
              <a:t>read</a:t>
            </a:r>
          </a:p>
        </p:txBody>
      </p:sp>
      <p:sp>
        <p:nvSpPr>
          <p:cNvPr id="76835" name="Text Box 43"/>
          <p:cNvSpPr txBox="1">
            <a:spLocks noChangeArrowheads="1"/>
          </p:cNvSpPr>
          <p:nvPr/>
        </p:nvSpPr>
        <p:spPr bwMode="auto">
          <a:xfrm>
            <a:off x="5378450" y="2135188"/>
            <a:ext cx="835025" cy="461962"/>
          </a:xfrm>
          <a:prstGeom prst="rect">
            <a:avLst/>
          </a:prstGeom>
          <a:noFill/>
          <a:ln w="9525">
            <a:noFill/>
            <a:miter lim="800000"/>
            <a:headEnd/>
            <a:tailEnd/>
          </a:ln>
        </p:spPr>
        <p:txBody>
          <a:bodyPr wrap="none">
            <a:spAutoFit/>
          </a:bodyPr>
          <a:lstStyle/>
          <a:p>
            <a:pPr algn="r" eaLnBrk="0" hangingPunct="0">
              <a:defRPr/>
            </a:pPr>
            <a:r>
              <a:rPr lang="en-US" sz="2400">
                <a:solidFill>
                  <a:srgbClr val="0000FF"/>
                </a:solidFill>
                <a:latin typeface="+mj-lt"/>
                <a:ea typeface="+mn-ea"/>
                <a:cs typeface="+mn-cs"/>
              </a:rPr>
              <a:t>write</a:t>
            </a:r>
          </a:p>
        </p:txBody>
      </p:sp>
      <p:sp>
        <p:nvSpPr>
          <p:cNvPr id="86029" name="AutoShape 36"/>
          <p:cNvSpPr>
            <a:spLocks noChangeArrowheads="1"/>
          </p:cNvSpPr>
          <p:nvPr/>
        </p:nvSpPr>
        <p:spPr bwMode="auto">
          <a:xfrm>
            <a:off x="1962150" y="1397000"/>
            <a:ext cx="1230313" cy="881063"/>
          </a:xfrm>
          <a:prstGeom prst="cloudCallout">
            <a:avLst>
              <a:gd name="adj1" fmla="val -35676"/>
              <a:gd name="adj2" fmla="val 64236"/>
            </a:avLst>
          </a:prstGeom>
          <a:noFill/>
          <a:ln w="9525">
            <a:solidFill>
              <a:srgbClr val="FF339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sz="4400" b="1">
                <a:solidFill>
                  <a:srgbClr val="FF3399"/>
                </a:solidFill>
                <a:latin typeface="Comic Sans MS" charset="0"/>
              </a:rPr>
              <a:t>!!</a:t>
            </a:r>
          </a:p>
        </p:txBody>
      </p:sp>
      <p:sp>
        <p:nvSpPr>
          <p:cNvPr id="86030" name="AutoShape 37"/>
          <p:cNvSpPr>
            <a:spLocks noChangeArrowheads="1"/>
          </p:cNvSpPr>
          <p:nvPr/>
        </p:nvSpPr>
        <p:spPr bwMode="auto">
          <a:xfrm>
            <a:off x="7051675" y="1198563"/>
            <a:ext cx="1230313" cy="881062"/>
          </a:xfrm>
          <a:prstGeom prst="cloudCallout">
            <a:avLst>
              <a:gd name="adj1" fmla="val -30130"/>
              <a:gd name="adj2" fmla="val 739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sz="4400" b="1">
                <a:solidFill>
                  <a:srgbClr val="0000FF"/>
                </a:solidFill>
                <a:latin typeface="Comic Sans MS"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5287"/>
                                        </p:tgtEl>
                                        <p:attrNameLst>
                                          <p:attrName>style.visibility</p:attrName>
                                        </p:attrNameLst>
                                      </p:cBhvr>
                                      <p:to>
                                        <p:strVal val="visible"/>
                                      </p:to>
                                    </p:set>
                                    <p:animEffect transition="in" filter="checkerboard(across)">
                                      <p:cBhvr>
                                        <p:cTn id="7" dur="500"/>
                                        <p:tgtEl>
                                          <p:spTgt spid="565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E08C6B5-DC44-F144-B721-D5ECA695C8F9}" type="slidenum">
              <a:rPr lang="ar-SA" sz="1400">
                <a:latin typeface="Comic Sans MS" charset="0"/>
                <a:cs typeface="Arial" charset="0"/>
              </a:rPr>
              <a:pPr algn="r"/>
              <a:t>37</a:t>
            </a:fld>
            <a:endParaRPr lang="en-US" sz="1400">
              <a:latin typeface="Comic Sans MS" charset="0"/>
              <a:cs typeface="Arial" charset="0"/>
            </a:endParaRPr>
          </a:p>
        </p:txBody>
      </p:sp>
      <p:sp>
        <p:nvSpPr>
          <p:cNvPr id="88066" name="Rectangle 2"/>
          <p:cNvSpPr>
            <a:spLocks noGrp="1" noChangeArrowheads="1"/>
          </p:cNvSpPr>
          <p:nvPr>
            <p:ph type="title" idx="4294967295"/>
          </p:nvPr>
        </p:nvSpPr>
        <p:spPr/>
        <p:txBody>
          <a:bodyPr/>
          <a:lstStyle/>
          <a:p>
            <a:pPr eaLnBrk="1" hangingPunct="1"/>
            <a:r>
              <a:rPr lang="en-US">
                <a:latin typeface="Arial" charset="0"/>
              </a:rPr>
              <a:t>Challenge</a:t>
            </a:r>
          </a:p>
        </p:txBody>
      </p:sp>
      <p:sp>
        <p:nvSpPr>
          <p:cNvPr id="88067" name="Text Box 3"/>
          <p:cNvSpPr txBox="1">
            <a:spLocks noChangeArrowheads="1"/>
          </p:cNvSpPr>
          <p:nvPr/>
        </p:nvSpPr>
        <p:spPr bwMode="auto">
          <a:xfrm>
            <a:off x="849313" y="2667000"/>
            <a:ext cx="7445375" cy="33051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rPr>
              <a:t>public class</a:t>
            </a:r>
            <a:r>
              <a:rPr lang="en-US" b="1">
                <a:solidFill>
                  <a:srgbClr val="0000FF"/>
                </a:solidFill>
                <a:latin typeface="Courier New" charset="0"/>
              </a:rPr>
              <a:t> Counter {</a:t>
            </a:r>
          </a:p>
          <a:p>
            <a:pPr eaLnBrk="1" hangingPunct="1">
              <a:lnSpc>
                <a:spcPct val="70000"/>
              </a:lnSpc>
              <a:spcBef>
                <a:spcPct val="30000"/>
              </a:spcBef>
            </a:pPr>
            <a:r>
              <a:rPr lang="en-US" b="1">
                <a:solidFill>
                  <a:srgbClr val="0000FF"/>
                </a:solidFill>
                <a:latin typeface="Courier New" charset="0"/>
              </a:rPr>
              <a:t>  </a:t>
            </a:r>
            <a:r>
              <a:rPr lang="en-US" b="1">
                <a:latin typeface="Courier New" charset="0"/>
              </a:rPr>
              <a:t>private long</a:t>
            </a:r>
            <a:r>
              <a:rPr lang="en-US" b="1">
                <a:solidFill>
                  <a:srgbClr val="0000FF"/>
                </a:solidFill>
                <a:latin typeface="Courier New" charset="0"/>
              </a:rPr>
              <a:t> value;</a:t>
            </a:r>
          </a:p>
          <a:p>
            <a:pPr eaLnBrk="1" hangingPunct="1">
              <a:lnSpc>
                <a:spcPct val="70000"/>
              </a:lnSpc>
              <a:spcBef>
                <a:spcPct val="30000"/>
              </a:spcBef>
            </a:pPr>
            <a:endParaRPr lang="en-US" b="1">
              <a:solidFill>
                <a:srgbClr val="0000FF"/>
              </a:solidFill>
              <a:latin typeface="Courier New" charset="0"/>
            </a:endParaRPr>
          </a:p>
          <a:p>
            <a:pPr eaLnBrk="1" hangingPunct="1">
              <a:lnSpc>
                <a:spcPct val="70000"/>
              </a:lnSpc>
              <a:spcBef>
                <a:spcPct val="30000"/>
              </a:spcBef>
            </a:pPr>
            <a:r>
              <a:rPr lang="en-US" b="1">
                <a:solidFill>
                  <a:srgbClr val="0000FF"/>
                </a:solidFill>
                <a:latin typeface="Courier New" charset="0"/>
              </a:rPr>
              <a:t>  </a:t>
            </a:r>
            <a:r>
              <a:rPr lang="en-US" b="1">
                <a:latin typeface="Courier New" charset="0"/>
              </a:rPr>
              <a:t>public long</a:t>
            </a:r>
            <a:r>
              <a:rPr lang="en-US" b="1">
                <a:solidFill>
                  <a:srgbClr val="0000FF"/>
                </a:solidFill>
                <a:latin typeface="Courier New" charset="0"/>
              </a:rPr>
              <a:t> getAndIncrement() {</a:t>
            </a:r>
          </a:p>
          <a:p>
            <a:pPr eaLnBrk="1" hangingPunct="1">
              <a:lnSpc>
                <a:spcPct val="70000"/>
              </a:lnSpc>
              <a:spcBef>
                <a:spcPct val="30000"/>
              </a:spcBef>
            </a:pPr>
            <a:r>
              <a:rPr lang="en-US" b="1">
                <a:solidFill>
                  <a:srgbClr val="0000FF"/>
                </a:solidFill>
                <a:latin typeface="Courier New" charset="0"/>
              </a:rPr>
              <a:t>    temp  = value;</a:t>
            </a:r>
          </a:p>
          <a:p>
            <a:pPr eaLnBrk="1" hangingPunct="1">
              <a:lnSpc>
                <a:spcPct val="70000"/>
              </a:lnSpc>
              <a:spcBef>
                <a:spcPct val="30000"/>
              </a:spcBef>
            </a:pPr>
            <a:r>
              <a:rPr lang="en-US" b="1">
                <a:solidFill>
                  <a:srgbClr val="0000FF"/>
                </a:solidFill>
                <a:latin typeface="Courier New" charset="0"/>
              </a:rPr>
              <a:t>    value = temp + 1;</a:t>
            </a:r>
          </a:p>
          <a:p>
            <a:pPr eaLnBrk="1" hangingPunct="1">
              <a:lnSpc>
                <a:spcPct val="70000"/>
              </a:lnSpc>
              <a:spcBef>
                <a:spcPct val="30000"/>
              </a:spcBef>
            </a:pPr>
            <a:r>
              <a:rPr lang="en-US" b="1">
                <a:solidFill>
                  <a:srgbClr val="0000FF"/>
                </a:solidFill>
                <a:latin typeface="Courier New" charset="0"/>
              </a:rPr>
              <a:t>    </a:t>
            </a:r>
            <a:r>
              <a:rPr lang="en-US" b="1">
                <a:latin typeface="Courier New" charset="0"/>
              </a:rPr>
              <a:t>return</a:t>
            </a:r>
            <a:r>
              <a:rPr lang="en-US" b="1">
                <a:solidFill>
                  <a:srgbClr val="0000FF"/>
                </a:solidFill>
                <a:latin typeface="Courier New" charset="0"/>
              </a:rPr>
              <a:t> temp;</a:t>
            </a:r>
          </a:p>
          <a:p>
            <a:pPr eaLnBrk="1" hangingPunct="1">
              <a:lnSpc>
                <a:spcPct val="70000"/>
              </a:lnSpc>
              <a:spcBef>
                <a:spcPct val="30000"/>
              </a:spcBef>
            </a:pPr>
            <a:r>
              <a:rPr lang="en-US" b="1">
                <a:solidFill>
                  <a:srgbClr val="0000FF"/>
                </a:solidFill>
                <a:latin typeface="Courier New" charset="0"/>
              </a:rPr>
              <a:t>  }</a:t>
            </a:r>
          </a:p>
          <a:p>
            <a:pPr eaLnBrk="1" hangingPunct="1">
              <a:lnSpc>
                <a:spcPct val="70000"/>
              </a:lnSpc>
              <a:spcBef>
                <a:spcPct val="30000"/>
              </a:spcBef>
            </a:pPr>
            <a:r>
              <a:rPr lang="en-US" b="1">
                <a:solidFill>
                  <a:srgbClr val="0000FF"/>
                </a:solidFill>
                <a:latin typeface="Courier New" charset="0"/>
              </a:rPr>
              <a:t>}</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90114"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231E3B6-6973-E749-8342-6E9528E23737}" type="slidenum">
              <a:rPr lang="ar-SA" sz="1400">
                <a:latin typeface="Comic Sans MS" charset="0"/>
                <a:cs typeface="Arial" charset="0"/>
              </a:rPr>
              <a:pPr algn="r"/>
              <a:t>38</a:t>
            </a:fld>
            <a:endParaRPr lang="en-US" sz="1400">
              <a:latin typeface="Comic Sans MS" charset="0"/>
              <a:cs typeface="Arial" charset="0"/>
            </a:endParaRPr>
          </a:p>
        </p:txBody>
      </p:sp>
      <p:sp>
        <p:nvSpPr>
          <p:cNvPr id="90115" name="Rectangle 2"/>
          <p:cNvSpPr>
            <a:spLocks noGrp="1" noChangeArrowheads="1"/>
          </p:cNvSpPr>
          <p:nvPr>
            <p:ph type="title" idx="4294967295"/>
          </p:nvPr>
        </p:nvSpPr>
        <p:spPr/>
        <p:txBody>
          <a:bodyPr/>
          <a:lstStyle/>
          <a:p>
            <a:pPr eaLnBrk="1" hangingPunct="1"/>
            <a:r>
              <a:rPr lang="en-US">
                <a:latin typeface="Arial" charset="0"/>
              </a:rPr>
              <a:t>Challenge</a:t>
            </a:r>
          </a:p>
        </p:txBody>
      </p:sp>
      <p:sp>
        <p:nvSpPr>
          <p:cNvPr id="80901" name="Text Box 3"/>
          <p:cNvSpPr txBox="1">
            <a:spLocks noChangeArrowheads="1"/>
          </p:cNvSpPr>
          <p:nvPr/>
        </p:nvSpPr>
        <p:spPr bwMode="auto">
          <a:xfrm>
            <a:off x="849313" y="2667000"/>
            <a:ext cx="7445375" cy="3305175"/>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Tahoma" pitchFamily="34"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public long </a:t>
            </a:r>
            <a:r>
              <a:rPr lang="en-US" sz="2400" b="1" dirty="0" err="1">
                <a:solidFill>
                  <a:schemeClr val="bg1">
                    <a:lumMod val="50000"/>
                  </a:schemeClr>
                </a:solidFill>
                <a:latin typeface="Courier New" pitchFamily="49" charset="0"/>
                <a:ea typeface="Tahoma" pitchFamily="34" charset="0"/>
                <a:cs typeface="Courier New" pitchFamily="49" charset="0"/>
              </a:rPr>
              <a:t>getAndIncrement</a:t>
            </a: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chemeClr val="bg1">
                    <a:lumMod val="50000"/>
                  </a:schemeClr>
                </a:solidFill>
                <a:latin typeface="Courier New" pitchFamily="49" charset="0"/>
                <a:ea typeface="Tahoma" pitchFamily="34" charset="0"/>
                <a:cs typeface="Courier New" pitchFamily="49" charset="0"/>
              </a:rPr>
              <a:t>return temp;</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a:t>
            </a:r>
          </a:p>
        </p:txBody>
      </p:sp>
      <p:sp>
        <p:nvSpPr>
          <p:cNvPr id="90117" name="AutoShape 4"/>
          <p:cNvSpPr>
            <a:spLocks noChangeArrowheads="1"/>
          </p:cNvSpPr>
          <p:nvPr/>
        </p:nvSpPr>
        <p:spPr bwMode="auto">
          <a:xfrm>
            <a:off x="1524000" y="4114800"/>
            <a:ext cx="3352800" cy="762000"/>
          </a:xfrm>
          <a:prstGeom prst="wedgeRoundRectCallout">
            <a:avLst>
              <a:gd name="adj1" fmla="val 52176"/>
              <a:gd name="adj2" fmla="val 111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80903" name="Text Box 5"/>
          <p:cNvSpPr txBox="1">
            <a:spLocks noChangeArrowheads="1"/>
          </p:cNvSpPr>
          <p:nvPr/>
        </p:nvSpPr>
        <p:spPr bwMode="auto">
          <a:xfrm>
            <a:off x="4724400" y="5029200"/>
            <a:ext cx="41433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ea typeface="+mn-ea"/>
                <a:cs typeface="+mn-cs"/>
              </a:rPr>
              <a:t>Make these steps </a:t>
            </a:r>
            <a:r>
              <a:rPr lang="en-US" sz="3200" b="1" i="1" dirty="0">
                <a:solidFill>
                  <a:srgbClr val="FF0000"/>
                </a:solidFill>
                <a:latin typeface="+mj-lt"/>
                <a:ea typeface="+mn-ea"/>
                <a:cs typeface="+mn-cs"/>
              </a:rPr>
              <a:t>atomic </a:t>
            </a:r>
            <a:r>
              <a:rPr lang="en-US" sz="3200" b="1" dirty="0">
                <a:solidFill>
                  <a:srgbClr val="FF0000"/>
                </a:solidFill>
                <a:latin typeface="+mj-lt"/>
                <a:ea typeface="+mn-ea"/>
                <a:cs typeface="+mn-cs"/>
              </a:rPr>
              <a:t>(indivisible)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92162"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421BF1C-AA62-964D-BE49-369373A2E6B9}" type="slidenum">
              <a:rPr lang="ar-SA" sz="1400">
                <a:latin typeface="Comic Sans MS" charset="0"/>
                <a:cs typeface="Arial" charset="0"/>
              </a:rPr>
              <a:pPr algn="r"/>
              <a:t>39</a:t>
            </a:fld>
            <a:endParaRPr lang="en-US" sz="1400">
              <a:latin typeface="Comic Sans MS" charset="0"/>
              <a:cs typeface="Arial" charset="0"/>
            </a:endParaRPr>
          </a:p>
        </p:txBody>
      </p:sp>
      <p:sp>
        <p:nvSpPr>
          <p:cNvPr id="92163" name="Rectangle 2"/>
          <p:cNvSpPr>
            <a:spLocks noGrp="1" noChangeArrowheads="1"/>
          </p:cNvSpPr>
          <p:nvPr>
            <p:ph type="title" idx="4294967295"/>
          </p:nvPr>
        </p:nvSpPr>
        <p:spPr/>
        <p:txBody>
          <a:bodyPr/>
          <a:lstStyle/>
          <a:p>
            <a:pPr eaLnBrk="1" hangingPunct="1"/>
            <a:r>
              <a:rPr lang="en-US">
                <a:latin typeface="Arial" charset="0"/>
              </a:rPr>
              <a:t>Hardware Solution</a:t>
            </a:r>
          </a:p>
        </p:txBody>
      </p:sp>
      <p:sp>
        <p:nvSpPr>
          <p:cNvPr id="82949" name="Text Box 3"/>
          <p:cNvSpPr txBox="1">
            <a:spLocks noChangeArrowheads="1"/>
          </p:cNvSpPr>
          <p:nvPr/>
        </p:nvSpPr>
        <p:spPr bwMode="auto">
          <a:xfrm>
            <a:off x="849313" y="2667000"/>
            <a:ext cx="7445375" cy="3305175"/>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Tahoma" pitchFamily="34"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public long </a:t>
            </a:r>
            <a:r>
              <a:rPr lang="en-US" sz="2400" b="1" dirty="0" err="1">
                <a:solidFill>
                  <a:schemeClr val="bg1">
                    <a:lumMod val="50000"/>
                  </a:schemeClr>
                </a:solidFill>
                <a:latin typeface="Courier New" pitchFamily="49" charset="0"/>
                <a:ea typeface="Tahoma" pitchFamily="34" charset="0"/>
                <a:cs typeface="Courier New" pitchFamily="49" charset="0"/>
              </a:rPr>
              <a:t>getAndIncrement</a:t>
            </a: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chemeClr val="bg1">
                    <a:lumMod val="50000"/>
                  </a:schemeClr>
                </a:solidFill>
                <a:latin typeface="Courier New" pitchFamily="49" charset="0"/>
                <a:ea typeface="Tahoma" pitchFamily="34" charset="0"/>
                <a:cs typeface="Courier New" pitchFamily="49" charset="0"/>
              </a:rPr>
              <a:t>return temp;</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a:t>
            </a:r>
          </a:p>
        </p:txBody>
      </p:sp>
      <p:sp>
        <p:nvSpPr>
          <p:cNvPr id="92165" name="AutoShape 4"/>
          <p:cNvSpPr>
            <a:spLocks noChangeArrowheads="1"/>
          </p:cNvSpPr>
          <p:nvPr/>
        </p:nvSpPr>
        <p:spPr bwMode="auto">
          <a:xfrm>
            <a:off x="1524000" y="4114800"/>
            <a:ext cx="3352800" cy="762000"/>
          </a:xfrm>
          <a:prstGeom prst="wedgeRoundRectCallout">
            <a:avLst>
              <a:gd name="adj1" fmla="val 52176"/>
              <a:gd name="adj2" fmla="val 111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82951" name="Text Box 5"/>
          <p:cNvSpPr txBox="1">
            <a:spLocks noChangeArrowheads="1"/>
          </p:cNvSpPr>
          <p:nvPr/>
        </p:nvSpPr>
        <p:spPr bwMode="auto">
          <a:xfrm>
            <a:off x="4910138" y="5372100"/>
            <a:ext cx="4143375" cy="1066800"/>
          </a:xfrm>
          <a:prstGeom prst="rect">
            <a:avLst/>
          </a:prstGeom>
          <a:noFill/>
          <a:ln w="9525">
            <a:noFill/>
            <a:miter lim="800000"/>
            <a:headEnd/>
            <a:tailEnd/>
          </a:ln>
        </p:spPr>
        <p:txBody>
          <a:bodyPr>
            <a:spAutoFit/>
          </a:bodyPr>
          <a:lstStyle/>
          <a:p>
            <a:pPr algn="ctr" eaLnBrk="0" hangingPunct="0">
              <a:defRPr/>
            </a:pPr>
            <a:r>
              <a:rPr lang="en-US" sz="3200" b="1" dirty="0" err="1">
                <a:solidFill>
                  <a:srgbClr val="FF0000"/>
                </a:solidFill>
                <a:latin typeface="+mj-lt"/>
                <a:ea typeface="+mn-ea"/>
                <a:cs typeface="+mn-cs"/>
              </a:rPr>
              <a:t>ReadModifyWrite</a:t>
            </a:r>
            <a:r>
              <a:rPr lang="en-US" sz="3200" b="1" dirty="0">
                <a:solidFill>
                  <a:srgbClr val="FF0000"/>
                </a:solidFill>
                <a:latin typeface="+mj-lt"/>
                <a:ea typeface="+mn-ea"/>
                <a:cs typeface="+mn-cs"/>
              </a:rPr>
              <a:t>()</a:t>
            </a:r>
          </a:p>
          <a:p>
            <a:pPr algn="ctr" eaLnBrk="0" hangingPunct="0">
              <a:defRPr/>
            </a:pPr>
            <a:r>
              <a:rPr lang="en-US" sz="3200" b="1" dirty="0">
                <a:solidFill>
                  <a:srgbClr val="FF0000"/>
                </a:solidFill>
                <a:latin typeface="+mj-lt"/>
                <a:ea typeface="+mn-ea"/>
                <a:cs typeface="+mn-cs"/>
              </a:rPr>
              <a:t>instruction</a:t>
            </a:r>
          </a:p>
        </p:txBody>
      </p:sp>
      <p:grpSp>
        <p:nvGrpSpPr>
          <p:cNvPr id="92167" name="Group 6"/>
          <p:cNvGrpSpPr>
            <a:grpSpLocks/>
          </p:cNvGrpSpPr>
          <p:nvPr/>
        </p:nvGrpSpPr>
        <p:grpSpPr bwMode="auto">
          <a:xfrm>
            <a:off x="7294563" y="3970338"/>
            <a:ext cx="1447800" cy="1295400"/>
            <a:chOff x="864" y="1968"/>
            <a:chExt cx="912" cy="816"/>
          </a:xfrm>
        </p:grpSpPr>
        <p:sp>
          <p:nvSpPr>
            <p:cNvPr id="92168" name="Freeform 7"/>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2169" name="Freeform 8"/>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2170" name="Freeform 9"/>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2171" name="Freeform 10"/>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2172" name="Freeform 11"/>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92173" name="Freeform 12"/>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92174" name="Freeform 13"/>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92175" name="Freeform 14"/>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92176" name="Freeform 15"/>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92177" name="Freeform 16"/>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92178" name="Freeform 17"/>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0482"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F9448AC-31B3-9D4A-B543-8682D318B384}" type="slidenum">
              <a:rPr lang="ar-SA" sz="1400">
                <a:cs typeface="Arial" charset="0"/>
              </a:rPr>
              <a:pPr algn="r"/>
              <a:t>4</a:t>
            </a:fld>
            <a:endParaRPr lang="en-US" sz="1400">
              <a:cs typeface="Arial" charset="0"/>
            </a:endParaRPr>
          </a:p>
        </p:txBody>
      </p:sp>
      <p:sp>
        <p:nvSpPr>
          <p:cNvPr id="9220" name="Rectangle 42"/>
          <p:cNvSpPr>
            <a:spLocks noChangeArrowheads="1"/>
          </p:cNvSpPr>
          <p:nvPr/>
        </p:nvSpPr>
        <p:spPr bwMode="auto">
          <a:xfrm>
            <a:off x="3078163" y="2262188"/>
            <a:ext cx="3133725" cy="2771775"/>
          </a:xfrm>
          <a:prstGeom prst="rect">
            <a:avLst/>
          </a:prstGeom>
          <a:solidFill>
            <a:schemeClr val="fo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0484" name="Rectangle 4"/>
          <p:cNvSpPr>
            <a:spLocks noGrp="1" noChangeArrowheads="1"/>
          </p:cNvSpPr>
          <p:nvPr>
            <p:ph type="title" idx="4294967295"/>
          </p:nvPr>
        </p:nvSpPr>
        <p:spPr/>
        <p:txBody>
          <a:bodyPr/>
          <a:lstStyle/>
          <a:p>
            <a:pPr eaLnBrk="1" hangingPunct="1"/>
            <a:r>
              <a:rPr lang="en-US" sz="4000" dirty="0" smtClean="0">
                <a:latin typeface="Arial" charset="0"/>
              </a:rPr>
              <a:t>Once roamed the Earth:</a:t>
            </a:r>
            <a:br>
              <a:rPr lang="en-US" sz="4000" dirty="0" smtClean="0">
                <a:latin typeface="Arial" charset="0"/>
              </a:rPr>
            </a:br>
            <a:r>
              <a:rPr lang="en-US" sz="4000" dirty="0" smtClean="0">
                <a:latin typeface="Arial" charset="0"/>
              </a:rPr>
              <a:t>the </a:t>
            </a:r>
            <a:r>
              <a:rPr lang="en-US" sz="4000" dirty="0" err="1" smtClean="0">
                <a:latin typeface="Arial" charset="0"/>
              </a:rPr>
              <a:t>Uniprocesor</a:t>
            </a:r>
            <a:endParaRPr lang="en-US" sz="4000" dirty="0">
              <a:latin typeface="Arial" charset="0"/>
            </a:endParaRPr>
          </a:p>
        </p:txBody>
      </p:sp>
      <p:grpSp>
        <p:nvGrpSpPr>
          <p:cNvPr id="20485" name="Group 5"/>
          <p:cNvGrpSpPr>
            <a:grpSpLocks/>
          </p:cNvGrpSpPr>
          <p:nvPr/>
        </p:nvGrpSpPr>
        <p:grpSpPr bwMode="auto">
          <a:xfrm>
            <a:off x="4105275" y="2532063"/>
            <a:ext cx="1052513" cy="1346200"/>
            <a:chOff x="2496" y="2725"/>
            <a:chExt cx="712" cy="739"/>
          </a:xfrm>
        </p:grpSpPr>
        <p:sp>
          <p:nvSpPr>
            <p:cNvPr id="9223" name="Rectangle 6"/>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9224" name="Freeform 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20490" name="Group 8"/>
            <p:cNvGrpSpPr>
              <a:grpSpLocks/>
            </p:cNvGrpSpPr>
            <p:nvPr/>
          </p:nvGrpSpPr>
          <p:grpSpPr bwMode="auto">
            <a:xfrm>
              <a:off x="3072" y="2832"/>
              <a:ext cx="136" cy="632"/>
              <a:chOff x="3072" y="2832"/>
              <a:chExt cx="136" cy="632"/>
            </a:xfrm>
          </p:grpSpPr>
          <p:sp>
            <p:nvSpPr>
              <p:cNvPr id="9226" name="Freeform 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9227" name="Freeform 10"/>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9228" name="Freeform 11"/>
              <p:cNvSpPr>
                <a:spLocks/>
              </p:cNvSpPr>
              <p:nvPr/>
            </p:nvSpPr>
            <p:spPr bwMode="auto">
              <a:xfrm>
                <a:off x="3072" y="2832"/>
                <a:ext cx="129"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20491" name="Group 12"/>
            <p:cNvGrpSpPr>
              <a:grpSpLocks/>
            </p:cNvGrpSpPr>
            <p:nvPr/>
          </p:nvGrpSpPr>
          <p:grpSpPr bwMode="auto">
            <a:xfrm flipH="1">
              <a:off x="2496" y="2832"/>
              <a:ext cx="136" cy="632"/>
              <a:chOff x="3072" y="2832"/>
              <a:chExt cx="136" cy="632"/>
            </a:xfrm>
          </p:grpSpPr>
          <p:sp>
            <p:nvSpPr>
              <p:cNvPr id="9230" name="Freeform 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9231" name="Freeform 14"/>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9232" name="Freeform 15"/>
              <p:cNvSpPr>
                <a:spLocks/>
              </p:cNvSpPr>
              <p:nvPr/>
            </p:nvSpPr>
            <p:spPr bwMode="auto">
              <a:xfrm>
                <a:off x="3072" y="2832"/>
                <a:ext cx="129"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sp>
        <p:nvSpPr>
          <p:cNvPr id="9233" name="Rectangle 37"/>
          <p:cNvSpPr>
            <a:spLocks noChangeArrowheads="1"/>
          </p:cNvSpPr>
          <p:nvPr/>
        </p:nvSpPr>
        <p:spPr bwMode="auto">
          <a:xfrm>
            <a:off x="3432175" y="4124325"/>
            <a:ext cx="2462213" cy="498475"/>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ea typeface="+mn-ea"/>
                <a:cs typeface="+mn-cs"/>
              </a:rPr>
              <a:t>memory</a:t>
            </a:r>
          </a:p>
        </p:txBody>
      </p:sp>
      <p:sp>
        <p:nvSpPr>
          <p:cNvPr id="9234" name="Text Box 60"/>
          <p:cNvSpPr txBox="1">
            <a:spLocks noChangeArrowheads="1"/>
          </p:cNvSpPr>
          <p:nvPr/>
        </p:nvSpPr>
        <p:spPr bwMode="auto">
          <a:xfrm>
            <a:off x="4238625" y="2870200"/>
            <a:ext cx="731838" cy="461963"/>
          </a:xfrm>
          <a:prstGeom prst="rect">
            <a:avLst/>
          </a:prstGeom>
          <a:noFill/>
          <a:ln w="9525">
            <a:noFill/>
            <a:miter lim="800000"/>
            <a:headEnd/>
            <a:tailEnd/>
          </a:ln>
        </p:spPr>
        <p:txBody>
          <a:bodyPr wrap="none">
            <a:spAutoFit/>
          </a:bodyPr>
          <a:lstStyle/>
          <a:p>
            <a:pPr algn="r" eaLnBrk="0" hangingPunct="0">
              <a:defRPr/>
            </a:pPr>
            <a:r>
              <a:rPr lang="en-US" sz="2400" b="1">
                <a:latin typeface="+mj-lt"/>
                <a:ea typeface="+mn-ea"/>
                <a:cs typeface="+mn-cs"/>
              </a:rPr>
              <a:t>cpu</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Art of Multiprocessor </a:t>
            </a:r>
            <a:r>
              <a:rPr lang="en-US">
                <a:latin typeface="+mj-lt"/>
              </a:rPr>
              <a:t>Programming</a:t>
            </a:r>
          </a:p>
        </p:txBody>
      </p:sp>
      <p:sp>
        <p:nvSpPr>
          <p:cNvPr id="94210"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2311BB7-DC90-934C-B647-58AB11322275}" type="slidenum">
              <a:rPr lang="ar-SA" sz="1400">
                <a:latin typeface="Comic Sans MS" charset="0"/>
                <a:cs typeface="Arial" charset="0"/>
              </a:rPr>
              <a:pPr algn="r"/>
              <a:t>40</a:t>
            </a:fld>
            <a:endParaRPr lang="en-US" sz="1400">
              <a:latin typeface="Comic Sans MS" charset="0"/>
              <a:cs typeface="Arial" charset="0"/>
            </a:endParaRPr>
          </a:p>
        </p:txBody>
      </p:sp>
      <p:sp>
        <p:nvSpPr>
          <p:cNvPr id="94211" name="Rectangle 2"/>
          <p:cNvSpPr>
            <a:spLocks noGrp="1" noChangeArrowheads="1"/>
          </p:cNvSpPr>
          <p:nvPr>
            <p:ph type="title" idx="4294967295"/>
          </p:nvPr>
        </p:nvSpPr>
        <p:spPr/>
        <p:txBody>
          <a:bodyPr/>
          <a:lstStyle/>
          <a:p>
            <a:pPr eaLnBrk="1" hangingPunct="1"/>
            <a:r>
              <a:rPr lang="en-US">
                <a:latin typeface="Arial" charset="0"/>
              </a:rPr>
              <a:t>An Aside: Java™</a:t>
            </a:r>
          </a:p>
        </p:txBody>
      </p:sp>
      <p:sp>
        <p:nvSpPr>
          <p:cNvPr id="94212" name="Text Box 3"/>
          <p:cNvSpPr txBox="1">
            <a:spLocks noChangeArrowheads="1"/>
          </p:cNvSpPr>
          <p:nvPr/>
        </p:nvSpPr>
        <p:spPr bwMode="auto">
          <a:xfrm>
            <a:off x="849313" y="2209800"/>
            <a:ext cx="7445375" cy="4044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Tahoma" charset="0"/>
              </a:rPr>
              <a:t>public class</a:t>
            </a:r>
            <a:r>
              <a:rPr lang="en-US" b="1">
                <a:solidFill>
                  <a:srgbClr val="0000FF"/>
                </a:solidFill>
                <a:latin typeface="Courier New" charset="0"/>
                <a:cs typeface="Tahoma" charset="0"/>
              </a:rPr>
              <a:t> Counter {</a:t>
            </a:r>
          </a:p>
          <a:p>
            <a:pPr eaLnBrk="1" hangingPunct="1">
              <a:lnSpc>
                <a:spcPct val="70000"/>
              </a:lnSpc>
              <a:spcBef>
                <a:spcPct val="30000"/>
              </a:spcBef>
            </a:pPr>
            <a:r>
              <a:rPr lang="en-US" b="1">
                <a:solidFill>
                  <a:srgbClr val="0000FF"/>
                </a:solidFill>
                <a:latin typeface="Courier New" charset="0"/>
                <a:cs typeface="Tahoma" charset="0"/>
              </a:rPr>
              <a:t>  </a:t>
            </a:r>
            <a:r>
              <a:rPr lang="en-US" b="1">
                <a:latin typeface="Courier New" charset="0"/>
                <a:cs typeface="Tahoma" charset="0"/>
              </a:rPr>
              <a:t>private long</a:t>
            </a:r>
            <a:r>
              <a:rPr lang="en-US" b="1">
                <a:solidFill>
                  <a:srgbClr val="0000FF"/>
                </a:solidFill>
                <a:latin typeface="Courier New" charset="0"/>
                <a:cs typeface="Tahoma" charset="0"/>
              </a:rPr>
              <a:t> value;</a:t>
            </a:r>
          </a:p>
          <a:p>
            <a:pPr eaLnBrk="1" hangingPunct="1">
              <a:lnSpc>
                <a:spcPct val="70000"/>
              </a:lnSpc>
              <a:spcBef>
                <a:spcPct val="30000"/>
              </a:spcBef>
            </a:pPr>
            <a:endParaRPr lang="en-US" b="1">
              <a:solidFill>
                <a:srgbClr val="0000FF"/>
              </a:solidFill>
              <a:latin typeface="Courier New" charset="0"/>
              <a:cs typeface="Tahoma" charset="0"/>
            </a:endParaRPr>
          </a:p>
          <a:p>
            <a:pPr eaLnBrk="1" hangingPunct="1">
              <a:lnSpc>
                <a:spcPct val="70000"/>
              </a:lnSpc>
              <a:spcBef>
                <a:spcPct val="30000"/>
              </a:spcBef>
            </a:pPr>
            <a:r>
              <a:rPr lang="en-US" b="1">
                <a:solidFill>
                  <a:srgbClr val="0000FF"/>
                </a:solidFill>
                <a:latin typeface="Courier New" charset="0"/>
                <a:cs typeface="Tahoma" charset="0"/>
              </a:rPr>
              <a:t>  </a:t>
            </a:r>
            <a:r>
              <a:rPr lang="en-US" b="1">
                <a:latin typeface="Courier New" charset="0"/>
                <a:cs typeface="Tahoma" charset="0"/>
              </a:rPr>
              <a:t>public long</a:t>
            </a:r>
            <a:r>
              <a:rPr lang="en-US" b="1">
                <a:solidFill>
                  <a:srgbClr val="0000FF"/>
                </a:solidFill>
                <a:latin typeface="Courier New" charset="0"/>
                <a:cs typeface="Tahoma" charset="0"/>
              </a:rPr>
              <a:t> getAndIncrement() {</a:t>
            </a:r>
          </a:p>
          <a:p>
            <a:pPr eaLnBrk="1" hangingPunct="1">
              <a:lnSpc>
                <a:spcPct val="70000"/>
              </a:lnSpc>
              <a:spcBef>
                <a:spcPct val="30000"/>
              </a:spcBef>
            </a:pPr>
            <a:r>
              <a:rPr lang="en-US" b="1">
                <a:solidFill>
                  <a:srgbClr val="0000FF"/>
                </a:solidFill>
                <a:latin typeface="Courier New" charset="0"/>
                <a:cs typeface="Tahoma" charset="0"/>
              </a:rPr>
              <a:t>    </a:t>
            </a:r>
            <a:r>
              <a:rPr lang="en-US" b="1">
                <a:solidFill>
                  <a:srgbClr val="33CC33"/>
                </a:solidFill>
                <a:latin typeface="Courier New" charset="0"/>
                <a:cs typeface="Tahoma" charset="0"/>
              </a:rPr>
              <a:t>synchronized</a:t>
            </a:r>
            <a:r>
              <a:rPr lang="en-US" b="1">
                <a:solidFill>
                  <a:srgbClr val="0000FF"/>
                </a:solidFill>
                <a:latin typeface="Courier New" charset="0"/>
                <a:cs typeface="Tahoma" charset="0"/>
              </a:rPr>
              <a:t> </a:t>
            </a:r>
            <a:r>
              <a:rPr lang="en-US" b="1">
                <a:solidFill>
                  <a:srgbClr val="33CC33"/>
                </a:solidFill>
                <a:latin typeface="Courier New" charset="0"/>
                <a:cs typeface="Tahoma" charset="0"/>
              </a:rPr>
              <a:t>{</a:t>
            </a:r>
          </a:p>
          <a:p>
            <a:pPr eaLnBrk="1" hangingPunct="1">
              <a:lnSpc>
                <a:spcPct val="70000"/>
              </a:lnSpc>
              <a:spcBef>
                <a:spcPct val="30000"/>
              </a:spcBef>
            </a:pPr>
            <a:r>
              <a:rPr lang="en-US" b="1">
                <a:solidFill>
                  <a:srgbClr val="0000FF"/>
                </a:solidFill>
                <a:latin typeface="Courier New" charset="0"/>
                <a:cs typeface="Tahoma" charset="0"/>
              </a:rPr>
              <a:t>      temp  = value;</a:t>
            </a:r>
          </a:p>
          <a:p>
            <a:pPr eaLnBrk="1" hangingPunct="1">
              <a:lnSpc>
                <a:spcPct val="70000"/>
              </a:lnSpc>
              <a:spcBef>
                <a:spcPct val="30000"/>
              </a:spcBef>
            </a:pPr>
            <a:r>
              <a:rPr lang="en-US" b="1">
                <a:solidFill>
                  <a:srgbClr val="0000FF"/>
                </a:solidFill>
                <a:latin typeface="Courier New" charset="0"/>
                <a:cs typeface="Tahoma" charset="0"/>
              </a:rPr>
              <a:t>      value = temp + 1;</a:t>
            </a:r>
          </a:p>
          <a:p>
            <a:pPr eaLnBrk="1" hangingPunct="1">
              <a:lnSpc>
                <a:spcPct val="70000"/>
              </a:lnSpc>
              <a:spcBef>
                <a:spcPct val="30000"/>
              </a:spcBef>
            </a:pPr>
            <a:r>
              <a:rPr lang="en-US" b="1">
                <a:solidFill>
                  <a:srgbClr val="0000FF"/>
                </a:solidFill>
                <a:latin typeface="Courier New" charset="0"/>
                <a:cs typeface="Tahoma" charset="0"/>
              </a:rPr>
              <a:t>      </a:t>
            </a:r>
            <a:r>
              <a:rPr lang="en-US" b="1">
                <a:solidFill>
                  <a:srgbClr val="33CC33"/>
                </a:solidFill>
                <a:latin typeface="Courier New" charset="0"/>
                <a:cs typeface="Tahoma" charset="0"/>
              </a:rPr>
              <a:t>}</a:t>
            </a:r>
          </a:p>
          <a:p>
            <a:pPr eaLnBrk="1" hangingPunct="1">
              <a:lnSpc>
                <a:spcPct val="70000"/>
              </a:lnSpc>
              <a:spcBef>
                <a:spcPct val="30000"/>
              </a:spcBef>
            </a:pPr>
            <a:r>
              <a:rPr lang="en-US" b="1">
                <a:solidFill>
                  <a:srgbClr val="0000FF"/>
                </a:solidFill>
                <a:latin typeface="Courier New" charset="0"/>
                <a:cs typeface="Tahoma" charset="0"/>
              </a:rPr>
              <a:t>    </a:t>
            </a:r>
            <a:r>
              <a:rPr lang="en-US" b="1">
                <a:latin typeface="Courier New" charset="0"/>
                <a:cs typeface="Tahoma" charset="0"/>
              </a:rPr>
              <a:t>return</a:t>
            </a:r>
            <a:r>
              <a:rPr lang="en-US" b="1">
                <a:solidFill>
                  <a:srgbClr val="0000FF"/>
                </a:solidFill>
                <a:latin typeface="Courier New" charset="0"/>
                <a:cs typeface="Tahoma" charset="0"/>
              </a:rPr>
              <a:t> temp;</a:t>
            </a:r>
          </a:p>
          <a:p>
            <a:pPr eaLnBrk="1" hangingPunct="1">
              <a:lnSpc>
                <a:spcPct val="70000"/>
              </a:lnSpc>
              <a:spcBef>
                <a:spcPct val="30000"/>
              </a:spcBef>
            </a:pPr>
            <a:r>
              <a:rPr lang="en-US" b="1">
                <a:solidFill>
                  <a:srgbClr val="0000FF"/>
                </a:solidFill>
                <a:latin typeface="Courier New" charset="0"/>
                <a:cs typeface="Tahoma" charset="0"/>
              </a:rPr>
              <a:t>  }</a:t>
            </a:r>
          </a:p>
          <a:p>
            <a:pPr eaLnBrk="1" hangingPunct="1">
              <a:lnSpc>
                <a:spcPct val="70000"/>
              </a:lnSpc>
              <a:spcBef>
                <a:spcPct val="30000"/>
              </a:spcBef>
            </a:pPr>
            <a:r>
              <a:rPr lang="en-US" b="1">
                <a:solidFill>
                  <a:srgbClr val="0000FF"/>
                </a:solidFill>
                <a:latin typeface="Courier New" charset="0"/>
                <a:cs typeface="Tahoma" charset="0"/>
              </a:rPr>
              <a: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96258"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6F77832-E30D-F849-8572-48B17DDDC164}" type="slidenum">
              <a:rPr lang="ar-SA" sz="1400">
                <a:latin typeface="Comic Sans MS" charset="0"/>
                <a:cs typeface="Arial" charset="0"/>
              </a:rPr>
              <a:pPr algn="r"/>
              <a:t>41</a:t>
            </a:fld>
            <a:endParaRPr lang="en-US" sz="1400">
              <a:latin typeface="Comic Sans MS" charset="0"/>
              <a:cs typeface="Arial" charset="0"/>
            </a:endParaRPr>
          </a:p>
        </p:txBody>
      </p:sp>
      <p:sp>
        <p:nvSpPr>
          <p:cNvPr id="96259" name="Rectangle 2"/>
          <p:cNvSpPr>
            <a:spLocks noGrp="1" noChangeArrowheads="1"/>
          </p:cNvSpPr>
          <p:nvPr>
            <p:ph type="title" idx="4294967295"/>
          </p:nvPr>
        </p:nvSpPr>
        <p:spPr/>
        <p:txBody>
          <a:bodyPr/>
          <a:lstStyle/>
          <a:p>
            <a:pPr eaLnBrk="1" hangingPunct="1"/>
            <a:r>
              <a:rPr lang="en-US">
                <a:latin typeface="Arial" charset="0"/>
              </a:rPr>
              <a:t>An Aside: Java™</a:t>
            </a:r>
          </a:p>
        </p:txBody>
      </p:sp>
      <p:sp>
        <p:nvSpPr>
          <p:cNvPr id="87045" name="Text Box 3"/>
          <p:cNvSpPr txBox="1">
            <a:spLocks noChangeArrowheads="1"/>
          </p:cNvSpPr>
          <p:nvPr/>
        </p:nvSpPr>
        <p:spPr bwMode="auto">
          <a:xfrm>
            <a:off x="849313" y="2209800"/>
            <a:ext cx="7445375" cy="404495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Tahoma" pitchFamily="34" charset="0"/>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public long </a:t>
            </a:r>
            <a:r>
              <a:rPr lang="en-US" sz="2400" b="1" dirty="0" err="1">
                <a:solidFill>
                  <a:schemeClr val="bg1">
                    <a:lumMod val="50000"/>
                  </a:schemeClr>
                </a:solidFill>
                <a:latin typeface="Courier New" pitchFamily="49" charset="0"/>
                <a:ea typeface="Tahoma" pitchFamily="34" charset="0"/>
                <a:cs typeface="Courier New" pitchFamily="49" charset="0"/>
              </a:rPr>
              <a:t>getAndIncrement</a:t>
            </a: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rgbClr val="33CC33"/>
                </a:solidFill>
                <a:latin typeface="Courier New" pitchFamily="49" charset="0"/>
                <a:ea typeface="Tahoma" pitchFamily="34" charset="0"/>
                <a:cs typeface="Courier New" pitchFamily="49" charset="0"/>
              </a:rPr>
              <a:t>synchronized</a:t>
            </a:r>
            <a:r>
              <a:rPr lang="en-US" sz="2400" b="1" dirty="0">
                <a:solidFill>
                  <a:srgbClr val="0000FF"/>
                </a:solidFill>
                <a:latin typeface="Courier New" pitchFamily="49" charset="0"/>
                <a:ea typeface="Tahoma" pitchFamily="34" charset="0"/>
                <a:cs typeface="Courier New" pitchFamily="49" charset="0"/>
              </a:rPr>
              <a:t> </a:t>
            </a:r>
            <a:r>
              <a:rPr lang="en-US" sz="2400" b="1" dirty="0">
                <a:solidFill>
                  <a:srgbClr val="33CC33"/>
                </a:solidFill>
                <a:latin typeface="Courier New" pitchFamily="49" charset="0"/>
                <a:ea typeface="Tahoma" pitchFamily="34" charset="0"/>
                <a:cs typeface="Courier New" pitchFamily="49" charset="0"/>
              </a:rPr>
              <a:t>{</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rgbClr val="33CC33"/>
                </a:solidFill>
                <a:latin typeface="Courier New" pitchFamily="49" charset="0"/>
                <a:ea typeface="Tahoma" pitchFamily="34" charset="0"/>
                <a:cs typeface="Courier New" pitchFamily="49" charset="0"/>
              </a:rPr>
              <a:t>}</a:t>
            </a:r>
          </a:p>
          <a:p>
            <a:pPr>
              <a:lnSpc>
                <a:spcPct val="70000"/>
              </a:lnSpc>
              <a:spcBef>
                <a:spcPct val="30000"/>
              </a:spcBef>
              <a:defRPr/>
            </a:pPr>
            <a:r>
              <a:rPr lang="en-US" sz="2400" b="1" dirty="0">
                <a:solidFill>
                  <a:srgbClr val="0000FF"/>
                </a:solidFill>
                <a:latin typeface="Courier New" pitchFamily="49" charset="0"/>
                <a:ea typeface="Tahoma" pitchFamily="34" charset="0"/>
                <a:cs typeface="Courier New" pitchFamily="49" charset="0"/>
              </a:rPr>
              <a:t>    </a:t>
            </a:r>
            <a:r>
              <a:rPr lang="en-US" sz="2400" b="1" dirty="0">
                <a:solidFill>
                  <a:schemeClr val="bg1">
                    <a:lumMod val="50000"/>
                  </a:schemeClr>
                </a:solidFill>
                <a:latin typeface="Courier New" pitchFamily="49" charset="0"/>
                <a:ea typeface="Tahoma" pitchFamily="34" charset="0"/>
                <a:cs typeface="Courier New" pitchFamily="49" charset="0"/>
              </a:rPr>
              <a:t>return temp;</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Tahoma" pitchFamily="34" charset="0"/>
                <a:cs typeface="Courier New" pitchFamily="49" charset="0"/>
              </a:rPr>
              <a:t>}</a:t>
            </a:r>
          </a:p>
        </p:txBody>
      </p:sp>
      <p:sp>
        <p:nvSpPr>
          <p:cNvPr id="87046" name="Text Box 6"/>
          <p:cNvSpPr txBox="1">
            <a:spLocks noChangeArrowheads="1"/>
          </p:cNvSpPr>
          <p:nvPr/>
        </p:nvSpPr>
        <p:spPr bwMode="auto">
          <a:xfrm>
            <a:off x="5172075" y="5410200"/>
            <a:ext cx="3579813" cy="523875"/>
          </a:xfrm>
          <a:prstGeom prst="rect">
            <a:avLst/>
          </a:prstGeom>
          <a:noFill/>
          <a:ln w="9525">
            <a:noFill/>
            <a:miter lim="800000"/>
            <a:headEnd/>
            <a:tailEnd/>
          </a:ln>
        </p:spPr>
        <p:txBody>
          <a:bodyPr wrap="none">
            <a:spAutoFit/>
          </a:bodyPr>
          <a:lstStyle/>
          <a:p>
            <a:pPr algn="r" eaLnBrk="0" hangingPunct="0">
              <a:defRPr/>
            </a:pPr>
            <a:r>
              <a:rPr lang="en-US" sz="2800" b="1" dirty="0">
                <a:solidFill>
                  <a:srgbClr val="FF0000"/>
                </a:solidFill>
                <a:latin typeface="+mj-lt"/>
                <a:ea typeface="+mn-ea"/>
                <a:cs typeface="+mn-cs"/>
              </a:rPr>
              <a:t>Synchronized block</a:t>
            </a:r>
          </a:p>
        </p:txBody>
      </p:sp>
      <p:sp>
        <p:nvSpPr>
          <p:cNvPr id="96262" name="AutoShape 7"/>
          <p:cNvSpPr>
            <a:spLocks noChangeArrowheads="1"/>
          </p:cNvSpPr>
          <p:nvPr/>
        </p:nvSpPr>
        <p:spPr bwMode="auto">
          <a:xfrm>
            <a:off x="1066800" y="3657600"/>
            <a:ext cx="4343400" cy="1524000"/>
          </a:xfrm>
          <a:prstGeom prst="wedgeRoundRectCallout">
            <a:avLst>
              <a:gd name="adj1" fmla="val 92875"/>
              <a:gd name="adj2" fmla="val 6302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000">
              <a:solidFill>
                <a:srgbClr val="0000FF"/>
              </a:solidFill>
              <a:latin typeface="Comic Sans MS"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98306"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469D4C9-79E5-2048-821D-0E1929EAF92C}" type="slidenum">
              <a:rPr lang="ar-SA" sz="1400">
                <a:latin typeface="Comic Sans MS" charset="0"/>
                <a:cs typeface="Arial" charset="0"/>
              </a:rPr>
              <a:pPr algn="r"/>
              <a:t>42</a:t>
            </a:fld>
            <a:endParaRPr lang="en-US" sz="1400">
              <a:latin typeface="Comic Sans MS" charset="0"/>
              <a:cs typeface="Arial" charset="0"/>
            </a:endParaRPr>
          </a:p>
        </p:txBody>
      </p:sp>
      <p:sp>
        <p:nvSpPr>
          <p:cNvPr id="98307" name="Rectangle 2"/>
          <p:cNvSpPr>
            <a:spLocks noGrp="1" noChangeArrowheads="1"/>
          </p:cNvSpPr>
          <p:nvPr>
            <p:ph type="title" idx="4294967295"/>
          </p:nvPr>
        </p:nvSpPr>
        <p:spPr/>
        <p:txBody>
          <a:bodyPr/>
          <a:lstStyle/>
          <a:p>
            <a:pPr eaLnBrk="1" hangingPunct="1"/>
            <a:r>
              <a:rPr lang="en-US">
                <a:latin typeface="Arial" charset="0"/>
              </a:rPr>
              <a:t>An Aside: Java™</a:t>
            </a:r>
          </a:p>
        </p:txBody>
      </p:sp>
      <p:sp>
        <p:nvSpPr>
          <p:cNvPr id="89093" name="Text Box 3"/>
          <p:cNvSpPr txBox="1">
            <a:spLocks noChangeArrowheads="1"/>
          </p:cNvSpPr>
          <p:nvPr/>
        </p:nvSpPr>
        <p:spPr bwMode="auto">
          <a:xfrm>
            <a:off x="849313" y="2209800"/>
            <a:ext cx="7445375" cy="4059238"/>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public class Counter {</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private long value;</a:t>
            </a:r>
          </a:p>
          <a:p>
            <a:pPr>
              <a:lnSpc>
                <a:spcPct val="70000"/>
              </a:lnSpc>
              <a:spcBef>
                <a:spcPct val="30000"/>
              </a:spcBef>
              <a:defRPr/>
            </a:pPr>
            <a:endParaRPr lang="en-US" sz="2400" b="1" dirty="0">
              <a:solidFill>
                <a:schemeClr val="bg1">
                  <a:lumMod val="50000"/>
                </a:schemeClr>
              </a:solidFill>
              <a:latin typeface="Courier New" pitchFamily="49" charset="0"/>
              <a:ea typeface="+mn-ea"/>
              <a:cs typeface="Courier New" pitchFamily="49" charset="0"/>
            </a:endParaRP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public long </a:t>
            </a:r>
            <a:r>
              <a:rPr lang="en-US" sz="2400" b="1" dirty="0" err="1">
                <a:solidFill>
                  <a:schemeClr val="bg1">
                    <a:lumMod val="50000"/>
                  </a:schemeClr>
                </a:solidFill>
                <a:latin typeface="Courier New" pitchFamily="49" charset="0"/>
                <a:ea typeface="+mn-ea"/>
                <a:cs typeface="Courier New" pitchFamily="49" charset="0"/>
              </a:rPr>
              <a:t>getAndIncrement</a:t>
            </a:r>
            <a:r>
              <a:rPr lang="en-US" sz="2400" b="1" dirty="0">
                <a:solidFill>
                  <a:schemeClr val="bg1">
                    <a:lumMod val="50000"/>
                  </a:schemeClr>
                </a:solidFill>
                <a:latin typeface="Courier New" pitchFamily="49" charset="0"/>
                <a:ea typeface="+mn-ea"/>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synchronized {</a:t>
            </a:r>
          </a:p>
          <a:p>
            <a:pPr>
              <a:lnSpc>
                <a:spcPct val="70000"/>
              </a:lnSpc>
              <a:spcBef>
                <a:spcPct val="30000"/>
              </a:spcBef>
              <a:defRPr/>
            </a:pPr>
            <a:r>
              <a:rPr lang="en-US" sz="2400" b="1" dirty="0">
                <a:solidFill>
                  <a:srgbClr val="0000FF"/>
                </a:solidFill>
                <a:latin typeface="Courier New" pitchFamily="49" charset="0"/>
                <a:ea typeface="+mn-ea"/>
                <a:cs typeface="Courier New" pitchFamily="49" charset="0"/>
              </a:rPr>
              <a:t>      temp  = value;</a:t>
            </a:r>
          </a:p>
          <a:p>
            <a:pPr>
              <a:lnSpc>
                <a:spcPct val="70000"/>
              </a:lnSpc>
              <a:spcBef>
                <a:spcPct val="30000"/>
              </a:spcBef>
              <a:defRPr/>
            </a:pPr>
            <a:r>
              <a:rPr lang="en-US" sz="2400" b="1" dirty="0">
                <a:solidFill>
                  <a:srgbClr val="0000FF"/>
                </a:solidFill>
                <a:latin typeface="Courier New" pitchFamily="49" charset="0"/>
                <a:ea typeface="+mn-ea"/>
                <a:cs typeface="Courier New" pitchFamily="49" charset="0"/>
              </a:rPr>
              <a:t>      value = temp + 1;</a:t>
            </a:r>
          </a:p>
          <a:p>
            <a:pPr>
              <a:lnSpc>
                <a:spcPct val="70000"/>
              </a:lnSpc>
              <a:spcBef>
                <a:spcPct val="30000"/>
              </a:spcBef>
              <a:defRPr/>
            </a:pPr>
            <a:r>
              <a:rPr lang="en-US" sz="2400" b="1" dirty="0">
                <a:solidFill>
                  <a:srgbClr val="0000FF"/>
                </a:solidFill>
                <a:latin typeface="Courier New" pitchFamily="49" charset="0"/>
                <a:ea typeface="+mn-ea"/>
                <a:cs typeface="Courier New" pitchFamily="49" charset="0"/>
              </a:rPr>
              <a:t>      </a:t>
            </a:r>
            <a:r>
              <a:rPr lang="en-US" sz="2400" b="1" dirty="0">
                <a:solidFill>
                  <a:schemeClr val="bg1">
                    <a:lumMod val="50000"/>
                  </a:schemeClr>
                </a:solidFill>
                <a:latin typeface="Courier New" pitchFamily="49" charset="0"/>
                <a:ea typeface="+mn-ea"/>
                <a:cs typeface="Courier New" pitchFamily="49" charset="0"/>
              </a:rPr>
              <a:t>}</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return temp;</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  }</a:t>
            </a:r>
          </a:p>
          <a:p>
            <a:pPr>
              <a:lnSpc>
                <a:spcPct val="70000"/>
              </a:lnSpc>
              <a:spcBef>
                <a:spcPct val="30000"/>
              </a:spcBef>
              <a:defRPr/>
            </a:pPr>
            <a:r>
              <a:rPr lang="en-US" sz="2400" b="1" dirty="0">
                <a:solidFill>
                  <a:schemeClr val="bg1">
                    <a:lumMod val="50000"/>
                  </a:schemeClr>
                </a:solidFill>
                <a:latin typeface="Courier New" pitchFamily="49" charset="0"/>
                <a:ea typeface="+mn-ea"/>
                <a:cs typeface="Courier New" pitchFamily="49" charset="0"/>
              </a:rPr>
              <a:t>}</a:t>
            </a:r>
          </a:p>
        </p:txBody>
      </p:sp>
      <p:sp>
        <p:nvSpPr>
          <p:cNvPr id="98309" name="AutoShape 4"/>
          <p:cNvSpPr>
            <a:spLocks noChangeArrowheads="1"/>
          </p:cNvSpPr>
          <p:nvPr/>
        </p:nvSpPr>
        <p:spPr bwMode="auto">
          <a:xfrm>
            <a:off x="1828800" y="4038600"/>
            <a:ext cx="3429000" cy="762000"/>
          </a:xfrm>
          <a:prstGeom prst="wedgeRoundRectCallout">
            <a:avLst>
              <a:gd name="adj1" fmla="val 98380"/>
              <a:gd name="adj2" fmla="val -13020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000">
              <a:solidFill>
                <a:srgbClr val="0000FF"/>
              </a:solidFill>
              <a:latin typeface="Comic Sans MS" charset="0"/>
            </a:endParaRPr>
          </a:p>
        </p:txBody>
      </p:sp>
      <p:sp>
        <p:nvSpPr>
          <p:cNvPr id="89095" name="Text Box 5"/>
          <p:cNvSpPr txBox="1">
            <a:spLocks noChangeArrowheads="1"/>
          </p:cNvSpPr>
          <p:nvPr/>
        </p:nvSpPr>
        <p:spPr bwMode="auto">
          <a:xfrm>
            <a:off x="5121275" y="2971800"/>
            <a:ext cx="3140075" cy="523875"/>
          </a:xfrm>
          <a:prstGeom prst="rect">
            <a:avLst/>
          </a:prstGeom>
          <a:noFill/>
          <a:ln w="9525">
            <a:noFill/>
            <a:miter lim="800000"/>
            <a:headEnd/>
            <a:tailEnd/>
          </a:ln>
        </p:spPr>
        <p:txBody>
          <a:bodyPr wrap="none">
            <a:spAutoFit/>
          </a:bodyPr>
          <a:lstStyle/>
          <a:p>
            <a:pPr algn="r" eaLnBrk="0" hangingPunct="0">
              <a:defRPr/>
            </a:pPr>
            <a:r>
              <a:rPr lang="en-US" sz="2800" b="1" dirty="0">
                <a:solidFill>
                  <a:srgbClr val="FF0000"/>
                </a:solidFill>
                <a:latin typeface="+mj-lt"/>
                <a:ea typeface="+mn-ea"/>
                <a:cs typeface="+mn-cs"/>
              </a:rPr>
              <a:t>Mutual Exclusion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09453F7-0D6E-CC46-815A-7F723FFC7374}" type="slidenum">
              <a:rPr lang="ar-SA" sz="1400">
                <a:latin typeface="Comic Sans MS" charset="0"/>
                <a:cs typeface="Arial" charset="0"/>
              </a:rPr>
              <a:pPr algn="r"/>
              <a:t>43</a:t>
            </a:fld>
            <a:endParaRPr lang="en-US" sz="1400">
              <a:latin typeface="Comic Sans MS" charset="0"/>
              <a:cs typeface="Arial" charset="0"/>
            </a:endParaRPr>
          </a:p>
        </p:txBody>
      </p:sp>
      <p:sp>
        <p:nvSpPr>
          <p:cNvPr id="100354" name="Rectangle 2"/>
          <p:cNvSpPr>
            <a:spLocks noGrp="1" noChangeArrowheads="1"/>
          </p:cNvSpPr>
          <p:nvPr>
            <p:ph type="title" idx="4294967295"/>
          </p:nvPr>
        </p:nvSpPr>
        <p:spPr/>
        <p:txBody>
          <a:bodyPr/>
          <a:lstStyle/>
          <a:p>
            <a:pPr eaLnBrk="1" hangingPunct="1"/>
            <a:r>
              <a:rPr lang="en-US" sz="4000">
                <a:latin typeface="Arial" charset="0"/>
              </a:rPr>
              <a:t>Mutual Exclusion,</a:t>
            </a:r>
            <a:br>
              <a:rPr lang="en-US" sz="4000">
                <a:latin typeface="Arial" charset="0"/>
              </a:rPr>
            </a:br>
            <a:r>
              <a:rPr lang="en-US" sz="4000">
                <a:latin typeface="Arial" charset="0"/>
              </a:rPr>
              <a:t>or </a:t>
            </a:r>
            <a:r>
              <a:rPr lang="ja-JP" altLang="en-US" sz="4000">
                <a:latin typeface="Arial" charset="0"/>
              </a:rPr>
              <a:t>“</a:t>
            </a:r>
            <a:r>
              <a:rPr lang="en-US" altLang="ja-JP" sz="4000">
                <a:latin typeface="Arial" charset="0"/>
              </a:rPr>
              <a:t>Alice &amp; Bob share a pond</a:t>
            </a:r>
            <a:r>
              <a:rPr lang="ja-JP" altLang="en-US" sz="4000">
                <a:latin typeface="Arial" charset="0"/>
              </a:rPr>
              <a:t>”</a:t>
            </a:r>
            <a:endParaRPr lang="en-US" sz="4000">
              <a:latin typeface="Arial" charset="0"/>
            </a:endParaRPr>
          </a:p>
        </p:txBody>
      </p:sp>
      <p:grpSp>
        <p:nvGrpSpPr>
          <p:cNvPr id="100355" name="Group 3"/>
          <p:cNvGrpSpPr>
            <a:grpSpLocks/>
          </p:cNvGrpSpPr>
          <p:nvPr/>
        </p:nvGrpSpPr>
        <p:grpSpPr bwMode="auto">
          <a:xfrm>
            <a:off x="609600" y="1885950"/>
            <a:ext cx="1447800" cy="1295400"/>
            <a:chOff x="864" y="1968"/>
            <a:chExt cx="912" cy="816"/>
          </a:xfrm>
        </p:grpSpPr>
        <p:sp>
          <p:nvSpPr>
            <p:cNvPr id="100384"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85"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86"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87"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88"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00389"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00390"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00391"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392"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393"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394"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00356" name="Group 15"/>
          <p:cNvGrpSpPr>
            <a:grpSpLocks/>
          </p:cNvGrpSpPr>
          <p:nvPr/>
        </p:nvGrpSpPr>
        <p:grpSpPr bwMode="auto">
          <a:xfrm flipH="1">
            <a:off x="7467600" y="1885950"/>
            <a:ext cx="1447800" cy="1295400"/>
            <a:chOff x="2832" y="2064"/>
            <a:chExt cx="912" cy="816"/>
          </a:xfrm>
        </p:grpSpPr>
        <p:sp>
          <p:nvSpPr>
            <p:cNvPr id="100373"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74"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75"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76"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0377"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00378"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00379"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00380"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381"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382"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383"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00357"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00358"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00359"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00360" name="Group 30"/>
          <p:cNvGrpSpPr>
            <a:grpSpLocks/>
          </p:cNvGrpSpPr>
          <p:nvPr/>
        </p:nvGrpSpPr>
        <p:grpSpPr bwMode="auto">
          <a:xfrm>
            <a:off x="3429000" y="2057400"/>
            <a:ext cx="1905000" cy="1714500"/>
            <a:chOff x="1728" y="1008"/>
            <a:chExt cx="1968" cy="2376"/>
          </a:xfrm>
        </p:grpSpPr>
        <p:sp>
          <p:nvSpPr>
            <p:cNvPr id="100370"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0371"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72"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0361" name="Group 34"/>
          <p:cNvGrpSpPr>
            <a:grpSpLocks/>
          </p:cNvGrpSpPr>
          <p:nvPr/>
        </p:nvGrpSpPr>
        <p:grpSpPr bwMode="auto">
          <a:xfrm>
            <a:off x="6553200" y="4191000"/>
            <a:ext cx="1905000" cy="1714500"/>
            <a:chOff x="1728" y="1008"/>
            <a:chExt cx="1968" cy="2376"/>
          </a:xfrm>
        </p:grpSpPr>
        <p:sp>
          <p:nvSpPr>
            <p:cNvPr id="100367"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0368"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69"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0362" name="Group 38"/>
          <p:cNvGrpSpPr>
            <a:grpSpLocks/>
          </p:cNvGrpSpPr>
          <p:nvPr/>
        </p:nvGrpSpPr>
        <p:grpSpPr bwMode="auto">
          <a:xfrm>
            <a:off x="609600" y="4114800"/>
            <a:ext cx="1905000" cy="1714500"/>
            <a:chOff x="1728" y="1008"/>
            <a:chExt cx="1968" cy="2376"/>
          </a:xfrm>
        </p:grpSpPr>
        <p:sp>
          <p:nvSpPr>
            <p:cNvPr id="100364"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0365"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0366"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D9A9AA5-74A9-4E41-8193-D4E640E36B0E}" type="slidenum">
              <a:rPr lang="ar-SA" sz="1400">
                <a:latin typeface="Comic Sans MS" charset="0"/>
                <a:cs typeface="Arial" charset="0"/>
              </a:rPr>
              <a:pPr algn="r"/>
              <a:t>44</a:t>
            </a:fld>
            <a:endParaRPr lang="en-US" sz="1400">
              <a:latin typeface="Comic Sans MS" charset="0"/>
              <a:cs typeface="Arial" charset="0"/>
            </a:endParaRPr>
          </a:p>
        </p:txBody>
      </p:sp>
      <p:sp>
        <p:nvSpPr>
          <p:cNvPr id="102402" name="Rectangle 2"/>
          <p:cNvSpPr>
            <a:spLocks noGrp="1" noChangeArrowheads="1"/>
          </p:cNvSpPr>
          <p:nvPr>
            <p:ph type="title" idx="4294967295"/>
          </p:nvPr>
        </p:nvSpPr>
        <p:spPr/>
        <p:txBody>
          <a:bodyPr/>
          <a:lstStyle/>
          <a:p>
            <a:pPr eaLnBrk="1" hangingPunct="1"/>
            <a:r>
              <a:rPr lang="en-US">
                <a:latin typeface="Arial" charset="0"/>
              </a:rPr>
              <a:t>Alice has a pet</a:t>
            </a:r>
          </a:p>
        </p:txBody>
      </p:sp>
      <p:grpSp>
        <p:nvGrpSpPr>
          <p:cNvPr id="102403" name="Group 3"/>
          <p:cNvGrpSpPr>
            <a:grpSpLocks/>
          </p:cNvGrpSpPr>
          <p:nvPr/>
        </p:nvGrpSpPr>
        <p:grpSpPr bwMode="auto">
          <a:xfrm>
            <a:off x="609600" y="1885950"/>
            <a:ext cx="1447800" cy="1295400"/>
            <a:chOff x="864" y="1968"/>
            <a:chExt cx="912" cy="816"/>
          </a:xfrm>
        </p:grpSpPr>
        <p:sp>
          <p:nvSpPr>
            <p:cNvPr id="102442"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43"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44"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45"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46"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02447"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02448"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02449"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2450"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2451"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2452"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02404" name="Group 15"/>
          <p:cNvGrpSpPr>
            <a:grpSpLocks/>
          </p:cNvGrpSpPr>
          <p:nvPr/>
        </p:nvGrpSpPr>
        <p:grpSpPr bwMode="auto">
          <a:xfrm flipH="1">
            <a:off x="7467600" y="1885950"/>
            <a:ext cx="1447800" cy="1295400"/>
            <a:chOff x="2832" y="2064"/>
            <a:chExt cx="912" cy="816"/>
          </a:xfrm>
        </p:grpSpPr>
        <p:sp>
          <p:nvSpPr>
            <p:cNvPr id="102431"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32"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33"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34"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2435"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02436"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02437"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02438"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2439"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2440"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2441"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02405"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02406"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02407"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02408" name="Group 30"/>
          <p:cNvGrpSpPr>
            <a:grpSpLocks/>
          </p:cNvGrpSpPr>
          <p:nvPr/>
        </p:nvGrpSpPr>
        <p:grpSpPr bwMode="auto">
          <a:xfrm>
            <a:off x="2362200" y="2819400"/>
            <a:ext cx="4837113" cy="2576513"/>
            <a:chOff x="209" y="768"/>
            <a:chExt cx="5046" cy="2688"/>
          </a:xfrm>
        </p:grpSpPr>
        <p:sp>
          <p:nvSpPr>
            <p:cNvPr id="102422" name="Oval 31"/>
            <p:cNvSpPr>
              <a:spLocks noChangeArrowheads="1"/>
            </p:cNvSpPr>
            <p:nvPr/>
          </p:nvSpPr>
          <p:spPr bwMode="auto">
            <a:xfrm>
              <a:off x="2122" y="2712"/>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02423" name="Oval 32"/>
            <p:cNvSpPr>
              <a:spLocks noChangeArrowheads="1"/>
            </p:cNvSpPr>
            <p:nvPr/>
          </p:nvSpPr>
          <p:spPr bwMode="auto">
            <a:xfrm>
              <a:off x="3258" y="3120"/>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02424" name="Oval 33"/>
            <p:cNvSpPr>
              <a:spLocks noChangeArrowheads="1"/>
            </p:cNvSpPr>
            <p:nvPr/>
          </p:nvSpPr>
          <p:spPr bwMode="auto">
            <a:xfrm>
              <a:off x="1156" y="2376"/>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02425" name="Freeform 34"/>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sp>
          <p:nvSpPr>
            <p:cNvPr id="102426" name="Freeform 35"/>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grpSp>
          <p:nvGrpSpPr>
            <p:cNvPr id="102427" name="Group 36"/>
            <p:cNvGrpSpPr>
              <a:grpSpLocks/>
            </p:cNvGrpSpPr>
            <p:nvPr/>
          </p:nvGrpSpPr>
          <p:grpSpPr bwMode="auto">
            <a:xfrm flipH="1">
              <a:off x="209" y="768"/>
              <a:ext cx="1475" cy="1304"/>
              <a:chOff x="3552" y="2736"/>
              <a:chExt cx="1475" cy="1304"/>
            </a:xfrm>
          </p:grpSpPr>
          <p:sp>
            <p:nvSpPr>
              <p:cNvPr id="102429" name="Freeform 37"/>
              <p:cNvSpPr>
                <a:spLocks/>
              </p:cNvSpPr>
              <p:nvPr/>
            </p:nvSpPr>
            <p:spPr bwMode="auto">
              <a:xfrm>
                <a:off x="3552" y="2736"/>
                <a:ext cx="1475" cy="1304"/>
              </a:xfrm>
              <a:custGeom>
                <a:avLst/>
                <a:gdLst>
                  <a:gd name="T0" fmla="*/ 20 w 1728"/>
                  <a:gd name="T1" fmla="*/ 101 h 1664"/>
                  <a:gd name="T2" fmla="*/ 118 w 1728"/>
                  <a:gd name="T3" fmla="*/ 38 h 1664"/>
                  <a:gd name="T4" fmla="*/ 99 w 1728"/>
                  <a:gd name="T5" fmla="*/ 0 h 1664"/>
                  <a:gd name="T6" fmla="*/ 178 w 1728"/>
                  <a:gd name="T7" fmla="*/ 30 h 1664"/>
                  <a:gd name="T8" fmla="*/ 346 w 1728"/>
                  <a:gd name="T9" fmla="*/ 42 h 1664"/>
                  <a:gd name="T10" fmla="*/ 355 w 1728"/>
                  <a:gd name="T11" fmla="*/ 71 h 1664"/>
                  <a:gd name="T12" fmla="*/ 316 w 1728"/>
                  <a:gd name="T13" fmla="*/ 59 h 1664"/>
                  <a:gd name="T14" fmla="*/ 277 w 1728"/>
                  <a:gd name="T15" fmla="*/ 71 h 1664"/>
                  <a:gd name="T16" fmla="*/ 217 w 1728"/>
                  <a:gd name="T17" fmla="*/ 55 h 1664"/>
                  <a:gd name="T18" fmla="*/ 197 w 1728"/>
                  <a:gd name="T19" fmla="*/ 63 h 1664"/>
                  <a:gd name="T20" fmla="*/ 165 w 1728"/>
                  <a:gd name="T21" fmla="*/ 54 h 1664"/>
                  <a:gd name="T22" fmla="*/ 197 w 1728"/>
                  <a:gd name="T23" fmla="*/ 75 h 1664"/>
                  <a:gd name="T24" fmla="*/ 217 w 1728"/>
                  <a:gd name="T25" fmla="*/ 63 h 1664"/>
                  <a:gd name="T26" fmla="*/ 277 w 1728"/>
                  <a:gd name="T27" fmla="*/ 80 h 1664"/>
                  <a:gd name="T28" fmla="*/ 316 w 1728"/>
                  <a:gd name="T29" fmla="*/ 67 h 1664"/>
                  <a:gd name="T30" fmla="*/ 306 w 1728"/>
                  <a:gd name="T31" fmla="*/ 92 h 1664"/>
                  <a:gd name="T32" fmla="*/ 207 w 1728"/>
                  <a:gd name="T33" fmla="*/ 96 h 1664"/>
                  <a:gd name="T34" fmla="*/ 167 w 1728"/>
                  <a:gd name="T35" fmla="*/ 96 h 1664"/>
                  <a:gd name="T36" fmla="*/ 167 w 1728"/>
                  <a:gd name="T37" fmla="*/ 139 h 1664"/>
                  <a:gd name="T38" fmla="*/ 39 w 1728"/>
                  <a:gd name="T39" fmla="*/ 139 h 1664"/>
                  <a:gd name="T40" fmla="*/ 0 w 1728"/>
                  <a:gd name="T41" fmla="*/ 105 h 1664"/>
                  <a:gd name="T42" fmla="*/ 20 w 1728"/>
                  <a:gd name="T43" fmla="*/ 101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en-US"/>
              </a:p>
            </p:txBody>
          </p:sp>
          <p:sp>
            <p:nvSpPr>
              <p:cNvPr id="102430" name="Oval 38"/>
              <p:cNvSpPr>
                <a:spLocks noChangeArrowheads="1"/>
              </p:cNvSpPr>
              <p:nvPr/>
            </p:nvSpPr>
            <p:spPr bwMode="auto">
              <a:xfrm>
                <a:off x="4080" y="3072"/>
                <a:ext cx="123" cy="113"/>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102428" name="Freeform 39"/>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en-US"/>
            </a:p>
          </p:txBody>
        </p:sp>
      </p:grpSp>
      <p:grpSp>
        <p:nvGrpSpPr>
          <p:cNvPr id="102409" name="Group 40"/>
          <p:cNvGrpSpPr>
            <a:grpSpLocks/>
          </p:cNvGrpSpPr>
          <p:nvPr/>
        </p:nvGrpSpPr>
        <p:grpSpPr bwMode="auto">
          <a:xfrm>
            <a:off x="3429000" y="2057400"/>
            <a:ext cx="1905000" cy="1714500"/>
            <a:chOff x="1728" y="1008"/>
            <a:chExt cx="1968" cy="2376"/>
          </a:xfrm>
        </p:grpSpPr>
        <p:sp>
          <p:nvSpPr>
            <p:cNvPr id="102419" name="AutoShape 4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2420" name="Freeform 4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1" name="Freeform 4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2410" name="Group 44"/>
          <p:cNvGrpSpPr>
            <a:grpSpLocks/>
          </p:cNvGrpSpPr>
          <p:nvPr/>
        </p:nvGrpSpPr>
        <p:grpSpPr bwMode="auto">
          <a:xfrm>
            <a:off x="6553200" y="4191000"/>
            <a:ext cx="1905000" cy="1714500"/>
            <a:chOff x="1728" y="1008"/>
            <a:chExt cx="1968" cy="2376"/>
          </a:xfrm>
        </p:grpSpPr>
        <p:sp>
          <p:nvSpPr>
            <p:cNvPr id="102416" name="AutoShape 4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2417" name="Freeform 4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8" name="Freeform 4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2411" name="Group 48"/>
          <p:cNvGrpSpPr>
            <a:grpSpLocks/>
          </p:cNvGrpSpPr>
          <p:nvPr/>
        </p:nvGrpSpPr>
        <p:grpSpPr bwMode="auto">
          <a:xfrm>
            <a:off x="609600" y="4114800"/>
            <a:ext cx="1905000" cy="1714500"/>
            <a:chOff x="1728" y="1008"/>
            <a:chExt cx="1968" cy="2376"/>
          </a:xfrm>
        </p:grpSpPr>
        <p:sp>
          <p:nvSpPr>
            <p:cNvPr id="102413" name="AutoShape 4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2414" name="Freeform 5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5" name="Freeform 5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6A1AB5F-F985-E94D-86DC-909B65E2191A}" type="slidenum">
              <a:rPr lang="ar-SA" sz="1400">
                <a:latin typeface="Comic Sans MS" charset="0"/>
                <a:cs typeface="Arial" charset="0"/>
              </a:rPr>
              <a:pPr algn="r"/>
              <a:t>45</a:t>
            </a:fld>
            <a:endParaRPr lang="en-US" sz="1400">
              <a:latin typeface="Comic Sans MS" charset="0"/>
              <a:cs typeface="Arial" charset="0"/>
            </a:endParaRPr>
          </a:p>
        </p:txBody>
      </p:sp>
      <p:sp>
        <p:nvSpPr>
          <p:cNvPr id="104450" name="Rectangle 2"/>
          <p:cNvSpPr>
            <a:spLocks noGrp="1" noChangeArrowheads="1"/>
          </p:cNvSpPr>
          <p:nvPr>
            <p:ph type="title" idx="4294967295"/>
          </p:nvPr>
        </p:nvSpPr>
        <p:spPr/>
        <p:txBody>
          <a:bodyPr/>
          <a:lstStyle/>
          <a:p>
            <a:pPr eaLnBrk="1" hangingPunct="1"/>
            <a:r>
              <a:rPr lang="en-US">
                <a:latin typeface="Arial" charset="0"/>
              </a:rPr>
              <a:t>Bob has a pet</a:t>
            </a:r>
          </a:p>
        </p:txBody>
      </p:sp>
      <p:grpSp>
        <p:nvGrpSpPr>
          <p:cNvPr id="104451" name="Group 3"/>
          <p:cNvGrpSpPr>
            <a:grpSpLocks/>
          </p:cNvGrpSpPr>
          <p:nvPr/>
        </p:nvGrpSpPr>
        <p:grpSpPr bwMode="auto">
          <a:xfrm>
            <a:off x="609600" y="1885950"/>
            <a:ext cx="1447800" cy="1295400"/>
            <a:chOff x="864" y="1968"/>
            <a:chExt cx="912" cy="816"/>
          </a:xfrm>
        </p:grpSpPr>
        <p:sp>
          <p:nvSpPr>
            <p:cNvPr id="104488"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89"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90"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91"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92"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04493"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04494"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04495"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4496"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4497"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4498"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04452" name="Group 15"/>
          <p:cNvGrpSpPr>
            <a:grpSpLocks/>
          </p:cNvGrpSpPr>
          <p:nvPr/>
        </p:nvGrpSpPr>
        <p:grpSpPr bwMode="auto">
          <a:xfrm flipH="1">
            <a:off x="7467600" y="1885950"/>
            <a:ext cx="1447800" cy="1295400"/>
            <a:chOff x="2832" y="2064"/>
            <a:chExt cx="912" cy="816"/>
          </a:xfrm>
        </p:grpSpPr>
        <p:sp>
          <p:nvSpPr>
            <p:cNvPr id="104477"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78"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79"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80"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481"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04482"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04483"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04484"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4485"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4486"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4487"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04453"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04454"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04455"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sp>
        <p:nvSpPr>
          <p:cNvPr id="104456" name="Oval 30"/>
          <p:cNvSpPr>
            <a:spLocks noChangeArrowheads="1"/>
          </p:cNvSpPr>
          <p:nvPr/>
        </p:nvSpPr>
        <p:spPr bwMode="auto">
          <a:xfrm flipH="1">
            <a:off x="4440238" y="4683125"/>
            <a:ext cx="925512" cy="322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04457" name="Oval 31"/>
          <p:cNvSpPr>
            <a:spLocks noChangeArrowheads="1"/>
          </p:cNvSpPr>
          <p:nvPr/>
        </p:nvSpPr>
        <p:spPr bwMode="auto">
          <a:xfrm flipH="1">
            <a:off x="3351213" y="5073650"/>
            <a:ext cx="925512" cy="322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04458" name="Oval 32"/>
          <p:cNvSpPr>
            <a:spLocks noChangeArrowheads="1"/>
          </p:cNvSpPr>
          <p:nvPr/>
        </p:nvSpPr>
        <p:spPr bwMode="auto">
          <a:xfrm flipH="1">
            <a:off x="5365750" y="4360863"/>
            <a:ext cx="925513" cy="322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04459" name="Freeform 33"/>
          <p:cNvSpPr>
            <a:spLocks/>
          </p:cNvSpPr>
          <p:nvPr/>
        </p:nvSpPr>
        <p:spPr bwMode="auto">
          <a:xfrm flipH="1">
            <a:off x="4217988" y="3556000"/>
            <a:ext cx="1852612" cy="1066800"/>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en-US"/>
          </a:p>
        </p:txBody>
      </p:sp>
      <p:sp>
        <p:nvSpPr>
          <p:cNvPr id="104460" name="Freeform 34"/>
          <p:cNvSpPr>
            <a:spLocks/>
          </p:cNvSpPr>
          <p:nvPr/>
        </p:nvSpPr>
        <p:spPr bwMode="auto">
          <a:xfrm flipH="1">
            <a:off x="3292475" y="3903663"/>
            <a:ext cx="1851025" cy="1068387"/>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en-US"/>
          </a:p>
        </p:txBody>
      </p:sp>
      <p:sp>
        <p:nvSpPr>
          <p:cNvPr id="104461" name="Freeform 35"/>
          <p:cNvSpPr>
            <a:spLocks/>
          </p:cNvSpPr>
          <p:nvPr/>
        </p:nvSpPr>
        <p:spPr bwMode="auto">
          <a:xfrm>
            <a:off x="5784850" y="2819400"/>
            <a:ext cx="1414463" cy="1249363"/>
          </a:xfrm>
          <a:custGeom>
            <a:avLst/>
            <a:gdLst>
              <a:gd name="T0" fmla="*/ 2147483647 w 1728"/>
              <a:gd name="T1" fmla="*/ 2147483647 h 1664"/>
              <a:gd name="T2" fmla="*/ 2147483647 w 1728"/>
              <a:gd name="T3" fmla="*/ 2147483647 h 1664"/>
              <a:gd name="T4" fmla="*/ 2147483647 w 1728"/>
              <a:gd name="T5" fmla="*/ 0 h 1664"/>
              <a:gd name="T6" fmla="*/ 2147483647 w 1728"/>
              <a:gd name="T7" fmla="*/ 2147483647 h 1664"/>
              <a:gd name="T8" fmla="*/ 2147483647 w 1728"/>
              <a:gd name="T9" fmla="*/ 2147483647 h 1664"/>
              <a:gd name="T10" fmla="*/ 2147483647 w 1728"/>
              <a:gd name="T11" fmla="*/ 2147483647 h 1664"/>
              <a:gd name="T12" fmla="*/ 2147483647 w 1728"/>
              <a:gd name="T13" fmla="*/ 2147483647 h 1664"/>
              <a:gd name="T14" fmla="*/ 2147483647 w 1728"/>
              <a:gd name="T15" fmla="*/ 2147483647 h 1664"/>
              <a:gd name="T16" fmla="*/ 2147483647 w 1728"/>
              <a:gd name="T17" fmla="*/ 2147483647 h 1664"/>
              <a:gd name="T18" fmla="*/ 2147483647 w 1728"/>
              <a:gd name="T19" fmla="*/ 2147483647 h 1664"/>
              <a:gd name="T20" fmla="*/ 2147483647 w 1728"/>
              <a:gd name="T21" fmla="*/ 2147483647 h 1664"/>
              <a:gd name="T22" fmla="*/ 2147483647 w 1728"/>
              <a:gd name="T23" fmla="*/ 2147483647 h 1664"/>
              <a:gd name="T24" fmla="*/ 2147483647 w 1728"/>
              <a:gd name="T25" fmla="*/ 2147483647 h 1664"/>
              <a:gd name="T26" fmla="*/ 2147483647 w 1728"/>
              <a:gd name="T27" fmla="*/ 2147483647 h 1664"/>
              <a:gd name="T28" fmla="*/ 2147483647 w 1728"/>
              <a:gd name="T29" fmla="*/ 2147483647 h 1664"/>
              <a:gd name="T30" fmla="*/ 2147483647 w 1728"/>
              <a:gd name="T31" fmla="*/ 2147483647 h 1664"/>
              <a:gd name="T32" fmla="*/ 2147483647 w 1728"/>
              <a:gd name="T33" fmla="*/ 2147483647 h 1664"/>
              <a:gd name="T34" fmla="*/ 2147483647 w 1728"/>
              <a:gd name="T35" fmla="*/ 2147483647 h 1664"/>
              <a:gd name="T36" fmla="*/ 2147483647 w 1728"/>
              <a:gd name="T37" fmla="*/ 2147483647 h 1664"/>
              <a:gd name="T38" fmla="*/ 2147483647 w 1728"/>
              <a:gd name="T39" fmla="*/ 2147483647 h 1664"/>
              <a:gd name="T40" fmla="*/ 0 w 1728"/>
              <a:gd name="T41" fmla="*/ 2147483647 h 1664"/>
              <a:gd name="T42" fmla="*/ 2147483647 w 1728"/>
              <a:gd name="T43" fmla="*/ 2147483647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0000FF"/>
          </a:solidFill>
          <a:ln w="38100">
            <a:solidFill>
              <a:schemeClr val="tx1"/>
            </a:solidFill>
            <a:round/>
            <a:headEnd/>
            <a:tailEnd/>
          </a:ln>
        </p:spPr>
        <p:txBody>
          <a:bodyPr wrap="none" anchor="ctr"/>
          <a:lstStyle/>
          <a:p>
            <a:endParaRPr lang="en-US"/>
          </a:p>
        </p:txBody>
      </p:sp>
      <p:sp>
        <p:nvSpPr>
          <p:cNvPr id="104462" name="Oval 36"/>
          <p:cNvSpPr>
            <a:spLocks noChangeArrowheads="1"/>
          </p:cNvSpPr>
          <p:nvPr/>
        </p:nvSpPr>
        <p:spPr bwMode="auto">
          <a:xfrm>
            <a:off x="6291263" y="3141663"/>
            <a:ext cx="117475" cy="107950"/>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04463" name="Freeform 37"/>
          <p:cNvSpPr>
            <a:spLocks/>
          </p:cNvSpPr>
          <p:nvPr/>
        </p:nvSpPr>
        <p:spPr bwMode="auto">
          <a:xfrm flipH="1">
            <a:off x="2362200" y="4016375"/>
            <a:ext cx="1779588" cy="1311275"/>
          </a:xfrm>
          <a:custGeom>
            <a:avLst/>
            <a:gdLst>
              <a:gd name="T0" fmla="*/ 2147483647 w 1856"/>
              <a:gd name="T1" fmla="*/ 2147483647 h 1367"/>
              <a:gd name="T2" fmla="*/ 2147483647 w 1856"/>
              <a:gd name="T3" fmla="*/ 2147483647 h 1367"/>
              <a:gd name="T4" fmla="*/ 2147483647 w 1856"/>
              <a:gd name="T5" fmla="*/ 2147483647 h 1367"/>
              <a:gd name="T6" fmla="*/ 2147483647 w 1856"/>
              <a:gd name="T7" fmla="*/ 2147483647 h 1367"/>
              <a:gd name="T8" fmla="*/ 2147483647 w 1856"/>
              <a:gd name="T9" fmla="*/ 2147483647 h 1367"/>
              <a:gd name="T10" fmla="*/ 2147483647 w 1856"/>
              <a:gd name="T11" fmla="*/ 2147483647 h 1367"/>
              <a:gd name="T12" fmla="*/ 2147483647 w 1856"/>
              <a:gd name="T13" fmla="*/ 2147483647 h 1367"/>
              <a:gd name="T14" fmla="*/ 2147483647 w 1856"/>
              <a:gd name="T15" fmla="*/ 2147483647 h 1367"/>
              <a:gd name="T16" fmla="*/ 2147483647 w 1856"/>
              <a:gd name="T17" fmla="*/ 21474836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0000FF"/>
          </a:solidFill>
          <a:ln w="38100">
            <a:solidFill>
              <a:schemeClr val="tx1"/>
            </a:solidFill>
            <a:round/>
            <a:headEnd/>
            <a:tailEnd/>
          </a:ln>
        </p:spPr>
        <p:txBody>
          <a:bodyPr wrap="none" anchor="ctr"/>
          <a:lstStyle/>
          <a:p>
            <a:endParaRPr lang="en-US"/>
          </a:p>
        </p:txBody>
      </p:sp>
      <p:grpSp>
        <p:nvGrpSpPr>
          <p:cNvPr id="104464" name="Group 38"/>
          <p:cNvGrpSpPr>
            <a:grpSpLocks/>
          </p:cNvGrpSpPr>
          <p:nvPr/>
        </p:nvGrpSpPr>
        <p:grpSpPr bwMode="auto">
          <a:xfrm>
            <a:off x="3429000" y="2057400"/>
            <a:ext cx="1905000" cy="1714500"/>
            <a:chOff x="1728" y="1008"/>
            <a:chExt cx="1968" cy="2376"/>
          </a:xfrm>
        </p:grpSpPr>
        <p:sp>
          <p:nvSpPr>
            <p:cNvPr id="104474"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4475"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76"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4465" name="Group 42"/>
          <p:cNvGrpSpPr>
            <a:grpSpLocks/>
          </p:cNvGrpSpPr>
          <p:nvPr/>
        </p:nvGrpSpPr>
        <p:grpSpPr bwMode="auto">
          <a:xfrm>
            <a:off x="6553200" y="4191000"/>
            <a:ext cx="1905000" cy="1714500"/>
            <a:chOff x="1728" y="1008"/>
            <a:chExt cx="1968" cy="2376"/>
          </a:xfrm>
        </p:grpSpPr>
        <p:sp>
          <p:nvSpPr>
            <p:cNvPr id="104471" name="AutoShape 43"/>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4472" name="Freeform 44"/>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73" name="Freeform 45"/>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4466" name="Group 46"/>
          <p:cNvGrpSpPr>
            <a:grpSpLocks/>
          </p:cNvGrpSpPr>
          <p:nvPr/>
        </p:nvGrpSpPr>
        <p:grpSpPr bwMode="auto">
          <a:xfrm>
            <a:off x="609600" y="4114800"/>
            <a:ext cx="1905000" cy="1714500"/>
            <a:chOff x="1728" y="1008"/>
            <a:chExt cx="1968" cy="2376"/>
          </a:xfrm>
        </p:grpSpPr>
        <p:sp>
          <p:nvSpPr>
            <p:cNvPr id="104468" name="AutoShape 47"/>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4469" name="Freeform 48"/>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70" name="Freeform 49"/>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2"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049E92B-8D41-6E4D-BA92-CD81A00E54B8}" type="slidenum">
              <a:rPr lang="ar-SA" sz="1400">
                <a:latin typeface="Comic Sans MS" charset="0"/>
                <a:cs typeface="Arial" charset="0"/>
              </a:rPr>
              <a:pPr algn="r"/>
              <a:t>46</a:t>
            </a:fld>
            <a:endParaRPr lang="en-US" sz="1400">
              <a:latin typeface="Comic Sans MS" charset="0"/>
              <a:cs typeface="Arial" charset="0"/>
            </a:endParaRPr>
          </a:p>
        </p:txBody>
      </p:sp>
      <p:sp>
        <p:nvSpPr>
          <p:cNvPr id="106498" name="Rectangle 2"/>
          <p:cNvSpPr>
            <a:spLocks noGrp="1" noChangeArrowheads="1"/>
          </p:cNvSpPr>
          <p:nvPr>
            <p:ph type="title" idx="4294967295"/>
          </p:nvPr>
        </p:nvSpPr>
        <p:spPr/>
        <p:txBody>
          <a:bodyPr/>
          <a:lstStyle/>
          <a:p>
            <a:pPr eaLnBrk="1" hangingPunct="1"/>
            <a:r>
              <a:rPr lang="en-US">
                <a:latin typeface="Arial" charset="0"/>
              </a:rPr>
              <a:t>The Problem</a:t>
            </a:r>
          </a:p>
        </p:txBody>
      </p:sp>
      <p:grpSp>
        <p:nvGrpSpPr>
          <p:cNvPr id="106499" name="Group 3"/>
          <p:cNvGrpSpPr>
            <a:grpSpLocks/>
          </p:cNvGrpSpPr>
          <p:nvPr/>
        </p:nvGrpSpPr>
        <p:grpSpPr bwMode="auto">
          <a:xfrm>
            <a:off x="609600" y="1885950"/>
            <a:ext cx="1447800" cy="1295400"/>
            <a:chOff x="864" y="1968"/>
            <a:chExt cx="912" cy="816"/>
          </a:xfrm>
        </p:grpSpPr>
        <p:sp>
          <p:nvSpPr>
            <p:cNvPr id="106528"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29"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30"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31"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32"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06533"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06534"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06535"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6536"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6537"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6538"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06500" name="Group 15"/>
          <p:cNvGrpSpPr>
            <a:grpSpLocks/>
          </p:cNvGrpSpPr>
          <p:nvPr/>
        </p:nvGrpSpPr>
        <p:grpSpPr bwMode="auto">
          <a:xfrm flipH="1">
            <a:off x="7467600" y="1885950"/>
            <a:ext cx="1447800" cy="1295400"/>
            <a:chOff x="2832" y="2064"/>
            <a:chExt cx="912" cy="816"/>
          </a:xfrm>
        </p:grpSpPr>
        <p:sp>
          <p:nvSpPr>
            <p:cNvPr id="106517"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18"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19"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20"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521"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06522"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06523"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06524"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6525"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6526"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6527"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06501" name="Text Box 27"/>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06502" name="Text Box 28"/>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sp>
        <p:nvSpPr>
          <p:cNvPr id="106503" name="Oval 29"/>
          <p:cNvSpPr>
            <a:spLocks noChangeArrowheads="1"/>
          </p:cNvSpPr>
          <p:nvPr/>
        </p:nvSpPr>
        <p:spPr bwMode="auto">
          <a:xfrm>
            <a:off x="1104900" y="35052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2800" dirty="0">
                <a:solidFill>
                  <a:srgbClr val="0000FF"/>
                </a:solidFill>
              </a:rPr>
              <a:t>The pets </a:t>
            </a:r>
            <a:r>
              <a:rPr lang="en-US" sz="2800" dirty="0" smtClean="0">
                <a:solidFill>
                  <a:srgbClr val="0000FF"/>
                </a:solidFill>
              </a:rPr>
              <a:t>don</a:t>
            </a:r>
            <a:r>
              <a:rPr lang="fr-FR" sz="2800" dirty="0" smtClean="0">
                <a:solidFill>
                  <a:srgbClr val="0000FF"/>
                </a:solidFill>
              </a:rPr>
              <a:t>'</a:t>
            </a:r>
            <a:r>
              <a:rPr lang="en-US" altLang="ja-JP" sz="2800" dirty="0" smtClean="0">
                <a:solidFill>
                  <a:srgbClr val="0000FF"/>
                </a:solidFill>
              </a:rPr>
              <a:t>t</a:t>
            </a:r>
            <a:endParaRPr lang="en-US" altLang="ja-JP" sz="2800" dirty="0">
              <a:solidFill>
                <a:srgbClr val="0000FF"/>
              </a:solidFill>
            </a:endParaRPr>
          </a:p>
          <a:p>
            <a:pPr algn="ctr" eaLnBrk="0" hangingPunct="0"/>
            <a:r>
              <a:rPr lang="en-US" sz="2800" dirty="0">
                <a:solidFill>
                  <a:srgbClr val="0000FF"/>
                </a:solidFill>
              </a:rPr>
              <a:t>get along</a:t>
            </a:r>
          </a:p>
        </p:txBody>
      </p:sp>
      <p:grpSp>
        <p:nvGrpSpPr>
          <p:cNvPr id="106504" name="Group 30"/>
          <p:cNvGrpSpPr>
            <a:grpSpLocks/>
          </p:cNvGrpSpPr>
          <p:nvPr/>
        </p:nvGrpSpPr>
        <p:grpSpPr bwMode="auto">
          <a:xfrm>
            <a:off x="6553200" y="4191000"/>
            <a:ext cx="1905000" cy="1714500"/>
            <a:chOff x="1728" y="1008"/>
            <a:chExt cx="1968" cy="2376"/>
          </a:xfrm>
        </p:grpSpPr>
        <p:sp>
          <p:nvSpPr>
            <p:cNvPr id="106514"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6515"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16"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05" name="Group 34"/>
          <p:cNvGrpSpPr>
            <a:grpSpLocks/>
          </p:cNvGrpSpPr>
          <p:nvPr/>
        </p:nvGrpSpPr>
        <p:grpSpPr bwMode="auto">
          <a:xfrm>
            <a:off x="609600" y="4114800"/>
            <a:ext cx="1905000" cy="1714500"/>
            <a:chOff x="1728" y="1008"/>
            <a:chExt cx="1968" cy="2376"/>
          </a:xfrm>
        </p:grpSpPr>
        <p:sp>
          <p:nvSpPr>
            <p:cNvPr id="106511"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6512"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13"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06" name="Group 38"/>
          <p:cNvGrpSpPr>
            <a:grpSpLocks/>
          </p:cNvGrpSpPr>
          <p:nvPr/>
        </p:nvGrpSpPr>
        <p:grpSpPr bwMode="auto">
          <a:xfrm>
            <a:off x="3429000" y="2057400"/>
            <a:ext cx="1905000" cy="1714500"/>
            <a:chOff x="1728" y="1008"/>
            <a:chExt cx="1968" cy="2376"/>
          </a:xfrm>
        </p:grpSpPr>
        <p:sp>
          <p:nvSpPr>
            <p:cNvPr id="106508"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06509"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6510"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1DDA75D-6731-0847-9984-77029B5736B7}" type="slidenum">
              <a:rPr lang="ar-SA" sz="1400">
                <a:latin typeface="Comic Sans MS" charset="0"/>
                <a:cs typeface="Arial" charset="0"/>
              </a:rPr>
              <a:pPr algn="r"/>
              <a:t>47</a:t>
            </a:fld>
            <a:endParaRPr lang="en-US" sz="1400">
              <a:latin typeface="Comic Sans MS" charset="0"/>
              <a:cs typeface="Arial" charset="0"/>
            </a:endParaRPr>
          </a:p>
        </p:txBody>
      </p:sp>
      <p:sp>
        <p:nvSpPr>
          <p:cNvPr id="108546" name="Rectangle 2"/>
          <p:cNvSpPr>
            <a:spLocks noGrp="1" noChangeArrowheads="1"/>
          </p:cNvSpPr>
          <p:nvPr>
            <p:ph type="title" idx="4294967295"/>
          </p:nvPr>
        </p:nvSpPr>
        <p:spPr/>
        <p:txBody>
          <a:bodyPr/>
          <a:lstStyle/>
          <a:p>
            <a:pPr eaLnBrk="1" hangingPunct="1"/>
            <a:r>
              <a:rPr lang="en-US">
                <a:latin typeface="Arial" charset="0"/>
              </a:rPr>
              <a:t>Formalizing the Problem</a:t>
            </a:r>
          </a:p>
        </p:txBody>
      </p:sp>
      <p:sp>
        <p:nvSpPr>
          <p:cNvPr id="108547" name="Rectangle 3"/>
          <p:cNvSpPr>
            <a:spLocks noGrp="1" noChangeArrowheads="1"/>
          </p:cNvSpPr>
          <p:nvPr>
            <p:ph type="body" idx="4294967295"/>
          </p:nvPr>
        </p:nvSpPr>
        <p:spPr/>
        <p:txBody>
          <a:bodyPr/>
          <a:lstStyle/>
          <a:p>
            <a:pPr eaLnBrk="1" hangingPunct="1"/>
            <a:r>
              <a:rPr lang="en-US">
                <a:latin typeface="Arial" charset="0"/>
              </a:rPr>
              <a:t>Two types of formal properties in asynchronous computation: </a:t>
            </a:r>
          </a:p>
          <a:p>
            <a:pPr eaLnBrk="1" hangingPunct="1"/>
            <a:r>
              <a:rPr lang="en-US">
                <a:solidFill>
                  <a:schemeClr val="tx1"/>
                </a:solidFill>
                <a:latin typeface="Arial" charset="0"/>
              </a:rPr>
              <a:t>Safety</a:t>
            </a:r>
            <a:r>
              <a:rPr lang="en-US">
                <a:latin typeface="Arial" charset="0"/>
              </a:rPr>
              <a:t> Properties</a:t>
            </a:r>
          </a:p>
          <a:p>
            <a:pPr lvl="1" eaLnBrk="1" hangingPunct="1"/>
            <a:r>
              <a:rPr lang="en-US">
                <a:latin typeface="Arial" charset="0"/>
              </a:rPr>
              <a:t>Nothing bad happens ever</a:t>
            </a:r>
          </a:p>
          <a:p>
            <a:pPr eaLnBrk="1" hangingPunct="1"/>
            <a:r>
              <a:rPr lang="en-US">
                <a:solidFill>
                  <a:schemeClr val="tx1"/>
                </a:solidFill>
                <a:latin typeface="Arial" charset="0"/>
              </a:rPr>
              <a:t>Liveness</a:t>
            </a:r>
            <a:r>
              <a:rPr lang="en-US">
                <a:latin typeface="Arial" charset="0"/>
              </a:rPr>
              <a:t> Properties </a:t>
            </a:r>
          </a:p>
          <a:p>
            <a:pPr lvl="1" eaLnBrk="1" hangingPunct="1"/>
            <a:r>
              <a:rPr lang="en-US">
                <a:latin typeface="Arial" charset="0"/>
              </a:rPr>
              <a:t>Something good happens eventually</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7E04DEF-7155-194B-8F07-E37CC8B8B81A}" type="slidenum">
              <a:rPr lang="ar-SA" sz="1400">
                <a:latin typeface="Comic Sans MS" charset="0"/>
                <a:cs typeface="Arial" charset="0"/>
              </a:rPr>
              <a:pPr algn="r"/>
              <a:t>48</a:t>
            </a:fld>
            <a:endParaRPr lang="en-US" sz="1400">
              <a:latin typeface="Comic Sans MS" charset="0"/>
              <a:cs typeface="Arial" charset="0"/>
            </a:endParaRPr>
          </a:p>
        </p:txBody>
      </p:sp>
      <p:sp>
        <p:nvSpPr>
          <p:cNvPr id="110594" name="Rectangle 2"/>
          <p:cNvSpPr>
            <a:spLocks noGrp="1" noChangeArrowheads="1"/>
          </p:cNvSpPr>
          <p:nvPr>
            <p:ph type="title" idx="4294967295"/>
          </p:nvPr>
        </p:nvSpPr>
        <p:spPr/>
        <p:txBody>
          <a:bodyPr/>
          <a:lstStyle/>
          <a:p>
            <a:pPr eaLnBrk="1" hangingPunct="1"/>
            <a:r>
              <a:rPr lang="en-US">
                <a:latin typeface="Arial" charset="0"/>
              </a:rPr>
              <a:t>Formalizing our Problem</a:t>
            </a:r>
          </a:p>
        </p:txBody>
      </p:sp>
      <p:sp>
        <p:nvSpPr>
          <p:cNvPr id="110595" name="Rectangle 3"/>
          <p:cNvSpPr>
            <a:spLocks noGrp="1" noChangeArrowheads="1"/>
          </p:cNvSpPr>
          <p:nvPr>
            <p:ph type="body" idx="4294967295"/>
          </p:nvPr>
        </p:nvSpPr>
        <p:spPr/>
        <p:txBody>
          <a:bodyPr/>
          <a:lstStyle/>
          <a:p>
            <a:pPr eaLnBrk="1" hangingPunct="1"/>
            <a:r>
              <a:rPr lang="en-US" dirty="0">
                <a:latin typeface="Arial" charset="0"/>
              </a:rPr>
              <a:t>Mutual Exclusion</a:t>
            </a:r>
          </a:p>
          <a:p>
            <a:pPr lvl="1" eaLnBrk="1" hangingPunct="1"/>
            <a:r>
              <a:rPr lang="en-US" dirty="0">
                <a:latin typeface="Arial" charset="0"/>
              </a:rPr>
              <a:t>Both pets never in pond simultaneously</a:t>
            </a:r>
          </a:p>
          <a:p>
            <a:pPr lvl="1" eaLnBrk="1" hangingPunct="1"/>
            <a:r>
              <a:rPr lang="en-US" dirty="0">
                <a:latin typeface="Arial" charset="0"/>
              </a:rPr>
              <a:t>This is a </a:t>
            </a:r>
            <a:r>
              <a:rPr lang="en-US" b="1" i="1" dirty="0">
                <a:solidFill>
                  <a:srgbClr val="FF0000"/>
                </a:solidFill>
                <a:latin typeface="Arial" charset="0"/>
              </a:rPr>
              <a:t>safety</a:t>
            </a:r>
            <a:r>
              <a:rPr lang="en-US" i="1" dirty="0">
                <a:latin typeface="Arial" charset="0"/>
              </a:rPr>
              <a:t> </a:t>
            </a:r>
            <a:r>
              <a:rPr lang="en-US" dirty="0">
                <a:latin typeface="Arial" charset="0"/>
              </a:rPr>
              <a:t>property</a:t>
            </a:r>
          </a:p>
          <a:p>
            <a:pPr eaLnBrk="1" hangingPunct="1"/>
            <a:r>
              <a:rPr lang="en-US" dirty="0">
                <a:latin typeface="Arial" charset="0"/>
              </a:rPr>
              <a:t>No Deadlock</a:t>
            </a:r>
          </a:p>
          <a:p>
            <a:pPr lvl="1" eaLnBrk="1" hangingPunct="1"/>
            <a:r>
              <a:rPr lang="en-US" dirty="0" smtClean="0">
                <a:latin typeface="Arial" charset="0"/>
                <a:cs typeface="Times New Roman" charset="0"/>
              </a:rPr>
              <a:t>if only one wants in, it gets in</a:t>
            </a:r>
          </a:p>
          <a:p>
            <a:pPr lvl="1" eaLnBrk="1" hangingPunct="1"/>
            <a:r>
              <a:rPr lang="en-US" dirty="0" smtClean="0">
                <a:latin typeface="Arial" charset="0"/>
                <a:cs typeface="Times New Roman" charset="0"/>
              </a:rPr>
              <a:t>if both want in, one gets in</a:t>
            </a:r>
          </a:p>
          <a:p>
            <a:pPr lvl="1" eaLnBrk="1" hangingPunct="1"/>
            <a:r>
              <a:rPr lang="en-US" dirty="0" smtClean="0">
                <a:latin typeface="Arial" charset="0"/>
              </a:rPr>
              <a:t>This is a </a:t>
            </a:r>
            <a:r>
              <a:rPr lang="en-US" b="1" i="1" dirty="0" err="1" smtClean="0">
                <a:solidFill>
                  <a:srgbClr val="FF0000"/>
                </a:solidFill>
                <a:latin typeface="Arial" charset="0"/>
              </a:rPr>
              <a:t>liveness</a:t>
            </a:r>
            <a:r>
              <a:rPr lang="en-US" i="1" dirty="0" smtClean="0">
                <a:latin typeface="Arial" charset="0"/>
              </a:rPr>
              <a:t> </a:t>
            </a:r>
            <a:r>
              <a:rPr lang="en-US" dirty="0" smtClean="0">
                <a:latin typeface="Arial" charset="0"/>
              </a:rPr>
              <a:t>property</a:t>
            </a:r>
            <a:endParaRPr lang="en-US" dirty="0">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9921B28-CABB-124C-975F-EDBD8A14E21C}" type="slidenum">
              <a:rPr lang="ar-SA" sz="1400">
                <a:latin typeface="Comic Sans MS" charset="0"/>
                <a:cs typeface="Arial" charset="0"/>
              </a:rPr>
              <a:pPr algn="r"/>
              <a:t>49</a:t>
            </a:fld>
            <a:endParaRPr lang="en-US" sz="1400">
              <a:latin typeface="Comic Sans MS" charset="0"/>
              <a:cs typeface="Arial" charset="0"/>
            </a:endParaRPr>
          </a:p>
        </p:txBody>
      </p:sp>
      <p:sp>
        <p:nvSpPr>
          <p:cNvPr id="112642" name="Rectangle 2"/>
          <p:cNvSpPr>
            <a:spLocks noGrp="1" noChangeArrowheads="1"/>
          </p:cNvSpPr>
          <p:nvPr>
            <p:ph type="title" idx="4294967295"/>
          </p:nvPr>
        </p:nvSpPr>
        <p:spPr/>
        <p:txBody>
          <a:bodyPr/>
          <a:lstStyle/>
          <a:p>
            <a:pPr eaLnBrk="1" hangingPunct="1"/>
            <a:r>
              <a:rPr lang="en-US">
                <a:latin typeface="Arial" charset="0"/>
              </a:rPr>
              <a:t>Simple Protocol</a:t>
            </a:r>
          </a:p>
        </p:txBody>
      </p:sp>
      <p:sp>
        <p:nvSpPr>
          <p:cNvPr id="290819" name="Rectangle 3"/>
          <p:cNvSpPr>
            <a:spLocks noGrp="1" noChangeArrowheads="1"/>
          </p:cNvSpPr>
          <p:nvPr>
            <p:ph type="body" idx="4294967295"/>
          </p:nvPr>
        </p:nvSpPr>
        <p:spPr/>
        <p:txBody>
          <a:bodyPr/>
          <a:lstStyle/>
          <a:p>
            <a:pPr eaLnBrk="1" hangingPunct="1"/>
            <a:r>
              <a:rPr lang="en-US">
                <a:latin typeface="Arial" charset="0"/>
              </a:rPr>
              <a:t>Idea</a:t>
            </a:r>
          </a:p>
          <a:p>
            <a:pPr lvl="1" eaLnBrk="1" hangingPunct="1"/>
            <a:r>
              <a:rPr lang="en-US">
                <a:latin typeface="Arial" charset="0"/>
              </a:rPr>
              <a:t>Just look at the pond</a:t>
            </a:r>
          </a:p>
          <a:p>
            <a:pPr eaLnBrk="1" hangingPunct="1"/>
            <a:r>
              <a:rPr lang="en-US">
                <a:latin typeface="Arial" charset="0"/>
              </a:rPr>
              <a:t>Gotcha</a:t>
            </a:r>
          </a:p>
          <a:p>
            <a:pPr lvl="1" eaLnBrk="1" hangingPunct="1"/>
            <a:r>
              <a:rPr lang="en-US">
                <a:latin typeface="Arial" charset="0"/>
              </a:rPr>
              <a:t>Not atomic</a:t>
            </a:r>
          </a:p>
          <a:p>
            <a:pPr lvl="1" eaLnBrk="1" hangingPunct="1"/>
            <a:r>
              <a:rPr lang="en-US">
                <a:latin typeface="Arial" charset="0"/>
              </a:rPr>
              <a:t>Trees obscure the view</a:t>
            </a:r>
          </a:p>
          <a:p>
            <a:pPr eaLnBrk="1" hangingPunct="1">
              <a:buFontTx/>
              <a:buNone/>
            </a:pPr>
            <a:endParaRPr lang="en-US">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0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08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0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2530"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EBEDCF9-609F-8743-9591-9F407E4A02D6}" type="slidenum">
              <a:rPr lang="ar-SA" sz="1400">
                <a:cs typeface="Arial" charset="0"/>
              </a:rPr>
              <a:pPr algn="r"/>
              <a:t>5</a:t>
            </a:fld>
            <a:endParaRPr lang="en-US" sz="1400">
              <a:cs typeface="Arial" charset="0"/>
            </a:endParaRPr>
          </a:p>
        </p:txBody>
      </p:sp>
      <p:sp>
        <p:nvSpPr>
          <p:cNvPr id="22531" name="Rectangle 3"/>
          <p:cNvSpPr>
            <a:spLocks noGrp="1" noChangeArrowheads="1"/>
          </p:cNvSpPr>
          <p:nvPr>
            <p:ph type="title" idx="4294967295"/>
          </p:nvPr>
        </p:nvSpPr>
        <p:spPr>
          <a:xfrm>
            <a:off x="242888" y="609600"/>
            <a:ext cx="8845550" cy="1143000"/>
          </a:xfrm>
        </p:spPr>
        <p:txBody>
          <a:bodyPr/>
          <a:lstStyle/>
          <a:p>
            <a:pPr eaLnBrk="1" hangingPunct="1"/>
            <a:r>
              <a:rPr lang="en-US" sz="4000">
                <a:latin typeface="Arial" charset="0"/>
              </a:rPr>
              <a:t>Endangered: </a:t>
            </a:r>
            <a:br>
              <a:rPr lang="en-US" sz="4000">
                <a:latin typeface="Arial" charset="0"/>
              </a:rPr>
            </a:br>
            <a:r>
              <a:rPr lang="en-US" sz="4000">
                <a:latin typeface="Arial" charset="0"/>
              </a:rPr>
              <a:t>The Shared Memory Multiprocessor</a:t>
            </a:r>
            <a:br>
              <a:rPr lang="en-US" sz="4000">
                <a:latin typeface="Arial" charset="0"/>
              </a:rPr>
            </a:br>
            <a:r>
              <a:rPr lang="en-US" sz="4000">
                <a:latin typeface="Arial" charset="0"/>
              </a:rPr>
              <a:t>(SMP)</a:t>
            </a:r>
          </a:p>
        </p:txBody>
      </p:sp>
      <p:grpSp>
        <p:nvGrpSpPr>
          <p:cNvPr id="22532" name="Group 59"/>
          <p:cNvGrpSpPr>
            <a:grpSpLocks/>
          </p:cNvGrpSpPr>
          <p:nvPr/>
        </p:nvGrpSpPr>
        <p:grpSpPr bwMode="auto">
          <a:xfrm>
            <a:off x="2425700" y="2700338"/>
            <a:ext cx="4267200" cy="2527300"/>
            <a:chOff x="2038" y="1558"/>
            <a:chExt cx="1847" cy="1318"/>
          </a:xfrm>
        </p:grpSpPr>
        <p:sp>
          <p:nvSpPr>
            <p:cNvPr id="11270" name="Rectangle 4"/>
            <p:cNvSpPr>
              <a:spLocks noChangeArrowheads="1"/>
            </p:cNvSpPr>
            <p:nvPr/>
          </p:nvSpPr>
          <p:spPr bwMode="auto">
            <a:xfrm>
              <a:off x="2262" y="2073"/>
              <a:ext cx="335" cy="138"/>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ea typeface="+mn-ea"/>
                  <a:cs typeface="+mn-cs"/>
                </a:rPr>
                <a:t>cache</a:t>
              </a:r>
            </a:p>
          </p:txBody>
        </p:sp>
        <p:sp>
          <p:nvSpPr>
            <p:cNvPr id="11271" name="AutoShape 5"/>
            <p:cNvSpPr>
              <a:spLocks noChangeArrowheads="1"/>
            </p:cNvSpPr>
            <p:nvPr/>
          </p:nvSpPr>
          <p:spPr bwMode="auto">
            <a:xfrm>
              <a:off x="2038" y="2223"/>
              <a:ext cx="1845" cy="228"/>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ea typeface="+mn-ea"/>
                  <a:cs typeface="+mn-cs"/>
                </a:rPr>
                <a:t>Bus</a:t>
              </a:r>
            </a:p>
          </p:txBody>
        </p:sp>
        <p:grpSp>
          <p:nvGrpSpPr>
            <p:cNvPr id="22535" name="Group 6"/>
            <p:cNvGrpSpPr>
              <a:grpSpLocks/>
            </p:cNvGrpSpPr>
            <p:nvPr/>
          </p:nvGrpSpPr>
          <p:grpSpPr bwMode="auto">
            <a:xfrm>
              <a:off x="2813" y="1577"/>
              <a:ext cx="315" cy="418"/>
              <a:chOff x="2496" y="2725"/>
              <a:chExt cx="712" cy="739"/>
            </a:xfrm>
          </p:grpSpPr>
          <p:sp>
            <p:nvSpPr>
              <p:cNvPr id="2" name="Rectangle 7"/>
              <p:cNvSpPr>
                <a:spLocks noChangeArrowheads="1"/>
              </p:cNvSpPr>
              <p:nvPr/>
            </p:nvSpPr>
            <p:spPr bwMode="auto">
              <a:xfrm>
                <a:off x="2592" y="3312"/>
                <a:ext cx="527" cy="145"/>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3" name="Freeform 8"/>
              <p:cNvSpPr>
                <a:spLocks/>
              </p:cNvSpPr>
              <p:nvPr/>
            </p:nvSpPr>
            <p:spPr bwMode="auto">
              <a:xfrm>
                <a:off x="2592" y="2725"/>
                <a:ext cx="527"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22563" name="Group 9"/>
              <p:cNvGrpSpPr>
                <a:grpSpLocks/>
              </p:cNvGrpSpPr>
              <p:nvPr/>
            </p:nvGrpSpPr>
            <p:grpSpPr bwMode="auto">
              <a:xfrm>
                <a:off x="3072" y="2832"/>
                <a:ext cx="136" cy="632"/>
                <a:chOff x="3072" y="2832"/>
                <a:chExt cx="136" cy="632"/>
              </a:xfrm>
            </p:grpSpPr>
            <p:sp>
              <p:nvSpPr>
                <p:cNvPr id="11276" name="Freeform 10"/>
                <p:cNvSpPr>
                  <a:spLocks/>
                </p:cNvSpPr>
                <p:nvPr/>
              </p:nvSpPr>
              <p:spPr bwMode="auto">
                <a:xfrm>
                  <a:off x="3072"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77" name="Freeform 11"/>
                <p:cNvSpPr>
                  <a:spLocks/>
                </p:cNvSpPr>
                <p:nvPr/>
              </p:nvSpPr>
              <p:spPr bwMode="auto">
                <a:xfrm>
                  <a:off x="3072" y="2975"/>
                  <a:ext cx="123"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78" name="Freeform 12"/>
                <p:cNvSpPr>
                  <a:spLocks/>
                </p:cNvSpPr>
                <p:nvPr/>
              </p:nvSpPr>
              <p:spPr bwMode="auto">
                <a:xfrm>
                  <a:off x="3072" y="2832"/>
                  <a:ext cx="126"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22564" name="Group 13"/>
              <p:cNvGrpSpPr>
                <a:grpSpLocks/>
              </p:cNvGrpSpPr>
              <p:nvPr/>
            </p:nvGrpSpPr>
            <p:grpSpPr bwMode="auto">
              <a:xfrm flipH="1">
                <a:off x="2496" y="2832"/>
                <a:ext cx="136" cy="632"/>
                <a:chOff x="3072" y="2832"/>
                <a:chExt cx="136" cy="632"/>
              </a:xfrm>
            </p:grpSpPr>
            <p:sp>
              <p:nvSpPr>
                <p:cNvPr id="11280" name="Freeform 14"/>
                <p:cNvSpPr>
                  <a:spLocks/>
                </p:cNvSpPr>
                <p:nvPr/>
              </p:nvSpPr>
              <p:spPr bwMode="auto">
                <a:xfrm>
                  <a:off x="3074" y="3120"/>
                  <a:ext cx="134"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1" name="Freeform 15"/>
                <p:cNvSpPr>
                  <a:spLocks/>
                </p:cNvSpPr>
                <p:nvPr/>
              </p:nvSpPr>
              <p:spPr bwMode="auto">
                <a:xfrm>
                  <a:off x="3074" y="2975"/>
                  <a:ext cx="121"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2" name="Freeform 16"/>
                <p:cNvSpPr>
                  <a:spLocks/>
                </p:cNvSpPr>
                <p:nvPr/>
              </p:nvSpPr>
              <p:spPr bwMode="auto">
                <a:xfrm>
                  <a:off x="3074" y="2832"/>
                  <a:ext cx="124"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22536" name="Group 17"/>
            <p:cNvGrpSpPr>
              <a:grpSpLocks/>
            </p:cNvGrpSpPr>
            <p:nvPr/>
          </p:nvGrpSpPr>
          <p:grpSpPr bwMode="auto">
            <a:xfrm>
              <a:off x="2263" y="1558"/>
              <a:ext cx="378" cy="457"/>
              <a:chOff x="1008" y="2720"/>
              <a:chExt cx="856" cy="808"/>
            </a:xfrm>
          </p:grpSpPr>
          <p:sp>
            <p:nvSpPr>
              <p:cNvPr id="11284" name="Rectangle 18"/>
              <p:cNvSpPr>
                <a:spLocks noChangeArrowheads="1"/>
              </p:cNvSpPr>
              <p:nvPr/>
            </p:nvSpPr>
            <p:spPr bwMode="auto">
              <a:xfrm>
                <a:off x="1031" y="3304"/>
                <a:ext cx="490" cy="160"/>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5" name="Freeform 19"/>
              <p:cNvSpPr>
                <a:spLocks/>
              </p:cNvSpPr>
              <p:nvPr/>
            </p:nvSpPr>
            <p:spPr bwMode="auto">
              <a:xfrm flipH="1">
                <a:off x="1006" y="3168"/>
                <a:ext cx="138"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6" name="Freeform 20"/>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7" name="Freeform 21"/>
              <p:cNvSpPr>
                <a:spLocks/>
              </p:cNvSpPr>
              <p:nvPr/>
            </p:nvSpPr>
            <p:spPr bwMode="auto">
              <a:xfrm flipH="1">
                <a:off x="1200" y="2801"/>
                <a:ext cx="126"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8" name="Freeform 22"/>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89" name="Freeform 23"/>
              <p:cNvSpPr>
                <a:spLocks/>
              </p:cNvSpPr>
              <p:nvPr/>
            </p:nvSpPr>
            <p:spPr bwMode="auto">
              <a:xfrm>
                <a:off x="1521" y="2720"/>
                <a:ext cx="247"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0" name="Freeform 24"/>
              <p:cNvSpPr>
                <a:spLocks/>
              </p:cNvSpPr>
              <p:nvPr/>
            </p:nvSpPr>
            <p:spPr bwMode="auto">
              <a:xfrm>
                <a:off x="1585" y="3184"/>
                <a:ext cx="135"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1" name="Freeform 25"/>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2" name="Freeform 26"/>
              <p:cNvSpPr>
                <a:spLocks/>
              </p:cNvSpPr>
              <p:nvPr/>
            </p:nvSpPr>
            <p:spPr bwMode="auto">
              <a:xfrm>
                <a:off x="1737" y="2840"/>
                <a:ext cx="129"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22537" name="Group 27"/>
            <p:cNvGrpSpPr>
              <a:grpSpLocks/>
            </p:cNvGrpSpPr>
            <p:nvPr/>
          </p:nvGrpSpPr>
          <p:grpSpPr bwMode="auto">
            <a:xfrm flipH="1">
              <a:off x="3299" y="1558"/>
              <a:ext cx="379" cy="457"/>
              <a:chOff x="1008" y="2720"/>
              <a:chExt cx="856" cy="808"/>
            </a:xfrm>
          </p:grpSpPr>
          <p:sp>
            <p:nvSpPr>
              <p:cNvPr id="11294" name="Rectangle 28"/>
              <p:cNvSpPr>
                <a:spLocks noChangeArrowheads="1"/>
              </p:cNvSpPr>
              <p:nvPr/>
            </p:nvSpPr>
            <p:spPr bwMode="auto">
              <a:xfrm>
                <a:off x="1031" y="3304"/>
                <a:ext cx="489" cy="160"/>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5" name="Freeform 29"/>
              <p:cNvSpPr>
                <a:spLocks/>
              </p:cNvSpPr>
              <p:nvPr/>
            </p:nvSpPr>
            <p:spPr bwMode="auto">
              <a:xfrm flipH="1">
                <a:off x="1008" y="3168"/>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6" name="Freeform 30"/>
              <p:cNvSpPr>
                <a:spLocks/>
              </p:cNvSpPr>
              <p:nvPr/>
            </p:nvSpPr>
            <p:spPr bwMode="auto">
              <a:xfrm flipH="1">
                <a:off x="1076" y="3000"/>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7" name="Freeform 31"/>
              <p:cNvSpPr>
                <a:spLocks/>
              </p:cNvSpPr>
              <p:nvPr/>
            </p:nvSpPr>
            <p:spPr bwMode="auto">
              <a:xfrm flipH="1">
                <a:off x="1200" y="2801"/>
                <a:ext cx="127" cy="319"/>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8" name="Freeform 32"/>
              <p:cNvSpPr>
                <a:spLocks/>
              </p:cNvSpPr>
              <p:nvPr/>
            </p:nvSpPr>
            <p:spPr bwMode="auto">
              <a:xfrm>
                <a:off x="1031" y="2720"/>
                <a:ext cx="745" cy="591"/>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299" name="Freeform 3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300" name="Freeform 34"/>
              <p:cNvSpPr>
                <a:spLocks/>
              </p:cNvSpPr>
              <p:nvPr/>
            </p:nvSpPr>
            <p:spPr bwMode="auto">
              <a:xfrm>
                <a:off x="1583" y="3184"/>
                <a:ext cx="137"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301" name="Freeform 35"/>
              <p:cNvSpPr>
                <a:spLocks/>
              </p:cNvSpPr>
              <p:nvPr/>
            </p:nvSpPr>
            <p:spPr bwMode="auto">
              <a:xfrm>
                <a:off x="1669" y="3008"/>
                <a:ext cx="124"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302" name="Freeform 36"/>
              <p:cNvSpPr>
                <a:spLocks/>
              </p:cNvSpPr>
              <p:nvPr/>
            </p:nvSpPr>
            <p:spPr bwMode="auto">
              <a:xfrm>
                <a:off x="1737" y="2840"/>
                <a:ext cx="127" cy="321"/>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11303" name="AutoShape 37"/>
            <p:cNvSpPr>
              <a:spLocks noChangeArrowheads="1"/>
            </p:cNvSpPr>
            <p:nvPr/>
          </p:nvSpPr>
          <p:spPr bwMode="auto">
            <a:xfrm>
              <a:off x="2040" y="2219"/>
              <a:ext cx="1845" cy="229"/>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ea typeface="+mn-ea"/>
                  <a:cs typeface="+mn-cs"/>
                </a:rPr>
                <a:t>Bus</a:t>
              </a:r>
            </a:p>
          </p:txBody>
        </p:sp>
        <p:sp>
          <p:nvSpPr>
            <p:cNvPr id="11304" name="Rectangle 38"/>
            <p:cNvSpPr>
              <a:spLocks noChangeArrowheads="1"/>
            </p:cNvSpPr>
            <p:nvPr/>
          </p:nvSpPr>
          <p:spPr bwMode="auto">
            <a:xfrm>
              <a:off x="2197" y="2562"/>
              <a:ext cx="1552" cy="314"/>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ea typeface="+mn-ea"/>
                  <a:cs typeface="+mn-cs"/>
                </a:rPr>
                <a:t>shared memory</a:t>
              </a:r>
            </a:p>
          </p:txBody>
        </p:sp>
        <p:sp>
          <p:nvSpPr>
            <p:cNvPr id="11305" name="AutoShape 39"/>
            <p:cNvSpPr>
              <a:spLocks noChangeArrowheads="1"/>
            </p:cNvSpPr>
            <p:nvPr/>
          </p:nvSpPr>
          <p:spPr bwMode="auto">
            <a:xfrm>
              <a:off x="2868" y="2408"/>
              <a:ext cx="228" cy="126"/>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1306" name="Rectangle 40"/>
            <p:cNvSpPr>
              <a:spLocks noChangeArrowheads="1"/>
            </p:cNvSpPr>
            <p:nvPr/>
          </p:nvSpPr>
          <p:spPr bwMode="auto">
            <a:xfrm>
              <a:off x="3351" y="2073"/>
              <a:ext cx="335" cy="13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ea typeface="+mn-ea"/>
                  <a:cs typeface="+mn-cs"/>
                </a:rPr>
                <a:t>cache</a:t>
              </a:r>
            </a:p>
          </p:txBody>
        </p:sp>
        <p:sp>
          <p:nvSpPr>
            <p:cNvPr id="11307" name="Rectangle 41"/>
            <p:cNvSpPr>
              <a:spLocks noChangeArrowheads="1"/>
            </p:cNvSpPr>
            <p:nvPr/>
          </p:nvSpPr>
          <p:spPr bwMode="auto">
            <a:xfrm>
              <a:off x="2830" y="2073"/>
              <a:ext cx="335" cy="13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ea typeface="+mn-ea"/>
                  <a:cs typeface="+mn-cs"/>
                </a:rPr>
                <a:t>cache</a:t>
              </a: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71CB1C3-FDB2-3F4E-8A7A-F4CBA3132B6B}" type="slidenum">
              <a:rPr lang="ar-SA" sz="1400">
                <a:latin typeface="Comic Sans MS" charset="0"/>
                <a:cs typeface="Arial" charset="0"/>
              </a:rPr>
              <a:pPr algn="r"/>
              <a:t>50</a:t>
            </a:fld>
            <a:endParaRPr lang="en-US" sz="1400">
              <a:latin typeface="Comic Sans MS" charset="0"/>
              <a:cs typeface="Arial" charset="0"/>
            </a:endParaRPr>
          </a:p>
        </p:txBody>
      </p:sp>
      <p:sp>
        <p:nvSpPr>
          <p:cNvPr id="114690" name="Rectangle 2"/>
          <p:cNvSpPr>
            <a:spLocks noGrp="1" noChangeArrowheads="1"/>
          </p:cNvSpPr>
          <p:nvPr>
            <p:ph type="title" idx="4294967295"/>
          </p:nvPr>
        </p:nvSpPr>
        <p:spPr/>
        <p:txBody>
          <a:bodyPr/>
          <a:lstStyle/>
          <a:p>
            <a:pPr eaLnBrk="1" hangingPunct="1"/>
            <a:r>
              <a:rPr lang="en-US">
                <a:latin typeface="Arial" charset="0"/>
              </a:rPr>
              <a:t>Interpretation</a:t>
            </a:r>
          </a:p>
        </p:txBody>
      </p:sp>
      <p:sp>
        <p:nvSpPr>
          <p:cNvPr id="114691" name="Rectangle 3"/>
          <p:cNvSpPr>
            <a:spLocks noGrp="1" noChangeArrowheads="1"/>
          </p:cNvSpPr>
          <p:nvPr>
            <p:ph type="body" idx="4294967295"/>
          </p:nvPr>
        </p:nvSpPr>
        <p:spPr/>
        <p:txBody>
          <a:bodyPr/>
          <a:lstStyle/>
          <a:p>
            <a:pPr eaLnBrk="1" hangingPunct="1"/>
            <a:r>
              <a:rPr lang="en-US" dirty="0">
                <a:latin typeface="Arial" charset="0"/>
              </a:rPr>
              <a:t>Threads </a:t>
            </a:r>
            <a:r>
              <a:rPr lang="en-US" dirty="0" smtClean="0">
                <a:latin typeface="Arial" charset="0"/>
              </a:rPr>
              <a:t>can</a:t>
            </a:r>
            <a:r>
              <a:rPr lang="fr-FR" altLang="ja-JP" dirty="0" smtClean="0">
                <a:latin typeface="Arial" charset="0"/>
              </a:rPr>
              <a:t>'</a:t>
            </a:r>
            <a:r>
              <a:rPr lang="en-US" altLang="ja-JP" dirty="0" smtClean="0">
                <a:latin typeface="Arial" charset="0"/>
              </a:rPr>
              <a:t>t </a:t>
            </a:r>
            <a:r>
              <a:rPr lang="ja-JP" altLang="en-US" dirty="0">
                <a:latin typeface="Arial" charset="0"/>
              </a:rPr>
              <a:t>“</a:t>
            </a:r>
            <a:r>
              <a:rPr lang="en-US" altLang="ja-JP" dirty="0">
                <a:latin typeface="Arial" charset="0"/>
              </a:rPr>
              <a:t>see</a:t>
            </a:r>
            <a:r>
              <a:rPr lang="ja-JP" altLang="en-US" dirty="0">
                <a:latin typeface="Arial" charset="0"/>
              </a:rPr>
              <a:t>”</a:t>
            </a:r>
            <a:r>
              <a:rPr lang="en-US" altLang="ja-JP" dirty="0">
                <a:latin typeface="Arial" charset="0"/>
              </a:rPr>
              <a:t> what other threads are doing</a:t>
            </a:r>
          </a:p>
          <a:p>
            <a:pPr eaLnBrk="1" hangingPunct="1"/>
            <a:r>
              <a:rPr lang="en-US" dirty="0">
                <a:latin typeface="Arial" charset="0"/>
              </a:rPr>
              <a:t>Explicit communication required for coordination</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EEE3C3F-E2D3-B347-A1D7-15ED61BC99E7}" type="slidenum">
              <a:rPr lang="ar-SA" sz="1400">
                <a:latin typeface="Comic Sans MS" charset="0"/>
                <a:cs typeface="Arial" charset="0"/>
              </a:rPr>
              <a:pPr algn="r"/>
              <a:t>51</a:t>
            </a:fld>
            <a:endParaRPr lang="en-US" sz="1400">
              <a:latin typeface="Comic Sans MS" charset="0"/>
              <a:cs typeface="Arial" charset="0"/>
            </a:endParaRPr>
          </a:p>
        </p:txBody>
      </p:sp>
      <p:sp>
        <p:nvSpPr>
          <p:cNvPr id="116738" name="Rectangle 2"/>
          <p:cNvSpPr>
            <a:spLocks noGrp="1" noChangeArrowheads="1"/>
          </p:cNvSpPr>
          <p:nvPr>
            <p:ph type="title" idx="4294967295"/>
          </p:nvPr>
        </p:nvSpPr>
        <p:spPr/>
        <p:txBody>
          <a:bodyPr/>
          <a:lstStyle/>
          <a:p>
            <a:pPr eaLnBrk="1" hangingPunct="1"/>
            <a:r>
              <a:rPr lang="en-US">
                <a:latin typeface="Arial" charset="0"/>
              </a:rPr>
              <a:t>Cell Phone Protocol</a:t>
            </a:r>
          </a:p>
        </p:txBody>
      </p:sp>
      <p:sp>
        <p:nvSpPr>
          <p:cNvPr id="292867" name="Rectangle 3"/>
          <p:cNvSpPr>
            <a:spLocks noGrp="1" noChangeArrowheads="1"/>
          </p:cNvSpPr>
          <p:nvPr>
            <p:ph type="body" idx="4294967295"/>
          </p:nvPr>
        </p:nvSpPr>
        <p:spPr/>
        <p:txBody>
          <a:bodyPr/>
          <a:lstStyle/>
          <a:p>
            <a:pPr eaLnBrk="1" hangingPunct="1"/>
            <a:r>
              <a:rPr lang="en-US">
                <a:latin typeface="Arial" charset="0"/>
              </a:rPr>
              <a:t>Idea</a:t>
            </a:r>
          </a:p>
          <a:p>
            <a:pPr lvl="1" eaLnBrk="1" hangingPunct="1"/>
            <a:r>
              <a:rPr lang="en-US">
                <a:latin typeface="Arial" charset="0"/>
              </a:rPr>
              <a:t>Bob calls Alice (or vice-versa)</a:t>
            </a:r>
          </a:p>
          <a:p>
            <a:pPr eaLnBrk="1" hangingPunct="1"/>
            <a:r>
              <a:rPr lang="en-US">
                <a:latin typeface="Arial" charset="0"/>
              </a:rPr>
              <a:t>Gotcha</a:t>
            </a:r>
          </a:p>
          <a:p>
            <a:pPr lvl="1" eaLnBrk="1" hangingPunct="1"/>
            <a:r>
              <a:rPr lang="en-US">
                <a:latin typeface="Arial" charset="0"/>
              </a:rPr>
              <a:t>Bob takes shower</a:t>
            </a:r>
          </a:p>
          <a:p>
            <a:pPr lvl="1" eaLnBrk="1" hangingPunct="1"/>
            <a:r>
              <a:rPr lang="en-US">
                <a:latin typeface="Arial" charset="0"/>
              </a:rPr>
              <a:t>Alice recharges battery</a:t>
            </a:r>
          </a:p>
          <a:p>
            <a:pPr lvl="1" eaLnBrk="1" hangingPunct="1"/>
            <a:r>
              <a:rPr lang="en-US">
                <a:latin typeface="Arial" charset="0"/>
              </a:rPr>
              <a:t>Bob out shopping for pet food …</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2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2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2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69307F-D927-B84D-AA36-7BA428D8BA5A}" type="slidenum">
              <a:rPr lang="ar-SA" sz="1400">
                <a:latin typeface="Comic Sans MS" charset="0"/>
                <a:cs typeface="Arial" charset="0"/>
              </a:rPr>
              <a:pPr algn="r"/>
              <a:t>52</a:t>
            </a:fld>
            <a:endParaRPr lang="en-US" sz="1400">
              <a:latin typeface="Comic Sans MS" charset="0"/>
              <a:cs typeface="Arial" charset="0"/>
            </a:endParaRPr>
          </a:p>
        </p:txBody>
      </p:sp>
      <p:sp>
        <p:nvSpPr>
          <p:cNvPr id="118786" name="Rectangle 2"/>
          <p:cNvSpPr>
            <a:spLocks noGrp="1" noChangeArrowheads="1"/>
          </p:cNvSpPr>
          <p:nvPr>
            <p:ph type="title" idx="4294967295"/>
          </p:nvPr>
        </p:nvSpPr>
        <p:spPr/>
        <p:txBody>
          <a:bodyPr/>
          <a:lstStyle/>
          <a:p>
            <a:pPr eaLnBrk="1" hangingPunct="1"/>
            <a:r>
              <a:rPr lang="en-US">
                <a:latin typeface="Arial" charset="0"/>
              </a:rPr>
              <a:t>Interpretation</a:t>
            </a:r>
          </a:p>
        </p:txBody>
      </p:sp>
      <p:sp>
        <p:nvSpPr>
          <p:cNvPr id="118787" name="Rectangle 3"/>
          <p:cNvSpPr>
            <a:spLocks noGrp="1" noChangeArrowheads="1"/>
          </p:cNvSpPr>
          <p:nvPr>
            <p:ph type="body" idx="4294967295"/>
          </p:nvPr>
        </p:nvSpPr>
        <p:spPr/>
        <p:txBody>
          <a:bodyPr/>
          <a:lstStyle/>
          <a:p>
            <a:pPr eaLnBrk="1" hangingPunct="1"/>
            <a:r>
              <a:rPr lang="en-US" dirty="0">
                <a:latin typeface="Arial" charset="0"/>
              </a:rPr>
              <a:t>Message-passing </a:t>
            </a:r>
            <a:r>
              <a:rPr lang="en-US" dirty="0" err="1" smtClean="0">
                <a:latin typeface="Arial" charset="0"/>
              </a:rPr>
              <a:t>doesn</a:t>
            </a:r>
            <a:r>
              <a:rPr lang="fr-FR" altLang="ja-JP" dirty="0" smtClean="0">
                <a:latin typeface="Arial" charset="0"/>
              </a:rPr>
              <a:t>'</a:t>
            </a:r>
            <a:r>
              <a:rPr lang="en-US" altLang="ja-JP" dirty="0" smtClean="0">
                <a:latin typeface="Arial" charset="0"/>
              </a:rPr>
              <a:t>t </a:t>
            </a:r>
            <a:r>
              <a:rPr lang="en-US" altLang="ja-JP" dirty="0">
                <a:latin typeface="Arial" charset="0"/>
              </a:rPr>
              <a:t>work</a:t>
            </a:r>
          </a:p>
          <a:p>
            <a:pPr eaLnBrk="1" hangingPunct="1"/>
            <a:r>
              <a:rPr lang="en-US" dirty="0">
                <a:latin typeface="Arial" charset="0"/>
              </a:rPr>
              <a:t>Recipient might not be</a:t>
            </a:r>
          </a:p>
          <a:p>
            <a:pPr lvl="1" eaLnBrk="1" hangingPunct="1"/>
            <a:r>
              <a:rPr lang="en-US" dirty="0">
                <a:latin typeface="Arial" charset="0"/>
              </a:rPr>
              <a:t>Listening</a:t>
            </a:r>
          </a:p>
          <a:p>
            <a:pPr lvl="1" eaLnBrk="1" hangingPunct="1"/>
            <a:r>
              <a:rPr lang="en-US" dirty="0">
                <a:latin typeface="Arial" charset="0"/>
              </a:rPr>
              <a:t>There at all</a:t>
            </a:r>
          </a:p>
          <a:p>
            <a:pPr eaLnBrk="1" hangingPunct="1"/>
            <a:r>
              <a:rPr lang="en-US" dirty="0">
                <a:latin typeface="Arial" charset="0"/>
              </a:rPr>
              <a:t>Communication must be</a:t>
            </a:r>
          </a:p>
          <a:p>
            <a:pPr lvl="1" eaLnBrk="1" hangingPunct="1"/>
            <a:r>
              <a:rPr lang="en-US" dirty="0">
                <a:latin typeface="Arial" charset="0"/>
              </a:rPr>
              <a:t>Persistent (like writing)</a:t>
            </a:r>
          </a:p>
          <a:p>
            <a:pPr lvl="1" eaLnBrk="1" hangingPunct="1"/>
            <a:r>
              <a:rPr lang="en-US" dirty="0">
                <a:latin typeface="Arial" charset="0"/>
              </a:rPr>
              <a:t>Not transient (like speaking)</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492129C-8923-4B40-9387-A2CC8A9C76D2}" type="slidenum">
              <a:rPr lang="ar-SA" sz="1400">
                <a:latin typeface="Comic Sans MS" charset="0"/>
                <a:cs typeface="Arial" charset="0"/>
              </a:rPr>
              <a:pPr algn="r"/>
              <a:t>53</a:t>
            </a:fld>
            <a:endParaRPr lang="en-US" sz="1400">
              <a:latin typeface="Comic Sans MS" charset="0"/>
              <a:cs typeface="Arial" charset="0"/>
            </a:endParaRPr>
          </a:p>
        </p:txBody>
      </p:sp>
      <p:sp>
        <p:nvSpPr>
          <p:cNvPr id="120834" name="Freeform 2"/>
          <p:cNvSpPr>
            <a:spLocks/>
          </p:cNvSpPr>
          <p:nvPr/>
        </p:nvSpPr>
        <p:spPr bwMode="auto">
          <a:xfrm>
            <a:off x="1371600" y="2438400"/>
            <a:ext cx="2743200" cy="2590800"/>
          </a:xfrm>
          <a:custGeom>
            <a:avLst/>
            <a:gdLst>
              <a:gd name="T0" fmla="*/ 0 w 1728"/>
              <a:gd name="T1" fmla="*/ 0 h 1632"/>
              <a:gd name="T2" fmla="*/ 0 w 1728"/>
              <a:gd name="T3" fmla="*/ 2147483647 h 1632"/>
              <a:gd name="T4" fmla="*/ 2147483647 w 1728"/>
              <a:gd name="T5" fmla="*/ 2147483647 h 1632"/>
              <a:gd name="T6" fmla="*/ 2147483647 w 1728"/>
              <a:gd name="T7" fmla="*/ 0 h 1632"/>
              <a:gd name="T8" fmla="*/ 0 w 1728"/>
              <a:gd name="T9" fmla="*/ 0 h 1632"/>
              <a:gd name="T10" fmla="*/ 0 60000 65536"/>
              <a:gd name="T11" fmla="*/ 0 60000 65536"/>
              <a:gd name="T12" fmla="*/ 0 60000 65536"/>
              <a:gd name="T13" fmla="*/ 0 60000 65536"/>
              <a:gd name="T14" fmla="*/ 0 60000 65536"/>
              <a:gd name="T15" fmla="*/ 0 w 1728"/>
              <a:gd name="T16" fmla="*/ 0 h 1632"/>
              <a:gd name="T17" fmla="*/ 1728 w 1728"/>
              <a:gd name="T18" fmla="*/ 1632 h 1632"/>
            </a:gdLst>
            <a:ahLst/>
            <a:cxnLst>
              <a:cxn ang="T10">
                <a:pos x="T0" y="T1"/>
              </a:cxn>
              <a:cxn ang="T11">
                <a:pos x="T2" y="T3"/>
              </a:cxn>
              <a:cxn ang="T12">
                <a:pos x="T4" y="T5"/>
              </a:cxn>
              <a:cxn ang="T13">
                <a:pos x="T6" y="T7"/>
              </a:cxn>
              <a:cxn ang="T14">
                <a:pos x="T8" y="T9"/>
              </a:cxn>
            </a:cxnLst>
            <a:rect l="T15" t="T16" r="T17" b="T18"/>
            <a:pathLst>
              <a:path w="1728" h="1632">
                <a:moveTo>
                  <a:pt x="0" y="0"/>
                </a:moveTo>
                <a:lnTo>
                  <a:pt x="0" y="1632"/>
                </a:lnTo>
                <a:lnTo>
                  <a:pt x="1728" y="624"/>
                </a:lnTo>
                <a:lnTo>
                  <a:pt x="1728" y="0"/>
                </a:lnTo>
                <a:lnTo>
                  <a:pt x="0" y="0"/>
                </a:lnTo>
                <a:close/>
              </a:path>
            </a:pathLst>
          </a:custGeom>
          <a:solidFill>
            <a:schemeClr val="hlink"/>
          </a:solidFill>
          <a:ln w="38100">
            <a:solidFill>
              <a:schemeClr val="tx1"/>
            </a:solidFill>
            <a:round/>
            <a:headEnd/>
            <a:tailEnd/>
          </a:ln>
        </p:spPr>
        <p:txBody>
          <a:bodyPr wrap="none" anchor="ctr"/>
          <a:lstStyle/>
          <a:p>
            <a:endParaRPr lang="en-US"/>
          </a:p>
        </p:txBody>
      </p:sp>
      <p:sp>
        <p:nvSpPr>
          <p:cNvPr id="120835" name="Line 3"/>
          <p:cNvSpPr>
            <a:spLocks noChangeShapeType="1"/>
          </p:cNvSpPr>
          <p:nvPr/>
        </p:nvSpPr>
        <p:spPr bwMode="auto">
          <a:xfrm flipV="1">
            <a:off x="1371600" y="2895600"/>
            <a:ext cx="27432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36" name="Line 4"/>
          <p:cNvSpPr>
            <a:spLocks noChangeShapeType="1"/>
          </p:cNvSpPr>
          <p:nvPr/>
        </p:nvSpPr>
        <p:spPr bwMode="auto">
          <a:xfrm>
            <a:off x="2819400" y="2438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37" name="Freeform 5"/>
          <p:cNvSpPr>
            <a:spLocks/>
          </p:cNvSpPr>
          <p:nvPr/>
        </p:nvSpPr>
        <p:spPr bwMode="auto">
          <a:xfrm>
            <a:off x="1371600" y="3429000"/>
            <a:ext cx="3505200" cy="1600200"/>
          </a:xfrm>
          <a:custGeom>
            <a:avLst/>
            <a:gdLst>
              <a:gd name="T0" fmla="*/ 0 w 2208"/>
              <a:gd name="T1" fmla="*/ 2147483647 h 1008"/>
              <a:gd name="T2" fmla="*/ 2147483647 w 2208"/>
              <a:gd name="T3" fmla="*/ 2147483647 h 1008"/>
              <a:gd name="T4" fmla="*/ 2147483647 w 2208"/>
              <a:gd name="T5" fmla="*/ 2147483647 h 1008"/>
              <a:gd name="T6" fmla="*/ 2147483647 w 2208"/>
              <a:gd name="T7" fmla="*/ 0 h 1008"/>
              <a:gd name="T8" fmla="*/ 0 w 2208"/>
              <a:gd name="T9" fmla="*/ 2147483647 h 1008"/>
              <a:gd name="T10" fmla="*/ 0 60000 65536"/>
              <a:gd name="T11" fmla="*/ 0 60000 65536"/>
              <a:gd name="T12" fmla="*/ 0 60000 65536"/>
              <a:gd name="T13" fmla="*/ 0 60000 65536"/>
              <a:gd name="T14" fmla="*/ 0 60000 65536"/>
              <a:gd name="T15" fmla="*/ 0 w 2208"/>
              <a:gd name="T16" fmla="*/ 0 h 1008"/>
              <a:gd name="T17" fmla="*/ 2208 w 2208"/>
              <a:gd name="T18" fmla="*/ 1008 h 1008"/>
            </a:gdLst>
            <a:ahLst/>
            <a:cxnLst>
              <a:cxn ang="T10">
                <a:pos x="T0" y="T1"/>
              </a:cxn>
              <a:cxn ang="T11">
                <a:pos x="T2" y="T3"/>
              </a:cxn>
              <a:cxn ang="T12">
                <a:pos x="T4" y="T5"/>
              </a:cxn>
              <a:cxn ang="T13">
                <a:pos x="T6" y="T7"/>
              </a:cxn>
              <a:cxn ang="T14">
                <a:pos x="T8" y="T9"/>
              </a:cxn>
            </a:cxnLst>
            <a:rect l="T15" t="T16" r="T17" b="T18"/>
            <a:pathLst>
              <a:path w="2208" h="1008">
                <a:moveTo>
                  <a:pt x="0" y="1008"/>
                </a:moveTo>
                <a:lnTo>
                  <a:pt x="1440" y="1008"/>
                </a:lnTo>
                <a:lnTo>
                  <a:pt x="2208" y="48"/>
                </a:lnTo>
                <a:lnTo>
                  <a:pt x="1728" y="0"/>
                </a:lnTo>
                <a:lnTo>
                  <a:pt x="0" y="1008"/>
                </a:lnTo>
                <a:close/>
              </a:path>
            </a:pathLst>
          </a:custGeom>
          <a:solidFill>
            <a:schemeClr val="bg2"/>
          </a:solidFill>
          <a:ln w="38100">
            <a:solidFill>
              <a:schemeClr val="tx1"/>
            </a:solidFill>
            <a:round/>
            <a:headEnd/>
            <a:tailEnd/>
          </a:ln>
        </p:spPr>
        <p:txBody>
          <a:bodyPr wrap="none" anchor="ctr"/>
          <a:lstStyle/>
          <a:p>
            <a:endParaRPr lang="en-US"/>
          </a:p>
        </p:txBody>
      </p:sp>
      <p:sp>
        <p:nvSpPr>
          <p:cNvPr id="120838" name="Rectangle 6"/>
          <p:cNvSpPr>
            <a:spLocks noGrp="1" noChangeArrowheads="1"/>
          </p:cNvSpPr>
          <p:nvPr>
            <p:ph type="title" idx="4294967295"/>
          </p:nvPr>
        </p:nvSpPr>
        <p:spPr/>
        <p:txBody>
          <a:bodyPr/>
          <a:lstStyle/>
          <a:p>
            <a:pPr eaLnBrk="1" hangingPunct="1"/>
            <a:r>
              <a:rPr lang="en-US">
                <a:latin typeface="Arial" charset="0"/>
              </a:rPr>
              <a:t>Can Protocol</a:t>
            </a:r>
          </a:p>
        </p:txBody>
      </p:sp>
      <p:sp>
        <p:nvSpPr>
          <p:cNvPr id="120839" name="Freeform 7"/>
          <p:cNvSpPr>
            <a:spLocks/>
          </p:cNvSpPr>
          <p:nvPr/>
        </p:nvSpPr>
        <p:spPr bwMode="auto">
          <a:xfrm>
            <a:off x="4114800" y="4191000"/>
            <a:ext cx="4800600" cy="1270000"/>
          </a:xfrm>
          <a:custGeom>
            <a:avLst/>
            <a:gdLst>
              <a:gd name="T0" fmla="*/ 0 w 3024"/>
              <a:gd name="T1" fmla="*/ 0 h 800"/>
              <a:gd name="T2" fmla="*/ 2147483647 w 3024"/>
              <a:gd name="T3" fmla="*/ 2147483647 h 800"/>
              <a:gd name="T4" fmla="*/ 2147483647 w 3024"/>
              <a:gd name="T5" fmla="*/ 2147483647 h 800"/>
              <a:gd name="T6" fmla="*/ 2147483647 w 3024"/>
              <a:gd name="T7" fmla="*/ 2147483647 h 800"/>
              <a:gd name="T8" fmla="*/ 0 60000 65536"/>
              <a:gd name="T9" fmla="*/ 0 60000 65536"/>
              <a:gd name="T10" fmla="*/ 0 60000 65536"/>
              <a:gd name="T11" fmla="*/ 0 60000 65536"/>
              <a:gd name="T12" fmla="*/ 0 w 3024"/>
              <a:gd name="T13" fmla="*/ 0 h 800"/>
              <a:gd name="T14" fmla="*/ 3024 w 3024"/>
              <a:gd name="T15" fmla="*/ 800 h 800"/>
            </a:gdLst>
            <a:ahLst/>
            <a:cxnLst>
              <a:cxn ang="T8">
                <a:pos x="T0" y="T1"/>
              </a:cxn>
              <a:cxn ang="T9">
                <a:pos x="T2" y="T3"/>
              </a:cxn>
              <a:cxn ang="T10">
                <a:pos x="T4" y="T5"/>
              </a:cxn>
              <a:cxn ang="T11">
                <a:pos x="T6" y="T7"/>
              </a:cxn>
            </a:cxnLst>
            <a:rect l="T12" t="T13" r="T14" b="T15"/>
            <a:pathLst>
              <a:path w="3024" h="800">
                <a:moveTo>
                  <a:pt x="0" y="0"/>
                </a:moveTo>
                <a:cubicBezTo>
                  <a:pt x="280" y="252"/>
                  <a:pt x="560" y="504"/>
                  <a:pt x="912" y="624"/>
                </a:cubicBezTo>
                <a:cubicBezTo>
                  <a:pt x="1264" y="744"/>
                  <a:pt x="1760" y="800"/>
                  <a:pt x="2112" y="720"/>
                </a:cubicBezTo>
                <a:cubicBezTo>
                  <a:pt x="2464" y="640"/>
                  <a:pt x="2872" y="240"/>
                  <a:pt x="3024"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40" name="Freeform 8"/>
          <p:cNvSpPr>
            <a:spLocks/>
          </p:cNvSpPr>
          <p:nvPr/>
        </p:nvSpPr>
        <p:spPr bwMode="auto">
          <a:xfrm>
            <a:off x="3962400" y="3944938"/>
            <a:ext cx="454025" cy="644525"/>
          </a:xfrm>
          <a:custGeom>
            <a:avLst/>
            <a:gdLst>
              <a:gd name="T0" fmla="*/ 2147483647 w 286"/>
              <a:gd name="T1" fmla="*/ 2147483647 h 406"/>
              <a:gd name="T2" fmla="*/ 2147483647 w 286"/>
              <a:gd name="T3" fmla="*/ 2147483647 h 406"/>
              <a:gd name="T4" fmla="*/ 2147483647 w 286"/>
              <a:gd name="T5" fmla="*/ 2147483647 h 406"/>
              <a:gd name="T6" fmla="*/ 2147483647 w 286"/>
              <a:gd name="T7" fmla="*/ 2147483647 h 406"/>
              <a:gd name="T8" fmla="*/ 2147483647 w 286"/>
              <a:gd name="T9" fmla="*/ 2147483647 h 406"/>
              <a:gd name="T10" fmla="*/ 2147483647 w 286"/>
              <a:gd name="T11" fmla="*/ 2147483647 h 406"/>
              <a:gd name="T12" fmla="*/ 2147483647 w 286"/>
              <a:gd name="T13" fmla="*/ 2147483647 h 406"/>
              <a:gd name="T14" fmla="*/ 2147483647 w 286"/>
              <a:gd name="T15" fmla="*/ 21474836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41" name="Group 9"/>
          <p:cNvGrpSpPr>
            <a:grpSpLocks/>
          </p:cNvGrpSpPr>
          <p:nvPr/>
        </p:nvGrpSpPr>
        <p:grpSpPr bwMode="auto">
          <a:xfrm>
            <a:off x="3733800" y="2438400"/>
            <a:ext cx="838200" cy="1447800"/>
            <a:chOff x="1632" y="1872"/>
            <a:chExt cx="672" cy="1104"/>
          </a:xfrm>
        </p:grpSpPr>
        <p:sp>
          <p:nvSpPr>
            <p:cNvPr id="120854" name="Oval 10"/>
            <p:cNvSpPr>
              <a:spLocks noChangeArrowheads="1"/>
            </p:cNvSpPr>
            <p:nvPr/>
          </p:nvSpPr>
          <p:spPr bwMode="auto">
            <a:xfrm>
              <a:off x="1632" y="2688"/>
              <a:ext cx="672" cy="288"/>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0855" name="Rectangle 11"/>
            <p:cNvSpPr>
              <a:spLocks noChangeArrowheads="1"/>
            </p:cNvSpPr>
            <p:nvPr/>
          </p:nvSpPr>
          <p:spPr bwMode="auto">
            <a:xfrm>
              <a:off x="1632" y="2016"/>
              <a:ext cx="672" cy="816"/>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20856" name="Oval 12"/>
            <p:cNvSpPr>
              <a:spLocks noChangeArrowheads="1"/>
            </p:cNvSpPr>
            <p:nvPr/>
          </p:nvSpPr>
          <p:spPr bwMode="auto">
            <a:xfrm>
              <a:off x="1632" y="1872"/>
              <a:ext cx="672" cy="288"/>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0857" name="Line 13"/>
            <p:cNvSpPr>
              <a:spLocks noChangeShapeType="1"/>
            </p:cNvSpPr>
            <p:nvPr/>
          </p:nvSpPr>
          <p:spPr bwMode="auto">
            <a:xfrm>
              <a:off x="1632" y="2016"/>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8" name="Line 14"/>
            <p:cNvSpPr>
              <a:spLocks noChangeShapeType="1"/>
            </p:cNvSpPr>
            <p:nvPr/>
          </p:nvSpPr>
          <p:spPr bwMode="auto">
            <a:xfrm>
              <a:off x="2304" y="206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9" name="Text Box 15"/>
            <p:cNvSpPr txBox="1">
              <a:spLocks noChangeArrowheads="1"/>
            </p:cNvSpPr>
            <p:nvPr/>
          </p:nvSpPr>
          <p:spPr bwMode="auto">
            <a:xfrm rot="-5400000">
              <a:off x="1704" y="2375"/>
              <a:ext cx="70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a:solidFill>
                    <a:schemeClr val="bg1"/>
                  </a:solidFill>
                  <a:latin typeface="Comic Sans MS" charset="0"/>
                </a:rPr>
                <a:t>cola</a:t>
              </a:r>
            </a:p>
          </p:txBody>
        </p:sp>
      </p:grpSp>
      <p:sp>
        <p:nvSpPr>
          <p:cNvPr id="120842" name="Freeform 16"/>
          <p:cNvSpPr>
            <a:spLocks/>
          </p:cNvSpPr>
          <p:nvPr/>
        </p:nvSpPr>
        <p:spPr bwMode="auto">
          <a:xfrm>
            <a:off x="3505200" y="3276600"/>
            <a:ext cx="1409700" cy="304800"/>
          </a:xfrm>
          <a:custGeom>
            <a:avLst/>
            <a:gdLst>
              <a:gd name="T0" fmla="*/ 2147483647 w 1320"/>
              <a:gd name="T1" fmla="*/ 2147483647 h 480"/>
              <a:gd name="T2" fmla="*/ 2147483647 w 1320"/>
              <a:gd name="T3" fmla="*/ 2147483647 h 480"/>
              <a:gd name="T4" fmla="*/ 2147483647 w 1320"/>
              <a:gd name="T5" fmla="*/ 2147483647 h 480"/>
              <a:gd name="T6" fmla="*/ 2147483647 w 1320"/>
              <a:gd name="T7" fmla="*/ 2147483647 h 480"/>
              <a:gd name="T8" fmla="*/ 2147483647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43" name="Group 17"/>
          <p:cNvGrpSpPr>
            <a:grpSpLocks/>
          </p:cNvGrpSpPr>
          <p:nvPr/>
        </p:nvGrpSpPr>
        <p:grpSpPr bwMode="auto">
          <a:xfrm>
            <a:off x="2590800" y="2971800"/>
            <a:ext cx="1066800" cy="1752600"/>
            <a:chOff x="1632" y="1872"/>
            <a:chExt cx="672" cy="1104"/>
          </a:xfrm>
        </p:grpSpPr>
        <p:sp>
          <p:nvSpPr>
            <p:cNvPr id="120848" name="Oval 18"/>
            <p:cNvSpPr>
              <a:spLocks noChangeArrowheads="1"/>
            </p:cNvSpPr>
            <p:nvPr/>
          </p:nvSpPr>
          <p:spPr bwMode="auto">
            <a:xfrm>
              <a:off x="1632" y="2688"/>
              <a:ext cx="672" cy="288"/>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0849" name="Rectangle 19"/>
            <p:cNvSpPr>
              <a:spLocks noChangeArrowheads="1"/>
            </p:cNvSpPr>
            <p:nvPr/>
          </p:nvSpPr>
          <p:spPr bwMode="auto">
            <a:xfrm>
              <a:off x="1632" y="2016"/>
              <a:ext cx="672" cy="816"/>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20850" name="Oval 20"/>
            <p:cNvSpPr>
              <a:spLocks noChangeArrowheads="1"/>
            </p:cNvSpPr>
            <p:nvPr/>
          </p:nvSpPr>
          <p:spPr bwMode="auto">
            <a:xfrm>
              <a:off x="1632" y="1872"/>
              <a:ext cx="672" cy="288"/>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0851" name="Line 21"/>
            <p:cNvSpPr>
              <a:spLocks noChangeShapeType="1"/>
            </p:cNvSpPr>
            <p:nvPr/>
          </p:nvSpPr>
          <p:spPr bwMode="auto">
            <a:xfrm>
              <a:off x="1632" y="2016"/>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2" name="Line 22"/>
            <p:cNvSpPr>
              <a:spLocks noChangeShapeType="1"/>
            </p:cNvSpPr>
            <p:nvPr/>
          </p:nvSpPr>
          <p:spPr bwMode="auto">
            <a:xfrm>
              <a:off x="2304" y="206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3" name="Text Box 23"/>
            <p:cNvSpPr txBox="1">
              <a:spLocks noChangeArrowheads="1"/>
            </p:cNvSpPr>
            <p:nvPr/>
          </p:nvSpPr>
          <p:spPr bwMode="auto">
            <a:xfrm rot="-5400000">
              <a:off x="1715" y="2365"/>
              <a:ext cx="5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200">
                  <a:solidFill>
                    <a:schemeClr val="bg1"/>
                  </a:solidFill>
                  <a:latin typeface="Comic Sans MS" charset="0"/>
                </a:rPr>
                <a:t>cola</a:t>
              </a:r>
            </a:p>
          </p:txBody>
        </p:sp>
      </p:grpSp>
      <p:sp>
        <p:nvSpPr>
          <p:cNvPr id="120844" name="Freeform 24"/>
          <p:cNvSpPr>
            <a:spLocks/>
          </p:cNvSpPr>
          <p:nvPr/>
        </p:nvSpPr>
        <p:spPr bwMode="auto">
          <a:xfrm>
            <a:off x="4724400" y="3200400"/>
            <a:ext cx="301625" cy="568325"/>
          </a:xfrm>
          <a:custGeom>
            <a:avLst/>
            <a:gdLst>
              <a:gd name="T0" fmla="*/ 2147483647 w 286"/>
              <a:gd name="T1" fmla="*/ 2147483647 h 406"/>
              <a:gd name="T2" fmla="*/ 2147483647 w 286"/>
              <a:gd name="T3" fmla="*/ 2147483647 h 406"/>
              <a:gd name="T4" fmla="*/ 2147483647 w 286"/>
              <a:gd name="T5" fmla="*/ 2147483647 h 406"/>
              <a:gd name="T6" fmla="*/ 2147483647 w 286"/>
              <a:gd name="T7" fmla="*/ 2147483647 h 406"/>
              <a:gd name="T8" fmla="*/ 2147483647 w 286"/>
              <a:gd name="T9" fmla="*/ 2147483647 h 406"/>
              <a:gd name="T10" fmla="*/ 2147483647 w 286"/>
              <a:gd name="T11" fmla="*/ 2147483647 h 406"/>
              <a:gd name="T12" fmla="*/ 2147483647 w 286"/>
              <a:gd name="T13" fmla="*/ 2147483647 h 406"/>
              <a:gd name="T14" fmla="*/ 2147483647 w 286"/>
              <a:gd name="T15" fmla="*/ 21474836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45" name="Freeform 25"/>
          <p:cNvSpPr>
            <a:spLocks/>
          </p:cNvSpPr>
          <p:nvPr/>
        </p:nvSpPr>
        <p:spPr bwMode="auto">
          <a:xfrm>
            <a:off x="4800600" y="3429000"/>
            <a:ext cx="3962400" cy="736600"/>
          </a:xfrm>
          <a:custGeom>
            <a:avLst/>
            <a:gdLst>
              <a:gd name="T0" fmla="*/ 0 w 3024"/>
              <a:gd name="T1" fmla="*/ 0 h 800"/>
              <a:gd name="T2" fmla="*/ 2147483647 w 3024"/>
              <a:gd name="T3" fmla="*/ 2147483647 h 800"/>
              <a:gd name="T4" fmla="*/ 2147483647 w 3024"/>
              <a:gd name="T5" fmla="*/ 2147483647 h 800"/>
              <a:gd name="T6" fmla="*/ 2147483647 w 3024"/>
              <a:gd name="T7" fmla="*/ 2147483647 h 800"/>
              <a:gd name="T8" fmla="*/ 0 60000 65536"/>
              <a:gd name="T9" fmla="*/ 0 60000 65536"/>
              <a:gd name="T10" fmla="*/ 0 60000 65536"/>
              <a:gd name="T11" fmla="*/ 0 60000 65536"/>
              <a:gd name="T12" fmla="*/ 0 w 3024"/>
              <a:gd name="T13" fmla="*/ 0 h 800"/>
              <a:gd name="T14" fmla="*/ 3024 w 3024"/>
              <a:gd name="T15" fmla="*/ 800 h 800"/>
            </a:gdLst>
            <a:ahLst/>
            <a:cxnLst>
              <a:cxn ang="T8">
                <a:pos x="T0" y="T1"/>
              </a:cxn>
              <a:cxn ang="T9">
                <a:pos x="T2" y="T3"/>
              </a:cxn>
              <a:cxn ang="T10">
                <a:pos x="T4" y="T5"/>
              </a:cxn>
              <a:cxn ang="T11">
                <a:pos x="T6" y="T7"/>
              </a:cxn>
            </a:cxnLst>
            <a:rect l="T12" t="T13" r="T14" b="T15"/>
            <a:pathLst>
              <a:path w="3024" h="800">
                <a:moveTo>
                  <a:pt x="0" y="0"/>
                </a:moveTo>
                <a:cubicBezTo>
                  <a:pt x="280" y="252"/>
                  <a:pt x="560" y="504"/>
                  <a:pt x="912" y="624"/>
                </a:cubicBezTo>
                <a:cubicBezTo>
                  <a:pt x="1264" y="744"/>
                  <a:pt x="1760" y="800"/>
                  <a:pt x="2112" y="720"/>
                </a:cubicBezTo>
                <a:cubicBezTo>
                  <a:pt x="2464" y="640"/>
                  <a:pt x="2872" y="240"/>
                  <a:pt x="3024"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46" name="Freeform 26"/>
          <p:cNvSpPr>
            <a:spLocks/>
          </p:cNvSpPr>
          <p:nvPr/>
        </p:nvSpPr>
        <p:spPr bwMode="auto">
          <a:xfrm>
            <a:off x="2108200" y="3810000"/>
            <a:ext cx="2095500" cy="762000"/>
          </a:xfrm>
          <a:custGeom>
            <a:avLst/>
            <a:gdLst>
              <a:gd name="T0" fmla="*/ 2147483647 w 1320"/>
              <a:gd name="T1" fmla="*/ 2147483647 h 480"/>
              <a:gd name="T2" fmla="*/ 2147483647 w 1320"/>
              <a:gd name="T3" fmla="*/ 2147483647 h 480"/>
              <a:gd name="T4" fmla="*/ 2147483647 w 1320"/>
              <a:gd name="T5" fmla="*/ 2147483647 h 480"/>
              <a:gd name="T6" fmla="*/ 2147483647 w 1320"/>
              <a:gd name="T7" fmla="*/ 2147483647 h 480"/>
              <a:gd name="T8" fmla="*/ 2147483647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9485D21-79BB-F84A-8F1F-0B7A41ADEC5D}" type="slidenum">
              <a:rPr lang="ar-SA" sz="1400">
                <a:latin typeface="Comic Sans MS" charset="0"/>
                <a:cs typeface="Arial" charset="0"/>
              </a:rPr>
              <a:pPr algn="r"/>
              <a:t>54</a:t>
            </a:fld>
            <a:endParaRPr lang="en-US" sz="1400">
              <a:latin typeface="Comic Sans MS" charset="0"/>
              <a:cs typeface="Arial" charset="0"/>
            </a:endParaRPr>
          </a:p>
        </p:txBody>
      </p:sp>
      <p:sp>
        <p:nvSpPr>
          <p:cNvPr id="122882" name="Rectangle 2"/>
          <p:cNvSpPr>
            <a:spLocks noGrp="1" noChangeArrowheads="1"/>
          </p:cNvSpPr>
          <p:nvPr>
            <p:ph type="title" idx="4294967295"/>
          </p:nvPr>
        </p:nvSpPr>
        <p:spPr/>
        <p:txBody>
          <a:bodyPr/>
          <a:lstStyle/>
          <a:p>
            <a:pPr eaLnBrk="1" hangingPunct="1"/>
            <a:r>
              <a:rPr lang="en-US">
                <a:latin typeface="Arial" charset="0"/>
              </a:rPr>
              <a:t>Bob conveys a bit</a:t>
            </a:r>
          </a:p>
        </p:txBody>
      </p:sp>
      <p:grpSp>
        <p:nvGrpSpPr>
          <p:cNvPr id="122883" name="Group 3"/>
          <p:cNvGrpSpPr>
            <a:grpSpLocks/>
          </p:cNvGrpSpPr>
          <p:nvPr/>
        </p:nvGrpSpPr>
        <p:grpSpPr bwMode="auto">
          <a:xfrm>
            <a:off x="609600" y="1885950"/>
            <a:ext cx="1447800" cy="1295400"/>
            <a:chOff x="864" y="1968"/>
            <a:chExt cx="912" cy="816"/>
          </a:xfrm>
        </p:grpSpPr>
        <p:sp>
          <p:nvSpPr>
            <p:cNvPr id="122924"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25"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26"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27"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28"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22929"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22930"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22931"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2932"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2933"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2934"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22884" name="Group 15"/>
          <p:cNvGrpSpPr>
            <a:grpSpLocks/>
          </p:cNvGrpSpPr>
          <p:nvPr/>
        </p:nvGrpSpPr>
        <p:grpSpPr bwMode="auto">
          <a:xfrm flipH="1">
            <a:off x="7467600" y="1885950"/>
            <a:ext cx="1447800" cy="1295400"/>
            <a:chOff x="2832" y="2064"/>
            <a:chExt cx="912" cy="816"/>
          </a:xfrm>
        </p:grpSpPr>
        <p:sp>
          <p:nvSpPr>
            <p:cNvPr id="122913"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14"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15"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16"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2917"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22918"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22919"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22920"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2921"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2922"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2923"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22885"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22886"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22887"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22888" name="Group 30"/>
          <p:cNvGrpSpPr>
            <a:grpSpLocks/>
          </p:cNvGrpSpPr>
          <p:nvPr/>
        </p:nvGrpSpPr>
        <p:grpSpPr bwMode="auto">
          <a:xfrm>
            <a:off x="3429000" y="2057400"/>
            <a:ext cx="1905000" cy="1714500"/>
            <a:chOff x="1728" y="1008"/>
            <a:chExt cx="1968" cy="2376"/>
          </a:xfrm>
        </p:grpSpPr>
        <p:sp>
          <p:nvSpPr>
            <p:cNvPr id="122910"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22911"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912"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2889" name="Group 34"/>
          <p:cNvGrpSpPr>
            <a:grpSpLocks/>
          </p:cNvGrpSpPr>
          <p:nvPr/>
        </p:nvGrpSpPr>
        <p:grpSpPr bwMode="auto">
          <a:xfrm>
            <a:off x="6553200" y="4191000"/>
            <a:ext cx="1905000" cy="1714500"/>
            <a:chOff x="1728" y="1008"/>
            <a:chExt cx="1968" cy="2376"/>
          </a:xfrm>
        </p:grpSpPr>
        <p:sp>
          <p:nvSpPr>
            <p:cNvPr id="122907"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22908"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909"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2890" name="Group 38"/>
          <p:cNvGrpSpPr>
            <a:grpSpLocks/>
          </p:cNvGrpSpPr>
          <p:nvPr/>
        </p:nvGrpSpPr>
        <p:grpSpPr bwMode="auto">
          <a:xfrm>
            <a:off x="609600" y="4114800"/>
            <a:ext cx="1905000" cy="1714500"/>
            <a:chOff x="1728" y="1008"/>
            <a:chExt cx="1968" cy="2376"/>
          </a:xfrm>
        </p:grpSpPr>
        <p:sp>
          <p:nvSpPr>
            <p:cNvPr id="122904"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22905"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906"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2891" name="Oval 42"/>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2892" name="Rectangle 43"/>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22893" name="Oval 44"/>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2894" name="Line 45"/>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95" name="Line 46"/>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96" name="Text Box 47"/>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nvGrpSpPr>
          <p:cNvPr id="122897" name="Group 48"/>
          <p:cNvGrpSpPr>
            <a:grpSpLocks/>
          </p:cNvGrpSpPr>
          <p:nvPr/>
        </p:nvGrpSpPr>
        <p:grpSpPr bwMode="auto">
          <a:xfrm>
            <a:off x="307975" y="3276600"/>
            <a:ext cx="1368425" cy="461963"/>
            <a:chOff x="1328" y="2400"/>
            <a:chExt cx="1454" cy="491"/>
          </a:xfrm>
        </p:grpSpPr>
        <p:sp>
          <p:nvSpPr>
            <p:cNvPr id="122902" name="Freeform 49"/>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03" name="Freeform 50"/>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2898" name="Freeform 51"/>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99" name="Freeform 52"/>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00" name="Freeform 53"/>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AFA4353-FC35-A24A-99D0-ED9D1A5399CF}" type="slidenum">
              <a:rPr lang="ar-SA" sz="1400">
                <a:latin typeface="Comic Sans MS" charset="0"/>
                <a:cs typeface="Arial" charset="0"/>
              </a:rPr>
              <a:pPr algn="r"/>
              <a:t>55</a:t>
            </a:fld>
            <a:endParaRPr lang="en-US" sz="1400">
              <a:latin typeface="Comic Sans MS" charset="0"/>
              <a:cs typeface="Arial" charset="0"/>
            </a:endParaRPr>
          </a:p>
        </p:txBody>
      </p:sp>
      <p:sp>
        <p:nvSpPr>
          <p:cNvPr id="124930" name="Rectangle 2"/>
          <p:cNvSpPr>
            <a:spLocks noGrp="1" noChangeArrowheads="1"/>
          </p:cNvSpPr>
          <p:nvPr>
            <p:ph type="title" idx="4294967295"/>
          </p:nvPr>
        </p:nvSpPr>
        <p:spPr/>
        <p:txBody>
          <a:bodyPr/>
          <a:lstStyle/>
          <a:p>
            <a:pPr eaLnBrk="1" hangingPunct="1"/>
            <a:r>
              <a:rPr lang="en-US">
                <a:latin typeface="Arial" charset="0"/>
              </a:rPr>
              <a:t>Bob conveys a bit</a:t>
            </a:r>
          </a:p>
        </p:txBody>
      </p:sp>
      <p:grpSp>
        <p:nvGrpSpPr>
          <p:cNvPr id="124931" name="Group 3"/>
          <p:cNvGrpSpPr>
            <a:grpSpLocks/>
          </p:cNvGrpSpPr>
          <p:nvPr/>
        </p:nvGrpSpPr>
        <p:grpSpPr bwMode="auto">
          <a:xfrm>
            <a:off x="609600" y="1885950"/>
            <a:ext cx="1447800" cy="1295400"/>
            <a:chOff x="864" y="1968"/>
            <a:chExt cx="912" cy="816"/>
          </a:xfrm>
        </p:grpSpPr>
        <p:sp>
          <p:nvSpPr>
            <p:cNvPr id="124973"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74"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75"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76"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77"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24978"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24979"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24980"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4981"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4982"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4983"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24932" name="Group 15"/>
          <p:cNvGrpSpPr>
            <a:grpSpLocks/>
          </p:cNvGrpSpPr>
          <p:nvPr/>
        </p:nvGrpSpPr>
        <p:grpSpPr bwMode="auto">
          <a:xfrm flipH="1">
            <a:off x="7467600" y="1885950"/>
            <a:ext cx="1447800" cy="1295400"/>
            <a:chOff x="2832" y="2064"/>
            <a:chExt cx="912" cy="816"/>
          </a:xfrm>
        </p:grpSpPr>
        <p:sp>
          <p:nvSpPr>
            <p:cNvPr id="124962"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63"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64"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65"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966"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24967"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24968"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24969"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4970"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4971"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24972"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24933"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24934"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24935"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24936" name="Group 30"/>
          <p:cNvGrpSpPr>
            <a:grpSpLocks/>
          </p:cNvGrpSpPr>
          <p:nvPr/>
        </p:nvGrpSpPr>
        <p:grpSpPr bwMode="auto">
          <a:xfrm>
            <a:off x="3429000" y="2057400"/>
            <a:ext cx="1905000" cy="1714500"/>
            <a:chOff x="1728" y="1008"/>
            <a:chExt cx="1968" cy="2376"/>
          </a:xfrm>
        </p:grpSpPr>
        <p:sp>
          <p:nvSpPr>
            <p:cNvPr id="124959"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24960"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4961"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4937" name="Group 34"/>
          <p:cNvGrpSpPr>
            <a:grpSpLocks/>
          </p:cNvGrpSpPr>
          <p:nvPr/>
        </p:nvGrpSpPr>
        <p:grpSpPr bwMode="auto">
          <a:xfrm>
            <a:off x="6553200" y="4191000"/>
            <a:ext cx="1905000" cy="1714500"/>
            <a:chOff x="1728" y="1008"/>
            <a:chExt cx="1968" cy="2376"/>
          </a:xfrm>
        </p:grpSpPr>
        <p:sp>
          <p:nvSpPr>
            <p:cNvPr id="124956"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24957"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4958"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4938" name="Group 38"/>
          <p:cNvGrpSpPr>
            <a:grpSpLocks/>
          </p:cNvGrpSpPr>
          <p:nvPr/>
        </p:nvGrpSpPr>
        <p:grpSpPr bwMode="auto">
          <a:xfrm>
            <a:off x="609600" y="4114800"/>
            <a:ext cx="1905000" cy="1714500"/>
            <a:chOff x="1728" y="1008"/>
            <a:chExt cx="1968" cy="2376"/>
          </a:xfrm>
        </p:grpSpPr>
        <p:sp>
          <p:nvSpPr>
            <p:cNvPr id="124953"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24954"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4955"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4939" name="Group 42"/>
          <p:cNvGrpSpPr>
            <a:grpSpLocks/>
          </p:cNvGrpSpPr>
          <p:nvPr/>
        </p:nvGrpSpPr>
        <p:grpSpPr bwMode="auto">
          <a:xfrm rot="-5609048">
            <a:off x="537368" y="2894807"/>
            <a:ext cx="684213" cy="990600"/>
            <a:chOff x="338" y="1824"/>
            <a:chExt cx="431" cy="624"/>
          </a:xfrm>
        </p:grpSpPr>
        <p:sp>
          <p:nvSpPr>
            <p:cNvPr id="124947" name="Oval 43"/>
            <p:cNvSpPr>
              <a:spLocks noChangeArrowheads="1"/>
            </p:cNvSpPr>
            <p:nvPr/>
          </p:nvSpPr>
          <p:spPr bwMode="auto">
            <a:xfrm>
              <a:off x="338" y="2285"/>
              <a:ext cx="431" cy="163"/>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4948" name="Rectangle 44"/>
            <p:cNvSpPr>
              <a:spLocks noChangeArrowheads="1"/>
            </p:cNvSpPr>
            <p:nvPr/>
          </p:nvSpPr>
          <p:spPr bwMode="auto">
            <a:xfrm>
              <a:off x="338" y="1905"/>
              <a:ext cx="431" cy="4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24949" name="Oval 45"/>
            <p:cNvSpPr>
              <a:spLocks noChangeArrowheads="1"/>
            </p:cNvSpPr>
            <p:nvPr/>
          </p:nvSpPr>
          <p:spPr bwMode="auto">
            <a:xfrm>
              <a:off x="338" y="1824"/>
              <a:ext cx="431" cy="1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24950" name="Line 46"/>
            <p:cNvSpPr>
              <a:spLocks noChangeShapeType="1"/>
            </p:cNvSpPr>
            <p:nvPr/>
          </p:nvSpPr>
          <p:spPr bwMode="auto">
            <a:xfrm>
              <a:off x="338" y="1905"/>
              <a:ext cx="0"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51" name="Line 47"/>
            <p:cNvSpPr>
              <a:spLocks noChangeShapeType="1"/>
            </p:cNvSpPr>
            <p:nvPr/>
          </p:nvSpPr>
          <p:spPr bwMode="auto">
            <a:xfrm>
              <a:off x="769" y="1933"/>
              <a:ext cx="0" cy="4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52" name="Text Box 48"/>
            <p:cNvSpPr txBox="1">
              <a:spLocks noChangeArrowheads="1"/>
            </p:cNvSpPr>
            <p:nvPr/>
          </p:nvSpPr>
          <p:spPr bwMode="auto">
            <a:xfrm rot="-5400000">
              <a:off x="355" y="211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grpSp>
        <p:nvGrpSpPr>
          <p:cNvPr id="124940" name="Group 49"/>
          <p:cNvGrpSpPr>
            <a:grpSpLocks/>
          </p:cNvGrpSpPr>
          <p:nvPr/>
        </p:nvGrpSpPr>
        <p:grpSpPr bwMode="auto">
          <a:xfrm>
            <a:off x="307975" y="3276600"/>
            <a:ext cx="1368425" cy="461963"/>
            <a:chOff x="1328" y="2400"/>
            <a:chExt cx="1454" cy="491"/>
          </a:xfrm>
        </p:grpSpPr>
        <p:sp>
          <p:nvSpPr>
            <p:cNvPr id="124945" name="Freeform 50"/>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46" name="Freeform 51"/>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4941" name="Freeform 52"/>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42" name="Freeform 53"/>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43" name="Freeform 54"/>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E4B59F6-E0F3-734C-BEB4-57C024DAEEFA}" type="slidenum">
              <a:rPr lang="ar-SA" sz="1400">
                <a:latin typeface="Comic Sans MS" charset="0"/>
                <a:cs typeface="Arial" charset="0"/>
              </a:rPr>
              <a:pPr algn="r"/>
              <a:t>56</a:t>
            </a:fld>
            <a:endParaRPr lang="en-US" sz="1400">
              <a:latin typeface="Comic Sans MS" charset="0"/>
              <a:cs typeface="Arial" charset="0"/>
            </a:endParaRPr>
          </a:p>
        </p:txBody>
      </p:sp>
      <p:sp>
        <p:nvSpPr>
          <p:cNvPr id="126978" name="Rectangle 2"/>
          <p:cNvSpPr>
            <a:spLocks noGrp="1" noChangeArrowheads="1"/>
          </p:cNvSpPr>
          <p:nvPr>
            <p:ph type="title" idx="4294967295"/>
          </p:nvPr>
        </p:nvSpPr>
        <p:spPr/>
        <p:txBody>
          <a:bodyPr/>
          <a:lstStyle/>
          <a:p>
            <a:pPr eaLnBrk="1" hangingPunct="1"/>
            <a:r>
              <a:rPr lang="en-US">
                <a:latin typeface="Arial" charset="0"/>
              </a:rPr>
              <a:t>Can Protocol</a:t>
            </a:r>
          </a:p>
        </p:txBody>
      </p:sp>
      <p:sp>
        <p:nvSpPr>
          <p:cNvPr id="295939" name="Rectangle 3"/>
          <p:cNvSpPr>
            <a:spLocks noGrp="1" noChangeArrowheads="1"/>
          </p:cNvSpPr>
          <p:nvPr>
            <p:ph type="body" idx="4294967295"/>
          </p:nvPr>
        </p:nvSpPr>
        <p:spPr/>
        <p:txBody>
          <a:bodyPr/>
          <a:lstStyle/>
          <a:p>
            <a:pPr eaLnBrk="1" hangingPunct="1"/>
            <a:r>
              <a:rPr lang="en-US" dirty="0">
                <a:latin typeface="Arial" charset="0"/>
              </a:rPr>
              <a:t>Idea</a:t>
            </a:r>
          </a:p>
          <a:p>
            <a:pPr lvl="1" eaLnBrk="1" hangingPunct="1"/>
            <a:r>
              <a:rPr lang="en-US" dirty="0">
                <a:latin typeface="Arial" charset="0"/>
              </a:rPr>
              <a:t>Cans on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windowsill</a:t>
            </a:r>
          </a:p>
          <a:p>
            <a:pPr lvl="1" eaLnBrk="1" hangingPunct="1"/>
            <a:r>
              <a:rPr lang="en-US" dirty="0">
                <a:latin typeface="Arial" charset="0"/>
              </a:rPr>
              <a:t>Strings lead to </a:t>
            </a:r>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house</a:t>
            </a:r>
          </a:p>
          <a:p>
            <a:pPr lvl="1" eaLnBrk="1" hangingPunct="1"/>
            <a:r>
              <a:rPr lang="en-US" dirty="0">
                <a:latin typeface="Arial" charset="0"/>
              </a:rPr>
              <a:t>Bob pulls strings, knocks over cans</a:t>
            </a:r>
          </a:p>
          <a:p>
            <a:pPr eaLnBrk="1" hangingPunct="1"/>
            <a:r>
              <a:rPr lang="en-US" dirty="0">
                <a:latin typeface="Arial" charset="0"/>
              </a:rPr>
              <a:t>Gotcha</a:t>
            </a:r>
          </a:p>
          <a:p>
            <a:pPr lvl="1" eaLnBrk="1" hangingPunct="1"/>
            <a:r>
              <a:rPr lang="en-US" dirty="0">
                <a:latin typeface="Arial" charset="0"/>
              </a:rPr>
              <a:t>Cans cannot be reused</a:t>
            </a:r>
          </a:p>
          <a:p>
            <a:pPr lvl="1" eaLnBrk="1" hangingPunct="1"/>
            <a:r>
              <a:rPr lang="en-US" dirty="0">
                <a:latin typeface="Arial" charset="0"/>
              </a:rPr>
              <a:t>Bob runs out of cans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59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59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5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C161DAA-AF27-1845-AACC-B0168468DBD3}" type="slidenum">
              <a:rPr lang="ar-SA" sz="1400">
                <a:latin typeface="Comic Sans MS" charset="0"/>
                <a:cs typeface="Arial" charset="0"/>
              </a:rPr>
              <a:pPr algn="r"/>
              <a:t>57</a:t>
            </a:fld>
            <a:endParaRPr lang="en-US" sz="1400">
              <a:latin typeface="Comic Sans MS" charset="0"/>
              <a:cs typeface="Arial" charset="0"/>
            </a:endParaRPr>
          </a:p>
        </p:txBody>
      </p:sp>
      <p:sp>
        <p:nvSpPr>
          <p:cNvPr id="129026" name="Rectangle 2"/>
          <p:cNvSpPr>
            <a:spLocks noGrp="1" noChangeArrowheads="1"/>
          </p:cNvSpPr>
          <p:nvPr>
            <p:ph type="title" idx="4294967295"/>
          </p:nvPr>
        </p:nvSpPr>
        <p:spPr/>
        <p:txBody>
          <a:bodyPr/>
          <a:lstStyle/>
          <a:p>
            <a:pPr eaLnBrk="1" hangingPunct="1"/>
            <a:r>
              <a:rPr lang="en-US">
                <a:latin typeface="Arial" charset="0"/>
              </a:rPr>
              <a:t>Interpretation</a:t>
            </a:r>
          </a:p>
        </p:txBody>
      </p:sp>
      <p:sp>
        <p:nvSpPr>
          <p:cNvPr id="129027" name="Rectangle 3"/>
          <p:cNvSpPr>
            <a:spLocks noGrp="1" noChangeArrowheads="1"/>
          </p:cNvSpPr>
          <p:nvPr>
            <p:ph type="body" idx="4294967295"/>
          </p:nvPr>
        </p:nvSpPr>
        <p:spPr/>
        <p:txBody>
          <a:bodyPr/>
          <a:lstStyle/>
          <a:p>
            <a:pPr eaLnBrk="1" hangingPunct="1"/>
            <a:r>
              <a:rPr lang="en-US" dirty="0">
                <a:latin typeface="Arial" charset="0"/>
              </a:rPr>
              <a:t>Cannot solve mutual exclusion with interrupts</a:t>
            </a:r>
          </a:p>
          <a:p>
            <a:pPr lvl="1" eaLnBrk="1" hangingPunct="1"/>
            <a:r>
              <a:rPr lang="en-US" dirty="0">
                <a:latin typeface="Arial" charset="0"/>
              </a:rPr>
              <a:t>Sender sets fixed bit in </a:t>
            </a:r>
            <a:r>
              <a:rPr lang="en-US" dirty="0" smtClean="0">
                <a:latin typeface="Arial" charset="0"/>
              </a:rPr>
              <a:t>receiver</a:t>
            </a:r>
            <a:r>
              <a:rPr lang="fr-FR" altLang="ja-JP" dirty="0" smtClean="0">
                <a:latin typeface="Arial" charset="0"/>
              </a:rPr>
              <a:t>'</a:t>
            </a:r>
            <a:r>
              <a:rPr lang="en-US" altLang="ja-JP" dirty="0" smtClean="0">
                <a:latin typeface="Arial" charset="0"/>
              </a:rPr>
              <a:t>s </a:t>
            </a:r>
            <a:r>
              <a:rPr lang="en-US" altLang="ja-JP" dirty="0">
                <a:latin typeface="Arial" charset="0"/>
              </a:rPr>
              <a:t>space</a:t>
            </a:r>
          </a:p>
          <a:p>
            <a:pPr lvl="1" eaLnBrk="1" hangingPunct="1"/>
            <a:r>
              <a:rPr lang="en-US" dirty="0">
                <a:latin typeface="Arial" charset="0"/>
              </a:rPr>
              <a:t>Receiver resets bit when ready</a:t>
            </a:r>
          </a:p>
          <a:p>
            <a:pPr lvl="1" eaLnBrk="1" hangingPunct="1"/>
            <a:r>
              <a:rPr lang="en-US" dirty="0">
                <a:latin typeface="Arial" charset="0"/>
              </a:rPr>
              <a:t>Requires unbounded number of interrupt bits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A52ED0-2749-E343-AC57-9CC9277CB993}" type="slidenum">
              <a:rPr lang="ar-SA" sz="1400">
                <a:latin typeface="Comic Sans MS" charset="0"/>
                <a:cs typeface="Arial" charset="0"/>
              </a:rPr>
              <a:pPr algn="r"/>
              <a:t>58</a:t>
            </a:fld>
            <a:endParaRPr lang="en-US" sz="1400">
              <a:latin typeface="Comic Sans MS" charset="0"/>
              <a:cs typeface="Arial" charset="0"/>
            </a:endParaRPr>
          </a:p>
        </p:txBody>
      </p:sp>
      <p:sp>
        <p:nvSpPr>
          <p:cNvPr id="131074" name="Rectangle 2"/>
          <p:cNvSpPr>
            <a:spLocks noGrp="1" noChangeArrowheads="1"/>
          </p:cNvSpPr>
          <p:nvPr>
            <p:ph type="title" idx="4294967295"/>
          </p:nvPr>
        </p:nvSpPr>
        <p:spPr/>
        <p:txBody>
          <a:bodyPr/>
          <a:lstStyle/>
          <a:p>
            <a:pPr eaLnBrk="1" hangingPunct="1"/>
            <a:r>
              <a:rPr lang="en-US">
                <a:latin typeface="Arial" charset="0"/>
              </a:rPr>
              <a:t>Flag Protocol</a:t>
            </a:r>
          </a:p>
        </p:txBody>
      </p:sp>
      <p:grpSp>
        <p:nvGrpSpPr>
          <p:cNvPr id="131075" name="Group 3"/>
          <p:cNvGrpSpPr>
            <a:grpSpLocks/>
          </p:cNvGrpSpPr>
          <p:nvPr/>
        </p:nvGrpSpPr>
        <p:grpSpPr bwMode="auto">
          <a:xfrm>
            <a:off x="609600" y="1885950"/>
            <a:ext cx="1447800" cy="1295400"/>
            <a:chOff x="864" y="1968"/>
            <a:chExt cx="912" cy="816"/>
          </a:xfrm>
        </p:grpSpPr>
        <p:sp>
          <p:nvSpPr>
            <p:cNvPr id="131114"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15"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16"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17"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18"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1119"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1120"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1121"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122"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123"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124"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1076" name="Group 15"/>
          <p:cNvGrpSpPr>
            <a:grpSpLocks/>
          </p:cNvGrpSpPr>
          <p:nvPr/>
        </p:nvGrpSpPr>
        <p:grpSpPr bwMode="auto">
          <a:xfrm flipH="1">
            <a:off x="7467600" y="1885950"/>
            <a:ext cx="1447800" cy="1295400"/>
            <a:chOff x="2832" y="2064"/>
            <a:chExt cx="912" cy="816"/>
          </a:xfrm>
        </p:grpSpPr>
        <p:sp>
          <p:nvSpPr>
            <p:cNvPr id="131103"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04"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05"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06"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1107"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31108"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31109"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31110"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111"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112"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113"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31077"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31078"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31079"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31080" name="Group 30"/>
          <p:cNvGrpSpPr>
            <a:grpSpLocks/>
          </p:cNvGrpSpPr>
          <p:nvPr/>
        </p:nvGrpSpPr>
        <p:grpSpPr bwMode="auto">
          <a:xfrm>
            <a:off x="3429000" y="2057400"/>
            <a:ext cx="1905000" cy="1714500"/>
            <a:chOff x="1728" y="1008"/>
            <a:chExt cx="1968" cy="2376"/>
          </a:xfrm>
        </p:grpSpPr>
        <p:sp>
          <p:nvSpPr>
            <p:cNvPr id="131100"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1101"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102"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1081" name="Group 34"/>
          <p:cNvGrpSpPr>
            <a:grpSpLocks/>
          </p:cNvGrpSpPr>
          <p:nvPr/>
        </p:nvGrpSpPr>
        <p:grpSpPr bwMode="auto">
          <a:xfrm>
            <a:off x="6553200" y="4191000"/>
            <a:ext cx="1905000" cy="1714500"/>
            <a:chOff x="1728" y="1008"/>
            <a:chExt cx="1968" cy="2376"/>
          </a:xfrm>
        </p:grpSpPr>
        <p:sp>
          <p:nvSpPr>
            <p:cNvPr id="131097"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1098"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099"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1082" name="Group 38"/>
          <p:cNvGrpSpPr>
            <a:grpSpLocks/>
          </p:cNvGrpSpPr>
          <p:nvPr/>
        </p:nvGrpSpPr>
        <p:grpSpPr bwMode="auto">
          <a:xfrm>
            <a:off x="609600" y="4114800"/>
            <a:ext cx="1905000" cy="1714500"/>
            <a:chOff x="1728" y="1008"/>
            <a:chExt cx="1968" cy="2376"/>
          </a:xfrm>
        </p:grpSpPr>
        <p:sp>
          <p:nvSpPr>
            <p:cNvPr id="131094"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1095"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096"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1083" name="Group 42"/>
          <p:cNvGrpSpPr>
            <a:grpSpLocks/>
          </p:cNvGrpSpPr>
          <p:nvPr/>
        </p:nvGrpSpPr>
        <p:grpSpPr bwMode="auto">
          <a:xfrm>
            <a:off x="2057400" y="1485900"/>
            <a:ext cx="1057275" cy="1371600"/>
            <a:chOff x="1296" y="960"/>
            <a:chExt cx="666" cy="864"/>
          </a:xfrm>
        </p:grpSpPr>
        <p:sp>
          <p:nvSpPr>
            <p:cNvPr id="131090" name="Rectangle 43"/>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1091" name="Rectangle 44"/>
            <p:cNvSpPr>
              <a:spLocks noChangeArrowheads="1"/>
            </p:cNvSpPr>
            <p:nvPr/>
          </p:nvSpPr>
          <p:spPr bwMode="auto">
            <a:xfrm>
              <a:off x="1512" y="1050"/>
              <a:ext cx="432" cy="432"/>
            </a:xfrm>
            <a:prstGeom prst="rect">
              <a:avLst/>
            </a:prstGeom>
            <a:solidFill>
              <a:srgbClr val="FF00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1092" name="Line 45"/>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93" name="Rectangle 46"/>
            <p:cNvSpPr>
              <a:spLocks noChangeArrowheads="1"/>
            </p:cNvSpPr>
            <p:nvPr/>
          </p:nvSpPr>
          <p:spPr bwMode="auto">
            <a:xfrm>
              <a:off x="1296" y="960"/>
              <a:ext cx="432" cy="432"/>
            </a:xfrm>
            <a:prstGeom prst="rect">
              <a:avLst/>
            </a:prstGeom>
            <a:solidFill>
              <a:srgbClr val="FF00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sp>
        <p:nvSpPr>
          <p:cNvPr id="131084" name="Rectangle 48"/>
          <p:cNvSpPr>
            <a:spLocks noChangeArrowheads="1"/>
          </p:cNvSpPr>
          <p:nvPr/>
        </p:nvSpPr>
        <p:spPr bwMode="auto">
          <a:xfrm>
            <a:off x="6867525" y="1628775"/>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nvGrpSpPr>
          <p:cNvPr id="131085" name="Group 52"/>
          <p:cNvGrpSpPr>
            <a:grpSpLocks/>
          </p:cNvGrpSpPr>
          <p:nvPr/>
        </p:nvGrpSpPr>
        <p:grpSpPr bwMode="auto">
          <a:xfrm>
            <a:off x="5867400" y="1485900"/>
            <a:ext cx="1028700" cy="828675"/>
            <a:chOff x="3696" y="936"/>
            <a:chExt cx="648" cy="522"/>
          </a:xfrm>
        </p:grpSpPr>
        <p:sp>
          <p:nvSpPr>
            <p:cNvPr id="131087" name="Rectangle 49"/>
            <p:cNvSpPr>
              <a:spLocks noChangeArrowheads="1"/>
            </p:cNvSpPr>
            <p:nvPr/>
          </p:nvSpPr>
          <p:spPr bwMode="auto">
            <a:xfrm>
              <a:off x="3912" y="1026"/>
              <a:ext cx="432" cy="432"/>
            </a:xfrm>
            <a:prstGeom prst="rect">
              <a:avLst/>
            </a:prstGeom>
            <a:solidFill>
              <a:srgbClr val="0000FF"/>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1088" name="Line 50"/>
            <p:cNvSpPr>
              <a:spLocks noChangeShapeType="1"/>
            </p:cNvSpPr>
            <p:nvPr/>
          </p:nvSpPr>
          <p:spPr bwMode="auto">
            <a:xfrm flipV="1">
              <a:off x="3912" y="1368"/>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89" name="Rectangle 51"/>
            <p:cNvSpPr>
              <a:spLocks noChangeArrowheads="1"/>
            </p:cNvSpPr>
            <p:nvPr/>
          </p:nvSpPr>
          <p:spPr bwMode="auto">
            <a:xfrm>
              <a:off x="3696" y="936"/>
              <a:ext cx="432" cy="432"/>
            </a:xfrm>
            <a:prstGeom prst="rect">
              <a:avLst/>
            </a:prstGeom>
            <a:solidFill>
              <a:srgbClr val="0000FF"/>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sp>
        <p:nvSpPr>
          <p:cNvPr id="5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C0EE809-E986-E44D-A928-F19B98C05AB1}" type="slidenum">
              <a:rPr lang="ar-SA" sz="1400">
                <a:latin typeface="Comic Sans MS" charset="0"/>
                <a:cs typeface="Arial" charset="0"/>
              </a:rPr>
              <a:pPr algn="r"/>
              <a:t>59</a:t>
            </a:fld>
            <a:endParaRPr lang="en-US" sz="1400">
              <a:latin typeface="Comic Sans MS" charset="0"/>
              <a:cs typeface="Arial" charset="0"/>
            </a:endParaRPr>
          </a:p>
        </p:txBody>
      </p:sp>
      <p:sp>
        <p:nvSpPr>
          <p:cNvPr id="133122" name="Rectangle 2"/>
          <p:cNvSpPr>
            <a:spLocks noGrp="1" noChangeArrowheads="1"/>
          </p:cNvSpPr>
          <p:nvPr>
            <p:ph type="title" idx="4294967295"/>
          </p:nvPr>
        </p:nvSpPr>
        <p:spPr/>
        <p:txBody>
          <a:bodyPr/>
          <a:lstStyle/>
          <a:p>
            <a:pPr eaLnBrk="1" hangingPunct="1"/>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Protocol (sort of)</a:t>
            </a:r>
            <a:endParaRPr lang="en-US" dirty="0">
              <a:latin typeface="Arial" charset="0"/>
            </a:endParaRPr>
          </a:p>
        </p:txBody>
      </p:sp>
      <p:grpSp>
        <p:nvGrpSpPr>
          <p:cNvPr id="133123" name="Group 3"/>
          <p:cNvGrpSpPr>
            <a:grpSpLocks/>
          </p:cNvGrpSpPr>
          <p:nvPr/>
        </p:nvGrpSpPr>
        <p:grpSpPr bwMode="auto">
          <a:xfrm>
            <a:off x="609600" y="1885950"/>
            <a:ext cx="1447800" cy="1295400"/>
            <a:chOff x="864" y="1968"/>
            <a:chExt cx="912" cy="816"/>
          </a:xfrm>
        </p:grpSpPr>
        <p:sp>
          <p:nvSpPr>
            <p:cNvPr id="133168"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69"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70"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71"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72"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3173"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3174"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3175"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3176"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3177"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3178"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3124" name="Group 15"/>
          <p:cNvGrpSpPr>
            <a:grpSpLocks/>
          </p:cNvGrpSpPr>
          <p:nvPr/>
        </p:nvGrpSpPr>
        <p:grpSpPr bwMode="auto">
          <a:xfrm flipH="1">
            <a:off x="7467600" y="1885950"/>
            <a:ext cx="1447800" cy="1295400"/>
            <a:chOff x="2832" y="2064"/>
            <a:chExt cx="912" cy="816"/>
          </a:xfrm>
        </p:grpSpPr>
        <p:sp>
          <p:nvSpPr>
            <p:cNvPr id="133157"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58"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59"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60"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161"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33162"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33163"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33164"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3165"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3166"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3167"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33125"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33126"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33127"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33128" name="Group 30"/>
          <p:cNvGrpSpPr>
            <a:grpSpLocks/>
          </p:cNvGrpSpPr>
          <p:nvPr/>
        </p:nvGrpSpPr>
        <p:grpSpPr bwMode="auto">
          <a:xfrm>
            <a:off x="2362200" y="2819400"/>
            <a:ext cx="4837113" cy="2576513"/>
            <a:chOff x="209" y="768"/>
            <a:chExt cx="5046" cy="2688"/>
          </a:xfrm>
        </p:grpSpPr>
        <p:sp>
          <p:nvSpPr>
            <p:cNvPr id="133148" name="Oval 31"/>
            <p:cNvSpPr>
              <a:spLocks noChangeArrowheads="1"/>
            </p:cNvSpPr>
            <p:nvPr/>
          </p:nvSpPr>
          <p:spPr bwMode="auto">
            <a:xfrm>
              <a:off x="2122" y="2712"/>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33149" name="Oval 32"/>
            <p:cNvSpPr>
              <a:spLocks noChangeArrowheads="1"/>
            </p:cNvSpPr>
            <p:nvPr/>
          </p:nvSpPr>
          <p:spPr bwMode="auto">
            <a:xfrm>
              <a:off x="3258" y="3120"/>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33150" name="Oval 33"/>
            <p:cNvSpPr>
              <a:spLocks noChangeArrowheads="1"/>
            </p:cNvSpPr>
            <p:nvPr/>
          </p:nvSpPr>
          <p:spPr bwMode="auto">
            <a:xfrm>
              <a:off x="1156" y="2376"/>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33151" name="Freeform 34"/>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sp>
          <p:nvSpPr>
            <p:cNvPr id="133152" name="Freeform 35"/>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grpSp>
          <p:nvGrpSpPr>
            <p:cNvPr id="133153" name="Group 36"/>
            <p:cNvGrpSpPr>
              <a:grpSpLocks/>
            </p:cNvGrpSpPr>
            <p:nvPr/>
          </p:nvGrpSpPr>
          <p:grpSpPr bwMode="auto">
            <a:xfrm flipH="1">
              <a:off x="209" y="768"/>
              <a:ext cx="1475" cy="1304"/>
              <a:chOff x="3552" y="2736"/>
              <a:chExt cx="1475" cy="1304"/>
            </a:xfrm>
          </p:grpSpPr>
          <p:sp>
            <p:nvSpPr>
              <p:cNvPr id="133155" name="Freeform 37"/>
              <p:cNvSpPr>
                <a:spLocks/>
              </p:cNvSpPr>
              <p:nvPr/>
            </p:nvSpPr>
            <p:spPr bwMode="auto">
              <a:xfrm>
                <a:off x="3552" y="2736"/>
                <a:ext cx="1475" cy="1304"/>
              </a:xfrm>
              <a:custGeom>
                <a:avLst/>
                <a:gdLst>
                  <a:gd name="T0" fmla="*/ 20 w 1728"/>
                  <a:gd name="T1" fmla="*/ 101 h 1664"/>
                  <a:gd name="T2" fmla="*/ 118 w 1728"/>
                  <a:gd name="T3" fmla="*/ 38 h 1664"/>
                  <a:gd name="T4" fmla="*/ 99 w 1728"/>
                  <a:gd name="T5" fmla="*/ 0 h 1664"/>
                  <a:gd name="T6" fmla="*/ 178 w 1728"/>
                  <a:gd name="T7" fmla="*/ 30 h 1664"/>
                  <a:gd name="T8" fmla="*/ 346 w 1728"/>
                  <a:gd name="T9" fmla="*/ 42 h 1664"/>
                  <a:gd name="T10" fmla="*/ 355 w 1728"/>
                  <a:gd name="T11" fmla="*/ 71 h 1664"/>
                  <a:gd name="T12" fmla="*/ 316 w 1728"/>
                  <a:gd name="T13" fmla="*/ 59 h 1664"/>
                  <a:gd name="T14" fmla="*/ 277 w 1728"/>
                  <a:gd name="T15" fmla="*/ 71 h 1664"/>
                  <a:gd name="T16" fmla="*/ 217 w 1728"/>
                  <a:gd name="T17" fmla="*/ 55 h 1664"/>
                  <a:gd name="T18" fmla="*/ 197 w 1728"/>
                  <a:gd name="T19" fmla="*/ 63 h 1664"/>
                  <a:gd name="T20" fmla="*/ 165 w 1728"/>
                  <a:gd name="T21" fmla="*/ 54 h 1664"/>
                  <a:gd name="T22" fmla="*/ 197 w 1728"/>
                  <a:gd name="T23" fmla="*/ 75 h 1664"/>
                  <a:gd name="T24" fmla="*/ 217 w 1728"/>
                  <a:gd name="T25" fmla="*/ 63 h 1664"/>
                  <a:gd name="T26" fmla="*/ 277 w 1728"/>
                  <a:gd name="T27" fmla="*/ 80 h 1664"/>
                  <a:gd name="T28" fmla="*/ 316 w 1728"/>
                  <a:gd name="T29" fmla="*/ 67 h 1664"/>
                  <a:gd name="T30" fmla="*/ 306 w 1728"/>
                  <a:gd name="T31" fmla="*/ 92 h 1664"/>
                  <a:gd name="T32" fmla="*/ 207 w 1728"/>
                  <a:gd name="T33" fmla="*/ 96 h 1664"/>
                  <a:gd name="T34" fmla="*/ 167 w 1728"/>
                  <a:gd name="T35" fmla="*/ 96 h 1664"/>
                  <a:gd name="T36" fmla="*/ 167 w 1728"/>
                  <a:gd name="T37" fmla="*/ 139 h 1664"/>
                  <a:gd name="T38" fmla="*/ 39 w 1728"/>
                  <a:gd name="T39" fmla="*/ 139 h 1664"/>
                  <a:gd name="T40" fmla="*/ 0 w 1728"/>
                  <a:gd name="T41" fmla="*/ 105 h 1664"/>
                  <a:gd name="T42" fmla="*/ 20 w 1728"/>
                  <a:gd name="T43" fmla="*/ 101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en-US"/>
              </a:p>
            </p:txBody>
          </p:sp>
          <p:sp>
            <p:nvSpPr>
              <p:cNvPr id="133156" name="Oval 38"/>
              <p:cNvSpPr>
                <a:spLocks noChangeArrowheads="1"/>
              </p:cNvSpPr>
              <p:nvPr/>
            </p:nvSpPr>
            <p:spPr bwMode="auto">
              <a:xfrm>
                <a:off x="4080" y="3072"/>
                <a:ext cx="123" cy="113"/>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133154" name="Freeform 39"/>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en-US"/>
            </a:p>
          </p:txBody>
        </p:sp>
      </p:grpSp>
      <p:grpSp>
        <p:nvGrpSpPr>
          <p:cNvPr id="133129" name="Group 40"/>
          <p:cNvGrpSpPr>
            <a:grpSpLocks/>
          </p:cNvGrpSpPr>
          <p:nvPr/>
        </p:nvGrpSpPr>
        <p:grpSpPr bwMode="auto">
          <a:xfrm>
            <a:off x="3429000" y="2057400"/>
            <a:ext cx="1905000" cy="1714500"/>
            <a:chOff x="1728" y="1008"/>
            <a:chExt cx="1968" cy="2376"/>
          </a:xfrm>
        </p:grpSpPr>
        <p:sp>
          <p:nvSpPr>
            <p:cNvPr id="133145" name="AutoShape 4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3146" name="Freeform 4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47" name="Freeform 4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130" name="Group 44"/>
          <p:cNvGrpSpPr>
            <a:grpSpLocks/>
          </p:cNvGrpSpPr>
          <p:nvPr/>
        </p:nvGrpSpPr>
        <p:grpSpPr bwMode="auto">
          <a:xfrm>
            <a:off x="6553200" y="4191000"/>
            <a:ext cx="1905000" cy="1714500"/>
            <a:chOff x="1728" y="1008"/>
            <a:chExt cx="1968" cy="2376"/>
          </a:xfrm>
        </p:grpSpPr>
        <p:sp>
          <p:nvSpPr>
            <p:cNvPr id="133142" name="AutoShape 4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3143" name="Freeform 4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44" name="Freeform 4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131" name="Group 48"/>
          <p:cNvGrpSpPr>
            <a:grpSpLocks/>
          </p:cNvGrpSpPr>
          <p:nvPr/>
        </p:nvGrpSpPr>
        <p:grpSpPr bwMode="auto">
          <a:xfrm>
            <a:off x="609600" y="4114800"/>
            <a:ext cx="1905000" cy="1714500"/>
            <a:chOff x="1728" y="1008"/>
            <a:chExt cx="1968" cy="2376"/>
          </a:xfrm>
        </p:grpSpPr>
        <p:sp>
          <p:nvSpPr>
            <p:cNvPr id="133139" name="AutoShape 4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3140" name="Freeform 5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41" name="Freeform 5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132" name="Group 52"/>
          <p:cNvGrpSpPr>
            <a:grpSpLocks/>
          </p:cNvGrpSpPr>
          <p:nvPr/>
        </p:nvGrpSpPr>
        <p:grpSpPr bwMode="auto">
          <a:xfrm>
            <a:off x="2057400" y="1524000"/>
            <a:ext cx="1057275" cy="1371600"/>
            <a:chOff x="1296" y="960"/>
            <a:chExt cx="666" cy="864"/>
          </a:xfrm>
        </p:grpSpPr>
        <p:sp>
          <p:nvSpPr>
            <p:cNvPr id="133135" name="Rectangle 53"/>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3136" name="Rectangle 54"/>
            <p:cNvSpPr>
              <a:spLocks noChangeArrowheads="1"/>
            </p:cNvSpPr>
            <p:nvPr/>
          </p:nvSpPr>
          <p:spPr bwMode="auto">
            <a:xfrm>
              <a:off x="1512" y="1050"/>
              <a:ext cx="432" cy="432"/>
            </a:xfrm>
            <a:prstGeom prst="rect">
              <a:avLst/>
            </a:prstGeom>
            <a:solidFill>
              <a:srgbClr val="FF00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3137" name="Line 55"/>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38" name="Rectangle 56"/>
            <p:cNvSpPr>
              <a:spLocks noChangeArrowheads="1"/>
            </p:cNvSpPr>
            <p:nvPr/>
          </p:nvSpPr>
          <p:spPr bwMode="auto">
            <a:xfrm>
              <a:off x="1296" y="960"/>
              <a:ext cx="432" cy="432"/>
            </a:xfrm>
            <a:prstGeom prst="rect">
              <a:avLst/>
            </a:prstGeom>
            <a:solidFill>
              <a:srgbClr val="FF00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sp>
        <p:nvSpPr>
          <p:cNvPr id="133133" name="Rectangle 57"/>
          <p:cNvSpPr>
            <a:spLocks noChangeArrowheads="1"/>
          </p:cNvSpPr>
          <p:nvPr/>
        </p:nvSpPr>
        <p:spPr bwMode="auto">
          <a:xfrm>
            <a:off x="6829425" y="1676400"/>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60"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4578"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753906C-5A09-0F4C-A8BF-55AE0B96A7C2}" type="slidenum">
              <a:rPr lang="ar-SA" sz="1400">
                <a:cs typeface="Arial" charset="0"/>
              </a:rPr>
              <a:pPr algn="r"/>
              <a:t>6</a:t>
            </a:fld>
            <a:endParaRPr lang="en-US" sz="1400">
              <a:cs typeface="Arial" charset="0"/>
            </a:endParaRPr>
          </a:p>
        </p:txBody>
      </p:sp>
      <p:sp>
        <p:nvSpPr>
          <p:cNvPr id="13316" name="Rectangle 2"/>
          <p:cNvSpPr>
            <a:spLocks noChangeArrowheads="1"/>
          </p:cNvSpPr>
          <p:nvPr/>
        </p:nvSpPr>
        <p:spPr bwMode="auto">
          <a:xfrm>
            <a:off x="3221038" y="2233613"/>
            <a:ext cx="3133725" cy="2771775"/>
          </a:xfrm>
          <a:prstGeom prst="rect">
            <a:avLst/>
          </a:prstGeom>
          <a:solidFill>
            <a:schemeClr val="fo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24580" name="Rectangle 3"/>
          <p:cNvSpPr>
            <a:spLocks noGrp="1" noChangeArrowheads="1"/>
          </p:cNvSpPr>
          <p:nvPr>
            <p:ph type="title" idx="4294967295"/>
          </p:nvPr>
        </p:nvSpPr>
        <p:spPr>
          <a:xfrm>
            <a:off x="265113" y="609600"/>
            <a:ext cx="8672512" cy="1143000"/>
          </a:xfrm>
        </p:spPr>
        <p:txBody>
          <a:bodyPr/>
          <a:lstStyle/>
          <a:p>
            <a:pPr eaLnBrk="1" hangingPunct="1"/>
            <a:r>
              <a:rPr lang="en-US" sz="4000" smtClean="0">
                <a:latin typeface="Arial" charset="0"/>
              </a:rPr>
              <a:t>Meet he </a:t>
            </a:r>
            <a:r>
              <a:rPr lang="en-US" sz="4000" dirty="0">
                <a:latin typeface="Arial" charset="0"/>
              </a:rPr>
              <a:t>New Boss: </a:t>
            </a:r>
            <a:br>
              <a:rPr lang="en-US" sz="4000" dirty="0">
                <a:latin typeface="Arial" charset="0"/>
              </a:rPr>
            </a:br>
            <a:r>
              <a:rPr lang="en-US" sz="4000" dirty="0">
                <a:latin typeface="Arial" charset="0"/>
              </a:rPr>
              <a:t>The Multicore Processor</a:t>
            </a:r>
            <a:br>
              <a:rPr lang="en-US" sz="4000" dirty="0">
                <a:latin typeface="Arial" charset="0"/>
              </a:rPr>
            </a:br>
            <a:r>
              <a:rPr lang="en-US" sz="4000" dirty="0">
                <a:latin typeface="Arial" charset="0"/>
              </a:rPr>
              <a:t>(CMP) </a:t>
            </a:r>
          </a:p>
        </p:txBody>
      </p:sp>
      <p:sp>
        <p:nvSpPr>
          <p:cNvPr id="13318" name="Rectangle 4"/>
          <p:cNvSpPr>
            <a:spLocks noChangeArrowheads="1"/>
          </p:cNvSpPr>
          <p:nvPr/>
        </p:nvSpPr>
        <p:spPr bwMode="auto">
          <a:xfrm>
            <a:off x="3590925" y="3319463"/>
            <a:ext cx="531813" cy="219075"/>
          </a:xfrm>
          <a:prstGeom prst="rect">
            <a:avLst/>
          </a:prstGeom>
          <a:solidFill>
            <a:srgbClr val="FF3399"/>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ea typeface="+mn-ea"/>
                <a:cs typeface="+mn-cs"/>
              </a:rPr>
              <a:t>cache</a:t>
            </a:r>
          </a:p>
        </p:txBody>
      </p:sp>
      <p:sp>
        <p:nvSpPr>
          <p:cNvPr id="13319" name="AutoShape 5"/>
          <p:cNvSpPr>
            <a:spLocks noChangeArrowheads="1"/>
          </p:cNvSpPr>
          <p:nvPr/>
        </p:nvSpPr>
        <p:spPr bwMode="auto">
          <a:xfrm>
            <a:off x="3235325" y="3557588"/>
            <a:ext cx="2928938" cy="361950"/>
          </a:xfrm>
          <a:prstGeom prst="leftRightArrow">
            <a:avLst>
              <a:gd name="adj1" fmla="val 40102"/>
              <a:gd name="adj2" fmla="val 63800"/>
            </a:avLst>
          </a:prstGeom>
          <a:solidFill>
            <a:schemeClr val="folHlink"/>
          </a:solidFill>
          <a:ln w="38100">
            <a:solidFill>
              <a:schemeClr val="tx1"/>
            </a:solidFill>
            <a:miter lim="800000"/>
            <a:headEnd/>
            <a:tailEnd/>
          </a:ln>
        </p:spPr>
        <p:txBody>
          <a:bodyPr wrap="none" anchor="ctr"/>
          <a:lstStyle/>
          <a:p>
            <a:pPr algn="r" eaLnBrk="0" hangingPunct="0">
              <a:defRPr/>
            </a:pPr>
            <a:r>
              <a:rPr lang="en-US" sz="2000">
                <a:solidFill>
                  <a:schemeClr val="tx2"/>
                </a:solidFill>
                <a:latin typeface="+mj-lt"/>
                <a:ea typeface="+mn-ea"/>
                <a:cs typeface="+mn-cs"/>
              </a:rPr>
              <a:t>Bus</a:t>
            </a:r>
          </a:p>
        </p:txBody>
      </p:sp>
      <p:grpSp>
        <p:nvGrpSpPr>
          <p:cNvPr id="24583" name="Group 6"/>
          <p:cNvGrpSpPr>
            <a:grpSpLocks/>
          </p:cNvGrpSpPr>
          <p:nvPr/>
        </p:nvGrpSpPr>
        <p:grpSpPr bwMode="auto">
          <a:xfrm>
            <a:off x="4465638" y="2532063"/>
            <a:ext cx="500062" cy="663575"/>
            <a:chOff x="2496" y="2725"/>
            <a:chExt cx="712" cy="739"/>
          </a:xfrm>
        </p:grpSpPr>
        <p:sp>
          <p:nvSpPr>
            <p:cNvPr id="13321" name="Rectangle 7"/>
            <p:cNvSpPr>
              <a:spLocks noChangeArrowheads="1"/>
            </p:cNvSpPr>
            <p:nvPr/>
          </p:nvSpPr>
          <p:spPr bwMode="auto">
            <a:xfrm>
              <a:off x="2591" y="3312"/>
              <a:ext cx="529" cy="143"/>
            </a:xfrm>
            <a:prstGeom prst="rect">
              <a:avLst/>
            </a:prstGeom>
            <a:solidFill>
              <a:schemeClr val="accent1"/>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22" name="Freeform 8"/>
            <p:cNvSpPr>
              <a:spLocks/>
            </p:cNvSpPr>
            <p:nvPr/>
          </p:nvSpPr>
          <p:spPr bwMode="auto">
            <a:xfrm>
              <a:off x="2591" y="2725"/>
              <a:ext cx="529"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24628" name="Group 9"/>
            <p:cNvGrpSpPr>
              <a:grpSpLocks/>
            </p:cNvGrpSpPr>
            <p:nvPr/>
          </p:nvGrpSpPr>
          <p:grpSpPr bwMode="auto">
            <a:xfrm>
              <a:off x="3072" y="2832"/>
              <a:ext cx="136" cy="632"/>
              <a:chOff x="3072" y="2832"/>
              <a:chExt cx="136" cy="632"/>
            </a:xfrm>
          </p:grpSpPr>
          <p:sp>
            <p:nvSpPr>
              <p:cNvPr id="13324" name="Freeform 10"/>
              <p:cNvSpPr>
                <a:spLocks/>
              </p:cNvSpPr>
              <p:nvPr/>
            </p:nvSpPr>
            <p:spPr bwMode="auto">
              <a:xfrm>
                <a:off x="3072" y="3121"/>
                <a:ext cx="136"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25" name="Freeform 11"/>
              <p:cNvSpPr>
                <a:spLocks/>
              </p:cNvSpPr>
              <p:nvPr/>
            </p:nvSpPr>
            <p:spPr bwMode="auto">
              <a:xfrm>
                <a:off x="3072" y="2976"/>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26" name="Freeform 12"/>
              <p:cNvSpPr>
                <a:spLocks/>
              </p:cNvSpPr>
              <p:nvPr/>
            </p:nvSpPr>
            <p:spPr bwMode="auto">
              <a:xfrm>
                <a:off x="3072" y="2836"/>
                <a:ext cx="127" cy="316"/>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24629" name="Group 13"/>
            <p:cNvGrpSpPr>
              <a:grpSpLocks/>
            </p:cNvGrpSpPr>
            <p:nvPr/>
          </p:nvGrpSpPr>
          <p:grpSpPr bwMode="auto">
            <a:xfrm flipH="1">
              <a:off x="2496" y="2832"/>
              <a:ext cx="136" cy="632"/>
              <a:chOff x="3072" y="2832"/>
              <a:chExt cx="136" cy="632"/>
            </a:xfrm>
          </p:grpSpPr>
          <p:sp>
            <p:nvSpPr>
              <p:cNvPr id="13328" name="Freeform 14"/>
              <p:cNvSpPr>
                <a:spLocks/>
              </p:cNvSpPr>
              <p:nvPr/>
            </p:nvSpPr>
            <p:spPr bwMode="auto">
              <a:xfrm>
                <a:off x="3072" y="3121"/>
                <a:ext cx="136"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29" name="Freeform 15"/>
              <p:cNvSpPr>
                <a:spLocks/>
              </p:cNvSpPr>
              <p:nvPr/>
            </p:nvSpPr>
            <p:spPr bwMode="auto">
              <a:xfrm>
                <a:off x="3072" y="2976"/>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0" name="Freeform 16"/>
              <p:cNvSpPr>
                <a:spLocks/>
              </p:cNvSpPr>
              <p:nvPr/>
            </p:nvSpPr>
            <p:spPr bwMode="auto">
              <a:xfrm>
                <a:off x="3072" y="2836"/>
                <a:ext cx="127" cy="316"/>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grpSp>
        <p:nvGrpSpPr>
          <p:cNvPr id="24584" name="Group 17"/>
          <p:cNvGrpSpPr>
            <a:grpSpLocks/>
          </p:cNvGrpSpPr>
          <p:nvPr/>
        </p:nvGrpSpPr>
        <p:grpSpPr bwMode="auto">
          <a:xfrm>
            <a:off x="3592513" y="2501900"/>
            <a:ext cx="600075" cy="725488"/>
            <a:chOff x="1008" y="2720"/>
            <a:chExt cx="856" cy="808"/>
          </a:xfrm>
        </p:grpSpPr>
        <p:sp>
          <p:nvSpPr>
            <p:cNvPr id="13332" name="Rectangle 18"/>
            <p:cNvSpPr>
              <a:spLocks noChangeArrowheads="1"/>
            </p:cNvSpPr>
            <p:nvPr/>
          </p:nvSpPr>
          <p:spPr bwMode="auto">
            <a:xfrm>
              <a:off x="1033" y="3303"/>
              <a:ext cx="487" cy="161"/>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3" name="Freeform 19"/>
            <p:cNvSpPr>
              <a:spLocks/>
            </p:cNvSpPr>
            <p:nvPr/>
          </p:nvSpPr>
          <p:spPr bwMode="auto">
            <a:xfrm flipH="1">
              <a:off x="1008" y="3167"/>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4" name="Freeform 20"/>
            <p:cNvSpPr>
              <a:spLocks/>
            </p:cNvSpPr>
            <p:nvPr/>
          </p:nvSpPr>
          <p:spPr bwMode="auto">
            <a:xfrm flipH="1">
              <a:off x="1076" y="2999"/>
              <a:ext cx="125"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5" name="Freeform 21"/>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6" name="Freeform 22"/>
            <p:cNvSpPr>
              <a:spLocks/>
            </p:cNvSpPr>
            <p:nvPr/>
          </p:nvSpPr>
          <p:spPr bwMode="auto">
            <a:xfrm>
              <a:off x="1033" y="2720"/>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7" name="Freeform 23"/>
            <p:cNvSpPr>
              <a:spLocks/>
            </p:cNvSpPr>
            <p:nvPr/>
          </p:nvSpPr>
          <p:spPr bwMode="auto">
            <a:xfrm>
              <a:off x="1520" y="2720"/>
              <a:ext cx="249"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8" name="Freeform 24"/>
            <p:cNvSpPr>
              <a:spLocks/>
            </p:cNvSpPr>
            <p:nvPr/>
          </p:nvSpPr>
          <p:spPr bwMode="auto">
            <a:xfrm>
              <a:off x="1583" y="3183"/>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39" name="Freeform 25"/>
            <p:cNvSpPr>
              <a:spLocks/>
            </p:cNvSpPr>
            <p:nvPr/>
          </p:nvSpPr>
          <p:spPr bwMode="auto">
            <a:xfrm>
              <a:off x="1669" y="3008"/>
              <a:ext cx="122"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0" name="Freeform 26"/>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grpSp>
        <p:nvGrpSpPr>
          <p:cNvPr id="24585" name="Group 27"/>
          <p:cNvGrpSpPr>
            <a:grpSpLocks/>
          </p:cNvGrpSpPr>
          <p:nvPr/>
        </p:nvGrpSpPr>
        <p:grpSpPr bwMode="auto">
          <a:xfrm flipH="1">
            <a:off x="5237163" y="2501900"/>
            <a:ext cx="601662" cy="725488"/>
            <a:chOff x="1008" y="2720"/>
            <a:chExt cx="856" cy="808"/>
          </a:xfrm>
        </p:grpSpPr>
        <p:sp>
          <p:nvSpPr>
            <p:cNvPr id="13342" name="Rectangle 28"/>
            <p:cNvSpPr>
              <a:spLocks noChangeArrowheads="1"/>
            </p:cNvSpPr>
            <p:nvPr/>
          </p:nvSpPr>
          <p:spPr bwMode="auto">
            <a:xfrm>
              <a:off x="1033" y="3303"/>
              <a:ext cx="488" cy="161"/>
            </a:xfrm>
            <a:prstGeom prst="rect">
              <a:avLst/>
            </a:prstGeom>
            <a:solidFill>
              <a:srgbClr val="FFFF99"/>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3" name="Freeform 29"/>
            <p:cNvSpPr>
              <a:spLocks/>
            </p:cNvSpPr>
            <p:nvPr/>
          </p:nvSpPr>
          <p:spPr bwMode="auto">
            <a:xfrm flipH="1">
              <a:off x="1008" y="3167"/>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4" name="Freeform 30"/>
            <p:cNvSpPr>
              <a:spLocks/>
            </p:cNvSpPr>
            <p:nvPr/>
          </p:nvSpPr>
          <p:spPr bwMode="auto">
            <a:xfrm flipH="1">
              <a:off x="1078" y="2999"/>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5" name="Freeform 31"/>
            <p:cNvSpPr>
              <a:spLocks/>
            </p:cNvSpPr>
            <p:nvPr/>
          </p:nvSpPr>
          <p:spPr bwMode="auto">
            <a:xfrm flipH="1">
              <a:off x="1200" y="2800"/>
              <a:ext cx="126"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6" name="Freeform 32"/>
            <p:cNvSpPr>
              <a:spLocks/>
            </p:cNvSpPr>
            <p:nvPr/>
          </p:nvSpPr>
          <p:spPr bwMode="auto">
            <a:xfrm>
              <a:off x="1033" y="2720"/>
              <a:ext cx="743"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7" name="Freeform 33"/>
            <p:cNvSpPr>
              <a:spLocks/>
            </p:cNvSpPr>
            <p:nvPr/>
          </p:nvSpPr>
          <p:spPr bwMode="auto">
            <a:xfrm>
              <a:off x="1521" y="2720"/>
              <a:ext cx="246"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FF99"/>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8" name="Freeform 34"/>
            <p:cNvSpPr>
              <a:spLocks/>
            </p:cNvSpPr>
            <p:nvPr/>
          </p:nvSpPr>
          <p:spPr bwMode="auto">
            <a:xfrm>
              <a:off x="1584" y="3183"/>
              <a:ext cx="136" cy="345"/>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49" name="Freeform 35"/>
            <p:cNvSpPr>
              <a:spLocks/>
            </p:cNvSpPr>
            <p:nvPr/>
          </p:nvSpPr>
          <p:spPr bwMode="auto">
            <a:xfrm>
              <a:off x="1670" y="3008"/>
              <a:ext cx="122"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50" name="Freeform 36"/>
            <p:cNvSpPr>
              <a:spLocks/>
            </p:cNvSpPr>
            <p:nvPr/>
          </p:nvSpPr>
          <p:spPr bwMode="auto">
            <a:xfrm>
              <a:off x="1738" y="2840"/>
              <a:ext cx="126"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13351" name="AutoShape 37"/>
          <p:cNvSpPr>
            <a:spLocks noChangeArrowheads="1"/>
          </p:cNvSpPr>
          <p:nvPr/>
        </p:nvSpPr>
        <p:spPr bwMode="auto">
          <a:xfrm>
            <a:off x="3238500" y="3551238"/>
            <a:ext cx="2928938" cy="363537"/>
          </a:xfrm>
          <a:prstGeom prst="leftRightArrow">
            <a:avLst>
              <a:gd name="adj1" fmla="val 40102"/>
              <a:gd name="adj2" fmla="val 63522"/>
            </a:avLst>
          </a:prstGeom>
          <a:solidFill>
            <a:schemeClr val="hlink"/>
          </a:solidFill>
          <a:ln w="38100">
            <a:solidFill>
              <a:schemeClr val="tx1"/>
            </a:solidFill>
            <a:miter lim="800000"/>
            <a:headEnd/>
            <a:tailEnd/>
          </a:ln>
        </p:spPr>
        <p:txBody>
          <a:bodyPr wrap="none" anchor="ctr"/>
          <a:lstStyle/>
          <a:p>
            <a:pPr algn="ctr" eaLnBrk="0" hangingPunct="0">
              <a:defRPr/>
            </a:pPr>
            <a:r>
              <a:rPr lang="en-US" sz="1400">
                <a:solidFill>
                  <a:schemeClr val="tx2"/>
                </a:solidFill>
                <a:latin typeface="+mj-lt"/>
                <a:ea typeface="+mn-ea"/>
                <a:cs typeface="+mn-cs"/>
              </a:rPr>
              <a:t>Bus</a:t>
            </a:r>
          </a:p>
        </p:txBody>
      </p:sp>
      <p:sp>
        <p:nvSpPr>
          <p:cNvPr id="13352" name="Rectangle 38"/>
          <p:cNvSpPr>
            <a:spLocks noChangeArrowheads="1"/>
          </p:cNvSpPr>
          <p:nvPr/>
        </p:nvSpPr>
        <p:spPr bwMode="auto">
          <a:xfrm>
            <a:off x="3487738" y="4095750"/>
            <a:ext cx="2462212" cy="498475"/>
          </a:xfrm>
          <a:prstGeom prst="rect">
            <a:avLst/>
          </a:prstGeom>
          <a:solidFill>
            <a:schemeClr val="hlink"/>
          </a:solidFill>
          <a:ln w="38100">
            <a:solidFill>
              <a:schemeClr val="tx1"/>
            </a:solidFill>
            <a:miter lim="800000"/>
            <a:headEnd/>
            <a:tailEnd/>
          </a:ln>
        </p:spPr>
        <p:txBody>
          <a:bodyPr wrap="none" anchor="ctr"/>
          <a:lstStyle/>
          <a:p>
            <a:pPr algn="ctr" eaLnBrk="0" hangingPunct="0">
              <a:defRPr/>
            </a:pPr>
            <a:r>
              <a:rPr lang="en-US" sz="2400">
                <a:solidFill>
                  <a:schemeClr val="tx2"/>
                </a:solidFill>
                <a:latin typeface="+mj-lt"/>
                <a:ea typeface="+mn-ea"/>
                <a:cs typeface="+mn-cs"/>
              </a:rPr>
              <a:t>shared memory</a:t>
            </a:r>
          </a:p>
        </p:txBody>
      </p:sp>
      <p:sp>
        <p:nvSpPr>
          <p:cNvPr id="13353" name="AutoShape 39"/>
          <p:cNvSpPr>
            <a:spLocks noChangeArrowheads="1"/>
          </p:cNvSpPr>
          <p:nvPr/>
        </p:nvSpPr>
        <p:spPr bwMode="auto">
          <a:xfrm>
            <a:off x="4552950" y="3851275"/>
            <a:ext cx="361950" cy="2000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54" name="Rectangle 40"/>
          <p:cNvSpPr>
            <a:spLocks noChangeArrowheads="1"/>
          </p:cNvSpPr>
          <p:nvPr/>
        </p:nvSpPr>
        <p:spPr bwMode="auto">
          <a:xfrm>
            <a:off x="5319713" y="3319463"/>
            <a:ext cx="531812" cy="217487"/>
          </a:xfrm>
          <a:prstGeom prst="rect">
            <a:avLst/>
          </a:prstGeom>
          <a:solidFill>
            <a:srgbClr val="FFFF99"/>
          </a:solidFill>
          <a:ln w="38100">
            <a:solidFill>
              <a:schemeClr val="tx1"/>
            </a:solidFill>
            <a:miter lim="800000"/>
            <a:headEnd/>
            <a:tailEnd/>
          </a:ln>
        </p:spPr>
        <p:txBody>
          <a:bodyPr wrap="none" anchor="ctr"/>
          <a:lstStyle/>
          <a:p>
            <a:pPr algn="ctr" eaLnBrk="0" hangingPunct="0">
              <a:defRPr/>
            </a:pPr>
            <a:r>
              <a:rPr lang="en-US" sz="1600">
                <a:latin typeface="+mj-lt"/>
                <a:ea typeface="+mn-ea"/>
                <a:cs typeface="+mn-cs"/>
              </a:rPr>
              <a:t>cache</a:t>
            </a:r>
          </a:p>
        </p:txBody>
      </p:sp>
      <p:sp>
        <p:nvSpPr>
          <p:cNvPr id="13355" name="Rectangle 41"/>
          <p:cNvSpPr>
            <a:spLocks noChangeArrowheads="1"/>
          </p:cNvSpPr>
          <p:nvPr/>
        </p:nvSpPr>
        <p:spPr bwMode="auto">
          <a:xfrm>
            <a:off x="4492625" y="3319463"/>
            <a:ext cx="531813" cy="217487"/>
          </a:xfrm>
          <a:prstGeom prst="rect">
            <a:avLst/>
          </a:prstGeom>
          <a:solidFill>
            <a:schemeClr val="accent1"/>
          </a:solidFill>
          <a:ln w="38100">
            <a:solidFill>
              <a:schemeClr val="tx1"/>
            </a:solidFill>
            <a:miter lim="800000"/>
            <a:headEnd/>
            <a:tailEnd/>
          </a:ln>
        </p:spPr>
        <p:txBody>
          <a:bodyPr wrap="none" anchor="ctr"/>
          <a:lstStyle/>
          <a:p>
            <a:pPr algn="ctr" eaLnBrk="0" hangingPunct="0">
              <a:defRPr/>
            </a:pPr>
            <a:r>
              <a:rPr lang="en-US" sz="1600">
                <a:solidFill>
                  <a:schemeClr val="bg1"/>
                </a:solidFill>
                <a:latin typeface="+mj-lt"/>
                <a:ea typeface="+mn-ea"/>
                <a:cs typeface="+mn-cs"/>
              </a:rPr>
              <a:t>cache</a:t>
            </a:r>
          </a:p>
        </p:txBody>
      </p:sp>
      <p:sp>
        <p:nvSpPr>
          <p:cNvPr id="13356" name="Text Box 42"/>
          <p:cNvSpPr txBox="1">
            <a:spLocks noChangeArrowheads="1"/>
          </p:cNvSpPr>
          <p:nvPr/>
        </p:nvSpPr>
        <p:spPr bwMode="auto">
          <a:xfrm>
            <a:off x="719138" y="2976563"/>
            <a:ext cx="1943100" cy="954087"/>
          </a:xfrm>
          <a:prstGeom prst="rect">
            <a:avLst/>
          </a:prstGeom>
          <a:noFill/>
          <a:ln w="9525">
            <a:noFill/>
            <a:miter lim="800000"/>
            <a:headEnd/>
            <a:tailEnd/>
          </a:ln>
        </p:spPr>
        <p:txBody>
          <a:bodyPr wrap="none">
            <a:spAutoFit/>
          </a:bodyPr>
          <a:lstStyle/>
          <a:p>
            <a:pPr eaLnBrk="0" hangingPunct="0">
              <a:defRPr/>
            </a:pPr>
            <a:r>
              <a:rPr lang="en-US" sz="2800" b="1">
                <a:latin typeface="+mj-lt"/>
                <a:ea typeface="+mn-ea"/>
                <a:cs typeface="+mn-cs"/>
              </a:rPr>
              <a:t>All on the </a:t>
            </a:r>
          </a:p>
          <a:p>
            <a:pPr eaLnBrk="0" hangingPunct="0">
              <a:defRPr/>
            </a:pPr>
            <a:r>
              <a:rPr lang="en-US" sz="2800" b="1">
                <a:latin typeface="+mj-lt"/>
                <a:ea typeface="+mn-ea"/>
                <a:cs typeface="+mn-cs"/>
              </a:rPr>
              <a:t>same chip</a:t>
            </a:r>
          </a:p>
        </p:txBody>
      </p:sp>
      <p:grpSp>
        <p:nvGrpSpPr>
          <p:cNvPr id="7" name="Group 43"/>
          <p:cNvGrpSpPr>
            <a:grpSpLocks/>
          </p:cNvGrpSpPr>
          <p:nvPr/>
        </p:nvGrpSpPr>
        <p:grpSpPr bwMode="auto">
          <a:xfrm>
            <a:off x="1965325" y="2157413"/>
            <a:ext cx="4489450" cy="3830637"/>
            <a:chOff x="1156" y="1498"/>
            <a:chExt cx="2764" cy="2349"/>
          </a:xfrm>
        </p:grpSpPr>
        <p:pic>
          <p:nvPicPr>
            <p:cNvPr id="24594"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 y="1498"/>
              <a:ext cx="2118"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9" name="Line 45"/>
            <p:cNvSpPr>
              <a:spLocks noChangeShapeType="1"/>
            </p:cNvSpPr>
            <p:nvPr/>
          </p:nvSpPr>
          <p:spPr bwMode="auto">
            <a:xfrm>
              <a:off x="1156" y="2795"/>
              <a:ext cx="0" cy="0"/>
            </a:xfrm>
            <a:prstGeom prst="line">
              <a:avLst/>
            </a:prstGeom>
            <a:noFill/>
            <a:ln w="9525">
              <a:solidFill>
                <a:schemeClr val="tx1"/>
              </a:solidFill>
              <a:round/>
              <a:headEnd/>
              <a:tailEnd/>
            </a:ln>
          </p:spPr>
          <p:txBody>
            <a:bodyPr/>
            <a:lstStyle/>
            <a:p>
              <a:pPr>
                <a:defRPr/>
              </a:pPr>
              <a:endParaRPr lang="en-US">
                <a:latin typeface="+mj-lt"/>
                <a:ea typeface="+mn-ea"/>
                <a:cs typeface="+mn-cs"/>
              </a:endParaRPr>
            </a:p>
          </p:txBody>
        </p:sp>
        <p:sp>
          <p:nvSpPr>
            <p:cNvPr id="13360" name="Rectangle 46"/>
            <p:cNvSpPr>
              <a:spLocks noChangeArrowheads="1"/>
            </p:cNvSpPr>
            <p:nvPr/>
          </p:nvSpPr>
          <p:spPr bwMode="auto">
            <a:xfrm>
              <a:off x="2725" y="3401"/>
              <a:ext cx="950" cy="247"/>
            </a:xfrm>
            <a:prstGeom prst="rect">
              <a:avLst/>
            </a:prstGeom>
            <a:solidFill>
              <a:schemeClr val="bg1"/>
            </a:solidFill>
            <a:ln w="9525">
              <a:no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nvGrpSpPr>
            <p:cNvPr id="24597" name="Group 47"/>
            <p:cNvGrpSpPr>
              <a:grpSpLocks/>
            </p:cNvGrpSpPr>
            <p:nvPr/>
          </p:nvGrpSpPr>
          <p:grpSpPr bwMode="auto">
            <a:xfrm>
              <a:off x="2929" y="3427"/>
              <a:ext cx="445" cy="420"/>
              <a:chOff x="1008" y="2720"/>
              <a:chExt cx="856" cy="808"/>
            </a:xfrm>
          </p:grpSpPr>
          <p:sp>
            <p:nvSpPr>
              <p:cNvPr id="13362" name="Rectangle 48"/>
              <p:cNvSpPr>
                <a:spLocks noChangeArrowheads="1"/>
              </p:cNvSpPr>
              <p:nvPr/>
            </p:nvSpPr>
            <p:spPr bwMode="auto">
              <a:xfrm>
                <a:off x="1032" y="3305"/>
                <a:ext cx="487" cy="159"/>
              </a:xfrm>
              <a:prstGeom prst="rect">
                <a:avLst/>
              </a:prstGeom>
              <a:solidFill>
                <a:srgbClr val="FF33CC"/>
              </a:solidFill>
              <a:ln w="38100" algn="ctr">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3" name="Freeform 49"/>
              <p:cNvSpPr>
                <a:spLocks/>
              </p:cNvSpPr>
              <p:nvPr/>
            </p:nvSpPr>
            <p:spPr bwMode="auto">
              <a:xfrm flipH="1">
                <a:off x="1008" y="3168"/>
                <a:ext cx="135"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4" name="Freeform 50"/>
              <p:cNvSpPr>
                <a:spLocks/>
              </p:cNvSpPr>
              <p:nvPr/>
            </p:nvSpPr>
            <p:spPr bwMode="auto">
              <a:xfrm flipH="1">
                <a:off x="1077" y="3000"/>
                <a:ext cx="122" cy="313"/>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5" name="Freeform 51"/>
              <p:cNvSpPr>
                <a:spLocks/>
              </p:cNvSpPr>
              <p:nvPr/>
            </p:nvSpPr>
            <p:spPr bwMode="auto">
              <a:xfrm flipH="1">
                <a:off x="1200" y="2801"/>
                <a:ext cx="128" cy="318"/>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6" name="Freeform 52"/>
              <p:cNvSpPr>
                <a:spLocks/>
              </p:cNvSpPr>
              <p:nvPr/>
            </p:nvSpPr>
            <p:spPr bwMode="auto">
              <a:xfrm>
                <a:off x="1032" y="2725"/>
                <a:ext cx="743" cy="588"/>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7" name="Freeform 53"/>
              <p:cNvSpPr>
                <a:spLocks/>
              </p:cNvSpPr>
              <p:nvPr/>
            </p:nvSpPr>
            <p:spPr bwMode="auto">
              <a:xfrm>
                <a:off x="1519" y="2725"/>
                <a:ext cx="244" cy="755"/>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8" name="Freeform 54"/>
              <p:cNvSpPr>
                <a:spLocks/>
              </p:cNvSpPr>
              <p:nvPr/>
            </p:nvSpPr>
            <p:spPr bwMode="auto">
              <a:xfrm>
                <a:off x="1583" y="3185"/>
                <a:ext cx="132" cy="343"/>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69" name="Freeform 55"/>
              <p:cNvSpPr>
                <a:spLocks/>
              </p:cNvSpPr>
              <p:nvPr/>
            </p:nvSpPr>
            <p:spPr bwMode="auto">
              <a:xfrm>
                <a:off x="1668" y="3009"/>
                <a:ext cx="124" cy="311"/>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3370" name="Freeform 56"/>
              <p:cNvSpPr>
                <a:spLocks/>
              </p:cNvSpPr>
              <p:nvPr/>
            </p:nvSpPr>
            <p:spPr bwMode="auto">
              <a:xfrm>
                <a:off x="1734" y="2844"/>
                <a:ext cx="128" cy="316"/>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13371" name="Line 57"/>
            <p:cNvSpPr>
              <a:spLocks noChangeShapeType="1"/>
            </p:cNvSpPr>
            <p:nvPr/>
          </p:nvSpPr>
          <p:spPr bwMode="auto">
            <a:xfrm flipH="1" flipV="1">
              <a:off x="3173" y="3155"/>
              <a:ext cx="9" cy="210"/>
            </a:xfrm>
            <a:prstGeom prst="line">
              <a:avLst/>
            </a:prstGeom>
            <a:noFill/>
            <a:ln w="9525">
              <a:solidFill>
                <a:schemeClr val="tx1"/>
              </a:solidFill>
              <a:round/>
              <a:headEnd/>
              <a:tailEnd type="triangle" w="med" len="med"/>
            </a:ln>
          </p:spPr>
          <p:txBody>
            <a:bodyPr wrap="none" anchor="ctr"/>
            <a:lstStyle/>
            <a:p>
              <a:pPr>
                <a:defRPr/>
              </a:pPr>
              <a:endParaRPr lang="en-US">
                <a:latin typeface="+mj-lt"/>
                <a:ea typeface="+mn-ea"/>
                <a:cs typeface="+mn-cs"/>
              </a:endParaRPr>
            </a:p>
          </p:txBody>
        </p:sp>
      </p:grpSp>
      <p:sp>
        <p:nvSpPr>
          <p:cNvPr id="560186" name="Text Box 58"/>
          <p:cNvSpPr txBox="1">
            <a:spLocks noChangeArrowheads="1"/>
          </p:cNvSpPr>
          <p:nvPr/>
        </p:nvSpPr>
        <p:spPr bwMode="auto">
          <a:xfrm>
            <a:off x="6607175" y="2878138"/>
            <a:ext cx="1714500" cy="1384995"/>
          </a:xfrm>
          <a:prstGeom prst="rect">
            <a:avLst/>
          </a:prstGeom>
          <a:noFill/>
          <a:ln w="9525">
            <a:noFill/>
            <a:miter lim="800000"/>
            <a:headEnd/>
            <a:tailEnd/>
          </a:ln>
        </p:spPr>
        <p:txBody>
          <a:bodyPr>
            <a:spAutoFit/>
          </a:bodyPr>
          <a:lstStyle/>
          <a:p>
            <a:pPr eaLnBrk="0" hangingPunct="0">
              <a:defRPr/>
            </a:pPr>
            <a:r>
              <a:rPr lang="en-US" sz="2800" b="1" dirty="0" smtClean="0">
                <a:latin typeface="+mj-lt"/>
                <a:ea typeface="+mn-ea"/>
                <a:cs typeface="+mn-cs"/>
              </a:rPr>
              <a:t>Oracle Niagara</a:t>
            </a:r>
          </a:p>
          <a:p>
            <a:pPr eaLnBrk="0" hangingPunct="0">
              <a:defRPr/>
            </a:pPr>
            <a:r>
              <a:rPr lang="en-US" sz="2800" b="1" dirty="0" smtClean="0">
                <a:latin typeface="+mj-lt"/>
                <a:ea typeface="+mn-ea"/>
                <a:cs typeface="+mn-cs"/>
              </a:rPr>
              <a:t>Chip</a:t>
            </a:r>
            <a:endParaRPr lang="en-US" sz="2800" b="1" dirty="0">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8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10DFC-60A4-DD47-95DC-A4DD8565DC58}" type="slidenum">
              <a:rPr lang="ar-SA" sz="1400">
                <a:latin typeface="Comic Sans MS" charset="0"/>
                <a:cs typeface="Arial" charset="0"/>
              </a:rPr>
              <a:pPr algn="r"/>
              <a:t>60</a:t>
            </a:fld>
            <a:endParaRPr lang="en-US" sz="1400">
              <a:latin typeface="Comic Sans MS" charset="0"/>
              <a:cs typeface="Arial" charset="0"/>
            </a:endParaRPr>
          </a:p>
        </p:txBody>
      </p:sp>
      <p:sp>
        <p:nvSpPr>
          <p:cNvPr id="135170" name="Rectangle 2"/>
          <p:cNvSpPr>
            <a:spLocks noGrp="1" noChangeArrowheads="1"/>
          </p:cNvSpPr>
          <p:nvPr>
            <p:ph type="title" idx="4294967295"/>
          </p:nvPr>
        </p:nvSpPr>
        <p:spPr/>
        <p:txBody>
          <a:bodyPr/>
          <a:lstStyle/>
          <a:p>
            <a:pPr eaLnBrk="1" hangingPunct="1"/>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Protocol (sort of)</a:t>
            </a:r>
            <a:endParaRPr lang="en-US" dirty="0">
              <a:latin typeface="Arial" charset="0"/>
            </a:endParaRPr>
          </a:p>
        </p:txBody>
      </p:sp>
      <p:grpSp>
        <p:nvGrpSpPr>
          <p:cNvPr id="135171" name="Group 3"/>
          <p:cNvGrpSpPr>
            <a:grpSpLocks/>
          </p:cNvGrpSpPr>
          <p:nvPr/>
        </p:nvGrpSpPr>
        <p:grpSpPr bwMode="auto">
          <a:xfrm>
            <a:off x="609600" y="1743075"/>
            <a:ext cx="1447800" cy="1295400"/>
            <a:chOff x="864" y="1968"/>
            <a:chExt cx="912" cy="816"/>
          </a:xfrm>
        </p:grpSpPr>
        <p:sp>
          <p:nvSpPr>
            <p:cNvPr id="135214"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15"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16"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17"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18"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5219"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35220"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35221"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5222"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5223"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5224"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35172" name="Group 15"/>
          <p:cNvGrpSpPr>
            <a:grpSpLocks/>
          </p:cNvGrpSpPr>
          <p:nvPr/>
        </p:nvGrpSpPr>
        <p:grpSpPr bwMode="auto">
          <a:xfrm flipH="1">
            <a:off x="7467600" y="1743075"/>
            <a:ext cx="1447800" cy="1295400"/>
            <a:chOff x="2832" y="2064"/>
            <a:chExt cx="912" cy="816"/>
          </a:xfrm>
        </p:grpSpPr>
        <p:sp>
          <p:nvSpPr>
            <p:cNvPr id="135203"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04"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05"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06"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207"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35208"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35209"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35210"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5211"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5212"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5213"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35173"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35174" name="Text Box 28"/>
          <p:cNvSpPr txBox="1">
            <a:spLocks noChangeArrowheads="1"/>
          </p:cNvSpPr>
          <p:nvPr/>
        </p:nvSpPr>
        <p:spPr bwMode="auto">
          <a:xfrm>
            <a:off x="1308100" y="2130425"/>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35175" name="Text Box 29"/>
          <p:cNvSpPr txBox="1">
            <a:spLocks noChangeArrowheads="1"/>
          </p:cNvSpPr>
          <p:nvPr/>
        </p:nvSpPr>
        <p:spPr bwMode="auto">
          <a:xfrm>
            <a:off x="7808913" y="2130425"/>
            <a:ext cx="407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35176" name="Group 30"/>
          <p:cNvGrpSpPr>
            <a:grpSpLocks/>
          </p:cNvGrpSpPr>
          <p:nvPr/>
        </p:nvGrpSpPr>
        <p:grpSpPr bwMode="auto">
          <a:xfrm>
            <a:off x="3429000" y="2057400"/>
            <a:ext cx="1905000" cy="1714500"/>
            <a:chOff x="1728" y="1008"/>
            <a:chExt cx="1968" cy="2376"/>
          </a:xfrm>
        </p:grpSpPr>
        <p:sp>
          <p:nvSpPr>
            <p:cNvPr id="135200"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5201"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5202"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5177" name="Group 34"/>
          <p:cNvGrpSpPr>
            <a:grpSpLocks/>
          </p:cNvGrpSpPr>
          <p:nvPr/>
        </p:nvGrpSpPr>
        <p:grpSpPr bwMode="auto">
          <a:xfrm>
            <a:off x="6553200" y="4191000"/>
            <a:ext cx="1905000" cy="1714500"/>
            <a:chOff x="1728" y="1008"/>
            <a:chExt cx="1968" cy="2376"/>
          </a:xfrm>
        </p:grpSpPr>
        <p:sp>
          <p:nvSpPr>
            <p:cNvPr id="135197"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5198"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5199"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5178" name="Group 38"/>
          <p:cNvGrpSpPr>
            <a:grpSpLocks/>
          </p:cNvGrpSpPr>
          <p:nvPr/>
        </p:nvGrpSpPr>
        <p:grpSpPr bwMode="auto">
          <a:xfrm>
            <a:off x="609600" y="4114800"/>
            <a:ext cx="1905000" cy="1714500"/>
            <a:chOff x="1728" y="1008"/>
            <a:chExt cx="1968" cy="2376"/>
          </a:xfrm>
        </p:grpSpPr>
        <p:sp>
          <p:nvSpPr>
            <p:cNvPr id="135194"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35195"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5196"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5179" name="Group 42"/>
          <p:cNvGrpSpPr>
            <a:grpSpLocks/>
          </p:cNvGrpSpPr>
          <p:nvPr/>
        </p:nvGrpSpPr>
        <p:grpSpPr bwMode="auto">
          <a:xfrm>
            <a:off x="5943600" y="1704975"/>
            <a:ext cx="1057275" cy="1371600"/>
            <a:chOff x="1296" y="960"/>
            <a:chExt cx="666" cy="864"/>
          </a:xfrm>
        </p:grpSpPr>
        <p:sp>
          <p:nvSpPr>
            <p:cNvPr id="135190" name="Rectangle 43"/>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5191" name="Rectangle 44"/>
            <p:cNvSpPr>
              <a:spLocks noChangeArrowheads="1"/>
            </p:cNvSpPr>
            <p:nvPr/>
          </p:nvSpPr>
          <p:spPr bwMode="auto">
            <a:xfrm>
              <a:off x="1512" y="1050"/>
              <a:ext cx="432" cy="432"/>
            </a:xfrm>
            <a:prstGeom prst="rect">
              <a:avLst/>
            </a:prstGeom>
            <a:solidFill>
              <a:srgbClr val="0000FF"/>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5192" name="Line 45"/>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193" name="Rectangle 46"/>
            <p:cNvSpPr>
              <a:spLocks noChangeArrowheads="1"/>
            </p:cNvSpPr>
            <p:nvPr/>
          </p:nvSpPr>
          <p:spPr bwMode="auto">
            <a:xfrm>
              <a:off x="1296" y="960"/>
              <a:ext cx="432" cy="432"/>
            </a:xfrm>
            <a:prstGeom prst="rect">
              <a:avLst/>
            </a:prstGeom>
            <a:solidFill>
              <a:srgbClr val="0000FF"/>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sp>
        <p:nvSpPr>
          <p:cNvPr id="135180" name="Rectangle 47"/>
          <p:cNvSpPr>
            <a:spLocks noChangeArrowheads="1"/>
          </p:cNvSpPr>
          <p:nvPr/>
        </p:nvSpPr>
        <p:spPr bwMode="auto">
          <a:xfrm>
            <a:off x="2590800" y="1776413"/>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35181" name="Oval 48"/>
          <p:cNvSpPr>
            <a:spLocks noChangeArrowheads="1"/>
          </p:cNvSpPr>
          <p:nvPr/>
        </p:nvSpPr>
        <p:spPr bwMode="auto">
          <a:xfrm flipH="1">
            <a:off x="4440238" y="4683125"/>
            <a:ext cx="925512" cy="322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35182" name="Oval 49"/>
          <p:cNvSpPr>
            <a:spLocks noChangeArrowheads="1"/>
          </p:cNvSpPr>
          <p:nvPr/>
        </p:nvSpPr>
        <p:spPr bwMode="auto">
          <a:xfrm flipH="1">
            <a:off x="3351213" y="5073650"/>
            <a:ext cx="925512" cy="322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35183" name="Oval 50"/>
          <p:cNvSpPr>
            <a:spLocks noChangeArrowheads="1"/>
          </p:cNvSpPr>
          <p:nvPr/>
        </p:nvSpPr>
        <p:spPr bwMode="auto">
          <a:xfrm flipH="1">
            <a:off x="5365750" y="4360863"/>
            <a:ext cx="925513" cy="322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35184" name="Freeform 51"/>
          <p:cNvSpPr>
            <a:spLocks/>
          </p:cNvSpPr>
          <p:nvPr/>
        </p:nvSpPr>
        <p:spPr bwMode="auto">
          <a:xfrm flipH="1">
            <a:off x="4217988" y="3556000"/>
            <a:ext cx="1852612" cy="1066800"/>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en-US"/>
          </a:p>
        </p:txBody>
      </p:sp>
      <p:sp>
        <p:nvSpPr>
          <p:cNvPr id="135185" name="Freeform 52"/>
          <p:cNvSpPr>
            <a:spLocks/>
          </p:cNvSpPr>
          <p:nvPr/>
        </p:nvSpPr>
        <p:spPr bwMode="auto">
          <a:xfrm flipH="1">
            <a:off x="3292475" y="3903663"/>
            <a:ext cx="1851025" cy="1068387"/>
          </a:xfrm>
          <a:custGeom>
            <a:avLst/>
            <a:gdLst>
              <a:gd name="T0" fmla="*/ 0 w 1932"/>
              <a:gd name="T1" fmla="*/ 2147483647 h 1113"/>
              <a:gd name="T2" fmla="*/ 2147483647 w 1932"/>
              <a:gd name="T3" fmla="*/ 2147483647 h 1113"/>
              <a:gd name="T4" fmla="*/ 2147483647 w 1932"/>
              <a:gd name="T5" fmla="*/ 2147483647 h 1113"/>
              <a:gd name="T6" fmla="*/ 2147483647 w 1932"/>
              <a:gd name="T7" fmla="*/ 2147483647 h 1113"/>
              <a:gd name="T8" fmla="*/ 2147483647 w 1932"/>
              <a:gd name="T9" fmla="*/ 2147483647 h 1113"/>
              <a:gd name="T10" fmla="*/ 2147483647 w 1932"/>
              <a:gd name="T11" fmla="*/ 2147483647 h 1113"/>
              <a:gd name="T12" fmla="*/ 2147483647 w 1932"/>
              <a:gd name="T13" fmla="*/ 2147483647 h 1113"/>
              <a:gd name="T14" fmla="*/ 2147483647 w 1932"/>
              <a:gd name="T15" fmla="*/ 2147483647 h 1113"/>
              <a:gd name="T16" fmla="*/ 0 w 1932"/>
              <a:gd name="T17" fmla="*/ 214748364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0000FF"/>
          </a:solidFill>
          <a:ln w="38100">
            <a:solidFill>
              <a:schemeClr val="tx1"/>
            </a:solidFill>
            <a:round/>
            <a:headEnd/>
            <a:tailEnd/>
          </a:ln>
        </p:spPr>
        <p:txBody>
          <a:bodyPr wrap="none" anchor="ctr"/>
          <a:lstStyle/>
          <a:p>
            <a:endParaRPr lang="en-US"/>
          </a:p>
        </p:txBody>
      </p:sp>
      <p:sp>
        <p:nvSpPr>
          <p:cNvPr id="135186" name="Freeform 53"/>
          <p:cNvSpPr>
            <a:spLocks/>
          </p:cNvSpPr>
          <p:nvPr/>
        </p:nvSpPr>
        <p:spPr bwMode="auto">
          <a:xfrm>
            <a:off x="5784850" y="2819400"/>
            <a:ext cx="1414463" cy="1249363"/>
          </a:xfrm>
          <a:custGeom>
            <a:avLst/>
            <a:gdLst>
              <a:gd name="T0" fmla="*/ 2147483647 w 1728"/>
              <a:gd name="T1" fmla="*/ 2147483647 h 1664"/>
              <a:gd name="T2" fmla="*/ 2147483647 w 1728"/>
              <a:gd name="T3" fmla="*/ 2147483647 h 1664"/>
              <a:gd name="T4" fmla="*/ 2147483647 w 1728"/>
              <a:gd name="T5" fmla="*/ 0 h 1664"/>
              <a:gd name="T6" fmla="*/ 2147483647 w 1728"/>
              <a:gd name="T7" fmla="*/ 2147483647 h 1664"/>
              <a:gd name="T8" fmla="*/ 2147483647 w 1728"/>
              <a:gd name="T9" fmla="*/ 2147483647 h 1664"/>
              <a:gd name="T10" fmla="*/ 2147483647 w 1728"/>
              <a:gd name="T11" fmla="*/ 2147483647 h 1664"/>
              <a:gd name="T12" fmla="*/ 2147483647 w 1728"/>
              <a:gd name="T13" fmla="*/ 2147483647 h 1664"/>
              <a:gd name="T14" fmla="*/ 2147483647 w 1728"/>
              <a:gd name="T15" fmla="*/ 2147483647 h 1664"/>
              <a:gd name="T16" fmla="*/ 2147483647 w 1728"/>
              <a:gd name="T17" fmla="*/ 2147483647 h 1664"/>
              <a:gd name="T18" fmla="*/ 2147483647 w 1728"/>
              <a:gd name="T19" fmla="*/ 2147483647 h 1664"/>
              <a:gd name="T20" fmla="*/ 2147483647 w 1728"/>
              <a:gd name="T21" fmla="*/ 2147483647 h 1664"/>
              <a:gd name="T22" fmla="*/ 2147483647 w 1728"/>
              <a:gd name="T23" fmla="*/ 2147483647 h 1664"/>
              <a:gd name="T24" fmla="*/ 2147483647 w 1728"/>
              <a:gd name="T25" fmla="*/ 2147483647 h 1664"/>
              <a:gd name="T26" fmla="*/ 2147483647 w 1728"/>
              <a:gd name="T27" fmla="*/ 2147483647 h 1664"/>
              <a:gd name="T28" fmla="*/ 2147483647 w 1728"/>
              <a:gd name="T29" fmla="*/ 2147483647 h 1664"/>
              <a:gd name="T30" fmla="*/ 2147483647 w 1728"/>
              <a:gd name="T31" fmla="*/ 2147483647 h 1664"/>
              <a:gd name="T32" fmla="*/ 2147483647 w 1728"/>
              <a:gd name="T33" fmla="*/ 2147483647 h 1664"/>
              <a:gd name="T34" fmla="*/ 2147483647 w 1728"/>
              <a:gd name="T35" fmla="*/ 2147483647 h 1664"/>
              <a:gd name="T36" fmla="*/ 2147483647 w 1728"/>
              <a:gd name="T37" fmla="*/ 2147483647 h 1664"/>
              <a:gd name="T38" fmla="*/ 2147483647 w 1728"/>
              <a:gd name="T39" fmla="*/ 2147483647 h 1664"/>
              <a:gd name="T40" fmla="*/ 0 w 1728"/>
              <a:gd name="T41" fmla="*/ 2147483647 h 1664"/>
              <a:gd name="T42" fmla="*/ 2147483647 w 1728"/>
              <a:gd name="T43" fmla="*/ 2147483647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0000FF"/>
          </a:solidFill>
          <a:ln w="38100">
            <a:solidFill>
              <a:schemeClr val="tx1"/>
            </a:solidFill>
            <a:round/>
            <a:headEnd/>
            <a:tailEnd/>
          </a:ln>
        </p:spPr>
        <p:txBody>
          <a:bodyPr wrap="none" anchor="ctr"/>
          <a:lstStyle/>
          <a:p>
            <a:endParaRPr lang="en-US"/>
          </a:p>
        </p:txBody>
      </p:sp>
      <p:sp>
        <p:nvSpPr>
          <p:cNvPr id="135187" name="Oval 54"/>
          <p:cNvSpPr>
            <a:spLocks noChangeArrowheads="1"/>
          </p:cNvSpPr>
          <p:nvPr/>
        </p:nvSpPr>
        <p:spPr bwMode="auto">
          <a:xfrm>
            <a:off x="6291263" y="3141663"/>
            <a:ext cx="117475" cy="107950"/>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35188" name="Freeform 55"/>
          <p:cNvSpPr>
            <a:spLocks/>
          </p:cNvSpPr>
          <p:nvPr/>
        </p:nvSpPr>
        <p:spPr bwMode="auto">
          <a:xfrm flipH="1">
            <a:off x="2362200" y="4016375"/>
            <a:ext cx="1779588" cy="1311275"/>
          </a:xfrm>
          <a:custGeom>
            <a:avLst/>
            <a:gdLst>
              <a:gd name="T0" fmla="*/ 2147483647 w 1856"/>
              <a:gd name="T1" fmla="*/ 2147483647 h 1367"/>
              <a:gd name="T2" fmla="*/ 2147483647 w 1856"/>
              <a:gd name="T3" fmla="*/ 2147483647 h 1367"/>
              <a:gd name="T4" fmla="*/ 2147483647 w 1856"/>
              <a:gd name="T5" fmla="*/ 2147483647 h 1367"/>
              <a:gd name="T6" fmla="*/ 2147483647 w 1856"/>
              <a:gd name="T7" fmla="*/ 2147483647 h 1367"/>
              <a:gd name="T8" fmla="*/ 2147483647 w 1856"/>
              <a:gd name="T9" fmla="*/ 2147483647 h 1367"/>
              <a:gd name="T10" fmla="*/ 2147483647 w 1856"/>
              <a:gd name="T11" fmla="*/ 2147483647 h 1367"/>
              <a:gd name="T12" fmla="*/ 2147483647 w 1856"/>
              <a:gd name="T13" fmla="*/ 2147483647 h 1367"/>
              <a:gd name="T14" fmla="*/ 2147483647 w 1856"/>
              <a:gd name="T15" fmla="*/ 2147483647 h 1367"/>
              <a:gd name="T16" fmla="*/ 2147483647 w 1856"/>
              <a:gd name="T17" fmla="*/ 21474836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0000FF"/>
          </a:solidFill>
          <a:ln w="38100">
            <a:solidFill>
              <a:schemeClr val="tx1"/>
            </a:solidFill>
            <a:round/>
            <a:headEnd/>
            <a:tailEnd/>
          </a:ln>
        </p:spPr>
        <p:txBody>
          <a:bodyPr wrap="none" anchor="ctr"/>
          <a:lstStyle/>
          <a:p>
            <a:endParaRPr lang="en-US"/>
          </a:p>
        </p:txBody>
      </p:sp>
      <p:sp>
        <p:nvSpPr>
          <p:cNvPr id="58"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B4570B2-CB10-B04B-BD26-5578F57C6BC9}" type="slidenum">
              <a:rPr lang="ar-SA" sz="1400">
                <a:latin typeface="Comic Sans MS" charset="0"/>
                <a:cs typeface="Arial" charset="0"/>
              </a:rPr>
              <a:pPr algn="r"/>
              <a:t>61</a:t>
            </a:fld>
            <a:endParaRPr lang="en-US" sz="1400">
              <a:latin typeface="Comic Sans MS" charset="0"/>
              <a:cs typeface="Arial" charset="0"/>
            </a:endParaRPr>
          </a:p>
        </p:txBody>
      </p:sp>
      <p:sp>
        <p:nvSpPr>
          <p:cNvPr id="137218" name="Rectangle 2"/>
          <p:cNvSpPr>
            <a:spLocks noGrp="1" noChangeArrowheads="1"/>
          </p:cNvSpPr>
          <p:nvPr>
            <p:ph type="title" idx="4294967295"/>
          </p:nvPr>
        </p:nvSpPr>
        <p:spPr/>
        <p:txBody>
          <a:bodyPr/>
          <a:lstStyle/>
          <a:p>
            <a:pPr eaLnBrk="1" hangingPunct="1"/>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Protocol</a:t>
            </a:r>
            <a:endParaRPr lang="en-US" dirty="0">
              <a:latin typeface="Arial" charset="0"/>
            </a:endParaRPr>
          </a:p>
        </p:txBody>
      </p:sp>
      <p:sp>
        <p:nvSpPr>
          <p:cNvPr id="137219" name="Rectangle 3"/>
          <p:cNvSpPr>
            <a:spLocks noGrp="1" noChangeArrowheads="1"/>
          </p:cNvSpPr>
          <p:nvPr>
            <p:ph type="body" idx="4294967295"/>
          </p:nvPr>
        </p:nvSpPr>
        <p:spPr/>
        <p:txBody>
          <a:bodyPr/>
          <a:lstStyle/>
          <a:p>
            <a:pPr eaLnBrk="1" hangingPunct="1"/>
            <a:endParaRPr lang="en-US" dirty="0">
              <a:latin typeface="Arial" charset="0"/>
            </a:endParaRPr>
          </a:p>
          <a:p>
            <a:pPr eaLnBrk="1" hangingPunct="1"/>
            <a:r>
              <a:rPr lang="en-US" dirty="0">
                <a:latin typeface="Arial" charset="0"/>
              </a:rPr>
              <a:t>Raise flag</a:t>
            </a:r>
          </a:p>
          <a:p>
            <a:pPr eaLnBrk="1" hangingPunct="1"/>
            <a:r>
              <a:rPr lang="en-US" dirty="0">
                <a:latin typeface="Arial" charset="0"/>
              </a:rPr>
              <a:t>Wait until </a:t>
            </a:r>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flag is down</a:t>
            </a:r>
          </a:p>
          <a:p>
            <a:pPr eaLnBrk="1" hangingPunct="1"/>
            <a:r>
              <a:rPr lang="en-US" dirty="0">
                <a:latin typeface="Arial" charset="0"/>
              </a:rPr>
              <a:t>Unleash pet</a:t>
            </a:r>
          </a:p>
          <a:p>
            <a:pPr eaLnBrk="1" hangingPunct="1"/>
            <a:r>
              <a:rPr lang="en-US" dirty="0">
                <a:latin typeface="Arial" charset="0"/>
              </a:rPr>
              <a:t>Lower flag when pet returns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3926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941A471-73C7-1842-97F9-8E7E22FC0ECE}" type="slidenum">
              <a:rPr lang="ar-SA" sz="1400">
                <a:latin typeface="Comic Sans MS" charset="0"/>
                <a:cs typeface="Arial" charset="0"/>
              </a:rPr>
              <a:pPr algn="r"/>
              <a:t>62</a:t>
            </a:fld>
            <a:endParaRPr lang="en-US" sz="1400">
              <a:latin typeface="Comic Sans MS" charset="0"/>
              <a:cs typeface="Arial" charset="0"/>
            </a:endParaRPr>
          </a:p>
        </p:txBody>
      </p:sp>
      <p:sp>
        <p:nvSpPr>
          <p:cNvPr id="139267" name="Rectangle 2"/>
          <p:cNvSpPr>
            <a:spLocks noGrp="1" noChangeArrowheads="1"/>
          </p:cNvSpPr>
          <p:nvPr>
            <p:ph type="title" idx="4294967295"/>
          </p:nvPr>
        </p:nvSpPr>
        <p:spPr/>
        <p:txBody>
          <a:bodyPr/>
          <a:lstStyle/>
          <a:p>
            <a:pPr eaLnBrk="1" hangingPunct="1"/>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Protocol</a:t>
            </a:r>
            <a:endParaRPr lang="en-US" sz="3200" dirty="0">
              <a:latin typeface="Arial" charset="0"/>
            </a:endParaRPr>
          </a:p>
        </p:txBody>
      </p:sp>
      <p:sp>
        <p:nvSpPr>
          <p:cNvPr id="139268" name="Rectangle 3"/>
          <p:cNvSpPr>
            <a:spLocks noGrp="1" noChangeArrowheads="1"/>
          </p:cNvSpPr>
          <p:nvPr>
            <p:ph type="body" idx="4294967295"/>
          </p:nvPr>
        </p:nvSpPr>
        <p:spPr/>
        <p:txBody>
          <a:bodyPr/>
          <a:lstStyle/>
          <a:p>
            <a:pPr eaLnBrk="1" hangingPunct="1"/>
            <a:endParaRPr lang="en-US" dirty="0">
              <a:latin typeface="Arial" charset="0"/>
            </a:endParaRPr>
          </a:p>
          <a:p>
            <a:pPr eaLnBrk="1" hangingPunct="1"/>
            <a:r>
              <a:rPr lang="en-US" dirty="0">
                <a:latin typeface="Arial" charset="0"/>
              </a:rPr>
              <a:t>Raise flag</a:t>
            </a:r>
          </a:p>
          <a:p>
            <a:pPr eaLnBrk="1" hangingPunct="1"/>
            <a:r>
              <a:rPr lang="en-US" dirty="0">
                <a:latin typeface="Arial" charset="0"/>
              </a:rPr>
              <a:t>Wait until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flag is down</a:t>
            </a:r>
          </a:p>
          <a:p>
            <a:pPr eaLnBrk="1" hangingPunct="1"/>
            <a:r>
              <a:rPr lang="en-US" dirty="0">
                <a:latin typeface="Arial" charset="0"/>
              </a:rPr>
              <a:t>Unleash pet</a:t>
            </a:r>
          </a:p>
          <a:p>
            <a:pPr eaLnBrk="1" hangingPunct="1"/>
            <a:r>
              <a:rPr lang="en-US" dirty="0">
                <a:latin typeface="Arial" charset="0"/>
              </a:rPr>
              <a:t>Lower flag when pet returns</a:t>
            </a:r>
          </a:p>
        </p:txBody>
      </p:sp>
      <p:sp>
        <p:nvSpPr>
          <p:cNvPr id="130054" name="Text Box 4"/>
          <p:cNvSpPr txBox="1">
            <a:spLocks noChangeArrowheads="1"/>
          </p:cNvSpPr>
          <p:nvPr/>
        </p:nvSpPr>
        <p:spPr bwMode="auto">
          <a:xfrm rot="-2923673">
            <a:off x="6138863" y="4344988"/>
            <a:ext cx="2124075" cy="790575"/>
          </a:xfrm>
          <a:prstGeom prst="rect">
            <a:avLst/>
          </a:prstGeom>
          <a:noFill/>
          <a:ln w="28575">
            <a:solidFill>
              <a:srgbClr val="FF3300"/>
            </a:solidFill>
            <a:miter lim="800000"/>
            <a:headEnd/>
            <a:tailEnd/>
          </a:ln>
        </p:spPr>
        <p:txBody>
          <a:bodyPr wrap="none">
            <a:spAutoFit/>
          </a:bodyPr>
          <a:lstStyle/>
          <a:p>
            <a:pPr algn="r" eaLnBrk="0" hangingPunct="0">
              <a:defRPr/>
            </a:pPr>
            <a:r>
              <a:rPr lang="en-US" sz="4400" dirty="0">
                <a:solidFill>
                  <a:srgbClr val="FF3300"/>
                </a:solidFill>
                <a:latin typeface="+mj-lt"/>
                <a:ea typeface="+mn-ea"/>
                <a:cs typeface="+mn-cs"/>
              </a:rPr>
              <a:t>danger!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40C102A-EFA2-0C4B-8330-D099F59AA0D7}" type="slidenum">
              <a:rPr lang="ar-SA" sz="1400">
                <a:latin typeface="Comic Sans MS" charset="0"/>
                <a:cs typeface="Arial" charset="0"/>
              </a:rPr>
              <a:pPr algn="r"/>
              <a:t>63</a:t>
            </a:fld>
            <a:endParaRPr lang="en-US" sz="1400">
              <a:latin typeface="Comic Sans MS" charset="0"/>
              <a:cs typeface="Arial" charset="0"/>
            </a:endParaRPr>
          </a:p>
        </p:txBody>
      </p:sp>
      <p:sp>
        <p:nvSpPr>
          <p:cNvPr id="141314" name="Rectangle 2"/>
          <p:cNvSpPr>
            <a:spLocks noGrp="1" noChangeArrowheads="1"/>
          </p:cNvSpPr>
          <p:nvPr>
            <p:ph type="title" idx="4294967295"/>
          </p:nvPr>
        </p:nvSpPr>
        <p:spPr/>
        <p:txBody>
          <a:bodyPr/>
          <a:lstStyle/>
          <a:p>
            <a:pPr eaLnBrk="1" hangingPunct="1"/>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Protocol </a:t>
            </a:r>
            <a:r>
              <a:rPr lang="en-US" altLang="ja-JP" sz="3200" dirty="0">
                <a:latin typeface="Arial" charset="0"/>
              </a:rPr>
              <a:t>(2</a:t>
            </a:r>
            <a:r>
              <a:rPr lang="en-US" altLang="ja-JP" sz="3200" baseline="30000" dirty="0">
                <a:latin typeface="Arial" charset="0"/>
              </a:rPr>
              <a:t>nd</a:t>
            </a:r>
            <a:r>
              <a:rPr lang="en-US" altLang="ja-JP" sz="3200" dirty="0">
                <a:latin typeface="Arial" charset="0"/>
              </a:rPr>
              <a:t> try)</a:t>
            </a:r>
            <a:endParaRPr lang="en-US" sz="3200" dirty="0">
              <a:latin typeface="Arial" charset="0"/>
            </a:endParaRPr>
          </a:p>
        </p:txBody>
      </p:sp>
      <p:sp>
        <p:nvSpPr>
          <p:cNvPr id="141315" name="Rectangle 3"/>
          <p:cNvSpPr>
            <a:spLocks noGrp="1" noChangeArrowheads="1"/>
          </p:cNvSpPr>
          <p:nvPr>
            <p:ph type="body" idx="4294967295"/>
          </p:nvPr>
        </p:nvSpPr>
        <p:spPr/>
        <p:txBody>
          <a:bodyPr/>
          <a:lstStyle/>
          <a:p>
            <a:pPr eaLnBrk="1" hangingPunct="1">
              <a:lnSpc>
                <a:spcPct val="90000"/>
              </a:lnSpc>
            </a:pPr>
            <a:endParaRPr lang="en-US" dirty="0">
              <a:latin typeface="Arial" charset="0"/>
            </a:endParaRPr>
          </a:p>
          <a:p>
            <a:pPr eaLnBrk="1" hangingPunct="1">
              <a:lnSpc>
                <a:spcPct val="90000"/>
              </a:lnSpc>
            </a:pPr>
            <a:r>
              <a:rPr lang="en-US" dirty="0">
                <a:latin typeface="Arial" charset="0"/>
              </a:rPr>
              <a:t>Raise flag</a:t>
            </a:r>
          </a:p>
          <a:p>
            <a:pPr eaLnBrk="1" hangingPunct="1">
              <a:lnSpc>
                <a:spcPct val="90000"/>
              </a:lnSpc>
            </a:pPr>
            <a:r>
              <a:rPr lang="en-US" dirty="0">
                <a:latin typeface="Arial" charset="0"/>
              </a:rPr>
              <a:t>While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flag is up</a:t>
            </a:r>
          </a:p>
          <a:p>
            <a:pPr lvl="1" eaLnBrk="1" hangingPunct="1">
              <a:lnSpc>
                <a:spcPct val="90000"/>
              </a:lnSpc>
            </a:pPr>
            <a:r>
              <a:rPr lang="en-US" dirty="0">
                <a:latin typeface="Arial" charset="0"/>
              </a:rPr>
              <a:t>Lower flag</a:t>
            </a:r>
          </a:p>
          <a:p>
            <a:pPr lvl="1" eaLnBrk="1" hangingPunct="1">
              <a:lnSpc>
                <a:spcPct val="90000"/>
              </a:lnSpc>
            </a:pPr>
            <a:r>
              <a:rPr lang="en-US" dirty="0">
                <a:latin typeface="Arial" charset="0"/>
              </a:rPr>
              <a:t>Wait for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flag to go down</a:t>
            </a:r>
          </a:p>
          <a:p>
            <a:pPr lvl="1" eaLnBrk="1" hangingPunct="1">
              <a:lnSpc>
                <a:spcPct val="90000"/>
              </a:lnSpc>
            </a:pPr>
            <a:r>
              <a:rPr lang="en-US" dirty="0">
                <a:latin typeface="Arial" charset="0"/>
              </a:rPr>
              <a:t>Raise flag</a:t>
            </a:r>
          </a:p>
          <a:p>
            <a:pPr eaLnBrk="1" hangingPunct="1">
              <a:lnSpc>
                <a:spcPct val="90000"/>
              </a:lnSpc>
            </a:pPr>
            <a:r>
              <a:rPr lang="en-US" dirty="0">
                <a:latin typeface="Arial" charset="0"/>
              </a:rPr>
              <a:t>Unleash pet</a:t>
            </a:r>
          </a:p>
          <a:p>
            <a:pPr eaLnBrk="1" hangingPunct="1">
              <a:lnSpc>
                <a:spcPct val="90000"/>
              </a:lnSpc>
            </a:pPr>
            <a:r>
              <a:rPr lang="en-US" dirty="0">
                <a:latin typeface="Arial" charset="0"/>
              </a:rPr>
              <a:t>Lower flag when pet returns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43362"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1B96D6B-6C0F-D34A-8235-D23B0D76319E}" type="slidenum">
              <a:rPr lang="ar-SA" sz="1400">
                <a:latin typeface="Comic Sans MS" charset="0"/>
                <a:cs typeface="Arial" charset="0"/>
              </a:rPr>
              <a:pPr algn="r"/>
              <a:t>64</a:t>
            </a:fld>
            <a:endParaRPr lang="en-US" sz="1400">
              <a:latin typeface="Comic Sans MS" charset="0"/>
              <a:cs typeface="Arial" charset="0"/>
            </a:endParaRPr>
          </a:p>
        </p:txBody>
      </p:sp>
      <p:sp>
        <p:nvSpPr>
          <p:cNvPr id="143363" name="Rectangle 2"/>
          <p:cNvSpPr>
            <a:spLocks noGrp="1" noChangeArrowheads="1"/>
          </p:cNvSpPr>
          <p:nvPr>
            <p:ph type="title" idx="4294967295"/>
          </p:nvPr>
        </p:nvSpPr>
        <p:spPr/>
        <p:txBody>
          <a:bodyPr/>
          <a:lstStyle/>
          <a:p>
            <a:pPr eaLnBrk="1" hangingPunct="1"/>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Protocol</a:t>
            </a:r>
            <a:endParaRPr lang="en-US" dirty="0">
              <a:latin typeface="Arial" charset="0"/>
            </a:endParaRPr>
          </a:p>
        </p:txBody>
      </p:sp>
      <p:sp>
        <p:nvSpPr>
          <p:cNvPr id="143364" name="Rectangle 3"/>
          <p:cNvSpPr>
            <a:spLocks noGrp="1" noChangeArrowheads="1"/>
          </p:cNvSpPr>
          <p:nvPr>
            <p:ph type="body" idx="4294967295"/>
          </p:nvPr>
        </p:nvSpPr>
        <p:spPr/>
        <p:txBody>
          <a:bodyPr/>
          <a:lstStyle/>
          <a:p>
            <a:pPr eaLnBrk="1" hangingPunct="1">
              <a:lnSpc>
                <a:spcPct val="90000"/>
              </a:lnSpc>
            </a:pPr>
            <a:endParaRPr lang="en-US" dirty="0">
              <a:latin typeface="Arial" charset="0"/>
            </a:endParaRPr>
          </a:p>
          <a:p>
            <a:pPr eaLnBrk="1" hangingPunct="1">
              <a:lnSpc>
                <a:spcPct val="90000"/>
              </a:lnSpc>
            </a:pPr>
            <a:r>
              <a:rPr lang="en-US" dirty="0">
                <a:latin typeface="Arial" charset="0"/>
              </a:rPr>
              <a:t>Raise flag</a:t>
            </a:r>
          </a:p>
          <a:p>
            <a:pPr eaLnBrk="1" hangingPunct="1">
              <a:lnSpc>
                <a:spcPct val="90000"/>
              </a:lnSpc>
            </a:pPr>
            <a:r>
              <a:rPr lang="en-US" dirty="0">
                <a:latin typeface="Arial" charset="0"/>
              </a:rPr>
              <a:t>While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flag is up</a:t>
            </a:r>
          </a:p>
          <a:p>
            <a:pPr lvl="1" eaLnBrk="1" hangingPunct="1">
              <a:lnSpc>
                <a:spcPct val="90000"/>
              </a:lnSpc>
            </a:pPr>
            <a:r>
              <a:rPr lang="en-US" dirty="0">
                <a:latin typeface="Arial" charset="0"/>
              </a:rPr>
              <a:t>Lower flag</a:t>
            </a:r>
          </a:p>
          <a:p>
            <a:pPr lvl="1" eaLnBrk="1" hangingPunct="1">
              <a:lnSpc>
                <a:spcPct val="90000"/>
              </a:lnSpc>
            </a:pPr>
            <a:r>
              <a:rPr lang="en-US" dirty="0">
                <a:latin typeface="Arial" charset="0"/>
              </a:rPr>
              <a:t>Wait for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flag to go down</a:t>
            </a:r>
          </a:p>
          <a:p>
            <a:pPr lvl="1" eaLnBrk="1" hangingPunct="1">
              <a:lnSpc>
                <a:spcPct val="90000"/>
              </a:lnSpc>
            </a:pPr>
            <a:r>
              <a:rPr lang="en-US" dirty="0">
                <a:latin typeface="Arial" charset="0"/>
              </a:rPr>
              <a:t>Raise flag</a:t>
            </a:r>
          </a:p>
          <a:p>
            <a:pPr eaLnBrk="1" hangingPunct="1">
              <a:lnSpc>
                <a:spcPct val="90000"/>
              </a:lnSpc>
            </a:pPr>
            <a:r>
              <a:rPr lang="en-US" dirty="0">
                <a:latin typeface="Arial" charset="0"/>
              </a:rPr>
              <a:t>Unleash pet</a:t>
            </a:r>
          </a:p>
          <a:p>
            <a:pPr eaLnBrk="1" hangingPunct="1">
              <a:lnSpc>
                <a:spcPct val="90000"/>
              </a:lnSpc>
            </a:pPr>
            <a:r>
              <a:rPr lang="en-US" dirty="0">
                <a:latin typeface="Arial" charset="0"/>
              </a:rPr>
              <a:t>Lower flag when pet returns</a:t>
            </a:r>
          </a:p>
        </p:txBody>
      </p:sp>
      <p:sp>
        <p:nvSpPr>
          <p:cNvPr id="143365" name="AutoShape 4"/>
          <p:cNvSpPr>
            <a:spLocks noChangeArrowheads="1"/>
          </p:cNvSpPr>
          <p:nvPr/>
        </p:nvSpPr>
        <p:spPr bwMode="auto">
          <a:xfrm>
            <a:off x="609600" y="3657600"/>
            <a:ext cx="5791200" cy="1447800"/>
          </a:xfrm>
          <a:prstGeom prst="wedgeRoundRectCallout">
            <a:avLst>
              <a:gd name="adj1" fmla="val 41394"/>
              <a:gd name="adj2" fmla="val -12368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400">
              <a:solidFill>
                <a:srgbClr val="0000FF"/>
              </a:solidFill>
              <a:latin typeface="Comic Sans MS" charset="0"/>
            </a:endParaRPr>
          </a:p>
        </p:txBody>
      </p:sp>
      <p:sp>
        <p:nvSpPr>
          <p:cNvPr id="134151" name="Text Box 5"/>
          <p:cNvSpPr txBox="1">
            <a:spLocks noChangeArrowheads="1"/>
          </p:cNvSpPr>
          <p:nvPr/>
        </p:nvSpPr>
        <p:spPr bwMode="auto">
          <a:xfrm>
            <a:off x="5638800" y="1738313"/>
            <a:ext cx="2593975" cy="1066800"/>
          </a:xfrm>
          <a:prstGeom prst="rect">
            <a:avLst/>
          </a:prstGeom>
          <a:noFill/>
          <a:ln w="9525">
            <a:noFill/>
            <a:miter lim="800000"/>
            <a:headEnd/>
            <a:tailEnd/>
          </a:ln>
        </p:spPr>
        <p:txBody>
          <a:bodyPr>
            <a:spAutoFit/>
          </a:bodyPr>
          <a:lstStyle/>
          <a:p>
            <a:pPr algn="ctr" eaLnBrk="0" hangingPunct="0">
              <a:defRPr/>
            </a:pPr>
            <a:r>
              <a:rPr lang="en-US" sz="3200" b="1" dirty="0">
                <a:solidFill>
                  <a:srgbClr val="FF0000"/>
                </a:solidFill>
                <a:latin typeface="+mj-lt"/>
                <a:ea typeface="+mn-ea"/>
                <a:cs typeface="+mn-cs"/>
              </a:rPr>
              <a:t>Bob defers to Alice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B4A5B30-B4C8-614B-BD6B-AF45785DEF5B}" type="slidenum">
              <a:rPr lang="ar-SA" sz="1400">
                <a:latin typeface="Comic Sans MS" charset="0"/>
                <a:cs typeface="Arial" charset="0"/>
              </a:rPr>
              <a:pPr algn="r"/>
              <a:t>65</a:t>
            </a:fld>
            <a:endParaRPr lang="en-US" sz="1400">
              <a:latin typeface="Comic Sans MS" charset="0"/>
              <a:cs typeface="Arial" charset="0"/>
            </a:endParaRPr>
          </a:p>
        </p:txBody>
      </p:sp>
      <p:sp>
        <p:nvSpPr>
          <p:cNvPr id="145410" name="Rectangle 2"/>
          <p:cNvSpPr>
            <a:spLocks noGrp="1" noChangeArrowheads="1"/>
          </p:cNvSpPr>
          <p:nvPr>
            <p:ph type="title" idx="4294967295"/>
          </p:nvPr>
        </p:nvSpPr>
        <p:spPr/>
        <p:txBody>
          <a:bodyPr/>
          <a:lstStyle/>
          <a:p>
            <a:pPr eaLnBrk="1" hangingPunct="1"/>
            <a:r>
              <a:rPr lang="en-US">
                <a:latin typeface="Arial" charset="0"/>
              </a:rPr>
              <a:t>The Flag Principle</a:t>
            </a:r>
          </a:p>
        </p:txBody>
      </p:sp>
      <p:sp>
        <p:nvSpPr>
          <p:cNvPr id="145411" name="Rectangle 3"/>
          <p:cNvSpPr>
            <a:spLocks noGrp="1" noChangeArrowheads="1"/>
          </p:cNvSpPr>
          <p:nvPr>
            <p:ph type="body" idx="4294967295"/>
          </p:nvPr>
        </p:nvSpPr>
        <p:spPr/>
        <p:txBody>
          <a:bodyPr/>
          <a:lstStyle/>
          <a:p>
            <a:pPr eaLnBrk="1" hangingPunct="1"/>
            <a:r>
              <a:rPr lang="en-US" dirty="0">
                <a:latin typeface="Arial" charset="0"/>
              </a:rPr>
              <a:t>Raise the flag</a:t>
            </a:r>
          </a:p>
          <a:p>
            <a:pPr eaLnBrk="1" hangingPunct="1"/>
            <a:r>
              <a:rPr lang="en-US" dirty="0">
                <a:latin typeface="Arial" charset="0"/>
              </a:rPr>
              <a:t>Look at </a:t>
            </a:r>
            <a:r>
              <a:rPr lang="en-US" dirty="0" smtClean="0">
                <a:latin typeface="Arial" charset="0"/>
              </a:rPr>
              <a:t>other</a:t>
            </a:r>
            <a:r>
              <a:rPr lang="fr-FR" altLang="ja-JP" dirty="0" smtClean="0">
                <a:latin typeface="Arial" charset="0"/>
              </a:rPr>
              <a:t>'</a:t>
            </a:r>
            <a:r>
              <a:rPr lang="en-US" altLang="ja-JP" dirty="0" smtClean="0">
                <a:latin typeface="Arial" charset="0"/>
              </a:rPr>
              <a:t>s </a:t>
            </a:r>
            <a:r>
              <a:rPr lang="en-US" altLang="ja-JP" dirty="0">
                <a:latin typeface="Arial" charset="0"/>
              </a:rPr>
              <a:t>flag</a:t>
            </a:r>
          </a:p>
          <a:p>
            <a:pPr eaLnBrk="1" hangingPunct="1"/>
            <a:r>
              <a:rPr lang="en-US" dirty="0">
                <a:latin typeface="Arial" charset="0"/>
              </a:rPr>
              <a:t>Flag Principle:</a:t>
            </a:r>
          </a:p>
          <a:p>
            <a:pPr lvl="1" eaLnBrk="1" hangingPunct="1"/>
            <a:r>
              <a:rPr lang="en-US" dirty="0">
                <a:latin typeface="Arial" charset="0"/>
              </a:rPr>
              <a:t>If each raises and looks, then</a:t>
            </a:r>
          </a:p>
          <a:p>
            <a:pPr lvl="1" eaLnBrk="1" hangingPunct="1"/>
            <a:r>
              <a:rPr lang="en-US" dirty="0">
                <a:latin typeface="Arial" charset="0"/>
              </a:rPr>
              <a:t>Last to look must see both flags up</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B3957EF-BCB1-084E-82AE-6E3E22BEBB7B}" type="slidenum">
              <a:rPr lang="ar-SA" sz="1400">
                <a:latin typeface="Comic Sans MS" charset="0"/>
                <a:cs typeface="Arial" charset="0"/>
              </a:rPr>
              <a:pPr algn="r"/>
              <a:t>66</a:t>
            </a:fld>
            <a:endParaRPr lang="en-US" sz="1400">
              <a:latin typeface="Comic Sans MS" charset="0"/>
              <a:cs typeface="Arial" charset="0"/>
            </a:endParaRPr>
          </a:p>
        </p:txBody>
      </p:sp>
      <p:sp>
        <p:nvSpPr>
          <p:cNvPr id="147458" name="Rectangle 2"/>
          <p:cNvSpPr>
            <a:spLocks noGrp="1" noChangeArrowheads="1"/>
          </p:cNvSpPr>
          <p:nvPr>
            <p:ph type="title" idx="4294967295"/>
          </p:nvPr>
        </p:nvSpPr>
        <p:spPr/>
        <p:txBody>
          <a:bodyPr/>
          <a:lstStyle/>
          <a:p>
            <a:pPr eaLnBrk="1" hangingPunct="1"/>
            <a:r>
              <a:rPr lang="en-US">
                <a:latin typeface="Arial" charset="0"/>
              </a:rPr>
              <a:t>Proof of Mutual Exclusion</a:t>
            </a:r>
          </a:p>
        </p:txBody>
      </p:sp>
      <p:sp>
        <p:nvSpPr>
          <p:cNvPr id="147459" name="Rectangle 3"/>
          <p:cNvSpPr>
            <a:spLocks noGrp="1" noChangeArrowheads="1"/>
          </p:cNvSpPr>
          <p:nvPr>
            <p:ph type="body" idx="4294967295"/>
          </p:nvPr>
        </p:nvSpPr>
        <p:spPr/>
        <p:txBody>
          <a:bodyPr/>
          <a:lstStyle/>
          <a:p>
            <a:pPr eaLnBrk="1" hangingPunct="1"/>
            <a:r>
              <a:rPr lang="en-US" dirty="0">
                <a:latin typeface="Arial" charset="0"/>
              </a:rPr>
              <a:t>Assume both pets in pond</a:t>
            </a:r>
          </a:p>
          <a:p>
            <a:pPr lvl="1" eaLnBrk="1" hangingPunct="1"/>
            <a:r>
              <a:rPr lang="en-US" dirty="0">
                <a:latin typeface="Arial" charset="0"/>
              </a:rPr>
              <a:t>Derive a contradiction</a:t>
            </a:r>
          </a:p>
          <a:p>
            <a:pPr lvl="1" eaLnBrk="1" hangingPunct="1"/>
            <a:r>
              <a:rPr lang="en-US" dirty="0">
                <a:latin typeface="Arial" charset="0"/>
              </a:rPr>
              <a:t>By reasoning backwards</a:t>
            </a:r>
          </a:p>
          <a:p>
            <a:pPr eaLnBrk="1" hangingPunct="1"/>
            <a:r>
              <a:rPr lang="en-US" dirty="0">
                <a:latin typeface="Arial" charset="0"/>
              </a:rPr>
              <a:t>Consider the last time Alice and Bob each looked before letting the pets in</a:t>
            </a:r>
          </a:p>
          <a:p>
            <a:pPr eaLnBrk="1" hangingPunct="1"/>
            <a:r>
              <a:rPr lang="en-US" dirty="0">
                <a:latin typeface="Arial" charset="0"/>
              </a:rPr>
              <a:t>Without loss of generality assume Alice was the last to look… </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49506"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F267972-3F37-6945-8052-3695B76577F6}" type="slidenum">
              <a:rPr lang="ar-SA" sz="1400">
                <a:cs typeface="Arial" charset="0"/>
              </a:rPr>
              <a:pPr algn="r"/>
              <a:t>67</a:t>
            </a:fld>
            <a:endParaRPr lang="en-US" sz="1400">
              <a:cs typeface="Arial" charset="0"/>
            </a:endParaRPr>
          </a:p>
        </p:txBody>
      </p:sp>
      <p:sp>
        <p:nvSpPr>
          <p:cNvPr id="149507" name="Rectangle 2"/>
          <p:cNvSpPr>
            <a:spLocks noGrp="1" noChangeArrowheads="1"/>
          </p:cNvSpPr>
          <p:nvPr>
            <p:ph type="title" idx="4294967295"/>
          </p:nvPr>
        </p:nvSpPr>
        <p:spPr>
          <a:xfrm>
            <a:off x="685800" y="152400"/>
            <a:ext cx="7772400" cy="1143000"/>
          </a:xfrm>
        </p:spPr>
        <p:txBody>
          <a:bodyPr/>
          <a:lstStyle/>
          <a:p>
            <a:pPr eaLnBrk="1" hangingPunct="1"/>
            <a:r>
              <a:rPr lang="en-US">
                <a:latin typeface="Arial" charset="0"/>
              </a:rPr>
              <a:t>Proof</a:t>
            </a:r>
          </a:p>
        </p:txBody>
      </p:sp>
      <p:sp>
        <p:nvSpPr>
          <p:cNvPr id="140293" name="AutoShape 8"/>
          <p:cNvSpPr>
            <a:spLocks noChangeArrowheads="1"/>
          </p:cNvSpPr>
          <p:nvPr/>
        </p:nvSpPr>
        <p:spPr bwMode="auto">
          <a:xfrm>
            <a:off x="838200" y="5110163"/>
            <a:ext cx="7391400" cy="719137"/>
          </a:xfrm>
          <a:prstGeom prst="rightArrow">
            <a:avLst>
              <a:gd name="adj1" fmla="val 50000"/>
              <a:gd name="adj2" fmla="val 256954"/>
            </a:avLst>
          </a:prstGeom>
          <a:solidFill>
            <a:srgbClr val="0099FF"/>
          </a:solidFill>
          <a:ln w="38100">
            <a:solidFill>
              <a:srgbClr val="0099FF"/>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40294" name="Text Box 9"/>
          <p:cNvSpPr txBox="1">
            <a:spLocks noChangeArrowheads="1"/>
          </p:cNvSpPr>
          <p:nvPr/>
        </p:nvSpPr>
        <p:spPr bwMode="auto">
          <a:xfrm>
            <a:off x="1093788" y="5213350"/>
            <a:ext cx="766762" cy="461963"/>
          </a:xfrm>
          <a:prstGeom prst="rect">
            <a:avLst/>
          </a:prstGeom>
          <a:noFill/>
          <a:ln w="9525">
            <a:noFill/>
            <a:miter lim="800000"/>
            <a:headEnd/>
            <a:tailEnd/>
          </a:ln>
        </p:spPr>
        <p:txBody>
          <a:bodyPr wrap="none">
            <a:spAutoFit/>
          </a:bodyPr>
          <a:lstStyle/>
          <a:p>
            <a:pPr algn="r" eaLnBrk="0" hangingPunct="0">
              <a:defRPr/>
            </a:pPr>
            <a:r>
              <a:rPr lang="en-US" sz="2400">
                <a:solidFill>
                  <a:schemeClr val="bg1"/>
                </a:solidFill>
                <a:latin typeface="+mj-lt"/>
                <a:ea typeface="+mn-ea"/>
                <a:cs typeface="+mn-cs"/>
              </a:rPr>
              <a:t>time</a:t>
            </a:r>
          </a:p>
        </p:txBody>
      </p:sp>
      <p:grpSp>
        <p:nvGrpSpPr>
          <p:cNvPr id="2" name="Group 14"/>
          <p:cNvGrpSpPr>
            <a:grpSpLocks/>
          </p:cNvGrpSpPr>
          <p:nvPr/>
        </p:nvGrpSpPr>
        <p:grpSpPr bwMode="auto">
          <a:xfrm>
            <a:off x="5257800" y="2590800"/>
            <a:ext cx="3505200" cy="3071813"/>
            <a:chOff x="3312" y="1632"/>
            <a:chExt cx="2208" cy="1935"/>
          </a:xfrm>
        </p:grpSpPr>
        <p:sp>
          <p:nvSpPr>
            <p:cNvPr id="149522" name="AutoShape 4"/>
            <p:cNvSpPr>
              <a:spLocks noChangeArrowheads="1"/>
            </p:cNvSpPr>
            <p:nvPr/>
          </p:nvSpPr>
          <p:spPr bwMode="auto">
            <a:xfrm>
              <a:off x="3312" y="1632"/>
              <a:ext cx="2208" cy="624"/>
            </a:xfrm>
            <a:prstGeom prst="wedgeRoundRectCallout">
              <a:avLst>
                <a:gd name="adj1" fmla="val -40898"/>
                <a:gd name="adj2" fmla="val 212819"/>
                <a:gd name="adj3" fmla="val 16667"/>
              </a:avLst>
            </a:prstGeom>
            <a:solidFill>
              <a:schemeClr val="bg1"/>
            </a:solidFill>
            <a:ln w="38100">
              <a:solidFill>
                <a:srgbClr val="FF0000"/>
              </a:solidFill>
              <a:miter lim="800000"/>
              <a:headEnd/>
              <a:tailEnd/>
            </a:ln>
          </p:spPr>
          <p:txBody>
            <a:bodyPr anchor="ctr"/>
            <a:lstStyle/>
            <a:p>
              <a:pPr algn="ctr" eaLnBrk="0" hangingPunct="0"/>
              <a:r>
                <a:rPr lang="en-US" sz="2800" dirty="0" smtClean="0">
                  <a:solidFill>
                    <a:srgbClr val="0000FF"/>
                  </a:solidFill>
                </a:rPr>
                <a:t>Alice</a:t>
              </a:r>
              <a:r>
                <a:rPr lang="fr-FR" altLang="ja-JP" sz="2800" dirty="0" smtClean="0">
                  <a:solidFill>
                    <a:srgbClr val="0000FF"/>
                  </a:solidFill>
                </a:rPr>
                <a:t>'</a:t>
              </a:r>
              <a:r>
                <a:rPr lang="en-US" altLang="ja-JP" sz="2800" dirty="0" smtClean="0">
                  <a:solidFill>
                    <a:srgbClr val="0000FF"/>
                  </a:solidFill>
                </a:rPr>
                <a:t>s </a:t>
              </a:r>
              <a:r>
                <a:rPr lang="en-US" altLang="ja-JP" sz="2800" dirty="0">
                  <a:solidFill>
                    <a:srgbClr val="0000FF"/>
                  </a:solidFill>
                </a:rPr>
                <a:t>last look</a:t>
              </a:r>
              <a:endParaRPr lang="en-US" sz="2800" dirty="0">
                <a:solidFill>
                  <a:srgbClr val="0000FF"/>
                </a:solidFill>
              </a:endParaRPr>
            </a:p>
          </p:txBody>
        </p:sp>
        <p:sp>
          <p:nvSpPr>
            <p:cNvPr id="140297" name="Line 11"/>
            <p:cNvSpPr>
              <a:spLocks noChangeShapeType="1"/>
            </p:cNvSpPr>
            <p:nvPr/>
          </p:nvSpPr>
          <p:spPr bwMode="auto">
            <a:xfrm>
              <a:off x="3516" y="3327"/>
              <a:ext cx="0" cy="240"/>
            </a:xfrm>
            <a:prstGeom prst="line">
              <a:avLst/>
            </a:prstGeom>
            <a:noFill/>
            <a:ln w="76200">
              <a:solidFill>
                <a:srgbClr val="FF0000"/>
              </a:solidFill>
              <a:round/>
              <a:headEnd/>
              <a:tailEnd/>
            </a:ln>
          </p:spPr>
          <p:txBody>
            <a:bodyPr wrap="none" anchor="ctr"/>
            <a:lstStyle/>
            <a:p>
              <a:pPr>
                <a:defRPr/>
              </a:pPr>
              <a:endParaRPr lang="en-US">
                <a:latin typeface="+mj-lt"/>
                <a:ea typeface="+mn-ea"/>
                <a:cs typeface="+mn-cs"/>
              </a:endParaRPr>
            </a:p>
          </p:txBody>
        </p:sp>
      </p:grpSp>
      <p:grpSp>
        <p:nvGrpSpPr>
          <p:cNvPr id="3" name="Group 22"/>
          <p:cNvGrpSpPr>
            <a:grpSpLocks/>
          </p:cNvGrpSpPr>
          <p:nvPr/>
        </p:nvGrpSpPr>
        <p:grpSpPr bwMode="auto">
          <a:xfrm>
            <a:off x="3538538" y="1631950"/>
            <a:ext cx="5305425" cy="4033838"/>
            <a:chOff x="2229" y="1028"/>
            <a:chExt cx="3342" cy="2541"/>
          </a:xfrm>
        </p:grpSpPr>
        <p:sp>
          <p:nvSpPr>
            <p:cNvPr id="140299" name="AutoShape 6"/>
            <p:cNvSpPr>
              <a:spLocks noChangeArrowheads="1"/>
            </p:cNvSpPr>
            <p:nvPr/>
          </p:nvSpPr>
          <p:spPr bwMode="auto">
            <a:xfrm>
              <a:off x="2229" y="1028"/>
              <a:ext cx="3342" cy="650"/>
            </a:xfrm>
            <a:prstGeom prst="wedgeRoundRectCallout">
              <a:avLst>
                <a:gd name="adj1" fmla="val -45394"/>
                <a:gd name="adj2" fmla="val 296921"/>
                <a:gd name="adj3" fmla="val 16667"/>
              </a:avLst>
            </a:prstGeom>
            <a:solidFill>
              <a:schemeClr val="bg1"/>
            </a:solidFill>
            <a:ln w="38100">
              <a:solidFill>
                <a:srgbClr val="FF0000"/>
              </a:solidFill>
              <a:miter lim="800000"/>
              <a:headEnd/>
              <a:tailEnd/>
            </a:ln>
          </p:spPr>
          <p:txBody>
            <a:bodyPr anchor="ctr"/>
            <a:lstStyle/>
            <a:p>
              <a:pPr algn="ctr" eaLnBrk="0" hangingPunct="0">
                <a:defRPr/>
              </a:pPr>
              <a:r>
                <a:rPr lang="en-US" sz="2800">
                  <a:solidFill>
                    <a:srgbClr val="0000FF"/>
                  </a:solidFill>
                  <a:latin typeface="+mj-lt"/>
                  <a:ea typeface="+mn-ea"/>
                  <a:cs typeface="+mn-cs"/>
                </a:rPr>
                <a:t>Alice last raised her flag</a:t>
              </a:r>
            </a:p>
          </p:txBody>
        </p:sp>
        <p:sp>
          <p:nvSpPr>
            <p:cNvPr id="140300" name="Line 13"/>
            <p:cNvSpPr>
              <a:spLocks noChangeShapeType="1"/>
            </p:cNvSpPr>
            <p:nvPr/>
          </p:nvSpPr>
          <p:spPr bwMode="auto">
            <a:xfrm flipH="1">
              <a:off x="2367" y="3341"/>
              <a:ext cx="9" cy="228"/>
            </a:xfrm>
            <a:prstGeom prst="line">
              <a:avLst/>
            </a:prstGeom>
            <a:noFill/>
            <a:ln w="76200">
              <a:solidFill>
                <a:srgbClr val="FF0000"/>
              </a:solidFill>
              <a:round/>
              <a:headEnd/>
              <a:tailEnd/>
            </a:ln>
          </p:spPr>
          <p:txBody>
            <a:bodyPr wrap="none" anchor="ctr"/>
            <a:lstStyle/>
            <a:p>
              <a:pPr>
                <a:defRPr/>
              </a:pPr>
              <a:endParaRPr lang="en-US">
                <a:latin typeface="+mj-lt"/>
                <a:ea typeface="+mn-ea"/>
                <a:cs typeface="+mn-cs"/>
              </a:endParaRPr>
            </a:p>
          </p:txBody>
        </p:sp>
      </p:grpSp>
      <p:grpSp>
        <p:nvGrpSpPr>
          <p:cNvPr id="4" name="Group 21"/>
          <p:cNvGrpSpPr>
            <a:grpSpLocks/>
          </p:cNvGrpSpPr>
          <p:nvPr/>
        </p:nvGrpSpPr>
        <p:grpSpPr bwMode="auto">
          <a:xfrm>
            <a:off x="1204913" y="3441700"/>
            <a:ext cx="2373312" cy="2217738"/>
            <a:chOff x="759" y="2168"/>
            <a:chExt cx="1495" cy="1397"/>
          </a:xfrm>
        </p:grpSpPr>
        <p:sp>
          <p:nvSpPr>
            <p:cNvPr id="140302" name="Line 10"/>
            <p:cNvSpPr>
              <a:spLocks noChangeShapeType="1"/>
            </p:cNvSpPr>
            <p:nvPr/>
          </p:nvSpPr>
          <p:spPr bwMode="auto">
            <a:xfrm>
              <a:off x="2091" y="3325"/>
              <a:ext cx="0" cy="240"/>
            </a:xfrm>
            <a:prstGeom prst="line">
              <a:avLst/>
            </a:prstGeom>
            <a:noFill/>
            <a:ln w="76200">
              <a:solidFill>
                <a:schemeClr val="accent2"/>
              </a:solidFill>
              <a:round/>
              <a:headEnd/>
              <a:tailEnd/>
            </a:ln>
          </p:spPr>
          <p:txBody>
            <a:bodyPr wrap="none" anchor="ctr"/>
            <a:lstStyle/>
            <a:p>
              <a:pPr>
                <a:defRPr/>
              </a:pPr>
              <a:endParaRPr lang="en-US">
                <a:latin typeface="+mj-lt"/>
                <a:ea typeface="+mn-ea"/>
                <a:cs typeface="+mn-cs"/>
              </a:endParaRPr>
            </a:p>
          </p:txBody>
        </p:sp>
        <p:sp>
          <p:nvSpPr>
            <p:cNvPr id="149519" name="AutoShape 3"/>
            <p:cNvSpPr>
              <a:spLocks noChangeArrowheads="1"/>
            </p:cNvSpPr>
            <p:nvPr/>
          </p:nvSpPr>
          <p:spPr bwMode="auto">
            <a:xfrm>
              <a:off x="759" y="2168"/>
              <a:ext cx="1495" cy="700"/>
            </a:xfrm>
            <a:prstGeom prst="wedgeRoundRectCallout">
              <a:avLst>
                <a:gd name="adj1" fmla="val 38495"/>
                <a:gd name="adj2" fmla="val 108287"/>
                <a:gd name="adj3" fmla="val 16667"/>
              </a:avLst>
            </a:prstGeom>
            <a:solidFill>
              <a:schemeClr val="bg1"/>
            </a:solidFill>
            <a:ln w="38100">
              <a:solidFill>
                <a:schemeClr val="accent2"/>
              </a:solidFill>
              <a:miter lim="800000"/>
              <a:headEnd/>
              <a:tailEnd/>
            </a:ln>
          </p:spPr>
          <p:txBody>
            <a:bodyPr anchor="ctr"/>
            <a:lstStyle/>
            <a:p>
              <a:pPr algn="ctr" eaLnBrk="0" hangingPunct="0"/>
              <a:r>
                <a:rPr lang="en-US" sz="2800" dirty="0" smtClean="0">
                  <a:solidFill>
                    <a:srgbClr val="0000FF"/>
                  </a:solidFill>
                </a:rPr>
                <a:t>Bob</a:t>
              </a:r>
              <a:r>
                <a:rPr lang="fr-FR" altLang="ja-JP" sz="2800" dirty="0" smtClean="0">
                  <a:solidFill>
                    <a:srgbClr val="0000FF"/>
                  </a:solidFill>
                </a:rPr>
                <a:t>'</a:t>
              </a:r>
              <a:r>
                <a:rPr lang="en-US" altLang="ja-JP" sz="2800" dirty="0" smtClean="0">
                  <a:solidFill>
                    <a:srgbClr val="0000FF"/>
                  </a:solidFill>
                </a:rPr>
                <a:t>s </a:t>
              </a:r>
              <a:r>
                <a:rPr lang="en-US" altLang="ja-JP" sz="2800" dirty="0">
                  <a:solidFill>
                    <a:srgbClr val="0000FF"/>
                  </a:solidFill>
                </a:rPr>
                <a:t>last look</a:t>
              </a:r>
              <a:endParaRPr lang="en-US" sz="2800" dirty="0">
                <a:solidFill>
                  <a:srgbClr val="0000FF"/>
                </a:solidFill>
              </a:endParaRPr>
            </a:p>
          </p:txBody>
        </p:sp>
      </p:grpSp>
      <p:sp>
        <p:nvSpPr>
          <p:cNvPr id="494610" name="Text Box 18"/>
          <p:cNvSpPr txBox="1">
            <a:spLocks noChangeArrowheads="1"/>
          </p:cNvSpPr>
          <p:nvPr/>
        </p:nvSpPr>
        <p:spPr bwMode="auto">
          <a:xfrm rot="-1858222">
            <a:off x="7151688" y="4895850"/>
            <a:ext cx="1344612" cy="733425"/>
          </a:xfrm>
          <a:prstGeom prst="rect">
            <a:avLst/>
          </a:prstGeom>
          <a:noFill/>
          <a:ln w="31750">
            <a:solidFill>
              <a:schemeClr val="tx1"/>
            </a:solidFill>
            <a:miter lim="800000"/>
            <a:headEnd/>
            <a:tailEnd/>
          </a:ln>
        </p:spPr>
        <p:txBody>
          <a:bodyPr wrap="none">
            <a:spAutoFit/>
          </a:bodyPr>
          <a:lstStyle/>
          <a:p>
            <a:pPr algn="r" eaLnBrk="0" hangingPunct="0">
              <a:defRPr/>
            </a:pPr>
            <a:r>
              <a:rPr lang="en-US" sz="4000">
                <a:latin typeface="+mj-lt"/>
                <a:ea typeface="+mn-ea"/>
                <a:cs typeface="+mn-cs"/>
              </a:rPr>
              <a:t>QED</a:t>
            </a:r>
          </a:p>
        </p:txBody>
      </p:sp>
      <p:sp>
        <p:nvSpPr>
          <p:cNvPr id="494611" name="Text Box 19"/>
          <p:cNvSpPr txBox="1">
            <a:spLocks noChangeArrowheads="1"/>
          </p:cNvSpPr>
          <p:nvPr/>
        </p:nvSpPr>
        <p:spPr bwMode="auto">
          <a:xfrm>
            <a:off x="230188" y="5943600"/>
            <a:ext cx="8634412" cy="523875"/>
          </a:xfrm>
          <a:prstGeom prst="rect">
            <a:avLst/>
          </a:prstGeom>
          <a:solidFill>
            <a:schemeClr val="bg1"/>
          </a:solidFill>
          <a:ln w="2857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b="1" dirty="0"/>
              <a:t>Alice must have seen </a:t>
            </a:r>
            <a:r>
              <a:rPr lang="en-US" sz="2800" b="1" dirty="0" smtClean="0"/>
              <a:t>Bob</a:t>
            </a:r>
            <a:r>
              <a:rPr lang="fr-FR" altLang="ja-JP" sz="2800" b="1" dirty="0" smtClean="0"/>
              <a:t>'</a:t>
            </a:r>
            <a:r>
              <a:rPr lang="en-US" altLang="ja-JP" sz="2800" b="1" dirty="0" smtClean="0"/>
              <a:t>s </a:t>
            </a:r>
            <a:r>
              <a:rPr lang="en-US" altLang="ja-JP" sz="2800" b="1" dirty="0"/>
              <a:t>Flag. A Contradiction</a:t>
            </a:r>
            <a:endParaRPr lang="en-US" sz="2800" b="1" dirty="0"/>
          </a:p>
        </p:txBody>
      </p:sp>
      <p:grpSp>
        <p:nvGrpSpPr>
          <p:cNvPr id="5" name="Group 17"/>
          <p:cNvGrpSpPr>
            <a:grpSpLocks/>
          </p:cNvGrpSpPr>
          <p:nvPr/>
        </p:nvGrpSpPr>
        <p:grpSpPr bwMode="auto">
          <a:xfrm>
            <a:off x="544513" y="1463675"/>
            <a:ext cx="3214687" cy="4191000"/>
            <a:chOff x="343" y="922"/>
            <a:chExt cx="2025" cy="2640"/>
          </a:xfrm>
        </p:grpSpPr>
        <p:sp>
          <p:nvSpPr>
            <p:cNvPr id="140307" name="AutoShape 5"/>
            <p:cNvSpPr>
              <a:spLocks noChangeArrowheads="1"/>
            </p:cNvSpPr>
            <p:nvPr/>
          </p:nvSpPr>
          <p:spPr bwMode="auto">
            <a:xfrm>
              <a:off x="343" y="922"/>
              <a:ext cx="2025" cy="672"/>
            </a:xfrm>
            <a:prstGeom prst="wedgeRoundRectCallout">
              <a:avLst>
                <a:gd name="adj1" fmla="val 9014"/>
                <a:gd name="adj2" fmla="val 288838"/>
                <a:gd name="adj3" fmla="val 16667"/>
              </a:avLst>
            </a:prstGeom>
            <a:solidFill>
              <a:schemeClr val="bg1"/>
            </a:solidFill>
            <a:ln w="38100">
              <a:solidFill>
                <a:schemeClr val="accent2"/>
              </a:solidFill>
              <a:miter lim="800000"/>
              <a:headEnd/>
              <a:tailEnd/>
            </a:ln>
          </p:spPr>
          <p:txBody>
            <a:bodyPr anchor="ctr"/>
            <a:lstStyle/>
            <a:p>
              <a:pPr algn="ctr" eaLnBrk="0" hangingPunct="0">
                <a:defRPr/>
              </a:pPr>
              <a:r>
                <a:rPr lang="en-US" sz="2800">
                  <a:solidFill>
                    <a:srgbClr val="0000FF"/>
                  </a:solidFill>
                  <a:latin typeface="+mj-lt"/>
                  <a:ea typeface="+mn-ea"/>
                  <a:cs typeface="+mn-cs"/>
                </a:rPr>
                <a:t>Bob last raised flag</a:t>
              </a:r>
            </a:p>
          </p:txBody>
        </p:sp>
        <p:sp>
          <p:nvSpPr>
            <p:cNvPr id="140308" name="Line 12"/>
            <p:cNvSpPr>
              <a:spLocks noChangeShapeType="1"/>
            </p:cNvSpPr>
            <p:nvPr/>
          </p:nvSpPr>
          <p:spPr bwMode="auto">
            <a:xfrm>
              <a:off x="1530" y="3322"/>
              <a:ext cx="0" cy="240"/>
            </a:xfrm>
            <a:prstGeom prst="line">
              <a:avLst/>
            </a:prstGeom>
            <a:noFill/>
            <a:ln w="76200">
              <a:solidFill>
                <a:schemeClr val="accent2"/>
              </a:solidFill>
              <a:round/>
              <a:headEnd/>
              <a:tailEnd/>
            </a:ln>
          </p:spPr>
          <p:txBody>
            <a:bodyPr wrap="none" anchor="ctr"/>
            <a:lstStyle/>
            <a:p>
              <a:pPr>
                <a:defRPr/>
              </a:pPr>
              <a:endParaRPr lang="en-US">
                <a:latin typeface="+mj-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46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4610"/>
                                        </p:tgtEl>
                                        <p:attrNameLst>
                                          <p:attrName>style.visibility</p:attrName>
                                        </p:attrNameLst>
                                      </p:cBhvr>
                                      <p:to>
                                        <p:strVal val="visible"/>
                                      </p:to>
                                    </p:set>
                                    <p:animEffect transition="in" filter="dissolve">
                                      <p:cBhvr>
                                        <p:cTn id="27" dur="500"/>
                                        <p:tgtEl>
                                          <p:spTgt spid="49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10" grpId="0" animBg="1"/>
      <p:bldP spid="4946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C5951CA-355A-DE46-8D89-CD97EBCEC4A2}" type="slidenum">
              <a:rPr lang="ar-SA" sz="1400">
                <a:latin typeface="Comic Sans MS" charset="0"/>
                <a:cs typeface="Arial" charset="0"/>
              </a:rPr>
              <a:pPr algn="r"/>
              <a:t>68</a:t>
            </a:fld>
            <a:endParaRPr lang="en-US" sz="1400">
              <a:latin typeface="Comic Sans MS" charset="0"/>
              <a:cs typeface="Arial" charset="0"/>
            </a:endParaRPr>
          </a:p>
        </p:txBody>
      </p:sp>
      <p:sp>
        <p:nvSpPr>
          <p:cNvPr id="151554" name="Rectangle 2"/>
          <p:cNvSpPr>
            <a:spLocks noGrp="1" noChangeArrowheads="1"/>
          </p:cNvSpPr>
          <p:nvPr>
            <p:ph type="title" idx="4294967295"/>
          </p:nvPr>
        </p:nvSpPr>
        <p:spPr/>
        <p:txBody>
          <a:bodyPr/>
          <a:lstStyle/>
          <a:p>
            <a:pPr eaLnBrk="1" hangingPunct="1"/>
            <a:r>
              <a:rPr lang="en-US">
                <a:latin typeface="Arial" charset="0"/>
              </a:rPr>
              <a:t>Proof of No Deadlock</a:t>
            </a:r>
          </a:p>
        </p:txBody>
      </p:sp>
      <p:sp>
        <p:nvSpPr>
          <p:cNvPr id="151555" name="Rectangle 3"/>
          <p:cNvSpPr>
            <a:spLocks noGrp="1" noChangeArrowheads="1"/>
          </p:cNvSpPr>
          <p:nvPr>
            <p:ph type="body" idx="4294967295"/>
          </p:nvPr>
        </p:nvSpPr>
        <p:spPr/>
        <p:txBody>
          <a:bodyPr/>
          <a:lstStyle/>
          <a:p>
            <a:pPr eaLnBrk="1" hangingPunct="1"/>
            <a:r>
              <a:rPr lang="en-US">
                <a:latin typeface="Arial" charset="0"/>
              </a:rPr>
              <a:t>If only one pet wants in, it gets in.</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F5A0B95-A5A5-6D45-B7FD-9097272C2277}" type="slidenum">
              <a:rPr lang="ar-SA" sz="1400">
                <a:latin typeface="Comic Sans MS" charset="0"/>
                <a:cs typeface="Arial" charset="0"/>
              </a:rPr>
              <a:pPr algn="r"/>
              <a:t>69</a:t>
            </a:fld>
            <a:endParaRPr lang="en-US" sz="1400">
              <a:latin typeface="Comic Sans MS" charset="0"/>
              <a:cs typeface="Arial" charset="0"/>
            </a:endParaRPr>
          </a:p>
        </p:txBody>
      </p:sp>
      <p:sp>
        <p:nvSpPr>
          <p:cNvPr id="153602" name="Rectangle 2"/>
          <p:cNvSpPr>
            <a:spLocks noGrp="1" noChangeArrowheads="1"/>
          </p:cNvSpPr>
          <p:nvPr>
            <p:ph type="title" idx="4294967295"/>
          </p:nvPr>
        </p:nvSpPr>
        <p:spPr/>
        <p:txBody>
          <a:bodyPr/>
          <a:lstStyle/>
          <a:p>
            <a:pPr eaLnBrk="1" hangingPunct="1"/>
            <a:r>
              <a:rPr lang="en-US">
                <a:latin typeface="Arial" charset="0"/>
              </a:rPr>
              <a:t>Proof of No Deadlock</a:t>
            </a:r>
          </a:p>
        </p:txBody>
      </p:sp>
      <p:sp>
        <p:nvSpPr>
          <p:cNvPr id="153603" name="Rectangle 3"/>
          <p:cNvSpPr>
            <a:spLocks noGrp="1" noChangeArrowheads="1"/>
          </p:cNvSpPr>
          <p:nvPr>
            <p:ph type="body" idx="4294967295"/>
          </p:nvPr>
        </p:nvSpPr>
        <p:spPr/>
        <p:txBody>
          <a:bodyPr/>
          <a:lstStyle/>
          <a:p>
            <a:pPr eaLnBrk="1" hangingPunct="1"/>
            <a:r>
              <a:rPr lang="en-US">
                <a:latin typeface="Arial" charset="0"/>
              </a:rPr>
              <a:t>If only one pet wants in, it gets in.</a:t>
            </a:r>
          </a:p>
          <a:p>
            <a:pPr eaLnBrk="1" hangingPunct="1"/>
            <a:r>
              <a:rPr lang="en-US">
                <a:latin typeface="Arial" charset="0"/>
              </a:rPr>
              <a:t>Deadlock requires both continually trying to get in.</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6626"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26C9144-D63A-1A46-80EF-8C45E478BECA}" type="slidenum">
              <a:rPr lang="ar-SA" sz="1400">
                <a:cs typeface="Arial" charset="0"/>
              </a:rPr>
              <a:pPr algn="r"/>
              <a:t>7</a:t>
            </a:fld>
            <a:endParaRPr lang="en-US" sz="1400">
              <a:cs typeface="Arial" charset="0"/>
            </a:endParaRPr>
          </a:p>
        </p:txBody>
      </p:sp>
      <p:sp>
        <p:nvSpPr>
          <p:cNvPr id="26627" name="Rectangle 2"/>
          <p:cNvSpPr>
            <a:spLocks noGrp="1" noChangeArrowheads="1"/>
          </p:cNvSpPr>
          <p:nvPr>
            <p:ph type="title" idx="4294967295"/>
          </p:nvPr>
        </p:nvSpPr>
        <p:spPr>
          <a:xfrm>
            <a:off x="703263" y="363538"/>
            <a:ext cx="7772400" cy="1143000"/>
          </a:xfrm>
        </p:spPr>
        <p:txBody>
          <a:bodyPr/>
          <a:lstStyle/>
          <a:p>
            <a:pPr eaLnBrk="1" hangingPunct="1"/>
            <a:r>
              <a:rPr lang="en-US">
                <a:latin typeface="Arial" charset="0"/>
              </a:rPr>
              <a:t>From the 2008 press…</a:t>
            </a:r>
          </a:p>
        </p:txBody>
      </p:sp>
      <p:sp>
        <p:nvSpPr>
          <p:cNvPr id="26628" name="Text Box 3"/>
          <p:cNvSpPr txBox="1">
            <a:spLocks noChangeArrowheads="1"/>
          </p:cNvSpPr>
          <p:nvPr/>
        </p:nvSpPr>
        <p:spPr bwMode="auto">
          <a:xfrm>
            <a:off x="539750" y="1481138"/>
            <a:ext cx="79263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43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solidFill>
                  <a:srgbClr val="0000FF"/>
                </a:solidFill>
              </a:rPr>
              <a:t>…Intel</a:t>
            </a:r>
            <a:r>
              <a:rPr lang="en-US" sz="2800" b="1" dirty="0">
                <a:solidFill>
                  <a:srgbClr val="0000FF"/>
                </a:solidFill>
              </a:rPr>
              <a:t> has announced a press conference in San Francisco on November 17th, where it will officially launch the Core </a:t>
            </a:r>
            <a:r>
              <a:rPr lang="en-US" sz="2800" b="1" i="1" dirty="0">
                <a:solidFill>
                  <a:srgbClr val="0000FF"/>
                </a:solidFill>
              </a:rPr>
              <a:t>i7</a:t>
            </a:r>
            <a:r>
              <a:rPr lang="en-US" sz="2800" b="1" dirty="0">
                <a:solidFill>
                  <a:srgbClr val="0000FF"/>
                </a:solidFill>
              </a:rPr>
              <a:t> Nehalem processor…</a:t>
            </a:r>
          </a:p>
          <a:p>
            <a:endParaRPr lang="en-US" sz="2800" b="1" dirty="0">
              <a:solidFill>
                <a:srgbClr val="0000FF"/>
              </a:solidFill>
              <a:cs typeface="Times New Roman" charset="0"/>
            </a:endParaRPr>
          </a:p>
          <a:p>
            <a:r>
              <a:rPr lang="en-US" sz="2800" b="1" dirty="0">
                <a:solidFill>
                  <a:srgbClr val="0000FF"/>
                </a:solidFill>
              </a:rPr>
              <a:t>…</a:t>
            </a:r>
            <a:r>
              <a:rPr lang="en-US" sz="2800" b="1" dirty="0" smtClean="0">
                <a:solidFill>
                  <a:srgbClr val="0000FF"/>
                </a:solidFill>
              </a:rPr>
              <a:t>Sun</a:t>
            </a:r>
            <a:r>
              <a:rPr lang="fr-FR" altLang="ja-JP" sz="2800" b="1" dirty="0" smtClean="0">
                <a:solidFill>
                  <a:srgbClr val="0000FF"/>
                </a:solidFill>
              </a:rPr>
              <a:t>'</a:t>
            </a:r>
            <a:r>
              <a:rPr lang="en-US" altLang="ja-JP" sz="2800" b="1" dirty="0" smtClean="0">
                <a:solidFill>
                  <a:srgbClr val="0000FF"/>
                </a:solidFill>
              </a:rPr>
              <a:t>s </a:t>
            </a:r>
            <a:r>
              <a:rPr lang="en-US" altLang="ja-JP" sz="2800" b="1" dirty="0">
                <a:solidFill>
                  <a:srgbClr val="0000FF"/>
                </a:solidFill>
              </a:rPr>
              <a:t>next generation Enterprise T5140 and T5240 servers, based on the 3rd Generation </a:t>
            </a:r>
            <a:r>
              <a:rPr lang="en-US" altLang="ja-JP" sz="2800" b="1" dirty="0" err="1">
                <a:solidFill>
                  <a:srgbClr val="0000FF"/>
                </a:solidFill>
              </a:rPr>
              <a:t>UltraSPARC</a:t>
            </a:r>
            <a:r>
              <a:rPr lang="en-US" altLang="ja-JP" sz="2800" b="1" dirty="0">
                <a:solidFill>
                  <a:srgbClr val="0000FF"/>
                </a:solidFill>
              </a:rPr>
              <a:t> T2 Plus processor, were released</a:t>
            </a:r>
            <a:r>
              <a:rPr lang="en-US" altLang="ja-JP" sz="2800" b="1" dirty="0">
                <a:solidFill>
                  <a:srgbClr val="FF0000"/>
                </a:solidFill>
              </a:rPr>
              <a:t> </a:t>
            </a:r>
            <a:r>
              <a:rPr lang="en-US" altLang="ja-JP" sz="2800" b="1" dirty="0">
                <a:solidFill>
                  <a:srgbClr val="0000FF"/>
                </a:solidFill>
              </a:rPr>
              <a:t>two days ago… </a:t>
            </a:r>
            <a:endParaRPr lang="en-US" sz="2800" b="1" dirty="0">
              <a:solidFill>
                <a:srgbClr val="0000FF"/>
              </a:solidFill>
              <a:cs typeface="Times New Roman"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55650"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1A7F22A-6095-0342-893E-359B9E5F2E7E}" type="slidenum">
              <a:rPr lang="ar-SA" sz="1400">
                <a:latin typeface="Comic Sans MS" charset="0"/>
                <a:cs typeface="Arial" charset="0"/>
              </a:rPr>
              <a:pPr algn="r"/>
              <a:t>70</a:t>
            </a:fld>
            <a:endParaRPr lang="en-US" sz="1400">
              <a:latin typeface="Comic Sans MS" charset="0"/>
              <a:cs typeface="Arial" charset="0"/>
            </a:endParaRPr>
          </a:p>
        </p:txBody>
      </p:sp>
      <p:sp>
        <p:nvSpPr>
          <p:cNvPr id="155651" name="Rectangle 2"/>
          <p:cNvSpPr>
            <a:spLocks noGrp="1" noChangeArrowheads="1"/>
          </p:cNvSpPr>
          <p:nvPr>
            <p:ph type="title" idx="4294967295"/>
          </p:nvPr>
        </p:nvSpPr>
        <p:spPr/>
        <p:txBody>
          <a:bodyPr/>
          <a:lstStyle/>
          <a:p>
            <a:pPr eaLnBrk="1" hangingPunct="1"/>
            <a:r>
              <a:rPr lang="en-US">
                <a:latin typeface="Arial" charset="0"/>
              </a:rPr>
              <a:t>Proof of No Deadlock</a:t>
            </a:r>
          </a:p>
        </p:txBody>
      </p:sp>
      <p:sp>
        <p:nvSpPr>
          <p:cNvPr id="155652" name="Rectangle 3"/>
          <p:cNvSpPr>
            <a:spLocks noGrp="1" noChangeArrowheads="1"/>
          </p:cNvSpPr>
          <p:nvPr>
            <p:ph type="body" idx="4294967295"/>
          </p:nvPr>
        </p:nvSpPr>
        <p:spPr/>
        <p:txBody>
          <a:bodyPr/>
          <a:lstStyle/>
          <a:p>
            <a:pPr eaLnBrk="1" hangingPunct="1"/>
            <a:r>
              <a:rPr lang="en-US" dirty="0">
                <a:latin typeface="Arial" charset="0"/>
              </a:rPr>
              <a:t>If only one pet wants in, it gets in.</a:t>
            </a:r>
          </a:p>
          <a:p>
            <a:pPr eaLnBrk="1" hangingPunct="1"/>
            <a:r>
              <a:rPr lang="en-US" dirty="0">
                <a:latin typeface="Arial" charset="0"/>
              </a:rPr>
              <a:t>Deadlock requires both continually trying to get in.</a:t>
            </a:r>
          </a:p>
          <a:p>
            <a:pPr eaLnBrk="1" hangingPunct="1"/>
            <a:r>
              <a:rPr lang="en-US" dirty="0">
                <a:latin typeface="Arial" charset="0"/>
              </a:rPr>
              <a:t>If Bob sees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flag, he gives her priority </a:t>
            </a:r>
            <a:r>
              <a:rPr lang="en-US" altLang="ja-JP" sz="2000" dirty="0">
                <a:latin typeface="Arial" charset="0"/>
              </a:rPr>
              <a:t>(a gentleman…)</a:t>
            </a:r>
            <a:endParaRPr lang="en-US" sz="2000" dirty="0">
              <a:latin typeface="Arial" charset="0"/>
            </a:endParaRPr>
          </a:p>
        </p:txBody>
      </p:sp>
      <p:sp>
        <p:nvSpPr>
          <p:cNvPr id="498693" name="Text Box 5"/>
          <p:cNvSpPr txBox="1">
            <a:spLocks noChangeArrowheads="1"/>
          </p:cNvSpPr>
          <p:nvPr/>
        </p:nvSpPr>
        <p:spPr bwMode="auto">
          <a:xfrm rot="-1858222">
            <a:off x="5410200" y="5105400"/>
            <a:ext cx="1344613" cy="733425"/>
          </a:xfrm>
          <a:prstGeom prst="rect">
            <a:avLst/>
          </a:prstGeom>
          <a:noFill/>
          <a:ln w="31750">
            <a:solidFill>
              <a:srgbClr val="FF0000"/>
            </a:solidFill>
            <a:miter lim="800000"/>
            <a:headEnd/>
            <a:tailEnd/>
          </a:ln>
        </p:spPr>
        <p:txBody>
          <a:bodyPr wrap="none">
            <a:spAutoFit/>
          </a:bodyPr>
          <a:lstStyle/>
          <a:p>
            <a:pPr algn="r" eaLnBrk="0" hangingPunct="0">
              <a:defRPr/>
            </a:pPr>
            <a:r>
              <a:rPr lang="en-US" sz="4000" dirty="0">
                <a:solidFill>
                  <a:srgbClr val="FF0000"/>
                </a:solidFill>
                <a:latin typeface="+mj-lt"/>
                <a:ea typeface="+mn-ea"/>
                <a:cs typeface="+mn-cs"/>
              </a:rPr>
              <a:t>QED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06D173F-7661-0047-8574-698AEFC4BE08}" type="slidenum">
              <a:rPr lang="ar-SA" sz="1400">
                <a:latin typeface="Comic Sans MS" charset="0"/>
                <a:cs typeface="Arial" charset="0"/>
              </a:rPr>
              <a:pPr algn="r"/>
              <a:t>71</a:t>
            </a:fld>
            <a:endParaRPr lang="en-US" sz="1400">
              <a:latin typeface="Comic Sans MS" charset="0"/>
              <a:cs typeface="Arial" charset="0"/>
            </a:endParaRPr>
          </a:p>
        </p:txBody>
      </p:sp>
      <p:sp>
        <p:nvSpPr>
          <p:cNvPr id="157698" name="Rectangle 2"/>
          <p:cNvSpPr>
            <a:spLocks noGrp="1" noChangeArrowheads="1"/>
          </p:cNvSpPr>
          <p:nvPr>
            <p:ph type="title" idx="4294967295"/>
          </p:nvPr>
        </p:nvSpPr>
        <p:spPr/>
        <p:txBody>
          <a:bodyPr/>
          <a:lstStyle/>
          <a:p>
            <a:pPr eaLnBrk="1" hangingPunct="1"/>
            <a:r>
              <a:rPr lang="en-US">
                <a:latin typeface="Arial" charset="0"/>
              </a:rPr>
              <a:t>Remarks</a:t>
            </a:r>
          </a:p>
        </p:txBody>
      </p:sp>
      <p:sp>
        <p:nvSpPr>
          <p:cNvPr id="157699" name="Rectangle 3"/>
          <p:cNvSpPr>
            <a:spLocks noGrp="1" noChangeArrowheads="1"/>
          </p:cNvSpPr>
          <p:nvPr>
            <p:ph type="body" idx="4294967295"/>
          </p:nvPr>
        </p:nvSpPr>
        <p:spPr/>
        <p:txBody>
          <a:bodyPr/>
          <a:lstStyle/>
          <a:p>
            <a:pPr eaLnBrk="1" hangingPunct="1"/>
            <a:r>
              <a:rPr lang="en-US" dirty="0">
                <a:latin typeface="Arial" charset="0"/>
              </a:rPr>
              <a:t>Protocol is </a:t>
            </a:r>
            <a:r>
              <a:rPr lang="en-US" i="1" dirty="0">
                <a:solidFill>
                  <a:schemeClr val="tx1"/>
                </a:solidFill>
                <a:latin typeface="Arial" charset="0"/>
              </a:rPr>
              <a:t>unfair</a:t>
            </a:r>
          </a:p>
          <a:p>
            <a:pPr lvl="1" eaLnBrk="1" hangingPunct="1"/>
            <a:r>
              <a:rPr lang="en-US" dirty="0" smtClean="0">
                <a:latin typeface="Arial" charset="0"/>
              </a:rPr>
              <a:t>Bob</a:t>
            </a:r>
            <a:r>
              <a:rPr lang="fr-FR" altLang="ja-JP" dirty="0" smtClean="0">
                <a:latin typeface="Arial" charset="0"/>
              </a:rPr>
              <a:t>'</a:t>
            </a:r>
            <a:r>
              <a:rPr lang="en-US" altLang="ja-JP" dirty="0" smtClean="0">
                <a:latin typeface="Arial" charset="0"/>
              </a:rPr>
              <a:t>s </a:t>
            </a:r>
            <a:r>
              <a:rPr lang="en-US" altLang="ja-JP" dirty="0">
                <a:latin typeface="Arial" charset="0"/>
              </a:rPr>
              <a:t>pet might never get in</a:t>
            </a:r>
          </a:p>
          <a:p>
            <a:pPr eaLnBrk="1" hangingPunct="1"/>
            <a:r>
              <a:rPr lang="en-US" dirty="0">
                <a:latin typeface="Arial" charset="0"/>
              </a:rPr>
              <a:t>Protocol uses </a:t>
            </a:r>
            <a:r>
              <a:rPr lang="en-US" i="1" dirty="0">
                <a:solidFill>
                  <a:schemeClr val="tx1"/>
                </a:solidFill>
                <a:latin typeface="Arial" charset="0"/>
              </a:rPr>
              <a:t>waiting</a:t>
            </a:r>
          </a:p>
          <a:p>
            <a:pPr lvl="1" eaLnBrk="1" hangingPunct="1"/>
            <a:r>
              <a:rPr lang="en-US" dirty="0">
                <a:latin typeface="Arial" charset="0"/>
              </a:rPr>
              <a:t>If Bob is eaten by his pet, </a:t>
            </a:r>
            <a:r>
              <a:rPr lang="en-US" dirty="0" smtClean="0">
                <a:latin typeface="Arial" charset="0"/>
              </a:rPr>
              <a:t>Alice</a:t>
            </a:r>
            <a:r>
              <a:rPr lang="fr-FR" altLang="ja-JP" dirty="0" smtClean="0">
                <a:latin typeface="Arial" charset="0"/>
              </a:rPr>
              <a:t>'</a:t>
            </a:r>
            <a:r>
              <a:rPr lang="en-US" altLang="ja-JP" dirty="0" smtClean="0">
                <a:latin typeface="Arial" charset="0"/>
              </a:rPr>
              <a:t>s </a:t>
            </a:r>
            <a:r>
              <a:rPr lang="en-US" altLang="ja-JP" dirty="0">
                <a:latin typeface="Arial" charset="0"/>
              </a:rPr>
              <a:t>pet might never get in</a:t>
            </a:r>
            <a:endParaRPr lang="en-US" dirty="0">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DCBC582-3ADF-224F-B82A-33112170B7B8}" type="slidenum">
              <a:rPr lang="ar-SA" sz="1400">
                <a:latin typeface="Comic Sans MS" charset="0"/>
                <a:cs typeface="Arial" charset="0"/>
              </a:rPr>
              <a:pPr algn="r"/>
              <a:t>72</a:t>
            </a:fld>
            <a:endParaRPr lang="en-US" sz="1400">
              <a:latin typeface="Comic Sans MS" charset="0"/>
              <a:cs typeface="Arial" charset="0"/>
            </a:endParaRPr>
          </a:p>
        </p:txBody>
      </p:sp>
      <p:sp>
        <p:nvSpPr>
          <p:cNvPr id="159746" name="Rectangle 2"/>
          <p:cNvSpPr>
            <a:spLocks noGrp="1" noChangeArrowheads="1"/>
          </p:cNvSpPr>
          <p:nvPr>
            <p:ph type="title" idx="4294967295"/>
          </p:nvPr>
        </p:nvSpPr>
        <p:spPr/>
        <p:txBody>
          <a:bodyPr/>
          <a:lstStyle/>
          <a:p>
            <a:pPr eaLnBrk="1" hangingPunct="1"/>
            <a:r>
              <a:rPr lang="en-US">
                <a:latin typeface="Arial" charset="0"/>
              </a:rPr>
              <a:t>Moral of Story</a:t>
            </a:r>
          </a:p>
        </p:txBody>
      </p:sp>
      <p:sp>
        <p:nvSpPr>
          <p:cNvPr id="159747" name="Rectangle 3"/>
          <p:cNvSpPr>
            <a:spLocks noGrp="1" noChangeArrowheads="1"/>
          </p:cNvSpPr>
          <p:nvPr>
            <p:ph type="body" idx="4294967295"/>
          </p:nvPr>
        </p:nvSpPr>
        <p:spPr>
          <a:xfrm>
            <a:off x="685800" y="1905000"/>
            <a:ext cx="7772400" cy="3657600"/>
          </a:xfrm>
        </p:spPr>
        <p:txBody>
          <a:bodyPr/>
          <a:lstStyle/>
          <a:p>
            <a:pPr marL="231775" indent="-231775" eaLnBrk="1" hangingPunct="1">
              <a:lnSpc>
                <a:spcPct val="95000"/>
              </a:lnSpc>
            </a:pPr>
            <a:r>
              <a:rPr lang="en-US">
                <a:latin typeface="Arial" charset="0"/>
                <a:cs typeface="Times New Roman" charset="0"/>
              </a:rPr>
              <a:t>Mutual Exclusion </a:t>
            </a:r>
            <a:r>
              <a:rPr lang="en-US">
                <a:solidFill>
                  <a:schemeClr val="tx1"/>
                </a:solidFill>
                <a:latin typeface="Arial" charset="0"/>
                <a:cs typeface="Times New Roman" charset="0"/>
              </a:rPr>
              <a:t>cannot be solved</a:t>
            </a:r>
            <a:r>
              <a:rPr lang="en-US">
                <a:latin typeface="Arial" charset="0"/>
                <a:cs typeface="Times New Roman" charset="0"/>
              </a:rPr>
              <a:t> by</a:t>
            </a:r>
          </a:p>
          <a:p>
            <a:pPr marL="682625" lvl="1" indent="-225425" eaLnBrk="1" hangingPunct="1">
              <a:lnSpc>
                <a:spcPct val="95000"/>
              </a:lnSpc>
            </a:pPr>
            <a:r>
              <a:rPr lang="en-US">
                <a:latin typeface="Arial" charset="0"/>
                <a:cs typeface="Times New Roman" charset="0"/>
              </a:rPr>
              <a:t>transient communication (cell phones)</a:t>
            </a:r>
          </a:p>
          <a:p>
            <a:pPr marL="682625" lvl="1" indent="-225425" eaLnBrk="1" hangingPunct="1">
              <a:lnSpc>
                <a:spcPct val="95000"/>
              </a:lnSpc>
            </a:pPr>
            <a:r>
              <a:rPr lang="en-US">
                <a:latin typeface="Arial" charset="0"/>
                <a:cs typeface="Times New Roman" charset="0"/>
              </a:rPr>
              <a:t>interrupts (cans)</a:t>
            </a:r>
          </a:p>
          <a:p>
            <a:pPr marL="231775" indent="-231775" eaLnBrk="1" hangingPunct="1">
              <a:lnSpc>
                <a:spcPct val="95000"/>
              </a:lnSpc>
            </a:pPr>
            <a:r>
              <a:rPr lang="en-US">
                <a:latin typeface="Arial" charset="0"/>
                <a:cs typeface="Times New Roman" charset="0"/>
              </a:rPr>
              <a:t>It </a:t>
            </a:r>
            <a:r>
              <a:rPr lang="en-US">
                <a:solidFill>
                  <a:schemeClr val="tx1"/>
                </a:solidFill>
                <a:latin typeface="Arial" charset="0"/>
                <a:cs typeface="Times New Roman" charset="0"/>
              </a:rPr>
              <a:t>can be solved</a:t>
            </a:r>
            <a:r>
              <a:rPr lang="en-US">
                <a:latin typeface="Arial" charset="0"/>
                <a:cs typeface="Times New Roman" charset="0"/>
              </a:rPr>
              <a:t> by</a:t>
            </a:r>
          </a:p>
          <a:p>
            <a:pPr marL="682625" lvl="1" indent="-225425" eaLnBrk="1" hangingPunct="1">
              <a:lnSpc>
                <a:spcPct val="95000"/>
              </a:lnSpc>
            </a:pPr>
            <a:r>
              <a:rPr lang="en-US">
                <a:latin typeface="Arial" charset="0"/>
                <a:cs typeface="Times New Roman" charset="0"/>
              </a:rPr>
              <a:t> one-bit shared variables </a:t>
            </a:r>
          </a:p>
          <a:p>
            <a:pPr marL="682625" lvl="1" indent="-225425" eaLnBrk="1" hangingPunct="1">
              <a:lnSpc>
                <a:spcPct val="95000"/>
              </a:lnSpc>
            </a:pPr>
            <a:r>
              <a:rPr lang="en-US">
                <a:latin typeface="Arial" charset="0"/>
                <a:cs typeface="Times New Roman" charset="0"/>
              </a:rPr>
              <a:t> that can be read or written </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61794"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BCDB704-6DE5-4B49-AD18-0F0F253C4AE2}" type="slidenum">
              <a:rPr lang="ar-SA" sz="1400">
                <a:cs typeface="Arial" charset="0"/>
              </a:rPr>
              <a:pPr algn="r"/>
              <a:t>73</a:t>
            </a:fld>
            <a:endParaRPr lang="en-US" sz="1400">
              <a:cs typeface="Arial" charset="0"/>
            </a:endParaRPr>
          </a:p>
        </p:txBody>
      </p:sp>
      <p:sp>
        <p:nvSpPr>
          <p:cNvPr id="161795" name="Rectangle 2"/>
          <p:cNvSpPr>
            <a:spLocks noGrp="1" noChangeArrowheads="1"/>
          </p:cNvSpPr>
          <p:nvPr>
            <p:ph type="title" idx="4294967295"/>
          </p:nvPr>
        </p:nvSpPr>
        <p:spPr/>
        <p:txBody>
          <a:bodyPr/>
          <a:lstStyle/>
          <a:p>
            <a:pPr eaLnBrk="1" hangingPunct="1"/>
            <a:r>
              <a:rPr lang="en-US" sz="4000">
                <a:latin typeface="Arial" charset="0"/>
              </a:rPr>
              <a:t>The Arbiter Problem (an aside)</a:t>
            </a:r>
          </a:p>
        </p:txBody>
      </p:sp>
      <p:grpSp>
        <p:nvGrpSpPr>
          <p:cNvPr id="161796" name="Group 3"/>
          <p:cNvGrpSpPr>
            <a:grpSpLocks/>
          </p:cNvGrpSpPr>
          <p:nvPr/>
        </p:nvGrpSpPr>
        <p:grpSpPr bwMode="auto">
          <a:xfrm>
            <a:off x="2057400" y="1676400"/>
            <a:ext cx="1057275" cy="1371600"/>
            <a:chOff x="1728" y="1008"/>
            <a:chExt cx="1776" cy="2304"/>
          </a:xfrm>
        </p:grpSpPr>
        <p:sp>
          <p:nvSpPr>
            <p:cNvPr id="152582" name="Rectangle 4"/>
            <p:cNvSpPr>
              <a:spLocks noChangeArrowheads="1"/>
            </p:cNvSpPr>
            <p:nvPr/>
          </p:nvSpPr>
          <p:spPr bwMode="auto">
            <a:xfrm>
              <a:off x="3408" y="1248"/>
              <a:ext cx="96" cy="2064"/>
            </a:xfrm>
            <a:prstGeom prst="rect">
              <a:avLst/>
            </a:prstGeom>
            <a:solidFill>
              <a:schemeClr val="tx2"/>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83" name="Rectangle 5"/>
            <p:cNvSpPr>
              <a:spLocks noChangeArrowheads="1"/>
            </p:cNvSpPr>
            <p:nvPr/>
          </p:nvSpPr>
          <p:spPr bwMode="auto">
            <a:xfrm>
              <a:off x="2304" y="1248"/>
              <a:ext cx="1152" cy="1152"/>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84" name="Line 6"/>
            <p:cNvSpPr>
              <a:spLocks noChangeShapeType="1"/>
            </p:cNvSpPr>
            <p:nvPr/>
          </p:nvSpPr>
          <p:spPr bwMode="auto">
            <a:xfrm flipV="1">
              <a:off x="2304" y="2160"/>
              <a:ext cx="576" cy="240"/>
            </a:xfrm>
            <a:prstGeom prst="line">
              <a:avLst/>
            </a:prstGeom>
            <a:noFill/>
            <a:ln w="38100">
              <a:solidFill>
                <a:schemeClr val="tx1"/>
              </a:solidFill>
              <a:round/>
              <a:headEnd/>
              <a:tailEnd/>
            </a:ln>
          </p:spPr>
          <p:txBody>
            <a:bodyPr wrap="none" anchor="ctr"/>
            <a:lstStyle/>
            <a:p>
              <a:pPr>
                <a:defRPr/>
              </a:pPr>
              <a:endParaRPr lang="en-US">
                <a:latin typeface="+mj-lt"/>
                <a:ea typeface="+mn-ea"/>
                <a:cs typeface="+mn-cs"/>
              </a:endParaRPr>
            </a:p>
          </p:txBody>
        </p:sp>
        <p:sp>
          <p:nvSpPr>
            <p:cNvPr id="152585" name="Rectangle 7"/>
            <p:cNvSpPr>
              <a:spLocks noChangeArrowheads="1"/>
            </p:cNvSpPr>
            <p:nvPr/>
          </p:nvSpPr>
          <p:spPr bwMode="auto">
            <a:xfrm>
              <a:off x="1728" y="1008"/>
              <a:ext cx="1152" cy="1152"/>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grpSp>
      <p:sp>
        <p:nvSpPr>
          <p:cNvPr id="152586" name="Rectangle 8"/>
          <p:cNvSpPr>
            <a:spLocks noChangeArrowheads="1"/>
          </p:cNvSpPr>
          <p:nvPr/>
        </p:nvSpPr>
        <p:spPr bwMode="auto">
          <a:xfrm>
            <a:off x="5000625" y="1819275"/>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87" name="Rectangle 9"/>
          <p:cNvSpPr>
            <a:spLocks noChangeArrowheads="1"/>
          </p:cNvSpPr>
          <p:nvPr/>
        </p:nvSpPr>
        <p:spPr bwMode="auto">
          <a:xfrm>
            <a:off x="4343400" y="2095500"/>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88" name="Line 10"/>
          <p:cNvSpPr>
            <a:spLocks noChangeShapeType="1"/>
          </p:cNvSpPr>
          <p:nvPr/>
        </p:nvSpPr>
        <p:spPr bwMode="auto">
          <a:xfrm flipV="1">
            <a:off x="4343400" y="2638425"/>
            <a:ext cx="342900" cy="142875"/>
          </a:xfrm>
          <a:prstGeom prst="line">
            <a:avLst/>
          </a:prstGeom>
          <a:noFill/>
          <a:ln w="38100">
            <a:solidFill>
              <a:schemeClr val="tx1"/>
            </a:solidFill>
            <a:round/>
            <a:headEnd/>
            <a:tailEnd/>
          </a:ln>
        </p:spPr>
        <p:txBody>
          <a:bodyPr wrap="none" anchor="ctr"/>
          <a:lstStyle/>
          <a:p>
            <a:pPr>
              <a:defRPr/>
            </a:pPr>
            <a:endParaRPr lang="en-US">
              <a:latin typeface="+mj-lt"/>
              <a:ea typeface="+mn-ea"/>
              <a:cs typeface="+mn-cs"/>
            </a:endParaRPr>
          </a:p>
        </p:txBody>
      </p:sp>
      <p:sp>
        <p:nvSpPr>
          <p:cNvPr id="152589" name="Rectangle 11"/>
          <p:cNvSpPr>
            <a:spLocks noChangeArrowheads="1"/>
          </p:cNvSpPr>
          <p:nvPr/>
        </p:nvSpPr>
        <p:spPr bwMode="auto">
          <a:xfrm>
            <a:off x="4000500" y="1952625"/>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90" name="Rectangle 12"/>
          <p:cNvSpPr>
            <a:spLocks noChangeArrowheads="1"/>
          </p:cNvSpPr>
          <p:nvPr/>
        </p:nvSpPr>
        <p:spPr bwMode="auto">
          <a:xfrm>
            <a:off x="6943725" y="1819275"/>
            <a:ext cx="57150" cy="1228725"/>
          </a:xfrm>
          <a:prstGeom prst="rect">
            <a:avLst/>
          </a:prstGeom>
          <a:solidFill>
            <a:schemeClr val="tx2"/>
          </a:solidFill>
          <a:ln w="28575">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91" name="Rectangle 13"/>
          <p:cNvSpPr>
            <a:spLocks noChangeArrowheads="1"/>
          </p:cNvSpPr>
          <p:nvPr/>
        </p:nvSpPr>
        <p:spPr bwMode="auto">
          <a:xfrm>
            <a:off x="6286500" y="2324100"/>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92" name="Line 14"/>
          <p:cNvSpPr>
            <a:spLocks noChangeShapeType="1"/>
          </p:cNvSpPr>
          <p:nvPr/>
        </p:nvSpPr>
        <p:spPr bwMode="auto">
          <a:xfrm flipV="1">
            <a:off x="6286500" y="2867025"/>
            <a:ext cx="342900" cy="142875"/>
          </a:xfrm>
          <a:prstGeom prst="line">
            <a:avLst/>
          </a:prstGeom>
          <a:noFill/>
          <a:ln w="38100">
            <a:solidFill>
              <a:schemeClr val="tx1"/>
            </a:solidFill>
            <a:round/>
            <a:headEnd/>
            <a:tailEnd/>
          </a:ln>
        </p:spPr>
        <p:txBody>
          <a:bodyPr wrap="none" anchor="ctr"/>
          <a:lstStyle/>
          <a:p>
            <a:pPr>
              <a:defRPr/>
            </a:pPr>
            <a:endParaRPr lang="en-US">
              <a:latin typeface="+mj-lt"/>
              <a:ea typeface="+mn-ea"/>
              <a:cs typeface="+mn-cs"/>
            </a:endParaRPr>
          </a:p>
        </p:txBody>
      </p:sp>
      <p:sp>
        <p:nvSpPr>
          <p:cNvPr id="152593" name="Rectangle 15"/>
          <p:cNvSpPr>
            <a:spLocks noChangeArrowheads="1"/>
          </p:cNvSpPr>
          <p:nvPr/>
        </p:nvSpPr>
        <p:spPr bwMode="auto">
          <a:xfrm>
            <a:off x="5943600" y="2181225"/>
            <a:ext cx="685800" cy="685800"/>
          </a:xfrm>
          <a:prstGeom prst="rect">
            <a:avLst/>
          </a:prstGeom>
          <a:solidFill>
            <a:srgbClr val="FF0000"/>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94" name="Line 16"/>
          <p:cNvSpPr>
            <a:spLocks noChangeShapeType="1"/>
          </p:cNvSpPr>
          <p:nvPr/>
        </p:nvSpPr>
        <p:spPr bwMode="auto">
          <a:xfrm flipH="1">
            <a:off x="7010400" y="2171700"/>
            <a:ext cx="685800" cy="0"/>
          </a:xfrm>
          <a:prstGeom prst="line">
            <a:avLst/>
          </a:prstGeom>
          <a:noFill/>
          <a:ln w="38100">
            <a:solidFill>
              <a:srgbClr val="0000FF"/>
            </a:solidFill>
            <a:round/>
            <a:headEnd/>
            <a:tailEnd type="triangle" w="med" len="med"/>
          </a:ln>
        </p:spPr>
        <p:txBody>
          <a:bodyPr wrap="none" anchor="ctr"/>
          <a:lstStyle/>
          <a:p>
            <a:pPr>
              <a:defRPr/>
            </a:pPr>
            <a:endParaRPr lang="en-US">
              <a:latin typeface="+mj-lt"/>
              <a:ea typeface="+mn-ea"/>
              <a:cs typeface="+mn-cs"/>
            </a:endParaRPr>
          </a:p>
        </p:txBody>
      </p:sp>
      <p:sp>
        <p:nvSpPr>
          <p:cNvPr id="152595" name="Text Box 17"/>
          <p:cNvSpPr txBox="1">
            <a:spLocks noChangeArrowheads="1"/>
          </p:cNvSpPr>
          <p:nvPr/>
        </p:nvSpPr>
        <p:spPr bwMode="auto">
          <a:xfrm>
            <a:off x="7315200" y="1676400"/>
            <a:ext cx="1446213" cy="946150"/>
          </a:xfrm>
          <a:prstGeom prst="rect">
            <a:avLst/>
          </a:prstGeom>
          <a:noFill/>
          <a:ln w="9525">
            <a:noFill/>
            <a:miter lim="800000"/>
            <a:headEnd/>
            <a:tailEnd/>
          </a:ln>
        </p:spPr>
        <p:txBody>
          <a:bodyPr>
            <a:spAutoFit/>
          </a:bodyPr>
          <a:lstStyle/>
          <a:p>
            <a:pPr algn="ctr" eaLnBrk="0" hangingPunct="0">
              <a:defRPr/>
            </a:pPr>
            <a:r>
              <a:rPr lang="en-US" sz="2800">
                <a:solidFill>
                  <a:srgbClr val="0000FF"/>
                </a:solidFill>
                <a:latin typeface="+mj-lt"/>
                <a:ea typeface="+mn-ea"/>
                <a:cs typeface="+mn-cs"/>
              </a:rPr>
              <a:t>Pick a point</a:t>
            </a:r>
          </a:p>
        </p:txBody>
      </p:sp>
      <p:grpSp>
        <p:nvGrpSpPr>
          <p:cNvPr id="161807" name="Group 18"/>
          <p:cNvGrpSpPr>
            <a:grpSpLocks/>
          </p:cNvGrpSpPr>
          <p:nvPr/>
        </p:nvGrpSpPr>
        <p:grpSpPr bwMode="auto">
          <a:xfrm>
            <a:off x="2209800" y="4292600"/>
            <a:ext cx="1778000" cy="508000"/>
            <a:chOff x="1392" y="2400"/>
            <a:chExt cx="1120" cy="320"/>
          </a:xfrm>
        </p:grpSpPr>
        <p:sp>
          <p:nvSpPr>
            <p:cNvPr id="152597" name="Line 19"/>
            <p:cNvSpPr>
              <a:spLocks noChangeShapeType="1"/>
            </p:cNvSpPr>
            <p:nvPr/>
          </p:nvSpPr>
          <p:spPr bwMode="auto">
            <a:xfrm>
              <a:off x="2272" y="2568"/>
              <a:ext cx="240" cy="0"/>
            </a:xfrm>
            <a:prstGeom prst="line">
              <a:avLst/>
            </a:prstGeom>
            <a:noFill/>
            <a:ln w="38100">
              <a:solidFill>
                <a:schemeClr val="tx1"/>
              </a:solidFill>
              <a:round/>
              <a:headEnd/>
              <a:tailEnd/>
            </a:ln>
          </p:spPr>
          <p:txBody>
            <a:bodyPr/>
            <a:lstStyle/>
            <a:p>
              <a:pPr>
                <a:defRPr/>
              </a:pPr>
              <a:endParaRPr lang="en-US">
                <a:latin typeface="+mj-lt"/>
                <a:ea typeface="+mn-ea"/>
                <a:cs typeface="+mn-cs"/>
              </a:endParaRPr>
            </a:p>
          </p:txBody>
        </p:sp>
        <p:sp>
          <p:nvSpPr>
            <p:cNvPr id="152598" name="Rectangle 20"/>
            <p:cNvSpPr>
              <a:spLocks noChangeArrowheads="1"/>
            </p:cNvSpPr>
            <p:nvPr/>
          </p:nvSpPr>
          <p:spPr bwMode="auto">
            <a:xfrm>
              <a:off x="1632" y="2400"/>
              <a:ext cx="176" cy="320"/>
            </a:xfrm>
            <a:prstGeom prst="rect">
              <a:avLst/>
            </a:prstGeom>
            <a:solidFill>
              <a:schemeClr val="accent1"/>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599" name="AutoShape 21"/>
            <p:cNvSpPr>
              <a:spLocks noChangeArrowheads="1"/>
            </p:cNvSpPr>
            <p:nvPr/>
          </p:nvSpPr>
          <p:spPr bwMode="auto">
            <a:xfrm rot="5400000" flipH="1">
              <a:off x="1904" y="2368"/>
              <a:ext cx="288" cy="384"/>
            </a:xfrm>
            <a:prstGeom prst="triangle">
              <a:avLst>
                <a:gd name="adj" fmla="val 50000"/>
              </a:avLst>
            </a:prstGeom>
            <a:solidFill>
              <a:schemeClr val="accent1"/>
            </a:solidFill>
            <a:ln w="38100">
              <a:solidFill>
                <a:schemeClr val="tx1"/>
              </a:solidFill>
              <a:miter lim="800000"/>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600" name="Oval 22"/>
            <p:cNvSpPr>
              <a:spLocks noChangeArrowheads="1"/>
            </p:cNvSpPr>
            <p:nvPr/>
          </p:nvSpPr>
          <p:spPr bwMode="auto">
            <a:xfrm>
              <a:off x="2144" y="2488"/>
              <a:ext cx="144" cy="144"/>
            </a:xfrm>
            <a:prstGeom prst="ellipse">
              <a:avLst/>
            </a:prstGeom>
            <a:solidFill>
              <a:schemeClr val="accent1"/>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601" name="Line 23"/>
            <p:cNvSpPr>
              <a:spLocks noChangeShapeType="1"/>
            </p:cNvSpPr>
            <p:nvPr/>
          </p:nvSpPr>
          <p:spPr bwMode="auto">
            <a:xfrm>
              <a:off x="1392" y="2448"/>
              <a:ext cx="240" cy="0"/>
            </a:xfrm>
            <a:prstGeom prst="line">
              <a:avLst/>
            </a:prstGeom>
            <a:noFill/>
            <a:ln w="38100">
              <a:solidFill>
                <a:schemeClr val="tx1"/>
              </a:solidFill>
              <a:round/>
              <a:headEnd/>
              <a:tailEnd/>
            </a:ln>
          </p:spPr>
          <p:txBody>
            <a:bodyPr/>
            <a:lstStyle/>
            <a:p>
              <a:pPr>
                <a:defRPr/>
              </a:pPr>
              <a:endParaRPr lang="en-US">
                <a:latin typeface="+mj-lt"/>
                <a:ea typeface="+mn-ea"/>
                <a:cs typeface="+mn-cs"/>
              </a:endParaRPr>
            </a:p>
          </p:txBody>
        </p:sp>
        <p:sp>
          <p:nvSpPr>
            <p:cNvPr id="152602" name="Line 24"/>
            <p:cNvSpPr>
              <a:spLocks noChangeShapeType="1"/>
            </p:cNvSpPr>
            <p:nvPr/>
          </p:nvSpPr>
          <p:spPr bwMode="auto">
            <a:xfrm>
              <a:off x="1392" y="2640"/>
              <a:ext cx="240" cy="0"/>
            </a:xfrm>
            <a:prstGeom prst="line">
              <a:avLst/>
            </a:prstGeom>
            <a:noFill/>
            <a:ln w="38100">
              <a:solidFill>
                <a:schemeClr val="tx1"/>
              </a:solidFill>
              <a:round/>
              <a:headEnd/>
              <a:tailEnd/>
            </a:ln>
          </p:spPr>
          <p:txBody>
            <a:bodyPr/>
            <a:lstStyle/>
            <a:p>
              <a:pPr>
                <a:defRPr/>
              </a:pPr>
              <a:endParaRPr lang="en-US">
                <a:latin typeface="+mj-lt"/>
                <a:ea typeface="+mn-ea"/>
                <a:cs typeface="+mn-cs"/>
              </a:endParaRPr>
            </a:p>
          </p:txBody>
        </p:sp>
      </p:grpSp>
      <p:sp>
        <p:nvSpPr>
          <p:cNvPr id="152603" name="Freeform 25"/>
          <p:cNvSpPr>
            <a:spLocks/>
          </p:cNvSpPr>
          <p:nvPr/>
        </p:nvSpPr>
        <p:spPr bwMode="auto">
          <a:xfrm>
            <a:off x="4064000" y="3810000"/>
            <a:ext cx="2413000" cy="419100"/>
          </a:xfrm>
          <a:custGeom>
            <a:avLst/>
            <a:gdLst>
              <a:gd name="T0" fmla="*/ 0 w 1520"/>
              <a:gd name="T1" fmla="*/ 2147483647 h 264"/>
              <a:gd name="T2" fmla="*/ 2147483647 w 1520"/>
              <a:gd name="T3" fmla="*/ 2147483647 h 264"/>
              <a:gd name="T4" fmla="*/ 2147483647 w 1520"/>
              <a:gd name="T5" fmla="*/ 0 h 264"/>
              <a:gd name="T6" fmla="*/ 2147483647 w 1520"/>
              <a:gd name="T7" fmla="*/ 0 h 264"/>
              <a:gd name="T8" fmla="*/ 2147483647 w 1520"/>
              <a:gd name="T9" fmla="*/ 2147483647 h 264"/>
              <a:gd name="T10" fmla="*/ 2147483647 w 1520"/>
              <a:gd name="T11" fmla="*/ 2147483647 h 264"/>
              <a:gd name="T12" fmla="*/ 2147483647 w 1520"/>
              <a:gd name="T13" fmla="*/ 0 h 264"/>
              <a:gd name="T14" fmla="*/ 2147483647 w 1520"/>
              <a:gd name="T15" fmla="*/ 0 h 264"/>
              <a:gd name="T16" fmla="*/ 2147483647 w 1520"/>
              <a:gd name="T17" fmla="*/ 2147483647 h 264"/>
              <a:gd name="T18" fmla="*/ 2147483647 w 1520"/>
              <a:gd name="T19" fmla="*/ 2147483647 h 264"/>
              <a:gd name="T20" fmla="*/ 2147483647 w 1520"/>
              <a:gd name="T21" fmla="*/ 2147483647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0"/>
              <a:gd name="T34" fmla="*/ 0 h 264"/>
              <a:gd name="T35" fmla="*/ 1520 w 1520"/>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0" h="264">
                <a:moveTo>
                  <a:pt x="0" y="264"/>
                </a:moveTo>
                <a:lnTo>
                  <a:pt x="280" y="256"/>
                </a:lnTo>
                <a:lnTo>
                  <a:pt x="272" y="0"/>
                </a:lnTo>
                <a:lnTo>
                  <a:pt x="608" y="0"/>
                </a:lnTo>
                <a:lnTo>
                  <a:pt x="608" y="240"/>
                </a:lnTo>
                <a:lnTo>
                  <a:pt x="896" y="240"/>
                </a:lnTo>
                <a:lnTo>
                  <a:pt x="896" y="0"/>
                </a:lnTo>
                <a:lnTo>
                  <a:pt x="1184" y="0"/>
                </a:lnTo>
                <a:lnTo>
                  <a:pt x="1184" y="240"/>
                </a:lnTo>
                <a:lnTo>
                  <a:pt x="1520" y="240"/>
                </a:lnTo>
                <a:lnTo>
                  <a:pt x="1520" y="192"/>
                </a:lnTo>
              </a:path>
            </a:pathLst>
          </a:custGeom>
          <a:noFill/>
          <a:ln w="38100">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152604" name="Freeform 26"/>
          <p:cNvSpPr>
            <a:spLocks/>
          </p:cNvSpPr>
          <p:nvPr/>
        </p:nvSpPr>
        <p:spPr bwMode="auto">
          <a:xfrm>
            <a:off x="4064000" y="4579938"/>
            <a:ext cx="2514600" cy="436562"/>
          </a:xfrm>
          <a:custGeom>
            <a:avLst/>
            <a:gdLst>
              <a:gd name="T0" fmla="*/ 0 w 1584"/>
              <a:gd name="T1" fmla="*/ 2147483647 h 275"/>
              <a:gd name="T2" fmla="*/ 2147483647 w 1584"/>
              <a:gd name="T3" fmla="*/ 2147483647 h 275"/>
              <a:gd name="T4" fmla="*/ 2147483647 w 1584"/>
              <a:gd name="T5" fmla="*/ 2147483647 h 275"/>
              <a:gd name="T6" fmla="*/ 2147483647 w 1584"/>
              <a:gd name="T7" fmla="*/ 2147483647 h 275"/>
              <a:gd name="T8" fmla="*/ 2147483647 w 1584"/>
              <a:gd name="T9" fmla="*/ 2147483647 h 275"/>
              <a:gd name="T10" fmla="*/ 2147483647 w 1584"/>
              <a:gd name="T11" fmla="*/ 2147483647 h 275"/>
              <a:gd name="T12" fmla="*/ 2147483647 w 1584"/>
              <a:gd name="T13" fmla="*/ 2147483647 h 275"/>
              <a:gd name="T14" fmla="*/ 2147483647 w 1584"/>
              <a:gd name="T15" fmla="*/ 2147483647 h 275"/>
              <a:gd name="T16" fmla="*/ 2147483647 w 1584"/>
              <a:gd name="T17" fmla="*/ 2147483647 h 275"/>
              <a:gd name="T18" fmla="*/ 2147483647 w 1584"/>
              <a:gd name="T19" fmla="*/ 2147483647 h 275"/>
              <a:gd name="T20" fmla="*/ 2147483647 w 1584"/>
              <a:gd name="T21" fmla="*/ 2147483647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4"/>
              <a:gd name="T34" fmla="*/ 0 h 275"/>
              <a:gd name="T35" fmla="*/ 1584 w 1584"/>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4" h="275">
                <a:moveTo>
                  <a:pt x="0" y="235"/>
                </a:moveTo>
                <a:cubicBezTo>
                  <a:pt x="40" y="232"/>
                  <a:pt x="179" y="243"/>
                  <a:pt x="238" y="214"/>
                </a:cubicBezTo>
                <a:cubicBezTo>
                  <a:pt x="297" y="185"/>
                  <a:pt x="317" y="88"/>
                  <a:pt x="357" y="59"/>
                </a:cubicBezTo>
                <a:cubicBezTo>
                  <a:pt x="397" y="30"/>
                  <a:pt x="434" y="13"/>
                  <a:pt x="480" y="43"/>
                </a:cubicBezTo>
                <a:cubicBezTo>
                  <a:pt x="526" y="73"/>
                  <a:pt x="574" y="209"/>
                  <a:pt x="631" y="242"/>
                </a:cubicBezTo>
                <a:cubicBezTo>
                  <a:pt x="688" y="275"/>
                  <a:pt x="776" y="267"/>
                  <a:pt x="823" y="242"/>
                </a:cubicBezTo>
                <a:cubicBezTo>
                  <a:pt x="870" y="217"/>
                  <a:pt x="881" y="124"/>
                  <a:pt x="912" y="91"/>
                </a:cubicBezTo>
                <a:cubicBezTo>
                  <a:pt x="943" y="58"/>
                  <a:pt x="962" y="53"/>
                  <a:pt x="1008" y="43"/>
                </a:cubicBezTo>
                <a:cubicBezTo>
                  <a:pt x="1054" y="33"/>
                  <a:pt x="1141" y="0"/>
                  <a:pt x="1189" y="32"/>
                </a:cubicBezTo>
                <a:cubicBezTo>
                  <a:pt x="1237" y="64"/>
                  <a:pt x="1230" y="209"/>
                  <a:pt x="1296" y="235"/>
                </a:cubicBezTo>
                <a:cubicBezTo>
                  <a:pt x="1362" y="261"/>
                  <a:pt x="1536" y="195"/>
                  <a:pt x="1584" y="187"/>
                </a:cubicBezTo>
              </a:path>
            </a:pathLst>
          </a:custGeom>
          <a:noFill/>
          <a:ln w="38100">
            <a:solidFill>
              <a:srgbClr val="FF0000"/>
            </a:solidFill>
            <a:round/>
            <a:headEnd/>
            <a:tailEnd/>
          </a:ln>
        </p:spPr>
        <p:txBody>
          <a:bodyPr/>
          <a:lstStyle/>
          <a:p>
            <a:pPr algn="r" eaLnBrk="0" hangingPunct="0">
              <a:defRPr/>
            </a:pPr>
            <a:endParaRPr lang="en-US" sz="4400" b="1">
              <a:solidFill>
                <a:srgbClr val="0000FF"/>
              </a:solidFill>
              <a:latin typeface="+mj-lt"/>
              <a:ea typeface="+mn-ea"/>
              <a:cs typeface="+mn-cs"/>
            </a:endParaRPr>
          </a:p>
        </p:txBody>
      </p:sp>
      <p:sp>
        <p:nvSpPr>
          <p:cNvPr id="152605" name="Freeform 27"/>
          <p:cNvSpPr>
            <a:spLocks/>
          </p:cNvSpPr>
          <p:nvPr/>
        </p:nvSpPr>
        <p:spPr bwMode="auto">
          <a:xfrm>
            <a:off x="6021388" y="4679950"/>
            <a:ext cx="1525587" cy="700088"/>
          </a:xfrm>
          <a:custGeom>
            <a:avLst/>
            <a:gdLst>
              <a:gd name="T0" fmla="*/ 2147483647 w 961"/>
              <a:gd name="T1" fmla="*/ 2147483647 h 441"/>
              <a:gd name="T2" fmla="*/ 2147483647 w 961"/>
              <a:gd name="T3" fmla="*/ 2147483647 h 441"/>
              <a:gd name="T4" fmla="*/ 2147483647 w 961"/>
              <a:gd name="T5" fmla="*/ 2147483647 h 441"/>
              <a:gd name="T6" fmla="*/ 0 w 961"/>
              <a:gd name="T7" fmla="*/ 2147483647 h 441"/>
              <a:gd name="T8" fmla="*/ 0 60000 65536"/>
              <a:gd name="T9" fmla="*/ 0 60000 65536"/>
              <a:gd name="T10" fmla="*/ 0 60000 65536"/>
              <a:gd name="T11" fmla="*/ 0 60000 65536"/>
              <a:gd name="T12" fmla="*/ 0 w 961"/>
              <a:gd name="T13" fmla="*/ 0 h 441"/>
              <a:gd name="T14" fmla="*/ 961 w 961"/>
              <a:gd name="T15" fmla="*/ 441 h 441"/>
            </a:gdLst>
            <a:ahLst/>
            <a:cxnLst>
              <a:cxn ang="T8">
                <a:pos x="T0" y="T1"/>
              </a:cxn>
              <a:cxn ang="T9">
                <a:pos x="T2" y="T3"/>
              </a:cxn>
              <a:cxn ang="T10">
                <a:pos x="T4" y="T5"/>
              </a:cxn>
              <a:cxn ang="T11">
                <a:pos x="T6" y="T7"/>
              </a:cxn>
            </a:cxnLst>
            <a:rect l="T12" t="T13" r="T14" b="T15"/>
            <a:pathLst>
              <a:path w="961" h="441">
                <a:moveTo>
                  <a:pt x="961" y="416"/>
                </a:moveTo>
                <a:cubicBezTo>
                  <a:pt x="909" y="410"/>
                  <a:pt x="725" y="441"/>
                  <a:pt x="650" y="380"/>
                </a:cubicBezTo>
                <a:cubicBezTo>
                  <a:pt x="575" y="319"/>
                  <a:pt x="621" y="102"/>
                  <a:pt x="513" y="51"/>
                </a:cubicBezTo>
                <a:cubicBezTo>
                  <a:pt x="405" y="0"/>
                  <a:pt x="107" y="71"/>
                  <a:pt x="0" y="76"/>
                </a:cubicBezTo>
              </a:path>
            </a:pathLst>
          </a:custGeom>
          <a:noFill/>
          <a:ln w="38100">
            <a:solidFill>
              <a:srgbClr val="0000FF"/>
            </a:solidFill>
            <a:round/>
            <a:headEnd/>
            <a:tailEnd type="triangle" w="med" len="med"/>
          </a:ln>
        </p:spPr>
        <p:txBody>
          <a:bodyPr wrap="none" anchor="ctr"/>
          <a:lstStyle/>
          <a:p>
            <a:pPr algn="r" eaLnBrk="0" hangingPunct="0">
              <a:defRPr/>
            </a:pPr>
            <a:endParaRPr lang="en-US" sz="4400" b="1">
              <a:solidFill>
                <a:srgbClr val="0000FF"/>
              </a:solidFill>
              <a:latin typeface="+mj-lt"/>
              <a:ea typeface="+mn-ea"/>
              <a:cs typeface="+mn-cs"/>
            </a:endParaRPr>
          </a:p>
        </p:txBody>
      </p:sp>
      <p:sp>
        <p:nvSpPr>
          <p:cNvPr id="152606" name="Text Box 28"/>
          <p:cNvSpPr txBox="1">
            <a:spLocks noChangeArrowheads="1"/>
          </p:cNvSpPr>
          <p:nvPr/>
        </p:nvSpPr>
        <p:spPr bwMode="auto">
          <a:xfrm>
            <a:off x="7164388" y="4845050"/>
            <a:ext cx="1446212" cy="946150"/>
          </a:xfrm>
          <a:prstGeom prst="rect">
            <a:avLst/>
          </a:prstGeom>
          <a:noFill/>
          <a:ln w="9525">
            <a:noFill/>
            <a:miter lim="800000"/>
            <a:headEnd/>
            <a:tailEnd/>
          </a:ln>
        </p:spPr>
        <p:txBody>
          <a:bodyPr>
            <a:spAutoFit/>
          </a:bodyPr>
          <a:lstStyle/>
          <a:p>
            <a:pPr algn="ctr" eaLnBrk="0" hangingPunct="0">
              <a:defRPr/>
            </a:pPr>
            <a:r>
              <a:rPr lang="en-US" sz="2800">
                <a:solidFill>
                  <a:srgbClr val="0000FF"/>
                </a:solidFill>
                <a:latin typeface="+mj-lt"/>
                <a:ea typeface="+mn-ea"/>
                <a:cs typeface="+mn-cs"/>
              </a:rPr>
              <a:t>Pick a point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8330787-E9B4-ED45-B1D0-8CA38E04F9E3}" type="slidenum">
              <a:rPr lang="ar-SA" sz="1400">
                <a:latin typeface="Comic Sans MS" charset="0"/>
                <a:cs typeface="Arial" charset="0"/>
              </a:rPr>
              <a:pPr algn="r"/>
              <a:t>74</a:t>
            </a:fld>
            <a:endParaRPr lang="en-US" sz="1400">
              <a:latin typeface="Comic Sans MS" charset="0"/>
              <a:cs typeface="Arial" charset="0"/>
            </a:endParaRPr>
          </a:p>
        </p:txBody>
      </p:sp>
      <p:sp>
        <p:nvSpPr>
          <p:cNvPr id="163842" name="Rectangle 2"/>
          <p:cNvSpPr>
            <a:spLocks noGrp="1" noChangeArrowheads="1"/>
          </p:cNvSpPr>
          <p:nvPr>
            <p:ph type="title" idx="4294967295"/>
          </p:nvPr>
        </p:nvSpPr>
        <p:spPr/>
        <p:txBody>
          <a:bodyPr/>
          <a:lstStyle/>
          <a:p>
            <a:pPr eaLnBrk="1" hangingPunct="1"/>
            <a:r>
              <a:rPr lang="en-US">
                <a:latin typeface="Arial" charset="0"/>
              </a:rPr>
              <a:t>The Fable Continues</a:t>
            </a:r>
          </a:p>
        </p:txBody>
      </p:sp>
      <p:sp>
        <p:nvSpPr>
          <p:cNvPr id="163843" name="Rectangle 3"/>
          <p:cNvSpPr>
            <a:spLocks noGrp="1" noChangeArrowheads="1"/>
          </p:cNvSpPr>
          <p:nvPr>
            <p:ph type="body" idx="4294967295"/>
          </p:nvPr>
        </p:nvSpPr>
        <p:spPr/>
        <p:txBody>
          <a:bodyPr/>
          <a:lstStyle/>
          <a:p>
            <a:pPr eaLnBrk="1" hangingPunct="1"/>
            <a:r>
              <a:rPr lang="en-US">
                <a:latin typeface="Arial" charset="0"/>
              </a:rPr>
              <a:t>Alice and Bob fall in love &amp; marry</a:t>
            </a:r>
          </a:p>
          <a:p>
            <a:pPr eaLnBrk="1" hangingPunct="1">
              <a:buFontTx/>
              <a:buNone/>
            </a:pPr>
            <a:endParaRPr lang="en-US">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B5A64D2-C49C-BD47-9AC9-E3BFD32558E4}" type="slidenum">
              <a:rPr lang="ar-SA" sz="1400">
                <a:latin typeface="Comic Sans MS" charset="0"/>
                <a:cs typeface="Arial" charset="0"/>
              </a:rPr>
              <a:pPr algn="r"/>
              <a:t>75</a:t>
            </a:fld>
            <a:endParaRPr lang="en-US" sz="1400">
              <a:latin typeface="Comic Sans MS" charset="0"/>
              <a:cs typeface="Arial" charset="0"/>
            </a:endParaRPr>
          </a:p>
        </p:txBody>
      </p:sp>
      <p:sp>
        <p:nvSpPr>
          <p:cNvPr id="165890" name="Rectangle 2"/>
          <p:cNvSpPr>
            <a:spLocks noGrp="1" noChangeArrowheads="1"/>
          </p:cNvSpPr>
          <p:nvPr>
            <p:ph type="title" idx="4294967295"/>
          </p:nvPr>
        </p:nvSpPr>
        <p:spPr/>
        <p:txBody>
          <a:bodyPr/>
          <a:lstStyle/>
          <a:p>
            <a:pPr eaLnBrk="1" hangingPunct="1"/>
            <a:r>
              <a:rPr lang="en-US">
                <a:latin typeface="Arial" charset="0"/>
              </a:rPr>
              <a:t>The Fable Continues</a:t>
            </a:r>
          </a:p>
        </p:txBody>
      </p:sp>
      <p:sp>
        <p:nvSpPr>
          <p:cNvPr id="165891" name="Rectangle 3"/>
          <p:cNvSpPr>
            <a:spLocks noGrp="1" noChangeArrowheads="1"/>
          </p:cNvSpPr>
          <p:nvPr>
            <p:ph type="body" idx="4294967295"/>
          </p:nvPr>
        </p:nvSpPr>
        <p:spPr/>
        <p:txBody>
          <a:bodyPr/>
          <a:lstStyle/>
          <a:p>
            <a:pPr eaLnBrk="1" hangingPunct="1"/>
            <a:r>
              <a:rPr lang="en-US">
                <a:latin typeface="Arial" charset="0"/>
              </a:rPr>
              <a:t>Alice and Bob fall in love &amp; marry</a:t>
            </a:r>
          </a:p>
          <a:p>
            <a:pPr eaLnBrk="1" hangingPunct="1"/>
            <a:r>
              <a:rPr lang="en-US">
                <a:latin typeface="Arial" charset="0"/>
              </a:rPr>
              <a:t>Then they fall out of love &amp; divorce</a:t>
            </a:r>
          </a:p>
          <a:p>
            <a:pPr lvl="1" eaLnBrk="1" hangingPunct="1"/>
            <a:r>
              <a:rPr lang="en-US">
                <a:latin typeface="Arial" charset="0"/>
              </a:rPr>
              <a:t>She gets the pets</a:t>
            </a:r>
          </a:p>
          <a:p>
            <a:pPr lvl="1" eaLnBrk="1" hangingPunct="1"/>
            <a:r>
              <a:rPr lang="en-US">
                <a:latin typeface="Arial" charset="0"/>
              </a:rPr>
              <a:t>He has to feed them</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44C8830-84A3-C04C-9885-3ADE5DA8D2E0}" type="slidenum">
              <a:rPr lang="ar-SA" sz="1400">
                <a:latin typeface="Comic Sans MS" charset="0"/>
                <a:cs typeface="Arial" charset="0"/>
              </a:rPr>
              <a:pPr algn="r"/>
              <a:t>76</a:t>
            </a:fld>
            <a:endParaRPr lang="en-US" sz="1400">
              <a:latin typeface="Comic Sans MS" charset="0"/>
              <a:cs typeface="Arial" charset="0"/>
            </a:endParaRPr>
          </a:p>
        </p:txBody>
      </p:sp>
      <p:sp>
        <p:nvSpPr>
          <p:cNvPr id="167938" name="Rectangle 2"/>
          <p:cNvSpPr>
            <a:spLocks noGrp="1" noChangeArrowheads="1"/>
          </p:cNvSpPr>
          <p:nvPr>
            <p:ph type="title" idx="4294967295"/>
          </p:nvPr>
        </p:nvSpPr>
        <p:spPr/>
        <p:txBody>
          <a:bodyPr/>
          <a:lstStyle/>
          <a:p>
            <a:pPr eaLnBrk="1" hangingPunct="1"/>
            <a:r>
              <a:rPr lang="en-US">
                <a:latin typeface="Arial" charset="0"/>
              </a:rPr>
              <a:t>The Fable Continues</a:t>
            </a:r>
          </a:p>
        </p:txBody>
      </p:sp>
      <p:sp>
        <p:nvSpPr>
          <p:cNvPr id="167939" name="Rectangle 3"/>
          <p:cNvSpPr>
            <a:spLocks noGrp="1" noChangeArrowheads="1"/>
          </p:cNvSpPr>
          <p:nvPr>
            <p:ph type="body" idx="4294967295"/>
          </p:nvPr>
        </p:nvSpPr>
        <p:spPr/>
        <p:txBody>
          <a:bodyPr/>
          <a:lstStyle/>
          <a:p>
            <a:pPr eaLnBrk="1" hangingPunct="1"/>
            <a:r>
              <a:rPr lang="en-US">
                <a:latin typeface="Arial" charset="0"/>
              </a:rPr>
              <a:t>Alice and Bob fall in love &amp; marry</a:t>
            </a:r>
          </a:p>
          <a:p>
            <a:pPr eaLnBrk="1" hangingPunct="1"/>
            <a:r>
              <a:rPr lang="en-US">
                <a:latin typeface="Arial" charset="0"/>
              </a:rPr>
              <a:t>Then they fall out of love &amp; divorce</a:t>
            </a:r>
          </a:p>
          <a:p>
            <a:pPr lvl="1" eaLnBrk="1" hangingPunct="1"/>
            <a:r>
              <a:rPr lang="en-US">
                <a:latin typeface="Arial" charset="0"/>
              </a:rPr>
              <a:t>She gets the pets</a:t>
            </a:r>
          </a:p>
          <a:p>
            <a:pPr lvl="1" eaLnBrk="1" hangingPunct="1"/>
            <a:r>
              <a:rPr lang="en-US">
                <a:latin typeface="Arial" charset="0"/>
              </a:rPr>
              <a:t>He has to feed them</a:t>
            </a:r>
          </a:p>
          <a:p>
            <a:pPr eaLnBrk="1" hangingPunct="1"/>
            <a:r>
              <a:rPr lang="en-US">
                <a:latin typeface="Arial" charset="0"/>
              </a:rPr>
              <a:t>Leading to a new coordination problem: Producer-Consumer </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22F58A6-8542-8E49-BFD1-7F57993EBF3C}" type="slidenum">
              <a:rPr lang="ar-SA" sz="1400">
                <a:latin typeface="Comic Sans MS" charset="0"/>
                <a:cs typeface="Arial" charset="0"/>
              </a:rPr>
              <a:pPr algn="r"/>
              <a:t>77</a:t>
            </a:fld>
            <a:endParaRPr lang="en-US" sz="1400">
              <a:latin typeface="Comic Sans MS" charset="0"/>
              <a:cs typeface="Arial" charset="0"/>
            </a:endParaRPr>
          </a:p>
        </p:txBody>
      </p:sp>
      <p:sp>
        <p:nvSpPr>
          <p:cNvPr id="169986" name="Rectangle 2"/>
          <p:cNvSpPr>
            <a:spLocks noGrp="1" noChangeArrowheads="1"/>
          </p:cNvSpPr>
          <p:nvPr>
            <p:ph type="title" idx="4294967295"/>
          </p:nvPr>
        </p:nvSpPr>
        <p:spPr/>
        <p:txBody>
          <a:bodyPr/>
          <a:lstStyle/>
          <a:p>
            <a:pPr eaLnBrk="1" hangingPunct="1"/>
            <a:r>
              <a:rPr lang="en-US">
                <a:latin typeface="Arial" charset="0"/>
              </a:rPr>
              <a:t>Bob Puts Food in the Pond</a:t>
            </a:r>
          </a:p>
        </p:txBody>
      </p:sp>
      <p:sp>
        <p:nvSpPr>
          <p:cNvPr id="169987" name="Text Box 3"/>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69988" name="Oval 4"/>
          <p:cNvSpPr>
            <a:spLocks noChangeArrowheads="1"/>
          </p:cNvSpPr>
          <p:nvPr/>
        </p:nvSpPr>
        <p:spPr bwMode="auto">
          <a:xfrm>
            <a:off x="1104900" y="35052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800">
              <a:solidFill>
                <a:srgbClr val="0000FF"/>
              </a:solidFill>
              <a:latin typeface="Comic Sans MS" charset="0"/>
            </a:endParaRPr>
          </a:p>
        </p:txBody>
      </p:sp>
      <p:grpSp>
        <p:nvGrpSpPr>
          <p:cNvPr id="169989" name="Group 5"/>
          <p:cNvGrpSpPr>
            <a:grpSpLocks/>
          </p:cNvGrpSpPr>
          <p:nvPr/>
        </p:nvGrpSpPr>
        <p:grpSpPr bwMode="auto">
          <a:xfrm>
            <a:off x="6553200" y="4191000"/>
            <a:ext cx="1905000" cy="1714500"/>
            <a:chOff x="1728" y="1008"/>
            <a:chExt cx="1968" cy="2376"/>
          </a:xfrm>
        </p:grpSpPr>
        <p:sp>
          <p:nvSpPr>
            <p:cNvPr id="170024" name="AutoShape 6"/>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0025" name="Freeform 7"/>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0026" name="Freeform 8"/>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69990" name="Group 9"/>
          <p:cNvGrpSpPr>
            <a:grpSpLocks/>
          </p:cNvGrpSpPr>
          <p:nvPr/>
        </p:nvGrpSpPr>
        <p:grpSpPr bwMode="auto">
          <a:xfrm>
            <a:off x="609600" y="4114800"/>
            <a:ext cx="1905000" cy="1714500"/>
            <a:chOff x="1728" y="1008"/>
            <a:chExt cx="1968" cy="2376"/>
          </a:xfrm>
        </p:grpSpPr>
        <p:sp>
          <p:nvSpPr>
            <p:cNvPr id="170021" name="AutoShape 10"/>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0022" name="Freeform 11"/>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0023" name="Freeform 12"/>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69991" name="Group 13"/>
          <p:cNvGrpSpPr>
            <a:grpSpLocks/>
          </p:cNvGrpSpPr>
          <p:nvPr/>
        </p:nvGrpSpPr>
        <p:grpSpPr bwMode="auto">
          <a:xfrm>
            <a:off x="3429000" y="2057400"/>
            <a:ext cx="1905000" cy="1714500"/>
            <a:chOff x="1728" y="1008"/>
            <a:chExt cx="1968" cy="2376"/>
          </a:xfrm>
        </p:grpSpPr>
        <p:sp>
          <p:nvSpPr>
            <p:cNvPr id="170018" name="AutoShape 14"/>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0019" name="Freeform 15"/>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0020" name="Freeform 16"/>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69992" name="Group 17"/>
          <p:cNvGrpSpPr>
            <a:grpSpLocks/>
          </p:cNvGrpSpPr>
          <p:nvPr/>
        </p:nvGrpSpPr>
        <p:grpSpPr bwMode="auto">
          <a:xfrm>
            <a:off x="2438400" y="4572000"/>
            <a:ext cx="1447800" cy="685800"/>
            <a:chOff x="576" y="432"/>
            <a:chExt cx="912" cy="432"/>
          </a:xfrm>
        </p:grpSpPr>
        <p:sp>
          <p:nvSpPr>
            <p:cNvPr id="170015" name="Oval 18"/>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0016" name="AutoShape 19"/>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70017" name="Oval 20"/>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69993" name="Group 21"/>
          <p:cNvGrpSpPr>
            <a:grpSpLocks/>
          </p:cNvGrpSpPr>
          <p:nvPr/>
        </p:nvGrpSpPr>
        <p:grpSpPr bwMode="auto">
          <a:xfrm>
            <a:off x="3810000" y="3962400"/>
            <a:ext cx="1447800" cy="685800"/>
            <a:chOff x="576" y="432"/>
            <a:chExt cx="912" cy="432"/>
          </a:xfrm>
        </p:grpSpPr>
        <p:sp>
          <p:nvSpPr>
            <p:cNvPr id="170012" name="Oval 22"/>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0013" name="AutoShape 23"/>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70014" name="Oval 24"/>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69994" name="Group 25"/>
          <p:cNvGrpSpPr>
            <a:grpSpLocks/>
          </p:cNvGrpSpPr>
          <p:nvPr/>
        </p:nvGrpSpPr>
        <p:grpSpPr bwMode="auto">
          <a:xfrm>
            <a:off x="5105400" y="4572000"/>
            <a:ext cx="1447800" cy="685800"/>
            <a:chOff x="576" y="432"/>
            <a:chExt cx="912" cy="432"/>
          </a:xfrm>
        </p:grpSpPr>
        <p:sp>
          <p:nvSpPr>
            <p:cNvPr id="170009" name="Oval 26"/>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0010" name="AutoShape 27"/>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70011" name="Oval 28"/>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169995" name="AutoShape 29"/>
          <p:cNvSpPr>
            <a:spLocks noChangeArrowheads="1"/>
          </p:cNvSpPr>
          <p:nvPr/>
        </p:nvSpPr>
        <p:spPr bwMode="auto">
          <a:xfrm rot="-1263957">
            <a:off x="6400800" y="3733800"/>
            <a:ext cx="838200" cy="457200"/>
          </a:xfrm>
          <a:prstGeom prst="flowChartMagneticDisk">
            <a:avLst/>
          </a:prstGeom>
          <a:solidFill>
            <a:schemeClr val="folHlink"/>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nvGrpSpPr>
          <p:cNvPr id="169996" name="Group 30"/>
          <p:cNvGrpSpPr>
            <a:grpSpLocks/>
          </p:cNvGrpSpPr>
          <p:nvPr/>
        </p:nvGrpSpPr>
        <p:grpSpPr bwMode="auto">
          <a:xfrm flipH="1">
            <a:off x="6172200" y="2514600"/>
            <a:ext cx="1447800" cy="1295400"/>
            <a:chOff x="2832" y="2064"/>
            <a:chExt cx="912" cy="816"/>
          </a:xfrm>
        </p:grpSpPr>
        <p:sp>
          <p:nvSpPr>
            <p:cNvPr id="169998" name="Freeform 31"/>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9999" name="Freeform 32"/>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0000" name="Freeform 33"/>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0001" name="Freeform 34"/>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0002" name="Freeform 35"/>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70003" name="Freeform 36"/>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70004" name="Freeform 37"/>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70005" name="Freeform 38"/>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0006" name="Freeform 39"/>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0007" name="Freeform 40"/>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0008" name="Freeform 41"/>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4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58AA48D-F3D4-B144-9CF5-4A7CDAB7381F}" type="slidenum">
              <a:rPr lang="ar-SA" sz="1400">
                <a:latin typeface="Comic Sans MS" charset="0"/>
                <a:cs typeface="Arial" charset="0"/>
              </a:rPr>
              <a:pPr algn="r"/>
              <a:t>78</a:t>
            </a:fld>
            <a:endParaRPr lang="en-US" sz="1400">
              <a:latin typeface="Comic Sans MS" charset="0"/>
              <a:cs typeface="Arial" charset="0"/>
            </a:endParaRPr>
          </a:p>
        </p:txBody>
      </p:sp>
      <p:sp>
        <p:nvSpPr>
          <p:cNvPr id="172034" name="AutoShape 57"/>
          <p:cNvSpPr>
            <a:spLocks noChangeArrowheads="1"/>
          </p:cNvSpPr>
          <p:nvPr/>
        </p:nvSpPr>
        <p:spPr bwMode="auto">
          <a:xfrm>
            <a:off x="5886450" y="1933575"/>
            <a:ext cx="1782763" cy="838200"/>
          </a:xfrm>
          <a:prstGeom prst="cloudCallout">
            <a:avLst>
              <a:gd name="adj1" fmla="val -45190"/>
              <a:gd name="adj2" fmla="val 70074"/>
            </a:avLst>
          </a:prstGeom>
          <a:solidFill>
            <a:schemeClr val="bg1"/>
          </a:solidFill>
          <a:ln w="38100">
            <a:solidFill>
              <a:srgbClr val="0000FF"/>
            </a:solidFill>
            <a:round/>
            <a:headEnd/>
            <a:tailEnd/>
          </a:ln>
        </p:spPr>
        <p:txBody>
          <a:bodyPr anchor="ctr"/>
          <a:lstStyle/>
          <a:p>
            <a:pPr algn="ctr" eaLnBrk="0" hangingPunct="0"/>
            <a:r>
              <a:rPr lang="en-US" sz="2000">
                <a:solidFill>
                  <a:srgbClr val="0000FF"/>
                </a:solidFill>
              </a:rPr>
              <a:t>mmm…</a:t>
            </a:r>
          </a:p>
        </p:txBody>
      </p:sp>
      <p:sp>
        <p:nvSpPr>
          <p:cNvPr id="172035" name="Oval 2"/>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grpSp>
        <p:nvGrpSpPr>
          <p:cNvPr id="172036" name="Group 3"/>
          <p:cNvGrpSpPr>
            <a:grpSpLocks/>
          </p:cNvGrpSpPr>
          <p:nvPr/>
        </p:nvGrpSpPr>
        <p:grpSpPr bwMode="auto">
          <a:xfrm>
            <a:off x="2743200" y="3505200"/>
            <a:ext cx="1447800" cy="685800"/>
            <a:chOff x="576" y="432"/>
            <a:chExt cx="912" cy="432"/>
          </a:xfrm>
        </p:grpSpPr>
        <p:sp>
          <p:nvSpPr>
            <p:cNvPr id="172088" name="Oval 4"/>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2089" name="AutoShape 5"/>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72090" name="Oval 6"/>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72037" name="Group 7"/>
          <p:cNvGrpSpPr>
            <a:grpSpLocks/>
          </p:cNvGrpSpPr>
          <p:nvPr/>
        </p:nvGrpSpPr>
        <p:grpSpPr bwMode="auto">
          <a:xfrm>
            <a:off x="5486400" y="4648200"/>
            <a:ext cx="1447800" cy="685800"/>
            <a:chOff x="576" y="432"/>
            <a:chExt cx="912" cy="432"/>
          </a:xfrm>
        </p:grpSpPr>
        <p:sp>
          <p:nvSpPr>
            <p:cNvPr id="172085" name="Oval 8"/>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2086" name="AutoShape 9"/>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72087" name="Oval 10"/>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172038" name="Rectangle 11"/>
          <p:cNvSpPr>
            <a:spLocks noGrp="1" noChangeArrowheads="1"/>
          </p:cNvSpPr>
          <p:nvPr>
            <p:ph type="title" idx="4294967295"/>
          </p:nvPr>
        </p:nvSpPr>
        <p:spPr/>
        <p:txBody>
          <a:bodyPr/>
          <a:lstStyle/>
          <a:p>
            <a:pPr eaLnBrk="1" hangingPunct="1"/>
            <a:r>
              <a:rPr lang="en-US" sz="4000">
                <a:latin typeface="Arial" charset="0"/>
              </a:rPr>
              <a:t>Alice releases her pets to Feed</a:t>
            </a:r>
          </a:p>
        </p:txBody>
      </p:sp>
      <p:grpSp>
        <p:nvGrpSpPr>
          <p:cNvPr id="172039" name="Group 12"/>
          <p:cNvGrpSpPr>
            <a:grpSpLocks/>
          </p:cNvGrpSpPr>
          <p:nvPr/>
        </p:nvGrpSpPr>
        <p:grpSpPr bwMode="auto">
          <a:xfrm>
            <a:off x="609600" y="1885950"/>
            <a:ext cx="1447800" cy="1295400"/>
            <a:chOff x="864" y="1968"/>
            <a:chExt cx="912" cy="816"/>
          </a:xfrm>
        </p:grpSpPr>
        <p:sp>
          <p:nvSpPr>
            <p:cNvPr id="172074" name="Freeform 13"/>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2075" name="Freeform 14"/>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2076" name="Freeform 15"/>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2077" name="Freeform 16"/>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2078" name="Freeform 17"/>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72079" name="Freeform 18"/>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72080" name="Freeform 19"/>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72081" name="Freeform 20"/>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2082" name="Freeform 21"/>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2083" name="Freeform 22"/>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2084" name="Freeform 23"/>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72040" name="Text Box 24"/>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72041" name="Group 25"/>
          <p:cNvGrpSpPr>
            <a:grpSpLocks/>
          </p:cNvGrpSpPr>
          <p:nvPr/>
        </p:nvGrpSpPr>
        <p:grpSpPr bwMode="auto">
          <a:xfrm>
            <a:off x="3429000" y="2057400"/>
            <a:ext cx="1905000" cy="1714500"/>
            <a:chOff x="1728" y="1008"/>
            <a:chExt cx="1968" cy="2376"/>
          </a:xfrm>
        </p:grpSpPr>
        <p:sp>
          <p:nvSpPr>
            <p:cNvPr id="172071" name="AutoShape 26"/>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2072" name="Freeform 27"/>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73" name="Freeform 28"/>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2042" name="Group 29"/>
          <p:cNvGrpSpPr>
            <a:grpSpLocks/>
          </p:cNvGrpSpPr>
          <p:nvPr/>
        </p:nvGrpSpPr>
        <p:grpSpPr bwMode="auto">
          <a:xfrm>
            <a:off x="6553200" y="4191000"/>
            <a:ext cx="1905000" cy="1714500"/>
            <a:chOff x="1728" y="1008"/>
            <a:chExt cx="1968" cy="2376"/>
          </a:xfrm>
        </p:grpSpPr>
        <p:sp>
          <p:nvSpPr>
            <p:cNvPr id="172068" name="AutoShape 30"/>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2069" name="Freeform 31"/>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70" name="Freeform 32"/>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2043" name="Group 33"/>
          <p:cNvGrpSpPr>
            <a:grpSpLocks/>
          </p:cNvGrpSpPr>
          <p:nvPr/>
        </p:nvGrpSpPr>
        <p:grpSpPr bwMode="auto">
          <a:xfrm flipH="1">
            <a:off x="1371600" y="2819400"/>
            <a:ext cx="5827713" cy="2728913"/>
            <a:chOff x="864" y="1776"/>
            <a:chExt cx="3671" cy="1719"/>
          </a:xfrm>
        </p:grpSpPr>
        <p:sp>
          <p:nvSpPr>
            <p:cNvPr id="172050" name="Oval 34"/>
            <p:cNvSpPr>
              <a:spLocks noChangeArrowheads="1"/>
            </p:cNvSpPr>
            <p:nvPr/>
          </p:nvSpPr>
          <p:spPr bwMode="auto">
            <a:xfrm>
              <a:off x="2643" y="2950"/>
              <a:ext cx="58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72051" name="Oval 35"/>
            <p:cNvSpPr>
              <a:spLocks noChangeArrowheads="1"/>
            </p:cNvSpPr>
            <p:nvPr/>
          </p:nvSpPr>
          <p:spPr bwMode="auto">
            <a:xfrm>
              <a:off x="3329" y="3196"/>
              <a:ext cx="58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72052" name="Oval 36"/>
            <p:cNvSpPr>
              <a:spLocks noChangeArrowheads="1"/>
            </p:cNvSpPr>
            <p:nvPr/>
          </p:nvSpPr>
          <p:spPr bwMode="auto">
            <a:xfrm>
              <a:off x="2060" y="2747"/>
              <a:ext cx="58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72053" name="Freeform 37"/>
            <p:cNvSpPr>
              <a:spLocks/>
            </p:cNvSpPr>
            <p:nvPr/>
          </p:nvSpPr>
          <p:spPr bwMode="auto">
            <a:xfrm>
              <a:off x="2199" y="2240"/>
              <a:ext cx="1167" cy="672"/>
            </a:xfrm>
            <a:custGeom>
              <a:avLst/>
              <a:gdLst>
                <a:gd name="T0" fmla="*/ 0 w 1932"/>
                <a:gd name="T1" fmla="*/ 7 h 1113"/>
                <a:gd name="T2" fmla="*/ 3 w 1932"/>
                <a:gd name="T3" fmla="*/ 7 h 1113"/>
                <a:gd name="T4" fmla="*/ 5 w 1932"/>
                <a:gd name="T5" fmla="*/ 5 h 1113"/>
                <a:gd name="T6" fmla="*/ 7 w 1932"/>
                <a:gd name="T7" fmla="*/ 4 h 1113"/>
                <a:gd name="T8" fmla="*/ 8 w 1932"/>
                <a:gd name="T9" fmla="*/ 5 h 1113"/>
                <a:gd name="T10" fmla="*/ 13 w 1932"/>
                <a:gd name="T11" fmla="*/ 4 h 1113"/>
                <a:gd name="T12" fmla="*/ 7 w 1932"/>
                <a:gd name="T13" fmla="*/ 1 h 1113"/>
                <a:gd name="T14" fmla="*/ 2 w 1932"/>
                <a:gd name="T15" fmla="*/ 2 h 1113"/>
                <a:gd name="T16" fmla="*/ 0 w 1932"/>
                <a:gd name="T17" fmla="*/ 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en-US"/>
            </a:p>
          </p:txBody>
        </p:sp>
        <p:sp>
          <p:nvSpPr>
            <p:cNvPr id="172054" name="Freeform 38"/>
            <p:cNvSpPr>
              <a:spLocks/>
            </p:cNvSpPr>
            <p:nvPr/>
          </p:nvSpPr>
          <p:spPr bwMode="auto">
            <a:xfrm>
              <a:off x="2784" y="2448"/>
              <a:ext cx="1166" cy="673"/>
            </a:xfrm>
            <a:custGeom>
              <a:avLst/>
              <a:gdLst>
                <a:gd name="T0" fmla="*/ 0 w 1932"/>
                <a:gd name="T1" fmla="*/ 7 h 1113"/>
                <a:gd name="T2" fmla="*/ 3 w 1932"/>
                <a:gd name="T3" fmla="*/ 7 h 1113"/>
                <a:gd name="T4" fmla="*/ 5 w 1932"/>
                <a:gd name="T5" fmla="*/ 5 h 1113"/>
                <a:gd name="T6" fmla="*/ 7 w 1932"/>
                <a:gd name="T7" fmla="*/ 4 h 1113"/>
                <a:gd name="T8" fmla="*/ 8 w 1932"/>
                <a:gd name="T9" fmla="*/ 5 h 1113"/>
                <a:gd name="T10" fmla="*/ 12 w 1932"/>
                <a:gd name="T11" fmla="*/ 4 h 1113"/>
                <a:gd name="T12" fmla="*/ 7 w 1932"/>
                <a:gd name="T13" fmla="*/ 1 h 1113"/>
                <a:gd name="T14" fmla="*/ 2 w 1932"/>
                <a:gd name="T15" fmla="*/ 2 h 1113"/>
                <a:gd name="T16" fmla="*/ 0 w 1932"/>
                <a:gd name="T17" fmla="*/ 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en-US"/>
            </a:p>
          </p:txBody>
        </p:sp>
        <p:sp>
          <p:nvSpPr>
            <p:cNvPr id="172055" name="Freeform 39"/>
            <p:cNvSpPr>
              <a:spLocks/>
            </p:cNvSpPr>
            <p:nvPr/>
          </p:nvSpPr>
          <p:spPr bwMode="auto">
            <a:xfrm flipH="1">
              <a:off x="1488" y="1776"/>
              <a:ext cx="891" cy="787"/>
            </a:xfrm>
            <a:custGeom>
              <a:avLst/>
              <a:gdLst>
                <a:gd name="T0" fmla="*/ 1 w 1728"/>
                <a:gd name="T1" fmla="*/ 0 h 1664"/>
                <a:gd name="T2" fmla="*/ 1 w 1728"/>
                <a:gd name="T3" fmla="*/ 0 h 1664"/>
                <a:gd name="T4" fmla="*/ 1 w 1728"/>
                <a:gd name="T5" fmla="*/ 0 h 1664"/>
                <a:gd name="T6" fmla="*/ 1 w 1728"/>
                <a:gd name="T7" fmla="*/ 0 h 1664"/>
                <a:gd name="T8" fmla="*/ 2 w 1728"/>
                <a:gd name="T9" fmla="*/ 0 h 1664"/>
                <a:gd name="T10" fmla="*/ 3 w 1728"/>
                <a:gd name="T11" fmla="*/ 0 h 1664"/>
                <a:gd name="T12" fmla="*/ 2 w 1728"/>
                <a:gd name="T13" fmla="*/ 0 h 1664"/>
                <a:gd name="T14" fmla="*/ 2 w 1728"/>
                <a:gd name="T15" fmla="*/ 0 h 1664"/>
                <a:gd name="T16" fmla="*/ 2 w 1728"/>
                <a:gd name="T17" fmla="*/ 0 h 1664"/>
                <a:gd name="T18" fmla="*/ 2 w 1728"/>
                <a:gd name="T19" fmla="*/ 0 h 1664"/>
                <a:gd name="T20" fmla="*/ 1 w 1728"/>
                <a:gd name="T21" fmla="*/ 0 h 1664"/>
                <a:gd name="T22" fmla="*/ 2 w 1728"/>
                <a:gd name="T23" fmla="*/ 0 h 1664"/>
                <a:gd name="T24" fmla="*/ 2 w 1728"/>
                <a:gd name="T25" fmla="*/ 0 h 1664"/>
                <a:gd name="T26" fmla="*/ 2 w 1728"/>
                <a:gd name="T27" fmla="*/ 0 h 1664"/>
                <a:gd name="T28" fmla="*/ 2 w 1728"/>
                <a:gd name="T29" fmla="*/ 0 h 1664"/>
                <a:gd name="T30" fmla="*/ 2 w 1728"/>
                <a:gd name="T31" fmla="*/ 0 h 1664"/>
                <a:gd name="T32" fmla="*/ 2 w 1728"/>
                <a:gd name="T33" fmla="*/ 0 h 1664"/>
                <a:gd name="T34" fmla="*/ 1 w 1728"/>
                <a:gd name="T35" fmla="*/ 0 h 1664"/>
                <a:gd name="T36" fmla="*/ 1 w 1728"/>
                <a:gd name="T37" fmla="*/ 1 h 1664"/>
                <a:gd name="T38" fmla="*/ 1 w 1728"/>
                <a:gd name="T39" fmla="*/ 1 h 1664"/>
                <a:gd name="T40" fmla="*/ 0 w 1728"/>
                <a:gd name="T41" fmla="*/ 0 h 1664"/>
                <a:gd name="T42" fmla="*/ 1 w 1728"/>
                <a:gd name="T43" fmla="*/ 0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6666FF"/>
            </a:solidFill>
            <a:ln w="38100">
              <a:solidFill>
                <a:schemeClr val="tx1"/>
              </a:solidFill>
              <a:round/>
              <a:headEnd/>
              <a:tailEnd/>
            </a:ln>
          </p:spPr>
          <p:txBody>
            <a:bodyPr wrap="none" anchor="ctr"/>
            <a:lstStyle/>
            <a:p>
              <a:endParaRPr lang="en-US"/>
            </a:p>
          </p:txBody>
        </p:sp>
        <p:sp>
          <p:nvSpPr>
            <p:cNvPr id="172056" name="Oval 40"/>
            <p:cNvSpPr>
              <a:spLocks noChangeArrowheads="1"/>
            </p:cNvSpPr>
            <p:nvPr/>
          </p:nvSpPr>
          <p:spPr bwMode="auto">
            <a:xfrm flipH="1">
              <a:off x="1986" y="1979"/>
              <a:ext cx="74" cy="68"/>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2057" name="Freeform 41"/>
            <p:cNvSpPr>
              <a:spLocks/>
            </p:cNvSpPr>
            <p:nvPr/>
          </p:nvSpPr>
          <p:spPr bwMode="auto">
            <a:xfrm>
              <a:off x="3414" y="2530"/>
              <a:ext cx="1121" cy="826"/>
            </a:xfrm>
            <a:custGeom>
              <a:avLst/>
              <a:gdLst>
                <a:gd name="T0" fmla="*/ 11 w 1856"/>
                <a:gd name="T1" fmla="*/ 1 h 1367"/>
                <a:gd name="T2" fmla="*/ 8 w 1856"/>
                <a:gd name="T3" fmla="*/ 3 h 1367"/>
                <a:gd name="T4" fmla="*/ 4 w 1856"/>
                <a:gd name="T5" fmla="*/ 3 h 1367"/>
                <a:gd name="T6" fmla="*/ 1 w 1856"/>
                <a:gd name="T7" fmla="*/ 5 h 1367"/>
                <a:gd name="T8" fmla="*/ 1 w 1856"/>
                <a:gd name="T9" fmla="*/ 8 h 1367"/>
                <a:gd name="T10" fmla="*/ 3 w 1856"/>
                <a:gd name="T11" fmla="*/ 8 h 1367"/>
                <a:gd name="T12" fmla="*/ 5 w 1856"/>
                <a:gd name="T13" fmla="*/ 6 h 1367"/>
                <a:gd name="T14" fmla="*/ 10 w 1856"/>
                <a:gd name="T15" fmla="*/ 5 h 1367"/>
                <a:gd name="T16" fmla="*/ 11 w 1856"/>
                <a:gd name="T17" fmla="*/ 1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6666FF"/>
            </a:solidFill>
            <a:ln w="38100">
              <a:solidFill>
                <a:schemeClr val="tx1"/>
              </a:solidFill>
              <a:round/>
              <a:headEnd/>
              <a:tailEnd/>
            </a:ln>
          </p:spPr>
          <p:txBody>
            <a:bodyPr wrap="none" anchor="ctr"/>
            <a:lstStyle/>
            <a:p>
              <a:endParaRPr lang="en-US"/>
            </a:p>
          </p:txBody>
        </p:sp>
        <p:grpSp>
          <p:nvGrpSpPr>
            <p:cNvPr id="172058" name="Group 42"/>
            <p:cNvGrpSpPr>
              <a:grpSpLocks/>
            </p:cNvGrpSpPr>
            <p:nvPr/>
          </p:nvGrpSpPr>
          <p:grpSpPr bwMode="auto">
            <a:xfrm>
              <a:off x="864" y="1872"/>
              <a:ext cx="3047" cy="1623"/>
              <a:chOff x="209" y="768"/>
              <a:chExt cx="5046" cy="2688"/>
            </a:xfrm>
          </p:grpSpPr>
          <p:sp>
            <p:nvSpPr>
              <p:cNvPr id="172059" name="Oval 43"/>
              <p:cNvSpPr>
                <a:spLocks noChangeArrowheads="1"/>
              </p:cNvSpPr>
              <p:nvPr/>
            </p:nvSpPr>
            <p:spPr bwMode="auto">
              <a:xfrm>
                <a:off x="2122" y="2712"/>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72060" name="Oval 44"/>
              <p:cNvSpPr>
                <a:spLocks noChangeArrowheads="1"/>
              </p:cNvSpPr>
              <p:nvPr/>
            </p:nvSpPr>
            <p:spPr bwMode="auto">
              <a:xfrm>
                <a:off x="3258" y="3120"/>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72061" name="Oval 45"/>
              <p:cNvSpPr>
                <a:spLocks noChangeArrowheads="1"/>
              </p:cNvSpPr>
              <p:nvPr/>
            </p:nvSpPr>
            <p:spPr bwMode="auto">
              <a:xfrm>
                <a:off x="1156" y="2376"/>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72062" name="Freeform 46"/>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sp>
            <p:nvSpPr>
              <p:cNvPr id="172063" name="Freeform 47"/>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grpSp>
            <p:nvGrpSpPr>
              <p:cNvPr id="172064" name="Group 48"/>
              <p:cNvGrpSpPr>
                <a:grpSpLocks/>
              </p:cNvGrpSpPr>
              <p:nvPr/>
            </p:nvGrpSpPr>
            <p:grpSpPr bwMode="auto">
              <a:xfrm flipH="1">
                <a:off x="209" y="768"/>
                <a:ext cx="1475" cy="1304"/>
                <a:chOff x="3552" y="2736"/>
                <a:chExt cx="1475" cy="1304"/>
              </a:xfrm>
            </p:grpSpPr>
            <p:sp>
              <p:nvSpPr>
                <p:cNvPr id="172066" name="Freeform 49"/>
                <p:cNvSpPr>
                  <a:spLocks/>
                </p:cNvSpPr>
                <p:nvPr/>
              </p:nvSpPr>
              <p:spPr bwMode="auto">
                <a:xfrm>
                  <a:off x="3552" y="2736"/>
                  <a:ext cx="1475" cy="1304"/>
                </a:xfrm>
                <a:custGeom>
                  <a:avLst/>
                  <a:gdLst>
                    <a:gd name="T0" fmla="*/ 20 w 1728"/>
                    <a:gd name="T1" fmla="*/ 101 h 1664"/>
                    <a:gd name="T2" fmla="*/ 118 w 1728"/>
                    <a:gd name="T3" fmla="*/ 38 h 1664"/>
                    <a:gd name="T4" fmla="*/ 99 w 1728"/>
                    <a:gd name="T5" fmla="*/ 0 h 1664"/>
                    <a:gd name="T6" fmla="*/ 178 w 1728"/>
                    <a:gd name="T7" fmla="*/ 30 h 1664"/>
                    <a:gd name="T8" fmla="*/ 346 w 1728"/>
                    <a:gd name="T9" fmla="*/ 42 h 1664"/>
                    <a:gd name="T10" fmla="*/ 355 w 1728"/>
                    <a:gd name="T11" fmla="*/ 71 h 1664"/>
                    <a:gd name="T12" fmla="*/ 316 w 1728"/>
                    <a:gd name="T13" fmla="*/ 59 h 1664"/>
                    <a:gd name="T14" fmla="*/ 277 w 1728"/>
                    <a:gd name="T15" fmla="*/ 71 h 1664"/>
                    <a:gd name="T16" fmla="*/ 217 w 1728"/>
                    <a:gd name="T17" fmla="*/ 55 h 1664"/>
                    <a:gd name="T18" fmla="*/ 197 w 1728"/>
                    <a:gd name="T19" fmla="*/ 63 h 1664"/>
                    <a:gd name="T20" fmla="*/ 165 w 1728"/>
                    <a:gd name="T21" fmla="*/ 54 h 1664"/>
                    <a:gd name="T22" fmla="*/ 197 w 1728"/>
                    <a:gd name="T23" fmla="*/ 75 h 1664"/>
                    <a:gd name="T24" fmla="*/ 217 w 1728"/>
                    <a:gd name="T25" fmla="*/ 63 h 1664"/>
                    <a:gd name="T26" fmla="*/ 277 w 1728"/>
                    <a:gd name="T27" fmla="*/ 80 h 1664"/>
                    <a:gd name="T28" fmla="*/ 316 w 1728"/>
                    <a:gd name="T29" fmla="*/ 67 h 1664"/>
                    <a:gd name="T30" fmla="*/ 306 w 1728"/>
                    <a:gd name="T31" fmla="*/ 92 h 1664"/>
                    <a:gd name="T32" fmla="*/ 207 w 1728"/>
                    <a:gd name="T33" fmla="*/ 96 h 1664"/>
                    <a:gd name="T34" fmla="*/ 167 w 1728"/>
                    <a:gd name="T35" fmla="*/ 96 h 1664"/>
                    <a:gd name="T36" fmla="*/ 167 w 1728"/>
                    <a:gd name="T37" fmla="*/ 139 h 1664"/>
                    <a:gd name="T38" fmla="*/ 39 w 1728"/>
                    <a:gd name="T39" fmla="*/ 139 h 1664"/>
                    <a:gd name="T40" fmla="*/ 0 w 1728"/>
                    <a:gd name="T41" fmla="*/ 105 h 1664"/>
                    <a:gd name="T42" fmla="*/ 20 w 1728"/>
                    <a:gd name="T43" fmla="*/ 101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en-US"/>
                </a:p>
              </p:txBody>
            </p:sp>
            <p:sp>
              <p:nvSpPr>
                <p:cNvPr id="172067" name="Oval 50"/>
                <p:cNvSpPr>
                  <a:spLocks noChangeArrowheads="1"/>
                </p:cNvSpPr>
                <p:nvPr/>
              </p:nvSpPr>
              <p:spPr bwMode="auto">
                <a:xfrm>
                  <a:off x="4080" y="3072"/>
                  <a:ext cx="123" cy="113"/>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172065" name="Freeform 51"/>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en-US"/>
              </a:p>
            </p:txBody>
          </p:sp>
        </p:grpSp>
      </p:grpSp>
      <p:grpSp>
        <p:nvGrpSpPr>
          <p:cNvPr id="172044" name="Group 52"/>
          <p:cNvGrpSpPr>
            <a:grpSpLocks/>
          </p:cNvGrpSpPr>
          <p:nvPr/>
        </p:nvGrpSpPr>
        <p:grpSpPr bwMode="auto">
          <a:xfrm>
            <a:off x="609600" y="4114800"/>
            <a:ext cx="1905000" cy="1714500"/>
            <a:chOff x="1728" y="1008"/>
            <a:chExt cx="1968" cy="2376"/>
          </a:xfrm>
        </p:grpSpPr>
        <p:sp>
          <p:nvSpPr>
            <p:cNvPr id="172047" name="AutoShape 53"/>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2048" name="Freeform 54"/>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9" name="Freeform 55"/>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72045" name="AutoShape 56"/>
          <p:cNvSpPr>
            <a:spLocks noChangeArrowheads="1"/>
          </p:cNvSpPr>
          <p:nvPr/>
        </p:nvSpPr>
        <p:spPr bwMode="auto">
          <a:xfrm>
            <a:off x="6400800" y="2209800"/>
            <a:ext cx="1782763" cy="838200"/>
          </a:xfrm>
          <a:prstGeom prst="cloudCallout">
            <a:avLst>
              <a:gd name="adj1" fmla="val -45190"/>
              <a:gd name="adj2" fmla="val 70074"/>
            </a:avLst>
          </a:prstGeom>
          <a:solidFill>
            <a:schemeClr val="bg1"/>
          </a:solidFill>
          <a:ln w="38100">
            <a:solidFill>
              <a:srgbClr val="FF0000"/>
            </a:solidFill>
            <a:round/>
            <a:headEnd/>
            <a:tailEnd/>
          </a:ln>
        </p:spPr>
        <p:txBody>
          <a:bodyPr anchor="ctr"/>
          <a:lstStyle/>
          <a:p>
            <a:pPr algn="ctr" eaLnBrk="0" hangingPunct="0"/>
            <a:r>
              <a:rPr lang="en-US" sz="2000">
                <a:solidFill>
                  <a:srgbClr val="FF0000"/>
                </a:solidFill>
              </a:rPr>
              <a:t>mmm…</a:t>
            </a:r>
          </a:p>
        </p:txBody>
      </p:sp>
      <p:sp>
        <p:nvSpPr>
          <p:cNvPr id="60"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75AC9D6-1218-5544-AB9C-B234EA1206E4}" type="slidenum">
              <a:rPr lang="ar-SA" sz="1400">
                <a:latin typeface="Comic Sans MS" charset="0"/>
                <a:cs typeface="Arial" charset="0"/>
              </a:rPr>
              <a:pPr algn="r"/>
              <a:t>79</a:t>
            </a:fld>
            <a:endParaRPr lang="en-US" sz="1400">
              <a:latin typeface="Comic Sans MS" charset="0"/>
              <a:cs typeface="Arial" charset="0"/>
            </a:endParaRPr>
          </a:p>
        </p:txBody>
      </p:sp>
      <p:sp>
        <p:nvSpPr>
          <p:cNvPr id="174082" name="Rectangle 2"/>
          <p:cNvSpPr>
            <a:spLocks noGrp="1" noChangeArrowheads="1"/>
          </p:cNvSpPr>
          <p:nvPr>
            <p:ph type="title" idx="4294967295"/>
          </p:nvPr>
        </p:nvSpPr>
        <p:spPr/>
        <p:txBody>
          <a:bodyPr/>
          <a:lstStyle/>
          <a:p>
            <a:pPr eaLnBrk="1" hangingPunct="1"/>
            <a:r>
              <a:rPr lang="en-US">
                <a:latin typeface="Arial" charset="0"/>
              </a:rPr>
              <a:t>Producer/Consumer</a:t>
            </a:r>
          </a:p>
        </p:txBody>
      </p:sp>
      <p:sp>
        <p:nvSpPr>
          <p:cNvPr id="174083" name="Rectangle 3"/>
          <p:cNvSpPr>
            <a:spLocks noGrp="1" noChangeArrowheads="1"/>
          </p:cNvSpPr>
          <p:nvPr>
            <p:ph type="body" idx="4294967295"/>
          </p:nvPr>
        </p:nvSpPr>
        <p:spPr/>
        <p:txBody>
          <a:bodyPr/>
          <a:lstStyle/>
          <a:p>
            <a:pPr eaLnBrk="1" hangingPunct="1"/>
            <a:r>
              <a:rPr lang="en-US" dirty="0">
                <a:latin typeface="Arial" charset="0"/>
              </a:rPr>
              <a:t>Alice and Bob </a:t>
            </a:r>
            <a:r>
              <a:rPr lang="en-US" dirty="0" smtClean="0">
                <a:latin typeface="Arial" charset="0"/>
              </a:rPr>
              <a:t>can</a:t>
            </a:r>
            <a:r>
              <a:rPr lang="fr-FR" altLang="ja-JP" dirty="0" smtClean="0">
                <a:latin typeface="Arial" charset="0"/>
              </a:rPr>
              <a:t>'</a:t>
            </a:r>
            <a:r>
              <a:rPr lang="en-US" altLang="ja-JP" dirty="0" smtClean="0">
                <a:latin typeface="Arial" charset="0"/>
              </a:rPr>
              <a:t>t </a:t>
            </a:r>
            <a:r>
              <a:rPr lang="en-US" altLang="ja-JP" dirty="0">
                <a:latin typeface="Arial" charset="0"/>
              </a:rPr>
              <a:t>meet</a:t>
            </a:r>
          </a:p>
          <a:p>
            <a:pPr lvl="1" eaLnBrk="1" hangingPunct="1"/>
            <a:r>
              <a:rPr lang="en-US" dirty="0">
                <a:latin typeface="Arial" charset="0"/>
              </a:rPr>
              <a:t>Each has restraining order on other</a:t>
            </a:r>
          </a:p>
          <a:p>
            <a:pPr lvl="1" eaLnBrk="1" hangingPunct="1"/>
            <a:r>
              <a:rPr lang="en-US" dirty="0">
                <a:latin typeface="Arial" charset="0"/>
              </a:rPr>
              <a:t>So he puts food in the pond</a:t>
            </a:r>
          </a:p>
          <a:p>
            <a:pPr lvl="1" eaLnBrk="1" hangingPunct="1"/>
            <a:r>
              <a:rPr lang="en-US" dirty="0">
                <a:latin typeface="Arial" charset="0"/>
              </a:rPr>
              <a:t>And later, she releases the pets</a:t>
            </a:r>
          </a:p>
          <a:p>
            <a:pPr eaLnBrk="1" hangingPunct="1"/>
            <a:r>
              <a:rPr lang="en-US" dirty="0">
                <a:latin typeface="Arial" charset="0"/>
              </a:rPr>
              <a:t>Avoid</a:t>
            </a:r>
          </a:p>
          <a:p>
            <a:pPr lvl="1" eaLnBrk="1" hangingPunct="1"/>
            <a:r>
              <a:rPr lang="en-US" dirty="0">
                <a:latin typeface="Arial" charset="0"/>
              </a:rPr>
              <a:t>Releasing pets when </a:t>
            </a:r>
            <a:r>
              <a:rPr lang="en-US" dirty="0" smtClean="0">
                <a:latin typeface="Arial" charset="0"/>
              </a:rPr>
              <a:t>there</a:t>
            </a:r>
            <a:r>
              <a:rPr lang="fr-FR" altLang="ja-JP" dirty="0" smtClean="0">
                <a:latin typeface="Arial" charset="0"/>
              </a:rPr>
              <a:t>'</a:t>
            </a:r>
            <a:r>
              <a:rPr lang="en-US" altLang="ja-JP" dirty="0" smtClean="0">
                <a:latin typeface="Arial" charset="0"/>
              </a:rPr>
              <a:t>s </a:t>
            </a:r>
            <a:r>
              <a:rPr lang="en-US" altLang="ja-JP" dirty="0">
                <a:latin typeface="Arial" charset="0"/>
              </a:rPr>
              <a:t>no food</a:t>
            </a:r>
          </a:p>
          <a:p>
            <a:pPr lvl="1" eaLnBrk="1" hangingPunct="1"/>
            <a:r>
              <a:rPr lang="en-US" dirty="0">
                <a:latin typeface="Arial" charset="0"/>
              </a:rPr>
              <a:t>Putting out food if uneaten food remains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28674" name="Slide Number Placeholder 2"/>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85CCDC6-ADEB-B74F-85E0-5FA3A0512245}" type="slidenum">
              <a:rPr lang="ar-SA" sz="1400">
                <a:cs typeface="Arial" charset="0"/>
              </a:rPr>
              <a:pPr algn="r"/>
              <a:t>8</a:t>
            </a:fld>
            <a:endParaRPr lang="en-US" sz="1400">
              <a:cs typeface="Arial" charset="0"/>
            </a:endParaRPr>
          </a:p>
        </p:txBody>
      </p:sp>
      <p:pic>
        <p:nvPicPr>
          <p:cNvPr id="286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32113" y="1744663"/>
            <a:ext cx="32527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p:cNvSpPr txBox="1">
            <a:spLocks noChangeArrowheads="1"/>
          </p:cNvSpPr>
          <p:nvPr/>
        </p:nvSpPr>
        <p:spPr bwMode="auto">
          <a:xfrm>
            <a:off x="755650" y="560388"/>
            <a:ext cx="7632700" cy="708025"/>
          </a:xfrm>
          <a:prstGeom prst="rect">
            <a:avLst/>
          </a:prstGeom>
          <a:noFill/>
          <a:ln w="28575">
            <a:noFill/>
            <a:miter lim="800000"/>
            <a:headEnd/>
            <a:tailEnd type="none" w="med" len="lg"/>
          </a:ln>
        </p:spPr>
        <p:txBody>
          <a:bodyPr>
            <a:spAutoFit/>
          </a:bodyPr>
          <a:lstStyle/>
          <a:p>
            <a:pPr algn="ctr" eaLnBrk="0" hangingPunct="0">
              <a:defRPr/>
            </a:pPr>
            <a:r>
              <a:rPr lang="en-US" sz="4000">
                <a:latin typeface="+mj-lt"/>
                <a:ea typeface="+mn-ea"/>
                <a:cs typeface="+mn-cs"/>
              </a:rPr>
              <a:t>Why is Kunle Smiling?</a:t>
            </a:r>
          </a:p>
        </p:txBody>
      </p:sp>
      <p:sp>
        <p:nvSpPr>
          <p:cNvPr id="17414" name="TextBox 6"/>
          <p:cNvSpPr txBox="1">
            <a:spLocks noChangeArrowheads="1"/>
          </p:cNvSpPr>
          <p:nvPr/>
        </p:nvSpPr>
        <p:spPr bwMode="auto">
          <a:xfrm>
            <a:off x="473075" y="2725738"/>
            <a:ext cx="2262188" cy="646112"/>
          </a:xfrm>
          <a:prstGeom prst="rect">
            <a:avLst/>
          </a:prstGeom>
          <a:noFill/>
          <a:ln w="9525">
            <a:noFill/>
            <a:miter lim="800000"/>
            <a:headEnd/>
            <a:tailEnd/>
          </a:ln>
        </p:spPr>
        <p:txBody>
          <a:bodyPr wrap="none">
            <a:spAutoFit/>
          </a:bodyPr>
          <a:lstStyle/>
          <a:p>
            <a:pPr algn="r" eaLnBrk="0" hangingPunct="0">
              <a:defRPr/>
            </a:pPr>
            <a:r>
              <a:rPr lang="en-US" sz="3600" b="1">
                <a:solidFill>
                  <a:srgbClr val="0000FF"/>
                </a:solidFill>
                <a:latin typeface="+mj-lt"/>
                <a:ea typeface="+mn-ea"/>
                <a:cs typeface="+mn-cs"/>
              </a:rPr>
              <a:t>Niagara 1</a:t>
            </a:r>
          </a:p>
        </p:txBody>
      </p:sp>
      <p:cxnSp>
        <p:nvCxnSpPr>
          <p:cNvPr id="28678" name="Straight Arrow Connector 8"/>
          <p:cNvCxnSpPr>
            <a:cxnSpLocks noChangeShapeType="1"/>
          </p:cNvCxnSpPr>
          <p:nvPr/>
        </p:nvCxnSpPr>
        <p:spPr bwMode="auto">
          <a:xfrm>
            <a:off x="1476375" y="3411538"/>
            <a:ext cx="1952625" cy="1230312"/>
          </a:xfrm>
          <a:prstGeom prst="straightConnector1">
            <a:avLst/>
          </a:prstGeom>
          <a:noFill/>
          <a:ln w="31750">
            <a:solidFill>
              <a:schemeClr val="accent2"/>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6651279-6CBF-DB4E-BF37-44E3224BFD13}" type="slidenum">
              <a:rPr lang="ar-SA" sz="1400">
                <a:latin typeface="Comic Sans MS" charset="0"/>
                <a:cs typeface="Arial" charset="0"/>
              </a:rPr>
              <a:pPr algn="r"/>
              <a:t>80</a:t>
            </a:fld>
            <a:endParaRPr lang="en-US" sz="1400">
              <a:latin typeface="Comic Sans MS" charset="0"/>
              <a:cs typeface="Arial" charset="0"/>
            </a:endParaRPr>
          </a:p>
        </p:txBody>
      </p:sp>
      <p:sp>
        <p:nvSpPr>
          <p:cNvPr id="176130" name="Rectangle 2"/>
          <p:cNvSpPr>
            <a:spLocks noGrp="1" noChangeArrowheads="1"/>
          </p:cNvSpPr>
          <p:nvPr>
            <p:ph type="title" idx="4294967295"/>
          </p:nvPr>
        </p:nvSpPr>
        <p:spPr/>
        <p:txBody>
          <a:bodyPr/>
          <a:lstStyle/>
          <a:p>
            <a:pPr eaLnBrk="1" hangingPunct="1"/>
            <a:r>
              <a:rPr lang="en-US">
                <a:latin typeface="Arial" charset="0"/>
              </a:rPr>
              <a:t>Producer/Consumer</a:t>
            </a:r>
          </a:p>
        </p:txBody>
      </p:sp>
      <p:sp>
        <p:nvSpPr>
          <p:cNvPr id="176131" name="Rectangle 3"/>
          <p:cNvSpPr>
            <a:spLocks noGrp="1" noChangeArrowheads="1"/>
          </p:cNvSpPr>
          <p:nvPr>
            <p:ph type="body" idx="4294967295"/>
          </p:nvPr>
        </p:nvSpPr>
        <p:spPr/>
        <p:txBody>
          <a:bodyPr/>
          <a:lstStyle/>
          <a:p>
            <a:pPr eaLnBrk="1" hangingPunct="1"/>
            <a:r>
              <a:rPr lang="en-US">
                <a:latin typeface="Arial" charset="0"/>
              </a:rPr>
              <a:t>Need a mechanism so that</a:t>
            </a:r>
          </a:p>
          <a:p>
            <a:pPr lvl="1" eaLnBrk="1" hangingPunct="1"/>
            <a:r>
              <a:rPr lang="en-US">
                <a:latin typeface="Arial" charset="0"/>
              </a:rPr>
              <a:t>Bob lets Alice know when food has been put out</a:t>
            </a:r>
          </a:p>
          <a:p>
            <a:pPr lvl="1" eaLnBrk="1" hangingPunct="1"/>
            <a:r>
              <a:rPr lang="en-US">
                <a:latin typeface="Arial" charset="0"/>
              </a:rPr>
              <a:t>Alice lets Bob know when to put out more food</a:t>
            </a:r>
            <a:br>
              <a:rPr lang="en-US">
                <a:latin typeface="Arial" charset="0"/>
              </a:rPr>
            </a:br>
            <a:endParaRPr lang="en-US">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3FDFA90-AFD8-9F43-A26F-450D73E45DFD}" type="slidenum">
              <a:rPr lang="ar-SA" sz="1400">
                <a:latin typeface="Comic Sans MS" charset="0"/>
                <a:cs typeface="Arial" charset="0"/>
              </a:rPr>
              <a:pPr algn="r"/>
              <a:t>81</a:t>
            </a:fld>
            <a:endParaRPr lang="en-US" sz="1400">
              <a:latin typeface="Comic Sans MS" charset="0"/>
              <a:cs typeface="Arial" charset="0"/>
            </a:endParaRPr>
          </a:p>
        </p:txBody>
      </p:sp>
      <p:sp>
        <p:nvSpPr>
          <p:cNvPr id="178178" name="Rectangle 2"/>
          <p:cNvSpPr>
            <a:spLocks noGrp="1" noChangeArrowheads="1"/>
          </p:cNvSpPr>
          <p:nvPr>
            <p:ph type="title" idx="4294967295"/>
          </p:nvPr>
        </p:nvSpPr>
        <p:spPr/>
        <p:txBody>
          <a:bodyPr/>
          <a:lstStyle/>
          <a:p>
            <a:pPr eaLnBrk="1" hangingPunct="1"/>
            <a:r>
              <a:rPr lang="en-US">
                <a:latin typeface="Arial" charset="0"/>
              </a:rPr>
              <a:t>Surprise Solution</a:t>
            </a:r>
          </a:p>
        </p:txBody>
      </p:sp>
      <p:grpSp>
        <p:nvGrpSpPr>
          <p:cNvPr id="178179" name="Group 3"/>
          <p:cNvGrpSpPr>
            <a:grpSpLocks/>
          </p:cNvGrpSpPr>
          <p:nvPr/>
        </p:nvGrpSpPr>
        <p:grpSpPr bwMode="auto">
          <a:xfrm>
            <a:off x="609600" y="1885950"/>
            <a:ext cx="1447800" cy="1295400"/>
            <a:chOff x="864" y="1968"/>
            <a:chExt cx="912" cy="816"/>
          </a:xfrm>
        </p:grpSpPr>
        <p:sp>
          <p:nvSpPr>
            <p:cNvPr id="178220"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21"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22"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23"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24"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78225"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78226"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78227"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8228"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8229"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8230"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78180" name="Group 15"/>
          <p:cNvGrpSpPr>
            <a:grpSpLocks/>
          </p:cNvGrpSpPr>
          <p:nvPr/>
        </p:nvGrpSpPr>
        <p:grpSpPr bwMode="auto">
          <a:xfrm flipH="1">
            <a:off x="7467600" y="1885950"/>
            <a:ext cx="1447800" cy="1295400"/>
            <a:chOff x="2832" y="2064"/>
            <a:chExt cx="912" cy="816"/>
          </a:xfrm>
        </p:grpSpPr>
        <p:sp>
          <p:nvSpPr>
            <p:cNvPr id="178209"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10"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11"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12"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78213"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78214"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78215"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78216"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8217"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8218"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8219"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78181"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78182"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78183"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78184" name="Group 30"/>
          <p:cNvGrpSpPr>
            <a:grpSpLocks/>
          </p:cNvGrpSpPr>
          <p:nvPr/>
        </p:nvGrpSpPr>
        <p:grpSpPr bwMode="auto">
          <a:xfrm>
            <a:off x="3429000" y="2057400"/>
            <a:ext cx="1905000" cy="1714500"/>
            <a:chOff x="1728" y="1008"/>
            <a:chExt cx="1968" cy="2376"/>
          </a:xfrm>
        </p:grpSpPr>
        <p:sp>
          <p:nvSpPr>
            <p:cNvPr id="178206"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8207"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208"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8185" name="Group 34"/>
          <p:cNvGrpSpPr>
            <a:grpSpLocks/>
          </p:cNvGrpSpPr>
          <p:nvPr/>
        </p:nvGrpSpPr>
        <p:grpSpPr bwMode="auto">
          <a:xfrm>
            <a:off x="6553200" y="4191000"/>
            <a:ext cx="1905000" cy="1714500"/>
            <a:chOff x="1728" y="1008"/>
            <a:chExt cx="1968" cy="2376"/>
          </a:xfrm>
        </p:grpSpPr>
        <p:sp>
          <p:nvSpPr>
            <p:cNvPr id="178203"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8204"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205"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78186" name="Group 38"/>
          <p:cNvGrpSpPr>
            <a:grpSpLocks/>
          </p:cNvGrpSpPr>
          <p:nvPr/>
        </p:nvGrpSpPr>
        <p:grpSpPr bwMode="auto">
          <a:xfrm>
            <a:off x="609600" y="4114800"/>
            <a:ext cx="1905000" cy="1714500"/>
            <a:chOff x="1728" y="1008"/>
            <a:chExt cx="1968" cy="2376"/>
          </a:xfrm>
        </p:grpSpPr>
        <p:sp>
          <p:nvSpPr>
            <p:cNvPr id="178200"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78201"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202"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78187" name="Oval 42"/>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8188" name="Rectangle 43"/>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78189" name="Oval 44"/>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78190" name="Line 45"/>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191" name="Line 46"/>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192" name="Text Box 47"/>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nvGrpSpPr>
          <p:cNvPr id="178193" name="Group 48"/>
          <p:cNvGrpSpPr>
            <a:grpSpLocks/>
          </p:cNvGrpSpPr>
          <p:nvPr/>
        </p:nvGrpSpPr>
        <p:grpSpPr bwMode="auto">
          <a:xfrm>
            <a:off x="307975" y="3276600"/>
            <a:ext cx="1368425" cy="461963"/>
            <a:chOff x="1328" y="2400"/>
            <a:chExt cx="1454" cy="491"/>
          </a:xfrm>
        </p:grpSpPr>
        <p:sp>
          <p:nvSpPr>
            <p:cNvPr id="178198" name="Freeform 49"/>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199" name="Freeform 50"/>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8194" name="Freeform 51"/>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195" name="Freeform 52"/>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196" name="Freeform 53"/>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565FF80-F06F-D141-8A99-19768AE5AE4D}" type="slidenum">
              <a:rPr lang="ar-SA" sz="1400">
                <a:latin typeface="Comic Sans MS" charset="0"/>
                <a:cs typeface="Arial" charset="0"/>
              </a:rPr>
              <a:pPr algn="r"/>
              <a:t>82</a:t>
            </a:fld>
            <a:endParaRPr lang="en-US" sz="1400">
              <a:latin typeface="Comic Sans MS" charset="0"/>
              <a:cs typeface="Arial" charset="0"/>
            </a:endParaRPr>
          </a:p>
        </p:txBody>
      </p:sp>
      <p:sp>
        <p:nvSpPr>
          <p:cNvPr id="180226" name="Rectangle 2"/>
          <p:cNvSpPr>
            <a:spLocks noGrp="1" noChangeArrowheads="1"/>
          </p:cNvSpPr>
          <p:nvPr>
            <p:ph type="title" idx="4294967295"/>
          </p:nvPr>
        </p:nvSpPr>
        <p:spPr/>
        <p:txBody>
          <a:bodyPr/>
          <a:lstStyle/>
          <a:p>
            <a:pPr eaLnBrk="1" hangingPunct="1"/>
            <a:r>
              <a:rPr lang="en-US">
                <a:latin typeface="Arial" charset="0"/>
              </a:rPr>
              <a:t>Bob puts food in Pond</a:t>
            </a:r>
          </a:p>
        </p:txBody>
      </p:sp>
      <p:grpSp>
        <p:nvGrpSpPr>
          <p:cNvPr id="180227" name="Group 3"/>
          <p:cNvGrpSpPr>
            <a:grpSpLocks/>
          </p:cNvGrpSpPr>
          <p:nvPr/>
        </p:nvGrpSpPr>
        <p:grpSpPr bwMode="auto">
          <a:xfrm>
            <a:off x="609600" y="1885950"/>
            <a:ext cx="1447800" cy="1295400"/>
            <a:chOff x="864" y="1968"/>
            <a:chExt cx="912" cy="816"/>
          </a:xfrm>
        </p:grpSpPr>
        <p:sp>
          <p:nvSpPr>
            <p:cNvPr id="180280"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81"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82"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83"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84"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80285"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80286"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80287"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0288"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0289"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0290"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80228" name="Group 15"/>
          <p:cNvGrpSpPr>
            <a:grpSpLocks/>
          </p:cNvGrpSpPr>
          <p:nvPr/>
        </p:nvGrpSpPr>
        <p:grpSpPr bwMode="auto">
          <a:xfrm flipH="1">
            <a:off x="7467600" y="1885950"/>
            <a:ext cx="1447800" cy="1295400"/>
            <a:chOff x="2832" y="2064"/>
            <a:chExt cx="912" cy="816"/>
          </a:xfrm>
        </p:grpSpPr>
        <p:sp>
          <p:nvSpPr>
            <p:cNvPr id="180269"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70"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71"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72"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0273"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80274"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80275"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80276"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0277"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0278"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0279"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80229"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0230"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80231"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80232" name="Group 30"/>
          <p:cNvGrpSpPr>
            <a:grpSpLocks/>
          </p:cNvGrpSpPr>
          <p:nvPr/>
        </p:nvGrpSpPr>
        <p:grpSpPr bwMode="auto">
          <a:xfrm>
            <a:off x="3429000" y="2057400"/>
            <a:ext cx="1905000" cy="1714500"/>
            <a:chOff x="1728" y="1008"/>
            <a:chExt cx="1968" cy="2376"/>
          </a:xfrm>
        </p:grpSpPr>
        <p:sp>
          <p:nvSpPr>
            <p:cNvPr id="180266"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0267"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0268"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0233" name="Group 34"/>
          <p:cNvGrpSpPr>
            <a:grpSpLocks/>
          </p:cNvGrpSpPr>
          <p:nvPr/>
        </p:nvGrpSpPr>
        <p:grpSpPr bwMode="auto">
          <a:xfrm>
            <a:off x="6553200" y="4191000"/>
            <a:ext cx="1905000" cy="1714500"/>
            <a:chOff x="1728" y="1008"/>
            <a:chExt cx="1968" cy="2376"/>
          </a:xfrm>
        </p:grpSpPr>
        <p:sp>
          <p:nvSpPr>
            <p:cNvPr id="180263"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0264"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0265"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0234" name="Group 38"/>
          <p:cNvGrpSpPr>
            <a:grpSpLocks/>
          </p:cNvGrpSpPr>
          <p:nvPr/>
        </p:nvGrpSpPr>
        <p:grpSpPr bwMode="auto">
          <a:xfrm>
            <a:off x="609600" y="4114800"/>
            <a:ext cx="1905000" cy="1714500"/>
            <a:chOff x="1728" y="1008"/>
            <a:chExt cx="1968" cy="2376"/>
          </a:xfrm>
        </p:grpSpPr>
        <p:sp>
          <p:nvSpPr>
            <p:cNvPr id="180260"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0261"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0262"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80235" name="Oval 42"/>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0236" name="Rectangle 43"/>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0237" name="Oval 44"/>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0238" name="Line 45"/>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39" name="Line 46"/>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40" name="Text Box 47"/>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nvGrpSpPr>
          <p:cNvPr id="180241" name="Group 48"/>
          <p:cNvGrpSpPr>
            <a:grpSpLocks/>
          </p:cNvGrpSpPr>
          <p:nvPr/>
        </p:nvGrpSpPr>
        <p:grpSpPr bwMode="auto">
          <a:xfrm>
            <a:off x="307975" y="3276600"/>
            <a:ext cx="1368425" cy="461963"/>
            <a:chOff x="1328" y="2400"/>
            <a:chExt cx="1454" cy="491"/>
          </a:xfrm>
        </p:grpSpPr>
        <p:sp>
          <p:nvSpPr>
            <p:cNvPr id="180258" name="Freeform 49"/>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59" name="Freeform 50"/>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0242" name="Freeform 51"/>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43" name="Freeform 52"/>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44" name="Freeform 53"/>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80245" name="Group 54"/>
          <p:cNvGrpSpPr>
            <a:grpSpLocks/>
          </p:cNvGrpSpPr>
          <p:nvPr/>
        </p:nvGrpSpPr>
        <p:grpSpPr bwMode="auto">
          <a:xfrm>
            <a:off x="4953000" y="4419600"/>
            <a:ext cx="1447800" cy="685800"/>
            <a:chOff x="576" y="432"/>
            <a:chExt cx="912" cy="432"/>
          </a:xfrm>
        </p:grpSpPr>
        <p:sp>
          <p:nvSpPr>
            <p:cNvPr id="180255" name="Oval 55"/>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0256" name="AutoShape 56"/>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0257" name="Oval 57"/>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0246" name="Group 58"/>
          <p:cNvGrpSpPr>
            <a:grpSpLocks/>
          </p:cNvGrpSpPr>
          <p:nvPr/>
        </p:nvGrpSpPr>
        <p:grpSpPr bwMode="auto">
          <a:xfrm>
            <a:off x="3733800" y="3886200"/>
            <a:ext cx="1447800" cy="685800"/>
            <a:chOff x="576" y="432"/>
            <a:chExt cx="912" cy="432"/>
          </a:xfrm>
        </p:grpSpPr>
        <p:sp>
          <p:nvSpPr>
            <p:cNvPr id="180252" name="Oval 59"/>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0253" name="AutoShape 60"/>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0254" name="Oval 61"/>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0247" name="Group 62"/>
          <p:cNvGrpSpPr>
            <a:grpSpLocks/>
          </p:cNvGrpSpPr>
          <p:nvPr/>
        </p:nvGrpSpPr>
        <p:grpSpPr bwMode="auto">
          <a:xfrm>
            <a:off x="2362200" y="4495800"/>
            <a:ext cx="1447800" cy="685800"/>
            <a:chOff x="576" y="432"/>
            <a:chExt cx="912" cy="432"/>
          </a:xfrm>
        </p:grpSpPr>
        <p:sp>
          <p:nvSpPr>
            <p:cNvPr id="180249" name="Oval 63"/>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0250" name="AutoShape 64"/>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0251" name="Oval 65"/>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68"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8A2D13F-A8C8-6748-985D-AD168BD00CA8}" type="slidenum">
              <a:rPr lang="ar-SA" sz="1400">
                <a:latin typeface="Comic Sans MS" charset="0"/>
                <a:cs typeface="Arial" charset="0"/>
              </a:rPr>
              <a:pPr algn="r"/>
              <a:t>83</a:t>
            </a:fld>
            <a:endParaRPr lang="en-US" sz="1400">
              <a:latin typeface="Comic Sans MS" charset="0"/>
              <a:cs typeface="Arial" charset="0"/>
            </a:endParaRPr>
          </a:p>
        </p:txBody>
      </p:sp>
      <p:sp>
        <p:nvSpPr>
          <p:cNvPr id="182274" name="Rectangle 2"/>
          <p:cNvSpPr>
            <a:spLocks noGrp="1" noChangeArrowheads="1"/>
          </p:cNvSpPr>
          <p:nvPr>
            <p:ph type="title" idx="4294967295"/>
          </p:nvPr>
        </p:nvSpPr>
        <p:spPr/>
        <p:txBody>
          <a:bodyPr/>
          <a:lstStyle/>
          <a:p>
            <a:pPr eaLnBrk="1" hangingPunct="1"/>
            <a:r>
              <a:rPr lang="en-US">
                <a:latin typeface="Arial" charset="0"/>
              </a:rPr>
              <a:t>Bob knocks over Can</a:t>
            </a:r>
          </a:p>
        </p:txBody>
      </p:sp>
      <p:grpSp>
        <p:nvGrpSpPr>
          <p:cNvPr id="182275" name="Group 3"/>
          <p:cNvGrpSpPr>
            <a:grpSpLocks/>
          </p:cNvGrpSpPr>
          <p:nvPr/>
        </p:nvGrpSpPr>
        <p:grpSpPr bwMode="auto">
          <a:xfrm>
            <a:off x="609600" y="1885950"/>
            <a:ext cx="1447800" cy="1295400"/>
            <a:chOff x="864" y="1968"/>
            <a:chExt cx="912" cy="816"/>
          </a:xfrm>
        </p:grpSpPr>
        <p:sp>
          <p:nvSpPr>
            <p:cNvPr id="182329"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30"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31"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32"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33"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82334"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82335"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82336"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2337"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2338"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2339"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82276" name="Group 15"/>
          <p:cNvGrpSpPr>
            <a:grpSpLocks/>
          </p:cNvGrpSpPr>
          <p:nvPr/>
        </p:nvGrpSpPr>
        <p:grpSpPr bwMode="auto">
          <a:xfrm flipH="1">
            <a:off x="7467600" y="1885950"/>
            <a:ext cx="1447800" cy="1295400"/>
            <a:chOff x="2832" y="2064"/>
            <a:chExt cx="912" cy="816"/>
          </a:xfrm>
        </p:grpSpPr>
        <p:sp>
          <p:nvSpPr>
            <p:cNvPr id="182318"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19"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20"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21"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2322"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82323"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82324"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82325"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2326"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2327"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2328"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82277"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2278"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82279"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82280" name="Group 30"/>
          <p:cNvGrpSpPr>
            <a:grpSpLocks/>
          </p:cNvGrpSpPr>
          <p:nvPr/>
        </p:nvGrpSpPr>
        <p:grpSpPr bwMode="auto">
          <a:xfrm>
            <a:off x="3429000" y="2057400"/>
            <a:ext cx="1905000" cy="1714500"/>
            <a:chOff x="1728" y="1008"/>
            <a:chExt cx="1968" cy="2376"/>
          </a:xfrm>
        </p:grpSpPr>
        <p:sp>
          <p:nvSpPr>
            <p:cNvPr id="182315"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2316"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2317"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2281" name="Group 34"/>
          <p:cNvGrpSpPr>
            <a:grpSpLocks/>
          </p:cNvGrpSpPr>
          <p:nvPr/>
        </p:nvGrpSpPr>
        <p:grpSpPr bwMode="auto">
          <a:xfrm>
            <a:off x="6553200" y="4191000"/>
            <a:ext cx="1905000" cy="1714500"/>
            <a:chOff x="1728" y="1008"/>
            <a:chExt cx="1968" cy="2376"/>
          </a:xfrm>
        </p:grpSpPr>
        <p:sp>
          <p:nvSpPr>
            <p:cNvPr id="182312"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2313"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2314"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2282" name="Group 38"/>
          <p:cNvGrpSpPr>
            <a:grpSpLocks/>
          </p:cNvGrpSpPr>
          <p:nvPr/>
        </p:nvGrpSpPr>
        <p:grpSpPr bwMode="auto">
          <a:xfrm>
            <a:off x="609600" y="4114800"/>
            <a:ext cx="1905000" cy="1714500"/>
            <a:chOff x="1728" y="1008"/>
            <a:chExt cx="1968" cy="2376"/>
          </a:xfrm>
        </p:grpSpPr>
        <p:sp>
          <p:nvSpPr>
            <p:cNvPr id="182309"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2310"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2311"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2283" name="Group 42"/>
          <p:cNvGrpSpPr>
            <a:grpSpLocks/>
          </p:cNvGrpSpPr>
          <p:nvPr/>
        </p:nvGrpSpPr>
        <p:grpSpPr bwMode="auto">
          <a:xfrm rot="-5609048">
            <a:off x="537368" y="2894807"/>
            <a:ext cx="684213" cy="990600"/>
            <a:chOff x="338" y="1824"/>
            <a:chExt cx="431" cy="624"/>
          </a:xfrm>
        </p:grpSpPr>
        <p:sp>
          <p:nvSpPr>
            <p:cNvPr id="182303" name="Oval 43"/>
            <p:cNvSpPr>
              <a:spLocks noChangeArrowheads="1"/>
            </p:cNvSpPr>
            <p:nvPr/>
          </p:nvSpPr>
          <p:spPr bwMode="auto">
            <a:xfrm>
              <a:off x="338" y="2285"/>
              <a:ext cx="431" cy="163"/>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2304" name="Rectangle 44"/>
            <p:cNvSpPr>
              <a:spLocks noChangeArrowheads="1"/>
            </p:cNvSpPr>
            <p:nvPr/>
          </p:nvSpPr>
          <p:spPr bwMode="auto">
            <a:xfrm>
              <a:off x="338" y="1905"/>
              <a:ext cx="431" cy="4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2305" name="Oval 45"/>
            <p:cNvSpPr>
              <a:spLocks noChangeArrowheads="1"/>
            </p:cNvSpPr>
            <p:nvPr/>
          </p:nvSpPr>
          <p:spPr bwMode="auto">
            <a:xfrm>
              <a:off x="338" y="1824"/>
              <a:ext cx="431" cy="1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2306" name="Line 46"/>
            <p:cNvSpPr>
              <a:spLocks noChangeShapeType="1"/>
            </p:cNvSpPr>
            <p:nvPr/>
          </p:nvSpPr>
          <p:spPr bwMode="auto">
            <a:xfrm>
              <a:off x="338" y="1905"/>
              <a:ext cx="0"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07" name="Line 47"/>
            <p:cNvSpPr>
              <a:spLocks noChangeShapeType="1"/>
            </p:cNvSpPr>
            <p:nvPr/>
          </p:nvSpPr>
          <p:spPr bwMode="auto">
            <a:xfrm>
              <a:off x="769" y="1933"/>
              <a:ext cx="0" cy="4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308" name="Text Box 48"/>
            <p:cNvSpPr txBox="1">
              <a:spLocks noChangeArrowheads="1"/>
            </p:cNvSpPr>
            <p:nvPr/>
          </p:nvSpPr>
          <p:spPr bwMode="auto">
            <a:xfrm rot="-5400000">
              <a:off x="355" y="211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grpSp>
        <p:nvGrpSpPr>
          <p:cNvPr id="182284" name="Group 49"/>
          <p:cNvGrpSpPr>
            <a:grpSpLocks/>
          </p:cNvGrpSpPr>
          <p:nvPr/>
        </p:nvGrpSpPr>
        <p:grpSpPr bwMode="auto">
          <a:xfrm>
            <a:off x="307975" y="3276600"/>
            <a:ext cx="1368425" cy="461963"/>
            <a:chOff x="1328" y="2400"/>
            <a:chExt cx="1454" cy="491"/>
          </a:xfrm>
        </p:grpSpPr>
        <p:sp>
          <p:nvSpPr>
            <p:cNvPr id="182301" name="Freeform 50"/>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2302" name="Freeform 51"/>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2285" name="Freeform 52"/>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2286" name="Freeform 53"/>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2287" name="Freeform 54"/>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82288" name="Group 55"/>
          <p:cNvGrpSpPr>
            <a:grpSpLocks/>
          </p:cNvGrpSpPr>
          <p:nvPr/>
        </p:nvGrpSpPr>
        <p:grpSpPr bwMode="auto">
          <a:xfrm>
            <a:off x="4953000" y="4419600"/>
            <a:ext cx="1447800" cy="685800"/>
            <a:chOff x="576" y="432"/>
            <a:chExt cx="912" cy="432"/>
          </a:xfrm>
        </p:grpSpPr>
        <p:sp>
          <p:nvSpPr>
            <p:cNvPr id="182298" name="Oval 56"/>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2299" name="AutoShape 57"/>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2300" name="Oval 58"/>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2289" name="Group 59"/>
          <p:cNvGrpSpPr>
            <a:grpSpLocks/>
          </p:cNvGrpSpPr>
          <p:nvPr/>
        </p:nvGrpSpPr>
        <p:grpSpPr bwMode="auto">
          <a:xfrm>
            <a:off x="3733800" y="3886200"/>
            <a:ext cx="1447800" cy="685800"/>
            <a:chOff x="576" y="432"/>
            <a:chExt cx="912" cy="432"/>
          </a:xfrm>
        </p:grpSpPr>
        <p:sp>
          <p:nvSpPr>
            <p:cNvPr id="182295" name="Oval 60"/>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2296" name="AutoShape 61"/>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2297" name="Oval 62"/>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2290" name="Group 63"/>
          <p:cNvGrpSpPr>
            <a:grpSpLocks/>
          </p:cNvGrpSpPr>
          <p:nvPr/>
        </p:nvGrpSpPr>
        <p:grpSpPr bwMode="auto">
          <a:xfrm>
            <a:off x="2362200" y="4495800"/>
            <a:ext cx="1447800" cy="685800"/>
            <a:chOff x="576" y="432"/>
            <a:chExt cx="912" cy="432"/>
          </a:xfrm>
        </p:grpSpPr>
        <p:sp>
          <p:nvSpPr>
            <p:cNvPr id="182292" name="Oval 64"/>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2293" name="AutoShape 65"/>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2294" name="Oval 66"/>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69"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6B1A811-9076-994C-B0FB-BF689D4CDA73}" type="slidenum">
              <a:rPr lang="ar-SA" sz="1400">
                <a:latin typeface="Comic Sans MS" charset="0"/>
                <a:cs typeface="Arial" charset="0"/>
              </a:rPr>
              <a:pPr algn="r"/>
              <a:t>84</a:t>
            </a:fld>
            <a:endParaRPr lang="en-US" sz="1400">
              <a:latin typeface="Comic Sans MS" charset="0"/>
              <a:cs typeface="Arial" charset="0"/>
            </a:endParaRPr>
          </a:p>
        </p:txBody>
      </p:sp>
      <p:sp>
        <p:nvSpPr>
          <p:cNvPr id="184322" name="Rectangle 2"/>
          <p:cNvSpPr>
            <a:spLocks noGrp="1" noChangeArrowheads="1"/>
          </p:cNvSpPr>
          <p:nvPr>
            <p:ph type="title" idx="4294967295"/>
          </p:nvPr>
        </p:nvSpPr>
        <p:spPr/>
        <p:txBody>
          <a:bodyPr/>
          <a:lstStyle/>
          <a:p>
            <a:pPr eaLnBrk="1" hangingPunct="1"/>
            <a:r>
              <a:rPr lang="en-US">
                <a:latin typeface="Arial" charset="0"/>
              </a:rPr>
              <a:t>Alice Releases Pets</a:t>
            </a:r>
          </a:p>
        </p:txBody>
      </p:sp>
      <p:grpSp>
        <p:nvGrpSpPr>
          <p:cNvPr id="184323" name="Group 3"/>
          <p:cNvGrpSpPr>
            <a:grpSpLocks/>
          </p:cNvGrpSpPr>
          <p:nvPr/>
        </p:nvGrpSpPr>
        <p:grpSpPr bwMode="auto">
          <a:xfrm>
            <a:off x="609600" y="1885950"/>
            <a:ext cx="1447800" cy="1295400"/>
            <a:chOff x="864" y="1968"/>
            <a:chExt cx="912" cy="816"/>
          </a:xfrm>
        </p:grpSpPr>
        <p:sp>
          <p:nvSpPr>
            <p:cNvPr id="184399"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400"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401"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402"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403"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84404"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84405"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84406"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4407"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4408"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4409"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84324" name="Group 15"/>
          <p:cNvGrpSpPr>
            <a:grpSpLocks/>
          </p:cNvGrpSpPr>
          <p:nvPr/>
        </p:nvGrpSpPr>
        <p:grpSpPr bwMode="auto">
          <a:xfrm flipH="1">
            <a:off x="7467600" y="1885950"/>
            <a:ext cx="1447800" cy="1295400"/>
            <a:chOff x="2832" y="2064"/>
            <a:chExt cx="912" cy="816"/>
          </a:xfrm>
        </p:grpSpPr>
        <p:sp>
          <p:nvSpPr>
            <p:cNvPr id="184388"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389"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390"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391"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4392"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84393"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84394"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84395"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4396"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4397"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4398"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84325"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4326"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84327"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84328" name="Group 30"/>
          <p:cNvGrpSpPr>
            <a:grpSpLocks/>
          </p:cNvGrpSpPr>
          <p:nvPr/>
        </p:nvGrpSpPr>
        <p:grpSpPr bwMode="auto">
          <a:xfrm>
            <a:off x="3429000" y="2057400"/>
            <a:ext cx="1905000" cy="1714500"/>
            <a:chOff x="1728" y="1008"/>
            <a:chExt cx="1968" cy="2376"/>
          </a:xfrm>
        </p:grpSpPr>
        <p:sp>
          <p:nvSpPr>
            <p:cNvPr id="184385"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4386"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387"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4329" name="Group 34"/>
          <p:cNvGrpSpPr>
            <a:grpSpLocks/>
          </p:cNvGrpSpPr>
          <p:nvPr/>
        </p:nvGrpSpPr>
        <p:grpSpPr bwMode="auto">
          <a:xfrm>
            <a:off x="6553200" y="4191000"/>
            <a:ext cx="1905000" cy="1714500"/>
            <a:chOff x="1728" y="1008"/>
            <a:chExt cx="1968" cy="2376"/>
          </a:xfrm>
        </p:grpSpPr>
        <p:sp>
          <p:nvSpPr>
            <p:cNvPr id="184382"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4383"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384"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4330" name="Group 38"/>
          <p:cNvGrpSpPr>
            <a:grpSpLocks/>
          </p:cNvGrpSpPr>
          <p:nvPr/>
        </p:nvGrpSpPr>
        <p:grpSpPr bwMode="auto">
          <a:xfrm>
            <a:off x="609600" y="4114800"/>
            <a:ext cx="1905000" cy="1714500"/>
            <a:chOff x="1728" y="1008"/>
            <a:chExt cx="1968" cy="2376"/>
          </a:xfrm>
        </p:grpSpPr>
        <p:sp>
          <p:nvSpPr>
            <p:cNvPr id="184379"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4380"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381"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4331" name="Group 42"/>
          <p:cNvGrpSpPr>
            <a:grpSpLocks/>
          </p:cNvGrpSpPr>
          <p:nvPr/>
        </p:nvGrpSpPr>
        <p:grpSpPr bwMode="auto">
          <a:xfrm rot="-5609048">
            <a:off x="537368" y="2894807"/>
            <a:ext cx="684213" cy="990600"/>
            <a:chOff x="338" y="1824"/>
            <a:chExt cx="431" cy="624"/>
          </a:xfrm>
        </p:grpSpPr>
        <p:sp>
          <p:nvSpPr>
            <p:cNvPr id="184373" name="Oval 43"/>
            <p:cNvSpPr>
              <a:spLocks noChangeArrowheads="1"/>
            </p:cNvSpPr>
            <p:nvPr/>
          </p:nvSpPr>
          <p:spPr bwMode="auto">
            <a:xfrm>
              <a:off x="338" y="2285"/>
              <a:ext cx="431" cy="163"/>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4374" name="Rectangle 44"/>
            <p:cNvSpPr>
              <a:spLocks noChangeArrowheads="1"/>
            </p:cNvSpPr>
            <p:nvPr/>
          </p:nvSpPr>
          <p:spPr bwMode="auto">
            <a:xfrm>
              <a:off x="338" y="1905"/>
              <a:ext cx="431" cy="462"/>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4375" name="Oval 45"/>
            <p:cNvSpPr>
              <a:spLocks noChangeArrowheads="1"/>
            </p:cNvSpPr>
            <p:nvPr/>
          </p:nvSpPr>
          <p:spPr bwMode="auto">
            <a:xfrm>
              <a:off x="338" y="1824"/>
              <a:ext cx="431" cy="1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4376" name="Line 46"/>
            <p:cNvSpPr>
              <a:spLocks noChangeShapeType="1"/>
            </p:cNvSpPr>
            <p:nvPr/>
          </p:nvSpPr>
          <p:spPr bwMode="auto">
            <a:xfrm>
              <a:off x="338" y="1905"/>
              <a:ext cx="0"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7" name="Line 47"/>
            <p:cNvSpPr>
              <a:spLocks noChangeShapeType="1"/>
            </p:cNvSpPr>
            <p:nvPr/>
          </p:nvSpPr>
          <p:spPr bwMode="auto">
            <a:xfrm>
              <a:off x="769" y="1933"/>
              <a:ext cx="0" cy="4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8" name="Text Box 48"/>
            <p:cNvSpPr txBox="1">
              <a:spLocks noChangeArrowheads="1"/>
            </p:cNvSpPr>
            <p:nvPr/>
          </p:nvSpPr>
          <p:spPr bwMode="auto">
            <a:xfrm rot="-5400000">
              <a:off x="355" y="211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grpSp>
        <p:nvGrpSpPr>
          <p:cNvPr id="184332" name="Group 49"/>
          <p:cNvGrpSpPr>
            <a:grpSpLocks/>
          </p:cNvGrpSpPr>
          <p:nvPr/>
        </p:nvGrpSpPr>
        <p:grpSpPr bwMode="auto">
          <a:xfrm>
            <a:off x="307975" y="3276600"/>
            <a:ext cx="1368425" cy="461963"/>
            <a:chOff x="1328" y="2400"/>
            <a:chExt cx="1454" cy="491"/>
          </a:xfrm>
        </p:grpSpPr>
        <p:sp>
          <p:nvSpPr>
            <p:cNvPr id="184371" name="Freeform 50"/>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72" name="Freeform 51"/>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333" name="Freeform 52"/>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34" name="Freeform 53"/>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35" name="Freeform 54"/>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84336" name="Group 55"/>
          <p:cNvGrpSpPr>
            <a:grpSpLocks/>
          </p:cNvGrpSpPr>
          <p:nvPr/>
        </p:nvGrpSpPr>
        <p:grpSpPr bwMode="auto">
          <a:xfrm>
            <a:off x="5486400" y="4648200"/>
            <a:ext cx="1447800" cy="685800"/>
            <a:chOff x="576" y="432"/>
            <a:chExt cx="912" cy="432"/>
          </a:xfrm>
        </p:grpSpPr>
        <p:sp>
          <p:nvSpPr>
            <p:cNvPr id="184368" name="Oval 56"/>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4369" name="AutoShape 57"/>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4370" name="Oval 58"/>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4337" name="Group 59"/>
          <p:cNvGrpSpPr>
            <a:grpSpLocks/>
          </p:cNvGrpSpPr>
          <p:nvPr/>
        </p:nvGrpSpPr>
        <p:grpSpPr bwMode="auto">
          <a:xfrm>
            <a:off x="3733800" y="3886200"/>
            <a:ext cx="1447800" cy="685800"/>
            <a:chOff x="576" y="432"/>
            <a:chExt cx="912" cy="432"/>
          </a:xfrm>
        </p:grpSpPr>
        <p:sp>
          <p:nvSpPr>
            <p:cNvPr id="184365" name="Oval 60"/>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4366" name="AutoShape 61"/>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4367" name="Oval 62"/>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4338" name="Group 63"/>
          <p:cNvGrpSpPr>
            <a:grpSpLocks/>
          </p:cNvGrpSpPr>
          <p:nvPr/>
        </p:nvGrpSpPr>
        <p:grpSpPr bwMode="auto">
          <a:xfrm>
            <a:off x="2667000" y="3505200"/>
            <a:ext cx="1447800" cy="685800"/>
            <a:chOff x="576" y="432"/>
            <a:chExt cx="912" cy="432"/>
          </a:xfrm>
        </p:grpSpPr>
        <p:sp>
          <p:nvSpPr>
            <p:cNvPr id="184362" name="Oval 64"/>
            <p:cNvSpPr>
              <a:spLocks noChangeArrowheads="1"/>
            </p:cNvSpPr>
            <p:nvPr/>
          </p:nvSpPr>
          <p:spPr bwMode="auto">
            <a:xfrm>
              <a:off x="576" y="480"/>
              <a:ext cx="720" cy="336"/>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4363" name="AutoShape 65"/>
            <p:cNvSpPr>
              <a:spLocks noChangeArrowheads="1"/>
            </p:cNvSpPr>
            <p:nvPr/>
          </p:nvSpPr>
          <p:spPr bwMode="auto">
            <a:xfrm>
              <a:off x="1248" y="432"/>
              <a:ext cx="240" cy="432"/>
            </a:xfrm>
            <a:prstGeom prst="moon">
              <a:avLst>
                <a:gd name="adj" fmla="val 50000"/>
              </a:avLst>
            </a:prstGeom>
            <a:solidFill>
              <a:srgbClr val="FF7C8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84364" name="Oval 66"/>
            <p:cNvSpPr>
              <a:spLocks noChangeArrowheads="1"/>
            </p:cNvSpPr>
            <p:nvPr/>
          </p:nvSpPr>
          <p:spPr bwMode="auto">
            <a:xfrm>
              <a:off x="720" y="576"/>
              <a:ext cx="48" cy="48"/>
            </a:xfrm>
            <a:prstGeom prst="ellipse">
              <a:avLst/>
            </a:prstGeom>
            <a:solidFill>
              <a:schemeClr val="tx1"/>
            </a:solidFill>
            <a:ln w="9525">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84339" name="Group 67"/>
          <p:cNvGrpSpPr>
            <a:grpSpLocks/>
          </p:cNvGrpSpPr>
          <p:nvPr/>
        </p:nvGrpSpPr>
        <p:grpSpPr bwMode="auto">
          <a:xfrm flipH="1">
            <a:off x="1371600" y="2819400"/>
            <a:ext cx="5827713" cy="2728913"/>
            <a:chOff x="864" y="1776"/>
            <a:chExt cx="3671" cy="1719"/>
          </a:xfrm>
        </p:grpSpPr>
        <p:sp>
          <p:nvSpPr>
            <p:cNvPr id="184344" name="Oval 68"/>
            <p:cNvSpPr>
              <a:spLocks noChangeArrowheads="1"/>
            </p:cNvSpPr>
            <p:nvPr/>
          </p:nvSpPr>
          <p:spPr bwMode="auto">
            <a:xfrm>
              <a:off x="2643" y="2950"/>
              <a:ext cx="58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84345" name="Oval 69"/>
            <p:cNvSpPr>
              <a:spLocks noChangeArrowheads="1"/>
            </p:cNvSpPr>
            <p:nvPr/>
          </p:nvSpPr>
          <p:spPr bwMode="auto">
            <a:xfrm>
              <a:off x="3329" y="3196"/>
              <a:ext cx="58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84346" name="Oval 70"/>
            <p:cNvSpPr>
              <a:spLocks noChangeArrowheads="1"/>
            </p:cNvSpPr>
            <p:nvPr/>
          </p:nvSpPr>
          <p:spPr bwMode="auto">
            <a:xfrm>
              <a:off x="2060" y="2747"/>
              <a:ext cx="583" cy="2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84347" name="Freeform 71"/>
            <p:cNvSpPr>
              <a:spLocks/>
            </p:cNvSpPr>
            <p:nvPr/>
          </p:nvSpPr>
          <p:spPr bwMode="auto">
            <a:xfrm>
              <a:off x="2199" y="2240"/>
              <a:ext cx="1167" cy="672"/>
            </a:xfrm>
            <a:custGeom>
              <a:avLst/>
              <a:gdLst>
                <a:gd name="T0" fmla="*/ 0 w 1932"/>
                <a:gd name="T1" fmla="*/ 7 h 1113"/>
                <a:gd name="T2" fmla="*/ 3 w 1932"/>
                <a:gd name="T3" fmla="*/ 7 h 1113"/>
                <a:gd name="T4" fmla="*/ 5 w 1932"/>
                <a:gd name="T5" fmla="*/ 5 h 1113"/>
                <a:gd name="T6" fmla="*/ 7 w 1932"/>
                <a:gd name="T7" fmla="*/ 4 h 1113"/>
                <a:gd name="T8" fmla="*/ 8 w 1932"/>
                <a:gd name="T9" fmla="*/ 5 h 1113"/>
                <a:gd name="T10" fmla="*/ 13 w 1932"/>
                <a:gd name="T11" fmla="*/ 4 h 1113"/>
                <a:gd name="T12" fmla="*/ 7 w 1932"/>
                <a:gd name="T13" fmla="*/ 1 h 1113"/>
                <a:gd name="T14" fmla="*/ 2 w 1932"/>
                <a:gd name="T15" fmla="*/ 2 h 1113"/>
                <a:gd name="T16" fmla="*/ 0 w 1932"/>
                <a:gd name="T17" fmla="*/ 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en-US"/>
            </a:p>
          </p:txBody>
        </p:sp>
        <p:sp>
          <p:nvSpPr>
            <p:cNvPr id="184348" name="Freeform 72"/>
            <p:cNvSpPr>
              <a:spLocks/>
            </p:cNvSpPr>
            <p:nvPr/>
          </p:nvSpPr>
          <p:spPr bwMode="auto">
            <a:xfrm>
              <a:off x="2784" y="2448"/>
              <a:ext cx="1166" cy="673"/>
            </a:xfrm>
            <a:custGeom>
              <a:avLst/>
              <a:gdLst>
                <a:gd name="T0" fmla="*/ 0 w 1932"/>
                <a:gd name="T1" fmla="*/ 7 h 1113"/>
                <a:gd name="T2" fmla="*/ 3 w 1932"/>
                <a:gd name="T3" fmla="*/ 7 h 1113"/>
                <a:gd name="T4" fmla="*/ 5 w 1932"/>
                <a:gd name="T5" fmla="*/ 5 h 1113"/>
                <a:gd name="T6" fmla="*/ 7 w 1932"/>
                <a:gd name="T7" fmla="*/ 4 h 1113"/>
                <a:gd name="T8" fmla="*/ 8 w 1932"/>
                <a:gd name="T9" fmla="*/ 5 h 1113"/>
                <a:gd name="T10" fmla="*/ 12 w 1932"/>
                <a:gd name="T11" fmla="*/ 4 h 1113"/>
                <a:gd name="T12" fmla="*/ 7 w 1932"/>
                <a:gd name="T13" fmla="*/ 1 h 1113"/>
                <a:gd name="T14" fmla="*/ 2 w 1932"/>
                <a:gd name="T15" fmla="*/ 2 h 1113"/>
                <a:gd name="T16" fmla="*/ 0 w 1932"/>
                <a:gd name="T17" fmla="*/ 7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6666FF"/>
            </a:solidFill>
            <a:ln w="38100">
              <a:solidFill>
                <a:schemeClr val="tx1"/>
              </a:solidFill>
              <a:round/>
              <a:headEnd/>
              <a:tailEnd/>
            </a:ln>
          </p:spPr>
          <p:txBody>
            <a:bodyPr wrap="none" anchor="ctr"/>
            <a:lstStyle/>
            <a:p>
              <a:endParaRPr lang="en-US"/>
            </a:p>
          </p:txBody>
        </p:sp>
        <p:sp>
          <p:nvSpPr>
            <p:cNvPr id="184349" name="Freeform 73"/>
            <p:cNvSpPr>
              <a:spLocks/>
            </p:cNvSpPr>
            <p:nvPr/>
          </p:nvSpPr>
          <p:spPr bwMode="auto">
            <a:xfrm flipH="1">
              <a:off x="1488" y="1776"/>
              <a:ext cx="891" cy="787"/>
            </a:xfrm>
            <a:custGeom>
              <a:avLst/>
              <a:gdLst>
                <a:gd name="T0" fmla="*/ 1 w 1728"/>
                <a:gd name="T1" fmla="*/ 0 h 1664"/>
                <a:gd name="T2" fmla="*/ 1 w 1728"/>
                <a:gd name="T3" fmla="*/ 0 h 1664"/>
                <a:gd name="T4" fmla="*/ 1 w 1728"/>
                <a:gd name="T5" fmla="*/ 0 h 1664"/>
                <a:gd name="T6" fmla="*/ 1 w 1728"/>
                <a:gd name="T7" fmla="*/ 0 h 1664"/>
                <a:gd name="T8" fmla="*/ 2 w 1728"/>
                <a:gd name="T9" fmla="*/ 0 h 1664"/>
                <a:gd name="T10" fmla="*/ 3 w 1728"/>
                <a:gd name="T11" fmla="*/ 0 h 1664"/>
                <a:gd name="T12" fmla="*/ 2 w 1728"/>
                <a:gd name="T13" fmla="*/ 0 h 1664"/>
                <a:gd name="T14" fmla="*/ 2 w 1728"/>
                <a:gd name="T15" fmla="*/ 0 h 1664"/>
                <a:gd name="T16" fmla="*/ 2 w 1728"/>
                <a:gd name="T17" fmla="*/ 0 h 1664"/>
                <a:gd name="T18" fmla="*/ 2 w 1728"/>
                <a:gd name="T19" fmla="*/ 0 h 1664"/>
                <a:gd name="T20" fmla="*/ 1 w 1728"/>
                <a:gd name="T21" fmla="*/ 0 h 1664"/>
                <a:gd name="T22" fmla="*/ 2 w 1728"/>
                <a:gd name="T23" fmla="*/ 0 h 1664"/>
                <a:gd name="T24" fmla="*/ 2 w 1728"/>
                <a:gd name="T25" fmla="*/ 0 h 1664"/>
                <a:gd name="T26" fmla="*/ 2 w 1728"/>
                <a:gd name="T27" fmla="*/ 0 h 1664"/>
                <a:gd name="T28" fmla="*/ 2 w 1728"/>
                <a:gd name="T29" fmla="*/ 0 h 1664"/>
                <a:gd name="T30" fmla="*/ 2 w 1728"/>
                <a:gd name="T31" fmla="*/ 0 h 1664"/>
                <a:gd name="T32" fmla="*/ 2 w 1728"/>
                <a:gd name="T33" fmla="*/ 0 h 1664"/>
                <a:gd name="T34" fmla="*/ 1 w 1728"/>
                <a:gd name="T35" fmla="*/ 0 h 1664"/>
                <a:gd name="T36" fmla="*/ 1 w 1728"/>
                <a:gd name="T37" fmla="*/ 1 h 1664"/>
                <a:gd name="T38" fmla="*/ 1 w 1728"/>
                <a:gd name="T39" fmla="*/ 1 h 1664"/>
                <a:gd name="T40" fmla="*/ 0 w 1728"/>
                <a:gd name="T41" fmla="*/ 0 h 1664"/>
                <a:gd name="T42" fmla="*/ 1 w 1728"/>
                <a:gd name="T43" fmla="*/ 0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6666FF"/>
            </a:solidFill>
            <a:ln w="38100">
              <a:solidFill>
                <a:schemeClr val="tx1"/>
              </a:solidFill>
              <a:round/>
              <a:headEnd/>
              <a:tailEnd/>
            </a:ln>
          </p:spPr>
          <p:txBody>
            <a:bodyPr wrap="none" anchor="ctr"/>
            <a:lstStyle/>
            <a:p>
              <a:endParaRPr lang="en-US"/>
            </a:p>
          </p:txBody>
        </p:sp>
        <p:sp>
          <p:nvSpPr>
            <p:cNvPr id="184350" name="Oval 74"/>
            <p:cNvSpPr>
              <a:spLocks noChangeArrowheads="1"/>
            </p:cNvSpPr>
            <p:nvPr/>
          </p:nvSpPr>
          <p:spPr bwMode="auto">
            <a:xfrm flipH="1">
              <a:off x="1986" y="1979"/>
              <a:ext cx="74" cy="68"/>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4351" name="Freeform 75"/>
            <p:cNvSpPr>
              <a:spLocks/>
            </p:cNvSpPr>
            <p:nvPr/>
          </p:nvSpPr>
          <p:spPr bwMode="auto">
            <a:xfrm>
              <a:off x="3414" y="2530"/>
              <a:ext cx="1121" cy="826"/>
            </a:xfrm>
            <a:custGeom>
              <a:avLst/>
              <a:gdLst>
                <a:gd name="T0" fmla="*/ 11 w 1856"/>
                <a:gd name="T1" fmla="*/ 1 h 1367"/>
                <a:gd name="T2" fmla="*/ 8 w 1856"/>
                <a:gd name="T3" fmla="*/ 3 h 1367"/>
                <a:gd name="T4" fmla="*/ 4 w 1856"/>
                <a:gd name="T5" fmla="*/ 3 h 1367"/>
                <a:gd name="T6" fmla="*/ 1 w 1856"/>
                <a:gd name="T7" fmla="*/ 5 h 1367"/>
                <a:gd name="T8" fmla="*/ 1 w 1856"/>
                <a:gd name="T9" fmla="*/ 8 h 1367"/>
                <a:gd name="T10" fmla="*/ 3 w 1856"/>
                <a:gd name="T11" fmla="*/ 8 h 1367"/>
                <a:gd name="T12" fmla="*/ 5 w 1856"/>
                <a:gd name="T13" fmla="*/ 6 h 1367"/>
                <a:gd name="T14" fmla="*/ 10 w 1856"/>
                <a:gd name="T15" fmla="*/ 5 h 1367"/>
                <a:gd name="T16" fmla="*/ 11 w 1856"/>
                <a:gd name="T17" fmla="*/ 1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6666FF"/>
            </a:solidFill>
            <a:ln w="38100">
              <a:solidFill>
                <a:schemeClr val="tx1"/>
              </a:solidFill>
              <a:round/>
              <a:headEnd/>
              <a:tailEnd/>
            </a:ln>
          </p:spPr>
          <p:txBody>
            <a:bodyPr wrap="none" anchor="ctr"/>
            <a:lstStyle/>
            <a:p>
              <a:endParaRPr lang="en-US"/>
            </a:p>
          </p:txBody>
        </p:sp>
        <p:grpSp>
          <p:nvGrpSpPr>
            <p:cNvPr id="184352" name="Group 76"/>
            <p:cNvGrpSpPr>
              <a:grpSpLocks/>
            </p:cNvGrpSpPr>
            <p:nvPr/>
          </p:nvGrpSpPr>
          <p:grpSpPr bwMode="auto">
            <a:xfrm>
              <a:off x="864" y="1872"/>
              <a:ext cx="3047" cy="1623"/>
              <a:chOff x="209" y="768"/>
              <a:chExt cx="5046" cy="2688"/>
            </a:xfrm>
          </p:grpSpPr>
          <p:sp>
            <p:nvSpPr>
              <p:cNvPr id="184353" name="Oval 77"/>
              <p:cNvSpPr>
                <a:spLocks noChangeArrowheads="1"/>
              </p:cNvSpPr>
              <p:nvPr/>
            </p:nvSpPr>
            <p:spPr bwMode="auto">
              <a:xfrm>
                <a:off x="2122" y="2712"/>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84354" name="Oval 78"/>
              <p:cNvSpPr>
                <a:spLocks noChangeArrowheads="1"/>
              </p:cNvSpPr>
              <p:nvPr/>
            </p:nvSpPr>
            <p:spPr bwMode="auto">
              <a:xfrm>
                <a:off x="3258" y="3120"/>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84355" name="Oval 79"/>
              <p:cNvSpPr>
                <a:spLocks noChangeArrowheads="1"/>
              </p:cNvSpPr>
              <p:nvPr/>
            </p:nvSpPr>
            <p:spPr bwMode="auto">
              <a:xfrm>
                <a:off x="1156" y="2376"/>
                <a:ext cx="96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endParaRPr lang="en-US" sz="4400" b="1">
                  <a:solidFill>
                    <a:srgbClr val="0000FF"/>
                  </a:solidFill>
                  <a:latin typeface="Comic Sans MS" charset="0"/>
                </a:endParaRPr>
              </a:p>
            </p:txBody>
          </p:sp>
          <p:sp>
            <p:nvSpPr>
              <p:cNvPr id="184356" name="Freeform 80"/>
              <p:cNvSpPr>
                <a:spLocks/>
              </p:cNvSpPr>
              <p:nvPr/>
            </p:nvSpPr>
            <p:spPr bwMode="auto">
              <a:xfrm>
                <a:off x="1387" y="1536"/>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sp>
            <p:nvSpPr>
              <p:cNvPr id="184357" name="Freeform 81"/>
              <p:cNvSpPr>
                <a:spLocks/>
              </p:cNvSpPr>
              <p:nvPr/>
            </p:nvSpPr>
            <p:spPr bwMode="auto">
              <a:xfrm>
                <a:off x="2353" y="1900"/>
                <a:ext cx="1932" cy="1113"/>
              </a:xfrm>
              <a:custGeom>
                <a:avLst/>
                <a:gdLst>
                  <a:gd name="T0" fmla="*/ 0 w 1932"/>
                  <a:gd name="T1" fmla="*/ 1009 h 1113"/>
                  <a:gd name="T2" fmla="*/ 480 w 1932"/>
                  <a:gd name="T3" fmla="*/ 1009 h 1113"/>
                  <a:gd name="T4" fmla="*/ 768 w 1932"/>
                  <a:gd name="T5" fmla="*/ 697 h 1113"/>
                  <a:gd name="T6" fmla="*/ 1048 w 1932"/>
                  <a:gd name="T7" fmla="*/ 593 h 1113"/>
                  <a:gd name="T8" fmla="*/ 1320 w 1932"/>
                  <a:gd name="T9" fmla="*/ 713 h 1113"/>
                  <a:gd name="T10" fmla="*/ 1888 w 1932"/>
                  <a:gd name="T11" fmla="*/ 681 h 1113"/>
                  <a:gd name="T12" fmla="*/ 1056 w 1932"/>
                  <a:gd name="T13" fmla="*/ 49 h 1113"/>
                  <a:gd name="T14" fmla="*/ 336 w 1932"/>
                  <a:gd name="T15" fmla="*/ 385 h 1113"/>
                  <a:gd name="T16" fmla="*/ 0 w 1932"/>
                  <a:gd name="T17" fmla="*/ 1009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2"/>
                  <a:gd name="T28" fmla="*/ 0 h 1113"/>
                  <a:gd name="T29" fmla="*/ 1932 w 1932"/>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2" h="1113">
                    <a:moveTo>
                      <a:pt x="0" y="1009"/>
                    </a:moveTo>
                    <a:cubicBezTo>
                      <a:pt x="24" y="1113"/>
                      <a:pt x="352" y="1061"/>
                      <a:pt x="480" y="1009"/>
                    </a:cubicBezTo>
                    <a:cubicBezTo>
                      <a:pt x="608" y="957"/>
                      <a:pt x="673" y="766"/>
                      <a:pt x="768" y="697"/>
                    </a:cubicBezTo>
                    <a:cubicBezTo>
                      <a:pt x="863" y="628"/>
                      <a:pt x="956" y="590"/>
                      <a:pt x="1048" y="593"/>
                    </a:cubicBezTo>
                    <a:cubicBezTo>
                      <a:pt x="1140" y="596"/>
                      <a:pt x="1180" y="698"/>
                      <a:pt x="1320" y="713"/>
                    </a:cubicBezTo>
                    <a:cubicBezTo>
                      <a:pt x="1460" y="728"/>
                      <a:pt x="1932" y="792"/>
                      <a:pt x="1888" y="681"/>
                    </a:cubicBezTo>
                    <a:cubicBezTo>
                      <a:pt x="1844" y="570"/>
                      <a:pt x="1315" y="98"/>
                      <a:pt x="1056" y="49"/>
                    </a:cubicBezTo>
                    <a:cubicBezTo>
                      <a:pt x="797" y="0"/>
                      <a:pt x="512" y="225"/>
                      <a:pt x="336" y="385"/>
                    </a:cubicBezTo>
                    <a:cubicBezTo>
                      <a:pt x="160" y="545"/>
                      <a:pt x="70" y="879"/>
                      <a:pt x="0" y="1009"/>
                    </a:cubicBezTo>
                    <a:close/>
                  </a:path>
                </a:pathLst>
              </a:custGeom>
              <a:solidFill>
                <a:srgbClr val="FF0000"/>
              </a:solidFill>
              <a:ln w="38100">
                <a:solidFill>
                  <a:schemeClr val="tx1"/>
                </a:solidFill>
                <a:round/>
                <a:headEnd/>
                <a:tailEnd/>
              </a:ln>
            </p:spPr>
            <p:txBody>
              <a:bodyPr wrap="none" anchor="ctr"/>
              <a:lstStyle/>
              <a:p>
                <a:endParaRPr lang="en-US"/>
              </a:p>
            </p:txBody>
          </p:sp>
          <p:grpSp>
            <p:nvGrpSpPr>
              <p:cNvPr id="184358" name="Group 82"/>
              <p:cNvGrpSpPr>
                <a:grpSpLocks/>
              </p:cNvGrpSpPr>
              <p:nvPr/>
            </p:nvGrpSpPr>
            <p:grpSpPr bwMode="auto">
              <a:xfrm flipH="1">
                <a:off x="209" y="768"/>
                <a:ext cx="1475" cy="1304"/>
                <a:chOff x="3552" y="2736"/>
                <a:chExt cx="1475" cy="1304"/>
              </a:xfrm>
            </p:grpSpPr>
            <p:sp>
              <p:nvSpPr>
                <p:cNvPr id="184360" name="Freeform 83"/>
                <p:cNvSpPr>
                  <a:spLocks/>
                </p:cNvSpPr>
                <p:nvPr/>
              </p:nvSpPr>
              <p:spPr bwMode="auto">
                <a:xfrm>
                  <a:off x="3552" y="2736"/>
                  <a:ext cx="1475" cy="1304"/>
                </a:xfrm>
                <a:custGeom>
                  <a:avLst/>
                  <a:gdLst>
                    <a:gd name="T0" fmla="*/ 20 w 1728"/>
                    <a:gd name="T1" fmla="*/ 101 h 1664"/>
                    <a:gd name="T2" fmla="*/ 118 w 1728"/>
                    <a:gd name="T3" fmla="*/ 38 h 1664"/>
                    <a:gd name="T4" fmla="*/ 99 w 1728"/>
                    <a:gd name="T5" fmla="*/ 0 h 1664"/>
                    <a:gd name="T6" fmla="*/ 178 w 1728"/>
                    <a:gd name="T7" fmla="*/ 30 h 1664"/>
                    <a:gd name="T8" fmla="*/ 346 w 1728"/>
                    <a:gd name="T9" fmla="*/ 42 h 1664"/>
                    <a:gd name="T10" fmla="*/ 355 w 1728"/>
                    <a:gd name="T11" fmla="*/ 71 h 1664"/>
                    <a:gd name="T12" fmla="*/ 316 w 1728"/>
                    <a:gd name="T13" fmla="*/ 59 h 1664"/>
                    <a:gd name="T14" fmla="*/ 277 w 1728"/>
                    <a:gd name="T15" fmla="*/ 71 h 1664"/>
                    <a:gd name="T16" fmla="*/ 217 w 1728"/>
                    <a:gd name="T17" fmla="*/ 55 h 1664"/>
                    <a:gd name="T18" fmla="*/ 197 w 1728"/>
                    <a:gd name="T19" fmla="*/ 63 h 1664"/>
                    <a:gd name="T20" fmla="*/ 165 w 1728"/>
                    <a:gd name="T21" fmla="*/ 54 h 1664"/>
                    <a:gd name="T22" fmla="*/ 197 w 1728"/>
                    <a:gd name="T23" fmla="*/ 75 h 1664"/>
                    <a:gd name="T24" fmla="*/ 217 w 1728"/>
                    <a:gd name="T25" fmla="*/ 63 h 1664"/>
                    <a:gd name="T26" fmla="*/ 277 w 1728"/>
                    <a:gd name="T27" fmla="*/ 80 h 1664"/>
                    <a:gd name="T28" fmla="*/ 316 w 1728"/>
                    <a:gd name="T29" fmla="*/ 67 h 1664"/>
                    <a:gd name="T30" fmla="*/ 306 w 1728"/>
                    <a:gd name="T31" fmla="*/ 92 h 1664"/>
                    <a:gd name="T32" fmla="*/ 207 w 1728"/>
                    <a:gd name="T33" fmla="*/ 96 h 1664"/>
                    <a:gd name="T34" fmla="*/ 167 w 1728"/>
                    <a:gd name="T35" fmla="*/ 96 h 1664"/>
                    <a:gd name="T36" fmla="*/ 167 w 1728"/>
                    <a:gd name="T37" fmla="*/ 139 h 1664"/>
                    <a:gd name="T38" fmla="*/ 39 w 1728"/>
                    <a:gd name="T39" fmla="*/ 139 h 1664"/>
                    <a:gd name="T40" fmla="*/ 0 w 1728"/>
                    <a:gd name="T41" fmla="*/ 105 h 1664"/>
                    <a:gd name="T42" fmla="*/ 20 w 1728"/>
                    <a:gd name="T43" fmla="*/ 101 h 16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8"/>
                    <a:gd name="T67" fmla="*/ 0 h 1664"/>
                    <a:gd name="T68" fmla="*/ 1728 w 1728"/>
                    <a:gd name="T69" fmla="*/ 1664 h 16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8" h="1664">
                      <a:moveTo>
                        <a:pt x="96" y="1152"/>
                      </a:moveTo>
                      <a:lnTo>
                        <a:pt x="576" y="432"/>
                      </a:lnTo>
                      <a:lnTo>
                        <a:pt x="480" y="0"/>
                      </a:lnTo>
                      <a:lnTo>
                        <a:pt x="864" y="336"/>
                      </a:lnTo>
                      <a:lnTo>
                        <a:pt x="1680" y="480"/>
                      </a:lnTo>
                      <a:lnTo>
                        <a:pt x="1728" y="816"/>
                      </a:lnTo>
                      <a:lnTo>
                        <a:pt x="1536" y="672"/>
                      </a:lnTo>
                      <a:lnTo>
                        <a:pt x="1344" y="816"/>
                      </a:lnTo>
                      <a:lnTo>
                        <a:pt x="1056" y="624"/>
                      </a:lnTo>
                      <a:lnTo>
                        <a:pt x="960" y="720"/>
                      </a:lnTo>
                      <a:lnTo>
                        <a:pt x="805" y="619"/>
                      </a:lnTo>
                      <a:lnTo>
                        <a:pt x="960" y="864"/>
                      </a:lnTo>
                      <a:lnTo>
                        <a:pt x="1056" y="720"/>
                      </a:lnTo>
                      <a:lnTo>
                        <a:pt x="1344" y="912"/>
                      </a:lnTo>
                      <a:lnTo>
                        <a:pt x="1536" y="768"/>
                      </a:lnTo>
                      <a:lnTo>
                        <a:pt x="1488" y="1056"/>
                      </a:lnTo>
                      <a:lnTo>
                        <a:pt x="1008" y="1104"/>
                      </a:lnTo>
                      <a:lnTo>
                        <a:pt x="816" y="1104"/>
                      </a:lnTo>
                      <a:lnTo>
                        <a:pt x="816" y="1584"/>
                      </a:lnTo>
                      <a:cubicBezTo>
                        <a:pt x="712" y="1664"/>
                        <a:pt x="328" y="1648"/>
                        <a:pt x="192" y="1584"/>
                      </a:cubicBezTo>
                      <a:cubicBezTo>
                        <a:pt x="56" y="1520"/>
                        <a:pt x="16" y="1272"/>
                        <a:pt x="0" y="1200"/>
                      </a:cubicBezTo>
                      <a:lnTo>
                        <a:pt x="96" y="1152"/>
                      </a:lnTo>
                      <a:close/>
                    </a:path>
                  </a:pathLst>
                </a:custGeom>
                <a:solidFill>
                  <a:srgbClr val="FF0000"/>
                </a:solidFill>
                <a:ln w="38100">
                  <a:solidFill>
                    <a:schemeClr val="tx1"/>
                  </a:solidFill>
                  <a:round/>
                  <a:headEnd/>
                  <a:tailEnd/>
                </a:ln>
              </p:spPr>
              <p:txBody>
                <a:bodyPr wrap="none" anchor="ctr"/>
                <a:lstStyle/>
                <a:p>
                  <a:endParaRPr lang="en-US"/>
                </a:p>
              </p:txBody>
            </p:sp>
            <p:sp>
              <p:nvSpPr>
                <p:cNvPr id="184361" name="Oval 84"/>
                <p:cNvSpPr>
                  <a:spLocks noChangeArrowheads="1"/>
                </p:cNvSpPr>
                <p:nvPr/>
              </p:nvSpPr>
              <p:spPr bwMode="auto">
                <a:xfrm>
                  <a:off x="4080" y="3072"/>
                  <a:ext cx="123" cy="113"/>
                </a:xfrm>
                <a:prstGeom prst="ellipse">
                  <a:avLst/>
                </a:prstGeom>
                <a:solidFill>
                  <a:schemeClr val="bg1"/>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184359" name="Freeform 85"/>
              <p:cNvSpPr>
                <a:spLocks/>
              </p:cNvSpPr>
              <p:nvPr/>
            </p:nvSpPr>
            <p:spPr bwMode="auto">
              <a:xfrm>
                <a:off x="3399" y="2017"/>
                <a:ext cx="1856" cy="1367"/>
              </a:xfrm>
              <a:custGeom>
                <a:avLst/>
                <a:gdLst>
                  <a:gd name="T0" fmla="*/ 1809 w 1856"/>
                  <a:gd name="T1" fmla="*/ 47 h 1367"/>
                  <a:gd name="T2" fmla="*/ 1289 w 1856"/>
                  <a:gd name="T3" fmla="*/ 495 h 1367"/>
                  <a:gd name="T4" fmla="*/ 625 w 1856"/>
                  <a:gd name="T5" fmla="*/ 415 h 1367"/>
                  <a:gd name="T6" fmla="*/ 88 w 1856"/>
                  <a:gd name="T7" fmla="*/ 862 h 1367"/>
                  <a:gd name="T8" fmla="*/ 98 w 1856"/>
                  <a:gd name="T9" fmla="*/ 1275 h 1367"/>
                  <a:gd name="T10" fmla="*/ 483 w 1856"/>
                  <a:gd name="T11" fmla="*/ 1306 h 1367"/>
                  <a:gd name="T12" fmla="*/ 753 w 1856"/>
                  <a:gd name="T13" fmla="*/ 909 h 1367"/>
                  <a:gd name="T14" fmla="*/ 1569 w 1856"/>
                  <a:gd name="T15" fmla="*/ 775 h 1367"/>
                  <a:gd name="T16" fmla="*/ 1809 w 1856"/>
                  <a:gd name="T17" fmla="*/ 47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6"/>
                  <a:gd name="T28" fmla="*/ 0 h 1367"/>
                  <a:gd name="T29" fmla="*/ 1856 w 1856"/>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6" h="1367">
                    <a:moveTo>
                      <a:pt x="1809" y="47"/>
                    </a:moveTo>
                    <a:cubicBezTo>
                      <a:pt x="1762" y="0"/>
                      <a:pt x="1486" y="434"/>
                      <a:pt x="1289" y="495"/>
                    </a:cubicBezTo>
                    <a:cubicBezTo>
                      <a:pt x="1092" y="556"/>
                      <a:pt x="825" y="354"/>
                      <a:pt x="625" y="415"/>
                    </a:cubicBezTo>
                    <a:cubicBezTo>
                      <a:pt x="425" y="476"/>
                      <a:pt x="176" y="719"/>
                      <a:pt x="88" y="862"/>
                    </a:cubicBezTo>
                    <a:cubicBezTo>
                      <a:pt x="0" y="1006"/>
                      <a:pt x="32" y="1201"/>
                      <a:pt x="98" y="1275"/>
                    </a:cubicBezTo>
                    <a:cubicBezTo>
                      <a:pt x="163" y="1349"/>
                      <a:pt x="374" y="1367"/>
                      <a:pt x="483" y="1306"/>
                    </a:cubicBezTo>
                    <a:cubicBezTo>
                      <a:pt x="593" y="1244"/>
                      <a:pt x="572" y="998"/>
                      <a:pt x="753" y="909"/>
                    </a:cubicBezTo>
                    <a:cubicBezTo>
                      <a:pt x="934" y="820"/>
                      <a:pt x="1393" y="919"/>
                      <a:pt x="1569" y="775"/>
                    </a:cubicBezTo>
                    <a:cubicBezTo>
                      <a:pt x="1745" y="631"/>
                      <a:pt x="1856" y="94"/>
                      <a:pt x="1809" y="47"/>
                    </a:cubicBezTo>
                    <a:close/>
                  </a:path>
                </a:pathLst>
              </a:custGeom>
              <a:solidFill>
                <a:srgbClr val="FF0000"/>
              </a:solidFill>
              <a:ln w="38100">
                <a:solidFill>
                  <a:schemeClr val="tx1"/>
                </a:solidFill>
                <a:round/>
                <a:headEnd/>
                <a:tailEnd/>
              </a:ln>
            </p:spPr>
            <p:txBody>
              <a:bodyPr wrap="none" anchor="ctr"/>
              <a:lstStyle/>
              <a:p>
                <a:endParaRPr lang="en-US"/>
              </a:p>
            </p:txBody>
          </p:sp>
        </p:grpSp>
      </p:grpSp>
      <p:sp>
        <p:nvSpPr>
          <p:cNvPr id="184340" name="AutoShape 87"/>
          <p:cNvSpPr>
            <a:spLocks noChangeArrowheads="1"/>
          </p:cNvSpPr>
          <p:nvPr/>
        </p:nvSpPr>
        <p:spPr bwMode="auto">
          <a:xfrm>
            <a:off x="5886450" y="1933575"/>
            <a:ext cx="1782763" cy="838200"/>
          </a:xfrm>
          <a:prstGeom prst="cloudCallout">
            <a:avLst>
              <a:gd name="adj1" fmla="val -45190"/>
              <a:gd name="adj2" fmla="val 70074"/>
            </a:avLst>
          </a:prstGeom>
          <a:solidFill>
            <a:schemeClr val="bg1"/>
          </a:solidFill>
          <a:ln w="38100">
            <a:solidFill>
              <a:srgbClr val="0000FF"/>
            </a:solidFill>
            <a:round/>
            <a:headEnd/>
            <a:tailEnd/>
          </a:ln>
        </p:spPr>
        <p:txBody>
          <a:bodyPr anchor="ctr"/>
          <a:lstStyle/>
          <a:p>
            <a:pPr algn="ctr" eaLnBrk="0" hangingPunct="0"/>
            <a:r>
              <a:rPr lang="en-US" sz="2000">
                <a:solidFill>
                  <a:srgbClr val="0000FF"/>
                </a:solidFill>
              </a:rPr>
              <a:t>yum…</a:t>
            </a:r>
          </a:p>
        </p:txBody>
      </p:sp>
      <p:sp>
        <p:nvSpPr>
          <p:cNvPr id="184341" name="Text Box 88"/>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sp>
        <p:nvSpPr>
          <p:cNvPr id="184342" name="AutoShape 89"/>
          <p:cNvSpPr>
            <a:spLocks noChangeArrowheads="1"/>
          </p:cNvSpPr>
          <p:nvPr/>
        </p:nvSpPr>
        <p:spPr bwMode="auto">
          <a:xfrm>
            <a:off x="6400800" y="2209800"/>
            <a:ext cx="1782763" cy="838200"/>
          </a:xfrm>
          <a:prstGeom prst="cloudCallout">
            <a:avLst>
              <a:gd name="adj1" fmla="val -45190"/>
              <a:gd name="adj2" fmla="val 70074"/>
            </a:avLst>
          </a:prstGeom>
          <a:solidFill>
            <a:schemeClr val="bg1"/>
          </a:solidFill>
          <a:ln w="38100">
            <a:solidFill>
              <a:srgbClr val="FF0000"/>
            </a:solidFill>
            <a:round/>
            <a:headEnd/>
            <a:tailEnd/>
          </a:ln>
        </p:spPr>
        <p:txBody>
          <a:bodyPr anchor="ctr"/>
          <a:lstStyle/>
          <a:p>
            <a:pPr algn="ctr" eaLnBrk="0" hangingPunct="0"/>
            <a:r>
              <a:rPr lang="en-US" sz="2000">
                <a:solidFill>
                  <a:srgbClr val="FF0000"/>
                </a:solidFill>
              </a:rPr>
              <a:t>yum…</a:t>
            </a:r>
          </a:p>
        </p:txBody>
      </p:sp>
      <p:sp>
        <p:nvSpPr>
          <p:cNvPr id="91"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8AC2268-AD3D-B946-9F58-2B67FACBBB32}" type="slidenum">
              <a:rPr lang="ar-SA" sz="1400">
                <a:latin typeface="Comic Sans MS" charset="0"/>
                <a:cs typeface="Arial" charset="0"/>
              </a:rPr>
              <a:pPr algn="r"/>
              <a:t>85</a:t>
            </a:fld>
            <a:endParaRPr lang="en-US" sz="1400">
              <a:latin typeface="Comic Sans MS" charset="0"/>
              <a:cs typeface="Arial" charset="0"/>
            </a:endParaRPr>
          </a:p>
        </p:txBody>
      </p:sp>
      <p:sp>
        <p:nvSpPr>
          <p:cNvPr id="186370" name="Rectangle 2"/>
          <p:cNvSpPr>
            <a:spLocks noGrp="1" noChangeArrowheads="1"/>
          </p:cNvSpPr>
          <p:nvPr>
            <p:ph type="title" idx="4294967295"/>
          </p:nvPr>
        </p:nvSpPr>
        <p:spPr/>
        <p:txBody>
          <a:bodyPr/>
          <a:lstStyle/>
          <a:p>
            <a:pPr eaLnBrk="1" hangingPunct="1"/>
            <a:r>
              <a:rPr lang="en-US" sz="4000">
                <a:latin typeface="Arial" charset="0"/>
              </a:rPr>
              <a:t>Alice Resets Can when Pets are Fed</a:t>
            </a:r>
          </a:p>
        </p:txBody>
      </p:sp>
      <p:grpSp>
        <p:nvGrpSpPr>
          <p:cNvPr id="186371" name="Group 3"/>
          <p:cNvGrpSpPr>
            <a:grpSpLocks/>
          </p:cNvGrpSpPr>
          <p:nvPr/>
        </p:nvGrpSpPr>
        <p:grpSpPr bwMode="auto">
          <a:xfrm>
            <a:off x="609600" y="1885950"/>
            <a:ext cx="1447800" cy="1295400"/>
            <a:chOff x="864" y="1968"/>
            <a:chExt cx="912" cy="816"/>
          </a:xfrm>
        </p:grpSpPr>
        <p:sp>
          <p:nvSpPr>
            <p:cNvPr id="186412"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13"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14"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15"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16"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86417"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86418"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86419"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6420"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6421"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6422"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86372" name="Group 15"/>
          <p:cNvGrpSpPr>
            <a:grpSpLocks/>
          </p:cNvGrpSpPr>
          <p:nvPr/>
        </p:nvGrpSpPr>
        <p:grpSpPr bwMode="auto">
          <a:xfrm flipH="1">
            <a:off x="7467600" y="1885950"/>
            <a:ext cx="1447800" cy="1295400"/>
            <a:chOff x="2832" y="2064"/>
            <a:chExt cx="912" cy="816"/>
          </a:xfrm>
        </p:grpSpPr>
        <p:sp>
          <p:nvSpPr>
            <p:cNvPr id="186401"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02"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03"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04"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86405"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86406"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86407"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86408"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6409"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6410"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86411"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86373"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6374" name="Text Box 28"/>
          <p:cNvSpPr txBox="1">
            <a:spLocks noChangeArrowheads="1"/>
          </p:cNvSpPr>
          <p:nvPr/>
        </p:nvSpPr>
        <p:spPr bwMode="auto">
          <a:xfrm>
            <a:off x="1308100" y="21034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86375" name="Text Box 29"/>
          <p:cNvSpPr txBox="1">
            <a:spLocks noChangeArrowheads="1"/>
          </p:cNvSpPr>
          <p:nvPr/>
        </p:nvSpPr>
        <p:spPr bwMode="auto">
          <a:xfrm>
            <a:off x="7808913" y="2103438"/>
            <a:ext cx="407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86376" name="Group 30"/>
          <p:cNvGrpSpPr>
            <a:grpSpLocks/>
          </p:cNvGrpSpPr>
          <p:nvPr/>
        </p:nvGrpSpPr>
        <p:grpSpPr bwMode="auto">
          <a:xfrm>
            <a:off x="3429000" y="2057400"/>
            <a:ext cx="1905000" cy="1714500"/>
            <a:chOff x="1728" y="1008"/>
            <a:chExt cx="1968" cy="2376"/>
          </a:xfrm>
        </p:grpSpPr>
        <p:sp>
          <p:nvSpPr>
            <p:cNvPr id="186398"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6399"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6400"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6377" name="Group 34"/>
          <p:cNvGrpSpPr>
            <a:grpSpLocks/>
          </p:cNvGrpSpPr>
          <p:nvPr/>
        </p:nvGrpSpPr>
        <p:grpSpPr bwMode="auto">
          <a:xfrm>
            <a:off x="6553200" y="4191000"/>
            <a:ext cx="1905000" cy="1714500"/>
            <a:chOff x="1728" y="1008"/>
            <a:chExt cx="1968" cy="2376"/>
          </a:xfrm>
        </p:grpSpPr>
        <p:sp>
          <p:nvSpPr>
            <p:cNvPr id="186395"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6396"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6397"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6378" name="Group 38"/>
          <p:cNvGrpSpPr>
            <a:grpSpLocks/>
          </p:cNvGrpSpPr>
          <p:nvPr/>
        </p:nvGrpSpPr>
        <p:grpSpPr bwMode="auto">
          <a:xfrm>
            <a:off x="609600" y="4114800"/>
            <a:ext cx="1905000" cy="1714500"/>
            <a:chOff x="1728" y="1008"/>
            <a:chExt cx="1968" cy="2376"/>
          </a:xfrm>
        </p:grpSpPr>
        <p:sp>
          <p:nvSpPr>
            <p:cNvPr id="186392"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86393"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6394"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86379" name="Oval 42"/>
          <p:cNvSpPr>
            <a:spLocks noChangeArrowheads="1"/>
          </p:cNvSpPr>
          <p:nvPr/>
        </p:nvSpPr>
        <p:spPr bwMode="auto">
          <a:xfrm>
            <a:off x="536575" y="3627438"/>
            <a:ext cx="684213" cy="258762"/>
          </a:xfrm>
          <a:prstGeom prst="ellipse">
            <a:avLst/>
          </a:prstGeom>
          <a:solidFill>
            <a:srgbClr val="FF00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6380" name="Rectangle 43"/>
          <p:cNvSpPr>
            <a:spLocks noChangeArrowheads="1"/>
          </p:cNvSpPr>
          <p:nvPr/>
        </p:nvSpPr>
        <p:spPr bwMode="auto">
          <a:xfrm>
            <a:off x="536575" y="3024188"/>
            <a:ext cx="684213" cy="733425"/>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86381" name="Oval 44"/>
          <p:cNvSpPr>
            <a:spLocks noChangeArrowheads="1"/>
          </p:cNvSpPr>
          <p:nvPr/>
        </p:nvSpPr>
        <p:spPr bwMode="auto">
          <a:xfrm>
            <a:off x="536575" y="2895600"/>
            <a:ext cx="684213" cy="258763"/>
          </a:xfrm>
          <a:prstGeom prst="ellipse">
            <a:avLst/>
          </a:prstGeom>
          <a:solidFill>
            <a:srgbClr val="FF7C8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sp>
        <p:nvSpPr>
          <p:cNvPr id="186382" name="Line 45"/>
          <p:cNvSpPr>
            <a:spLocks noChangeShapeType="1"/>
          </p:cNvSpPr>
          <p:nvPr/>
        </p:nvSpPr>
        <p:spPr bwMode="auto">
          <a:xfrm>
            <a:off x="536575" y="3024188"/>
            <a:ext cx="0"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3" name="Line 46"/>
          <p:cNvSpPr>
            <a:spLocks noChangeShapeType="1"/>
          </p:cNvSpPr>
          <p:nvPr/>
        </p:nvSpPr>
        <p:spPr bwMode="auto">
          <a:xfrm>
            <a:off x="1220788" y="3068638"/>
            <a:ext cx="0" cy="731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84" name="Text Box 47"/>
          <p:cNvSpPr txBox="1">
            <a:spLocks noChangeArrowheads="1"/>
          </p:cNvSpPr>
          <p:nvPr/>
        </p:nvSpPr>
        <p:spPr bwMode="auto">
          <a:xfrm rot="-5400000">
            <a:off x="563563" y="3363912"/>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a:solidFill>
                  <a:schemeClr val="bg1"/>
                </a:solidFill>
                <a:latin typeface="Comic Sans MS" charset="0"/>
              </a:rPr>
              <a:t>cola</a:t>
            </a:r>
          </a:p>
        </p:txBody>
      </p:sp>
      <p:grpSp>
        <p:nvGrpSpPr>
          <p:cNvPr id="186385" name="Group 48"/>
          <p:cNvGrpSpPr>
            <a:grpSpLocks/>
          </p:cNvGrpSpPr>
          <p:nvPr/>
        </p:nvGrpSpPr>
        <p:grpSpPr bwMode="auto">
          <a:xfrm>
            <a:off x="307975" y="3276600"/>
            <a:ext cx="1368425" cy="461963"/>
            <a:chOff x="1328" y="2400"/>
            <a:chExt cx="1454" cy="491"/>
          </a:xfrm>
        </p:grpSpPr>
        <p:sp>
          <p:nvSpPr>
            <p:cNvPr id="186390" name="Freeform 49"/>
            <p:cNvSpPr>
              <a:spLocks/>
            </p:cNvSpPr>
            <p:nvPr/>
          </p:nvSpPr>
          <p:spPr bwMode="auto">
            <a:xfrm>
              <a:off x="2496" y="2485"/>
              <a:ext cx="286" cy="406"/>
            </a:xfrm>
            <a:custGeom>
              <a:avLst/>
              <a:gdLst>
                <a:gd name="T0" fmla="*/ 108 w 286"/>
                <a:gd name="T1" fmla="*/ 147 h 406"/>
                <a:gd name="T2" fmla="*/ 177 w 286"/>
                <a:gd name="T3" fmla="*/ 15 h 406"/>
                <a:gd name="T4" fmla="*/ 286 w 286"/>
                <a:gd name="T5" fmla="*/ 55 h 406"/>
                <a:gd name="T6" fmla="*/ 223 w 286"/>
                <a:gd name="T7" fmla="*/ 124 h 406"/>
                <a:gd name="T8" fmla="*/ 33 w 286"/>
                <a:gd name="T9" fmla="*/ 205 h 406"/>
                <a:gd name="T10" fmla="*/ 27 w 286"/>
                <a:gd name="T11" fmla="*/ 389 h 406"/>
                <a:gd name="T12" fmla="*/ 154 w 286"/>
                <a:gd name="T13" fmla="*/ 309 h 406"/>
                <a:gd name="T14" fmla="*/ 108 w 286"/>
                <a:gd name="T15" fmla="*/ 147 h 40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6"/>
                <a:gd name="T26" fmla="*/ 286 w 286"/>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6">
                  <a:moveTo>
                    <a:pt x="108" y="147"/>
                  </a:moveTo>
                  <a:cubicBezTo>
                    <a:pt x="112" y="98"/>
                    <a:pt x="147" y="30"/>
                    <a:pt x="177" y="15"/>
                  </a:cubicBezTo>
                  <a:cubicBezTo>
                    <a:pt x="207" y="0"/>
                    <a:pt x="278" y="37"/>
                    <a:pt x="286" y="55"/>
                  </a:cubicBezTo>
                  <a:cubicBezTo>
                    <a:pt x="275" y="97"/>
                    <a:pt x="267" y="111"/>
                    <a:pt x="223" y="124"/>
                  </a:cubicBezTo>
                  <a:cubicBezTo>
                    <a:pt x="181" y="149"/>
                    <a:pt x="66" y="161"/>
                    <a:pt x="33" y="205"/>
                  </a:cubicBezTo>
                  <a:cubicBezTo>
                    <a:pt x="0" y="249"/>
                    <a:pt x="7" y="372"/>
                    <a:pt x="27" y="389"/>
                  </a:cubicBezTo>
                  <a:cubicBezTo>
                    <a:pt x="47" y="406"/>
                    <a:pt x="140" y="349"/>
                    <a:pt x="154" y="309"/>
                  </a:cubicBezTo>
                  <a:cubicBezTo>
                    <a:pt x="168" y="269"/>
                    <a:pt x="118" y="181"/>
                    <a:pt x="108" y="147"/>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91" name="Freeform 50"/>
            <p:cNvSpPr>
              <a:spLocks/>
            </p:cNvSpPr>
            <p:nvPr/>
          </p:nvSpPr>
          <p:spPr bwMode="auto">
            <a:xfrm>
              <a:off x="1328" y="2400"/>
              <a:ext cx="1320" cy="480"/>
            </a:xfrm>
            <a:custGeom>
              <a:avLst/>
              <a:gdLst>
                <a:gd name="T0" fmla="*/ 256 w 1320"/>
                <a:gd name="T1" fmla="*/ 48 h 480"/>
                <a:gd name="T2" fmla="*/ 64 w 1320"/>
                <a:gd name="T3" fmla="*/ 240 h 480"/>
                <a:gd name="T4" fmla="*/ 640 w 1320"/>
                <a:gd name="T5" fmla="*/ 480 h 480"/>
                <a:gd name="T6" fmla="*/ 1264 w 1320"/>
                <a:gd name="T7" fmla="*/ 240 h 480"/>
                <a:gd name="T8" fmla="*/ 976 w 1320"/>
                <a:gd name="T9" fmla="*/ 0 h 480"/>
                <a:gd name="T10" fmla="*/ 0 60000 65536"/>
                <a:gd name="T11" fmla="*/ 0 60000 65536"/>
                <a:gd name="T12" fmla="*/ 0 60000 65536"/>
                <a:gd name="T13" fmla="*/ 0 60000 65536"/>
                <a:gd name="T14" fmla="*/ 0 60000 65536"/>
                <a:gd name="T15" fmla="*/ 0 w 1320"/>
                <a:gd name="T16" fmla="*/ 0 h 480"/>
                <a:gd name="T17" fmla="*/ 1320 w 1320"/>
                <a:gd name="T18" fmla="*/ 480 h 480"/>
              </a:gdLst>
              <a:ahLst/>
              <a:cxnLst>
                <a:cxn ang="T10">
                  <a:pos x="T0" y="T1"/>
                </a:cxn>
                <a:cxn ang="T11">
                  <a:pos x="T2" y="T3"/>
                </a:cxn>
                <a:cxn ang="T12">
                  <a:pos x="T4" y="T5"/>
                </a:cxn>
                <a:cxn ang="T13">
                  <a:pos x="T6" y="T7"/>
                </a:cxn>
                <a:cxn ang="T14">
                  <a:pos x="T8" y="T9"/>
                </a:cxn>
              </a:cxnLst>
              <a:rect l="T15" t="T16" r="T17" b="T18"/>
              <a:pathLst>
                <a:path w="1320" h="480">
                  <a:moveTo>
                    <a:pt x="256" y="48"/>
                  </a:moveTo>
                  <a:cubicBezTo>
                    <a:pt x="128" y="108"/>
                    <a:pt x="0" y="168"/>
                    <a:pt x="64" y="240"/>
                  </a:cubicBezTo>
                  <a:cubicBezTo>
                    <a:pt x="128" y="312"/>
                    <a:pt x="440" y="480"/>
                    <a:pt x="640" y="480"/>
                  </a:cubicBezTo>
                  <a:cubicBezTo>
                    <a:pt x="840" y="480"/>
                    <a:pt x="1208" y="320"/>
                    <a:pt x="1264" y="240"/>
                  </a:cubicBezTo>
                  <a:cubicBezTo>
                    <a:pt x="1320" y="160"/>
                    <a:pt x="1024" y="40"/>
                    <a:pt x="97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6386" name="Freeform 51"/>
          <p:cNvSpPr>
            <a:spLocks/>
          </p:cNvSpPr>
          <p:nvPr/>
        </p:nvSpPr>
        <p:spPr bwMode="auto">
          <a:xfrm>
            <a:off x="1524000" y="3505200"/>
            <a:ext cx="2206625" cy="1109663"/>
          </a:xfrm>
          <a:custGeom>
            <a:avLst/>
            <a:gdLst>
              <a:gd name="T0" fmla="*/ 0 w 1390"/>
              <a:gd name="T1" fmla="*/ 0 h 699"/>
              <a:gd name="T2" fmla="*/ 2147483647 w 1390"/>
              <a:gd name="T3" fmla="*/ 2147483647 h 699"/>
              <a:gd name="T4" fmla="*/ 2147483647 w 1390"/>
              <a:gd name="T5" fmla="*/ 2147483647 h 699"/>
              <a:gd name="T6" fmla="*/ 2147483647 w 1390"/>
              <a:gd name="T7" fmla="*/ 2147483647 h 699"/>
              <a:gd name="T8" fmla="*/ 0 60000 65536"/>
              <a:gd name="T9" fmla="*/ 0 60000 65536"/>
              <a:gd name="T10" fmla="*/ 0 60000 65536"/>
              <a:gd name="T11" fmla="*/ 0 60000 65536"/>
              <a:gd name="T12" fmla="*/ 0 w 1390"/>
              <a:gd name="T13" fmla="*/ 0 h 699"/>
              <a:gd name="T14" fmla="*/ 1390 w 1390"/>
              <a:gd name="T15" fmla="*/ 699 h 699"/>
            </a:gdLst>
            <a:ahLst/>
            <a:cxnLst>
              <a:cxn ang="T8">
                <a:pos x="T0" y="T1"/>
              </a:cxn>
              <a:cxn ang="T9">
                <a:pos x="T2" y="T3"/>
              </a:cxn>
              <a:cxn ang="T10">
                <a:pos x="T4" y="T5"/>
              </a:cxn>
              <a:cxn ang="T11">
                <a:pos x="T6" y="T7"/>
              </a:cxn>
            </a:cxnLst>
            <a:rect l="T12" t="T13" r="T14" b="T15"/>
            <a:pathLst>
              <a:path w="1390" h="699">
                <a:moveTo>
                  <a:pt x="0" y="0"/>
                </a:moveTo>
                <a:cubicBezTo>
                  <a:pt x="156" y="88"/>
                  <a:pt x="316" y="145"/>
                  <a:pt x="480" y="240"/>
                </a:cubicBezTo>
                <a:cubicBezTo>
                  <a:pt x="644" y="335"/>
                  <a:pt x="835" y="495"/>
                  <a:pt x="987" y="571"/>
                </a:cubicBezTo>
                <a:cubicBezTo>
                  <a:pt x="1139" y="647"/>
                  <a:pt x="1306" y="672"/>
                  <a:pt x="1390" y="69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7" name="Freeform 52"/>
          <p:cNvSpPr>
            <a:spLocks/>
          </p:cNvSpPr>
          <p:nvPr/>
        </p:nvSpPr>
        <p:spPr bwMode="auto">
          <a:xfrm>
            <a:off x="5776913" y="3076575"/>
            <a:ext cx="2597150" cy="1249363"/>
          </a:xfrm>
          <a:custGeom>
            <a:avLst/>
            <a:gdLst>
              <a:gd name="T0" fmla="*/ 2147483647 w 1636"/>
              <a:gd name="T1" fmla="*/ 0 h 787"/>
              <a:gd name="T2" fmla="*/ 2147483647 w 1636"/>
              <a:gd name="T3" fmla="*/ 2147483647 h 787"/>
              <a:gd name="T4" fmla="*/ 2147483647 w 1636"/>
              <a:gd name="T5" fmla="*/ 2147483647 h 787"/>
              <a:gd name="T6" fmla="*/ 0 w 1636"/>
              <a:gd name="T7" fmla="*/ 2147483647 h 787"/>
              <a:gd name="T8" fmla="*/ 0 60000 65536"/>
              <a:gd name="T9" fmla="*/ 0 60000 65536"/>
              <a:gd name="T10" fmla="*/ 0 60000 65536"/>
              <a:gd name="T11" fmla="*/ 0 60000 65536"/>
              <a:gd name="T12" fmla="*/ 0 w 1636"/>
              <a:gd name="T13" fmla="*/ 0 h 787"/>
              <a:gd name="T14" fmla="*/ 1636 w 1636"/>
              <a:gd name="T15" fmla="*/ 787 h 787"/>
            </a:gdLst>
            <a:ahLst/>
            <a:cxnLst>
              <a:cxn ang="T8">
                <a:pos x="T0" y="T1"/>
              </a:cxn>
              <a:cxn ang="T9">
                <a:pos x="T2" y="T3"/>
              </a:cxn>
              <a:cxn ang="T10">
                <a:pos x="T4" y="T5"/>
              </a:cxn>
              <a:cxn ang="T11">
                <a:pos x="T6" y="T7"/>
              </a:cxn>
            </a:cxnLst>
            <a:rect l="T12" t="T13" r="T14" b="T15"/>
            <a:pathLst>
              <a:path w="1636" h="787">
                <a:moveTo>
                  <a:pt x="1636" y="0"/>
                </a:moveTo>
                <a:cubicBezTo>
                  <a:pt x="1550" y="52"/>
                  <a:pt x="1279" y="217"/>
                  <a:pt x="1121" y="318"/>
                </a:cubicBezTo>
                <a:cubicBezTo>
                  <a:pt x="963" y="419"/>
                  <a:pt x="873" y="526"/>
                  <a:pt x="686" y="604"/>
                </a:cubicBezTo>
                <a:cubicBezTo>
                  <a:pt x="499" y="682"/>
                  <a:pt x="143" y="749"/>
                  <a:pt x="0" y="787"/>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8" name="Freeform 53"/>
          <p:cNvSpPr>
            <a:spLocks/>
          </p:cNvSpPr>
          <p:nvPr/>
        </p:nvSpPr>
        <p:spPr bwMode="auto">
          <a:xfrm>
            <a:off x="3730625" y="4343400"/>
            <a:ext cx="2060575" cy="271463"/>
          </a:xfrm>
          <a:custGeom>
            <a:avLst/>
            <a:gdLst>
              <a:gd name="T0" fmla="*/ 0 w 1298"/>
              <a:gd name="T1" fmla="*/ 2147483647 h 171"/>
              <a:gd name="T2" fmla="*/ 2147483647 w 1298"/>
              <a:gd name="T3" fmla="*/ 2147483647 h 171"/>
              <a:gd name="T4" fmla="*/ 2147483647 w 1298"/>
              <a:gd name="T5" fmla="*/ 0 h 171"/>
              <a:gd name="T6" fmla="*/ 0 60000 65536"/>
              <a:gd name="T7" fmla="*/ 0 60000 65536"/>
              <a:gd name="T8" fmla="*/ 0 60000 65536"/>
              <a:gd name="T9" fmla="*/ 0 w 1298"/>
              <a:gd name="T10" fmla="*/ 0 h 171"/>
              <a:gd name="T11" fmla="*/ 1298 w 1298"/>
              <a:gd name="T12" fmla="*/ 171 h 171"/>
            </a:gdLst>
            <a:ahLst/>
            <a:cxnLst>
              <a:cxn ang="T6">
                <a:pos x="T0" y="T1"/>
              </a:cxn>
              <a:cxn ang="T7">
                <a:pos x="T2" y="T3"/>
              </a:cxn>
              <a:cxn ang="T8">
                <a:pos x="T4" y="T5"/>
              </a:cxn>
            </a:cxnLst>
            <a:rect l="T9" t="T10" r="T11" b="T12"/>
            <a:pathLst>
              <a:path w="1298" h="171">
                <a:moveTo>
                  <a:pt x="0" y="162"/>
                </a:moveTo>
                <a:cubicBezTo>
                  <a:pt x="56" y="160"/>
                  <a:pt x="122" y="171"/>
                  <a:pt x="338" y="144"/>
                </a:cubicBezTo>
                <a:cubicBezTo>
                  <a:pt x="554" y="117"/>
                  <a:pt x="1138" y="24"/>
                  <a:pt x="1298" y="0"/>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88418"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95D3093-A757-B648-A0B1-C714128B9D31}" type="slidenum">
              <a:rPr lang="ar-SA" sz="1400">
                <a:latin typeface="Comic Sans MS" charset="0"/>
                <a:cs typeface="Arial" charset="0"/>
              </a:rPr>
              <a:pPr algn="r"/>
              <a:t>86</a:t>
            </a:fld>
            <a:endParaRPr lang="en-US" sz="1400">
              <a:latin typeface="Comic Sans MS" charset="0"/>
              <a:cs typeface="Arial" charset="0"/>
            </a:endParaRPr>
          </a:p>
        </p:txBody>
      </p:sp>
      <p:sp>
        <p:nvSpPr>
          <p:cNvPr id="188419" name="AutoShape 2"/>
          <p:cNvSpPr>
            <a:spLocks noChangeArrowheads="1"/>
          </p:cNvSpPr>
          <p:nvPr/>
        </p:nvSpPr>
        <p:spPr bwMode="auto">
          <a:xfrm>
            <a:off x="762000" y="1905000"/>
            <a:ext cx="4572000" cy="2576513"/>
          </a:xfrm>
          <a:prstGeom prst="wedgeRoundRectCallout">
            <a:avLst>
              <a:gd name="adj1" fmla="val -28819"/>
              <a:gd name="adj2" fmla="val 80435"/>
              <a:gd name="adj3" fmla="val 16667"/>
            </a:avLst>
          </a:prstGeom>
          <a:solidFill>
            <a:srgbClr val="FFFFCC"/>
          </a:solidFill>
          <a:ln w="38100">
            <a:solidFill>
              <a:srgbClr val="FF0000"/>
            </a:solidFill>
            <a:miter lim="800000"/>
            <a:headEnd/>
            <a:tailEnd/>
          </a:ln>
        </p:spPr>
        <p:txBody>
          <a:bodyPr anchor="ctr"/>
          <a:lstStyle/>
          <a:p>
            <a:pPr algn="ctr" eaLnBrk="0" hangingPunct="0"/>
            <a:endParaRPr lang="en-US" sz="4000">
              <a:solidFill>
                <a:srgbClr val="0000FF"/>
              </a:solidFill>
              <a:latin typeface="Comic Sans MS" charset="0"/>
            </a:endParaRPr>
          </a:p>
        </p:txBody>
      </p:sp>
      <p:sp>
        <p:nvSpPr>
          <p:cNvPr id="188420" name="Rectangle 3"/>
          <p:cNvSpPr>
            <a:spLocks noGrp="1" noChangeArrowheads="1"/>
          </p:cNvSpPr>
          <p:nvPr>
            <p:ph type="title" idx="4294967295"/>
          </p:nvPr>
        </p:nvSpPr>
        <p:spPr/>
        <p:txBody>
          <a:bodyPr/>
          <a:lstStyle/>
          <a:p>
            <a:pPr eaLnBrk="1" hangingPunct="1"/>
            <a:r>
              <a:rPr lang="en-US" sz="4000">
                <a:latin typeface="Arial" charset="0"/>
              </a:rPr>
              <a:t>Pseudocode</a:t>
            </a:r>
          </a:p>
        </p:txBody>
      </p:sp>
      <p:sp>
        <p:nvSpPr>
          <p:cNvPr id="188421" name="Text Box 4"/>
          <p:cNvSpPr txBox="1">
            <a:spLocks noChangeArrowheads="1"/>
          </p:cNvSpPr>
          <p:nvPr/>
        </p:nvSpPr>
        <p:spPr bwMode="auto">
          <a:xfrm>
            <a:off x="849313" y="2209800"/>
            <a:ext cx="501808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while</a:t>
            </a:r>
            <a:r>
              <a:rPr lang="en-US" b="1">
                <a:solidFill>
                  <a:srgbClr val="0000FF"/>
                </a:solidFill>
                <a:latin typeface="Courier New" charset="0"/>
                <a:cs typeface="Courier New" charset="0"/>
              </a:rPr>
              <a:t> (</a:t>
            </a:r>
            <a:r>
              <a:rPr lang="en-US" b="1">
                <a:latin typeface="Courier New" charset="0"/>
                <a:cs typeface="Courier New" charset="0"/>
              </a:rPr>
              <a:t>true</a:t>
            </a:r>
            <a:r>
              <a:rPr lang="en-US" b="1">
                <a:solidFill>
                  <a:srgbClr val="0000FF"/>
                </a:solidFill>
                <a:latin typeface="Courier New" charset="0"/>
                <a:cs typeface="Courier New" charset="0"/>
              </a:rPr>
              <a:t>) {</a:t>
            </a: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while</a:t>
            </a:r>
            <a:r>
              <a:rPr lang="en-US" b="1">
                <a:solidFill>
                  <a:srgbClr val="0000FF"/>
                </a:solidFill>
                <a:latin typeface="Courier New" charset="0"/>
                <a:cs typeface="Courier New" charset="0"/>
              </a:rPr>
              <a:t> (can.isUp()){};</a:t>
            </a:r>
          </a:p>
          <a:p>
            <a:pPr eaLnBrk="1" hangingPunct="1">
              <a:lnSpc>
                <a:spcPct val="70000"/>
              </a:lnSpc>
              <a:spcBef>
                <a:spcPct val="30000"/>
              </a:spcBef>
            </a:pPr>
            <a:r>
              <a:rPr lang="en-US" b="1">
                <a:solidFill>
                  <a:srgbClr val="0000FF"/>
                </a:solidFill>
                <a:latin typeface="Courier New" charset="0"/>
                <a:cs typeface="Courier New" charset="0"/>
              </a:rPr>
              <a:t>  pet.release();</a:t>
            </a:r>
          </a:p>
          <a:p>
            <a:pPr eaLnBrk="1" hangingPunct="1">
              <a:lnSpc>
                <a:spcPct val="70000"/>
              </a:lnSpc>
              <a:spcBef>
                <a:spcPct val="30000"/>
              </a:spcBef>
            </a:pPr>
            <a:r>
              <a:rPr lang="en-US" b="1">
                <a:solidFill>
                  <a:srgbClr val="0000FF"/>
                </a:solidFill>
                <a:latin typeface="Courier New" charset="0"/>
                <a:cs typeface="Courier New" charset="0"/>
              </a:rPr>
              <a:t>  pet.recapture();</a:t>
            </a:r>
          </a:p>
          <a:p>
            <a:pPr eaLnBrk="1" hangingPunct="1">
              <a:lnSpc>
                <a:spcPct val="70000"/>
              </a:lnSpc>
              <a:spcBef>
                <a:spcPct val="30000"/>
              </a:spcBef>
            </a:pPr>
            <a:r>
              <a:rPr lang="en-US" b="1">
                <a:solidFill>
                  <a:srgbClr val="0000FF"/>
                </a:solidFill>
                <a:latin typeface="Courier New" charset="0"/>
                <a:cs typeface="Courier New" charset="0"/>
              </a:rPr>
              <a:t>  can.reset();</a:t>
            </a:r>
          </a:p>
          <a:p>
            <a:pPr eaLnBrk="1" hangingPunct="1">
              <a:lnSpc>
                <a:spcPct val="70000"/>
              </a:lnSpc>
              <a:spcBef>
                <a:spcPct val="30000"/>
              </a:spcBef>
            </a:pPr>
            <a:r>
              <a:rPr lang="en-US" b="1">
                <a:latin typeface="Courier New" charset="0"/>
                <a:cs typeface="Courier New" charset="0"/>
              </a:rPr>
              <a:t>}  </a:t>
            </a:r>
          </a:p>
        </p:txBody>
      </p:sp>
      <p:sp>
        <p:nvSpPr>
          <p:cNvPr id="188422" name="Text Box 5"/>
          <p:cNvSpPr txBox="1">
            <a:spLocks noChangeArrowheads="1"/>
          </p:cNvSpPr>
          <p:nvPr/>
        </p:nvSpPr>
        <p:spPr bwMode="auto">
          <a:xfrm>
            <a:off x="457200" y="5241925"/>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4000" dirty="0" smtClean="0">
                <a:solidFill>
                  <a:srgbClr val="FF0000"/>
                </a:solidFill>
              </a:rPr>
              <a:t>Alice</a:t>
            </a:r>
            <a:r>
              <a:rPr lang="fr-FR" altLang="ja-JP" sz="4000" dirty="0" smtClean="0">
                <a:solidFill>
                  <a:srgbClr val="FF0000"/>
                </a:solidFill>
              </a:rPr>
              <a:t>'</a:t>
            </a:r>
            <a:r>
              <a:rPr lang="en-US" altLang="ja-JP" sz="4000" dirty="0" smtClean="0">
                <a:solidFill>
                  <a:srgbClr val="FF0000"/>
                </a:solidFill>
              </a:rPr>
              <a:t>s </a:t>
            </a:r>
            <a:r>
              <a:rPr lang="en-US" altLang="ja-JP" sz="4000" dirty="0">
                <a:solidFill>
                  <a:srgbClr val="FF0000"/>
                </a:solidFill>
              </a:rPr>
              <a:t>code</a:t>
            </a:r>
            <a:endParaRPr lang="en-US" sz="4000" dirty="0">
              <a:solidFill>
                <a:srgbClr val="FF0000"/>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90466"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845D46A-71AC-7D4F-AAD3-C28CFF135334}" type="slidenum">
              <a:rPr lang="ar-SA" sz="1400">
                <a:latin typeface="Comic Sans MS" charset="0"/>
                <a:cs typeface="Arial" charset="0"/>
              </a:rPr>
              <a:pPr algn="r"/>
              <a:t>87</a:t>
            </a:fld>
            <a:endParaRPr lang="en-US" sz="1400">
              <a:latin typeface="Comic Sans MS" charset="0"/>
              <a:cs typeface="Arial" charset="0"/>
            </a:endParaRPr>
          </a:p>
        </p:txBody>
      </p:sp>
      <p:sp>
        <p:nvSpPr>
          <p:cNvPr id="190467" name="AutoShape 2"/>
          <p:cNvSpPr>
            <a:spLocks noChangeArrowheads="1"/>
          </p:cNvSpPr>
          <p:nvPr/>
        </p:nvSpPr>
        <p:spPr bwMode="auto">
          <a:xfrm>
            <a:off x="762000" y="1905000"/>
            <a:ext cx="4572000" cy="2576513"/>
          </a:xfrm>
          <a:prstGeom prst="wedgeRoundRectCallout">
            <a:avLst>
              <a:gd name="adj1" fmla="val -28819"/>
              <a:gd name="adj2" fmla="val 80435"/>
              <a:gd name="adj3" fmla="val 16667"/>
            </a:avLst>
          </a:prstGeom>
          <a:solidFill>
            <a:srgbClr val="FFFFCC"/>
          </a:solidFill>
          <a:ln w="38100">
            <a:solidFill>
              <a:srgbClr val="FF0000"/>
            </a:solidFill>
            <a:miter lim="800000"/>
            <a:headEnd/>
            <a:tailEnd/>
          </a:ln>
        </p:spPr>
        <p:txBody>
          <a:bodyPr anchor="ctr"/>
          <a:lstStyle/>
          <a:p>
            <a:pPr algn="ctr" eaLnBrk="0" hangingPunct="0"/>
            <a:endParaRPr lang="en-US" sz="4000">
              <a:solidFill>
                <a:srgbClr val="0000FF"/>
              </a:solidFill>
              <a:latin typeface="Comic Sans MS" charset="0"/>
            </a:endParaRPr>
          </a:p>
        </p:txBody>
      </p:sp>
      <p:sp>
        <p:nvSpPr>
          <p:cNvPr id="190468" name="Rectangle 3"/>
          <p:cNvSpPr>
            <a:spLocks noGrp="1" noChangeArrowheads="1"/>
          </p:cNvSpPr>
          <p:nvPr>
            <p:ph type="title" idx="4294967295"/>
          </p:nvPr>
        </p:nvSpPr>
        <p:spPr/>
        <p:txBody>
          <a:bodyPr/>
          <a:lstStyle/>
          <a:p>
            <a:pPr eaLnBrk="1" hangingPunct="1"/>
            <a:r>
              <a:rPr lang="en-US" sz="4000">
                <a:latin typeface="Arial" charset="0"/>
              </a:rPr>
              <a:t>Pseudocode</a:t>
            </a:r>
          </a:p>
        </p:txBody>
      </p:sp>
      <p:sp>
        <p:nvSpPr>
          <p:cNvPr id="190469" name="Text Box 4"/>
          <p:cNvSpPr txBox="1">
            <a:spLocks noChangeArrowheads="1"/>
          </p:cNvSpPr>
          <p:nvPr/>
        </p:nvSpPr>
        <p:spPr bwMode="auto">
          <a:xfrm>
            <a:off x="849313" y="2209800"/>
            <a:ext cx="501808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while</a:t>
            </a:r>
            <a:r>
              <a:rPr lang="en-US" b="1">
                <a:solidFill>
                  <a:srgbClr val="0000FF"/>
                </a:solidFill>
                <a:latin typeface="Courier New" charset="0"/>
                <a:cs typeface="Courier New" charset="0"/>
              </a:rPr>
              <a:t> (</a:t>
            </a:r>
            <a:r>
              <a:rPr lang="en-US" b="1">
                <a:latin typeface="Courier New" charset="0"/>
                <a:cs typeface="Courier New" charset="0"/>
              </a:rPr>
              <a:t>true</a:t>
            </a:r>
            <a:r>
              <a:rPr lang="en-US" b="1">
                <a:solidFill>
                  <a:srgbClr val="0000FF"/>
                </a:solidFill>
                <a:latin typeface="Courier New" charset="0"/>
                <a:cs typeface="Courier New" charset="0"/>
              </a:rPr>
              <a:t>) {</a:t>
            </a:r>
          </a:p>
          <a:p>
            <a:pPr eaLnBrk="1" hangingPunct="1">
              <a:lnSpc>
                <a:spcPct val="70000"/>
              </a:lnSpc>
              <a:spcBef>
                <a:spcPct val="30000"/>
              </a:spcBef>
            </a:pPr>
            <a:r>
              <a:rPr lang="en-US" b="1">
                <a:solidFill>
                  <a:srgbClr val="0000FF"/>
                </a:solidFill>
                <a:latin typeface="Courier New" charset="0"/>
                <a:cs typeface="Courier New" charset="0"/>
              </a:rPr>
              <a:t>  </a:t>
            </a:r>
            <a:r>
              <a:rPr lang="en-US" b="1">
                <a:latin typeface="Courier New" charset="0"/>
                <a:cs typeface="Courier New" charset="0"/>
              </a:rPr>
              <a:t>while</a:t>
            </a:r>
            <a:r>
              <a:rPr lang="en-US" b="1">
                <a:solidFill>
                  <a:srgbClr val="0000FF"/>
                </a:solidFill>
                <a:latin typeface="Courier New" charset="0"/>
                <a:cs typeface="Courier New" charset="0"/>
              </a:rPr>
              <a:t> (can.isUp()){};</a:t>
            </a:r>
          </a:p>
          <a:p>
            <a:pPr eaLnBrk="1" hangingPunct="1">
              <a:lnSpc>
                <a:spcPct val="70000"/>
              </a:lnSpc>
              <a:spcBef>
                <a:spcPct val="30000"/>
              </a:spcBef>
            </a:pPr>
            <a:r>
              <a:rPr lang="en-US" b="1">
                <a:solidFill>
                  <a:srgbClr val="0000FF"/>
                </a:solidFill>
                <a:latin typeface="Courier New" charset="0"/>
                <a:cs typeface="Courier New" charset="0"/>
              </a:rPr>
              <a:t>  pet.release();</a:t>
            </a:r>
          </a:p>
          <a:p>
            <a:pPr eaLnBrk="1" hangingPunct="1">
              <a:lnSpc>
                <a:spcPct val="70000"/>
              </a:lnSpc>
              <a:spcBef>
                <a:spcPct val="30000"/>
              </a:spcBef>
            </a:pPr>
            <a:r>
              <a:rPr lang="en-US" b="1">
                <a:solidFill>
                  <a:srgbClr val="0000FF"/>
                </a:solidFill>
                <a:latin typeface="Courier New" charset="0"/>
                <a:cs typeface="Courier New" charset="0"/>
              </a:rPr>
              <a:t>  pet.recapture();</a:t>
            </a:r>
          </a:p>
          <a:p>
            <a:pPr eaLnBrk="1" hangingPunct="1">
              <a:lnSpc>
                <a:spcPct val="70000"/>
              </a:lnSpc>
              <a:spcBef>
                <a:spcPct val="30000"/>
              </a:spcBef>
            </a:pPr>
            <a:r>
              <a:rPr lang="en-US" b="1">
                <a:solidFill>
                  <a:srgbClr val="0000FF"/>
                </a:solidFill>
                <a:latin typeface="Courier New" charset="0"/>
                <a:cs typeface="Courier New" charset="0"/>
              </a:rPr>
              <a:t>  can.reset();</a:t>
            </a:r>
          </a:p>
          <a:p>
            <a:pPr eaLnBrk="1" hangingPunct="1">
              <a:lnSpc>
                <a:spcPct val="70000"/>
              </a:lnSpc>
              <a:spcBef>
                <a:spcPct val="30000"/>
              </a:spcBef>
            </a:pPr>
            <a:r>
              <a:rPr lang="en-US" b="1">
                <a:latin typeface="Courier New" charset="0"/>
                <a:cs typeface="Courier New" charset="0"/>
              </a:rPr>
              <a:t>}  </a:t>
            </a:r>
          </a:p>
        </p:txBody>
      </p:sp>
      <p:sp>
        <p:nvSpPr>
          <p:cNvPr id="190470" name="Text Box 5"/>
          <p:cNvSpPr txBox="1">
            <a:spLocks noChangeArrowheads="1"/>
          </p:cNvSpPr>
          <p:nvPr/>
        </p:nvSpPr>
        <p:spPr bwMode="auto">
          <a:xfrm>
            <a:off x="457200" y="5241925"/>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4000" dirty="0" smtClean="0">
                <a:solidFill>
                  <a:srgbClr val="FF0000"/>
                </a:solidFill>
              </a:rPr>
              <a:t>Alice</a:t>
            </a:r>
            <a:r>
              <a:rPr lang="fr-FR" altLang="ja-JP" sz="4000" dirty="0" smtClean="0">
                <a:solidFill>
                  <a:srgbClr val="FF0000"/>
                </a:solidFill>
              </a:rPr>
              <a:t>'</a:t>
            </a:r>
            <a:r>
              <a:rPr lang="en-US" altLang="ja-JP" sz="4000" dirty="0" smtClean="0">
                <a:solidFill>
                  <a:srgbClr val="FF0000"/>
                </a:solidFill>
              </a:rPr>
              <a:t>s </a:t>
            </a:r>
            <a:r>
              <a:rPr lang="en-US" altLang="ja-JP" sz="4000" dirty="0">
                <a:solidFill>
                  <a:srgbClr val="FF0000"/>
                </a:solidFill>
              </a:rPr>
              <a:t>code</a:t>
            </a:r>
            <a:endParaRPr lang="en-US" sz="4000" dirty="0">
              <a:solidFill>
                <a:srgbClr val="FF0000"/>
              </a:solidFill>
            </a:endParaRPr>
          </a:p>
        </p:txBody>
      </p:sp>
      <p:grpSp>
        <p:nvGrpSpPr>
          <p:cNvPr id="190471" name="Group 6"/>
          <p:cNvGrpSpPr>
            <a:grpSpLocks/>
          </p:cNvGrpSpPr>
          <p:nvPr/>
        </p:nvGrpSpPr>
        <p:grpSpPr bwMode="auto">
          <a:xfrm>
            <a:off x="3886200" y="2438400"/>
            <a:ext cx="4941888" cy="3370263"/>
            <a:chOff x="2448" y="1536"/>
            <a:chExt cx="3113" cy="2256"/>
          </a:xfrm>
        </p:grpSpPr>
        <p:sp>
          <p:nvSpPr>
            <p:cNvPr id="181257" name="AutoShape 7"/>
            <p:cNvSpPr>
              <a:spLocks noChangeArrowheads="1"/>
            </p:cNvSpPr>
            <p:nvPr/>
          </p:nvSpPr>
          <p:spPr bwMode="auto">
            <a:xfrm>
              <a:off x="2448" y="2256"/>
              <a:ext cx="3072" cy="1536"/>
            </a:xfrm>
            <a:prstGeom prst="wedgeRoundRectCallout">
              <a:avLst>
                <a:gd name="adj1" fmla="val 27375"/>
                <a:gd name="adj2" fmla="val -66926"/>
                <a:gd name="adj3" fmla="val 16667"/>
              </a:avLst>
            </a:prstGeom>
            <a:solidFill>
              <a:srgbClr val="FFFFCC"/>
            </a:solidFill>
            <a:ln w="38100">
              <a:solidFill>
                <a:srgbClr val="0000FF"/>
              </a:solidFill>
              <a:miter lim="800000"/>
              <a:headEnd/>
              <a:tailEnd/>
            </a:ln>
          </p:spPr>
          <p:txBody>
            <a:bodyPr anchor="ctr"/>
            <a:lstStyle/>
            <a:p>
              <a:pPr algn="ctr" eaLnBrk="0" hangingPunct="0">
                <a:defRPr/>
              </a:pPr>
              <a:endParaRPr lang="en-US" sz="4000">
                <a:solidFill>
                  <a:srgbClr val="0000FF"/>
                </a:solidFill>
                <a:latin typeface="+mj-lt"/>
                <a:ea typeface="+mn-ea"/>
                <a:cs typeface="+mn-cs"/>
              </a:endParaRPr>
            </a:p>
          </p:txBody>
        </p:sp>
        <p:sp>
          <p:nvSpPr>
            <p:cNvPr id="190473" name="Text Box 8"/>
            <p:cNvSpPr txBox="1">
              <a:spLocks noChangeArrowheads="1"/>
            </p:cNvSpPr>
            <p:nvPr/>
          </p:nvSpPr>
          <p:spPr bwMode="auto">
            <a:xfrm>
              <a:off x="2448" y="2448"/>
              <a:ext cx="3113"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30000"/>
                </a:spcBef>
              </a:pPr>
              <a:r>
                <a:rPr lang="en-US" b="1">
                  <a:latin typeface="Courier New" charset="0"/>
                  <a:cs typeface="Courier New" charset="0"/>
                </a:rPr>
                <a:t>while</a:t>
              </a:r>
              <a:r>
                <a:rPr lang="en-US" b="1">
                  <a:solidFill>
                    <a:srgbClr val="0000FF"/>
                  </a:solidFill>
                  <a:latin typeface="Courier New" charset="0"/>
                  <a:cs typeface="Courier New" charset="0"/>
                </a:rPr>
                <a:t> (</a:t>
              </a:r>
              <a:r>
                <a:rPr lang="en-US" b="1">
                  <a:latin typeface="Courier New" charset="0"/>
                  <a:cs typeface="Courier New" charset="0"/>
                </a:rPr>
                <a:t>true</a:t>
              </a:r>
              <a:r>
                <a:rPr lang="en-US" b="1">
                  <a:solidFill>
                    <a:srgbClr val="0000FF"/>
                  </a:solidFill>
                  <a:latin typeface="Courier New" charset="0"/>
                  <a:cs typeface="Courier New" charset="0"/>
                </a:rPr>
                <a:t>) {</a:t>
              </a:r>
            </a:p>
            <a:p>
              <a:pPr eaLnBrk="1" hangingPunct="1">
                <a:lnSpc>
                  <a:spcPct val="70000"/>
                </a:lnSpc>
                <a:spcBef>
                  <a:spcPct val="30000"/>
                </a:spcBef>
              </a:pPr>
              <a:r>
                <a:rPr lang="en-US" b="1">
                  <a:solidFill>
                    <a:srgbClr val="0000FF"/>
                  </a:solidFill>
                  <a:latin typeface="Courier New" charset="0"/>
                  <a:cs typeface="Courier New" charset="0"/>
                </a:rPr>
                <a:t>  while (can.isDown()){};</a:t>
              </a:r>
            </a:p>
            <a:p>
              <a:pPr eaLnBrk="1" hangingPunct="1">
                <a:lnSpc>
                  <a:spcPct val="70000"/>
                </a:lnSpc>
                <a:spcBef>
                  <a:spcPct val="30000"/>
                </a:spcBef>
              </a:pPr>
              <a:r>
                <a:rPr lang="en-US" b="1">
                  <a:solidFill>
                    <a:srgbClr val="0000FF"/>
                  </a:solidFill>
                  <a:latin typeface="Courier New" charset="0"/>
                  <a:cs typeface="Courier New" charset="0"/>
                </a:rPr>
                <a:t>  pond.stockWithFood();</a:t>
              </a:r>
            </a:p>
            <a:p>
              <a:pPr eaLnBrk="1" hangingPunct="1">
                <a:lnSpc>
                  <a:spcPct val="70000"/>
                </a:lnSpc>
                <a:spcBef>
                  <a:spcPct val="30000"/>
                </a:spcBef>
              </a:pPr>
              <a:r>
                <a:rPr lang="en-US" b="1">
                  <a:solidFill>
                    <a:srgbClr val="0000FF"/>
                  </a:solidFill>
                  <a:latin typeface="Courier New" charset="0"/>
                  <a:cs typeface="Courier New" charset="0"/>
                </a:rPr>
                <a:t>  can.knockOver();</a:t>
              </a:r>
            </a:p>
            <a:p>
              <a:pPr eaLnBrk="1" hangingPunct="1">
                <a:lnSpc>
                  <a:spcPct val="70000"/>
                </a:lnSpc>
                <a:spcBef>
                  <a:spcPct val="30000"/>
                </a:spcBef>
              </a:pPr>
              <a:r>
                <a:rPr lang="en-US" b="1">
                  <a:solidFill>
                    <a:srgbClr val="0000FF"/>
                  </a:solidFill>
                  <a:latin typeface="Courier New" charset="0"/>
                  <a:cs typeface="Courier New" charset="0"/>
                </a:rPr>
                <a:t>}  </a:t>
              </a:r>
            </a:p>
          </p:txBody>
        </p:sp>
        <p:sp>
          <p:nvSpPr>
            <p:cNvPr id="190474" name="Text Box 9"/>
            <p:cNvSpPr txBox="1">
              <a:spLocks noChangeArrowheads="1"/>
            </p:cNvSpPr>
            <p:nvPr/>
          </p:nvSpPr>
          <p:spPr bwMode="auto">
            <a:xfrm>
              <a:off x="3764" y="1536"/>
              <a:ext cx="1709"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4000" dirty="0" smtClean="0">
                  <a:solidFill>
                    <a:srgbClr val="0000FF"/>
                  </a:solidFill>
                </a:rPr>
                <a:t>Bob</a:t>
              </a:r>
              <a:r>
                <a:rPr lang="fr-FR" altLang="ja-JP" sz="4000" dirty="0" smtClean="0">
                  <a:solidFill>
                    <a:srgbClr val="0000FF"/>
                  </a:solidFill>
                </a:rPr>
                <a:t>'</a:t>
              </a:r>
              <a:r>
                <a:rPr lang="en-US" altLang="ja-JP" sz="4000" dirty="0" smtClean="0">
                  <a:solidFill>
                    <a:srgbClr val="0000FF"/>
                  </a:solidFill>
                </a:rPr>
                <a:t>s </a:t>
              </a:r>
              <a:r>
                <a:rPr lang="en-US" altLang="ja-JP" sz="4000" dirty="0">
                  <a:solidFill>
                    <a:srgbClr val="0000FF"/>
                  </a:solidFill>
                </a:rPr>
                <a:t>code</a:t>
              </a:r>
              <a:endParaRPr lang="en-US" sz="4000" dirty="0">
                <a:solidFill>
                  <a:srgbClr val="0000FF"/>
                </a:solidFill>
              </a:endParaRPr>
            </a:p>
          </p:txBody>
        </p:sp>
      </p:gr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371AC34-3E89-E740-863C-5FA6CDE55776}" type="slidenum">
              <a:rPr lang="ar-SA" sz="1400">
                <a:latin typeface="Comic Sans MS" charset="0"/>
                <a:cs typeface="Arial" charset="0"/>
              </a:rPr>
              <a:pPr algn="r"/>
              <a:t>88</a:t>
            </a:fld>
            <a:endParaRPr lang="en-US" sz="1400">
              <a:latin typeface="Comic Sans MS" charset="0"/>
              <a:cs typeface="Arial" charset="0"/>
            </a:endParaRPr>
          </a:p>
        </p:txBody>
      </p:sp>
      <p:sp>
        <p:nvSpPr>
          <p:cNvPr id="192514" name="Rectangle 2"/>
          <p:cNvSpPr>
            <a:spLocks noGrp="1" noChangeArrowheads="1"/>
          </p:cNvSpPr>
          <p:nvPr>
            <p:ph type="title" idx="4294967295"/>
          </p:nvPr>
        </p:nvSpPr>
        <p:spPr>
          <a:xfrm>
            <a:off x="685800" y="276225"/>
            <a:ext cx="7772400" cy="1143000"/>
          </a:xfrm>
        </p:spPr>
        <p:txBody>
          <a:bodyPr/>
          <a:lstStyle/>
          <a:p>
            <a:pPr eaLnBrk="1" hangingPunct="1"/>
            <a:r>
              <a:rPr lang="en-US">
                <a:latin typeface="Arial" charset="0"/>
              </a:rPr>
              <a:t>Correctness</a:t>
            </a:r>
          </a:p>
        </p:txBody>
      </p:sp>
      <p:sp>
        <p:nvSpPr>
          <p:cNvPr id="192515" name="Rectangle 3"/>
          <p:cNvSpPr>
            <a:spLocks noGrp="1" noChangeArrowheads="1"/>
          </p:cNvSpPr>
          <p:nvPr>
            <p:ph type="body" idx="4294967295"/>
          </p:nvPr>
        </p:nvSpPr>
        <p:spPr>
          <a:xfrm>
            <a:off x="614363" y="1457325"/>
            <a:ext cx="7772400" cy="4114800"/>
          </a:xfrm>
        </p:spPr>
        <p:txBody>
          <a:bodyPr/>
          <a:lstStyle/>
          <a:p>
            <a:pPr eaLnBrk="1" hangingPunct="1"/>
            <a:r>
              <a:rPr lang="en-US">
                <a:latin typeface="Arial" charset="0"/>
              </a:rPr>
              <a:t>Mutual Exclusion</a:t>
            </a:r>
          </a:p>
          <a:p>
            <a:pPr lvl="1" eaLnBrk="1" hangingPunct="1"/>
            <a:r>
              <a:rPr lang="en-US">
                <a:latin typeface="Arial" charset="0"/>
              </a:rPr>
              <a:t>Pets and Bob never together in pond</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B0AB07F-1A26-124B-99C4-7687E20D1963}" type="slidenum">
              <a:rPr lang="ar-SA" sz="1400">
                <a:latin typeface="Comic Sans MS" charset="0"/>
                <a:cs typeface="Arial" charset="0"/>
              </a:rPr>
              <a:pPr algn="r"/>
              <a:t>89</a:t>
            </a:fld>
            <a:endParaRPr lang="en-US" sz="1400">
              <a:latin typeface="Comic Sans MS" charset="0"/>
              <a:cs typeface="Arial" charset="0"/>
            </a:endParaRPr>
          </a:p>
        </p:txBody>
      </p:sp>
      <p:sp>
        <p:nvSpPr>
          <p:cNvPr id="194562" name="Rectangle 2"/>
          <p:cNvSpPr>
            <a:spLocks noGrp="1" noChangeArrowheads="1"/>
          </p:cNvSpPr>
          <p:nvPr>
            <p:ph type="title" idx="4294967295"/>
          </p:nvPr>
        </p:nvSpPr>
        <p:spPr>
          <a:xfrm>
            <a:off x="685800" y="392113"/>
            <a:ext cx="7772400" cy="1143000"/>
          </a:xfrm>
        </p:spPr>
        <p:txBody>
          <a:bodyPr/>
          <a:lstStyle/>
          <a:p>
            <a:pPr eaLnBrk="1" hangingPunct="1"/>
            <a:r>
              <a:rPr lang="en-US">
                <a:latin typeface="Arial" charset="0"/>
              </a:rPr>
              <a:t>Correctness</a:t>
            </a:r>
          </a:p>
        </p:txBody>
      </p:sp>
      <p:sp>
        <p:nvSpPr>
          <p:cNvPr id="194563" name="Rectangle 3"/>
          <p:cNvSpPr>
            <a:spLocks noGrp="1" noChangeArrowheads="1"/>
          </p:cNvSpPr>
          <p:nvPr>
            <p:ph type="body" idx="4294967295"/>
          </p:nvPr>
        </p:nvSpPr>
        <p:spPr>
          <a:xfrm>
            <a:off x="730250" y="1560513"/>
            <a:ext cx="7772400" cy="4114800"/>
          </a:xfrm>
        </p:spPr>
        <p:txBody>
          <a:bodyPr/>
          <a:lstStyle/>
          <a:p>
            <a:pPr eaLnBrk="1" hangingPunct="1"/>
            <a:r>
              <a:rPr lang="en-US">
                <a:latin typeface="Arial" charset="0"/>
              </a:rPr>
              <a:t>Mutual Exclusion</a:t>
            </a:r>
          </a:p>
          <a:p>
            <a:pPr lvl="1" eaLnBrk="1" hangingPunct="1"/>
            <a:r>
              <a:rPr lang="en-US">
                <a:latin typeface="Arial" charset="0"/>
              </a:rPr>
              <a:t>Pets and Bob never together in pond</a:t>
            </a:r>
          </a:p>
          <a:p>
            <a:pPr eaLnBrk="1" hangingPunct="1"/>
            <a:r>
              <a:rPr lang="en-US">
                <a:latin typeface="Arial" charset="0"/>
              </a:rPr>
              <a:t>No Starvation</a:t>
            </a:r>
          </a:p>
          <a:p>
            <a:pPr lvl="1" eaLnBrk="1" hangingPunct="1">
              <a:buFontTx/>
              <a:buNone/>
            </a:pPr>
            <a:r>
              <a:rPr lang="en-US">
                <a:latin typeface="Arial" charset="0"/>
              </a:rPr>
              <a:t>if Bob always willing to feed, and pets always famished, then pets eat infinitely often.</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30722"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5AFB010-C49F-E34D-B443-52AE8D9F3A90}" type="slidenum">
              <a:rPr lang="ar-SA" sz="1400">
                <a:cs typeface="Arial" charset="0"/>
              </a:rPr>
              <a:pPr algn="r"/>
              <a:t>9</a:t>
            </a:fld>
            <a:endParaRPr lang="en-US" sz="1400">
              <a:cs typeface="Arial" charset="0"/>
            </a:endParaRPr>
          </a:p>
        </p:txBody>
      </p:sp>
      <p:sp>
        <p:nvSpPr>
          <p:cNvPr id="30723" name="Rectangle 2"/>
          <p:cNvSpPr>
            <a:spLocks noGrp="1" noChangeArrowheads="1"/>
          </p:cNvSpPr>
          <p:nvPr>
            <p:ph type="title" idx="4294967295"/>
          </p:nvPr>
        </p:nvSpPr>
        <p:spPr/>
        <p:txBody>
          <a:bodyPr/>
          <a:lstStyle/>
          <a:p>
            <a:pPr eaLnBrk="1" hangingPunct="1"/>
            <a:r>
              <a:rPr lang="en-US">
                <a:latin typeface="Arial" charset="0"/>
              </a:rPr>
              <a:t>Why do we care?	</a:t>
            </a:r>
          </a:p>
        </p:txBody>
      </p:sp>
      <p:sp>
        <p:nvSpPr>
          <p:cNvPr id="30724" name="Rectangle 3"/>
          <p:cNvSpPr>
            <a:spLocks noGrp="1" noChangeArrowheads="1"/>
          </p:cNvSpPr>
          <p:nvPr>
            <p:ph type="body" idx="4294967295"/>
          </p:nvPr>
        </p:nvSpPr>
        <p:spPr/>
        <p:txBody>
          <a:bodyPr/>
          <a:lstStyle/>
          <a:p>
            <a:pPr eaLnBrk="1" hangingPunct="1"/>
            <a:r>
              <a:rPr lang="en-US" dirty="0">
                <a:latin typeface="Arial" charset="0"/>
              </a:rPr>
              <a:t>Time no longer cures software bloat</a:t>
            </a:r>
          </a:p>
          <a:p>
            <a:pPr lvl="1" eaLnBrk="1" hangingPunct="1"/>
            <a:r>
              <a:rPr lang="en-US" dirty="0">
                <a:latin typeface="Arial" charset="0"/>
              </a:rPr>
              <a:t>The </a:t>
            </a:r>
            <a:r>
              <a:rPr lang="ja-JP" altLang="en-US" dirty="0">
                <a:latin typeface="Arial" charset="0"/>
              </a:rPr>
              <a:t>“</a:t>
            </a:r>
            <a:r>
              <a:rPr lang="en-US" altLang="ja-JP" dirty="0">
                <a:latin typeface="Arial" charset="0"/>
              </a:rPr>
              <a:t>free ride</a:t>
            </a:r>
            <a:r>
              <a:rPr lang="ja-JP" altLang="en-US" dirty="0">
                <a:latin typeface="Arial" charset="0"/>
              </a:rPr>
              <a:t>”</a:t>
            </a:r>
            <a:r>
              <a:rPr lang="en-US" altLang="ja-JP" dirty="0">
                <a:latin typeface="Arial" charset="0"/>
              </a:rPr>
              <a:t> is over</a:t>
            </a:r>
          </a:p>
          <a:p>
            <a:pPr eaLnBrk="1" hangingPunct="1"/>
            <a:r>
              <a:rPr lang="en-US" dirty="0">
                <a:latin typeface="Arial" charset="0"/>
              </a:rPr>
              <a:t>When you double your </a:t>
            </a:r>
            <a:r>
              <a:rPr lang="en-US" dirty="0" smtClean="0">
                <a:latin typeface="Arial" charset="0"/>
              </a:rPr>
              <a:t>program</a:t>
            </a:r>
            <a:r>
              <a:rPr lang="fr-FR" altLang="ja-JP" dirty="0" smtClean="0">
                <a:latin typeface="Arial" charset="0"/>
              </a:rPr>
              <a:t>'</a:t>
            </a:r>
            <a:r>
              <a:rPr lang="en-US" altLang="ja-JP" dirty="0" smtClean="0">
                <a:latin typeface="Arial" charset="0"/>
              </a:rPr>
              <a:t>s </a:t>
            </a:r>
            <a:r>
              <a:rPr lang="en-US" altLang="ja-JP" dirty="0">
                <a:latin typeface="Arial" charset="0"/>
              </a:rPr>
              <a:t>path length</a:t>
            </a:r>
          </a:p>
          <a:p>
            <a:pPr lvl="1" eaLnBrk="1" hangingPunct="1"/>
            <a:r>
              <a:rPr lang="en-US" dirty="0">
                <a:latin typeface="Arial" charset="0"/>
              </a:rPr>
              <a:t>You </a:t>
            </a:r>
            <a:r>
              <a:rPr lang="en-US" dirty="0" smtClean="0">
                <a:latin typeface="Arial" charset="0"/>
              </a:rPr>
              <a:t>can</a:t>
            </a:r>
            <a:r>
              <a:rPr lang="fr-FR" altLang="ja-JP" dirty="0" smtClean="0">
                <a:latin typeface="Arial" charset="0"/>
              </a:rPr>
              <a:t>'</a:t>
            </a:r>
            <a:r>
              <a:rPr lang="en-US" altLang="ja-JP" dirty="0" smtClean="0">
                <a:latin typeface="Arial" charset="0"/>
              </a:rPr>
              <a:t>t </a:t>
            </a:r>
            <a:r>
              <a:rPr lang="en-US" altLang="ja-JP" dirty="0">
                <a:latin typeface="Arial" charset="0"/>
              </a:rPr>
              <a:t>just wait 6 months</a:t>
            </a:r>
          </a:p>
          <a:p>
            <a:pPr lvl="1" eaLnBrk="1" hangingPunct="1"/>
            <a:r>
              <a:rPr lang="en-US" dirty="0">
                <a:latin typeface="Arial" charset="0"/>
              </a:rPr>
              <a:t>Your software must somehow exploit twice as much concurrency</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pPr>
              <a:defRPr/>
            </a:pPr>
            <a:r>
              <a:rPr lang="en-US">
                <a:latin typeface="+mj-lt"/>
              </a:rPr>
              <a:t>Art of Multiprocessor Programming</a:t>
            </a:r>
          </a:p>
        </p:txBody>
      </p:sp>
      <p:sp>
        <p:nvSpPr>
          <p:cNvPr id="196610"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EC35ED1-D040-4741-9F59-943B9442A2A6}" type="slidenum">
              <a:rPr lang="ar-SA" sz="1400">
                <a:latin typeface="Comic Sans MS" charset="0"/>
                <a:cs typeface="Arial" charset="0"/>
              </a:rPr>
              <a:pPr algn="r"/>
              <a:t>90</a:t>
            </a:fld>
            <a:endParaRPr lang="en-US" sz="1400">
              <a:latin typeface="Comic Sans MS" charset="0"/>
              <a:cs typeface="Arial" charset="0"/>
            </a:endParaRPr>
          </a:p>
        </p:txBody>
      </p:sp>
      <p:sp>
        <p:nvSpPr>
          <p:cNvPr id="196611" name="Rectangle 2"/>
          <p:cNvSpPr>
            <a:spLocks noGrp="1" noChangeArrowheads="1"/>
          </p:cNvSpPr>
          <p:nvPr>
            <p:ph type="title" idx="4294967295"/>
          </p:nvPr>
        </p:nvSpPr>
        <p:spPr>
          <a:xfrm>
            <a:off x="642938" y="290513"/>
            <a:ext cx="7772400" cy="1143000"/>
          </a:xfrm>
        </p:spPr>
        <p:txBody>
          <a:bodyPr/>
          <a:lstStyle/>
          <a:p>
            <a:pPr eaLnBrk="1" hangingPunct="1"/>
            <a:r>
              <a:rPr lang="en-US">
                <a:latin typeface="Arial" charset="0"/>
              </a:rPr>
              <a:t>Correctness</a:t>
            </a:r>
          </a:p>
        </p:txBody>
      </p:sp>
      <p:sp>
        <p:nvSpPr>
          <p:cNvPr id="196612" name="Rectangle 3"/>
          <p:cNvSpPr>
            <a:spLocks noGrp="1" noChangeArrowheads="1"/>
          </p:cNvSpPr>
          <p:nvPr>
            <p:ph type="body" idx="4294967295"/>
          </p:nvPr>
        </p:nvSpPr>
        <p:spPr>
          <a:xfrm>
            <a:off x="685800" y="1516063"/>
            <a:ext cx="7772400" cy="4579937"/>
          </a:xfrm>
        </p:spPr>
        <p:txBody>
          <a:bodyPr/>
          <a:lstStyle/>
          <a:p>
            <a:pPr eaLnBrk="1" hangingPunct="1">
              <a:lnSpc>
                <a:spcPct val="90000"/>
              </a:lnSpc>
            </a:pPr>
            <a:r>
              <a:rPr lang="en-US">
                <a:latin typeface="Arial" charset="0"/>
              </a:rPr>
              <a:t>Mutual Exclusion</a:t>
            </a:r>
          </a:p>
          <a:p>
            <a:pPr lvl="1" eaLnBrk="1" hangingPunct="1">
              <a:lnSpc>
                <a:spcPct val="90000"/>
              </a:lnSpc>
            </a:pPr>
            <a:r>
              <a:rPr lang="en-US">
                <a:latin typeface="Arial" charset="0"/>
              </a:rPr>
              <a:t>Pets and Bob never together in pond</a:t>
            </a:r>
          </a:p>
          <a:p>
            <a:pPr eaLnBrk="1" hangingPunct="1">
              <a:lnSpc>
                <a:spcPct val="90000"/>
              </a:lnSpc>
            </a:pPr>
            <a:r>
              <a:rPr lang="en-US">
                <a:latin typeface="Arial" charset="0"/>
              </a:rPr>
              <a:t>No Starvation</a:t>
            </a:r>
          </a:p>
          <a:p>
            <a:pPr lvl="1" eaLnBrk="1" hangingPunct="1">
              <a:lnSpc>
                <a:spcPct val="90000"/>
              </a:lnSpc>
              <a:buFontTx/>
              <a:buNone/>
            </a:pPr>
            <a:r>
              <a:rPr lang="en-US">
                <a:latin typeface="Arial" charset="0"/>
              </a:rPr>
              <a:t>if Bob always willing to feed, and pets always famished, then pets eat infinitely often.</a:t>
            </a:r>
          </a:p>
          <a:p>
            <a:pPr eaLnBrk="1" hangingPunct="1">
              <a:lnSpc>
                <a:spcPct val="90000"/>
              </a:lnSpc>
            </a:pPr>
            <a:r>
              <a:rPr lang="en-US">
                <a:latin typeface="Arial" charset="0"/>
              </a:rPr>
              <a:t>Producer/Consumer</a:t>
            </a:r>
          </a:p>
          <a:p>
            <a:pPr lvl="1" eaLnBrk="1" hangingPunct="1">
              <a:lnSpc>
                <a:spcPct val="90000"/>
              </a:lnSpc>
              <a:buFontTx/>
              <a:buNone/>
            </a:pPr>
            <a:r>
              <a:rPr lang="en-US">
                <a:latin typeface="Arial" charset="0"/>
              </a:rPr>
              <a:t>The pets never enter pond unless there is food, and Bob never provides food if there is unconsumed food.</a:t>
            </a:r>
          </a:p>
        </p:txBody>
      </p:sp>
      <p:grpSp>
        <p:nvGrpSpPr>
          <p:cNvPr id="2" name="Group 4"/>
          <p:cNvGrpSpPr>
            <a:grpSpLocks/>
          </p:cNvGrpSpPr>
          <p:nvPr/>
        </p:nvGrpSpPr>
        <p:grpSpPr bwMode="auto">
          <a:xfrm>
            <a:off x="1123950" y="1301750"/>
            <a:ext cx="7372350" cy="708025"/>
            <a:chOff x="672" y="1094"/>
            <a:chExt cx="4644" cy="446"/>
          </a:xfrm>
        </p:grpSpPr>
        <p:sp>
          <p:nvSpPr>
            <p:cNvPr id="187399" name="AutoShape 5"/>
            <p:cNvSpPr>
              <a:spLocks noChangeArrowheads="1"/>
            </p:cNvSpPr>
            <p:nvPr/>
          </p:nvSpPr>
          <p:spPr bwMode="auto">
            <a:xfrm>
              <a:off x="672" y="1248"/>
              <a:ext cx="2208" cy="288"/>
            </a:xfrm>
            <a:prstGeom prst="wedgeRoundRectCallout">
              <a:avLst>
                <a:gd name="adj1" fmla="val 109329"/>
                <a:gd name="adj2" fmla="val -12500"/>
                <a:gd name="adj3" fmla="val 16667"/>
              </a:avLst>
            </a:prstGeom>
            <a:noFill/>
            <a:ln w="38100">
              <a:solidFill>
                <a:srgbClr val="FF0000"/>
              </a:solidFill>
              <a:miter lim="800000"/>
              <a:headEnd/>
              <a:tailEnd/>
            </a:ln>
          </p:spPr>
          <p:txBody>
            <a:bodyPr anchor="ctr"/>
            <a:lstStyle/>
            <a:p>
              <a:pPr algn="ctr" eaLnBrk="0" hangingPunct="0">
                <a:defRPr/>
              </a:pPr>
              <a:endParaRPr lang="en-US" sz="4000">
                <a:solidFill>
                  <a:srgbClr val="0000FF"/>
                </a:solidFill>
                <a:latin typeface="+mj-lt"/>
                <a:ea typeface="+mn-ea"/>
                <a:cs typeface="+mn-cs"/>
              </a:endParaRPr>
            </a:p>
          </p:txBody>
        </p:sp>
        <p:sp>
          <p:nvSpPr>
            <p:cNvPr id="187400" name="Text Box 6"/>
            <p:cNvSpPr txBox="1">
              <a:spLocks noChangeArrowheads="1"/>
            </p:cNvSpPr>
            <p:nvPr/>
          </p:nvSpPr>
          <p:spPr bwMode="auto">
            <a:xfrm>
              <a:off x="4337" y="1094"/>
              <a:ext cx="979" cy="446"/>
            </a:xfrm>
            <a:prstGeom prst="rect">
              <a:avLst/>
            </a:prstGeom>
            <a:noFill/>
            <a:ln w="9525">
              <a:noFill/>
              <a:miter lim="800000"/>
              <a:headEnd/>
              <a:tailEnd/>
            </a:ln>
          </p:spPr>
          <p:txBody>
            <a:bodyPr wrap="none">
              <a:spAutoFit/>
            </a:bodyPr>
            <a:lstStyle/>
            <a:p>
              <a:pPr algn="r" eaLnBrk="0" hangingPunct="0">
                <a:defRPr/>
              </a:pPr>
              <a:r>
                <a:rPr lang="en-US" sz="4000">
                  <a:solidFill>
                    <a:srgbClr val="FF0000"/>
                  </a:solidFill>
                  <a:latin typeface="+mj-lt"/>
                  <a:ea typeface="+mn-ea"/>
                  <a:cs typeface="+mn-cs"/>
                </a:rPr>
                <a:t>safety</a:t>
              </a:r>
            </a:p>
          </p:txBody>
        </p:sp>
      </p:grpSp>
      <p:sp>
        <p:nvSpPr>
          <p:cNvPr id="513032" name="AutoShape 8"/>
          <p:cNvSpPr>
            <a:spLocks noChangeArrowheads="1"/>
          </p:cNvSpPr>
          <p:nvPr/>
        </p:nvSpPr>
        <p:spPr bwMode="auto">
          <a:xfrm>
            <a:off x="1066800" y="2517775"/>
            <a:ext cx="2825750" cy="595313"/>
          </a:xfrm>
          <a:prstGeom prst="wedgeRoundRectCallout">
            <a:avLst>
              <a:gd name="adj1" fmla="val 139046"/>
              <a:gd name="adj2" fmla="val -24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000">
              <a:solidFill>
                <a:srgbClr val="0000FF"/>
              </a:solidFill>
              <a:latin typeface="Comic Sans MS" charset="0"/>
            </a:endParaRPr>
          </a:p>
        </p:txBody>
      </p:sp>
      <p:sp>
        <p:nvSpPr>
          <p:cNvPr id="513033" name="Text Box 9"/>
          <p:cNvSpPr txBox="1">
            <a:spLocks noChangeArrowheads="1"/>
          </p:cNvSpPr>
          <p:nvPr/>
        </p:nvSpPr>
        <p:spPr bwMode="auto">
          <a:xfrm>
            <a:off x="6591300" y="2278063"/>
            <a:ext cx="2063750" cy="701675"/>
          </a:xfrm>
          <a:prstGeom prst="rect">
            <a:avLst/>
          </a:prstGeom>
          <a:noFill/>
          <a:ln w="9525">
            <a:noFill/>
            <a:miter lim="800000"/>
            <a:headEnd/>
            <a:tailEnd/>
          </a:ln>
        </p:spPr>
        <p:txBody>
          <a:bodyPr>
            <a:spAutoFit/>
          </a:bodyPr>
          <a:lstStyle/>
          <a:p>
            <a:pPr algn="r" eaLnBrk="0" hangingPunct="0">
              <a:defRPr/>
            </a:pPr>
            <a:r>
              <a:rPr lang="en-US" sz="4000">
                <a:solidFill>
                  <a:srgbClr val="FF0000"/>
                </a:solidFill>
                <a:latin typeface="+mj-lt"/>
                <a:ea typeface="+mn-ea"/>
                <a:cs typeface="+mn-cs"/>
              </a:rPr>
              <a:t>liveness</a:t>
            </a:r>
          </a:p>
        </p:txBody>
      </p:sp>
      <p:sp>
        <p:nvSpPr>
          <p:cNvPr id="513035" name="AutoShape 11"/>
          <p:cNvSpPr>
            <a:spLocks noChangeArrowheads="1"/>
          </p:cNvSpPr>
          <p:nvPr/>
        </p:nvSpPr>
        <p:spPr bwMode="auto">
          <a:xfrm>
            <a:off x="1000125" y="3886200"/>
            <a:ext cx="3883025" cy="538163"/>
          </a:xfrm>
          <a:prstGeom prst="wedgeRoundRectCallout">
            <a:avLst>
              <a:gd name="adj1" fmla="val 90065"/>
              <a:gd name="adj2" fmla="val -1548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4000">
              <a:solidFill>
                <a:srgbClr val="0000FF"/>
              </a:solidFill>
              <a:latin typeface="Comic Sans MS" charset="0"/>
            </a:endParaRPr>
          </a:p>
        </p:txBody>
      </p:sp>
      <p:sp>
        <p:nvSpPr>
          <p:cNvPr id="513036" name="Text Box 12"/>
          <p:cNvSpPr txBox="1">
            <a:spLocks noChangeArrowheads="1"/>
          </p:cNvSpPr>
          <p:nvPr/>
        </p:nvSpPr>
        <p:spPr bwMode="auto">
          <a:xfrm>
            <a:off x="6629400" y="3657600"/>
            <a:ext cx="1554163" cy="708025"/>
          </a:xfrm>
          <a:prstGeom prst="rect">
            <a:avLst/>
          </a:prstGeom>
          <a:noFill/>
          <a:ln w="9525">
            <a:noFill/>
            <a:miter lim="800000"/>
            <a:headEnd/>
            <a:tailEnd/>
          </a:ln>
        </p:spPr>
        <p:txBody>
          <a:bodyPr wrap="none">
            <a:spAutoFit/>
          </a:bodyPr>
          <a:lstStyle/>
          <a:p>
            <a:pPr algn="r" eaLnBrk="0" hangingPunct="0">
              <a:defRPr/>
            </a:pPr>
            <a:r>
              <a:rPr lang="en-US" sz="4000" dirty="0">
                <a:solidFill>
                  <a:srgbClr val="FF0000"/>
                </a:solidFill>
                <a:latin typeface="+mj-lt"/>
                <a:ea typeface="+mn-ea"/>
                <a:cs typeface="+mn-cs"/>
              </a:rPr>
              <a:t>safety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0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30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2" grpId="0" animBg="1"/>
      <p:bldP spid="513033" grpId="0"/>
      <p:bldP spid="513035" grpId="0" animBg="1"/>
      <p:bldP spid="51303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35228FE-849F-A44A-B559-183389666E1B}" type="slidenum">
              <a:rPr lang="ar-SA" sz="1400">
                <a:latin typeface="Comic Sans MS" charset="0"/>
                <a:cs typeface="Arial" charset="0"/>
              </a:rPr>
              <a:pPr algn="r"/>
              <a:t>91</a:t>
            </a:fld>
            <a:endParaRPr lang="en-US" sz="1400">
              <a:latin typeface="Comic Sans MS" charset="0"/>
              <a:cs typeface="Arial" charset="0"/>
            </a:endParaRPr>
          </a:p>
        </p:txBody>
      </p:sp>
      <p:sp>
        <p:nvSpPr>
          <p:cNvPr id="198658" name="Rectangle 2"/>
          <p:cNvSpPr>
            <a:spLocks noGrp="1" noChangeArrowheads="1"/>
          </p:cNvSpPr>
          <p:nvPr>
            <p:ph type="title" idx="4294967295"/>
          </p:nvPr>
        </p:nvSpPr>
        <p:spPr>
          <a:xfrm>
            <a:off x="801688" y="319088"/>
            <a:ext cx="7772400" cy="1143000"/>
          </a:xfrm>
        </p:spPr>
        <p:txBody>
          <a:bodyPr/>
          <a:lstStyle/>
          <a:p>
            <a:pPr eaLnBrk="1" hangingPunct="1"/>
            <a:r>
              <a:rPr lang="en-US">
                <a:latin typeface="Arial" charset="0"/>
              </a:rPr>
              <a:t>Could Also Solve Using Flags</a:t>
            </a:r>
          </a:p>
        </p:txBody>
      </p:sp>
      <p:grpSp>
        <p:nvGrpSpPr>
          <p:cNvPr id="198659" name="Group 3"/>
          <p:cNvGrpSpPr>
            <a:grpSpLocks/>
          </p:cNvGrpSpPr>
          <p:nvPr/>
        </p:nvGrpSpPr>
        <p:grpSpPr bwMode="auto">
          <a:xfrm>
            <a:off x="609600" y="1743075"/>
            <a:ext cx="1447800" cy="1295400"/>
            <a:chOff x="864" y="1968"/>
            <a:chExt cx="912" cy="816"/>
          </a:xfrm>
        </p:grpSpPr>
        <p:sp>
          <p:nvSpPr>
            <p:cNvPr id="198698" name="Freeform 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699" name="Freeform 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700" name="Freeform 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701" name="Freeform 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702" name="Freeform 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98703" name="Freeform 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98704" name="Freeform 1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98705" name="Freeform 1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8706" name="Freeform 1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8707" name="Freeform 1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8708" name="Freeform 1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98660" name="Group 15"/>
          <p:cNvGrpSpPr>
            <a:grpSpLocks/>
          </p:cNvGrpSpPr>
          <p:nvPr/>
        </p:nvGrpSpPr>
        <p:grpSpPr bwMode="auto">
          <a:xfrm flipH="1">
            <a:off x="7467600" y="1743075"/>
            <a:ext cx="1447800" cy="1295400"/>
            <a:chOff x="2832" y="2064"/>
            <a:chExt cx="912" cy="816"/>
          </a:xfrm>
        </p:grpSpPr>
        <p:sp>
          <p:nvSpPr>
            <p:cNvPr id="198687" name="Freeform 16"/>
            <p:cNvSpPr>
              <a:spLocks/>
            </p:cNvSpPr>
            <p:nvPr/>
          </p:nvSpPr>
          <p:spPr bwMode="auto">
            <a:xfrm>
              <a:off x="3600" y="230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688" name="Freeform 17"/>
            <p:cNvSpPr>
              <a:spLocks/>
            </p:cNvSpPr>
            <p:nvPr/>
          </p:nvSpPr>
          <p:spPr bwMode="auto">
            <a:xfrm>
              <a:off x="3456"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689" name="Freeform 18"/>
            <p:cNvSpPr>
              <a:spLocks/>
            </p:cNvSpPr>
            <p:nvPr/>
          </p:nvSpPr>
          <p:spPr bwMode="auto">
            <a:xfrm>
              <a:off x="3312"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690" name="Freeform 19"/>
            <p:cNvSpPr>
              <a:spLocks/>
            </p:cNvSpPr>
            <p:nvPr/>
          </p:nvSpPr>
          <p:spPr bwMode="auto">
            <a:xfrm>
              <a:off x="3168" y="2064"/>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98691" name="Freeform 20"/>
            <p:cNvSpPr>
              <a:spLocks/>
            </p:cNvSpPr>
            <p:nvPr/>
          </p:nvSpPr>
          <p:spPr bwMode="auto">
            <a:xfrm>
              <a:off x="2907" y="206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66FF"/>
            </a:solidFill>
            <a:ln w="38100">
              <a:solidFill>
                <a:schemeClr val="tx1"/>
              </a:solidFill>
              <a:round/>
              <a:headEnd/>
              <a:tailEnd/>
            </a:ln>
          </p:spPr>
          <p:txBody>
            <a:bodyPr wrap="none" anchor="ctr"/>
            <a:lstStyle/>
            <a:p>
              <a:endParaRPr lang="en-US"/>
            </a:p>
          </p:txBody>
        </p:sp>
        <p:sp>
          <p:nvSpPr>
            <p:cNvPr id="198692" name="Freeform 21"/>
            <p:cNvSpPr>
              <a:spLocks/>
            </p:cNvSpPr>
            <p:nvPr/>
          </p:nvSpPr>
          <p:spPr bwMode="auto">
            <a:xfrm>
              <a:off x="2917" y="216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66FF"/>
            </a:solidFill>
            <a:ln w="38100">
              <a:solidFill>
                <a:schemeClr val="tx1"/>
              </a:solidFill>
              <a:round/>
              <a:headEnd/>
              <a:tailEnd/>
            </a:ln>
          </p:spPr>
          <p:txBody>
            <a:bodyPr wrap="none" anchor="ctr"/>
            <a:lstStyle/>
            <a:p>
              <a:endParaRPr lang="en-US"/>
            </a:p>
          </p:txBody>
        </p:sp>
        <p:sp>
          <p:nvSpPr>
            <p:cNvPr id="198693" name="Freeform 22"/>
            <p:cNvSpPr>
              <a:spLocks/>
            </p:cNvSpPr>
            <p:nvPr/>
          </p:nvSpPr>
          <p:spPr bwMode="auto">
            <a:xfrm>
              <a:off x="3392" y="240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66FF"/>
            </a:solidFill>
            <a:ln w="38100">
              <a:solidFill>
                <a:schemeClr val="tx1"/>
              </a:solidFill>
              <a:round/>
              <a:headEnd/>
              <a:tailEnd/>
            </a:ln>
          </p:spPr>
          <p:txBody>
            <a:bodyPr wrap="none" anchor="ctr"/>
            <a:lstStyle/>
            <a:p>
              <a:endParaRPr lang="en-US"/>
            </a:p>
          </p:txBody>
        </p:sp>
        <p:sp>
          <p:nvSpPr>
            <p:cNvPr id="198694" name="Freeform 23"/>
            <p:cNvSpPr>
              <a:spLocks/>
            </p:cNvSpPr>
            <p:nvPr/>
          </p:nvSpPr>
          <p:spPr bwMode="auto">
            <a:xfrm>
              <a:off x="3168" y="2544"/>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8695" name="Freeform 24"/>
            <p:cNvSpPr>
              <a:spLocks/>
            </p:cNvSpPr>
            <p:nvPr/>
          </p:nvSpPr>
          <p:spPr bwMode="auto">
            <a:xfrm>
              <a:off x="3024" y="2448"/>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8696" name="Freeform 25"/>
            <p:cNvSpPr>
              <a:spLocks/>
            </p:cNvSpPr>
            <p:nvPr/>
          </p:nvSpPr>
          <p:spPr bwMode="auto">
            <a:xfrm>
              <a:off x="2928" y="2352"/>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98697" name="Freeform 26"/>
            <p:cNvSpPr>
              <a:spLocks/>
            </p:cNvSpPr>
            <p:nvPr/>
          </p:nvSpPr>
          <p:spPr bwMode="auto">
            <a:xfrm>
              <a:off x="2832"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98661" name="Oval 27"/>
          <p:cNvSpPr>
            <a:spLocks noChangeArrowheads="1"/>
          </p:cNvSpPr>
          <p:nvPr/>
        </p:nvSpPr>
        <p:spPr bwMode="auto">
          <a:xfrm>
            <a:off x="952500" y="3352800"/>
            <a:ext cx="7239000" cy="228600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0" hangingPunct="0"/>
            <a:endParaRPr lang="en-US" sz="4400" b="1">
              <a:solidFill>
                <a:srgbClr val="0000FF"/>
              </a:solidFill>
              <a:latin typeface="Comic Sans MS" charset="0"/>
            </a:endParaRPr>
          </a:p>
        </p:txBody>
      </p:sp>
      <p:sp>
        <p:nvSpPr>
          <p:cNvPr id="198662" name="Text Box 28"/>
          <p:cNvSpPr txBox="1">
            <a:spLocks noChangeArrowheads="1"/>
          </p:cNvSpPr>
          <p:nvPr/>
        </p:nvSpPr>
        <p:spPr bwMode="auto">
          <a:xfrm>
            <a:off x="1308100" y="2130425"/>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A</a:t>
            </a:r>
          </a:p>
        </p:txBody>
      </p:sp>
      <p:sp>
        <p:nvSpPr>
          <p:cNvPr id="198663" name="Text Box 29"/>
          <p:cNvSpPr txBox="1">
            <a:spLocks noChangeArrowheads="1"/>
          </p:cNvSpPr>
          <p:nvPr/>
        </p:nvSpPr>
        <p:spPr bwMode="auto">
          <a:xfrm>
            <a:off x="7808913" y="2130425"/>
            <a:ext cx="407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800">
                <a:solidFill>
                  <a:schemeClr val="bg1"/>
                </a:solidFill>
                <a:latin typeface="Comic Sans MS" charset="0"/>
              </a:rPr>
              <a:t>B</a:t>
            </a:r>
          </a:p>
        </p:txBody>
      </p:sp>
      <p:grpSp>
        <p:nvGrpSpPr>
          <p:cNvPr id="198664" name="Group 30"/>
          <p:cNvGrpSpPr>
            <a:grpSpLocks/>
          </p:cNvGrpSpPr>
          <p:nvPr/>
        </p:nvGrpSpPr>
        <p:grpSpPr bwMode="auto">
          <a:xfrm>
            <a:off x="3429000" y="2057400"/>
            <a:ext cx="1905000" cy="1714500"/>
            <a:chOff x="1728" y="1008"/>
            <a:chExt cx="1968" cy="2376"/>
          </a:xfrm>
        </p:grpSpPr>
        <p:sp>
          <p:nvSpPr>
            <p:cNvPr id="198684" name="AutoShape 31"/>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98685" name="Freeform 32"/>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8686" name="Freeform 33"/>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98665" name="Group 34"/>
          <p:cNvGrpSpPr>
            <a:grpSpLocks/>
          </p:cNvGrpSpPr>
          <p:nvPr/>
        </p:nvGrpSpPr>
        <p:grpSpPr bwMode="auto">
          <a:xfrm>
            <a:off x="6553200" y="4191000"/>
            <a:ext cx="1905000" cy="1714500"/>
            <a:chOff x="1728" y="1008"/>
            <a:chExt cx="1968" cy="2376"/>
          </a:xfrm>
        </p:grpSpPr>
        <p:sp>
          <p:nvSpPr>
            <p:cNvPr id="198681" name="AutoShape 35"/>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98682" name="Freeform 36"/>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8683" name="Freeform 37"/>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98666" name="Group 38"/>
          <p:cNvGrpSpPr>
            <a:grpSpLocks/>
          </p:cNvGrpSpPr>
          <p:nvPr/>
        </p:nvGrpSpPr>
        <p:grpSpPr bwMode="auto">
          <a:xfrm>
            <a:off x="609600" y="4114800"/>
            <a:ext cx="1905000" cy="1714500"/>
            <a:chOff x="1728" y="1008"/>
            <a:chExt cx="1968" cy="2376"/>
          </a:xfrm>
        </p:grpSpPr>
        <p:sp>
          <p:nvSpPr>
            <p:cNvPr id="198678" name="AutoShape 39"/>
            <p:cNvSpPr>
              <a:spLocks noChangeArrowheads="1"/>
            </p:cNvSpPr>
            <p:nvPr/>
          </p:nvSpPr>
          <p:spPr bwMode="auto">
            <a:xfrm>
              <a:off x="1728" y="1008"/>
              <a:ext cx="1968" cy="1104"/>
            </a:xfrm>
            <a:prstGeom prst="cloudCallout">
              <a:avLst>
                <a:gd name="adj1" fmla="val 1778"/>
                <a:gd name="adj2" fmla="val 49273"/>
              </a:avLst>
            </a:prstGeom>
            <a:solidFill>
              <a:schemeClr val="accent1"/>
            </a:solidFill>
            <a:ln w="9525">
              <a:solidFill>
                <a:schemeClr val="tx1"/>
              </a:solidFill>
              <a:round/>
              <a:headEnd/>
              <a:tailEnd/>
            </a:ln>
          </p:spPr>
          <p:txBody>
            <a:bodyPr anchor="ctr"/>
            <a:lstStyle/>
            <a:p>
              <a:pPr algn="ctr" eaLnBrk="0" hangingPunct="0"/>
              <a:endParaRPr lang="en-US" sz="4400">
                <a:solidFill>
                  <a:srgbClr val="0000FF"/>
                </a:solidFill>
                <a:latin typeface="Comic Sans MS" charset="0"/>
              </a:endParaRPr>
            </a:p>
          </p:txBody>
        </p:sp>
        <p:sp>
          <p:nvSpPr>
            <p:cNvPr id="198679" name="Freeform 40"/>
            <p:cNvSpPr>
              <a:spLocks/>
            </p:cNvSpPr>
            <p:nvPr/>
          </p:nvSpPr>
          <p:spPr bwMode="auto">
            <a:xfrm>
              <a:off x="1992" y="1800"/>
              <a:ext cx="1048" cy="1584"/>
            </a:xfrm>
            <a:custGeom>
              <a:avLst/>
              <a:gdLst>
                <a:gd name="T0" fmla="*/ 504 w 1048"/>
                <a:gd name="T1" fmla="*/ 264 h 1584"/>
                <a:gd name="T2" fmla="*/ 696 w 1048"/>
                <a:gd name="T3" fmla="*/ 120 h 1584"/>
                <a:gd name="T4" fmla="*/ 936 w 1048"/>
                <a:gd name="T5" fmla="*/ 216 h 1584"/>
                <a:gd name="T6" fmla="*/ 1032 w 1048"/>
                <a:gd name="T7" fmla="*/ 1416 h 1584"/>
                <a:gd name="T8" fmla="*/ 840 w 1048"/>
                <a:gd name="T9" fmla="*/ 1224 h 1584"/>
                <a:gd name="T10" fmla="*/ 504 w 1048"/>
                <a:gd name="T11" fmla="*/ 1464 h 1584"/>
                <a:gd name="T12" fmla="*/ 360 w 1048"/>
                <a:gd name="T13" fmla="*/ 1272 h 1584"/>
                <a:gd name="T14" fmla="*/ 24 w 1048"/>
                <a:gd name="T15" fmla="*/ 1320 h 1584"/>
                <a:gd name="T16" fmla="*/ 504 w 1048"/>
                <a:gd name="T17" fmla="*/ 264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8"/>
                <a:gd name="T28" fmla="*/ 0 h 1584"/>
                <a:gd name="T29" fmla="*/ 1048 w 1048"/>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8" h="1584">
                  <a:moveTo>
                    <a:pt x="504" y="264"/>
                  </a:moveTo>
                  <a:cubicBezTo>
                    <a:pt x="616" y="64"/>
                    <a:pt x="624" y="128"/>
                    <a:pt x="696" y="120"/>
                  </a:cubicBezTo>
                  <a:cubicBezTo>
                    <a:pt x="768" y="112"/>
                    <a:pt x="880" y="0"/>
                    <a:pt x="936" y="216"/>
                  </a:cubicBezTo>
                  <a:cubicBezTo>
                    <a:pt x="992" y="432"/>
                    <a:pt x="1048" y="1248"/>
                    <a:pt x="1032" y="1416"/>
                  </a:cubicBezTo>
                  <a:cubicBezTo>
                    <a:pt x="1016" y="1584"/>
                    <a:pt x="928" y="1216"/>
                    <a:pt x="840" y="1224"/>
                  </a:cubicBezTo>
                  <a:cubicBezTo>
                    <a:pt x="752" y="1232"/>
                    <a:pt x="584" y="1456"/>
                    <a:pt x="504" y="1464"/>
                  </a:cubicBezTo>
                  <a:cubicBezTo>
                    <a:pt x="424" y="1472"/>
                    <a:pt x="440" y="1296"/>
                    <a:pt x="360" y="1272"/>
                  </a:cubicBezTo>
                  <a:cubicBezTo>
                    <a:pt x="280" y="1248"/>
                    <a:pt x="0" y="1488"/>
                    <a:pt x="24" y="1320"/>
                  </a:cubicBezTo>
                  <a:cubicBezTo>
                    <a:pt x="48" y="1152"/>
                    <a:pt x="392" y="464"/>
                    <a:pt x="504" y="264"/>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8680" name="Freeform 41"/>
            <p:cNvSpPr>
              <a:spLocks/>
            </p:cNvSpPr>
            <p:nvPr/>
          </p:nvSpPr>
          <p:spPr bwMode="auto">
            <a:xfrm>
              <a:off x="2192" y="1541"/>
              <a:ext cx="1216" cy="627"/>
            </a:xfrm>
            <a:custGeom>
              <a:avLst/>
              <a:gdLst>
                <a:gd name="T0" fmla="*/ 16 w 1216"/>
                <a:gd name="T1" fmla="*/ 139 h 627"/>
                <a:gd name="T2" fmla="*/ 400 w 1216"/>
                <a:gd name="T3" fmla="*/ 619 h 627"/>
                <a:gd name="T4" fmla="*/ 1168 w 1216"/>
                <a:gd name="T5" fmla="*/ 187 h 627"/>
                <a:gd name="T6" fmla="*/ 688 w 1216"/>
                <a:gd name="T7" fmla="*/ 283 h 627"/>
                <a:gd name="T8" fmla="*/ 505 w 1216"/>
                <a:gd name="T9" fmla="*/ 32 h 627"/>
                <a:gd name="T10" fmla="*/ 496 w 1216"/>
                <a:gd name="T11" fmla="*/ 475 h 627"/>
                <a:gd name="T12" fmla="*/ 16 w 1216"/>
                <a:gd name="T13" fmla="*/ 139 h 627"/>
                <a:gd name="T14" fmla="*/ 0 60000 65536"/>
                <a:gd name="T15" fmla="*/ 0 60000 65536"/>
                <a:gd name="T16" fmla="*/ 0 60000 65536"/>
                <a:gd name="T17" fmla="*/ 0 60000 65536"/>
                <a:gd name="T18" fmla="*/ 0 60000 65536"/>
                <a:gd name="T19" fmla="*/ 0 60000 65536"/>
                <a:gd name="T20" fmla="*/ 0 60000 65536"/>
                <a:gd name="T21" fmla="*/ 0 w 1216"/>
                <a:gd name="T22" fmla="*/ 0 h 627"/>
                <a:gd name="T23" fmla="*/ 1216 w 1216"/>
                <a:gd name="T24" fmla="*/ 627 h 6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6" h="627">
                  <a:moveTo>
                    <a:pt x="16" y="139"/>
                  </a:moveTo>
                  <a:cubicBezTo>
                    <a:pt x="0" y="163"/>
                    <a:pt x="208" y="611"/>
                    <a:pt x="400" y="619"/>
                  </a:cubicBezTo>
                  <a:cubicBezTo>
                    <a:pt x="592" y="627"/>
                    <a:pt x="1120" y="243"/>
                    <a:pt x="1168" y="187"/>
                  </a:cubicBezTo>
                  <a:cubicBezTo>
                    <a:pt x="1216" y="131"/>
                    <a:pt x="798" y="309"/>
                    <a:pt x="688" y="283"/>
                  </a:cubicBezTo>
                  <a:cubicBezTo>
                    <a:pt x="578" y="257"/>
                    <a:pt x="537" y="0"/>
                    <a:pt x="505" y="32"/>
                  </a:cubicBezTo>
                  <a:cubicBezTo>
                    <a:pt x="473" y="64"/>
                    <a:pt x="577" y="457"/>
                    <a:pt x="496" y="475"/>
                  </a:cubicBezTo>
                  <a:cubicBezTo>
                    <a:pt x="415" y="493"/>
                    <a:pt x="32" y="115"/>
                    <a:pt x="16" y="139"/>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98667" name="Group 42"/>
          <p:cNvGrpSpPr>
            <a:grpSpLocks/>
          </p:cNvGrpSpPr>
          <p:nvPr/>
        </p:nvGrpSpPr>
        <p:grpSpPr bwMode="auto">
          <a:xfrm>
            <a:off x="5943600" y="1704975"/>
            <a:ext cx="1057275" cy="1371600"/>
            <a:chOff x="1296" y="960"/>
            <a:chExt cx="666" cy="864"/>
          </a:xfrm>
        </p:grpSpPr>
        <p:sp>
          <p:nvSpPr>
            <p:cNvPr id="198674" name="Rectangle 43"/>
            <p:cNvSpPr>
              <a:spLocks noChangeArrowheads="1"/>
            </p:cNvSpPr>
            <p:nvPr/>
          </p:nvSpPr>
          <p:spPr bwMode="auto">
            <a:xfrm>
              <a:off x="1926" y="1050"/>
              <a:ext cx="36" cy="774"/>
            </a:xfrm>
            <a:prstGeom prst="rect">
              <a:avLst/>
            </a:prstGeom>
            <a:solidFill>
              <a:schemeClr val="tx2"/>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98675" name="Rectangle 44"/>
            <p:cNvSpPr>
              <a:spLocks noChangeArrowheads="1"/>
            </p:cNvSpPr>
            <p:nvPr/>
          </p:nvSpPr>
          <p:spPr bwMode="auto">
            <a:xfrm>
              <a:off x="1512" y="1050"/>
              <a:ext cx="432" cy="432"/>
            </a:xfrm>
            <a:prstGeom prst="rect">
              <a:avLst/>
            </a:prstGeom>
            <a:solidFill>
              <a:srgbClr val="0000FF"/>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98676" name="Line 45"/>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8677" name="Rectangle 46"/>
            <p:cNvSpPr>
              <a:spLocks noChangeArrowheads="1"/>
            </p:cNvSpPr>
            <p:nvPr/>
          </p:nvSpPr>
          <p:spPr bwMode="auto">
            <a:xfrm>
              <a:off x="1296" y="960"/>
              <a:ext cx="432" cy="432"/>
            </a:xfrm>
            <a:prstGeom prst="rect">
              <a:avLst/>
            </a:prstGeom>
            <a:solidFill>
              <a:srgbClr val="0000FF"/>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198668" name="Group 56"/>
          <p:cNvGrpSpPr>
            <a:grpSpLocks/>
          </p:cNvGrpSpPr>
          <p:nvPr/>
        </p:nvGrpSpPr>
        <p:grpSpPr bwMode="auto">
          <a:xfrm>
            <a:off x="2265363" y="1639888"/>
            <a:ext cx="1057275" cy="1371600"/>
            <a:chOff x="1296" y="960"/>
            <a:chExt cx="666" cy="864"/>
          </a:xfrm>
        </p:grpSpPr>
        <p:sp>
          <p:nvSpPr>
            <p:cNvPr id="198670" name="Rectangle 57"/>
            <p:cNvSpPr>
              <a:spLocks noChangeArrowheads="1"/>
            </p:cNvSpPr>
            <p:nvPr/>
          </p:nvSpPr>
          <p:spPr bwMode="auto">
            <a:xfrm>
              <a:off x="1926" y="1050"/>
              <a:ext cx="36" cy="774"/>
            </a:xfrm>
            <a:prstGeom prst="rect">
              <a:avLst/>
            </a:prstGeom>
            <a:solidFill>
              <a:schemeClr val="tx1"/>
            </a:solidFill>
            <a:ln w="28575">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98671" name="Rectangle 58"/>
            <p:cNvSpPr>
              <a:spLocks noChangeArrowheads="1"/>
            </p:cNvSpPr>
            <p:nvPr/>
          </p:nvSpPr>
          <p:spPr bwMode="auto">
            <a:xfrm>
              <a:off x="1512" y="1050"/>
              <a:ext cx="432" cy="432"/>
            </a:xfrm>
            <a:prstGeom prst="rect">
              <a:avLst/>
            </a:prstGeom>
            <a:solidFill>
              <a:srgbClr val="FF33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sp>
          <p:nvSpPr>
            <p:cNvPr id="198672" name="Line 59"/>
            <p:cNvSpPr>
              <a:spLocks noChangeShapeType="1"/>
            </p:cNvSpPr>
            <p:nvPr/>
          </p:nvSpPr>
          <p:spPr bwMode="auto">
            <a:xfrm flipV="1">
              <a:off x="1512" y="1392"/>
              <a:ext cx="216" cy="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8673" name="Rectangle 60"/>
            <p:cNvSpPr>
              <a:spLocks noChangeArrowheads="1"/>
            </p:cNvSpPr>
            <p:nvPr/>
          </p:nvSpPr>
          <p:spPr bwMode="auto">
            <a:xfrm>
              <a:off x="1296" y="960"/>
              <a:ext cx="432" cy="432"/>
            </a:xfrm>
            <a:prstGeom prst="rect">
              <a:avLst/>
            </a:prstGeom>
            <a:solidFill>
              <a:srgbClr val="FF3300"/>
            </a:solidFill>
            <a:ln w="38100">
              <a:solidFill>
                <a:schemeClr val="tx1"/>
              </a:solidFill>
              <a:miter lim="800000"/>
              <a:headEnd/>
              <a:tailEnd/>
            </a:ln>
          </p:spPr>
          <p:txBody>
            <a:bodyPr wrap="none" anchor="ctr"/>
            <a:lstStyle/>
            <a:p>
              <a:pPr algn="r" eaLnBrk="0" hangingPunct="0"/>
              <a:endParaRPr lang="en-US" sz="4400" b="1">
                <a:solidFill>
                  <a:srgbClr val="0000FF"/>
                </a:solidFill>
                <a:latin typeface="Comic Sans MS" charset="0"/>
              </a:endParaRPr>
            </a:p>
          </p:txBody>
        </p:sp>
      </p:grpSp>
      <p:sp>
        <p:nvSpPr>
          <p:cNvPr id="5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2E43A4C-F8A5-F141-AC7D-7D6482BBF098}" type="slidenum">
              <a:rPr lang="ar-SA" sz="1400">
                <a:latin typeface="Comic Sans MS" charset="0"/>
                <a:cs typeface="Arial" charset="0"/>
              </a:rPr>
              <a:pPr algn="r"/>
              <a:t>92</a:t>
            </a:fld>
            <a:endParaRPr lang="en-US" sz="1400">
              <a:latin typeface="Comic Sans MS" charset="0"/>
              <a:cs typeface="Arial" charset="0"/>
            </a:endParaRPr>
          </a:p>
        </p:txBody>
      </p:sp>
      <p:sp>
        <p:nvSpPr>
          <p:cNvPr id="200706" name="Rectangle 2"/>
          <p:cNvSpPr>
            <a:spLocks noGrp="1" noChangeArrowheads="1"/>
          </p:cNvSpPr>
          <p:nvPr>
            <p:ph type="title" idx="4294967295"/>
          </p:nvPr>
        </p:nvSpPr>
        <p:spPr/>
        <p:txBody>
          <a:bodyPr/>
          <a:lstStyle/>
          <a:p>
            <a:pPr eaLnBrk="1" hangingPunct="1"/>
            <a:r>
              <a:rPr lang="en-US">
                <a:latin typeface="Arial" charset="0"/>
              </a:rPr>
              <a:t>Waiting</a:t>
            </a:r>
          </a:p>
        </p:txBody>
      </p:sp>
      <p:sp>
        <p:nvSpPr>
          <p:cNvPr id="200707" name="Rectangle 3"/>
          <p:cNvSpPr>
            <a:spLocks noGrp="1" noChangeArrowheads="1"/>
          </p:cNvSpPr>
          <p:nvPr>
            <p:ph type="body" idx="4294967295"/>
          </p:nvPr>
        </p:nvSpPr>
        <p:spPr/>
        <p:txBody>
          <a:bodyPr/>
          <a:lstStyle/>
          <a:p>
            <a:pPr eaLnBrk="1" hangingPunct="1"/>
            <a:r>
              <a:rPr lang="en-US">
                <a:latin typeface="Arial" charset="0"/>
              </a:rPr>
              <a:t>Both solutions use waiting</a:t>
            </a:r>
          </a:p>
          <a:p>
            <a:pPr lvl="1" eaLnBrk="1" hangingPunct="1"/>
            <a:r>
              <a:rPr lang="en-US" b="1">
                <a:solidFill>
                  <a:schemeClr val="tx1"/>
                </a:solidFill>
                <a:latin typeface="Courier New" charset="0"/>
              </a:rPr>
              <a:t>while</a:t>
            </a:r>
            <a:r>
              <a:rPr lang="en-US" b="1">
                <a:latin typeface="Courier New" charset="0"/>
              </a:rPr>
              <a:t>(mumble){}</a:t>
            </a:r>
          </a:p>
          <a:p>
            <a:pPr eaLnBrk="1" hangingPunct="1"/>
            <a:r>
              <a:rPr lang="en-US">
                <a:latin typeface="Arial" charset="0"/>
              </a:rPr>
              <a:t>In some cases waiting is </a:t>
            </a:r>
            <a:r>
              <a:rPr lang="en-US" b="1" i="1">
                <a:solidFill>
                  <a:schemeClr val="tx1"/>
                </a:solidFill>
                <a:latin typeface="Arial" charset="0"/>
              </a:rPr>
              <a:t>problematic</a:t>
            </a:r>
          </a:p>
          <a:p>
            <a:pPr lvl="1" eaLnBrk="1" hangingPunct="1"/>
            <a:r>
              <a:rPr lang="en-US">
                <a:latin typeface="Arial" charset="0"/>
              </a:rPr>
              <a:t>If one participant is delayed</a:t>
            </a:r>
          </a:p>
          <a:p>
            <a:pPr lvl="1" eaLnBrk="1" hangingPunct="1"/>
            <a:r>
              <a:rPr lang="en-US">
                <a:latin typeface="Arial" charset="0"/>
              </a:rPr>
              <a:t>So is everyone else</a:t>
            </a:r>
          </a:p>
          <a:p>
            <a:pPr lvl="1" eaLnBrk="1" hangingPunct="1"/>
            <a:r>
              <a:rPr lang="en-US">
                <a:latin typeface="Arial" charset="0"/>
              </a:rPr>
              <a:t>But delays are common &amp; unpredictable</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F1DA0E8-6F85-4148-AA05-2C7A797F1830}" type="slidenum">
              <a:rPr lang="ar-SA" sz="1400">
                <a:latin typeface="Comic Sans MS" charset="0"/>
                <a:cs typeface="Arial" charset="0"/>
              </a:rPr>
              <a:pPr algn="r"/>
              <a:t>93</a:t>
            </a:fld>
            <a:endParaRPr lang="en-US" sz="1400">
              <a:latin typeface="Comic Sans MS" charset="0"/>
              <a:cs typeface="Arial" charset="0"/>
            </a:endParaRPr>
          </a:p>
        </p:txBody>
      </p:sp>
      <p:sp>
        <p:nvSpPr>
          <p:cNvPr id="202754" name="Rectangle 2"/>
          <p:cNvSpPr>
            <a:spLocks noGrp="1" noChangeArrowheads="1"/>
          </p:cNvSpPr>
          <p:nvPr>
            <p:ph type="title" idx="4294967295"/>
          </p:nvPr>
        </p:nvSpPr>
        <p:spPr/>
        <p:txBody>
          <a:bodyPr/>
          <a:lstStyle/>
          <a:p>
            <a:pPr eaLnBrk="1" hangingPunct="1"/>
            <a:r>
              <a:rPr lang="en-US">
                <a:latin typeface="Arial" charset="0"/>
              </a:rPr>
              <a:t>The Fable drags on …</a:t>
            </a:r>
          </a:p>
        </p:txBody>
      </p:sp>
      <p:sp>
        <p:nvSpPr>
          <p:cNvPr id="202755" name="Rectangle 3"/>
          <p:cNvSpPr>
            <a:spLocks noGrp="1" noChangeArrowheads="1"/>
          </p:cNvSpPr>
          <p:nvPr>
            <p:ph type="body" idx="4294967295"/>
          </p:nvPr>
        </p:nvSpPr>
        <p:spPr/>
        <p:txBody>
          <a:bodyPr/>
          <a:lstStyle/>
          <a:p>
            <a:pPr eaLnBrk="1" hangingPunct="1"/>
            <a:r>
              <a:rPr lang="en-US">
                <a:latin typeface="Arial" charset="0"/>
              </a:rPr>
              <a:t>Bob and Alice still have issues</a:t>
            </a: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D42B604-48FA-D84E-A66E-00AE093E9A77}" type="slidenum">
              <a:rPr lang="ar-SA" sz="1400">
                <a:latin typeface="Comic Sans MS" charset="0"/>
                <a:cs typeface="Arial" charset="0"/>
              </a:rPr>
              <a:pPr algn="r"/>
              <a:t>94</a:t>
            </a:fld>
            <a:endParaRPr lang="en-US" sz="1400">
              <a:latin typeface="Comic Sans MS" charset="0"/>
              <a:cs typeface="Arial" charset="0"/>
            </a:endParaRPr>
          </a:p>
        </p:txBody>
      </p:sp>
      <p:sp>
        <p:nvSpPr>
          <p:cNvPr id="204802" name="Rectangle 2"/>
          <p:cNvSpPr>
            <a:spLocks noGrp="1" noChangeArrowheads="1"/>
          </p:cNvSpPr>
          <p:nvPr>
            <p:ph type="title" idx="4294967295"/>
          </p:nvPr>
        </p:nvSpPr>
        <p:spPr/>
        <p:txBody>
          <a:bodyPr/>
          <a:lstStyle/>
          <a:p>
            <a:pPr eaLnBrk="1" hangingPunct="1"/>
            <a:r>
              <a:rPr lang="en-US">
                <a:latin typeface="Arial" charset="0"/>
              </a:rPr>
              <a:t>The Fable drags on …</a:t>
            </a:r>
          </a:p>
        </p:txBody>
      </p:sp>
      <p:sp>
        <p:nvSpPr>
          <p:cNvPr id="204803" name="Rectangle 3"/>
          <p:cNvSpPr>
            <a:spLocks noGrp="1" noChangeArrowheads="1"/>
          </p:cNvSpPr>
          <p:nvPr>
            <p:ph type="body" idx="4294967295"/>
          </p:nvPr>
        </p:nvSpPr>
        <p:spPr/>
        <p:txBody>
          <a:bodyPr/>
          <a:lstStyle/>
          <a:p>
            <a:pPr eaLnBrk="1" hangingPunct="1"/>
            <a:r>
              <a:rPr lang="en-US">
                <a:latin typeface="Arial" charset="0"/>
              </a:rPr>
              <a:t>Bob and Alice still have issues</a:t>
            </a:r>
          </a:p>
          <a:p>
            <a:pPr eaLnBrk="1" hangingPunct="1"/>
            <a:r>
              <a:rPr lang="en-US">
                <a:latin typeface="Arial" charset="0"/>
              </a:rPr>
              <a:t>So they need to communicate</a:t>
            </a:r>
          </a:p>
          <a:p>
            <a:pPr eaLnBrk="1" hangingPunct="1">
              <a:buFontTx/>
              <a:buNone/>
            </a:pPr>
            <a:endParaRPr lang="en-US">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590BC4B-9C1B-DD46-8CF9-07C1A88639DE}" type="slidenum">
              <a:rPr lang="ar-SA" sz="1400">
                <a:latin typeface="Comic Sans MS" charset="0"/>
                <a:cs typeface="Arial" charset="0"/>
              </a:rPr>
              <a:pPr algn="r"/>
              <a:t>95</a:t>
            </a:fld>
            <a:endParaRPr lang="en-US" sz="1400">
              <a:latin typeface="Comic Sans MS" charset="0"/>
              <a:cs typeface="Arial" charset="0"/>
            </a:endParaRPr>
          </a:p>
        </p:txBody>
      </p:sp>
      <p:sp>
        <p:nvSpPr>
          <p:cNvPr id="206850" name="Rectangle 2"/>
          <p:cNvSpPr>
            <a:spLocks noGrp="1" noChangeArrowheads="1"/>
          </p:cNvSpPr>
          <p:nvPr>
            <p:ph type="title" idx="4294967295"/>
          </p:nvPr>
        </p:nvSpPr>
        <p:spPr/>
        <p:txBody>
          <a:bodyPr/>
          <a:lstStyle/>
          <a:p>
            <a:pPr eaLnBrk="1" hangingPunct="1"/>
            <a:r>
              <a:rPr lang="en-US">
                <a:latin typeface="Arial" charset="0"/>
              </a:rPr>
              <a:t>The Fable drags on …</a:t>
            </a:r>
          </a:p>
        </p:txBody>
      </p:sp>
      <p:sp>
        <p:nvSpPr>
          <p:cNvPr id="206851" name="Rectangle 3"/>
          <p:cNvSpPr>
            <a:spLocks noGrp="1" noChangeArrowheads="1"/>
          </p:cNvSpPr>
          <p:nvPr>
            <p:ph type="body" idx="4294967295"/>
          </p:nvPr>
        </p:nvSpPr>
        <p:spPr/>
        <p:txBody>
          <a:bodyPr/>
          <a:lstStyle/>
          <a:p>
            <a:pPr eaLnBrk="1" hangingPunct="1"/>
            <a:r>
              <a:rPr lang="en-US">
                <a:latin typeface="Arial" charset="0"/>
              </a:rPr>
              <a:t>Bob and Alice still have issues</a:t>
            </a:r>
          </a:p>
          <a:p>
            <a:pPr eaLnBrk="1" hangingPunct="1"/>
            <a:r>
              <a:rPr lang="en-US">
                <a:latin typeface="Arial" charset="0"/>
              </a:rPr>
              <a:t>So they need to communicate</a:t>
            </a:r>
          </a:p>
          <a:p>
            <a:pPr eaLnBrk="1" hangingPunct="1"/>
            <a:r>
              <a:rPr lang="en-US">
                <a:latin typeface="Arial" charset="0"/>
              </a:rPr>
              <a:t>They agree to use billboards …</a:t>
            </a:r>
          </a:p>
          <a:p>
            <a:pPr eaLnBrk="1" hangingPunct="1">
              <a:buFontTx/>
              <a:buNone/>
            </a:pPr>
            <a:endParaRPr lang="en-US">
              <a:latin typeface="Arial" charset="0"/>
            </a:endParaRPr>
          </a:p>
        </p:txBody>
      </p:sp>
      <p:sp>
        <p:nvSpPr>
          <p:cNvPr id="6"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6001157-81B5-BC49-8289-8CFB95772929}" type="slidenum">
              <a:rPr lang="ar-SA" sz="1400">
                <a:latin typeface="Comic Sans MS" charset="0"/>
                <a:cs typeface="Arial" charset="0"/>
              </a:rPr>
              <a:pPr algn="r"/>
              <a:t>96</a:t>
            </a:fld>
            <a:endParaRPr lang="en-US" sz="1400">
              <a:latin typeface="Comic Sans MS" charset="0"/>
              <a:cs typeface="Arial" charset="0"/>
            </a:endParaRPr>
          </a:p>
        </p:txBody>
      </p:sp>
      <p:sp>
        <p:nvSpPr>
          <p:cNvPr id="208898" name="Text Box 2"/>
          <p:cNvSpPr txBox="1">
            <a:spLocks noChangeArrowheads="1"/>
          </p:cNvSpPr>
          <p:nvPr/>
        </p:nvSpPr>
        <p:spPr bwMode="auto">
          <a:xfrm>
            <a:off x="4572000" y="4495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899" name="Text Box 3"/>
          <p:cNvSpPr txBox="1">
            <a:spLocks noChangeArrowheads="1"/>
          </p:cNvSpPr>
          <p:nvPr/>
        </p:nvSpPr>
        <p:spPr bwMode="auto">
          <a:xfrm>
            <a:off x="48768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900" name="Text Box 4"/>
          <p:cNvSpPr txBox="1">
            <a:spLocks noChangeArrowheads="1"/>
          </p:cNvSpPr>
          <p:nvPr/>
        </p:nvSpPr>
        <p:spPr bwMode="auto">
          <a:xfrm>
            <a:off x="42672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901" name="Text Box 5"/>
          <p:cNvSpPr txBox="1">
            <a:spLocks noChangeArrowheads="1"/>
          </p:cNvSpPr>
          <p:nvPr/>
        </p:nvSpPr>
        <p:spPr bwMode="auto">
          <a:xfrm>
            <a:off x="4114800" y="4876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902" name="Text Box 6"/>
          <p:cNvSpPr txBox="1">
            <a:spLocks noChangeArrowheads="1"/>
          </p:cNvSpPr>
          <p:nvPr/>
        </p:nvSpPr>
        <p:spPr bwMode="auto">
          <a:xfrm>
            <a:off x="5715000" y="48006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903" name="Text Box 7"/>
          <p:cNvSpPr txBox="1">
            <a:spLocks noChangeArrowheads="1"/>
          </p:cNvSpPr>
          <p:nvPr/>
        </p:nvSpPr>
        <p:spPr bwMode="auto">
          <a:xfrm>
            <a:off x="5562600" y="49530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904" name="Text Box 8"/>
          <p:cNvSpPr txBox="1">
            <a:spLocks noChangeArrowheads="1"/>
          </p:cNvSpPr>
          <p:nvPr/>
        </p:nvSpPr>
        <p:spPr bwMode="auto">
          <a:xfrm>
            <a:off x="5410200" y="5105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08905" name="Text Box 9"/>
          <p:cNvSpPr txBox="1">
            <a:spLocks noChangeArrowheads="1"/>
          </p:cNvSpPr>
          <p:nvPr/>
        </p:nvSpPr>
        <p:spPr bwMode="auto">
          <a:xfrm>
            <a:off x="5257800" y="5257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grpSp>
        <p:nvGrpSpPr>
          <p:cNvPr id="208906" name="Group 10"/>
          <p:cNvGrpSpPr>
            <a:grpSpLocks/>
          </p:cNvGrpSpPr>
          <p:nvPr/>
        </p:nvGrpSpPr>
        <p:grpSpPr bwMode="auto">
          <a:xfrm>
            <a:off x="5105400" y="5410200"/>
            <a:ext cx="595313" cy="762000"/>
            <a:chOff x="2304" y="3312"/>
            <a:chExt cx="375" cy="480"/>
          </a:xfrm>
        </p:grpSpPr>
        <p:sp>
          <p:nvSpPr>
            <p:cNvPr id="208947" name="Text Box 11"/>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E</a:t>
              </a:r>
            </a:p>
          </p:txBody>
        </p:sp>
        <p:sp>
          <p:nvSpPr>
            <p:cNvPr id="208948" name="Text Box 12"/>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08907" name="Group 13"/>
          <p:cNvGrpSpPr>
            <a:grpSpLocks/>
          </p:cNvGrpSpPr>
          <p:nvPr/>
        </p:nvGrpSpPr>
        <p:grpSpPr bwMode="auto">
          <a:xfrm>
            <a:off x="4724400" y="4876800"/>
            <a:ext cx="595313" cy="762000"/>
            <a:chOff x="2304" y="3312"/>
            <a:chExt cx="375" cy="480"/>
          </a:xfrm>
        </p:grpSpPr>
        <p:sp>
          <p:nvSpPr>
            <p:cNvPr id="208945" name="Text Box 14"/>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D</a:t>
              </a:r>
            </a:p>
          </p:txBody>
        </p:sp>
        <p:sp>
          <p:nvSpPr>
            <p:cNvPr id="208946" name="Text Box 15"/>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2</a:t>
              </a:r>
            </a:p>
          </p:txBody>
        </p:sp>
      </p:grpSp>
      <p:grpSp>
        <p:nvGrpSpPr>
          <p:cNvPr id="208908" name="Group 16"/>
          <p:cNvGrpSpPr>
            <a:grpSpLocks/>
          </p:cNvGrpSpPr>
          <p:nvPr/>
        </p:nvGrpSpPr>
        <p:grpSpPr bwMode="auto">
          <a:xfrm>
            <a:off x="4273550" y="5257800"/>
            <a:ext cx="595313" cy="762000"/>
            <a:chOff x="2304" y="3312"/>
            <a:chExt cx="375" cy="480"/>
          </a:xfrm>
        </p:grpSpPr>
        <p:sp>
          <p:nvSpPr>
            <p:cNvPr id="208943" name="Text Box 1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C</a:t>
              </a:r>
            </a:p>
          </p:txBody>
        </p:sp>
        <p:sp>
          <p:nvSpPr>
            <p:cNvPr id="208944" name="Text Box 1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3</a:t>
              </a:r>
            </a:p>
          </p:txBody>
        </p:sp>
      </p:grpSp>
      <p:sp>
        <p:nvSpPr>
          <p:cNvPr id="208909" name="Rectangle 19"/>
          <p:cNvSpPr>
            <a:spLocks noGrp="1" noChangeArrowheads="1"/>
          </p:cNvSpPr>
          <p:nvPr>
            <p:ph type="title" idx="4294967295"/>
          </p:nvPr>
        </p:nvSpPr>
        <p:spPr/>
        <p:txBody>
          <a:bodyPr/>
          <a:lstStyle/>
          <a:p>
            <a:pPr eaLnBrk="1" hangingPunct="1"/>
            <a:r>
              <a:rPr lang="en-US">
                <a:latin typeface="Arial" charset="0"/>
              </a:rPr>
              <a:t>Billboards are Large</a:t>
            </a:r>
          </a:p>
        </p:txBody>
      </p:sp>
      <p:sp>
        <p:nvSpPr>
          <p:cNvPr id="199702" name="AutoShape 20"/>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a typeface="+mn-ea"/>
              <a:cs typeface="+mn-cs"/>
            </a:endParaRPr>
          </a:p>
        </p:txBody>
      </p:sp>
      <p:grpSp>
        <p:nvGrpSpPr>
          <p:cNvPr id="208911" name="Group 21"/>
          <p:cNvGrpSpPr>
            <a:grpSpLocks/>
          </p:cNvGrpSpPr>
          <p:nvPr/>
        </p:nvGrpSpPr>
        <p:grpSpPr bwMode="auto">
          <a:xfrm>
            <a:off x="1828800" y="4267200"/>
            <a:ext cx="533400" cy="228600"/>
            <a:chOff x="1344" y="2304"/>
            <a:chExt cx="336" cy="144"/>
          </a:xfrm>
        </p:grpSpPr>
        <p:sp>
          <p:nvSpPr>
            <p:cNvPr id="208941" name="Line 22"/>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42" name="Oval 23"/>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08912" name="Group 24"/>
          <p:cNvGrpSpPr>
            <a:grpSpLocks/>
          </p:cNvGrpSpPr>
          <p:nvPr/>
        </p:nvGrpSpPr>
        <p:grpSpPr bwMode="auto">
          <a:xfrm>
            <a:off x="3632200" y="4267200"/>
            <a:ext cx="533400" cy="228600"/>
            <a:chOff x="1344" y="2304"/>
            <a:chExt cx="336" cy="144"/>
          </a:xfrm>
        </p:grpSpPr>
        <p:sp>
          <p:nvSpPr>
            <p:cNvPr id="208939" name="Line 25"/>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40" name="Oval 26"/>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08913" name="Group 27"/>
          <p:cNvGrpSpPr>
            <a:grpSpLocks/>
          </p:cNvGrpSpPr>
          <p:nvPr/>
        </p:nvGrpSpPr>
        <p:grpSpPr bwMode="auto">
          <a:xfrm>
            <a:off x="5435600" y="4267200"/>
            <a:ext cx="533400" cy="228600"/>
            <a:chOff x="1344" y="2304"/>
            <a:chExt cx="336" cy="144"/>
          </a:xfrm>
        </p:grpSpPr>
        <p:sp>
          <p:nvSpPr>
            <p:cNvPr id="208937" name="Line 28"/>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38" name="Oval 29"/>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08914" name="Group 30"/>
          <p:cNvGrpSpPr>
            <a:grpSpLocks/>
          </p:cNvGrpSpPr>
          <p:nvPr/>
        </p:nvGrpSpPr>
        <p:grpSpPr bwMode="auto">
          <a:xfrm>
            <a:off x="7239000" y="4267200"/>
            <a:ext cx="533400" cy="228600"/>
            <a:chOff x="1344" y="2304"/>
            <a:chExt cx="336" cy="144"/>
          </a:xfrm>
        </p:grpSpPr>
        <p:sp>
          <p:nvSpPr>
            <p:cNvPr id="208935" name="Line 31"/>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36" name="Oval 32"/>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08915" name="Group 33"/>
          <p:cNvGrpSpPr>
            <a:grpSpLocks/>
          </p:cNvGrpSpPr>
          <p:nvPr/>
        </p:nvGrpSpPr>
        <p:grpSpPr bwMode="auto">
          <a:xfrm flipH="1">
            <a:off x="914400" y="4953000"/>
            <a:ext cx="1447800" cy="1295400"/>
            <a:chOff x="864" y="1968"/>
            <a:chExt cx="912" cy="816"/>
          </a:xfrm>
        </p:grpSpPr>
        <p:sp>
          <p:nvSpPr>
            <p:cNvPr id="208924" name="Freeform 3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08925" name="Freeform 3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08926" name="Freeform 3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08927" name="Freeform 37"/>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08928" name="Freeform 3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08929" name="Freeform 3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08930" name="Freeform 4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08931" name="Freeform 41"/>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08932" name="Freeform 42"/>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08933" name="Freeform 43"/>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08934" name="Freeform 44"/>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08916" name="Group 45"/>
          <p:cNvGrpSpPr>
            <a:grpSpLocks/>
          </p:cNvGrpSpPr>
          <p:nvPr/>
        </p:nvGrpSpPr>
        <p:grpSpPr bwMode="auto">
          <a:xfrm>
            <a:off x="3976688" y="4953000"/>
            <a:ext cx="595312" cy="762000"/>
            <a:chOff x="2304" y="3312"/>
            <a:chExt cx="375" cy="480"/>
          </a:xfrm>
        </p:grpSpPr>
        <p:sp>
          <p:nvSpPr>
            <p:cNvPr id="208922" name="Text Box 46"/>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B</a:t>
              </a:r>
            </a:p>
          </p:txBody>
        </p:sp>
        <p:sp>
          <p:nvSpPr>
            <p:cNvPr id="208923" name="Text Box 47"/>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3</a:t>
              </a:r>
            </a:p>
          </p:txBody>
        </p:sp>
      </p:grpSp>
      <p:grpSp>
        <p:nvGrpSpPr>
          <p:cNvPr id="208917" name="Group 48"/>
          <p:cNvGrpSpPr>
            <a:grpSpLocks/>
          </p:cNvGrpSpPr>
          <p:nvPr/>
        </p:nvGrpSpPr>
        <p:grpSpPr bwMode="auto">
          <a:xfrm>
            <a:off x="3657600" y="5257800"/>
            <a:ext cx="595313" cy="762000"/>
            <a:chOff x="2304" y="3312"/>
            <a:chExt cx="375" cy="480"/>
          </a:xfrm>
        </p:grpSpPr>
        <p:sp>
          <p:nvSpPr>
            <p:cNvPr id="208920" name="Text Box 49"/>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A</a:t>
              </a:r>
            </a:p>
          </p:txBody>
        </p:sp>
        <p:sp>
          <p:nvSpPr>
            <p:cNvPr id="208921" name="Text Box 50"/>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sp>
        <p:nvSpPr>
          <p:cNvPr id="208918" name="Text Box 52"/>
          <p:cNvSpPr txBox="1">
            <a:spLocks noChangeArrowheads="1"/>
          </p:cNvSpPr>
          <p:nvPr/>
        </p:nvSpPr>
        <p:spPr bwMode="auto">
          <a:xfrm>
            <a:off x="6872288" y="4953000"/>
            <a:ext cx="2174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olidFill>
                  <a:srgbClr val="0000FF"/>
                </a:solidFill>
              </a:rPr>
              <a:t>Letter</a:t>
            </a:r>
          </a:p>
          <a:p>
            <a:pPr algn="ctr"/>
            <a:r>
              <a:rPr lang="en-US" sz="3200">
                <a:solidFill>
                  <a:srgbClr val="0000FF"/>
                </a:solidFill>
              </a:rPr>
              <a:t>Tiles</a:t>
            </a:r>
          </a:p>
          <a:p>
            <a:pPr algn="ctr"/>
            <a:r>
              <a:rPr lang="en-US" sz="1600">
                <a:solidFill>
                  <a:srgbClr val="0000FF"/>
                </a:solidFill>
              </a:rPr>
              <a:t>From Scrabble™ box</a:t>
            </a:r>
          </a:p>
        </p:txBody>
      </p:sp>
      <p:sp>
        <p:nvSpPr>
          <p:cNvPr id="55"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C4D8EDC-72EA-4648-BA48-6F519953D789}" type="slidenum">
              <a:rPr lang="ar-SA" sz="1400">
                <a:latin typeface="Comic Sans MS" charset="0"/>
                <a:cs typeface="Arial" charset="0"/>
              </a:rPr>
              <a:pPr algn="r"/>
              <a:t>97</a:t>
            </a:fld>
            <a:endParaRPr lang="en-US" sz="1400">
              <a:latin typeface="Comic Sans MS" charset="0"/>
              <a:cs typeface="Arial" charset="0"/>
            </a:endParaRPr>
          </a:p>
        </p:txBody>
      </p:sp>
      <p:sp>
        <p:nvSpPr>
          <p:cNvPr id="210946" name="Text Box 2"/>
          <p:cNvSpPr txBox="1">
            <a:spLocks noChangeArrowheads="1"/>
          </p:cNvSpPr>
          <p:nvPr/>
        </p:nvSpPr>
        <p:spPr bwMode="auto">
          <a:xfrm>
            <a:off x="4572000" y="4495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47" name="Text Box 3"/>
          <p:cNvSpPr txBox="1">
            <a:spLocks noChangeArrowheads="1"/>
          </p:cNvSpPr>
          <p:nvPr/>
        </p:nvSpPr>
        <p:spPr bwMode="auto">
          <a:xfrm>
            <a:off x="48768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48" name="Text Box 4"/>
          <p:cNvSpPr txBox="1">
            <a:spLocks noChangeArrowheads="1"/>
          </p:cNvSpPr>
          <p:nvPr/>
        </p:nvSpPr>
        <p:spPr bwMode="auto">
          <a:xfrm>
            <a:off x="4267200" y="4724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49" name="Text Box 5"/>
          <p:cNvSpPr txBox="1">
            <a:spLocks noChangeArrowheads="1"/>
          </p:cNvSpPr>
          <p:nvPr/>
        </p:nvSpPr>
        <p:spPr bwMode="auto">
          <a:xfrm>
            <a:off x="4114800" y="4876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50" name="Text Box 6"/>
          <p:cNvSpPr txBox="1">
            <a:spLocks noChangeArrowheads="1"/>
          </p:cNvSpPr>
          <p:nvPr/>
        </p:nvSpPr>
        <p:spPr bwMode="auto">
          <a:xfrm>
            <a:off x="5867400" y="46482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51" name="Text Box 7"/>
          <p:cNvSpPr txBox="1">
            <a:spLocks noChangeArrowheads="1"/>
          </p:cNvSpPr>
          <p:nvPr/>
        </p:nvSpPr>
        <p:spPr bwMode="auto">
          <a:xfrm>
            <a:off x="5715000" y="48006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52" name="Text Box 8"/>
          <p:cNvSpPr txBox="1">
            <a:spLocks noChangeArrowheads="1"/>
          </p:cNvSpPr>
          <p:nvPr/>
        </p:nvSpPr>
        <p:spPr bwMode="auto">
          <a:xfrm>
            <a:off x="5562600" y="49530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53" name="Text Box 9"/>
          <p:cNvSpPr txBox="1">
            <a:spLocks noChangeArrowheads="1"/>
          </p:cNvSpPr>
          <p:nvPr/>
        </p:nvSpPr>
        <p:spPr bwMode="auto">
          <a:xfrm>
            <a:off x="5410200" y="51054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sp>
        <p:nvSpPr>
          <p:cNvPr id="210954" name="Text Box 10"/>
          <p:cNvSpPr txBox="1">
            <a:spLocks noChangeArrowheads="1"/>
          </p:cNvSpPr>
          <p:nvPr/>
        </p:nvSpPr>
        <p:spPr bwMode="auto">
          <a:xfrm>
            <a:off x="5257800" y="5257800"/>
            <a:ext cx="533400" cy="708025"/>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endParaRPr lang="en-US" sz="4000" b="1">
              <a:solidFill>
                <a:srgbClr val="0000FF"/>
              </a:solidFill>
              <a:latin typeface="Courier New" charset="0"/>
            </a:endParaRPr>
          </a:p>
        </p:txBody>
      </p:sp>
      <p:grpSp>
        <p:nvGrpSpPr>
          <p:cNvPr id="210955" name="Group 11"/>
          <p:cNvGrpSpPr>
            <a:grpSpLocks/>
          </p:cNvGrpSpPr>
          <p:nvPr/>
        </p:nvGrpSpPr>
        <p:grpSpPr bwMode="auto">
          <a:xfrm>
            <a:off x="5105400" y="5410200"/>
            <a:ext cx="595313" cy="762000"/>
            <a:chOff x="2304" y="3312"/>
            <a:chExt cx="375" cy="480"/>
          </a:xfrm>
        </p:grpSpPr>
        <p:sp>
          <p:nvSpPr>
            <p:cNvPr id="211008" name="Text Box 12"/>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E</a:t>
              </a:r>
            </a:p>
          </p:txBody>
        </p:sp>
        <p:sp>
          <p:nvSpPr>
            <p:cNvPr id="211009" name="Text Box 13"/>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0956" name="Group 14"/>
          <p:cNvGrpSpPr>
            <a:grpSpLocks/>
          </p:cNvGrpSpPr>
          <p:nvPr/>
        </p:nvGrpSpPr>
        <p:grpSpPr bwMode="auto">
          <a:xfrm>
            <a:off x="4724400" y="4876800"/>
            <a:ext cx="595313" cy="762000"/>
            <a:chOff x="2304" y="3312"/>
            <a:chExt cx="375" cy="480"/>
          </a:xfrm>
        </p:grpSpPr>
        <p:sp>
          <p:nvSpPr>
            <p:cNvPr id="211006" name="Text Box 15"/>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D</a:t>
              </a:r>
            </a:p>
          </p:txBody>
        </p:sp>
        <p:sp>
          <p:nvSpPr>
            <p:cNvPr id="211007" name="Text Box 16"/>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2</a:t>
              </a:r>
            </a:p>
          </p:txBody>
        </p:sp>
      </p:grpSp>
      <p:grpSp>
        <p:nvGrpSpPr>
          <p:cNvPr id="210957" name="Group 17"/>
          <p:cNvGrpSpPr>
            <a:grpSpLocks/>
          </p:cNvGrpSpPr>
          <p:nvPr/>
        </p:nvGrpSpPr>
        <p:grpSpPr bwMode="auto">
          <a:xfrm>
            <a:off x="4273550" y="5257800"/>
            <a:ext cx="595313" cy="762000"/>
            <a:chOff x="2304" y="3312"/>
            <a:chExt cx="375" cy="480"/>
          </a:xfrm>
        </p:grpSpPr>
        <p:sp>
          <p:nvSpPr>
            <p:cNvPr id="211004" name="Text Box 18"/>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C</a:t>
              </a:r>
            </a:p>
          </p:txBody>
        </p:sp>
        <p:sp>
          <p:nvSpPr>
            <p:cNvPr id="211005" name="Text Box 19"/>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3</a:t>
              </a:r>
            </a:p>
          </p:txBody>
        </p:sp>
      </p:grpSp>
      <p:sp>
        <p:nvSpPr>
          <p:cNvPr id="210958" name="Rectangle 20"/>
          <p:cNvSpPr>
            <a:spLocks noGrp="1" noChangeArrowheads="1"/>
          </p:cNvSpPr>
          <p:nvPr>
            <p:ph type="title" idx="4294967295"/>
          </p:nvPr>
        </p:nvSpPr>
        <p:spPr/>
        <p:txBody>
          <a:bodyPr/>
          <a:lstStyle/>
          <a:p>
            <a:pPr eaLnBrk="1" hangingPunct="1"/>
            <a:r>
              <a:rPr lang="en-US" sz="4000">
                <a:latin typeface="Arial" charset="0"/>
              </a:rPr>
              <a:t>Write One Letter at a Time …</a:t>
            </a:r>
          </a:p>
        </p:txBody>
      </p:sp>
      <p:sp>
        <p:nvSpPr>
          <p:cNvPr id="201751" name="AutoShape 21"/>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a typeface="+mn-ea"/>
              <a:cs typeface="+mn-cs"/>
            </a:endParaRPr>
          </a:p>
        </p:txBody>
      </p:sp>
      <p:grpSp>
        <p:nvGrpSpPr>
          <p:cNvPr id="210960" name="Group 22"/>
          <p:cNvGrpSpPr>
            <a:grpSpLocks/>
          </p:cNvGrpSpPr>
          <p:nvPr/>
        </p:nvGrpSpPr>
        <p:grpSpPr bwMode="auto">
          <a:xfrm>
            <a:off x="1828800" y="4267200"/>
            <a:ext cx="533400" cy="228600"/>
            <a:chOff x="1344" y="2304"/>
            <a:chExt cx="336" cy="144"/>
          </a:xfrm>
        </p:grpSpPr>
        <p:sp>
          <p:nvSpPr>
            <p:cNvPr id="211002" name="Line 23"/>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003" name="Oval 24"/>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0961" name="Group 25"/>
          <p:cNvGrpSpPr>
            <a:grpSpLocks/>
          </p:cNvGrpSpPr>
          <p:nvPr/>
        </p:nvGrpSpPr>
        <p:grpSpPr bwMode="auto">
          <a:xfrm>
            <a:off x="3632200" y="4267200"/>
            <a:ext cx="533400" cy="228600"/>
            <a:chOff x="1344" y="2304"/>
            <a:chExt cx="336" cy="144"/>
          </a:xfrm>
        </p:grpSpPr>
        <p:sp>
          <p:nvSpPr>
            <p:cNvPr id="211000" name="Line 26"/>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001" name="Oval 27"/>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0962" name="Group 28"/>
          <p:cNvGrpSpPr>
            <a:grpSpLocks/>
          </p:cNvGrpSpPr>
          <p:nvPr/>
        </p:nvGrpSpPr>
        <p:grpSpPr bwMode="auto">
          <a:xfrm>
            <a:off x="5435600" y="4267200"/>
            <a:ext cx="533400" cy="228600"/>
            <a:chOff x="1344" y="2304"/>
            <a:chExt cx="336" cy="144"/>
          </a:xfrm>
        </p:grpSpPr>
        <p:sp>
          <p:nvSpPr>
            <p:cNvPr id="210998" name="Line 29"/>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999" name="Oval 30"/>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0963" name="Group 31"/>
          <p:cNvGrpSpPr>
            <a:grpSpLocks/>
          </p:cNvGrpSpPr>
          <p:nvPr/>
        </p:nvGrpSpPr>
        <p:grpSpPr bwMode="auto">
          <a:xfrm>
            <a:off x="7239000" y="4267200"/>
            <a:ext cx="533400" cy="228600"/>
            <a:chOff x="1344" y="2304"/>
            <a:chExt cx="336" cy="144"/>
          </a:xfrm>
        </p:grpSpPr>
        <p:sp>
          <p:nvSpPr>
            <p:cNvPr id="210996" name="Line 32"/>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997" name="Oval 33"/>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0964" name="Group 34"/>
          <p:cNvGrpSpPr>
            <a:grpSpLocks/>
          </p:cNvGrpSpPr>
          <p:nvPr/>
        </p:nvGrpSpPr>
        <p:grpSpPr bwMode="auto">
          <a:xfrm flipH="1">
            <a:off x="914400" y="4953000"/>
            <a:ext cx="1447800" cy="1295400"/>
            <a:chOff x="864" y="1968"/>
            <a:chExt cx="912" cy="816"/>
          </a:xfrm>
        </p:grpSpPr>
        <p:sp>
          <p:nvSpPr>
            <p:cNvPr id="210985" name="Freeform 3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0986" name="Freeform 3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0987" name="Freeform 3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0988" name="Freeform 38"/>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0989" name="Freeform 3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10990" name="Freeform 4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10991" name="Freeform 4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10992" name="Freeform 42"/>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0993" name="Freeform 43"/>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0994" name="Freeform 44"/>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0995" name="Freeform 45"/>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10965" name="Group 46"/>
          <p:cNvGrpSpPr>
            <a:grpSpLocks/>
          </p:cNvGrpSpPr>
          <p:nvPr/>
        </p:nvGrpSpPr>
        <p:grpSpPr bwMode="auto">
          <a:xfrm>
            <a:off x="3976688" y="4953000"/>
            <a:ext cx="595312" cy="762000"/>
            <a:chOff x="2304" y="3312"/>
            <a:chExt cx="375" cy="480"/>
          </a:xfrm>
        </p:grpSpPr>
        <p:sp>
          <p:nvSpPr>
            <p:cNvPr id="210983" name="Text Box 4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B</a:t>
              </a:r>
            </a:p>
          </p:txBody>
        </p:sp>
        <p:sp>
          <p:nvSpPr>
            <p:cNvPr id="210984" name="Text Box 4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3</a:t>
              </a:r>
            </a:p>
          </p:txBody>
        </p:sp>
      </p:grpSp>
      <p:grpSp>
        <p:nvGrpSpPr>
          <p:cNvPr id="210966" name="Group 49"/>
          <p:cNvGrpSpPr>
            <a:grpSpLocks/>
          </p:cNvGrpSpPr>
          <p:nvPr/>
        </p:nvGrpSpPr>
        <p:grpSpPr bwMode="auto">
          <a:xfrm>
            <a:off x="3657600" y="5257800"/>
            <a:ext cx="595313" cy="762000"/>
            <a:chOff x="2304" y="3312"/>
            <a:chExt cx="375" cy="480"/>
          </a:xfrm>
        </p:grpSpPr>
        <p:sp>
          <p:nvSpPr>
            <p:cNvPr id="210981" name="Text Box 5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A</a:t>
              </a:r>
            </a:p>
          </p:txBody>
        </p:sp>
        <p:sp>
          <p:nvSpPr>
            <p:cNvPr id="210982" name="Text Box 5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sp>
        <p:nvSpPr>
          <p:cNvPr id="210967" name="Freeform 52"/>
          <p:cNvSpPr>
            <a:spLocks/>
          </p:cNvSpPr>
          <p:nvPr/>
        </p:nvSpPr>
        <p:spPr bwMode="auto">
          <a:xfrm>
            <a:off x="1600200" y="4441825"/>
            <a:ext cx="1766888" cy="587375"/>
          </a:xfrm>
          <a:custGeom>
            <a:avLst/>
            <a:gdLst>
              <a:gd name="T0" fmla="*/ 0 w 1113"/>
              <a:gd name="T1" fmla="*/ 2147483647 h 370"/>
              <a:gd name="T2" fmla="*/ 2147483647 w 1113"/>
              <a:gd name="T3" fmla="*/ 0 h 370"/>
              <a:gd name="T4" fmla="*/ 2147483647 w 1113"/>
              <a:gd name="T5" fmla="*/ 2147483647 h 370"/>
              <a:gd name="T6" fmla="*/ 0 60000 65536"/>
              <a:gd name="T7" fmla="*/ 0 60000 65536"/>
              <a:gd name="T8" fmla="*/ 0 60000 65536"/>
              <a:gd name="T9" fmla="*/ 0 w 1113"/>
              <a:gd name="T10" fmla="*/ 0 h 370"/>
              <a:gd name="T11" fmla="*/ 1113 w 1113"/>
              <a:gd name="T12" fmla="*/ 370 h 370"/>
            </a:gdLst>
            <a:ahLst/>
            <a:cxnLst>
              <a:cxn ang="T6">
                <a:pos x="T0" y="T1"/>
              </a:cxn>
              <a:cxn ang="T7">
                <a:pos x="T2" y="T3"/>
              </a:cxn>
              <a:cxn ang="T8">
                <a:pos x="T4" y="T5"/>
              </a:cxn>
            </a:cxnLst>
            <a:rect l="T9" t="T10" r="T11" b="T12"/>
            <a:pathLst>
              <a:path w="1113" h="370">
                <a:moveTo>
                  <a:pt x="0" y="370"/>
                </a:moveTo>
                <a:lnTo>
                  <a:pt x="1113" y="0"/>
                </a:lnTo>
                <a:lnTo>
                  <a:pt x="25" y="283"/>
                </a:lnTo>
              </a:path>
            </a:pathLst>
          </a:custGeom>
          <a:solidFill>
            <a:schemeClr val="tx1"/>
          </a:solidFill>
          <a:ln w="9525">
            <a:solidFill>
              <a:schemeClr val="tx1"/>
            </a:solidFill>
            <a:round/>
            <a:headEnd/>
            <a:tailEnd type="triangle" w="med" len="med"/>
          </a:ln>
        </p:spPr>
        <p:txBody>
          <a:bodyPr wrap="none" anchor="ctr"/>
          <a:lstStyle/>
          <a:p>
            <a:endParaRPr lang="en-US"/>
          </a:p>
        </p:txBody>
      </p:sp>
      <p:grpSp>
        <p:nvGrpSpPr>
          <p:cNvPr id="210968" name="Group 53"/>
          <p:cNvGrpSpPr>
            <a:grpSpLocks/>
          </p:cNvGrpSpPr>
          <p:nvPr/>
        </p:nvGrpSpPr>
        <p:grpSpPr bwMode="auto">
          <a:xfrm>
            <a:off x="1447800" y="2971800"/>
            <a:ext cx="595313" cy="762000"/>
            <a:chOff x="2304" y="3312"/>
            <a:chExt cx="375" cy="480"/>
          </a:xfrm>
        </p:grpSpPr>
        <p:sp>
          <p:nvSpPr>
            <p:cNvPr id="210979" name="Text Box 54"/>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W</a:t>
              </a:r>
            </a:p>
          </p:txBody>
        </p:sp>
        <p:sp>
          <p:nvSpPr>
            <p:cNvPr id="210980" name="Text Box 55"/>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4</a:t>
              </a:r>
            </a:p>
          </p:txBody>
        </p:sp>
      </p:grpSp>
      <p:grpSp>
        <p:nvGrpSpPr>
          <p:cNvPr id="210969" name="Group 56"/>
          <p:cNvGrpSpPr>
            <a:grpSpLocks/>
          </p:cNvGrpSpPr>
          <p:nvPr/>
        </p:nvGrpSpPr>
        <p:grpSpPr bwMode="auto">
          <a:xfrm>
            <a:off x="2057400" y="2971800"/>
            <a:ext cx="595313" cy="762000"/>
            <a:chOff x="2304" y="3312"/>
            <a:chExt cx="375" cy="480"/>
          </a:xfrm>
        </p:grpSpPr>
        <p:sp>
          <p:nvSpPr>
            <p:cNvPr id="210977" name="Text Box 5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A</a:t>
              </a:r>
            </a:p>
          </p:txBody>
        </p:sp>
        <p:sp>
          <p:nvSpPr>
            <p:cNvPr id="210978" name="Text Box 5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0970" name="Group 59"/>
          <p:cNvGrpSpPr>
            <a:grpSpLocks/>
          </p:cNvGrpSpPr>
          <p:nvPr/>
        </p:nvGrpSpPr>
        <p:grpSpPr bwMode="auto">
          <a:xfrm>
            <a:off x="2667000" y="2971800"/>
            <a:ext cx="595313" cy="762000"/>
            <a:chOff x="2304" y="3312"/>
            <a:chExt cx="375" cy="480"/>
          </a:xfrm>
        </p:grpSpPr>
        <p:sp>
          <p:nvSpPr>
            <p:cNvPr id="210975" name="Text Box 6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S</a:t>
              </a:r>
            </a:p>
          </p:txBody>
        </p:sp>
        <p:sp>
          <p:nvSpPr>
            <p:cNvPr id="210976" name="Text Box 6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0971" name="Group 62"/>
          <p:cNvGrpSpPr>
            <a:grpSpLocks/>
          </p:cNvGrpSpPr>
          <p:nvPr/>
        </p:nvGrpSpPr>
        <p:grpSpPr bwMode="auto">
          <a:xfrm>
            <a:off x="3276600" y="3962400"/>
            <a:ext cx="595313" cy="762000"/>
            <a:chOff x="2304" y="3312"/>
            <a:chExt cx="375" cy="480"/>
          </a:xfrm>
        </p:grpSpPr>
        <p:sp>
          <p:nvSpPr>
            <p:cNvPr id="210973" name="Text Box 6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H</a:t>
              </a:r>
            </a:p>
          </p:txBody>
        </p:sp>
        <p:sp>
          <p:nvSpPr>
            <p:cNvPr id="210974" name="Text Box 6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4</a:t>
              </a:r>
            </a:p>
          </p:txBody>
        </p:sp>
      </p:grpSp>
      <p:sp>
        <p:nvSpPr>
          <p:cNvPr id="6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1FE6AE2-0521-C147-8C97-AF28847AC823}" type="slidenum">
              <a:rPr lang="ar-SA" sz="1400">
                <a:latin typeface="Comic Sans MS" charset="0"/>
                <a:cs typeface="Arial" charset="0"/>
              </a:rPr>
              <a:pPr algn="r"/>
              <a:t>98</a:t>
            </a:fld>
            <a:endParaRPr lang="en-US" sz="1400">
              <a:latin typeface="Comic Sans MS" charset="0"/>
              <a:cs typeface="Arial" charset="0"/>
            </a:endParaRPr>
          </a:p>
        </p:txBody>
      </p:sp>
      <p:sp>
        <p:nvSpPr>
          <p:cNvPr id="212994" name="Rectangle 2"/>
          <p:cNvSpPr>
            <a:spLocks noGrp="1" noChangeArrowheads="1"/>
          </p:cNvSpPr>
          <p:nvPr>
            <p:ph type="title" idx="4294967295"/>
          </p:nvPr>
        </p:nvSpPr>
        <p:spPr/>
        <p:txBody>
          <a:bodyPr/>
          <a:lstStyle/>
          <a:p>
            <a:pPr eaLnBrk="1" hangingPunct="1"/>
            <a:r>
              <a:rPr lang="en-US">
                <a:latin typeface="Arial" charset="0"/>
              </a:rPr>
              <a:t>To post a message</a:t>
            </a:r>
          </a:p>
        </p:txBody>
      </p:sp>
      <p:sp>
        <p:nvSpPr>
          <p:cNvPr id="203781" name="AutoShape 3"/>
          <p:cNvSpPr>
            <a:spLocks noChangeArrowheads="1"/>
          </p:cNvSpPr>
          <p:nvPr/>
        </p:nvSpPr>
        <p:spPr bwMode="auto">
          <a:xfrm>
            <a:off x="914400" y="2438400"/>
            <a:ext cx="7315200" cy="1828800"/>
          </a:xfrm>
          <a:prstGeom prst="roundRect">
            <a:avLst>
              <a:gd name="adj" fmla="val 16667"/>
            </a:avLst>
          </a:prstGeom>
          <a:solidFill>
            <a:schemeClr val="accent6">
              <a:lumMod val="20000"/>
              <a:lumOff val="80000"/>
            </a:schemeClr>
          </a:solidFill>
          <a:ln w="38100">
            <a:solidFill>
              <a:schemeClr val="tx1"/>
            </a:solidFill>
            <a:round/>
            <a:headEnd/>
            <a:tailEnd/>
          </a:ln>
        </p:spPr>
        <p:txBody>
          <a:bodyPr wrap="none" anchor="ctr"/>
          <a:lstStyle/>
          <a:p>
            <a:pPr algn="r" eaLnBrk="0" hangingPunct="0">
              <a:defRPr/>
            </a:pPr>
            <a:endParaRPr lang="en-US" sz="4400" b="1">
              <a:solidFill>
                <a:srgbClr val="0000FF"/>
              </a:solidFill>
              <a:latin typeface="Comic Sans MS" pitchFamily="66" charset="0"/>
              <a:ea typeface="+mn-ea"/>
              <a:cs typeface="+mn-cs"/>
            </a:endParaRPr>
          </a:p>
        </p:txBody>
      </p:sp>
      <p:grpSp>
        <p:nvGrpSpPr>
          <p:cNvPr id="212996" name="Group 4"/>
          <p:cNvGrpSpPr>
            <a:grpSpLocks/>
          </p:cNvGrpSpPr>
          <p:nvPr/>
        </p:nvGrpSpPr>
        <p:grpSpPr bwMode="auto">
          <a:xfrm flipH="1">
            <a:off x="914400" y="4953000"/>
            <a:ext cx="1447800" cy="1295400"/>
            <a:chOff x="864" y="1968"/>
            <a:chExt cx="912" cy="816"/>
          </a:xfrm>
        </p:grpSpPr>
        <p:sp>
          <p:nvSpPr>
            <p:cNvPr id="213044"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3045"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3046"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3047" name="Freeform 8"/>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3048"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13049"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13050"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13051" name="Freeform 12"/>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3052" name="Freeform 13"/>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3053" name="Freeform 14"/>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3054" name="Freeform 15"/>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12997" name="Group 16"/>
          <p:cNvGrpSpPr>
            <a:grpSpLocks/>
          </p:cNvGrpSpPr>
          <p:nvPr/>
        </p:nvGrpSpPr>
        <p:grpSpPr bwMode="auto">
          <a:xfrm>
            <a:off x="1447800" y="2971800"/>
            <a:ext cx="2424113" cy="1524000"/>
            <a:chOff x="912" y="1872"/>
            <a:chExt cx="1527" cy="960"/>
          </a:xfrm>
        </p:grpSpPr>
        <p:grpSp>
          <p:nvGrpSpPr>
            <p:cNvPr id="213029" name="Group 17"/>
            <p:cNvGrpSpPr>
              <a:grpSpLocks/>
            </p:cNvGrpSpPr>
            <p:nvPr/>
          </p:nvGrpSpPr>
          <p:grpSpPr bwMode="auto">
            <a:xfrm>
              <a:off x="1152" y="2688"/>
              <a:ext cx="336" cy="144"/>
              <a:chOff x="1344" y="2304"/>
              <a:chExt cx="336" cy="144"/>
            </a:xfrm>
          </p:grpSpPr>
          <p:sp>
            <p:nvSpPr>
              <p:cNvPr id="213042" name="Line 18"/>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043" name="Oval 19"/>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3030" name="Group 20"/>
            <p:cNvGrpSpPr>
              <a:grpSpLocks/>
            </p:cNvGrpSpPr>
            <p:nvPr/>
          </p:nvGrpSpPr>
          <p:grpSpPr bwMode="auto">
            <a:xfrm>
              <a:off x="912" y="1872"/>
              <a:ext cx="375" cy="480"/>
              <a:chOff x="2304" y="3312"/>
              <a:chExt cx="375" cy="480"/>
            </a:xfrm>
          </p:grpSpPr>
          <p:sp>
            <p:nvSpPr>
              <p:cNvPr id="213040" name="Text Box 21"/>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W</a:t>
                </a:r>
              </a:p>
            </p:txBody>
          </p:sp>
          <p:sp>
            <p:nvSpPr>
              <p:cNvPr id="213041" name="Text Box 22"/>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4</a:t>
                </a:r>
              </a:p>
            </p:txBody>
          </p:sp>
        </p:grpSp>
        <p:grpSp>
          <p:nvGrpSpPr>
            <p:cNvPr id="213031" name="Group 23"/>
            <p:cNvGrpSpPr>
              <a:grpSpLocks/>
            </p:cNvGrpSpPr>
            <p:nvPr/>
          </p:nvGrpSpPr>
          <p:grpSpPr bwMode="auto">
            <a:xfrm>
              <a:off x="1296" y="1872"/>
              <a:ext cx="375" cy="480"/>
              <a:chOff x="2304" y="3312"/>
              <a:chExt cx="375" cy="480"/>
            </a:xfrm>
          </p:grpSpPr>
          <p:sp>
            <p:nvSpPr>
              <p:cNvPr id="213038" name="Text Box 24"/>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A</a:t>
                </a:r>
              </a:p>
            </p:txBody>
          </p:sp>
          <p:sp>
            <p:nvSpPr>
              <p:cNvPr id="213039" name="Text Box 25"/>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3032" name="Group 26"/>
            <p:cNvGrpSpPr>
              <a:grpSpLocks/>
            </p:cNvGrpSpPr>
            <p:nvPr/>
          </p:nvGrpSpPr>
          <p:grpSpPr bwMode="auto">
            <a:xfrm>
              <a:off x="1680" y="1872"/>
              <a:ext cx="375" cy="480"/>
              <a:chOff x="2304" y="3312"/>
              <a:chExt cx="375" cy="480"/>
            </a:xfrm>
          </p:grpSpPr>
          <p:sp>
            <p:nvSpPr>
              <p:cNvPr id="213036" name="Text Box 2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S</a:t>
                </a:r>
              </a:p>
            </p:txBody>
          </p:sp>
          <p:sp>
            <p:nvSpPr>
              <p:cNvPr id="213037" name="Text Box 2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3033" name="Group 29"/>
            <p:cNvGrpSpPr>
              <a:grpSpLocks/>
            </p:cNvGrpSpPr>
            <p:nvPr/>
          </p:nvGrpSpPr>
          <p:grpSpPr bwMode="auto">
            <a:xfrm>
              <a:off x="2064" y="1872"/>
              <a:ext cx="375" cy="480"/>
              <a:chOff x="2304" y="3312"/>
              <a:chExt cx="375" cy="480"/>
            </a:xfrm>
          </p:grpSpPr>
          <p:sp>
            <p:nvSpPr>
              <p:cNvPr id="213034" name="Text Box 3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H</a:t>
                </a:r>
              </a:p>
            </p:txBody>
          </p:sp>
          <p:sp>
            <p:nvSpPr>
              <p:cNvPr id="213035" name="Text Box 3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4</a:t>
                </a:r>
              </a:p>
            </p:txBody>
          </p:sp>
        </p:grpSp>
      </p:grpSp>
      <p:grpSp>
        <p:nvGrpSpPr>
          <p:cNvPr id="212998" name="Group 32"/>
          <p:cNvGrpSpPr>
            <a:grpSpLocks/>
          </p:cNvGrpSpPr>
          <p:nvPr/>
        </p:nvGrpSpPr>
        <p:grpSpPr bwMode="auto">
          <a:xfrm>
            <a:off x="6096000" y="2971800"/>
            <a:ext cx="1814513" cy="1524000"/>
            <a:chOff x="3840" y="1872"/>
            <a:chExt cx="1143" cy="960"/>
          </a:xfrm>
        </p:grpSpPr>
        <p:grpSp>
          <p:nvGrpSpPr>
            <p:cNvPr id="213017" name="Group 33"/>
            <p:cNvGrpSpPr>
              <a:grpSpLocks/>
            </p:cNvGrpSpPr>
            <p:nvPr/>
          </p:nvGrpSpPr>
          <p:grpSpPr bwMode="auto">
            <a:xfrm>
              <a:off x="4560" y="2688"/>
              <a:ext cx="336" cy="144"/>
              <a:chOff x="1344" y="2304"/>
              <a:chExt cx="336" cy="144"/>
            </a:xfrm>
          </p:grpSpPr>
          <p:sp>
            <p:nvSpPr>
              <p:cNvPr id="213027" name="Line 34"/>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028" name="Oval 35"/>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3018" name="Group 36"/>
            <p:cNvGrpSpPr>
              <a:grpSpLocks/>
            </p:cNvGrpSpPr>
            <p:nvPr/>
          </p:nvGrpSpPr>
          <p:grpSpPr bwMode="auto">
            <a:xfrm>
              <a:off x="4224" y="1872"/>
              <a:ext cx="375" cy="480"/>
              <a:chOff x="2304" y="3312"/>
              <a:chExt cx="375" cy="480"/>
            </a:xfrm>
          </p:grpSpPr>
          <p:sp>
            <p:nvSpPr>
              <p:cNvPr id="213025" name="Text Box 3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A</a:t>
                </a:r>
              </a:p>
            </p:txBody>
          </p:sp>
          <p:sp>
            <p:nvSpPr>
              <p:cNvPr id="213026" name="Text Box 3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3019" name="Group 39"/>
            <p:cNvGrpSpPr>
              <a:grpSpLocks/>
            </p:cNvGrpSpPr>
            <p:nvPr/>
          </p:nvGrpSpPr>
          <p:grpSpPr bwMode="auto">
            <a:xfrm>
              <a:off x="3840" y="1872"/>
              <a:ext cx="375" cy="480"/>
              <a:chOff x="2304" y="3312"/>
              <a:chExt cx="375" cy="480"/>
            </a:xfrm>
          </p:grpSpPr>
          <p:sp>
            <p:nvSpPr>
              <p:cNvPr id="213023" name="Text Box 4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C</a:t>
                </a:r>
              </a:p>
            </p:txBody>
          </p:sp>
          <p:sp>
            <p:nvSpPr>
              <p:cNvPr id="213024" name="Text Box 4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3</a:t>
                </a:r>
              </a:p>
            </p:txBody>
          </p:sp>
        </p:grpSp>
        <p:grpSp>
          <p:nvGrpSpPr>
            <p:cNvPr id="213020" name="Group 42"/>
            <p:cNvGrpSpPr>
              <a:grpSpLocks/>
            </p:cNvGrpSpPr>
            <p:nvPr/>
          </p:nvGrpSpPr>
          <p:grpSpPr bwMode="auto">
            <a:xfrm>
              <a:off x="4608" y="1872"/>
              <a:ext cx="375" cy="480"/>
              <a:chOff x="2304" y="3312"/>
              <a:chExt cx="375" cy="480"/>
            </a:xfrm>
          </p:grpSpPr>
          <p:sp>
            <p:nvSpPr>
              <p:cNvPr id="213021" name="Text Box 4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R</a:t>
                </a:r>
              </a:p>
            </p:txBody>
          </p:sp>
          <p:sp>
            <p:nvSpPr>
              <p:cNvPr id="213022" name="Text Box 4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grpSp>
        <p:nvGrpSpPr>
          <p:cNvPr id="212999" name="Group 45"/>
          <p:cNvGrpSpPr>
            <a:grpSpLocks/>
          </p:cNvGrpSpPr>
          <p:nvPr/>
        </p:nvGrpSpPr>
        <p:grpSpPr bwMode="auto">
          <a:xfrm>
            <a:off x="4070350" y="2971800"/>
            <a:ext cx="1828800" cy="762000"/>
            <a:chOff x="2592" y="1872"/>
            <a:chExt cx="1152" cy="480"/>
          </a:xfrm>
        </p:grpSpPr>
        <p:grpSp>
          <p:nvGrpSpPr>
            <p:cNvPr id="213008" name="Group 46"/>
            <p:cNvGrpSpPr>
              <a:grpSpLocks/>
            </p:cNvGrpSpPr>
            <p:nvPr/>
          </p:nvGrpSpPr>
          <p:grpSpPr bwMode="auto">
            <a:xfrm>
              <a:off x="2592" y="1872"/>
              <a:ext cx="375" cy="480"/>
              <a:chOff x="2304" y="3312"/>
              <a:chExt cx="375" cy="480"/>
            </a:xfrm>
          </p:grpSpPr>
          <p:sp>
            <p:nvSpPr>
              <p:cNvPr id="213015" name="Text Box 4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T</a:t>
                </a:r>
              </a:p>
            </p:txBody>
          </p:sp>
          <p:sp>
            <p:nvSpPr>
              <p:cNvPr id="213016" name="Text Box 4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nvGrpSpPr>
            <p:cNvPr id="213009" name="Group 49"/>
            <p:cNvGrpSpPr>
              <a:grpSpLocks/>
            </p:cNvGrpSpPr>
            <p:nvPr/>
          </p:nvGrpSpPr>
          <p:grpSpPr bwMode="auto">
            <a:xfrm>
              <a:off x="2976" y="1872"/>
              <a:ext cx="375" cy="480"/>
              <a:chOff x="2304" y="3312"/>
              <a:chExt cx="375" cy="480"/>
            </a:xfrm>
          </p:grpSpPr>
          <p:sp>
            <p:nvSpPr>
              <p:cNvPr id="213013" name="Text Box 5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H</a:t>
                </a:r>
              </a:p>
            </p:txBody>
          </p:sp>
          <p:sp>
            <p:nvSpPr>
              <p:cNvPr id="213014" name="Text Box 5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4</a:t>
                </a:r>
              </a:p>
            </p:txBody>
          </p:sp>
        </p:grpSp>
        <p:grpSp>
          <p:nvGrpSpPr>
            <p:cNvPr id="213010" name="Group 52"/>
            <p:cNvGrpSpPr>
              <a:grpSpLocks/>
            </p:cNvGrpSpPr>
            <p:nvPr/>
          </p:nvGrpSpPr>
          <p:grpSpPr bwMode="auto">
            <a:xfrm>
              <a:off x="3369" y="1872"/>
              <a:ext cx="375" cy="480"/>
              <a:chOff x="2304" y="3312"/>
              <a:chExt cx="375" cy="480"/>
            </a:xfrm>
          </p:grpSpPr>
          <p:sp>
            <p:nvSpPr>
              <p:cNvPr id="213011" name="Text Box 5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0000FF"/>
                    </a:solidFill>
                    <a:latin typeface="Courier New" charset="0"/>
                  </a:rPr>
                  <a:t>E</a:t>
                </a:r>
              </a:p>
            </p:txBody>
          </p:sp>
          <p:sp>
            <p:nvSpPr>
              <p:cNvPr id="213012" name="Text Box 5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0000FF"/>
                    </a:solidFill>
                    <a:latin typeface="Courier New" charset="0"/>
                  </a:rPr>
                  <a:t>1</a:t>
                </a:r>
              </a:p>
            </p:txBody>
          </p:sp>
        </p:grpSp>
      </p:grpSp>
      <p:sp>
        <p:nvSpPr>
          <p:cNvPr id="203833" name="AutoShape 55"/>
          <p:cNvSpPr>
            <a:spLocks noChangeArrowheads="1"/>
          </p:cNvSpPr>
          <p:nvPr/>
        </p:nvSpPr>
        <p:spPr bwMode="auto">
          <a:xfrm>
            <a:off x="2667000" y="4724400"/>
            <a:ext cx="1295400" cy="609600"/>
          </a:xfrm>
          <a:prstGeom prst="cloudCallout">
            <a:avLst>
              <a:gd name="adj1" fmla="val -72319"/>
              <a:gd name="adj2" fmla="val 27083"/>
            </a:avLst>
          </a:prstGeom>
          <a:noFill/>
          <a:ln w="9525">
            <a:solidFill>
              <a:srgbClr val="FF0000"/>
            </a:solidFill>
            <a:round/>
            <a:headEnd/>
            <a:tailEnd/>
          </a:ln>
        </p:spPr>
        <p:txBody>
          <a:bodyPr anchor="ctr"/>
          <a:lstStyle/>
          <a:p>
            <a:pPr algn="ctr" eaLnBrk="0" hangingPunct="0">
              <a:defRPr/>
            </a:pPr>
            <a:r>
              <a:rPr lang="en-US" dirty="0">
                <a:solidFill>
                  <a:srgbClr val="FF0000"/>
                </a:solidFill>
                <a:latin typeface="+mj-lt"/>
                <a:ea typeface="+mn-ea"/>
                <a:cs typeface="+mn-cs"/>
              </a:rPr>
              <a:t>whew</a:t>
            </a:r>
          </a:p>
        </p:txBody>
      </p:sp>
      <p:grpSp>
        <p:nvGrpSpPr>
          <p:cNvPr id="213001" name="Group 56"/>
          <p:cNvGrpSpPr>
            <a:grpSpLocks/>
          </p:cNvGrpSpPr>
          <p:nvPr/>
        </p:nvGrpSpPr>
        <p:grpSpPr bwMode="auto">
          <a:xfrm>
            <a:off x="3705225" y="4267200"/>
            <a:ext cx="533400" cy="228600"/>
            <a:chOff x="1344" y="2304"/>
            <a:chExt cx="336" cy="144"/>
          </a:xfrm>
        </p:grpSpPr>
        <p:sp>
          <p:nvSpPr>
            <p:cNvPr id="213006" name="Line 57"/>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007" name="Oval 58"/>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grpSp>
        <p:nvGrpSpPr>
          <p:cNvPr id="213002" name="Group 59"/>
          <p:cNvGrpSpPr>
            <a:grpSpLocks/>
          </p:cNvGrpSpPr>
          <p:nvPr/>
        </p:nvGrpSpPr>
        <p:grpSpPr bwMode="auto">
          <a:xfrm>
            <a:off x="5730875" y="4267200"/>
            <a:ext cx="533400" cy="228600"/>
            <a:chOff x="1344" y="2304"/>
            <a:chExt cx="336" cy="144"/>
          </a:xfrm>
        </p:grpSpPr>
        <p:sp>
          <p:nvSpPr>
            <p:cNvPr id="213004" name="Line 60"/>
            <p:cNvSpPr>
              <a:spLocks noChangeShapeType="1"/>
            </p:cNvSpPr>
            <p:nvPr/>
          </p:nvSpPr>
          <p:spPr bwMode="auto">
            <a:xfrm>
              <a:off x="1344" y="2304"/>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005" name="Oval 61"/>
            <p:cNvSpPr>
              <a:spLocks noChangeArrowheads="1"/>
            </p:cNvSpPr>
            <p:nvPr/>
          </p:nvSpPr>
          <p:spPr bwMode="auto">
            <a:xfrm>
              <a:off x="1488" y="2400"/>
              <a:ext cx="192" cy="48"/>
            </a:xfrm>
            <a:prstGeom prst="ellipse">
              <a:avLst/>
            </a:prstGeom>
            <a:solidFill>
              <a:srgbClr val="FFFF00"/>
            </a:solidFill>
            <a:ln w="38100">
              <a:solidFill>
                <a:schemeClr val="tx1"/>
              </a:solidFill>
              <a:round/>
              <a:headEnd/>
              <a:tailEnd/>
            </a:ln>
          </p:spPr>
          <p:txBody>
            <a:bodyPr wrap="none" anchor="ctr"/>
            <a:lstStyle/>
            <a:p>
              <a:pPr algn="r" eaLnBrk="0" hangingPunct="0"/>
              <a:endParaRPr lang="en-US" sz="4400" b="1">
                <a:solidFill>
                  <a:srgbClr val="0000FF"/>
                </a:solidFill>
                <a:latin typeface="Comic Sans MS" charset="0"/>
              </a:endParaRPr>
            </a:p>
          </p:txBody>
        </p:sp>
      </p:grpSp>
      <p:sp>
        <p:nvSpPr>
          <p:cNvPr id="64"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3"/>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1630ED2-699A-904A-866A-C176C2D0966C}" type="slidenum">
              <a:rPr lang="ar-SA" sz="1400">
                <a:latin typeface="Comic Sans MS" charset="0"/>
                <a:cs typeface="Arial" charset="0"/>
              </a:rPr>
              <a:pPr algn="r"/>
              <a:t>99</a:t>
            </a:fld>
            <a:endParaRPr lang="en-US" sz="1400">
              <a:latin typeface="Comic Sans MS" charset="0"/>
              <a:cs typeface="Arial" charset="0"/>
            </a:endParaRPr>
          </a:p>
        </p:txBody>
      </p:sp>
      <p:sp>
        <p:nvSpPr>
          <p:cNvPr id="205828" name="AutoShape 2"/>
          <p:cNvSpPr>
            <a:spLocks noChangeArrowheads="1"/>
          </p:cNvSpPr>
          <p:nvPr/>
        </p:nvSpPr>
        <p:spPr bwMode="auto">
          <a:xfrm>
            <a:off x="152400" y="1676400"/>
            <a:ext cx="9144000" cy="2895600"/>
          </a:xfrm>
          <a:prstGeom prst="cloudCallout">
            <a:avLst>
              <a:gd name="adj1" fmla="val -27690"/>
              <a:gd name="adj2" fmla="val 76866"/>
            </a:avLst>
          </a:prstGeom>
          <a:solidFill>
            <a:schemeClr val="accent6">
              <a:lumMod val="20000"/>
              <a:lumOff val="80000"/>
            </a:schemeClr>
          </a:solidFill>
          <a:ln w="38100">
            <a:solidFill>
              <a:schemeClr val="accent6">
                <a:lumMod val="75000"/>
              </a:schemeClr>
            </a:solidFill>
            <a:round/>
            <a:headEnd/>
            <a:tailEnd/>
          </a:ln>
        </p:spPr>
        <p:txBody>
          <a:bodyPr anchor="ctr"/>
          <a:lstStyle/>
          <a:p>
            <a:pPr algn="ctr" eaLnBrk="0" hangingPunct="0">
              <a:defRPr/>
            </a:pPr>
            <a:endParaRPr lang="en-US" sz="4000" dirty="0">
              <a:solidFill>
                <a:srgbClr val="0000FF"/>
              </a:solidFill>
              <a:latin typeface="Courier New" pitchFamily="49" charset="0"/>
              <a:ea typeface="+mn-ea"/>
              <a:cs typeface="+mn-cs"/>
            </a:endParaRPr>
          </a:p>
        </p:txBody>
      </p:sp>
      <p:grpSp>
        <p:nvGrpSpPr>
          <p:cNvPr id="215043" name="Group 3"/>
          <p:cNvGrpSpPr>
            <a:grpSpLocks/>
          </p:cNvGrpSpPr>
          <p:nvPr/>
        </p:nvGrpSpPr>
        <p:grpSpPr bwMode="auto">
          <a:xfrm>
            <a:off x="7924800" y="3200400"/>
            <a:ext cx="595313" cy="762000"/>
            <a:chOff x="2304" y="3312"/>
            <a:chExt cx="375" cy="480"/>
          </a:xfrm>
        </p:grpSpPr>
        <p:sp>
          <p:nvSpPr>
            <p:cNvPr id="215094" name="Text Box 4"/>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S</a:t>
              </a:r>
            </a:p>
          </p:txBody>
        </p:sp>
        <p:sp>
          <p:nvSpPr>
            <p:cNvPr id="215095" name="Text Box 5"/>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sp>
        <p:nvSpPr>
          <p:cNvPr id="215044" name="Rectangle 6"/>
          <p:cNvSpPr>
            <a:spLocks noGrp="1" noChangeArrowheads="1"/>
          </p:cNvSpPr>
          <p:nvPr>
            <p:ph type="title" idx="4294967295"/>
          </p:nvPr>
        </p:nvSpPr>
        <p:spPr>
          <a:xfrm>
            <a:off x="715963" y="392113"/>
            <a:ext cx="7772400" cy="1143000"/>
          </a:xfrm>
        </p:spPr>
        <p:txBody>
          <a:bodyPr/>
          <a:lstStyle/>
          <a:p>
            <a:pPr eaLnBrk="1" hangingPunct="1"/>
            <a:r>
              <a:rPr lang="en-US" dirty="0" smtClean="0">
                <a:latin typeface="Arial" charset="0"/>
              </a:rPr>
              <a:t>Let</a:t>
            </a:r>
            <a:r>
              <a:rPr lang="fr-FR" altLang="ja-JP" dirty="0" smtClean="0">
                <a:latin typeface="Arial" charset="0"/>
              </a:rPr>
              <a:t>'</a:t>
            </a:r>
            <a:r>
              <a:rPr lang="en-US" altLang="ja-JP" dirty="0" smtClean="0">
                <a:latin typeface="Arial" charset="0"/>
              </a:rPr>
              <a:t>s </a:t>
            </a:r>
            <a:r>
              <a:rPr lang="en-US" altLang="ja-JP" dirty="0">
                <a:latin typeface="Arial" charset="0"/>
              </a:rPr>
              <a:t>send another message</a:t>
            </a:r>
            <a:endParaRPr lang="en-US" dirty="0">
              <a:latin typeface="Arial" charset="0"/>
            </a:endParaRPr>
          </a:p>
        </p:txBody>
      </p:sp>
      <p:grpSp>
        <p:nvGrpSpPr>
          <p:cNvPr id="215045" name="Group 7"/>
          <p:cNvGrpSpPr>
            <a:grpSpLocks/>
          </p:cNvGrpSpPr>
          <p:nvPr/>
        </p:nvGrpSpPr>
        <p:grpSpPr bwMode="auto">
          <a:xfrm flipH="1">
            <a:off x="457200" y="5181600"/>
            <a:ext cx="1447800" cy="1295400"/>
            <a:chOff x="864" y="1968"/>
            <a:chExt cx="912" cy="816"/>
          </a:xfrm>
        </p:grpSpPr>
        <p:sp>
          <p:nvSpPr>
            <p:cNvPr id="215083" name="Freeform 8"/>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5084" name="Freeform 9"/>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5085" name="Freeform 10"/>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5086" name="Freeform 11"/>
            <p:cNvSpPr>
              <a:spLocks/>
            </p:cNvSpPr>
            <p:nvPr/>
          </p:nvSpPr>
          <p:spPr bwMode="auto">
            <a:xfrm>
              <a:off x="1200" y="1968"/>
              <a:ext cx="144" cy="288"/>
            </a:xfrm>
            <a:custGeom>
              <a:avLst/>
              <a:gdLst>
                <a:gd name="T0" fmla="*/ 0 w 144"/>
                <a:gd name="T1" fmla="*/ 10 h 336"/>
                <a:gd name="T2" fmla="*/ 96 w 144"/>
                <a:gd name="T3" fmla="*/ 0 h 336"/>
                <a:gd name="T4" fmla="*/ 144 w 144"/>
                <a:gd name="T5" fmla="*/ 10 h 336"/>
                <a:gd name="T6" fmla="*/ 144 w 144"/>
                <a:gd name="T7" fmla="*/ 73 h 336"/>
                <a:gd name="T8" fmla="*/ 96 w 144"/>
                <a:gd name="T9" fmla="*/ 63 h 336"/>
                <a:gd name="T10" fmla="*/ 96 w 144"/>
                <a:gd name="T11" fmla="*/ 21 h 336"/>
                <a:gd name="T12" fmla="*/ 0 w 144"/>
                <a:gd name="T13" fmla="*/ 31 h 336"/>
                <a:gd name="T14" fmla="*/ 0 w 144"/>
                <a:gd name="T15" fmla="*/ 10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5087" name="Freeform 12"/>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215088" name="Freeform 13"/>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215089" name="Freeform 14"/>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215090" name="Freeform 15"/>
            <p:cNvSpPr>
              <a:spLocks/>
            </p:cNvSpPr>
            <p:nvPr/>
          </p:nvSpPr>
          <p:spPr bwMode="auto">
            <a:xfrm>
              <a:off x="1200" y="2448"/>
              <a:ext cx="240" cy="336"/>
            </a:xfrm>
            <a:custGeom>
              <a:avLst/>
              <a:gdLst>
                <a:gd name="T0" fmla="*/ 7 w 336"/>
                <a:gd name="T1" fmla="*/ 0 h 432"/>
                <a:gd name="T2" fmla="*/ 11 w 336"/>
                <a:gd name="T3" fmla="*/ 7 h 432"/>
                <a:gd name="T4" fmla="*/ 3 w 336"/>
                <a:gd name="T5" fmla="*/ 12 h 432"/>
                <a:gd name="T6" fmla="*/ 3 w 336"/>
                <a:gd name="T7" fmla="*/ 35 h 432"/>
                <a:gd name="T8" fmla="*/ 0 w 336"/>
                <a:gd name="T9" fmla="*/ 27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5091" name="Freeform 16"/>
            <p:cNvSpPr>
              <a:spLocks/>
            </p:cNvSpPr>
            <p:nvPr/>
          </p:nvSpPr>
          <p:spPr bwMode="auto">
            <a:xfrm>
              <a:off x="1056" y="2352"/>
              <a:ext cx="240" cy="288"/>
            </a:xfrm>
            <a:custGeom>
              <a:avLst/>
              <a:gdLst>
                <a:gd name="T0" fmla="*/ 7 w 336"/>
                <a:gd name="T1" fmla="*/ 0 h 432"/>
                <a:gd name="T2" fmla="*/ 11 w 336"/>
                <a:gd name="T3" fmla="*/ 2 h 432"/>
                <a:gd name="T4" fmla="*/ 3 w 336"/>
                <a:gd name="T5" fmla="*/ 3 h 432"/>
                <a:gd name="T6" fmla="*/ 3 w 336"/>
                <a:gd name="T7" fmla="*/ 7 h 432"/>
                <a:gd name="T8" fmla="*/ 0 w 336"/>
                <a:gd name="T9" fmla="*/ 6 h 432"/>
                <a:gd name="T10" fmla="*/ 0 w 336"/>
                <a:gd name="T11" fmla="*/ 1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5092" name="Freeform 17"/>
            <p:cNvSpPr>
              <a:spLocks/>
            </p:cNvSpPr>
            <p:nvPr/>
          </p:nvSpPr>
          <p:spPr bwMode="auto">
            <a:xfrm>
              <a:off x="960" y="2256"/>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15093" name="Freeform 18"/>
            <p:cNvSpPr>
              <a:spLocks/>
            </p:cNvSpPr>
            <p:nvPr/>
          </p:nvSpPr>
          <p:spPr bwMode="auto">
            <a:xfrm>
              <a:off x="864" y="2160"/>
              <a:ext cx="192" cy="288"/>
            </a:xfrm>
            <a:custGeom>
              <a:avLst/>
              <a:gdLst>
                <a:gd name="T0" fmla="*/ 1 w 336"/>
                <a:gd name="T1" fmla="*/ 0 h 432"/>
                <a:gd name="T2" fmla="*/ 1 w 336"/>
                <a:gd name="T3" fmla="*/ 2 h 432"/>
                <a:gd name="T4" fmla="*/ 1 w 336"/>
                <a:gd name="T5" fmla="*/ 3 h 432"/>
                <a:gd name="T6" fmla="*/ 1 w 336"/>
                <a:gd name="T7" fmla="*/ 7 h 432"/>
                <a:gd name="T8" fmla="*/ 0 w 336"/>
                <a:gd name="T9" fmla="*/ 6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215046" name="Group 19"/>
          <p:cNvGrpSpPr>
            <a:grpSpLocks/>
          </p:cNvGrpSpPr>
          <p:nvPr/>
        </p:nvGrpSpPr>
        <p:grpSpPr bwMode="auto">
          <a:xfrm>
            <a:off x="1219200" y="2819400"/>
            <a:ext cx="595313" cy="762000"/>
            <a:chOff x="2304" y="3312"/>
            <a:chExt cx="375" cy="480"/>
          </a:xfrm>
        </p:grpSpPr>
        <p:sp>
          <p:nvSpPr>
            <p:cNvPr id="215081" name="Text Box 2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S</a:t>
              </a:r>
            </a:p>
          </p:txBody>
        </p:sp>
        <p:sp>
          <p:nvSpPr>
            <p:cNvPr id="215082" name="Text Box 2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47" name="Group 22"/>
          <p:cNvGrpSpPr>
            <a:grpSpLocks/>
          </p:cNvGrpSpPr>
          <p:nvPr/>
        </p:nvGrpSpPr>
        <p:grpSpPr bwMode="auto">
          <a:xfrm>
            <a:off x="1828800" y="2819400"/>
            <a:ext cx="595313" cy="762000"/>
            <a:chOff x="2304" y="3312"/>
            <a:chExt cx="375" cy="480"/>
          </a:xfrm>
        </p:grpSpPr>
        <p:sp>
          <p:nvSpPr>
            <p:cNvPr id="215079" name="Text Box 2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E</a:t>
              </a:r>
            </a:p>
          </p:txBody>
        </p:sp>
        <p:sp>
          <p:nvSpPr>
            <p:cNvPr id="215080" name="Text Box 2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48" name="Group 25"/>
          <p:cNvGrpSpPr>
            <a:grpSpLocks/>
          </p:cNvGrpSpPr>
          <p:nvPr/>
        </p:nvGrpSpPr>
        <p:grpSpPr bwMode="auto">
          <a:xfrm>
            <a:off x="2438400" y="2819400"/>
            <a:ext cx="595313" cy="762000"/>
            <a:chOff x="2304" y="3312"/>
            <a:chExt cx="375" cy="480"/>
          </a:xfrm>
        </p:grpSpPr>
        <p:sp>
          <p:nvSpPr>
            <p:cNvPr id="215077" name="Text Box 26"/>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5078" name="Text Box 27"/>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49" name="Group 28"/>
          <p:cNvGrpSpPr>
            <a:grpSpLocks/>
          </p:cNvGrpSpPr>
          <p:nvPr/>
        </p:nvGrpSpPr>
        <p:grpSpPr bwMode="auto">
          <a:xfrm>
            <a:off x="3048000" y="2819400"/>
            <a:ext cx="595313" cy="762000"/>
            <a:chOff x="2304" y="3312"/>
            <a:chExt cx="375" cy="480"/>
          </a:xfrm>
        </p:grpSpPr>
        <p:sp>
          <p:nvSpPr>
            <p:cNvPr id="215075" name="Text Box 29"/>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5076" name="Text Box 30"/>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50" name="Group 31"/>
          <p:cNvGrpSpPr>
            <a:grpSpLocks/>
          </p:cNvGrpSpPr>
          <p:nvPr/>
        </p:nvGrpSpPr>
        <p:grpSpPr bwMode="auto">
          <a:xfrm>
            <a:off x="3962400" y="2819400"/>
            <a:ext cx="595313" cy="762000"/>
            <a:chOff x="2304" y="3312"/>
            <a:chExt cx="375" cy="480"/>
          </a:xfrm>
        </p:grpSpPr>
        <p:sp>
          <p:nvSpPr>
            <p:cNvPr id="215073" name="Text Box 32"/>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5074" name="Text Box 33"/>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51" name="Group 34"/>
          <p:cNvGrpSpPr>
            <a:grpSpLocks/>
          </p:cNvGrpSpPr>
          <p:nvPr/>
        </p:nvGrpSpPr>
        <p:grpSpPr bwMode="auto">
          <a:xfrm>
            <a:off x="5181600" y="2819400"/>
            <a:ext cx="595313" cy="762000"/>
            <a:chOff x="2304" y="3312"/>
            <a:chExt cx="375" cy="480"/>
          </a:xfrm>
        </p:grpSpPr>
        <p:sp>
          <p:nvSpPr>
            <p:cNvPr id="215071" name="Text Box 35"/>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V</a:t>
              </a:r>
            </a:p>
          </p:txBody>
        </p:sp>
        <p:sp>
          <p:nvSpPr>
            <p:cNvPr id="215072" name="Text Box 36"/>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4</a:t>
              </a:r>
            </a:p>
          </p:txBody>
        </p:sp>
      </p:grpSp>
      <p:grpSp>
        <p:nvGrpSpPr>
          <p:cNvPr id="215052" name="Group 37"/>
          <p:cNvGrpSpPr>
            <a:grpSpLocks/>
          </p:cNvGrpSpPr>
          <p:nvPr/>
        </p:nvGrpSpPr>
        <p:grpSpPr bwMode="auto">
          <a:xfrm>
            <a:off x="6629400" y="2514600"/>
            <a:ext cx="595313" cy="762000"/>
            <a:chOff x="2304" y="3312"/>
            <a:chExt cx="375" cy="480"/>
          </a:xfrm>
        </p:grpSpPr>
        <p:sp>
          <p:nvSpPr>
            <p:cNvPr id="215069" name="Text Box 38"/>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L</a:t>
              </a:r>
            </a:p>
          </p:txBody>
        </p:sp>
        <p:sp>
          <p:nvSpPr>
            <p:cNvPr id="215070" name="Text Box 39"/>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53" name="Group 40"/>
          <p:cNvGrpSpPr>
            <a:grpSpLocks/>
          </p:cNvGrpSpPr>
          <p:nvPr/>
        </p:nvGrpSpPr>
        <p:grpSpPr bwMode="auto">
          <a:xfrm>
            <a:off x="7239000" y="2667000"/>
            <a:ext cx="595313" cy="762000"/>
            <a:chOff x="2304" y="3312"/>
            <a:chExt cx="375" cy="480"/>
          </a:xfrm>
        </p:grpSpPr>
        <p:sp>
          <p:nvSpPr>
            <p:cNvPr id="215067" name="Text Box 41"/>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A</a:t>
              </a:r>
            </a:p>
          </p:txBody>
        </p:sp>
        <p:sp>
          <p:nvSpPr>
            <p:cNvPr id="215068" name="Text Box 42"/>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54" name="Group 43"/>
          <p:cNvGrpSpPr>
            <a:grpSpLocks/>
          </p:cNvGrpSpPr>
          <p:nvPr/>
        </p:nvGrpSpPr>
        <p:grpSpPr bwMode="auto">
          <a:xfrm>
            <a:off x="6872288" y="3276600"/>
            <a:ext cx="595312" cy="762000"/>
            <a:chOff x="2304" y="3312"/>
            <a:chExt cx="375" cy="480"/>
          </a:xfrm>
        </p:grpSpPr>
        <p:sp>
          <p:nvSpPr>
            <p:cNvPr id="215065" name="Text Box 44"/>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M</a:t>
              </a:r>
            </a:p>
          </p:txBody>
        </p:sp>
        <p:sp>
          <p:nvSpPr>
            <p:cNvPr id="215066" name="Text Box 45"/>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3</a:t>
              </a:r>
            </a:p>
          </p:txBody>
        </p:sp>
      </p:grpSp>
      <p:grpSp>
        <p:nvGrpSpPr>
          <p:cNvPr id="215055" name="Group 46"/>
          <p:cNvGrpSpPr>
            <a:grpSpLocks/>
          </p:cNvGrpSpPr>
          <p:nvPr/>
        </p:nvGrpSpPr>
        <p:grpSpPr bwMode="auto">
          <a:xfrm>
            <a:off x="4572000" y="2819400"/>
            <a:ext cx="595313" cy="762000"/>
            <a:chOff x="2304" y="3312"/>
            <a:chExt cx="375" cy="480"/>
          </a:xfrm>
        </p:grpSpPr>
        <p:sp>
          <p:nvSpPr>
            <p:cNvPr id="215063" name="Text Box 47"/>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A</a:t>
              </a:r>
            </a:p>
          </p:txBody>
        </p:sp>
        <p:sp>
          <p:nvSpPr>
            <p:cNvPr id="215064" name="Text Box 48"/>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56" name="Group 49"/>
          <p:cNvGrpSpPr>
            <a:grpSpLocks/>
          </p:cNvGrpSpPr>
          <p:nvPr/>
        </p:nvGrpSpPr>
        <p:grpSpPr bwMode="auto">
          <a:xfrm>
            <a:off x="5791200" y="2819400"/>
            <a:ext cx="595313" cy="762000"/>
            <a:chOff x="2304" y="3312"/>
            <a:chExt cx="375" cy="480"/>
          </a:xfrm>
        </p:grpSpPr>
        <p:sp>
          <p:nvSpPr>
            <p:cNvPr id="215061" name="Text Box 50"/>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A</a:t>
              </a:r>
            </a:p>
          </p:txBody>
        </p:sp>
        <p:sp>
          <p:nvSpPr>
            <p:cNvPr id="215062" name="Text Box 51"/>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1</a:t>
              </a:r>
            </a:p>
          </p:txBody>
        </p:sp>
      </p:grpSp>
      <p:grpSp>
        <p:nvGrpSpPr>
          <p:cNvPr id="215057" name="Group 52"/>
          <p:cNvGrpSpPr>
            <a:grpSpLocks/>
          </p:cNvGrpSpPr>
          <p:nvPr/>
        </p:nvGrpSpPr>
        <p:grpSpPr bwMode="auto">
          <a:xfrm>
            <a:off x="7543800" y="3276600"/>
            <a:ext cx="595313" cy="762000"/>
            <a:chOff x="2304" y="3312"/>
            <a:chExt cx="375" cy="480"/>
          </a:xfrm>
        </p:grpSpPr>
        <p:sp>
          <p:nvSpPr>
            <p:cNvPr id="215059" name="Text Box 53"/>
            <p:cNvSpPr txBox="1">
              <a:spLocks noChangeArrowheads="1"/>
            </p:cNvSpPr>
            <p:nvPr/>
          </p:nvSpPr>
          <p:spPr bwMode="auto">
            <a:xfrm>
              <a:off x="2304" y="3312"/>
              <a:ext cx="336" cy="446"/>
            </a:xfrm>
            <a:prstGeom prst="rect">
              <a:avLst/>
            </a:prstGeom>
            <a:solidFill>
              <a:schemeClr val="bg1"/>
            </a:solidFill>
            <a:ln w="381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4000" b="1">
                  <a:solidFill>
                    <a:srgbClr val="FF0000"/>
                  </a:solidFill>
                  <a:latin typeface="Courier New" charset="0"/>
                </a:rPr>
                <a:t>P</a:t>
              </a:r>
            </a:p>
          </p:txBody>
        </p:sp>
        <p:sp>
          <p:nvSpPr>
            <p:cNvPr id="215060" name="Text Box 54"/>
            <p:cNvSpPr txBox="1">
              <a:spLocks noChangeArrowheads="1"/>
            </p:cNvSpPr>
            <p:nvPr/>
          </p:nvSpPr>
          <p:spPr bwMode="auto">
            <a:xfrm>
              <a:off x="2496" y="3600"/>
              <a:ext cx="1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b="1">
                  <a:solidFill>
                    <a:srgbClr val="FF0000"/>
                  </a:solidFill>
                  <a:latin typeface="Courier New" charset="0"/>
                </a:rPr>
                <a:t>3</a:t>
              </a:r>
            </a:p>
          </p:txBody>
        </p:sp>
      </p:grpSp>
      <p:sp>
        <p:nvSpPr>
          <p:cNvPr id="57" name="Footer Placeholder 1"/>
          <p:cNvSpPr>
            <a:spLocks noGrp="1"/>
          </p:cNvSpPr>
          <p:nvPr>
            <p:ph type="ftr" sz="quarter" idx="10"/>
          </p:nvPr>
        </p:nvSpPr>
        <p:spPr/>
        <p:txBody>
          <a:bodyPr/>
          <a:lstStyle/>
          <a:p>
            <a:pPr>
              <a:defRPr/>
            </a:pPr>
            <a:r>
              <a:rPr lang="en-US">
                <a:latin typeface="+mj-lt"/>
              </a:rPr>
              <a:t>Art of Multiprocessor Programming</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PH@BGILJMPO168EDMTL" val="5714"/>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3907</TotalTime>
  <Words>7696</Words>
  <Application>Microsoft Office PowerPoint</Application>
  <PresentationFormat>On-screen Show (4:3)</PresentationFormat>
  <Paragraphs>1602</Paragraphs>
  <Slides>130</Slides>
  <Notes>124</Notes>
  <HiddenSlides>5</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6" baseType="lpstr">
      <vt:lpstr>ＭＳ Ｐゴシック</vt:lpstr>
      <vt:lpstr>Arial</vt:lpstr>
      <vt:lpstr>CMMI10</vt:lpstr>
      <vt:lpstr>CMMI7</vt:lpstr>
      <vt:lpstr>CMR10</vt:lpstr>
      <vt:lpstr>CMSY10ORIG</vt:lpstr>
      <vt:lpstr>Comic Sans MS</vt:lpstr>
      <vt:lpstr>Courier New</vt:lpstr>
      <vt:lpstr>Lucida Sans</vt:lpstr>
      <vt:lpstr>Marlett</vt:lpstr>
      <vt:lpstr>Tahoma</vt:lpstr>
      <vt:lpstr>Times New Roman</vt:lpstr>
      <vt:lpstr>Wingdings</vt:lpstr>
      <vt:lpstr>Default Design</vt:lpstr>
      <vt:lpstr>Equation</vt:lpstr>
      <vt:lpstr>Microsoft Excel Chart</vt:lpstr>
      <vt:lpstr>Introduction to Multiprocessor Synchronization  </vt:lpstr>
      <vt:lpstr>Moore's Law</vt:lpstr>
      <vt:lpstr>Moore's Law (in practice)</vt:lpstr>
      <vt:lpstr>Once roamed the Earth: the Uniprocesor</vt:lpstr>
      <vt:lpstr>Endangered:  The Shared Memory Multiprocessor (SMP)</vt:lpstr>
      <vt:lpstr>Meet he New Boss:  The Multicore Processor (CMP) </vt:lpstr>
      <vt:lpstr>From the 2008 press…</vt:lpstr>
      <vt:lpstr>PowerPoint Presentation</vt:lpstr>
      <vt:lpstr>Why do we care? </vt:lpstr>
      <vt:lpstr>Traditional Scaling Process</vt:lpstr>
      <vt:lpstr>Ideal Multicore Scaling Process</vt:lpstr>
      <vt:lpstr>Actual Multicore Scaling Process</vt:lpstr>
      <vt:lpstr>Multicore Programming: Course Overview</vt:lpstr>
      <vt:lpstr>Sequential Computation</vt:lpstr>
      <vt:lpstr>Concurrent Computation</vt:lpstr>
      <vt:lpstr>Asynchrony</vt:lpstr>
      <vt:lpstr>Model Summary</vt:lpstr>
      <vt:lpstr>Road Map</vt:lpstr>
      <vt:lpstr>Concurrency Jargon</vt:lpstr>
      <vt:lpstr>Parallel Primality Testing</vt:lpstr>
      <vt:lpstr>Load Balancing</vt:lpstr>
      <vt:lpstr>Procedure for Thread i</vt:lpstr>
      <vt:lpstr>Issues</vt:lpstr>
      <vt:lpstr>Issues</vt:lpstr>
      <vt:lpstr>Shared Counter</vt:lpstr>
      <vt:lpstr>Procedure for Thread i</vt:lpstr>
      <vt:lpstr>Procedure for Thread i</vt:lpstr>
      <vt:lpstr>Where Things Reside</vt:lpstr>
      <vt:lpstr>Procedure for Thread i</vt:lpstr>
      <vt:lpstr>Procedure for Thread i</vt:lpstr>
      <vt:lpstr>Counter Implementation</vt:lpstr>
      <vt:lpstr>Counter Implementation</vt:lpstr>
      <vt:lpstr>What It Means</vt:lpstr>
      <vt:lpstr>What It Means</vt:lpstr>
      <vt:lpstr>Not so good…</vt:lpstr>
      <vt:lpstr>Is this problem inherent?</vt:lpstr>
      <vt:lpstr>Challenge</vt:lpstr>
      <vt:lpstr>Challenge</vt:lpstr>
      <vt:lpstr>Hardware Solution</vt:lpstr>
      <vt:lpstr>An Aside: Java™</vt:lpstr>
      <vt:lpstr>An Aside: Java™</vt:lpstr>
      <vt:lpstr>An Aside: Java™</vt:lpstr>
      <vt:lpstr>Mutual Exclusion, or “Alice &amp; Bob share a pond”</vt:lpstr>
      <vt:lpstr>Alice has a pet</vt:lpstr>
      <vt:lpstr>Bob has a pet</vt:lpstr>
      <vt:lpstr>The Problem</vt:lpstr>
      <vt:lpstr>Formalizing the Problem</vt:lpstr>
      <vt:lpstr>Formalizing our Problem</vt:lpstr>
      <vt:lpstr>Simple Protocol</vt:lpstr>
      <vt:lpstr>Interpretation</vt:lpstr>
      <vt:lpstr>Cell Phone Protocol</vt:lpstr>
      <vt:lpstr>Interpretation</vt:lpstr>
      <vt:lpstr>Can Protocol</vt:lpstr>
      <vt:lpstr>Bob conveys a bit</vt:lpstr>
      <vt:lpstr>Bob conveys a bit</vt:lpstr>
      <vt:lpstr>Can Protocol</vt:lpstr>
      <vt:lpstr>Interpretation</vt:lpstr>
      <vt:lpstr>Flag Protocol</vt:lpstr>
      <vt:lpstr>Alice's Protocol (sort of)</vt:lpstr>
      <vt:lpstr>Bob's Protocol (sort of)</vt:lpstr>
      <vt:lpstr>Alice's Protocol</vt:lpstr>
      <vt:lpstr>Bob's Protocol</vt:lpstr>
      <vt:lpstr>Bob's Protocol (2nd try)</vt:lpstr>
      <vt:lpstr>Bob's Protocol</vt:lpstr>
      <vt:lpstr>The Flag Principle</vt:lpstr>
      <vt:lpstr>Proof of Mutual Exclusion</vt:lpstr>
      <vt:lpstr>Proof</vt:lpstr>
      <vt:lpstr>Proof of No Deadlock</vt:lpstr>
      <vt:lpstr>Proof of No Deadlock</vt:lpstr>
      <vt:lpstr>Proof of No Deadlock</vt:lpstr>
      <vt:lpstr>Remarks</vt:lpstr>
      <vt:lpstr>Moral of Story</vt:lpstr>
      <vt:lpstr>The Arbiter Problem (an aside)</vt:lpstr>
      <vt:lpstr>The Fable Continues</vt:lpstr>
      <vt:lpstr>The Fable Continues</vt:lpstr>
      <vt:lpstr>The Fable Continues</vt:lpstr>
      <vt:lpstr>Bob Puts Food in the Pond</vt:lpstr>
      <vt:lpstr>Alice releases her pets to Feed</vt:lpstr>
      <vt:lpstr>Producer/Consumer</vt:lpstr>
      <vt:lpstr>Producer/Consumer</vt:lpstr>
      <vt:lpstr>Surprise Solution</vt:lpstr>
      <vt:lpstr>Bob puts food in Pond</vt:lpstr>
      <vt:lpstr>Bob knocks over Can</vt:lpstr>
      <vt:lpstr>Alice Releases Pets</vt:lpstr>
      <vt:lpstr>Alice Resets Can when Pets are Fed</vt:lpstr>
      <vt:lpstr>Pseudocode</vt:lpstr>
      <vt:lpstr>Pseudocode</vt:lpstr>
      <vt:lpstr>Correctness</vt:lpstr>
      <vt:lpstr>Correctness</vt:lpstr>
      <vt:lpstr>Correctness</vt:lpstr>
      <vt:lpstr>Could Also Solve Using Flags</vt:lpstr>
      <vt:lpstr>Waiting</vt:lpstr>
      <vt:lpstr>The Fable drags on …</vt:lpstr>
      <vt:lpstr>The Fable drags on …</vt:lpstr>
      <vt:lpstr>The Fable drags on …</vt:lpstr>
      <vt:lpstr>Billboards are Large</vt:lpstr>
      <vt:lpstr>Write One Letter at a Time …</vt:lpstr>
      <vt:lpstr>To post a message</vt:lpstr>
      <vt:lpstr>Let's send another message</vt:lpstr>
      <vt:lpstr>Uh-Oh</vt:lpstr>
      <vt:lpstr>Readers/Writers</vt:lpstr>
      <vt:lpstr>Readers/Writers (continued)</vt:lpstr>
      <vt:lpstr>Esoteric?</vt:lpstr>
      <vt:lpstr>Readers/Writers Solution</vt:lpstr>
      <vt:lpstr>Why do we care About Sequential Bottlenecks? </vt:lpstr>
      <vt:lpstr>Amdahl's Law</vt:lpstr>
      <vt:lpstr>Amdahl's Law</vt:lpstr>
      <vt:lpstr>Amdahl's Law</vt:lpstr>
      <vt:lpstr>Amdahl's Law</vt:lpstr>
      <vt:lpstr>Amdahl's Law</vt:lpstr>
      <vt:lpstr>Amdahl's Law (in practice)</vt:lpstr>
      <vt:lpstr>Example</vt:lpstr>
      <vt:lpstr>Example</vt:lpstr>
      <vt:lpstr>Example</vt:lpstr>
      <vt:lpstr>Example</vt:lpstr>
      <vt:lpstr>Example</vt:lpstr>
      <vt:lpstr>Example</vt:lpstr>
      <vt:lpstr>Example</vt:lpstr>
      <vt:lpstr>Example</vt:lpstr>
      <vt:lpstr>Back to Real-World  Multicore Scaling</vt:lpstr>
      <vt:lpstr>Shared Data Structures</vt:lpstr>
      <vt:lpstr>Shared Data Structures</vt:lpstr>
      <vt:lpstr>Shared Data Structures</vt:lpstr>
      <vt:lpstr>This Course</vt:lpstr>
      <vt:lpstr>Diminishing Returns</vt:lpstr>
      <vt:lpstr>Grading</vt:lpstr>
      <vt:lpstr>Collaboration</vt:lpstr>
      <vt:lpstr>Crowdsourcing!</vt:lpstr>
      <vt:lpstr>Capstone</vt:lpstr>
      <vt:lpstr>PowerPoint Presentation</vt:lpstr>
    </vt:vector>
  </TitlesOfParts>
  <Company>Brown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mph</dc:creator>
  <cp:lastModifiedBy>Maurice Herlih</cp:lastModifiedBy>
  <cp:revision>82</cp:revision>
  <dcterms:created xsi:type="dcterms:W3CDTF">2009-09-10T01:06:49Z</dcterms:created>
  <dcterms:modified xsi:type="dcterms:W3CDTF">2016-09-07T18:24:24Z</dcterms:modified>
</cp:coreProperties>
</file>