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204"/>
  </p:notesMasterIdLst>
  <p:handoutMasterIdLst>
    <p:handoutMasterId r:id="rId205"/>
  </p:handoutMasterIdLst>
  <p:sldIdLst>
    <p:sldId id="656" r:id="rId2"/>
    <p:sldId id="687" r:id="rId3"/>
    <p:sldId id="688" r:id="rId4"/>
    <p:sldId id="689" r:id="rId5"/>
    <p:sldId id="690" r:id="rId6"/>
    <p:sldId id="691" r:id="rId7"/>
    <p:sldId id="713" r:id="rId8"/>
    <p:sldId id="714" r:id="rId9"/>
    <p:sldId id="693" r:id="rId10"/>
    <p:sldId id="715" r:id="rId11"/>
    <p:sldId id="694" r:id="rId12"/>
    <p:sldId id="716" r:id="rId13"/>
    <p:sldId id="717" r:id="rId14"/>
    <p:sldId id="696" r:id="rId15"/>
    <p:sldId id="718" r:id="rId16"/>
    <p:sldId id="697" r:id="rId17"/>
    <p:sldId id="719" r:id="rId18"/>
    <p:sldId id="698" r:id="rId19"/>
    <p:sldId id="699" r:id="rId20"/>
    <p:sldId id="727" r:id="rId21"/>
    <p:sldId id="720" r:id="rId22"/>
    <p:sldId id="700" r:id="rId23"/>
    <p:sldId id="701" r:id="rId24"/>
    <p:sldId id="702" r:id="rId25"/>
    <p:sldId id="721" r:id="rId26"/>
    <p:sldId id="722" r:id="rId27"/>
    <p:sldId id="723" r:id="rId28"/>
    <p:sldId id="724" r:id="rId29"/>
    <p:sldId id="704" r:id="rId30"/>
    <p:sldId id="725" r:id="rId31"/>
    <p:sldId id="262" r:id="rId32"/>
    <p:sldId id="658" r:id="rId33"/>
    <p:sldId id="615" r:id="rId34"/>
    <p:sldId id="395" r:id="rId35"/>
    <p:sldId id="387" r:id="rId36"/>
    <p:sldId id="389" r:id="rId37"/>
    <p:sldId id="386" r:id="rId38"/>
    <p:sldId id="622" r:id="rId39"/>
    <p:sldId id="414" r:id="rId40"/>
    <p:sldId id="439" r:id="rId41"/>
    <p:sldId id="438" r:id="rId42"/>
    <p:sldId id="440" r:id="rId43"/>
    <p:sldId id="441" r:id="rId44"/>
    <p:sldId id="398" r:id="rId45"/>
    <p:sldId id="272" r:id="rId46"/>
    <p:sldId id="442" r:id="rId47"/>
    <p:sldId id="443" r:id="rId48"/>
    <p:sldId id="444" r:id="rId49"/>
    <p:sldId id="391" r:id="rId50"/>
    <p:sldId id="392" r:id="rId51"/>
    <p:sldId id="397" r:id="rId52"/>
    <p:sldId id="445" r:id="rId53"/>
    <p:sldId id="519" r:id="rId54"/>
    <p:sldId id="676" r:id="rId55"/>
    <p:sldId id="675" r:id="rId56"/>
    <p:sldId id="618" r:id="rId57"/>
    <p:sldId id="394" r:id="rId58"/>
    <p:sldId id="520" r:id="rId59"/>
    <p:sldId id="355" r:id="rId60"/>
    <p:sldId id="446" r:id="rId61"/>
    <p:sldId id="448" r:id="rId62"/>
    <p:sldId id="449" r:id="rId63"/>
    <p:sldId id="450" r:id="rId64"/>
    <p:sldId id="447" r:id="rId65"/>
    <p:sldId id="521" r:id="rId66"/>
    <p:sldId id="356" r:id="rId67"/>
    <p:sldId id="452" r:id="rId68"/>
    <p:sldId id="453" r:id="rId69"/>
    <p:sldId id="454" r:id="rId70"/>
    <p:sldId id="451" r:id="rId71"/>
    <p:sldId id="522" r:id="rId72"/>
    <p:sldId id="280" r:id="rId73"/>
    <p:sldId id="456" r:id="rId74"/>
    <p:sldId id="458" r:id="rId75"/>
    <p:sldId id="457" r:id="rId76"/>
    <p:sldId id="459" r:id="rId77"/>
    <p:sldId id="424" r:id="rId78"/>
    <p:sldId id="461" r:id="rId79"/>
    <p:sldId id="460" r:id="rId80"/>
    <p:sldId id="462" r:id="rId81"/>
    <p:sldId id="420" r:id="rId82"/>
    <p:sldId id="358" r:id="rId83"/>
    <p:sldId id="463" r:id="rId84"/>
    <p:sldId id="464" r:id="rId85"/>
    <p:sldId id="523" r:id="rId86"/>
    <p:sldId id="524" r:id="rId87"/>
    <p:sldId id="369" r:id="rId88"/>
    <p:sldId id="465" r:id="rId89"/>
    <p:sldId id="416" r:id="rId90"/>
    <p:sldId id="467" r:id="rId91"/>
    <p:sldId id="468" r:id="rId92"/>
    <p:sldId id="525" r:id="rId93"/>
    <p:sldId id="284" r:id="rId94"/>
    <p:sldId id="400" r:id="rId95"/>
    <p:sldId id="285" r:id="rId96"/>
    <p:sldId id="472" r:id="rId97"/>
    <p:sldId id="473" r:id="rId98"/>
    <p:sldId id="474" r:id="rId99"/>
    <p:sldId id="475" r:id="rId100"/>
    <p:sldId id="286" r:id="rId101"/>
    <p:sldId id="476" r:id="rId102"/>
    <p:sldId id="526" r:id="rId103"/>
    <p:sldId id="527" r:id="rId104"/>
    <p:sldId id="478" r:id="rId105"/>
    <p:sldId id="528" r:id="rId106"/>
    <p:sldId id="406" r:id="rId107"/>
    <p:sldId id="289" r:id="rId108"/>
    <p:sldId id="402" r:id="rId109"/>
    <p:sldId id="403" r:id="rId110"/>
    <p:sldId id="409" r:id="rId111"/>
    <p:sldId id="404" r:id="rId112"/>
    <p:sldId id="418" r:id="rId113"/>
    <p:sldId id="412" r:id="rId114"/>
    <p:sldId id="484" r:id="rId115"/>
    <p:sldId id="483" r:id="rId116"/>
    <p:sldId id="295" r:id="rId117"/>
    <p:sldId id="485" r:id="rId118"/>
    <p:sldId id="486" r:id="rId119"/>
    <p:sldId id="487" r:id="rId120"/>
    <p:sldId id="488" r:id="rId121"/>
    <p:sldId id="529" r:id="rId122"/>
    <p:sldId id="296" r:id="rId123"/>
    <p:sldId id="491" r:id="rId124"/>
    <p:sldId id="489" r:id="rId125"/>
    <p:sldId id="417" r:id="rId126"/>
    <p:sldId id="299" r:id="rId127"/>
    <p:sldId id="300" r:id="rId128"/>
    <p:sldId id="543" r:id="rId129"/>
    <p:sldId id="544" r:id="rId130"/>
    <p:sldId id="545" r:id="rId131"/>
    <p:sldId id="546" r:id="rId132"/>
    <p:sldId id="547" r:id="rId133"/>
    <p:sldId id="623" r:id="rId134"/>
    <p:sldId id="548" r:id="rId135"/>
    <p:sldId id="549" r:id="rId136"/>
    <p:sldId id="640" r:id="rId137"/>
    <p:sldId id="641" r:id="rId138"/>
    <p:sldId id="642" r:id="rId139"/>
    <p:sldId id="553" r:id="rId140"/>
    <p:sldId id="643" r:id="rId141"/>
    <p:sldId id="644" r:id="rId142"/>
    <p:sldId id="556" r:id="rId143"/>
    <p:sldId id="557" r:id="rId144"/>
    <p:sldId id="558" r:id="rId145"/>
    <p:sldId id="559" r:id="rId146"/>
    <p:sldId id="560" r:id="rId147"/>
    <p:sldId id="561" r:id="rId148"/>
    <p:sldId id="562" r:id="rId149"/>
    <p:sldId id="677" r:id="rId150"/>
    <p:sldId id="678" r:id="rId151"/>
    <p:sldId id="686" r:id="rId152"/>
    <p:sldId id="685" r:id="rId153"/>
    <p:sldId id="570" r:id="rId154"/>
    <p:sldId id="631" r:id="rId155"/>
    <p:sldId id="571" r:id="rId156"/>
    <p:sldId id="619" r:id="rId157"/>
    <p:sldId id="632" r:id="rId158"/>
    <p:sldId id="633" r:id="rId159"/>
    <p:sldId id="634" r:id="rId160"/>
    <p:sldId id="635" r:id="rId161"/>
    <p:sldId id="636" r:id="rId162"/>
    <p:sldId id="637" r:id="rId163"/>
    <p:sldId id="638" r:id="rId164"/>
    <p:sldId id="572" r:id="rId165"/>
    <p:sldId id="573" r:id="rId166"/>
    <p:sldId id="574" r:id="rId167"/>
    <p:sldId id="575" r:id="rId168"/>
    <p:sldId id="576" r:id="rId169"/>
    <p:sldId id="577" r:id="rId170"/>
    <p:sldId id="578" r:id="rId171"/>
    <p:sldId id="579" r:id="rId172"/>
    <p:sldId id="580" r:id="rId173"/>
    <p:sldId id="726" r:id="rId174"/>
    <p:sldId id="582" r:id="rId175"/>
    <p:sldId id="583" r:id="rId176"/>
    <p:sldId id="584" r:id="rId177"/>
    <p:sldId id="585" r:id="rId178"/>
    <p:sldId id="586" r:id="rId179"/>
    <p:sldId id="587" r:id="rId180"/>
    <p:sldId id="764" r:id="rId181"/>
    <p:sldId id="763" r:id="rId182"/>
    <p:sldId id="765" r:id="rId183"/>
    <p:sldId id="766" r:id="rId184"/>
    <p:sldId id="746" r:id="rId185"/>
    <p:sldId id="749" r:id="rId186"/>
    <p:sldId id="750" r:id="rId187"/>
    <p:sldId id="751" r:id="rId188"/>
    <p:sldId id="752" r:id="rId189"/>
    <p:sldId id="753" r:id="rId190"/>
    <p:sldId id="754" r:id="rId191"/>
    <p:sldId id="756" r:id="rId192"/>
    <p:sldId id="768" r:id="rId193"/>
    <p:sldId id="594" r:id="rId194"/>
    <p:sldId id="595" r:id="rId195"/>
    <p:sldId id="596" r:id="rId196"/>
    <p:sldId id="604" r:id="rId197"/>
    <p:sldId id="605" r:id="rId198"/>
    <p:sldId id="659" r:id="rId199"/>
    <p:sldId id="662" r:id="rId200"/>
    <p:sldId id="663" r:id="rId201"/>
    <p:sldId id="664" r:id="rId202"/>
    <p:sldId id="657" r:id="rId203"/>
  </p:sldIdLst>
  <p:sldSz cx="9144000" cy="6858000" type="overhead"/>
  <p:notesSz cx="6858000" cy="9144000"/>
  <p:defaultTextStyle>
    <a:defPPr>
      <a:defRPr lang="en-US"/>
    </a:defPPr>
    <a:lvl1pPr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1pPr>
    <a:lvl2pPr marL="457200"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2pPr>
    <a:lvl3pPr marL="914400"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3pPr>
    <a:lvl4pPr marL="1371600"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4pPr>
    <a:lvl5pPr marL="1828800"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5pPr>
    <a:lvl6pPr marL="2286000" algn="l" defTabSz="914400" rtl="0" eaLnBrk="1" latinLnBrk="0" hangingPunct="1">
      <a:defRPr sz="2400" b="1" kern="1200">
        <a:solidFill>
          <a:srgbClr val="FF0000"/>
        </a:solidFill>
        <a:latin typeface="Lucida Console" pitchFamily="49" charset="0"/>
        <a:ea typeface="+mn-ea"/>
        <a:cs typeface="Arial" pitchFamily="34" charset="0"/>
      </a:defRPr>
    </a:lvl6pPr>
    <a:lvl7pPr marL="2743200" algn="l" defTabSz="914400" rtl="0" eaLnBrk="1" latinLnBrk="0" hangingPunct="1">
      <a:defRPr sz="2400" b="1" kern="1200">
        <a:solidFill>
          <a:srgbClr val="FF0000"/>
        </a:solidFill>
        <a:latin typeface="Lucida Console" pitchFamily="49" charset="0"/>
        <a:ea typeface="+mn-ea"/>
        <a:cs typeface="Arial" pitchFamily="34" charset="0"/>
      </a:defRPr>
    </a:lvl7pPr>
    <a:lvl8pPr marL="3200400" algn="l" defTabSz="914400" rtl="0" eaLnBrk="1" latinLnBrk="0" hangingPunct="1">
      <a:defRPr sz="2400" b="1" kern="1200">
        <a:solidFill>
          <a:srgbClr val="FF0000"/>
        </a:solidFill>
        <a:latin typeface="Lucida Console" pitchFamily="49" charset="0"/>
        <a:ea typeface="+mn-ea"/>
        <a:cs typeface="Arial" pitchFamily="34" charset="0"/>
      </a:defRPr>
    </a:lvl8pPr>
    <a:lvl9pPr marL="3657600" algn="l" defTabSz="914400" rtl="0" eaLnBrk="1" latinLnBrk="0" hangingPunct="1">
      <a:defRPr sz="2400" b="1" kern="1200">
        <a:solidFill>
          <a:srgbClr val="FF0000"/>
        </a:solidFill>
        <a:latin typeface="Lucida Console" pitchFamily="49"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00FFFF"/>
    <a:srgbClr val="FF0000"/>
    <a:srgbClr val="DDDDDD"/>
    <a:srgbClr val="66FF33"/>
    <a:srgbClr val="FF9900"/>
    <a:srgbClr val="FFFF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22" autoAdjust="0"/>
    <p:restoredTop sz="99645" autoAdjust="0"/>
  </p:normalViewPr>
  <p:slideViewPr>
    <p:cSldViewPr snapToGrid="0">
      <p:cViewPr>
        <p:scale>
          <a:sx n="76" d="100"/>
          <a:sy n="76" d="100"/>
        </p:scale>
        <p:origin x="-58" y="-768"/>
      </p:cViewPr>
      <p:guideLst>
        <p:guide orient="horz" pos="1536"/>
        <p:guide pos="46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56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presProps" Target="pres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b="0">
                <a:solidFill>
                  <a:srgbClr val="0000FF"/>
                </a:solidFill>
                <a:latin typeface="Comic Sans MS" pitchFamily="66" charset="0"/>
                <a:cs typeface="+mn-cs"/>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b="0">
                <a:solidFill>
                  <a:srgbClr val="0000FF"/>
                </a:solidFill>
                <a:latin typeface="Comic Sans MS" pitchFamily="66" charset="0"/>
                <a:cs typeface="+mn-cs"/>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b="0">
                <a:solidFill>
                  <a:srgbClr val="0000FF"/>
                </a:solidFill>
                <a:latin typeface="Comic Sans MS" pitchFamily="66" charset="0"/>
                <a:cs typeface="+mn-cs"/>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b="0">
                <a:solidFill>
                  <a:srgbClr val="0000FF"/>
                </a:solidFill>
                <a:latin typeface="Comic Sans MS" pitchFamily="66" charset="0"/>
                <a:cs typeface="+mn-cs"/>
              </a:defRPr>
            </a:lvl1pPr>
          </a:lstStyle>
          <a:p>
            <a:pPr>
              <a:defRPr/>
            </a:pPr>
            <a:fld id="{E7752B6D-74F0-461A-A299-A7B0A1143280}"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1926205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rgbClr val="0000FF"/>
                </a:solidFill>
                <a:latin typeface="Marlett" pitchFamily="2" charset="2"/>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rgbClr val="0000FF"/>
                </a:solidFill>
                <a:latin typeface="Marlett" pitchFamily="2" charset="2"/>
                <a:cs typeface="+mn-cs"/>
              </a:defRPr>
            </a:lvl1pPr>
          </a:lstStyle>
          <a:p>
            <a:pPr>
              <a:defRPr/>
            </a:pPr>
            <a:endParaRPr lang="en-US"/>
          </a:p>
        </p:txBody>
      </p:sp>
      <p:sp>
        <p:nvSpPr>
          <p:cNvPr id="195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rgbClr val="0000FF"/>
                </a:solidFill>
                <a:latin typeface="Marlett" pitchFamily="2" charset="2"/>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0000FF"/>
                </a:solidFill>
                <a:latin typeface="Marlett" pitchFamily="2" charset="2"/>
                <a:cs typeface="+mn-cs"/>
              </a:defRPr>
            </a:lvl1pPr>
          </a:lstStyle>
          <a:p>
            <a:pPr>
              <a:defRPr/>
            </a:pPr>
            <a:fld id="{D61F3122-B3E0-4292-A2B7-52E3A6A97772}" type="slidenum">
              <a:rPr lang="x-none"/>
              <a:pPr>
                <a:defRPr/>
              </a:pPr>
              <a:t>‹#›</a:t>
            </a:fld>
            <a:endParaRPr lang="en-US"/>
          </a:p>
        </p:txBody>
      </p:sp>
    </p:spTree>
    <p:extLst>
      <p:ext uri="{BB962C8B-B14F-4D97-AF65-F5344CB8AC3E}">
        <p14:creationId xmlns:p14="http://schemas.microsoft.com/office/powerpoint/2010/main" val="1661030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p:txBody>
          <a:bodyPr/>
          <a:lstStyle/>
          <a:p>
            <a:pPr>
              <a:defRPr/>
            </a:pPr>
            <a:fld id="{62A729F6-6B31-460B-9FE5-7971BE939696}" type="slidenum">
              <a:rPr lang="x-none" smtClean="0"/>
              <a:pPr>
                <a:defRPr/>
              </a:pPr>
              <a:t>1</a:t>
            </a:fld>
            <a:endParaRPr lang="en-US" smtClean="0">
              <a:cs typeface="Arial" charset="0"/>
            </a:endParaRPr>
          </a:p>
        </p:txBody>
      </p:sp>
      <p:sp>
        <p:nvSpPr>
          <p:cNvPr id="196611" name="Rectangle 2"/>
          <p:cNvSpPr>
            <a:spLocks noGrp="1" noRot="1" noChangeAspect="1" noChangeArrowheads="1" noTextEdit="1"/>
          </p:cNvSpPr>
          <p:nvPr>
            <p:ph type="sldImg"/>
          </p:nvPr>
        </p:nvSpPr>
        <p:spPr>
          <a:xfrm>
            <a:off x="1144588" y="685800"/>
            <a:ext cx="4572000" cy="3429000"/>
          </a:xfrm>
          <a:ln/>
        </p:spPr>
      </p:sp>
      <p:sp>
        <p:nvSpPr>
          <p:cNvPr id="196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F6588DC9-6FA0-4705-8160-D642BEFDA641}" type="slidenum">
              <a:rPr lang="x-none" smtClean="0"/>
              <a:pPr>
                <a:defRPr/>
              </a:pPr>
              <a:t>10</a:t>
            </a:fld>
            <a:endParaRPr lang="en-US" smtClean="0">
              <a:cs typeface="Arial"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p:txBody>
          <a:bodyPr/>
          <a:lstStyle/>
          <a:p>
            <a:pPr>
              <a:defRPr/>
            </a:pPr>
            <a:fld id="{A6A9A674-2F8A-481C-AE2E-57659DA99BB9}" type="slidenum">
              <a:rPr lang="x-none" smtClean="0"/>
              <a:pPr>
                <a:defRPr/>
              </a:pPr>
              <a:t>101</a:t>
            </a:fld>
            <a:endParaRPr lang="en-US" smtClean="0">
              <a:cs typeface="Arial" charset="0"/>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p:txBody>
          <a:bodyPr/>
          <a:lstStyle/>
          <a:p>
            <a:pPr>
              <a:defRPr/>
            </a:pPr>
            <a:fld id="{D2506FBC-894F-4566-8F4D-A37FDA826492}" type="slidenum">
              <a:rPr lang="x-none" smtClean="0"/>
              <a:pPr>
                <a:defRPr/>
              </a:pPr>
              <a:t>102</a:t>
            </a:fld>
            <a:endParaRPr lang="en-US" smtClean="0">
              <a:cs typeface="Arial"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p:txBody>
          <a:bodyPr/>
          <a:lstStyle/>
          <a:p>
            <a:pPr>
              <a:defRPr/>
            </a:pPr>
            <a:fld id="{E8288FFD-38D1-4CAE-8B54-5A5ADC126879}" type="slidenum">
              <a:rPr lang="x-none" smtClean="0"/>
              <a:pPr>
                <a:defRPr/>
              </a:pPr>
              <a:t>103</a:t>
            </a:fld>
            <a:endParaRPr lang="en-US" smtClean="0">
              <a:cs typeface="Arial" charset="0"/>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p:txBody>
          <a:bodyPr/>
          <a:lstStyle/>
          <a:p>
            <a:pPr>
              <a:defRPr/>
            </a:pPr>
            <a:fld id="{1F65D55F-E757-41DD-ABC3-8441B5EDAA57}" type="slidenum">
              <a:rPr lang="x-none" smtClean="0"/>
              <a:pPr>
                <a:defRPr/>
              </a:pPr>
              <a:t>104</a:t>
            </a:fld>
            <a:endParaRPr lang="en-US" smtClean="0">
              <a:cs typeface="Arial" charset="0"/>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p:txBody>
          <a:bodyPr/>
          <a:lstStyle/>
          <a:p>
            <a:pPr>
              <a:defRPr/>
            </a:pPr>
            <a:fld id="{ECB32172-9853-4D9F-9DCD-FED2F9BD00F1}" type="slidenum">
              <a:rPr lang="x-none" smtClean="0"/>
              <a:pPr>
                <a:defRPr/>
              </a:pPr>
              <a:t>105</a:t>
            </a:fld>
            <a:endParaRPr lang="en-US" smtClean="0">
              <a:cs typeface="Arial" charset="0"/>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p:txBody>
          <a:bodyPr/>
          <a:lstStyle/>
          <a:p>
            <a:pPr>
              <a:defRPr/>
            </a:pPr>
            <a:fld id="{3E1F5039-434B-4564-9BE8-B23012D229F2}" type="slidenum">
              <a:rPr lang="x-none" smtClean="0"/>
              <a:pPr>
                <a:defRPr/>
              </a:pPr>
              <a:t>106</a:t>
            </a:fld>
            <a:endParaRPr lang="en-US" smtClean="0">
              <a:cs typeface="Arial" charset="0"/>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p:txBody>
          <a:bodyPr/>
          <a:lstStyle/>
          <a:p>
            <a:pPr>
              <a:defRPr/>
            </a:pPr>
            <a:fld id="{D60733E3-E624-43EB-A1C8-6DB7EDF074B8}" type="slidenum">
              <a:rPr lang="x-none" smtClean="0"/>
              <a:pPr>
                <a:defRPr/>
              </a:pPr>
              <a:t>107</a:t>
            </a:fld>
            <a:endParaRPr lang="en-US" smtClean="0">
              <a:cs typeface="Arial" charset="0"/>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p:txBody>
          <a:bodyPr/>
          <a:lstStyle/>
          <a:p>
            <a:pPr>
              <a:defRPr/>
            </a:pPr>
            <a:fld id="{C6F7C302-3E3B-476C-8A09-ADDF0E4BD8F9}" type="slidenum">
              <a:rPr lang="x-none" smtClean="0"/>
              <a:pPr>
                <a:defRPr/>
              </a:pPr>
              <a:t>108</a:t>
            </a:fld>
            <a:endParaRPr lang="en-US" smtClean="0">
              <a:cs typeface="Arial" charset="0"/>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p:txBody>
          <a:bodyPr/>
          <a:lstStyle/>
          <a:p>
            <a:pPr>
              <a:defRPr/>
            </a:pPr>
            <a:fld id="{A3D50956-C525-402B-A02C-018D63997213}" type="slidenum">
              <a:rPr lang="x-none" smtClean="0"/>
              <a:pPr>
                <a:defRPr/>
              </a:pPr>
              <a:t>109</a:t>
            </a:fld>
            <a:endParaRPr lang="en-US" smtClean="0">
              <a:cs typeface="Arial" charset="0"/>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p:txBody>
          <a:bodyPr/>
          <a:lstStyle/>
          <a:p>
            <a:pPr>
              <a:defRPr/>
            </a:pPr>
            <a:fld id="{7FF6C46B-51CD-4847-8D69-8E5209FC7E58}" type="slidenum">
              <a:rPr lang="x-none" smtClean="0"/>
              <a:pPr>
                <a:defRPr/>
              </a:pPr>
              <a:t>110</a:t>
            </a:fld>
            <a:endParaRPr lang="en-US" smtClean="0">
              <a:cs typeface="Arial" charset="0"/>
            </a:endParaRPr>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5E6A2B13-2157-4DE7-A6B4-68A0DE9D4F8A}" type="slidenum">
              <a:rPr lang="x-none" smtClean="0"/>
              <a:pPr>
                <a:defRPr/>
              </a:pPr>
              <a:t>11</a:t>
            </a:fld>
            <a:endParaRPr lang="en-US" smtClean="0">
              <a:cs typeface="Arial"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r>
              <a:rPr lang="en-US" smtClean="0"/>
              <a:t>Here is code for implementing a concurrent FIFO queue. Explain it IN DETAIL to the students. It’s the first algorithm they see which is not a mutual exclusion algorithm. </a:t>
            </a:r>
          </a:p>
          <a:p>
            <a:pPr eaLnBrk="1" hangingPunct="1"/>
            <a:r>
              <a:rPr lang="en-US" smtClean="0"/>
              <a:t>The queue is implemented in an array.</a:t>
            </a:r>
          </a:p>
          <a:p>
            <a:pPr eaLnBrk="1" hangingPunct="1"/>
            <a:r>
              <a:rPr lang="en-US" smtClean="0"/>
              <a:t>Initially the Head and Tail fields are equal and the queue is empty. All operations are synchronized </a:t>
            </a:r>
          </a:p>
          <a:p>
            <a:pPr eaLnBrk="1" hangingPunct="1"/>
            <a:r>
              <a:rPr lang="en-US" smtClean="0"/>
              <a:t>Via the objects lock. </a:t>
            </a:r>
          </a:p>
          <a:p>
            <a:pPr eaLnBrk="1" hangingPunct="1"/>
            <a:r>
              <a:rPr lang="en-US" smtClean="0"/>
              <a:t>If the Head and Tail differ by the queue size, then the</a:t>
            </a:r>
          </a:p>
          <a:p>
            <a:pPr eaLnBrk="1" hangingPunct="1"/>
            <a:r>
              <a:rPr lang="en-US" smtClean="0"/>
              <a:t>queue is full. The Enq() method reads the Head()</a:t>
            </a:r>
          </a:p>
          <a:p>
            <a:pPr eaLnBrk="1" hangingPunct="1"/>
            <a:r>
              <a:rPr lang="en-US" smtClean="0"/>
              <a:t>field, and if the queue is full, it waits until the queue is no longer full. It then stores</a:t>
            </a:r>
          </a:p>
          <a:p>
            <a:pPr eaLnBrk="1" hangingPunct="1"/>
            <a:r>
              <a:rPr lang="en-US" smtClean="0"/>
              <a:t>the object in the array, and increments the Tail() field. </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p:txBody>
          <a:bodyPr/>
          <a:lstStyle/>
          <a:p>
            <a:pPr>
              <a:defRPr/>
            </a:pPr>
            <a:fld id="{430B0224-E4BA-4EBD-86F6-879A8DA3BFFE}" type="slidenum">
              <a:rPr lang="x-none" smtClean="0"/>
              <a:pPr>
                <a:defRPr/>
              </a:pPr>
              <a:t>111</a:t>
            </a:fld>
            <a:endParaRPr lang="en-US" smtClean="0">
              <a:cs typeface="Arial" charset="0"/>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p:txBody>
          <a:bodyPr/>
          <a:lstStyle/>
          <a:p>
            <a:pPr>
              <a:defRPr/>
            </a:pPr>
            <a:fld id="{432C2D88-731F-42F1-9BA8-F94A1E2C782A}" type="slidenum">
              <a:rPr lang="x-none" smtClean="0"/>
              <a:pPr>
                <a:defRPr/>
              </a:pPr>
              <a:t>112</a:t>
            </a:fld>
            <a:endParaRPr lang="en-US" smtClean="0">
              <a:cs typeface="Arial" charset="0"/>
            </a:endParaRPr>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p:txBody>
          <a:bodyPr/>
          <a:lstStyle/>
          <a:p>
            <a:pPr>
              <a:defRPr/>
            </a:pPr>
            <a:fld id="{7974F1BC-816E-4256-99E2-190FBDCD19D0}" type="slidenum">
              <a:rPr lang="x-none" smtClean="0"/>
              <a:pPr>
                <a:defRPr/>
              </a:pPr>
              <a:t>113</a:t>
            </a:fld>
            <a:endParaRPr lang="en-US" smtClean="0">
              <a:cs typeface="Arial" charset="0"/>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p:txBody>
          <a:bodyPr/>
          <a:lstStyle/>
          <a:p>
            <a:pPr>
              <a:defRPr/>
            </a:pPr>
            <a:fld id="{0640164E-C9DE-4321-A130-7169C01A33D7}" type="slidenum">
              <a:rPr lang="x-none" smtClean="0"/>
              <a:pPr>
                <a:defRPr/>
              </a:pPr>
              <a:t>114</a:t>
            </a:fld>
            <a:endParaRPr lang="en-US" smtClean="0">
              <a:cs typeface="Arial" charset="0"/>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p:txBody>
          <a:bodyPr/>
          <a:lstStyle/>
          <a:p>
            <a:pPr>
              <a:defRPr/>
            </a:pPr>
            <a:fld id="{E247122F-38B1-4791-AB82-449B4A69EAE2}" type="slidenum">
              <a:rPr lang="x-none" smtClean="0"/>
              <a:pPr>
                <a:defRPr/>
              </a:pPr>
              <a:t>115</a:t>
            </a:fld>
            <a:endParaRPr lang="en-US" smtClean="0">
              <a:cs typeface="Arial" charset="0"/>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p:txBody>
          <a:bodyPr/>
          <a:lstStyle/>
          <a:p>
            <a:pPr>
              <a:defRPr/>
            </a:pPr>
            <a:fld id="{94105144-88FF-4201-B43A-D954879AE4A7}" type="slidenum">
              <a:rPr lang="x-none" smtClean="0"/>
              <a:pPr>
                <a:defRPr/>
              </a:pPr>
              <a:t>116</a:t>
            </a:fld>
            <a:endParaRPr lang="en-US" smtClean="0">
              <a:cs typeface="Arial" charset="0"/>
            </a:endParaRPr>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p:txBody>
          <a:bodyPr/>
          <a:lstStyle/>
          <a:p>
            <a:pPr>
              <a:defRPr/>
            </a:pPr>
            <a:fld id="{B45077DE-619E-4967-BE87-9BC943C0731B}" type="slidenum">
              <a:rPr lang="x-none" smtClean="0"/>
              <a:pPr>
                <a:defRPr/>
              </a:pPr>
              <a:t>117</a:t>
            </a:fld>
            <a:endParaRPr lang="en-US" smtClean="0">
              <a:cs typeface="Arial" charset="0"/>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p:txBody>
          <a:bodyPr/>
          <a:lstStyle/>
          <a:p>
            <a:pPr>
              <a:defRPr/>
            </a:pPr>
            <a:fld id="{DE273D02-DA91-4C61-BC8D-BADD81C740F4}" type="slidenum">
              <a:rPr lang="x-none" smtClean="0"/>
              <a:pPr>
                <a:defRPr/>
              </a:pPr>
              <a:t>118</a:t>
            </a:fld>
            <a:endParaRPr lang="en-US" smtClean="0">
              <a:cs typeface="Arial" charset="0"/>
            </a:endParaRPr>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p:txBody>
          <a:bodyPr/>
          <a:lstStyle/>
          <a:p>
            <a:pPr>
              <a:defRPr/>
            </a:pPr>
            <a:fld id="{5423B2D4-9C51-4E0F-9C39-75427748B82A}" type="slidenum">
              <a:rPr lang="x-none" smtClean="0"/>
              <a:pPr>
                <a:defRPr/>
              </a:pPr>
              <a:t>119</a:t>
            </a:fld>
            <a:endParaRPr lang="en-US" smtClean="0">
              <a:cs typeface="Arial" charset="0"/>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p:txBody>
          <a:bodyPr/>
          <a:lstStyle/>
          <a:p>
            <a:pPr>
              <a:defRPr/>
            </a:pPr>
            <a:fld id="{23572884-7856-4EBF-832C-440A7A4BD962}" type="slidenum">
              <a:rPr lang="x-none" smtClean="0"/>
              <a:pPr>
                <a:defRPr/>
              </a:pPr>
              <a:t>120</a:t>
            </a:fld>
            <a:endParaRPr lang="en-US" smtClean="0">
              <a:cs typeface="Arial" charset="0"/>
            </a:endParaRPr>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F6588DC9-6FA0-4705-8160-D642BEFDA641}" type="slidenum">
              <a:rPr lang="x-none" smtClean="0"/>
              <a:pPr>
                <a:defRPr/>
              </a:pPr>
              <a:t>12</a:t>
            </a:fld>
            <a:endParaRPr lang="en-US" smtClean="0">
              <a:cs typeface="Arial"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p:txBody>
          <a:bodyPr/>
          <a:lstStyle/>
          <a:p>
            <a:pPr>
              <a:defRPr/>
            </a:pPr>
            <a:fld id="{42EFE438-05A9-42E1-BD8B-59A01C5E67BD}" type="slidenum">
              <a:rPr lang="x-none" smtClean="0"/>
              <a:pPr>
                <a:defRPr/>
              </a:pPr>
              <a:t>121</a:t>
            </a:fld>
            <a:endParaRPr lang="en-US" smtClean="0">
              <a:cs typeface="Arial" charset="0"/>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p:txBody>
          <a:bodyPr/>
          <a:lstStyle/>
          <a:p>
            <a:pPr>
              <a:defRPr/>
            </a:pPr>
            <a:fld id="{EE27373B-5827-4AAF-8495-0C7FFC4C0FC8}" type="slidenum">
              <a:rPr lang="x-none" smtClean="0"/>
              <a:pPr>
                <a:defRPr/>
              </a:pPr>
              <a:t>122</a:t>
            </a:fld>
            <a:endParaRPr lang="en-US" smtClean="0">
              <a:cs typeface="Arial" charset="0"/>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p:txBody>
          <a:bodyPr/>
          <a:lstStyle/>
          <a:p>
            <a:pPr>
              <a:defRPr/>
            </a:pPr>
            <a:fld id="{8FC5D931-09B0-420D-8D4B-7320DF9735D9}" type="slidenum">
              <a:rPr lang="x-none" smtClean="0"/>
              <a:pPr>
                <a:defRPr/>
              </a:pPr>
              <a:t>123</a:t>
            </a:fld>
            <a:endParaRPr lang="en-US" smtClean="0">
              <a:cs typeface="Arial" charset="0"/>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p:txBody>
          <a:bodyPr/>
          <a:lstStyle/>
          <a:p>
            <a:pPr>
              <a:defRPr/>
            </a:pPr>
            <a:fld id="{AB23BD5B-F410-45AD-9AE7-22404A5D73B2}" type="slidenum">
              <a:rPr lang="x-none" smtClean="0"/>
              <a:pPr>
                <a:defRPr/>
              </a:pPr>
              <a:t>124</a:t>
            </a:fld>
            <a:endParaRPr lang="en-US" smtClean="0">
              <a:cs typeface="Arial" charset="0"/>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p:txBody>
          <a:bodyPr/>
          <a:lstStyle/>
          <a:p>
            <a:pPr>
              <a:defRPr/>
            </a:pPr>
            <a:fld id="{7848F6F4-5E57-4337-A6CC-0C48CF2110FA}" type="slidenum">
              <a:rPr lang="x-none" smtClean="0"/>
              <a:pPr>
                <a:defRPr/>
              </a:pPr>
              <a:t>125</a:t>
            </a:fld>
            <a:endParaRPr lang="en-US" smtClean="0">
              <a:cs typeface="Arial" charset="0"/>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p:txBody>
          <a:bodyPr/>
          <a:lstStyle/>
          <a:p>
            <a:pPr>
              <a:defRPr/>
            </a:pPr>
            <a:fld id="{863F6109-7A4C-445E-BDBF-E667489D9392}" type="slidenum">
              <a:rPr lang="x-none" smtClean="0"/>
              <a:pPr>
                <a:defRPr/>
              </a:pPr>
              <a:t>126</a:t>
            </a:fld>
            <a:endParaRPr lang="en-US" smtClean="0">
              <a:cs typeface="Arial" charset="0"/>
            </a:endParaRPr>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p:txBody>
          <a:bodyPr/>
          <a:lstStyle/>
          <a:p>
            <a:pPr>
              <a:defRPr/>
            </a:pPr>
            <a:fld id="{BB195BEA-F0DE-471E-BFC8-DA54CC753930}" type="slidenum">
              <a:rPr lang="x-none" smtClean="0"/>
              <a:pPr>
                <a:defRPr/>
              </a:pPr>
              <a:t>127</a:t>
            </a:fld>
            <a:endParaRPr lang="en-US" smtClean="0">
              <a:cs typeface="Arial" charset="0"/>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p:txBody>
          <a:bodyPr/>
          <a:lstStyle/>
          <a:p>
            <a:pPr>
              <a:defRPr/>
            </a:pPr>
            <a:fld id="{A13A6A54-23FB-4CC0-B156-DB9E84583BFA}" type="slidenum">
              <a:rPr lang="x-none" smtClean="0"/>
              <a:pPr>
                <a:defRPr/>
              </a:pPr>
              <a:t>128</a:t>
            </a:fld>
            <a:endParaRPr lang="en-US" smtClean="0">
              <a:cs typeface="Arial" charset="0"/>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p:txBody>
          <a:bodyPr/>
          <a:lstStyle/>
          <a:p>
            <a:pPr>
              <a:defRPr/>
            </a:pPr>
            <a:fld id="{4D6B34A0-79DB-462F-8A8E-29E024E4C47A}" type="slidenum">
              <a:rPr lang="x-none" smtClean="0"/>
              <a:pPr>
                <a:defRPr/>
              </a:pPr>
              <a:t>129</a:t>
            </a:fld>
            <a:endParaRPr lang="en-US" smtClean="0">
              <a:cs typeface="Arial" charset="0"/>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r>
              <a:rPr lang="en-US" smtClean="0"/>
              <a:t>.</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p:txBody>
          <a:bodyPr/>
          <a:lstStyle/>
          <a:p>
            <a:pPr>
              <a:defRPr/>
            </a:pPr>
            <a:fld id="{F17D595B-3B44-499B-883E-541CBFEBE8CB}" type="slidenum">
              <a:rPr lang="x-none" smtClean="0"/>
              <a:pPr>
                <a:defRPr/>
              </a:pPr>
              <a:t>130</a:t>
            </a:fld>
            <a:endParaRPr lang="en-US" smtClean="0">
              <a:cs typeface="Arial" charset="0"/>
            </a:endParaRPr>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pPr eaLnBrk="1" hangingPunct="1"/>
            <a:r>
              <a:rPr lang="en-US" smtClean="0"/>
              <a:t>Maybe the main point to notice is that in general, given a history, precedence only defines a partial order – because we have methods that overlaps. So in a sequential history, this is a total order, because we have no overlapping methods. The fact that this is only partial, is exactly the ambiguity about the order that we do not like, and that linearizability comes to fix. So what we really want, is to take the partial order, and somehow complete it to a total order – and that’s how we’ll define linearizability in the next 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F6588DC9-6FA0-4705-8160-D642BEFDA641}" type="slidenum">
              <a:rPr lang="x-none" smtClean="0"/>
              <a:pPr>
                <a:defRPr/>
              </a:pPr>
              <a:t>13</a:t>
            </a:fld>
            <a:endParaRPr lang="en-US" smtClean="0">
              <a:cs typeface="Arial"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p:txBody>
          <a:bodyPr/>
          <a:lstStyle/>
          <a:p>
            <a:pPr>
              <a:defRPr/>
            </a:pPr>
            <a:fld id="{72F04828-6BE0-4157-9807-59CA29E699AE}" type="slidenum">
              <a:rPr lang="x-none" smtClean="0"/>
              <a:pPr>
                <a:defRPr/>
              </a:pPr>
              <a:t>131</a:t>
            </a:fld>
            <a:endParaRPr lang="en-US" smtClean="0">
              <a:cs typeface="Arial" charset="0"/>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pPr eaLnBrk="1" hangingPunct="1"/>
            <a:r>
              <a:rPr lang="en-US" smtClean="0"/>
              <a:t>First part: takes care of pending invocations. If the operation took effect, we want to append a response, otherwise, let’s drop it.</a:t>
            </a:r>
          </a:p>
          <a:p>
            <a:pPr eaLnBrk="1" hangingPunct="1"/>
            <a:r>
              <a:rPr lang="en-US" smtClean="0"/>
              <a:t>Second part, takes care of completing the missing part in the partial order – it tells us to find an equivalent legal sequential history (in which precedence relation defines total order), such that this total order respects the partial order in the original history. Of course, the correctness part hides in the fact that the sequential history is legal.</a:t>
            </a:r>
          </a:p>
          <a:p>
            <a:pPr eaLnBrk="1" hangingPunct="1"/>
            <a:endParaRPr lang="en-US" smtClean="0"/>
          </a:p>
          <a:p>
            <a:pPr eaLnBrk="1" hangingPunct="1"/>
            <a:r>
              <a:rPr lang="en-US" smtClean="0"/>
              <a:t>Explain that equivalence captures, apart from the ordering, the fact that the input/output relation of the methods must be the same as in the sequential execution. The ordering part is also covered by the G \subset S requirement but the fac that the values must be the same is captured only by the equivalence requirement. </a:t>
            </a:r>
          </a:p>
          <a:p>
            <a:pPr eaLnBrk="1" hangingPunct="1"/>
            <a:endParaRPr lang="en-US" smtClean="0"/>
          </a:p>
          <a:p>
            <a:pPr eaLnBrk="1" hangingPunct="1"/>
            <a:r>
              <a:rPr lang="en-US" smtClean="0"/>
              <a:t>When we later go to seq consistency the only ordering property will come from the equivalence property.  </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p:txBody>
          <a:bodyPr/>
          <a:lstStyle/>
          <a:p>
            <a:pPr>
              <a:defRPr/>
            </a:pPr>
            <a:fld id="{9150FFD8-FCD9-4670-A144-E71B02E8EDA9}" type="slidenum">
              <a:rPr lang="x-none" smtClean="0"/>
              <a:pPr>
                <a:defRPr/>
              </a:pPr>
              <a:t>132</a:t>
            </a:fld>
            <a:endParaRPr lang="en-US" smtClean="0">
              <a:cs typeface="Arial" charset="0"/>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p:txBody>
          <a:bodyPr/>
          <a:lstStyle/>
          <a:p>
            <a:pPr>
              <a:defRPr/>
            </a:pPr>
            <a:fld id="{B25AD83E-4403-4CC1-BDFD-FC8041B63171}" type="slidenum">
              <a:rPr lang="x-none" smtClean="0"/>
              <a:pPr>
                <a:defRPr/>
              </a:pPr>
              <a:t>133</a:t>
            </a:fld>
            <a:endParaRPr lang="en-US" smtClean="0">
              <a:cs typeface="Arial" charset="0"/>
            </a:endParaRPr>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pPr eaLnBrk="1" hangingPunct="1"/>
            <a:r>
              <a:rPr lang="en-US" dirty="0" smtClean="0"/>
              <a:t>The </a:t>
            </a:r>
            <a:r>
              <a:rPr lang="en-US" dirty="0" smtClean="0">
                <a:sym typeface="Wingdings" pitchFamily="2" charset="2"/>
              </a:rPr>
              <a:t></a:t>
            </a:r>
            <a:r>
              <a:rPr lang="en-US" baseline="-25000" dirty="0" smtClean="0">
                <a:sym typeface="Symbol" pitchFamily="18" charset="2"/>
              </a:rPr>
              <a:t>G</a:t>
            </a:r>
            <a:r>
              <a:rPr lang="en-US" dirty="0" smtClean="0">
                <a:latin typeface="Symbol" pitchFamily="18" charset="2"/>
                <a:sym typeface="Symbol" pitchFamily="18" charset="2"/>
              </a:rPr>
              <a:t> </a:t>
            </a:r>
            <a:r>
              <a:rPr lang="en-US" dirty="0" smtClean="0">
                <a:sym typeface="Symbol" pitchFamily="18" charset="2"/>
              </a:rPr>
              <a:t></a:t>
            </a:r>
            <a:r>
              <a:rPr lang="en-US" baseline="-25000" dirty="0" smtClean="0"/>
              <a:t> </a:t>
            </a:r>
            <a:r>
              <a:rPr lang="en-US" dirty="0" smtClean="0">
                <a:sym typeface="Wingdings" pitchFamily="2" charset="2"/>
              </a:rPr>
              <a:t></a:t>
            </a:r>
            <a:r>
              <a:rPr lang="en-US" baseline="-25000" dirty="0" smtClean="0">
                <a:sym typeface="Symbol" pitchFamily="18" charset="2"/>
              </a:rPr>
              <a:t>S </a:t>
            </a:r>
            <a:r>
              <a:rPr lang="en-US" dirty="0" smtClean="0">
                <a:sym typeface="Symbol" pitchFamily="18" charset="2"/>
              </a:rPr>
              <a:t>is a limitation on S NOT ON G! Its saying that you cannot just pick any </a:t>
            </a:r>
            <a:r>
              <a:rPr lang="en-US" dirty="0" smtClean="0">
                <a:sym typeface="Wingdings" pitchFamily="2" charset="2"/>
              </a:rPr>
              <a:t></a:t>
            </a:r>
            <a:r>
              <a:rPr lang="en-US" dirty="0" smtClean="0">
                <a:sym typeface="Symbol" pitchFamily="18" charset="2"/>
              </a:rPr>
              <a:t>S, you must pick an </a:t>
            </a:r>
            <a:r>
              <a:rPr lang="en-US" dirty="0" smtClean="0">
                <a:sym typeface="Wingdings" pitchFamily="2" charset="2"/>
              </a:rPr>
              <a:t> </a:t>
            </a:r>
            <a:r>
              <a:rPr lang="en-US" dirty="0" smtClean="0">
                <a:sym typeface="Symbol" pitchFamily="18" charset="2"/>
              </a:rPr>
              <a:t>S so that it contains </a:t>
            </a:r>
            <a:r>
              <a:rPr lang="en-US" dirty="0" smtClean="0">
                <a:sym typeface="Wingdings" pitchFamily="2" charset="2"/>
              </a:rPr>
              <a:t></a:t>
            </a:r>
            <a:r>
              <a:rPr lang="en-US" dirty="0" smtClean="0">
                <a:sym typeface="Symbol" pitchFamily="18" charset="2"/>
              </a:rPr>
              <a:t>G, that is, its saying that when we pick the linearization points, they have got to be within the intervals, and we can only pick an arbitrary order when the intervals are unordered</a:t>
            </a:r>
            <a:r>
              <a:rPr lang="en-US" b="1" dirty="0" smtClean="0">
                <a:sym typeface="Symbol" pitchFamily="18" charset="2"/>
              </a:rPr>
              <a:t>. </a:t>
            </a:r>
            <a:endParaRPr lang="en-US" b="1" baseline="-25000" dirty="0" smtClean="0">
              <a:sym typeface="Symbol" pitchFamily="18" charset="2"/>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p:txBody>
          <a:bodyPr/>
          <a:lstStyle/>
          <a:p>
            <a:pPr>
              <a:defRPr/>
            </a:pPr>
            <a:fld id="{40892FCF-8A31-4D6B-8094-5BF5ABE7574C}" type="slidenum">
              <a:rPr lang="x-none" smtClean="0"/>
              <a:pPr>
                <a:defRPr/>
              </a:pPr>
              <a:t>134</a:t>
            </a:fld>
            <a:endParaRPr lang="en-US" smtClean="0">
              <a:cs typeface="Arial" charset="0"/>
            </a:endParaRPr>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p:txBody>
          <a:bodyPr/>
          <a:lstStyle/>
          <a:p>
            <a:pPr>
              <a:defRPr/>
            </a:pPr>
            <a:fld id="{E959D6B0-26AC-4E8B-905A-E6C7F93EA5C1}" type="slidenum">
              <a:rPr lang="x-none" smtClean="0"/>
              <a:pPr>
                <a:defRPr/>
              </a:pPr>
              <a:t>135</a:t>
            </a:fld>
            <a:endParaRPr lang="en-US" smtClean="0">
              <a:cs typeface="Arial" charset="0"/>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p:txBody>
          <a:bodyPr/>
          <a:lstStyle/>
          <a:p>
            <a:pPr>
              <a:defRPr/>
            </a:pPr>
            <a:fld id="{12510DF9-9E50-478D-BDB9-28A928F4202B}" type="slidenum">
              <a:rPr lang="x-none" smtClean="0"/>
              <a:pPr>
                <a:defRPr/>
              </a:pPr>
              <a:t>136</a:t>
            </a:fld>
            <a:endParaRPr lang="en-US" smtClean="0">
              <a:cs typeface="Arial" charset="0"/>
            </a:endParaRPr>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p:txBody>
          <a:bodyPr/>
          <a:lstStyle/>
          <a:p>
            <a:pPr>
              <a:defRPr/>
            </a:pPr>
            <a:fld id="{C9D485C1-B433-4FFE-AAB1-EE1C77276719}" type="slidenum">
              <a:rPr lang="x-none" smtClean="0"/>
              <a:pPr>
                <a:defRPr/>
              </a:pPr>
              <a:t>137</a:t>
            </a:fld>
            <a:endParaRPr lang="en-US" smtClean="0">
              <a:cs typeface="Arial" charset="0"/>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p:txBody>
          <a:bodyPr/>
          <a:lstStyle/>
          <a:p>
            <a:pPr>
              <a:defRPr/>
            </a:pPr>
            <a:fld id="{F9E98B23-E148-42F5-97FF-75508510BE62}" type="slidenum">
              <a:rPr lang="x-none" smtClean="0"/>
              <a:pPr>
                <a:defRPr/>
              </a:pPr>
              <a:t>138</a:t>
            </a:fld>
            <a:endParaRPr lang="en-US" smtClean="0">
              <a:cs typeface="Arial" charset="0"/>
            </a:endParaRPr>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p:txBody>
          <a:bodyPr/>
          <a:lstStyle/>
          <a:p>
            <a:pPr>
              <a:defRPr/>
            </a:pPr>
            <a:fld id="{4D9CACE2-A462-4489-85E5-1CC60547A947}" type="slidenum">
              <a:rPr lang="x-none" smtClean="0"/>
              <a:pPr>
                <a:defRPr/>
              </a:pPr>
              <a:t>139</a:t>
            </a:fld>
            <a:endParaRPr lang="en-US" smtClean="0">
              <a:cs typeface="Arial" charset="0"/>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p:txBody>
          <a:bodyPr/>
          <a:lstStyle/>
          <a:p>
            <a:pPr>
              <a:defRPr/>
            </a:pPr>
            <a:fld id="{F6289612-36AF-4076-8DDA-C6250A5391CA}" type="slidenum">
              <a:rPr lang="x-none" smtClean="0"/>
              <a:pPr>
                <a:defRPr/>
              </a:pPr>
              <a:t>140</a:t>
            </a:fld>
            <a:endParaRPr lang="en-US" smtClean="0">
              <a:cs typeface="Arial" charset="0"/>
            </a:endParaRPr>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E75DC9CA-391B-43C0-95DF-88437A5A4463}" type="slidenum">
              <a:rPr lang="x-none" smtClean="0"/>
              <a:pPr>
                <a:defRPr/>
              </a:pPr>
              <a:t>14</a:t>
            </a:fld>
            <a:endParaRPr lang="en-US" smtClean="0">
              <a:cs typeface="Arial"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p:txBody>
          <a:bodyPr/>
          <a:lstStyle/>
          <a:p>
            <a:pPr>
              <a:defRPr/>
            </a:pPr>
            <a:fld id="{2C117135-2D7E-49F1-8BF1-F70A4440B37C}" type="slidenum">
              <a:rPr lang="x-none" smtClean="0"/>
              <a:pPr>
                <a:defRPr/>
              </a:pPr>
              <a:t>141</a:t>
            </a:fld>
            <a:endParaRPr lang="en-US" smtClean="0">
              <a:cs typeface="Arial" charset="0"/>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p:txBody>
          <a:bodyPr/>
          <a:lstStyle/>
          <a:p>
            <a:pPr>
              <a:defRPr/>
            </a:pPr>
            <a:fld id="{279AE678-1E4B-44DE-AF4C-E8FF7C6EDB4F}" type="slidenum">
              <a:rPr lang="x-none" smtClean="0"/>
              <a:pPr>
                <a:defRPr/>
              </a:pPr>
              <a:t>142</a:t>
            </a:fld>
            <a:endParaRPr lang="en-US" smtClean="0">
              <a:cs typeface="Arial" charset="0"/>
            </a:endParaRPr>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r>
              <a:rPr lang="en-US" smtClean="0"/>
              <a:t>The following slides about non-blocking can be presented to graduate student sbut not clear its needed for undergradutes</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p:txBody>
          <a:bodyPr/>
          <a:lstStyle/>
          <a:p>
            <a:pPr>
              <a:defRPr/>
            </a:pPr>
            <a:fld id="{B3FC9DD3-1DE5-497E-B120-02396A2B59EE}" type="slidenum">
              <a:rPr lang="x-none" smtClean="0"/>
              <a:pPr>
                <a:defRPr/>
              </a:pPr>
              <a:t>143</a:t>
            </a:fld>
            <a:endParaRPr lang="en-US" smtClean="0">
              <a:cs typeface="Arial" charset="0"/>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p:txBody>
          <a:bodyPr/>
          <a:lstStyle/>
          <a:p>
            <a:pPr>
              <a:defRPr/>
            </a:pPr>
            <a:fld id="{F2560BEA-FAD2-4C33-B0EE-BCBF3DDB8156}" type="slidenum">
              <a:rPr lang="x-none" smtClean="0"/>
              <a:pPr>
                <a:defRPr/>
              </a:pPr>
              <a:t>144</a:t>
            </a:fld>
            <a:endParaRPr lang="en-US" smtClean="0">
              <a:cs typeface="Arial" charset="0"/>
            </a:endParaRPr>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p:txBody>
          <a:bodyPr/>
          <a:lstStyle/>
          <a:p>
            <a:pPr>
              <a:defRPr/>
            </a:pPr>
            <a:fld id="{13FBE95E-7F31-40D2-A7D2-53624FD931E1}" type="slidenum">
              <a:rPr lang="x-none" smtClean="0"/>
              <a:pPr>
                <a:defRPr/>
              </a:pPr>
              <a:t>145</a:t>
            </a:fld>
            <a:endParaRPr lang="en-US" smtClean="0">
              <a:cs typeface="Arial" charset="0"/>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pPr eaLnBrk="1" hangingPunct="1"/>
            <a:r>
              <a:rPr lang="en-US" smtClean="0"/>
              <a:t>This is important because consistency conditions such as serializability do not provide it, transactions may have to be rolled back to </a:t>
            </a:r>
          </a:p>
          <a:p>
            <a:pPr eaLnBrk="1" hangingPunct="1"/>
            <a:r>
              <a:rPr lang="en-US" smtClean="0"/>
              <a:t>work but linearizability means you don’t need to role back. </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p:txBody>
          <a:bodyPr/>
          <a:lstStyle/>
          <a:p>
            <a:pPr>
              <a:defRPr/>
            </a:pPr>
            <a:fld id="{E36121EE-C447-4119-974D-8ACDCCD7E387}" type="slidenum">
              <a:rPr lang="x-none" smtClean="0"/>
              <a:pPr>
                <a:defRPr/>
              </a:pPr>
              <a:t>146</a:t>
            </a:fld>
            <a:endParaRPr lang="en-US" smtClean="0">
              <a:cs typeface="Arial" charset="0"/>
            </a:endParaRPr>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p:spPr>
        <p:txBody>
          <a:bodyPr/>
          <a:lstStyle/>
          <a:p>
            <a:pPr marL="228600" indent="-228600" eaLnBrk="1" hangingPunct="1"/>
            <a:r>
              <a:rPr lang="en-US" smtClean="0"/>
              <a:t>Since H is linearizable, let’s pick up the sequential history S that defines the linearization of H.</a:t>
            </a:r>
          </a:p>
          <a:p>
            <a:pPr marL="228600" indent="-228600" eaLnBrk="1" hangingPunct="1"/>
            <a:r>
              <a:rPr lang="en-US" smtClean="0"/>
              <a:t>If S contains the pending invocation and a response – then we’re done (I want to prove that we don’t need to throw it away in order to be linearizable, so if the linearization S did not through it away – there is nothing to do).</a:t>
            </a:r>
          </a:p>
          <a:p>
            <a:pPr marL="228600" indent="-228600" eaLnBrk="1" hangingPunct="1"/>
            <a:r>
              <a:rPr lang="en-US" smtClean="0"/>
              <a:t>If it did throw it away – then we need to show we can add it somewhere – so what we’ll do is adding it at the end of S. It is possible because all methods are total – so they are defined in the state at the end of S (meaning that we make the operation take effect last).</a:t>
            </a:r>
          </a:p>
          <a:p>
            <a:pPr marL="228600" indent="-228600" eaLnBrk="1" hangingPunct="1"/>
            <a:endParaRPr lang="en-US" smtClean="0"/>
          </a:p>
          <a:p>
            <a:pPr marL="228600" indent="-228600" eaLnBrk="1" hangingPunct="1"/>
            <a:r>
              <a:rPr lang="en-US" smtClean="0"/>
              <a:t>I claim that what I ended up with is a valid linearization of H:</a:t>
            </a:r>
          </a:p>
          <a:p>
            <a:pPr marL="228600" indent="-228600" eaLnBrk="1" hangingPunct="1">
              <a:buFontTx/>
              <a:buAutoNum type="arabicPeriod"/>
            </a:pPr>
            <a:r>
              <a:rPr lang="en-US" smtClean="0"/>
              <a:t>It is still equivalent – I only added the invocation as it was in the original history, with the same arguments, and an appropriate response for both the original and the new sequential histories.</a:t>
            </a:r>
            <a:br>
              <a:rPr lang="en-US" smtClean="0"/>
            </a:br>
            <a:r>
              <a:rPr lang="en-US" smtClean="0"/>
              <a:t>These invocation and response are the last operation done by thread A in H, and it is the last operation done by thread A in the new sequential history we’ve created. So each thread’s view of the two histories is the same.</a:t>
            </a:r>
          </a:p>
          <a:p>
            <a:pPr marL="228600" indent="-228600" eaLnBrk="1" hangingPunct="1">
              <a:buFontTx/>
              <a:buAutoNum type="arabicPeriod"/>
            </a:pPr>
            <a:r>
              <a:rPr lang="en-US" smtClean="0"/>
              <a:t>It is legal: because we added it up at the end, it cannot effect the returned values of previous calls.</a:t>
            </a:r>
          </a:p>
          <a:p>
            <a:pPr marL="228600" indent="-228600" eaLnBrk="1" hangingPunct="1">
              <a:buFontTx/>
              <a:buAutoNum type="arabicPeriod"/>
            </a:pPr>
            <a:r>
              <a:rPr lang="en-US" smtClean="0"/>
              <a:t>Finally, it does not violate the partial order, because we can linearize that operation anywhere between it’s invocation and response, and in this case there was no response – so we can definitely linearize it last without violating any ordering.</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p:txBody>
          <a:bodyPr/>
          <a:lstStyle/>
          <a:p>
            <a:pPr>
              <a:defRPr/>
            </a:pPr>
            <a:fld id="{522F6BC7-1999-4519-8416-E47327750CD9}" type="slidenum">
              <a:rPr lang="x-none" smtClean="0"/>
              <a:pPr>
                <a:defRPr/>
              </a:pPr>
              <a:t>147</a:t>
            </a:fld>
            <a:endParaRPr lang="en-US" smtClean="0">
              <a:cs typeface="Arial" charset="0"/>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p:txBody>
          <a:bodyPr/>
          <a:lstStyle/>
          <a:p>
            <a:pPr>
              <a:defRPr/>
            </a:pPr>
            <a:fld id="{D831E675-AB16-42A0-8C8C-4B663A909490}" type="slidenum">
              <a:rPr lang="x-none" smtClean="0"/>
              <a:pPr>
                <a:defRPr/>
              </a:pPr>
              <a:t>148</a:t>
            </a:fld>
            <a:endParaRPr lang="en-US" smtClean="0">
              <a:cs typeface="Arial" charset="0"/>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DD081A31-94D0-42FB-9863-0358F4CADF19}" type="slidenum">
              <a:rPr lang="x-none" smtClean="0"/>
              <a:pPr>
                <a:defRPr/>
              </a:pPr>
              <a:t>149</a:t>
            </a:fld>
            <a:endParaRPr lang="en-US" smtClean="0">
              <a:cs typeface="Arial" charset="0"/>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52EA6489-D1B8-4AF1-8012-5F3F9E1C3CDF}" type="slidenum">
              <a:rPr lang="x-none" smtClean="0"/>
              <a:pPr>
                <a:defRPr/>
              </a:pPr>
              <a:t>150</a:t>
            </a:fld>
            <a:endParaRPr lang="en-US" smtClean="0">
              <a:cs typeface="Arial" charset="0"/>
            </a:endParaRPr>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F6588DC9-6FA0-4705-8160-D642BEFDA641}" type="slidenum">
              <a:rPr lang="x-none" smtClean="0"/>
              <a:pPr>
                <a:defRPr/>
              </a:pPr>
              <a:t>15</a:t>
            </a:fld>
            <a:endParaRPr lang="en-US" smtClean="0">
              <a:cs typeface="Arial"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AE6DD5B1-C084-4E91-9029-3D6EDEB7C43B}" type="slidenum">
              <a:rPr lang="x-none" smtClean="0"/>
              <a:pPr>
                <a:defRPr/>
              </a:pPr>
              <a:t>151</a:t>
            </a:fld>
            <a:endParaRPr lang="en-US" smtClean="0">
              <a:cs typeface="Arial" charset="0"/>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p:txBody>
          <a:bodyPr/>
          <a:lstStyle/>
          <a:p>
            <a:pPr>
              <a:defRPr/>
            </a:pPr>
            <a:fld id="{A1305B3B-ABC1-4689-8EC7-863CCA89677A}" type="slidenum">
              <a:rPr lang="x-none" smtClean="0"/>
              <a:pPr>
                <a:defRPr/>
              </a:pPr>
              <a:t>152</a:t>
            </a:fld>
            <a:endParaRPr lang="en-US" smtClean="0">
              <a:cs typeface="Arial" charset="0"/>
            </a:endParaRPr>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p:txBody>
          <a:bodyPr/>
          <a:lstStyle/>
          <a:p>
            <a:pPr>
              <a:defRPr/>
            </a:pPr>
            <a:fld id="{C4940F09-AF84-4A9F-84B8-D7B8417B0223}" type="slidenum">
              <a:rPr lang="x-none" smtClean="0"/>
              <a:pPr>
                <a:defRPr/>
              </a:pPr>
              <a:t>153</a:t>
            </a:fld>
            <a:endParaRPr lang="en-US" smtClean="0">
              <a:cs typeface="Arial" charset="0"/>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pPr eaLnBrk="1" hangingPunct="1"/>
            <a:r>
              <a:rPr lang="en-US" smtClean="0"/>
              <a:t>We will see this phenomena that you might need different steps for different executions in lists chapter. </a:t>
            </a: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p:txBody>
          <a:bodyPr/>
          <a:lstStyle/>
          <a:p>
            <a:pPr>
              <a:defRPr/>
            </a:pPr>
            <a:fld id="{CEC113F3-B602-4C3D-B909-9B48FBA972EF}" type="slidenum">
              <a:rPr lang="x-none" smtClean="0"/>
              <a:pPr>
                <a:defRPr/>
              </a:pPr>
              <a:t>154</a:t>
            </a:fld>
            <a:endParaRPr lang="en-US" smtClean="0">
              <a:cs typeface="Arial" charset="0"/>
            </a:endParaRP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r>
              <a:rPr lang="en-US" smtClean="0"/>
              <a:t>We will see this phenomena that you might need different steps for different executions in lists chapter. </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p:txBody>
          <a:bodyPr/>
          <a:lstStyle/>
          <a:p>
            <a:pPr>
              <a:defRPr/>
            </a:pPr>
            <a:fld id="{387D23EF-E587-4F8A-BE1D-91B61A7CA1BA}" type="slidenum">
              <a:rPr lang="x-none" smtClean="0"/>
              <a:pPr>
                <a:defRPr/>
              </a:pPr>
              <a:t>155</a:t>
            </a:fld>
            <a:endParaRPr lang="en-US" smtClean="0">
              <a:cs typeface="Arial" charset="0"/>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pPr eaLnBrk="1" hangingPunct="1"/>
            <a:r>
              <a:rPr lang="en-US" smtClean="0"/>
              <a:t>The difference from linearizability is in the second property, that it preserves the real time order…notice that the fact that G is EQUIVALENT to S implies that S must preserve the PROGRAM ORDER in each thread. So dropping </a:t>
            </a:r>
            <a:r>
              <a:rPr lang="en-US" smtClean="0">
                <a:solidFill>
                  <a:srgbClr val="0000FF"/>
                </a:solidFill>
              </a:rPr>
              <a:t>Where </a:t>
            </a:r>
            <a:r>
              <a:rPr lang="en-US" smtClean="0">
                <a:sym typeface="Wingdings" pitchFamily="2" charset="2"/>
              </a:rPr>
              <a:t></a:t>
            </a:r>
            <a:r>
              <a:rPr lang="en-US" b="1" smtClean="0">
                <a:sym typeface="Symbol" pitchFamily="18" charset="2"/>
              </a:rPr>
              <a:t>G</a:t>
            </a:r>
            <a:r>
              <a:rPr lang="en-US" smtClean="0">
                <a:sym typeface="Symbol" pitchFamily="18" charset="2"/>
              </a:rPr>
              <a:t> </a:t>
            </a:r>
            <a:r>
              <a:rPr lang="en-US" smtClean="0"/>
              <a:t> </a:t>
            </a:r>
            <a:r>
              <a:rPr lang="en-US" smtClean="0">
                <a:sym typeface="Wingdings" pitchFamily="2" charset="2"/>
              </a:rPr>
              <a:t></a:t>
            </a:r>
            <a:r>
              <a:rPr lang="en-US" b="1" smtClean="0">
                <a:sym typeface="Symbol" pitchFamily="18" charset="2"/>
              </a:rPr>
              <a:t>S </a:t>
            </a:r>
            <a:r>
              <a:rPr lang="en-US" smtClean="0">
                <a:sym typeface="Symbol" pitchFamily="18" charset="2"/>
              </a:rPr>
              <a:t>only allows reordering operations by different threads in order to establish a global total (sequential) order.</a:t>
            </a:r>
            <a:r>
              <a:rPr lang="en-US" b="1" smtClean="0">
                <a:sym typeface="Symbol" pitchFamily="18" charset="2"/>
              </a:rPr>
              <a:t> </a:t>
            </a:r>
            <a:r>
              <a:rPr lang="en-US" smtClean="0"/>
              <a:t> </a:t>
            </a: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p:txBody>
          <a:bodyPr/>
          <a:lstStyle/>
          <a:p>
            <a:pPr>
              <a:defRPr/>
            </a:pPr>
            <a:fld id="{52AC5107-4159-4429-8506-A83A9A077670}" type="slidenum">
              <a:rPr lang="x-none" smtClean="0"/>
              <a:pPr>
                <a:defRPr/>
              </a:pPr>
              <a:t>156</a:t>
            </a:fld>
            <a:endParaRPr lang="en-US" smtClean="0">
              <a:cs typeface="Arial" charset="0"/>
            </a:endParaRPr>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p:txBody>
          <a:bodyPr/>
          <a:lstStyle/>
          <a:p>
            <a:pPr>
              <a:defRPr/>
            </a:pPr>
            <a:fld id="{FEA29682-B520-4720-8DEE-4EBC0E25DDFC}" type="slidenum">
              <a:rPr lang="x-none" smtClean="0"/>
              <a:pPr>
                <a:defRPr/>
              </a:pPr>
              <a:t>157</a:t>
            </a:fld>
            <a:endParaRPr lang="en-US" smtClean="0">
              <a:cs typeface="Arial" charset="0"/>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p:txBody>
          <a:bodyPr/>
          <a:lstStyle/>
          <a:p>
            <a:pPr>
              <a:defRPr/>
            </a:pPr>
            <a:fld id="{104FCAFF-0B27-4E96-A53B-0B7B40341DF4}" type="slidenum">
              <a:rPr lang="x-none" smtClean="0"/>
              <a:pPr>
                <a:defRPr/>
              </a:pPr>
              <a:t>158</a:t>
            </a:fld>
            <a:endParaRPr lang="en-US" smtClean="0">
              <a:cs typeface="Arial" charset="0"/>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p:txBody>
          <a:bodyPr/>
          <a:lstStyle/>
          <a:p>
            <a:pPr>
              <a:defRPr/>
            </a:pPr>
            <a:fld id="{C58803EB-A2E0-4EEE-93A0-3BD0A055D663}" type="slidenum">
              <a:rPr lang="x-none" smtClean="0"/>
              <a:pPr>
                <a:defRPr/>
              </a:pPr>
              <a:t>159</a:t>
            </a:fld>
            <a:endParaRPr lang="en-US" smtClean="0">
              <a:cs typeface="Arial" charset="0"/>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p:txBody>
          <a:bodyPr/>
          <a:lstStyle/>
          <a:p>
            <a:pPr>
              <a:defRPr/>
            </a:pPr>
            <a:fld id="{18053AE2-2FDF-43BD-8BBE-F421A6BD944A}" type="slidenum">
              <a:rPr lang="x-none" smtClean="0"/>
              <a:pPr>
                <a:defRPr/>
              </a:pPr>
              <a:t>160</a:t>
            </a:fld>
            <a:endParaRPr lang="en-US" smtClean="0">
              <a:cs typeface="Arial" charset="0"/>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7F6D9602-36A5-4010-8156-32AFFE0C2B39}" type="slidenum">
              <a:rPr lang="x-none" smtClean="0"/>
              <a:pPr>
                <a:defRPr/>
              </a:pPr>
              <a:t>16</a:t>
            </a:fld>
            <a:endParaRPr lang="en-US" smtClean="0">
              <a:cs typeface="Arial"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p:txBody>
          <a:bodyPr/>
          <a:lstStyle/>
          <a:p>
            <a:pPr>
              <a:defRPr/>
            </a:pPr>
            <a:fld id="{2E53837C-8CC1-498A-93AC-42E508905D39}" type="slidenum">
              <a:rPr lang="x-none" smtClean="0"/>
              <a:pPr>
                <a:defRPr/>
              </a:pPr>
              <a:t>161</a:t>
            </a:fld>
            <a:endParaRPr lang="en-US" smtClean="0">
              <a:cs typeface="Arial" charset="0"/>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p:txBody>
          <a:bodyPr/>
          <a:lstStyle/>
          <a:p>
            <a:pPr>
              <a:defRPr/>
            </a:pPr>
            <a:fld id="{4ED371F0-F831-4DFA-B5A9-CCAC76E1F18E}" type="slidenum">
              <a:rPr lang="x-none" smtClean="0"/>
              <a:pPr>
                <a:defRPr/>
              </a:pPr>
              <a:t>162</a:t>
            </a:fld>
            <a:endParaRPr lang="en-US" smtClean="0">
              <a:cs typeface="Arial" charset="0"/>
            </a:endParaRPr>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p:txBody>
          <a:bodyPr/>
          <a:lstStyle/>
          <a:p>
            <a:pPr>
              <a:defRPr/>
            </a:pPr>
            <a:fld id="{C8BE9D98-57F8-448E-AF49-D0FF9E8A7AA5}" type="slidenum">
              <a:rPr lang="x-none" smtClean="0"/>
              <a:pPr>
                <a:defRPr/>
              </a:pPr>
              <a:t>163</a:t>
            </a:fld>
            <a:endParaRPr lang="en-US" smtClean="0">
              <a:cs typeface="Arial" charset="0"/>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p:txBody>
          <a:bodyPr/>
          <a:lstStyle/>
          <a:p>
            <a:pPr>
              <a:defRPr/>
            </a:pPr>
            <a:fld id="{E82C5060-AC4D-4B9C-A2F6-7984FD4A6733}" type="slidenum">
              <a:rPr lang="x-none" smtClean="0"/>
              <a:pPr>
                <a:defRPr/>
              </a:pPr>
              <a:t>164</a:t>
            </a:fld>
            <a:endParaRPr lang="en-US" smtClean="0">
              <a:cs typeface="Arial" charset="0"/>
            </a:endParaRPr>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p:txBody>
          <a:bodyPr/>
          <a:lstStyle/>
          <a:p>
            <a:pPr>
              <a:defRPr/>
            </a:pPr>
            <a:fld id="{4C13F089-A4EC-4E3A-B828-282275291E66}" type="slidenum">
              <a:rPr lang="x-none" smtClean="0"/>
              <a:pPr>
                <a:defRPr/>
              </a:pPr>
              <a:t>165</a:t>
            </a:fld>
            <a:endParaRPr lang="en-US" smtClean="0">
              <a:cs typeface="Arial" charset="0"/>
            </a:endParaRPr>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p:txBody>
          <a:bodyPr/>
          <a:lstStyle/>
          <a:p>
            <a:pPr>
              <a:defRPr/>
            </a:pPr>
            <a:fld id="{C7BD2454-70FE-448A-A6A8-C75C78EDC341}" type="slidenum">
              <a:rPr lang="x-none" smtClean="0"/>
              <a:pPr>
                <a:defRPr/>
              </a:pPr>
              <a:t>166</a:t>
            </a:fld>
            <a:endParaRPr lang="en-US" smtClean="0">
              <a:cs typeface="Arial" charset="0"/>
            </a:endParaRPr>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p:txBody>
          <a:bodyPr/>
          <a:lstStyle/>
          <a:p>
            <a:pPr>
              <a:defRPr/>
            </a:pPr>
            <a:fld id="{27971C70-CC4B-456E-BB52-BE3F9D947357}" type="slidenum">
              <a:rPr lang="x-none" smtClean="0"/>
              <a:pPr>
                <a:defRPr/>
              </a:pPr>
              <a:t>167</a:t>
            </a:fld>
            <a:endParaRPr lang="en-US" smtClean="0">
              <a:cs typeface="Arial" charset="0"/>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p:txBody>
          <a:bodyPr/>
          <a:lstStyle/>
          <a:p>
            <a:pPr>
              <a:defRPr/>
            </a:pPr>
            <a:fld id="{B326CF5C-D1CA-4F41-8321-92DC2CFA3E5A}" type="slidenum">
              <a:rPr lang="x-none" smtClean="0"/>
              <a:pPr>
                <a:defRPr/>
              </a:pPr>
              <a:t>168</a:t>
            </a:fld>
            <a:endParaRPr lang="en-US" smtClean="0">
              <a:cs typeface="Arial" charset="0"/>
            </a:endParaRPr>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p:txBody>
          <a:bodyPr/>
          <a:lstStyle/>
          <a:p>
            <a:pPr>
              <a:defRPr/>
            </a:pPr>
            <a:fld id="{0358B643-13E2-47D8-B834-18FDA8066DCA}" type="slidenum">
              <a:rPr lang="x-none" smtClean="0"/>
              <a:pPr>
                <a:defRPr/>
              </a:pPr>
              <a:t>169</a:t>
            </a:fld>
            <a:endParaRPr lang="en-US" smtClean="0">
              <a:cs typeface="Arial" charset="0"/>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p:txBody>
          <a:bodyPr/>
          <a:lstStyle/>
          <a:p>
            <a:pPr>
              <a:defRPr/>
            </a:pPr>
            <a:fld id="{02B4A156-449B-4AC8-8C23-393C84E6EA8F}" type="slidenum">
              <a:rPr lang="x-none" smtClean="0"/>
              <a:pPr>
                <a:defRPr/>
              </a:pPr>
              <a:t>170</a:t>
            </a:fld>
            <a:endParaRPr lang="en-US" smtClean="0">
              <a:cs typeface="Arial" charset="0"/>
            </a:endParaRPr>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F6588DC9-6FA0-4705-8160-D642BEFDA641}" type="slidenum">
              <a:rPr lang="x-none" smtClean="0"/>
              <a:pPr>
                <a:defRPr/>
              </a:pPr>
              <a:t>17</a:t>
            </a:fld>
            <a:endParaRPr lang="en-US" smtClean="0">
              <a:cs typeface="Arial"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p:txBody>
          <a:bodyPr/>
          <a:lstStyle/>
          <a:p>
            <a:pPr>
              <a:defRPr/>
            </a:pPr>
            <a:fld id="{68B72602-0C94-49ED-B048-4DBB97FA7DF4}" type="slidenum">
              <a:rPr lang="x-none" smtClean="0"/>
              <a:pPr>
                <a:defRPr/>
              </a:pPr>
              <a:t>171</a:t>
            </a:fld>
            <a:endParaRPr lang="en-US" smtClean="0">
              <a:cs typeface="Arial" charset="0"/>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p:txBody>
          <a:bodyPr/>
          <a:lstStyle/>
          <a:p>
            <a:pPr>
              <a:defRPr/>
            </a:pPr>
            <a:fld id="{B6F414DB-6999-4D51-BFF0-035C0F067D8E}" type="slidenum">
              <a:rPr lang="x-none" smtClean="0"/>
              <a:pPr>
                <a:defRPr/>
              </a:pPr>
              <a:t>172</a:t>
            </a:fld>
            <a:endParaRPr lang="en-US" smtClean="0">
              <a:cs typeface="Arial" charset="0"/>
            </a:endParaRPr>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p:txBody>
          <a:bodyPr/>
          <a:lstStyle/>
          <a:p>
            <a:pPr>
              <a:defRPr/>
            </a:pPr>
            <a:fld id="{2319C9BB-03E9-46BD-80CC-01BC54417175}" type="slidenum">
              <a:rPr lang="x-none" smtClean="0"/>
              <a:pPr>
                <a:defRPr/>
              </a:pPr>
              <a:t>173</a:t>
            </a:fld>
            <a:endParaRPr lang="en-US" smtClean="0">
              <a:cs typeface="Arial" charset="0"/>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p:txBody>
          <a:bodyPr/>
          <a:lstStyle/>
          <a:p>
            <a:pPr>
              <a:defRPr/>
            </a:pPr>
            <a:fld id="{CD8405AE-6253-495C-9BEC-07F7E4880E98}" type="slidenum">
              <a:rPr lang="x-none" smtClean="0"/>
              <a:pPr>
                <a:defRPr/>
              </a:pPr>
              <a:t>174</a:t>
            </a:fld>
            <a:endParaRPr lang="en-US" smtClean="0">
              <a:cs typeface="Arial" charset="0"/>
            </a:endParaRPr>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p:txBody>
          <a:bodyPr/>
          <a:lstStyle/>
          <a:p>
            <a:pPr>
              <a:defRPr/>
            </a:pPr>
            <a:fld id="{A38F412D-C95A-44E4-88A6-CC3BC181A412}" type="slidenum">
              <a:rPr lang="x-none" smtClean="0"/>
              <a:pPr>
                <a:defRPr/>
              </a:pPr>
              <a:t>175</a:t>
            </a:fld>
            <a:endParaRPr lang="en-US" smtClean="0">
              <a:cs typeface="Arial" charset="0"/>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p:txBody>
          <a:bodyPr/>
          <a:lstStyle/>
          <a:p>
            <a:pPr>
              <a:defRPr/>
            </a:pPr>
            <a:fld id="{45D87496-B054-4E4B-8F80-FBC048CACED6}" type="slidenum">
              <a:rPr lang="x-none" smtClean="0"/>
              <a:pPr>
                <a:defRPr/>
              </a:pPr>
              <a:t>176</a:t>
            </a:fld>
            <a:endParaRPr lang="en-US" smtClean="0">
              <a:cs typeface="Arial" charset="0"/>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p:txBody>
          <a:bodyPr/>
          <a:lstStyle/>
          <a:p>
            <a:pPr>
              <a:defRPr/>
            </a:pPr>
            <a:fld id="{4F6979E3-C0A9-4767-BFAC-D6696C4635F0}" type="slidenum">
              <a:rPr lang="x-none" smtClean="0"/>
              <a:pPr>
                <a:defRPr/>
              </a:pPr>
              <a:t>177</a:t>
            </a:fld>
            <a:endParaRPr lang="en-US" smtClean="0">
              <a:cs typeface="Arial" charset="0"/>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p:txBody>
          <a:bodyPr/>
          <a:lstStyle/>
          <a:p>
            <a:pPr>
              <a:defRPr/>
            </a:pPr>
            <a:fld id="{68B95A5E-F7AD-4236-B0C9-EA0EE5989782}" type="slidenum">
              <a:rPr lang="x-none" smtClean="0"/>
              <a:pPr>
                <a:defRPr/>
              </a:pPr>
              <a:t>178</a:t>
            </a:fld>
            <a:endParaRPr lang="en-US" smtClean="0">
              <a:cs typeface="Arial" charset="0"/>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p:txBody>
          <a:bodyPr/>
          <a:lstStyle/>
          <a:p>
            <a:pPr>
              <a:defRPr/>
            </a:pPr>
            <a:fld id="{0B827047-8502-46FD-B7FD-B052C79AAE35}" type="slidenum">
              <a:rPr lang="x-none" smtClean="0"/>
              <a:pPr>
                <a:defRPr/>
              </a:pPr>
              <a:t>179</a:t>
            </a:fld>
            <a:endParaRPr lang="en-US" smtClean="0">
              <a:cs typeface="Arial" charset="0"/>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4100" b="1">
                <a:solidFill>
                  <a:srgbClr val="0000FF"/>
                </a:solidFill>
                <a:latin typeface="Comic Sans MS" charset="0"/>
                <a:ea typeface="ＭＳ Ｐゴシック" charset="0"/>
                <a:cs typeface="ＭＳ Ｐゴシック" charset="0"/>
              </a:defRPr>
            </a:lvl1pPr>
            <a:lvl2pPr marL="685817" indent="-263776" defTabSz="914423" eaLnBrk="0" hangingPunct="0">
              <a:defRPr sz="4100" b="1">
                <a:solidFill>
                  <a:srgbClr val="0000FF"/>
                </a:solidFill>
                <a:latin typeface="Comic Sans MS" charset="0"/>
                <a:ea typeface="ＭＳ Ｐゴシック" charset="0"/>
              </a:defRPr>
            </a:lvl2pPr>
            <a:lvl3pPr marL="1055103" indent="-211021" defTabSz="914423" eaLnBrk="0" hangingPunct="0">
              <a:defRPr sz="4100" b="1">
                <a:solidFill>
                  <a:srgbClr val="0000FF"/>
                </a:solidFill>
                <a:latin typeface="Comic Sans MS" charset="0"/>
                <a:ea typeface="ＭＳ Ｐゴシック" charset="0"/>
              </a:defRPr>
            </a:lvl3pPr>
            <a:lvl4pPr marL="1477145" indent="-211021" defTabSz="914423" eaLnBrk="0" hangingPunct="0">
              <a:defRPr sz="4100" b="1">
                <a:solidFill>
                  <a:srgbClr val="0000FF"/>
                </a:solidFill>
                <a:latin typeface="Comic Sans MS" charset="0"/>
                <a:ea typeface="ＭＳ Ｐゴシック" charset="0"/>
              </a:defRPr>
            </a:lvl4pPr>
            <a:lvl5pPr marL="1899186" indent="-211021" defTabSz="914423" eaLnBrk="0" hangingPunct="0">
              <a:defRPr sz="4100" b="1">
                <a:solidFill>
                  <a:srgbClr val="0000FF"/>
                </a:solidFill>
                <a:latin typeface="Comic Sans MS" charset="0"/>
                <a:ea typeface="ＭＳ Ｐゴシック" charset="0"/>
              </a:defRPr>
            </a:lvl5pPr>
            <a:lvl6pPr marL="2321227" indent="-211021" defTabSz="914423" eaLnBrk="0" fontAlgn="base" hangingPunct="0">
              <a:spcBef>
                <a:spcPct val="0"/>
              </a:spcBef>
              <a:spcAft>
                <a:spcPct val="0"/>
              </a:spcAft>
              <a:defRPr sz="4100" b="1">
                <a:solidFill>
                  <a:srgbClr val="0000FF"/>
                </a:solidFill>
                <a:latin typeface="Comic Sans MS" charset="0"/>
                <a:ea typeface="ＭＳ Ｐゴシック" charset="0"/>
              </a:defRPr>
            </a:lvl6pPr>
            <a:lvl7pPr marL="2743269" indent="-211021" defTabSz="914423" eaLnBrk="0" fontAlgn="base" hangingPunct="0">
              <a:spcBef>
                <a:spcPct val="0"/>
              </a:spcBef>
              <a:spcAft>
                <a:spcPct val="0"/>
              </a:spcAft>
              <a:defRPr sz="4100" b="1">
                <a:solidFill>
                  <a:srgbClr val="0000FF"/>
                </a:solidFill>
                <a:latin typeface="Comic Sans MS" charset="0"/>
                <a:ea typeface="ＭＳ Ｐゴシック" charset="0"/>
              </a:defRPr>
            </a:lvl7pPr>
            <a:lvl8pPr marL="3165310" indent="-211021" defTabSz="914423" eaLnBrk="0" fontAlgn="base" hangingPunct="0">
              <a:spcBef>
                <a:spcPct val="0"/>
              </a:spcBef>
              <a:spcAft>
                <a:spcPct val="0"/>
              </a:spcAft>
              <a:defRPr sz="4100" b="1">
                <a:solidFill>
                  <a:srgbClr val="0000FF"/>
                </a:solidFill>
                <a:latin typeface="Comic Sans MS" charset="0"/>
                <a:ea typeface="ＭＳ Ｐゴシック" charset="0"/>
              </a:defRPr>
            </a:lvl8pPr>
            <a:lvl9pPr marL="3587351" indent="-211021" defTabSz="914423" eaLnBrk="0" fontAlgn="base" hangingPunct="0">
              <a:spcBef>
                <a:spcPct val="0"/>
              </a:spcBef>
              <a:spcAft>
                <a:spcPct val="0"/>
              </a:spcAft>
              <a:defRPr sz="4100" b="1">
                <a:solidFill>
                  <a:srgbClr val="0000FF"/>
                </a:solidFill>
                <a:latin typeface="Comic Sans MS" charset="0"/>
                <a:ea typeface="ＭＳ Ｐゴシック" charset="0"/>
              </a:defRPr>
            </a:lvl9pPr>
          </a:lstStyle>
          <a:p>
            <a:r>
              <a:rPr lang="en-US" sz="1200" b="0">
                <a:latin typeface="Marlett" charset="0"/>
              </a:rPr>
              <a:t>© 2003 Herlihy and Shavit</a:t>
            </a:r>
          </a:p>
        </p:txBody>
      </p:sp>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4100" b="1">
                <a:solidFill>
                  <a:srgbClr val="0000FF"/>
                </a:solidFill>
                <a:latin typeface="Comic Sans MS" charset="0"/>
                <a:ea typeface="ＭＳ Ｐゴシック" charset="0"/>
                <a:cs typeface="ＭＳ Ｐゴシック" charset="0"/>
              </a:defRPr>
            </a:lvl1pPr>
            <a:lvl2pPr marL="685817" indent="-263776" defTabSz="914423" eaLnBrk="0" hangingPunct="0">
              <a:defRPr sz="4100" b="1">
                <a:solidFill>
                  <a:srgbClr val="0000FF"/>
                </a:solidFill>
                <a:latin typeface="Comic Sans MS" charset="0"/>
                <a:ea typeface="ＭＳ Ｐゴシック" charset="0"/>
              </a:defRPr>
            </a:lvl2pPr>
            <a:lvl3pPr marL="1055103" indent="-211021" defTabSz="914423" eaLnBrk="0" hangingPunct="0">
              <a:defRPr sz="4100" b="1">
                <a:solidFill>
                  <a:srgbClr val="0000FF"/>
                </a:solidFill>
                <a:latin typeface="Comic Sans MS" charset="0"/>
                <a:ea typeface="ＭＳ Ｐゴシック" charset="0"/>
              </a:defRPr>
            </a:lvl3pPr>
            <a:lvl4pPr marL="1477145" indent="-211021" defTabSz="914423" eaLnBrk="0" hangingPunct="0">
              <a:defRPr sz="4100" b="1">
                <a:solidFill>
                  <a:srgbClr val="0000FF"/>
                </a:solidFill>
                <a:latin typeface="Comic Sans MS" charset="0"/>
                <a:ea typeface="ＭＳ Ｐゴシック" charset="0"/>
              </a:defRPr>
            </a:lvl4pPr>
            <a:lvl5pPr marL="1899186" indent="-211021" defTabSz="914423" eaLnBrk="0" hangingPunct="0">
              <a:defRPr sz="4100" b="1">
                <a:solidFill>
                  <a:srgbClr val="0000FF"/>
                </a:solidFill>
                <a:latin typeface="Comic Sans MS" charset="0"/>
                <a:ea typeface="ＭＳ Ｐゴシック" charset="0"/>
              </a:defRPr>
            </a:lvl5pPr>
            <a:lvl6pPr marL="2321227" indent="-211021" defTabSz="914423" eaLnBrk="0" fontAlgn="base" hangingPunct="0">
              <a:spcBef>
                <a:spcPct val="0"/>
              </a:spcBef>
              <a:spcAft>
                <a:spcPct val="0"/>
              </a:spcAft>
              <a:defRPr sz="4100" b="1">
                <a:solidFill>
                  <a:srgbClr val="0000FF"/>
                </a:solidFill>
                <a:latin typeface="Comic Sans MS" charset="0"/>
                <a:ea typeface="ＭＳ Ｐゴシック" charset="0"/>
              </a:defRPr>
            </a:lvl6pPr>
            <a:lvl7pPr marL="2743269" indent="-211021" defTabSz="914423" eaLnBrk="0" fontAlgn="base" hangingPunct="0">
              <a:spcBef>
                <a:spcPct val="0"/>
              </a:spcBef>
              <a:spcAft>
                <a:spcPct val="0"/>
              </a:spcAft>
              <a:defRPr sz="4100" b="1">
                <a:solidFill>
                  <a:srgbClr val="0000FF"/>
                </a:solidFill>
                <a:latin typeface="Comic Sans MS" charset="0"/>
                <a:ea typeface="ＭＳ Ｐゴシック" charset="0"/>
              </a:defRPr>
            </a:lvl7pPr>
            <a:lvl8pPr marL="3165310" indent="-211021" defTabSz="914423" eaLnBrk="0" fontAlgn="base" hangingPunct="0">
              <a:spcBef>
                <a:spcPct val="0"/>
              </a:spcBef>
              <a:spcAft>
                <a:spcPct val="0"/>
              </a:spcAft>
              <a:defRPr sz="4100" b="1">
                <a:solidFill>
                  <a:srgbClr val="0000FF"/>
                </a:solidFill>
                <a:latin typeface="Comic Sans MS" charset="0"/>
                <a:ea typeface="ＭＳ Ｐゴシック" charset="0"/>
              </a:defRPr>
            </a:lvl8pPr>
            <a:lvl9pPr marL="3587351" indent="-211021" defTabSz="914423" eaLnBrk="0" fontAlgn="base" hangingPunct="0">
              <a:spcBef>
                <a:spcPct val="0"/>
              </a:spcBef>
              <a:spcAft>
                <a:spcPct val="0"/>
              </a:spcAft>
              <a:defRPr sz="4100" b="1">
                <a:solidFill>
                  <a:srgbClr val="0000FF"/>
                </a:solidFill>
                <a:latin typeface="Comic Sans MS" charset="0"/>
                <a:ea typeface="ＭＳ Ｐゴシック" charset="0"/>
              </a:defRPr>
            </a:lvl9pPr>
          </a:lstStyle>
          <a:p>
            <a:fld id="{AC1D6354-2075-384E-B66B-C3E1B7A614E7}" type="slidenum">
              <a:rPr lang="ar-SA" sz="1200" b="0">
                <a:latin typeface="Marlett" charset="0"/>
                <a:cs typeface="Arial" charset="0"/>
              </a:rPr>
              <a:pPr/>
              <a:t>180</a:t>
            </a:fld>
            <a:endParaRPr lang="en-US" sz="1200" b="0">
              <a:latin typeface="Marlett" charset="0"/>
              <a:cs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We now combine the two algorithms, one that does not deadlock when they are concurrent, and the other that does not deadlock when they are sequential, to derive an algorithm that never deadlocks.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D841DF0A-2CAA-4B77-9A65-A501AB7D95AA}" type="slidenum">
              <a:rPr lang="x-none" smtClean="0"/>
              <a:pPr>
                <a:defRPr/>
              </a:pPr>
              <a:t>18</a:t>
            </a:fld>
            <a:endParaRPr lang="en-US" smtClean="0">
              <a:cs typeface="Arial"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txBox="1">
            <a:spLocks noGrp="1" noChangeArrowheads="1"/>
          </p:cNvSpPr>
          <p:nvPr/>
        </p:nvSpPr>
        <p:spPr bwMode="auto">
          <a:xfrm>
            <a:off x="1" y="0"/>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200" b="0">
                <a:latin typeface="Marlett" charset="0"/>
              </a:rPr>
              <a:t>© 2003 Herlihy and Shavit</a:t>
            </a:r>
          </a:p>
        </p:txBody>
      </p:sp>
      <p:sp>
        <p:nvSpPr>
          <p:cNvPr id="166914" name="Rectangle 7"/>
          <p:cNvSpPr txBox="1">
            <a:spLocks noGrp="1" noChangeArrowheads="1"/>
          </p:cNvSpPr>
          <p:nvPr/>
        </p:nvSpPr>
        <p:spPr bwMode="auto">
          <a:xfrm>
            <a:off x="3885996" y="8687297"/>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61357A0E-5C9D-FB45-8529-1CCA08745E58}" type="slidenum">
              <a:rPr lang="ar-SA" sz="1200" b="0">
                <a:latin typeface="Marlett" charset="0"/>
                <a:cs typeface="Arial" charset="0"/>
              </a:rPr>
              <a:pPr algn="r"/>
              <a:t>181</a:t>
            </a:fld>
            <a:endParaRPr lang="en-US" sz="1200" b="0">
              <a:latin typeface="Marlett"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write</a:t>
            </a:r>
            <a:r>
              <a:rPr lang="en-US" baseline="-25000">
                <a:latin typeface="Arial" charset="0"/>
              </a:rPr>
              <a:t>B</a:t>
            </a:r>
            <a:r>
              <a:rPr lang="en-US">
                <a:latin typeface="Arial" charset="0"/>
              </a:rPr>
              <a:t>(victim=B) and write</a:t>
            </a:r>
            <a:r>
              <a:rPr lang="en-US" baseline="-25000">
                <a:latin typeface="Arial" charset="0"/>
              </a:rPr>
              <a:t>A</a:t>
            </a:r>
            <a:r>
              <a:rPr lang="en-US">
                <a:latin typeface="Arial" charset="0"/>
              </a:rPr>
              <a:t>(victim=A) appear twice so remove them</a:t>
            </a: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txBox="1">
            <a:spLocks noGrp="1" noChangeArrowheads="1"/>
          </p:cNvSpPr>
          <p:nvPr/>
        </p:nvSpPr>
        <p:spPr bwMode="auto">
          <a:xfrm>
            <a:off x="1" y="0"/>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200" b="0">
                <a:latin typeface="Marlett" charset="0"/>
              </a:rPr>
              <a:t>© 2003 Herlihy and Shavit</a:t>
            </a:r>
          </a:p>
        </p:txBody>
      </p:sp>
      <p:sp>
        <p:nvSpPr>
          <p:cNvPr id="166914" name="Rectangle 7"/>
          <p:cNvSpPr txBox="1">
            <a:spLocks noGrp="1" noChangeArrowheads="1"/>
          </p:cNvSpPr>
          <p:nvPr/>
        </p:nvSpPr>
        <p:spPr bwMode="auto">
          <a:xfrm>
            <a:off x="3885996" y="8687297"/>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61357A0E-5C9D-FB45-8529-1CCA08745E58}" type="slidenum">
              <a:rPr lang="ar-SA" sz="1200" b="0">
                <a:latin typeface="Marlett" charset="0"/>
                <a:cs typeface="Arial" charset="0"/>
              </a:rPr>
              <a:pPr algn="r"/>
              <a:t>182</a:t>
            </a:fld>
            <a:endParaRPr lang="en-US" sz="1200" b="0">
              <a:latin typeface="Marlett"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write</a:t>
            </a:r>
            <a:r>
              <a:rPr lang="en-US" baseline="-25000">
                <a:latin typeface="Arial" charset="0"/>
              </a:rPr>
              <a:t>B</a:t>
            </a:r>
            <a:r>
              <a:rPr lang="en-US">
                <a:latin typeface="Arial" charset="0"/>
              </a:rPr>
              <a:t>(victim=B) and write</a:t>
            </a:r>
            <a:r>
              <a:rPr lang="en-US" baseline="-25000">
                <a:latin typeface="Arial" charset="0"/>
              </a:rPr>
              <a:t>A</a:t>
            </a:r>
            <a:r>
              <a:rPr lang="en-US">
                <a:latin typeface="Arial" charset="0"/>
              </a:rPr>
              <a:t>(victim=A) appear twice so remove them</a:t>
            </a: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p:txBody>
          <a:bodyPr/>
          <a:lstStyle/>
          <a:p>
            <a:pPr>
              <a:defRPr/>
            </a:pPr>
            <a:fld id="{A278C67C-9A2A-4712-806D-5EDBF720AF2E}" type="slidenum">
              <a:rPr lang="x-none" smtClean="0"/>
              <a:pPr>
                <a:defRPr/>
              </a:pPr>
              <a:t>183</a:t>
            </a:fld>
            <a:endParaRPr lang="en-US" smtClean="0">
              <a:cs typeface="Arial" charset="0"/>
            </a:endParaRPr>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a:t>
            </a:r>
            <a:r>
              <a:rPr lang="en-US" smtClean="0"/>
              <a:t>store order </a:t>
            </a:r>
            <a:endParaRPr lang="en-US"/>
          </a:p>
        </p:txBody>
      </p:sp>
      <p:sp>
        <p:nvSpPr>
          <p:cNvPr id="4" name="Slide Number Placeholder 3"/>
          <p:cNvSpPr>
            <a:spLocks noGrp="1"/>
          </p:cNvSpPr>
          <p:nvPr>
            <p:ph type="sldNum" sz="quarter" idx="10"/>
          </p:nvPr>
        </p:nvSpPr>
        <p:spPr/>
        <p:txBody>
          <a:bodyPr/>
          <a:lstStyle/>
          <a:p>
            <a:pPr>
              <a:defRPr/>
            </a:pPr>
            <a:fld id="{C4296DB6-F06D-4C0B-B312-1E4AB761A0FE}" type="slidenum">
              <a:rPr lang="en-US" smtClean="0"/>
              <a:pPr>
                <a:defRPr/>
              </a:pPr>
              <a:t>189</a:t>
            </a:fld>
            <a:endParaRPr lang="en-US" dirty="0"/>
          </a:p>
        </p:txBody>
      </p:sp>
    </p:spTree>
    <p:extLst>
      <p:ext uri="{BB962C8B-B14F-4D97-AF65-F5344CB8AC3E}">
        <p14:creationId xmlns:p14="http://schemas.microsoft.com/office/powerpoint/2010/main" val="198158477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store order </a:t>
            </a:r>
            <a:endParaRPr lang="en-US" dirty="0"/>
          </a:p>
        </p:txBody>
      </p:sp>
      <p:sp>
        <p:nvSpPr>
          <p:cNvPr id="4" name="Slide Number Placeholder 3"/>
          <p:cNvSpPr>
            <a:spLocks noGrp="1"/>
          </p:cNvSpPr>
          <p:nvPr>
            <p:ph type="sldNum" sz="quarter" idx="10"/>
          </p:nvPr>
        </p:nvSpPr>
        <p:spPr/>
        <p:txBody>
          <a:bodyPr/>
          <a:lstStyle/>
          <a:p>
            <a:pPr>
              <a:defRPr/>
            </a:pPr>
            <a:fld id="{C4296DB6-F06D-4C0B-B312-1E4AB761A0FE}" type="slidenum">
              <a:rPr lang="en-US" smtClean="0"/>
              <a:pPr>
                <a:defRPr/>
              </a:pPr>
              <a:t>190</a:t>
            </a:fld>
            <a:endParaRPr lang="en-US" dirty="0"/>
          </a:p>
        </p:txBody>
      </p:sp>
    </p:spTree>
    <p:extLst>
      <p:ext uri="{BB962C8B-B14F-4D97-AF65-F5344CB8AC3E}">
        <p14:creationId xmlns:p14="http://schemas.microsoft.com/office/powerpoint/2010/main" val="198158477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store order </a:t>
            </a:r>
            <a:endParaRPr lang="en-US" dirty="0"/>
          </a:p>
        </p:txBody>
      </p:sp>
      <p:sp>
        <p:nvSpPr>
          <p:cNvPr id="4" name="Slide Number Placeholder 3"/>
          <p:cNvSpPr>
            <a:spLocks noGrp="1"/>
          </p:cNvSpPr>
          <p:nvPr>
            <p:ph type="sldNum" sz="quarter" idx="10"/>
          </p:nvPr>
        </p:nvSpPr>
        <p:spPr/>
        <p:txBody>
          <a:bodyPr/>
          <a:lstStyle/>
          <a:p>
            <a:pPr>
              <a:defRPr/>
            </a:pPr>
            <a:fld id="{C4296DB6-F06D-4C0B-B312-1E4AB761A0FE}" type="slidenum">
              <a:rPr lang="en-US" smtClean="0"/>
              <a:pPr>
                <a:defRPr/>
              </a:pPr>
              <a:t>192</a:t>
            </a:fld>
            <a:endParaRPr lang="en-US" dirty="0"/>
          </a:p>
        </p:txBody>
      </p:sp>
    </p:spTree>
    <p:extLst>
      <p:ext uri="{BB962C8B-B14F-4D97-AF65-F5344CB8AC3E}">
        <p14:creationId xmlns:p14="http://schemas.microsoft.com/office/powerpoint/2010/main" val="198158477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p:txBody>
          <a:bodyPr/>
          <a:lstStyle/>
          <a:p>
            <a:pPr>
              <a:defRPr/>
            </a:pPr>
            <a:fld id="{794558B7-3021-4E5E-BF51-4255F9AE9954}" type="slidenum">
              <a:rPr lang="x-none" smtClean="0"/>
              <a:pPr>
                <a:defRPr/>
              </a:pPr>
              <a:t>193</a:t>
            </a:fld>
            <a:endParaRPr lang="en-US" smtClean="0">
              <a:cs typeface="Arial" charset="0"/>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p:txBody>
          <a:bodyPr/>
          <a:lstStyle/>
          <a:p>
            <a:pPr>
              <a:defRPr/>
            </a:pPr>
            <a:fld id="{F30333ED-3C67-47A4-A4DE-6D0AE77B65A1}" type="slidenum">
              <a:rPr lang="x-none" smtClean="0"/>
              <a:pPr>
                <a:defRPr/>
              </a:pPr>
              <a:t>194</a:t>
            </a:fld>
            <a:endParaRPr lang="en-US" smtClean="0">
              <a:cs typeface="Arial" charset="0"/>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p:txBody>
          <a:bodyPr/>
          <a:lstStyle/>
          <a:p>
            <a:pPr>
              <a:defRPr/>
            </a:pPr>
            <a:fld id="{E8543FB6-2241-493F-ABA8-E4CC9D30AB5A}" type="slidenum">
              <a:rPr lang="x-none" smtClean="0"/>
              <a:pPr>
                <a:defRPr/>
              </a:pPr>
              <a:t>195</a:t>
            </a:fld>
            <a:endParaRPr lang="en-US" smtClean="0">
              <a:cs typeface="Arial" charset="0"/>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p:txBody>
          <a:bodyPr/>
          <a:lstStyle/>
          <a:p>
            <a:pPr>
              <a:defRPr/>
            </a:pPr>
            <a:fld id="{84B33809-4131-4445-902B-63691491E7F4}" type="slidenum">
              <a:rPr lang="x-none" smtClean="0"/>
              <a:pPr>
                <a:defRPr/>
              </a:pPr>
              <a:t>196</a:t>
            </a:fld>
            <a:endParaRPr lang="en-US" smtClean="0">
              <a:cs typeface="Arial" charset="0"/>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583B480A-F04A-41A6-898A-1CB73793F540}" type="slidenum">
              <a:rPr lang="x-none" smtClean="0"/>
              <a:pPr>
                <a:defRPr/>
              </a:pPr>
              <a:t>19</a:t>
            </a:fld>
            <a:endParaRPr lang="en-US" smtClean="0">
              <a:cs typeface="Arial"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p:txBody>
          <a:bodyPr/>
          <a:lstStyle/>
          <a:p>
            <a:pPr>
              <a:defRPr/>
            </a:pPr>
            <a:fld id="{D1DBE75C-0DC3-4101-BEB5-47E4B59772EE}" type="slidenum">
              <a:rPr lang="x-none" smtClean="0"/>
              <a:pPr>
                <a:defRPr/>
              </a:pPr>
              <a:t>197</a:t>
            </a:fld>
            <a:endParaRPr lang="en-US" smtClean="0">
              <a:cs typeface="Arial" charset="0"/>
            </a:endParaRPr>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a:noFill/>
          <a:ln/>
        </p:spPr>
        <p:txBody>
          <a:bodyPr/>
          <a:lstStyle/>
          <a:p>
            <a:pPr eaLnBrk="1" hangingPunct="1"/>
            <a:r>
              <a:rPr lang="en-US" smtClean="0"/>
              <a:t>So far we have talked about correctness. Now its time to discuss progress. </a:t>
            </a: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a:noFill/>
          <a:ln/>
        </p:spPr>
        <p:txBody>
          <a:bodyPr/>
          <a:lstStyle/>
          <a:p>
            <a:pPr eaLnBrk="1" hangingPunct="1"/>
            <a:r>
              <a:rPr lang="en-US" dirty="0" smtClean="0"/>
              <a:t>The above are definitions of progress conditions we have used and will use in the coming lectures. </a:t>
            </a:r>
          </a:p>
          <a:p>
            <a:pPr eaLnBrk="1" hangingPunct="1"/>
            <a:r>
              <a:rPr lang="en-US" dirty="0" smtClean="0"/>
              <a:t>We give here </a:t>
            </a:r>
            <a:r>
              <a:rPr lang="en-US" u="sng" dirty="0" smtClean="0"/>
              <a:t>informal</a:t>
            </a:r>
            <a:r>
              <a:rPr lang="en-US" dirty="0" smtClean="0"/>
              <a:t> definitions of progress conditions…formal ones need to talk about fair histories which is beyond the scope of this lecture…for the above conditions:</a:t>
            </a:r>
          </a:p>
          <a:p>
            <a:pPr eaLnBrk="1" hangingPunct="1"/>
            <a:endParaRPr lang="en-US" dirty="0" smtClean="0"/>
          </a:p>
          <a:p>
            <a:pPr eaLnBrk="1" hangingPunct="1"/>
            <a:r>
              <a:rPr lang="en-US" i="1" dirty="0" smtClean="0"/>
              <a:t>A method implementation is deadlock-free if it guarantees min-</a:t>
            </a:r>
          </a:p>
          <a:p>
            <a:pPr eaLnBrk="1" hangingPunct="1"/>
            <a:r>
              <a:rPr lang="en-US" i="1" dirty="0" err="1" smtClean="0"/>
              <a:t>imal</a:t>
            </a:r>
            <a:r>
              <a:rPr lang="en-US" i="1" dirty="0" smtClean="0"/>
              <a:t> progress in every fair history, and maximal progress in some fair history.</a:t>
            </a:r>
          </a:p>
          <a:p>
            <a:pPr eaLnBrk="1" hangingPunct="1"/>
            <a:endParaRPr lang="en-US" i="1" dirty="0" smtClean="0"/>
          </a:p>
          <a:p>
            <a:pPr eaLnBrk="1" hangingPunct="1"/>
            <a:r>
              <a:rPr lang="en-US" i="1" dirty="0" smtClean="0"/>
              <a:t>A method implementation is starvation-free if it guarantees</a:t>
            </a:r>
          </a:p>
          <a:p>
            <a:pPr eaLnBrk="1" hangingPunct="1"/>
            <a:r>
              <a:rPr lang="en-US" i="1" dirty="0" smtClean="0"/>
              <a:t>maximal progress in every fair history.</a:t>
            </a:r>
          </a:p>
          <a:p>
            <a:pPr eaLnBrk="1" hangingPunct="1"/>
            <a:endParaRPr lang="en-US" i="1" dirty="0" smtClean="0"/>
          </a:p>
          <a:p>
            <a:pPr eaLnBrk="1" hangingPunct="1"/>
            <a:r>
              <a:rPr lang="en-US" i="1" dirty="0" smtClean="0"/>
              <a:t>A method implementation is lock-free if it guarantees minimal</a:t>
            </a:r>
          </a:p>
          <a:p>
            <a:pPr eaLnBrk="1" hangingPunct="1"/>
            <a:r>
              <a:rPr lang="en-US" i="1" dirty="0" smtClean="0"/>
              <a:t>progress in every history and maximal progress in some history.</a:t>
            </a:r>
          </a:p>
          <a:p>
            <a:pPr eaLnBrk="1" hangingPunct="1"/>
            <a:endParaRPr lang="en-US" i="1" dirty="0" smtClean="0"/>
          </a:p>
          <a:p>
            <a:pPr eaLnBrk="1" hangingPunct="1"/>
            <a:r>
              <a:rPr lang="en-US" i="1" dirty="0" smtClean="0"/>
              <a:t>A method implementation is wait-free if it guarantees maximal</a:t>
            </a:r>
          </a:p>
          <a:p>
            <a:pPr eaLnBrk="1" hangingPunct="1"/>
            <a:r>
              <a:rPr lang="en-US" i="1" dirty="0" smtClean="0"/>
              <a:t>progress in every history.</a:t>
            </a:r>
          </a:p>
          <a:p>
            <a:pPr eaLnBrk="1" hangingPunct="1"/>
            <a:endParaRPr lang="en-US" i="1"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5286C99-0B4B-4868-A8B9-795A51756BCC}" type="slidenum">
              <a:rPr lang="x-none" smtClean="0"/>
              <a:pPr>
                <a:defRPr/>
              </a:pPr>
              <a:t>199</a:t>
            </a:fld>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Image Placeholder 1"/>
          <p:cNvSpPr>
            <a:spLocks noGrp="1" noRot="1" noChangeAspect="1" noTextEdit="1"/>
          </p:cNvSpPr>
          <p:nvPr>
            <p:ph type="sldImg"/>
          </p:nvPr>
        </p:nvSpPr>
        <p:spPr>
          <a:ln/>
        </p:spPr>
      </p:sp>
      <p:sp>
        <p:nvSpPr>
          <p:cNvPr id="387075" name="Notes Placeholder 2"/>
          <p:cNvSpPr>
            <a:spLocks noGrp="1"/>
          </p:cNvSpPr>
          <p:nvPr>
            <p:ph type="body" idx="1"/>
          </p:nvPr>
        </p:nvSpPr>
        <p:spPr>
          <a:noFill/>
          <a:ln/>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6E29961-1775-40AA-9490-09D505B898AC}" type="slidenum">
              <a:rPr lang="x-none" smtClean="0"/>
              <a:pPr>
                <a:defRPr/>
              </a:pPr>
              <a:t>200</a:t>
            </a:fld>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p:txBody>
          <a:bodyPr/>
          <a:lstStyle/>
          <a:p>
            <a:pPr>
              <a:defRPr/>
            </a:pPr>
            <a:fld id="{586F4AAB-C224-41E2-B311-CC3F4C2012A9}" type="slidenum">
              <a:rPr lang="x-none" smtClean="0"/>
              <a:pPr>
                <a:defRPr/>
              </a:pPr>
              <a:t>201</a:t>
            </a:fld>
            <a:endParaRPr lang="en-US" smtClean="0">
              <a:cs typeface="Arial" charset="0"/>
            </a:endParaRPr>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p:txBody>
          <a:bodyPr/>
          <a:lstStyle/>
          <a:p>
            <a:pPr>
              <a:defRPr/>
            </a:pPr>
            <a:fld id="{C396AA5A-347B-4516-99E4-0A09F61F56C8}" type="slidenum">
              <a:rPr lang="x-none" smtClean="0"/>
              <a:pPr>
                <a:defRPr/>
              </a:pPr>
              <a:t>202</a:t>
            </a:fld>
            <a:endParaRPr lang="en-US" smtClean="0">
              <a:cs typeface="Arial" charset="0"/>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p:txBody>
          <a:bodyPr/>
          <a:lstStyle/>
          <a:p>
            <a:pPr>
              <a:defRPr/>
            </a:pPr>
            <a:fld id="{B059DFF1-FEA6-44AD-B0F6-CF8CBEBF7FA7}" type="slidenum">
              <a:rPr lang="x-none" smtClean="0"/>
              <a:pPr>
                <a:defRPr/>
              </a:pPr>
              <a:t>2</a:t>
            </a:fld>
            <a:endParaRPr lang="en-US" smtClean="0">
              <a:cs typeface="Arial"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F6588DC9-6FA0-4705-8160-D642BEFDA641}" type="slidenum">
              <a:rPr lang="x-none" smtClean="0"/>
              <a:pPr>
                <a:defRPr/>
              </a:pPr>
              <a:t>20</a:t>
            </a:fld>
            <a:endParaRPr lang="en-US" smtClean="0">
              <a:cs typeface="Arial"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F6588DC9-6FA0-4705-8160-D642BEFDA641}" type="slidenum">
              <a:rPr lang="x-none" smtClean="0"/>
              <a:pPr>
                <a:defRPr/>
              </a:pPr>
              <a:t>21</a:t>
            </a:fld>
            <a:endParaRPr lang="en-US" smtClean="0">
              <a:cs typeface="Arial"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199B5A54-9640-4531-8EEC-6C221179C3B7}" type="slidenum">
              <a:rPr lang="x-none" smtClean="0"/>
              <a:pPr>
                <a:defRPr/>
              </a:pPr>
              <a:t>22</a:t>
            </a:fld>
            <a:endParaRPr lang="en-US" smtClean="0">
              <a:cs typeface="Arial"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3EA61C87-9526-4CFD-9BA1-EC6267E18123}" type="slidenum">
              <a:rPr lang="x-none" smtClean="0"/>
              <a:pPr>
                <a:defRPr/>
              </a:pPr>
              <a:t>23</a:t>
            </a:fld>
            <a:endParaRPr lang="en-US" smtClean="0">
              <a:cs typeface="Arial"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p:txBody>
          <a:bodyPr/>
          <a:lstStyle/>
          <a:p>
            <a:pPr>
              <a:defRPr/>
            </a:pPr>
            <a:fld id="{A32E7C19-7940-430E-827B-743ED8F69963}" type="slidenum">
              <a:rPr lang="x-none" smtClean="0"/>
              <a:pPr>
                <a:defRPr/>
              </a:pPr>
              <a:t>24</a:t>
            </a:fld>
            <a:endParaRPr lang="en-US" smtClean="0">
              <a:cs typeface="Arial"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r>
              <a:rPr lang="en-US" smtClean="0"/>
              <a:t>This is sometimes called a producer-consumer channel or buffer.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F6588DC9-6FA0-4705-8160-D642BEFDA641}" type="slidenum">
              <a:rPr lang="x-none" smtClean="0"/>
              <a:pPr>
                <a:defRPr/>
              </a:pPr>
              <a:t>25</a:t>
            </a:fld>
            <a:endParaRPr lang="en-US" smtClean="0">
              <a:cs typeface="Arial"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F6588DC9-6FA0-4705-8160-D642BEFDA641}" type="slidenum">
              <a:rPr lang="x-none" smtClean="0"/>
              <a:pPr>
                <a:defRPr/>
              </a:pPr>
              <a:t>26</a:t>
            </a:fld>
            <a:endParaRPr lang="en-US" smtClean="0">
              <a:cs typeface="Arial"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F6588DC9-6FA0-4705-8160-D642BEFDA641}" type="slidenum">
              <a:rPr lang="x-none" smtClean="0"/>
              <a:pPr>
                <a:defRPr/>
              </a:pPr>
              <a:t>27</a:t>
            </a:fld>
            <a:endParaRPr lang="en-US" smtClean="0">
              <a:cs typeface="Arial"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F6588DC9-6FA0-4705-8160-D642BEFDA641}" type="slidenum">
              <a:rPr lang="x-none" smtClean="0"/>
              <a:pPr>
                <a:defRPr/>
              </a:pPr>
              <a:t>28</a:t>
            </a:fld>
            <a:endParaRPr lang="en-US" smtClean="0">
              <a:cs typeface="Arial"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p:txBody>
          <a:bodyPr/>
          <a:lstStyle/>
          <a:p>
            <a:pPr>
              <a:defRPr/>
            </a:pPr>
            <a:fld id="{18D2FB95-81BF-4E34-99FA-566254A1A18A}" type="slidenum">
              <a:rPr lang="x-none" smtClean="0"/>
              <a:pPr>
                <a:defRPr/>
              </a:pPr>
              <a:t>29</a:t>
            </a:fld>
            <a:endParaRPr lang="en-US" smtClean="0">
              <a:cs typeface="Arial"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p:txBody>
          <a:bodyPr/>
          <a:lstStyle/>
          <a:p>
            <a:pPr>
              <a:defRPr/>
            </a:pPr>
            <a:fld id="{71A03819-5535-49DC-919F-32D29E271ADF}" type="slidenum">
              <a:rPr lang="x-none" smtClean="0"/>
              <a:pPr>
                <a:defRPr/>
              </a:pPr>
              <a:t>3</a:t>
            </a:fld>
            <a:endParaRPr lang="en-US" smtClean="0">
              <a:cs typeface="Arial"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r>
              <a:rPr lang="en-US" smtClean="0"/>
              <a:t>In this lecture we will focus on the first and last items.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p:txBody>
          <a:bodyPr/>
          <a:lstStyle/>
          <a:p>
            <a:pPr>
              <a:defRPr/>
            </a:pPr>
            <a:fld id="{A2316CFC-1AF8-4B46-9D8A-FCC37C8B7FDA}" type="slidenum">
              <a:rPr lang="x-none" smtClean="0"/>
              <a:pPr>
                <a:defRPr/>
              </a:pPr>
              <a:t>31</a:t>
            </a:fld>
            <a:endParaRPr lang="en-US" smtClean="0">
              <a:cs typeface="Arial"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r>
              <a:rPr lang="en-US" dirty="0" smtClean="0"/>
              <a:t>In general, to make our intuitive understanding that the algorithm is correct we need a way to </a:t>
            </a:r>
            <a:r>
              <a:rPr lang="en-US" u="sng" dirty="0" smtClean="0"/>
              <a:t>specify</a:t>
            </a:r>
            <a:r>
              <a:rPr lang="en-US" dirty="0" smtClean="0"/>
              <a:t> a concurrent queue object. Need a way to prove that the algorithm </a:t>
            </a:r>
            <a:r>
              <a:rPr lang="en-US" u="sng" dirty="0" smtClean="0"/>
              <a:t>implements</a:t>
            </a:r>
            <a:r>
              <a:rPr lang="en-US" dirty="0" smtClean="0"/>
              <a:t> the object’s specification.</a:t>
            </a:r>
          </a:p>
          <a:p>
            <a:pPr eaLnBrk="1" hangingPunct="1"/>
            <a:endParaRPr lang="en-US" dirty="0" smtClean="0"/>
          </a:p>
          <a:p>
            <a:pPr eaLnBrk="1" hangingPunct="1"/>
            <a:r>
              <a:rPr lang="en-US" dirty="0" smtClean="0"/>
              <a:t>We saw two types of object implementations, one that used locks and intuitively felt like a queue, and one that did not use locks, it was </a:t>
            </a:r>
            <a:r>
              <a:rPr lang="en-US" dirty="0" err="1" smtClean="0"/>
              <a:t>infact</a:t>
            </a:r>
            <a:r>
              <a:rPr lang="en-US" dirty="0" smtClean="0"/>
              <a:t>, wait-free. What properties are they actually providing, are they both implementations of a concurrent queue? In what ways are they similar and in what ways do they differ? </a:t>
            </a:r>
          </a:p>
          <a:p>
            <a:pPr eaLnBrk="1" hangingPunct="1"/>
            <a:endParaRPr lang="en-US" dirty="0" smtClean="0"/>
          </a:p>
          <a:p>
            <a:pPr eaLnBrk="1" hangingPunct="1"/>
            <a:r>
              <a:rPr lang="en-US" dirty="0" smtClean="0"/>
              <a:t>Lets try and answer these questions. </a:t>
            </a:r>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pPr eaLnBrk="1" hangingPunct="1"/>
            <a:r>
              <a:rPr lang="en-US" smtClean="0"/>
              <a:t>There are two elements in which a concurrent specification imposes terms on the implementation: safety and liveness, or, in our case, correctness and progress. </a:t>
            </a:r>
          </a:p>
        </p:txBody>
      </p:sp>
      <p:sp>
        <p:nvSpPr>
          <p:cNvPr id="212996" name="Slide Number Placeholder 3"/>
          <p:cNvSpPr>
            <a:spLocks noGrp="1"/>
          </p:cNvSpPr>
          <p:nvPr>
            <p:ph type="sldNum" sz="quarter" idx="5"/>
          </p:nvPr>
        </p:nvSpPr>
        <p:spPr/>
        <p:txBody>
          <a:bodyPr/>
          <a:lstStyle/>
          <a:p>
            <a:pPr>
              <a:defRPr/>
            </a:pPr>
            <a:fld id="{571B6D0A-1820-4F83-ABE7-F3C109FD2FC6}" type="slidenum">
              <a:rPr lang="x-none" smtClean="0"/>
              <a:pPr>
                <a:defRPr/>
              </a:pPr>
              <a:t>32</a:t>
            </a:fld>
            <a:endParaRPr lang="en-US"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p:txBody>
          <a:bodyPr/>
          <a:lstStyle/>
          <a:p>
            <a:pPr>
              <a:defRPr/>
            </a:pPr>
            <a:fld id="{E5CB3E08-A2A2-4375-A7F2-D0D3BCEF2FD0}" type="slidenum">
              <a:rPr lang="x-none" smtClean="0"/>
              <a:pPr>
                <a:defRPr/>
              </a:pPr>
              <a:t>33</a:t>
            </a:fld>
            <a:endParaRPr lang="en-US" smtClean="0">
              <a:cs typeface="Arial"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r>
              <a:rPr lang="en-US" smtClean="0"/>
              <a:t>Keep going back to the queue example throughout this lecture. Later, if you need to talk about multiple objects, give as an example a program that uses a stack and a queue.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p:txBody>
          <a:bodyPr/>
          <a:lstStyle/>
          <a:p>
            <a:pPr>
              <a:defRPr/>
            </a:pPr>
            <a:fld id="{4AA926AD-48F9-4367-92FA-9D196E7244F8}" type="slidenum">
              <a:rPr lang="x-none" smtClean="0"/>
              <a:pPr>
                <a:defRPr/>
              </a:pPr>
              <a:t>34</a:t>
            </a:fld>
            <a:endParaRPr lang="en-US" smtClean="0">
              <a:cs typeface="Arial"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p:txBody>
          <a:bodyPr/>
          <a:lstStyle/>
          <a:p>
            <a:pPr>
              <a:defRPr/>
            </a:pPr>
            <a:fld id="{1C7DB2E3-8C11-4643-9B67-06B5A75EF389}" type="slidenum">
              <a:rPr lang="x-none" smtClean="0"/>
              <a:pPr>
                <a:defRPr/>
              </a:pPr>
              <a:t>35</a:t>
            </a:fld>
            <a:endParaRPr lang="en-US" smtClean="0">
              <a:cs typeface="Arial"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p:txBody>
          <a:bodyPr/>
          <a:lstStyle/>
          <a:p>
            <a:pPr>
              <a:defRPr/>
            </a:pPr>
            <a:fld id="{E1DF559C-C420-4AAF-9B72-D82036844706}" type="slidenum">
              <a:rPr lang="x-none" smtClean="0"/>
              <a:pPr>
                <a:defRPr/>
              </a:pPr>
              <a:t>36</a:t>
            </a:fld>
            <a:endParaRPr lang="en-US" smtClean="0">
              <a:cs typeface="Arial"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p:txBody>
          <a:bodyPr/>
          <a:lstStyle/>
          <a:p>
            <a:pPr>
              <a:defRPr/>
            </a:pPr>
            <a:fld id="{BAEAEEAA-D685-49D6-A326-B0E25C62020E}" type="slidenum">
              <a:rPr lang="x-none" smtClean="0"/>
              <a:pPr>
                <a:defRPr/>
              </a:pPr>
              <a:t>37</a:t>
            </a:fld>
            <a:endParaRPr lang="en-US" smtClean="0">
              <a:cs typeface="Arial"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p:txBody>
          <a:bodyPr/>
          <a:lstStyle/>
          <a:p>
            <a:pPr>
              <a:defRPr/>
            </a:pPr>
            <a:fld id="{FE108A61-F278-43E9-A784-606A363C8AA8}" type="slidenum">
              <a:rPr lang="x-none" smtClean="0"/>
              <a:pPr>
                <a:defRPr/>
              </a:pPr>
              <a:t>38</a:t>
            </a:fld>
            <a:endParaRPr lang="en-US" smtClean="0">
              <a:cs typeface="Arial"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p:txBody>
          <a:bodyPr/>
          <a:lstStyle/>
          <a:p>
            <a:pPr>
              <a:defRPr/>
            </a:pPr>
            <a:fld id="{E06ABE80-E359-4EB0-AFD5-8D578E619969}" type="slidenum">
              <a:rPr lang="x-none" smtClean="0"/>
              <a:pPr>
                <a:defRPr/>
              </a:pPr>
              <a:t>39</a:t>
            </a:fld>
            <a:endParaRPr lang="en-US" smtClean="0">
              <a:cs typeface="Arial"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r>
              <a:rPr lang="en-US" smtClean="0"/>
              <a:t>In the sequential world, we treat method calls as if they were instantaneous, but in fact, they take time.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p:txBody>
          <a:bodyPr/>
          <a:lstStyle/>
          <a:p>
            <a:pPr>
              <a:defRPr/>
            </a:pPr>
            <a:fld id="{5A2539AF-5B73-4D52-B8B0-A3A91067BAB8}" type="slidenum">
              <a:rPr lang="x-none" smtClean="0"/>
              <a:pPr>
                <a:defRPr/>
              </a:pPr>
              <a:t>40</a:t>
            </a:fld>
            <a:endParaRPr lang="en-US" smtClean="0">
              <a:cs typeface="Arial" charset="0"/>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r>
              <a:rPr lang="en-US" smtClean="0"/>
              <a:t>In the sequential world, we treat method calls as if they were instantaneous, but in fact, they take time.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p:txBody>
          <a:bodyPr/>
          <a:lstStyle/>
          <a:p>
            <a:pPr>
              <a:defRPr/>
            </a:pPr>
            <a:fld id="{12386FA3-0A58-442A-9846-114F94B538C0}" type="slidenum">
              <a:rPr lang="x-none" smtClean="0"/>
              <a:pPr>
                <a:defRPr/>
              </a:pPr>
              <a:t>4</a:t>
            </a:fld>
            <a:endParaRPr lang="en-US" smtClean="0">
              <a:cs typeface="Arial"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p:txBody>
          <a:bodyPr/>
          <a:lstStyle/>
          <a:p>
            <a:pPr>
              <a:defRPr/>
            </a:pPr>
            <a:fld id="{E8551C39-8B4B-4980-B456-D469188BE9CC}" type="slidenum">
              <a:rPr lang="x-none" smtClean="0"/>
              <a:pPr>
                <a:defRPr/>
              </a:pPr>
              <a:t>41</a:t>
            </a:fld>
            <a:endParaRPr lang="en-US" smtClean="0">
              <a:cs typeface="Arial"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r>
              <a:rPr lang="en-US" smtClean="0"/>
              <a:t>In the sequential world, we treat method calls as if they were instantaneous, but in fact, they take time.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p:txBody>
          <a:bodyPr/>
          <a:lstStyle/>
          <a:p>
            <a:pPr>
              <a:defRPr/>
            </a:pPr>
            <a:fld id="{5659857E-40A2-4F4E-B417-270C8161ABA3}" type="slidenum">
              <a:rPr lang="x-none" smtClean="0"/>
              <a:pPr>
                <a:defRPr/>
              </a:pPr>
              <a:t>42</a:t>
            </a:fld>
            <a:endParaRPr lang="en-US" smtClean="0">
              <a:cs typeface="Arial"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r>
              <a:rPr lang="en-US" smtClean="0"/>
              <a:t>In the sequential world, we treat method calls as if they were instantaneous, but in fact, they take time.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p:txBody>
          <a:bodyPr/>
          <a:lstStyle/>
          <a:p>
            <a:pPr>
              <a:defRPr/>
            </a:pPr>
            <a:fld id="{DD60E0A1-24A6-438D-A1EA-FAF6A043F4E8}" type="slidenum">
              <a:rPr lang="x-none" smtClean="0"/>
              <a:pPr>
                <a:defRPr/>
              </a:pPr>
              <a:t>43</a:t>
            </a:fld>
            <a:endParaRPr lang="en-US" smtClean="0">
              <a:cs typeface="Arial"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r>
              <a:rPr lang="en-US" smtClean="0"/>
              <a:t>In the sequential world, we treat method calls as if they were instantaneous, but in fact, they take time.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p:txBody>
          <a:bodyPr/>
          <a:lstStyle/>
          <a:p>
            <a:pPr>
              <a:defRPr/>
            </a:pPr>
            <a:fld id="{D144CB04-E910-4AAB-A4A3-694CA8805822}" type="slidenum">
              <a:rPr lang="x-none" smtClean="0"/>
              <a:pPr>
                <a:defRPr/>
              </a:pPr>
              <a:t>44</a:t>
            </a:fld>
            <a:endParaRPr lang="en-US" smtClean="0">
              <a:cs typeface="Arial" charset="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p:txBody>
          <a:bodyPr/>
          <a:lstStyle/>
          <a:p>
            <a:pPr>
              <a:defRPr/>
            </a:pPr>
            <a:fld id="{7134DE8A-0E8A-4C24-859D-B382647CA9A1}" type="slidenum">
              <a:rPr lang="x-none" smtClean="0"/>
              <a:pPr>
                <a:defRPr/>
              </a:pPr>
              <a:t>45</a:t>
            </a:fld>
            <a:endParaRPr lang="en-US" smtClean="0">
              <a:cs typeface="Arial"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p:txBody>
          <a:bodyPr/>
          <a:lstStyle/>
          <a:p>
            <a:pPr>
              <a:defRPr/>
            </a:pPr>
            <a:fld id="{CB133735-25A4-41B7-ADF1-DDF73A91D349}" type="slidenum">
              <a:rPr lang="x-none" smtClean="0"/>
              <a:pPr>
                <a:defRPr/>
              </a:pPr>
              <a:t>46</a:t>
            </a:fld>
            <a:endParaRPr lang="en-US" smtClean="0">
              <a:cs typeface="Arial"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p:txBody>
          <a:bodyPr/>
          <a:lstStyle/>
          <a:p>
            <a:pPr>
              <a:defRPr/>
            </a:pPr>
            <a:fld id="{8C37A619-E82A-4C8B-B670-593BC13527AB}" type="slidenum">
              <a:rPr lang="x-none" smtClean="0"/>
              <a:pPr>
                <a:defRPr/>
              </a:pPr>
              <a:t>47</a:t>
            </a:fld>
            <a:endParaRPr lang="en-US" smtClean="0">
              <a:cs typeface="Arial"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p:txBody>
          <a:bodyPr/>
          <a:lstStyle/>
          <a:p>
            <a:pPr>
              <a:defRPr/>
            </a:pPr>
            <a:fld id="{A4136B16-8B79-48E3-9F8B-0A32A50FF439}" type="slidenum">
              <a:rPr lang="x-none" smtClean="0"/>
              <a:pPr>
                <a:defRPr/>
              </a:pPr>
              <a:t>48</a:t>
            </a:fld>
            <a:endParaRPr lang="en-US" smtClean="0">
              <a:cs typeface="Arial"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p:txBody>
          <a:bodyPr/>
          <a:lstStyle/>
          <a:p>
            <a:pPr>
              <a:defRPr/>
            </a:pPr>
            <a:fld id="{389AE40C-CBB8-47E6-AC4F-23854705E391}" type="slidenum">
              <a:rPr lang="x-none" smtClean="0"/>
              <a:pPr>
                <a:defRPr/>
              </a:pPr>
              <a:t>49</a:t>
            </a:fld>
            <a:endParaRPr lang="en-US" smtClean="0">
              <a:cs typeface="Arial"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p:txBody>
          <a:bodyPr/>
          <a:lstStyle/>
          <a:p>
            <a:pPr>
              <a:defRPr/>
            </a:pPr>
            <a:fld id="{C1F642C6-1D3D-4C1B-9137-A3A20B139A5C}" type="slidenum">
              <a:rPr lang="x-none" smtClean="0"/>
              <a:pPr>
                <a:defRPr/>
              </a:pPr>
              <a:t>50</a:t>
            </a:fld>
            <a:endParaRPr lang="en-US" smtClean="0">
              <a:cs typeface="Arial"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p:txBody>
          <a:bodyPr/>
          <a:lstStyle/>
          <a:p>
            <a:pPr>
              <a:defRPr/>
            </a:pPr>
            <a:fld id="{8D2292F2-32B9-4148-BED7-78A177F84091}" type="slidenum">
              <a:rPr lang="x-none" smtClean="0"/>
              <a:pPr>
                <a:defRPr/>
              </a:pPr>
              <a:t>5</a:t>
            </a:fld>
            <a:endParaRPr lang="en-US" smtClean="0">
              <a:cs typeface="Arial"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r>
              <a:rPr lang="en-US" smtClean="0"/>
              <a:t>Consider a FIFO queue.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p:txBody>
          <a:bodyPr/>
          <a:lstStyle/>
          <a:p>
            <a:pPr>
              <a:defRPr/>
            </a:pPr>
            <a:fld id="{196304BC-FE19-4B5B-A541-FCEEABE5E753}" type="slidenum">
              <a:rPr lang="x-none" smtClean="0"/>
              <a:pPr>
                <a:defRPr/>
              </a:pPr>
              <a:t>51</a:t>
            </a:fld>
            <a:endParaRPr lang="en-US" smtClean="0">
              <a:cs typeface="Arial"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p:txBody>
          <a:bodyPr/>
          <a:lstStyle/>
          <a:p>
            <a:pPr>
              <a:defRPr/>
            </a:pPr>
            <a:fld id="{DC839B87-D340-4AC7-8D03-1D70B7601FD3}" type="slidenum">
              <a:rPr lang="x-none" smtClean="0"/>
              <a:pPr>
                <a:defRPr/>
              </a:pPr>
              <a:t>52</a:t>
            </a:fld>
            <a:endParaRPr lang="en-US" smtClean="0">
              <a:cs typeface="Arial"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p:txBody>
          <a:bodyPr/>
          <a:lstStyle/>
          <a:p>
            <a:pPr>
              <a:defRPr/>
            </a:pPr>
            <a:fld id="{B838A483-AB30-4A9E-8567-9CE015DB8B64}" type="slidenum">
              <a:rPr lang="x-none" smtClean="0"/>
              <a:pPr>
                <a:defRPr/>
              </a:pPr>
              <a:t>53</a:t>
            </a:fld>
            <a:endParaRPr lang="en-US" smtClean="0">
              <a:cs typeface="Arial"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D179AA39-7638-4867-9805-569087A04EF8}" type="slidenum">
              <a:rPr lang="x-none" smtClean="0"/>
              <a:pPr>
                <a:defRPr/>
              </a:pPr>
              <a:t>54</a:t>
            </a:fld>
            <a:endParaRPr lang="en-US" smtClean="0">
              <a:cs typeface="Arial" charset="0"/>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56F0D71F-35A8-476A-9FE5-9882C23D03F6}" type="slidenum">
              <a:rPr lang="x-none" smtClean="0"/>
              <a:pPr>
                <a:defRPr/>
              </a:pPr>
              <a:t>55</a:t>
            </a:fld>
            <a:endParaRPr lang="en-US" smtClean="0">
              <a:cs typeface="Arial"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p:txBody>
          <a:bodyPr/>
          <a:lstStyle/>
          <a:p>
            <a:pPr>
              <a:defRPr/>
            </a:pPr>
            <a:fld id="{DAC485C8-9A19-4C0A-882B-F4E0CB3CCEF3}" type="slidenum">
              <a:rPr lang="x-none" smtClean="0"/>
              <a:pPr>
                <a:defRPr/>
              </a:pPr>
              <a:t>56</a:t>
            </a:fld>
            <a:endParaRPr lang="en-US" smtClean="0">
              <a:cs typeface="Arial"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r>
              <a:rPr lang="en-US" smtClean="0"/>
              <a:t>On an intuitive level, since we use mutual exclusion locks, then each of the actual updates happens in a non-overlapping interval so the behavior as a whole looks sequential. This fits our intuition, and the question is if we can generalize this intuition. Stress the fact that we understand the concurrent execution because we have a way of mapping it to the sequential one, in which we know how a FIFO queue behaves.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p:txBody>
          <a:bodyPr/>
          <a:lstStyle/>
          <a:p>
            <a:pPr>
              <a:defRPr/>
            </a:pPr>
            <a:fld id="{7AB91B69-C9CB-4DC3-9E47-AA8B48CB91D7}" type="slidenum">
              <a:rPr lang="x-none" smtClean="0"/>
              <a:pPr>
                <a:defRPr/>
              </a:pPr>
              <a:t>57</a:t>
            </a:fld>
            <a:endParaRPr lang="en-US" smtClean="0">
              <a:cs typeface="Arial"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r>
              <a:rPr lang="en-US" smtClean="0"/>
              <a:t>Linearizability is the generalization of this intuition to general objects, with our without mutual exclusion.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p:txBody>
          <a:bodyPr/>
          <a:lstStyle/>
          <a:p>
            <a:pPr>
              <a:defRPr/>
            </a:pPr>
            <a:fld id="{9AD2F421-331B-4F65-95B4-A1742A68E574}" type="slidenum">
              <a:rPr lang="x-none" smtClean="0"/>
              <a:pPr>
                <a:defRPr/>
              </a:pPr>
              <a:t>58</a:t>
            </a:fld>
            <a:endParaRPr lang="en-US" smtClean="0">
              <a:cs typeface="Arial"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p:txBody>
          <a:bodyPr/>
          <a:lstStyle/>
          <a:p>
            <a:pPr>
              <a:defRPr/>
            </a:pPr>
            <a:fld id="{D70ABAF3-F995-4024-95BF-F36B77B9ACC5}" type="slidenum">
              <a:rPr lang="x-none" smtClean="0"/>
              <a:pPr>
                <a:defRPr/>
              </a:pPr>
              <a:t>59</a:t>
            </a:fld>
            <a:endParaRPr lang="en-US" smtClean="0">
              <a:cs typeface="Arial"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r>
              <a:rPr lang="en-US" smtClean="0"/>
              <a:t>Take you time with this example…don’t let them guess this one, show them, and let them guess the linearizability of the subsequent ones.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p:txBody>
          <a:bodyPr/>
          <a:lstStyle/>
          <a:p>
            <a:pPr>
              <a:defRPr/>
            </a:pPr>
            <a:fld id="{EDE75B97-D7BF-47E2-BF1B-B75E7B72BA3B}" type="slidenum">
              <a:rPr lang="x-none" smtClean="0"/>
              <a:pPr>
                <a:defRPr/>
              </a:pPr>
              <a:t>60</a:t>
            </a:fld>
            <a:endParaRPr lang="en-US" smtClean="0">
              <a:cs typeface="Arial"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p:txBody>
          <a:bodyPr/>
          <a:lstStyle/>
          <a:p>
            <a:pPr>
              <a:defRPr/>
            </a:pPr>
            <a:fld id="{7BD2DD4D-1893-4E2C-9837-256ED10E6EB6}" type="slidenum">
              <a:rPr lang="x-none" smtClean="0"/>
              <a:pPr>
                <a:defRPr/>
              </a:pPr>
              <a:t>6</a:t>
            </a:fld>
            <a:endParaRPr lang="en-US" smtClean="0">
              <a:cs typeface="Arial"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p:txBody>
          <a:bodyPr/>
          <a:lstStyle/>
          <a:p>
            <a:pPr>
              <a:defRPr/>
            </a:pPr>
            <a:fld id="{BB10BDEE-7BAD-49F0-BC01-D0E928780E6E}" type="slidenum">
              <a:rPr lang="x-none" smtClean="0"/>
              <a:pPr>
                <a:defRPr/>
              </a:pPr>
              <a:t>61</a:t>
            </a:fld>
            <a:endParaRPr lang="en-US" smtClean="0">
              <a:cs typeface="Arial"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p:txBody>
          <a:bodyPr/>
          <a:lstStyle/>
          <a:p>
            <a:pPr>
              <a:defRPr/>
            </a:pPr>
            <a:fld id="{33560DFF-C057-4B8C-BC02-3979718AFE4B}" type="slidenum">
              <a:rPr lang="x-none" smtClean="0"/>
              <a:pPr>
                <a:defRPr/>
              </a:pPr>
              <a:t>62</a:t>
            </a:fld>
            <a:endParaRPr lang="en-US" smtClean="0">
              <a:cs typeface="Arial" charset="0"/>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p:txBody>
          <a:bodyPr/>
          <a:lstStyle/>
          <a:p>
            <a:pPr>
              <a:defRPr/>
            </a:pPr>
            <a:fld id="{EB0486E2-51EA-444C-9AA4-11057DBF2015}" type="slidenum">
              <a:rPr lang="x-none" smtClean="0"/>
              <a:pPr>
                <a:defRPr/>
              </a:pPr>
              <a:t>63</a:t>
            </a:fld>
            <a:endParaRPr lang="en-US" smtClean="0">
              <a:cs typeface="Arial"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p:txBody>
          <a:bodyPr/>
          <a:lstStyle/>
          <a:p>
            <a:pPr>
              <a:defRPr/>
            </a:pPr>
            <a:fld id="{C5061F73-0CD6-4A91-9926-2286ADB4F5BF}" type="slidenum">
              <a:rPr lang="x-none" smtClean="0"/>
              <a:pPr>
                <a:defRPr/>
              </a:pPr>
              <a:t>64</a:t>
            </a:fld>
            <a:endParaRPr lang="en-US" smtClean="0">
              <a:cs typeface="Arial"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p:txBody>
          <a:bodyPr/>
          <a:lstStyle/>
          <a:p>
            <a:pPr>
              <a:defRPr/>
            </a:pPr>
            <a:fld id="{1FF57A9F-954D-4EB3-A72C-6FD006B8E92F}" type="slidenum">
              <a:rPr lang="x-none" smtClean="0"/>
              <a:pPr>
                <a:defRPr/>
              </a:pPr>
              <a:t>65</a:t>
            </a:fld>
            <a:endParaRPr lang="en-US" smtClean="0">
              <a:cs typeface="Arial"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p:txBody>
          <a:bodyPr/>
          <a:lstStyle/>
          <a:p>
            <a:pPr>
              <a:defRPr/>
            </a:pPr>
            <a:fld id="{DBD325E2-4CA7-472D-A1CF-0EE206FAD909}" type="slidenum">
              <a:rPr lang="x-none" smtClean="0"/>
              <a:pPr>
                <a:defRPr/>
              </a:pPr>
              <a:t>66</a:t>
            </a:fld>
            <a:endParaRPr lang="en-US" smtClean="0">
              <a:cs typeface="Arial"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p:txBody>
          <a:bodyPr/>
          <a:lstStyle/>
          <a:p>
            <a:pPr>
              <a:defRPr/>
            </a:pPr>
            <a:fld id="{9E069226-DEC9-4363-903B-00011B7FED77}" type="slidenum">
              <a:rPr lang="x-none" smtClean="0"/>
              <a:pPr>
                <a:defRPr/>
              </a:pPr>
              <a:t>67</a:t>
            </a:fld>
            <a:endParaRPr lang="en-US" smtClean="0">
              <a:cs typeface="Arial"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p:txBody>
          <a:bodyPr/>
          <a:lstStyle/>
          <a:p>
            <a:pPr>
              <a:defRPr/>
            </a:pPr>
            <a:fld id="{395B4735-4B02-4778-A0EA-23A8E50F4A74}" type="slidenum">
              <a:rPr lang="x-none" smtClean="0"/>
              <a:pPr>
                <a:defRPr/>
              </a:pPr>
              <a:t>68</a:t>
            </a:fld>
            <a:endParaRPr lang="en-US" smtClean="0">
              <a:cs typeface="Arial"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p:txBody>
          <a:bodyPr/>
          <a:lstStyle/>
          <a:p>
            <a:pPr>
              <a:defRPr/>
            </a:pPr>
            <a:fld id="{F946C1AF-ED15-489B-8657-8078CD8E54B6}" type="slidenum">
              <a:rPr lang="x-none" smtClean="0"/>
              <a:pPr>
                <a:defRPr/>
              </a:pPr>
              <a:t>69</a:t>
            </a:fld>
            <a:endParaRPr lang="en-US" smtClean="0">
              <a:cs typeface="Arial"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p:txBody>
          <a:bodyPr/>
          <a:lstStyle/>
          <a:p>
            <a:pPr>
              <a:defRPr/>
            </a:pPr>
            <a:fld id="{975620E3-38D0-47F8-B5AE-F203BB574EF2}" type="slidenum">
              <a:rPr lang="x-none" smtClean="0"/>
              <a:pPr>
                <a:defRPr/>
              </a:pPr>
              <a:t>70</a:t>
            </a:fld>
            <a:endParaRPr lang="en-US" smtClean="0">
              <a:cs typeface="Arial"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F6588DC9-6FA0-4705-8160-D642BEFDA641}" type="slidenum">
              <a:rPr lang="x-none" smtClean="0"/>
              <a:pPr>
                <a:defRPr/>
              </a:pPr>
              <a:t>7</a:t>
            </a:fld>
            <a:endParaRPr lang="en-US" smtClean="0">
              <a:cs typeface="Arial"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p:txBody>
          <a:bodyPr/>
          <a:lstStyle/>
          <a:p>
            <a:pPr>
              <a:defRPr/>
            </a:pPr>
            <a:fld id="{8BE98F52-F5D0-48CB-8458-37BF9366285D}" type="slidenum">
              <a:rPr lang="x-none" smtClean="0"/>
              <a:pPr>
                <a:defRPr/>
              </a:pPr>
              <a:t>71</a:t>
            </a:fld>
            <a:endParaRPr lang="en-US" smtClean="0">
              <a:cs typeface="Arial"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p>
            <a:pPr>
              <a:defRPr/>
            </a:pPr>
            <a:fld id="{A0F1E75B-BFFD-498D-A6DA-EC037D1130C1}" type="slidenum">
              <a:rPr lang="x-none" smtClean="0"/>
              <a:pPr>
                <a:defRPr/>
              </a:pPr>
              <a:t>72</a:t>
            </a:fld>
            <a:endParaRPr lang="en-US" smtClean="0">
              <a:cs typeface="Arial"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p:txBody>
          <a:bodyPr/>
          <a:lstStyle/>
          <a:p>
            <a:pPr>
              <a:defRPr/>
            </a:pPr>
            <a:fld id="{F820D0B8-0E31-4FF9-8585-083C70FCDD82}" type="slidenum">
              <a:rPr lang="x-none" smtClean="0"/>
              <a:pPr>
                <a:defRPr/>
              </a:pPr>
              <a:t>73</a:t>
            </a:fld>
            <a:endParaRPr lang="en-US" smtClean="0">
              <a:cs typeface="Arial"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p:txBody>
          <a:bodyPr/>
          <a:lstStyle/>
          <a:p>
            <a:pPr>
              <a:defRPr/>
            </a:pPr>
            <a:fld id="{1999F463-28AB-49A1-A973-13FF4E1468E8}" type="slidenum">
              <a:rPr lang="x-none" smtClean="0"/>
              <a:pPr>
                <a:defRPr/>
              </a:pPr>
              <a:t>74</a:t>
            </a:fld>
            <a:endParaRPr lang="en-US" smtClean="0">
              <a:cs typeface="Arial"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p:txBody>
          <a:bodyPr/>
          <a:lstStyle/>
          <a:p>
            <a:pPr>
              <a:defRPr/>
            </a:pPr>
            <a:fld id="{D9BCC6BD-4FA0-4CCD-9D31-02FC98B53E40}" type="slidenum">
              <a:rPr lang="x-none" smtClean="0"/>
              <a:pPr>
                <a:defRPr/>
              </a:pPr>
              <a:t>75</a:t>
            </a:fld>
            <a:endParaRPr lang="en-US" smtClean="0">
              <a:cs typeface="Arial"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p:txBody>
          <a:bodyPr/>
          <a:lstStyle/>
          <a:p>
            <a:pPr>
              <a:defRPr/>
            </a:pPr>
            <a:fld id="{2844EB7B-0C5A-472C-B135-06DF23076087}" type="slidenum">
              <a:rPr lang="x-none" smtClean="0"/>
              <a:pPr>
                <a:defRPr/>
              </a:pPr>
              <a:t>76</a:t>
            </a:fld>
            <a:endParaRPr lang="en-US" smtClean="0">
              <a:cs typeface="Arial"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p:txBody>
          <a:bodyPr/>
          <a:lstStyle/>
          <a:p>
            <a:pPr>
              <a:defRPr/>
            </a:pPr>
            <a:fld id="{E1D734B9-82B3-4788-8CCF-361D5FC031FC}" type="slidenum">
              <a:rPr lang="x-none" smtClean="0"/>
              <a:pPr>
                <a:defRPr/>
              </a:pPr>
              <a:t>77</a:t>
            </a:fld>
            <a:endParaRPr lang="en-US" smtClean="0">
              <a:cs typeface="Arial"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p:txBody>
          <a:bodyPr/>
          <a:lstStyle/>
          <a:p>
            <a:pPr>
              <a:defRPr/>
            </a:pPr>
            <a:fld id="{3B7C0AD3-2203-46F8-8E9E-1E25CFF39CE1}" type="slidenum">
              <a:rPr lang="x-none" smtClean="0"/>
              <a:pPr>
                <a:defRPr/>
              </a:pPr>
              <a:t>78</a:t>
            </a:fld>
            <a:endParaRPr lang="en-US" smtClean="0">
              <a:cs typeface="Arial" charset="0"/>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p:txBody>
          <a:bodyPr/>
          <a:lstStyle/>
          <a:p>
            <a:pPr>
              <a:defRPr/>
            </a:pPr>
            <a:fld id="{FFBF490D-42BF-48F7-9CD3-5353A4005D8E}" type="slidenum">
              <a:rPr lang="x-none" smtClean="0"/>
              <a:pPr>
                <a:defRPr/>
              </a:pPr>
              <a:t>79</a:t>
            </a:fld>
            <a:endParaRPr lang="en-US" smtClean="0">
              <a:cs typeface="Arial"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p:txBody>
          <a:bodyPr/>
          <a:lstStyle/>
          <a:p>
            <a:pPr>
              <a:defRPr/>
            </a:pPr>
            <a:fld id="{42A6537F-1150-40C4-B379-8EB99CB62B0C}" type="slidenum">
              <a:rPr lang="x-none" smtClean="0"/>
              <a:pPr>
                <a:defRPr/>
              </a:pPr>
              <a:t>80</a:t>
            </a:fld>
            <a:endParaRPr lang="en-US" smtClean="0">
              <a:cs typeface="Arial" charset="0"/>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F6588DC9-6FA0-4705-8160-D642BEFDA641}" type="slidenum">
              <a:rPr lang="x-none" smtClean="0"/>
              <a:pPr>
                <a:defRPr/>
              </a:pPr>
              <a:t>8</a:t>
            </a:fld>
            <a:endParaRPr lang="en-US" smtClean="0">
              <a:cs typeface="Arial"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p:txBody>
          <a:bodyPr/>
          <a:lstStyle/>
          <a:p>
            <a:pPr>
              <a:defRPr/>
            </a:pPr>
            <a:fld id="{5D1CFB1B-604C-4D20-8D58-DDED1D4571D2}" type="slidenum">
              <a:rPr lang="x-none" smtClean="0"/>
              <a:pPr>
                <a:defRPr/>
              </a:pPr>
              <a:t>81</a:t>
            </a:fld>
            <a:endParaRPr lang="en-US" smtClean="0">
              <a:cs typeface="Arial"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p:txBody>
          <a:bodyPr/>
          <a:lstStyle/>
          <a:p>
            <a:pPr>
              <a:defRPr/>
            </a:pPr>
            <a:fld id="{2099CDF1-ACB4-4BC6-B270-94B350AC96EA}" type="slidenum">
              <a:rPr lang="x-none" smtClean="0"/>
              <a:pPr>
                <a:defRPr/>
              </a:pPr>
              <a:t>82</a:t>
            </a:fld>
            <a:endParaRPr lang="en-US" smtClean="0">
              <a:cs typeface="Arial" charset="0"/>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p:txBody>
          <a:bodyPr/>
          <a:lstStyle/>
          <a:p>
            <a:pPr>
              <a:defRPr/>
            </a:pPr>
            <a:fld id="{D3850E08-24A3-4A44-9352-54CCACFA1A28}" type="slidenum">
              <a:rPr lang="x-none" smtClean="0"/>
              <a:pPr>
                <a:defRPr/>
              </a:pPr>
              <a:t>83</a:t>
            </a:fld>
            <a:endParaRPr lang="en-US" smtClean="0">
              <a:cs typeface="Arial" charset="0"/>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p:txBody>
          <a:bodyPr/>
          <a:lstStyle/>
          <a:p>
            <a:pPr>
              <a:defRPr/>
            </a:pPr>
            <a:fld id="{DEB2CED8-6F52-4E43-9B76-D8F4AAF4CCB2}" type="slidenum">
              <a:rPr lang="x-none" smtClean="0"/>
              <a:pPr>
                <a:defRPr/>
              </a:pPr>
              <a:t>84</a:t>
            </a:fld>
            <a:endParaRPr lang="en-US" smtClean="0">
              <a:cs typeface="Arial" charset="0"/>
            </a:endParaRPr>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p:txBody>
          <a:bodyPr/>
          <a:lstStyle/>
          <a:p>
            <a:pPr>
              <a:defRPr/>
            </a:pPr>
            <a:fld id="{41823FEB-067E-4F09-845D-0ADB3C4F9509}" type="slidenum">
              <a:rPr lang="x-none" smtClean="0"/>
              <a:pPr>
                <a:defRPr/>
              </a:pPr>
              <a:t>85</a:t>
            </a:fld>
            <a:endParaRPr lang="en-US" smtClean="0">
              <a:cs typeface="Arial" charset="0"/>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p:txBody>
          <a:bodyPr/>
          <a:lstStyle/>
          <a:p>
            <a:pPr>
              <a:defRPr/>
            </a:pPr>
            <a:fld id="{2BA796D9-7857-4160-A780-B942360DD482}" type="slidenum">
              <a:rPr lang="x-none" smtClean="0"/>
              <a:pPr>
                <a:defRPr/>
              </a:pPr>
              <a:t>86</a:t>
            </a:fld>
            <a:endParaRPr lang="en-US" smtClean="0">
              <a:cs typeface="Arial"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p:txBody>
          <a:bodyPr/>
          <a:lstStyle/>
          <a:p>
            <a:pPr>
              <a:defRPr/>
            </a:pPr>
            <a:fld id="{EA619521-EE8D-4C2F-8A78-F80FF18E0D97}" type="slidenum">
              <a:rPr lang="x-none" smtClean="0"/>
              <a:pPr>
                <a:defRPr/>
              </a:pPr>
              <a:t>87</a:t>
            </a:fld>
            <a:endParaRPr lang="en-US" smtClean="0">
              <a:cs typeface="Arial"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p:txBody>
          <a:bodyPr/>
          <a:lstStyle/>
          <a:p>
            <a:pPr>
              <a:defRPr/>
            </a:pPr>
            <a:fld id="{D052EE31-C373-46BD-A2DC-2674D9C5187C}" type="slidenum">
              <a:rPr lang="x-none" smtClean="0"/>
              <a:pPr>
                <a:defRPr/>
              </a:pPr>
              <a:t>88</a:t>
            </a:fld>
            <a:endParaRPr lang="en-US" smtClean="0">
              <a:cs typeface="Arial" charset="0"/>
            </a:endParaRPr>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p:txBody>
          <a:bodyPr/>
          <a:lstStyle/>
          <a:p>
            <a:pPr>
              <a:defRPr/>
            </a:pPr>
            <a:fld id="{1C0BFC13-23FD-4C73-8C44-8CC21757424D}" type="slidenum">
              <a:rPr lang="x-none" smtClean="0"/>
              <a:pPr>
                <a:defRPr/>
              </a:pPr>
              <a:t>89</a:t>
            </a:fld>
            <a:endParaRPr lang="en-US" smtClean="0">
              <a:cs typeface="Arial"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p:txBody>
          <a:bodyPr/>
          <a:lstStyle/>
          <a:p>
            <a:pPr>
              <a:defRPr/>
            </a:pPr>
            <a:fld id="{9F799A51-BE8B-492A-8EB6-5CA8240AABFD}" type="slidenum">
              <a:rPr lang="x-none" smtClean="0"/>
              <a:pPr>
                <a:defRPr/>
              </a:pPr>
              <a:t>90</a:t>
            </a:fld>
            <a:endParaRPr lang="en-US" smtClean="0">
              <a:cs typeface="Arial" charset="0"/>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1DF96E9E-5246-4191-BABA-4C0C7BC6E386}" type="slidenum">
              <a:rPr lang="x-none" smtClean="0"/>
              <a:pPr>
                <a:defRPr/>
              </a:pPr>
              <a:t>9</a:t>
            </a:fld>
            <a:endParaRPr lang="en-US" smtClean="0">
              <a:cs typeface="Arial"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r>
              <a:rPr lang="en-US" smtClean="0"/>
              <a:t>Here is code for implementing a concurrent FIFO queue. Explain it IN DETAIL to the students. It’s the first algorithm they see which is not a mutual exclusion algorithm. </a:t>
            </a:r>
          </a:p>
          <a:p>
            <a:pPr eaLnBrk="1" hangingPunct="1"/>
            <a:r>
              <a:rPr lang="en-US" smtClean="0"/>
              <a:t>The queue is implemented in an array.</a:t>
            </a:r>
          </a:p>
          <a:p>
            <a:pPr eaLnBrk="1" hangingPunct="1"/>
            <a:r>
              <a:rPr lang="en-US" smtClean="0"/>
              <a:t>Initially the Head and Tail fields are equal and the queue is empty. All operations are synchronized </a:t>
            </a:r>
          </a:p>
          <a:p>
            <a:pPr eaLnBrk="1" hangingPunct="1"/>
            <a:r>
              <a:rPr lang="en-US" smtClean="0"/>
              <a:t>Via the objects lock. </a:t>
            </a:r>
          </a:p>
          <a:p>
            <a:pPr eaLnBrk="1" hangingPunct="1"/>
            <a:r>
              <a:rPr lang="en-US" smtClean="0"/>
              <a:t>If the Head and Tail differ by the queue size, then the</a:t>
            </a:r>
          </a:p>
          <a:p>
            <a:pPr eaLnBrk="1" hangingPunct="1"/>
            <a:r>
              <a:rPr lang="en-US" smtClean="0"/>
              <a:t>queue is full. The Enq() method reads the Head()</a:t>
            </a:r>
          </a:p>
          <a:p>
            <a:pPr eaLnBrk="1" hangingPunct="1"/>
            <a:r>
              <a:rPr lang="en-US" smtClean="0"/>
              <a:t>field, and if the queue is full, it waits until the queue is no longer full. It then stores</a:t>
            </a:r>
          </a:p>
          <a:p>
            <a:pPr eaLnBrk="1" hangingPunct="1"/>
            <a:r>
              <a:rPr lang="en-US" smtClean="0"/>
              <a:t>the object in the array, and increments the Tail() field. </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p:txBody>
          <a:bodyPr/>
          <a:lstStyle/>
          <a:p>
            <a:pPr>
              <a:defRPr/>
            </a:pPr>
            <a:fld id="{5D3ECBC1-89A5-41F5-A8EC-7660DCE7EFA4}" type="slidenum">
              <a:rPr lang="x-none" smtClean="0"/>
              <a:pPr>
                <a:defRPr/>
              </a:pPr>
              <a:t>91</a:t>
            </a:fld>
            <a:endParaRPr lang="en-US" smtClean="0">
              <a:cs typeface="Arial" charset="0"/>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p:txBody>
          <a:bodyPr/>
          <a:lstStyle/>
          <a:p>
            <a:pPr>
              <a:defRPr/>
            </a:pPr>
            <a:fld id="{432860C7-C221-4708-8AA0-567678BAEA0A}" type="slidenum">
              <a:rPr lang="x-none" smtClean="0"/>
              <a:pPr>
                <a:defRPr/>
              </a:pPr>
              <a:t>92</a:t>
            </a:fld>
            <a:endParaRPr lang="en-US" smtClean="0">
              <a:cs typeface="Arial" charset="0"/>
            </a:endParaRPr>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p:txBody>
          <a:bodyPr/>
          <a:lstStyle/>
          <a:p>
            <a:pPr>
              <a:defRPr/>
            </a:pPr>
            <a:fld id="{7EEEB77D-CC4D-4AC6-9777-B8DA71A7B725}" type="slidenum">
              <a:rPr lang="x-none" smtClean="0"/>
              <a:pPr>
                <a:defRPr/>
              </a:pPr>
              <a:t>93</a:t>
            </a:fld>
            <a:endParaRPr lang="en-US" smtClean="0">
              <a:cs typeface="Arial"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r>
              <a:rPr lang="en-US" smtClean="0"/>
              <a:t>We now define a formal model to allow us to precisely define linearizability and other consistency conditions.</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p:txBody>
          <a:bodyPr/>
          <a:lstStyle/>
          <a:p>
            <a:pPr>
              <a:defRPr/>
            </a:pPr>
            <a:fld id="{A80B455F-365C-4E9E-A800-46345B9DC6E6}" type="slidenum">
              <a:rPr lang="x-none" smtClean="0"/>
              <a:pPr>
                <a:defRPr/>
              </a:pPr>
              <a:t>94</a:t>
            </a:fld>
            <a:endParaRPr lang="en-US" smtClean="0">
              <a:cs typeface="Arial" charset="0"/>
            </a:endParaRPr>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p:txBody>
          <a:bodyPr/>
          <a:lstStyle/>
          <a:p>
            <a:pPr>
              <a:defRPr/>
            </a:pPr>
            <a:fld id="{AF8F2644-9480-45E7-9148-6E26ED52A06F}" type="slidenum">
              <a:rPr lang="x-none" smtClean="0"/>
              <a:pPr>
                <a:defRPr/>
              </a:pPr>
              <a:t>95</a:t>
            </a:fld>
            <a:endParaRPr lang="en-US" smtClean="0">
              <a:cs typeface="Arial" charset="0"/>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p:txBody>
          <a:bodyPr/>
          <a:lstStyle/>
          <a:p>
            <a:pPr>
              <a:defRPr/>
            </a:pPr>
            <a:fld id="{F4B87540-29DE-4F11-AAD9-FE906407686A}" type="slidenum">
              <a:rPr lang="x-none" smtClean="0"/>
              <a:pPr>
                <a:defRPr/>
              </a:pPr>
              <a:t>96</a:t>
            </a:fld>
            <a:endParaRPr lang="en-US" smtClean="0">
              <a:cs typeface="Arial" charset="0"/>
            </a:endParaRPr>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p:txBody>
          <a:bodyPr/>
          <a:lstStyle/>
          <a:p>
            <a:pPr>
              <a:defRPr/>
            </a:pPr>
            <a:fld id="{AD4242DD-F492-4327-A0FA-AB71726CD49F}" type="slidenum">
              <a:rPr lang="x-none" smtClean="0"/>
              <a:pPr>
                <a:defRPr/>
              </a:pPr>
              <a:t>97</a:t>
            </a:fld>
            <a:endParaRPr lang="en-US" smtClean="0">
              <a:cs typeface="Arial" charset="0"/>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p:txBody>
          <a:bodyPr/>
          <a:lstStyle/>
          <a:p>
            <a:pPr>
              <a:defRPr/>
            </a:pPr>
            <a:fld id="{DD50C314-2284-4E10-94B3-67231A3CBC3D}" type="slidenum">
              <a:rPr lang="x-none" smtClean="0"/>
              <a:pPr>
                <a:defRPr/>
              </a:pPr>
              <a:t>98</a:t>
            </a:fld>
            <a:endParaRPr lang="en-US" smtClean="0">
              <a:cs typeface="Arial"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p:txBody>
          <a:bodyPr/>
          <a:lstStyle/>
          <a:p>
            <a:pPr>
              <a:defRPr/>
            </a:pPr>
            <a:fld id="{2BDB84E9-6260-45A2-9C86-0C705136AFBD}" type="slidenum">
              <a:rPr lang="x-none" smtClean="0"/>
              <a:pPr>
                <a:defRPr/>
              </a:pPr>
              <a:t>99</a:t>
            </a:fld>
            <a:endParaRPr lang="en-US" smtClean="0">
              <a:cs typeface="Arial"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0DDBD9C1-5DEF-421B-9D91-196DEC00413E}" type="slidenum">
              <a:rPr lang="x-none" smtClean="0"/>
              <a:pPr>
                <a:defRPr/>
              </a:pPr>
              <a:t>100</a:t>
            </a:fld>
            <a:endParaRPr lang="en-US" smtClean="0">
              <a:cs typeface="Arial" charset="0"/>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354E22AB-7A7F-4BE8-828E-5FBE84396A0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DAC39C84-E547-4BA6-A45E-1212198D856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1681B7CE-C60D-4A85-A22B-618C8CDB968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604A86F2-76C3-4933-951E-63A6BD3BDA4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453ECD41-366B-4E33-B284-7F507E392B2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D2556DFB-7F12-4216-901F-2E8442D37EE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8" name="Rectangle 6"/>
          <p:cNvSpPr>
            <a:spLocks noGrp="1" noChangeArrowheads="1"/>
          </p:cNvSpPr>
          <p:nvPr>
            <p:ph type="sldNum" sz="quarter" idx="11"/>
          </p:nvPr>
        </p:nvSpPr>
        <p:spPr>
          <a:ln/>
        </p:spPr>
        <p:txBody>
          <a:bodyPr/>
          <a:lstStyle>
            <a:lvl1pPr>
              <a:defRPr/>
            </a:lvl1pPr>
          </a:lstStyle>
          <a:p>
            <a:pPr>
              <a:defRPr/>
            </a:pPr>
            <a:fld id="{17E15ADC-58FD-4ECB-BC8A-2E0FCC00AB1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b="0" baseline="0">
                <a:solidFill>
                  <a:schemeClr val="tx1"/>
                </a:solidFill>
                <a:latin typeface="Arial" pitchFamily="34" charset="0"/>
              </a:defRPr>
            </a:lvl1pPr>
          </a:lstStyle>
          <a:p>
            <a:pPr>
              <a:defRPr/>
            </a:pPr>
            <a:r>
              <a:rPr lang="en-US" dirty="0" smtClean="0"/>
              <a:t>Art of Multiprocessor Programming</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0E299FA3-7DED-4229-AB7C-A013EC7B677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b="0">
                <a:solidFill>
                  <a:schemeClr val="tx1"/>
                </a:solidFill>
                <a:latin typeface="Arial" pitchFamily="34" charset="0"/>
                <a:cs typeface="Arial" pitchFamily="34" charset="0"/>
              </a:defRPr>
            </a:lvl1pPr>
          </a:lstStyle>
          <a:p>
            <a:pPr>
              <a:defRPr/>
            </a:pPr>
            <a:r>
              <a:rPr lang="en-US" dirty="0" smtClean="0"/>
              <a:t>Art of Multiprocessor Programming</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02CB1867-0414-47DD-B3B3-1520BC48BD3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FAE110DD-EF4A-4CDC-BD76-2F68DF0DC28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2DA8CA29-EF4E-4FC2-8065-52ABB545C55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249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ourier New" pitchFamily="49" charset="0"/>
                <a:cs typeface="Arial" charset="0"/>
              </a:defRPr>
            </a:lvl1pPr>
          </a:lstStyle>
          <a:p>
            <a:pPr>
              <a:defRPr/>
            </a:pPr>
            <a:r>
              <a:rPr lang="en-US" dirty="0" smtClean="0"/>
              <a:t>Art of Multiprocessor Programming</a:t>
            </a:r>
            <a:endParaRPr lang="en-US" dirty="0"/>
          </a:p>
        </p:txBody>
      </p:sp>
      <p:sp>
        <p:nvSpPr>
          <p:cNvPr id="4249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ourier New" pitchFamily="49" charset="0"/>
                <a:cs typeface="Arial" charset="0"/>
              </a:defRPr>
            </a:lvl1pPr>
          </a:lstStyle>
          <a:p>
            <a:pPr>
              <a:defRPr/>
            </a:pPr>
            <a:fld id="{2E1397A3-567A-4CC2-B808-DAC2EBFEA66C}" type="slidenum">
              <a:rPr lang="en-US" smtClean="0"/>
              <a:pPr>
                <a:defRPr/>
              </a:pPr>
              <a:t>‹#›</a:t>
            </a:fld>
            <a:endParaRPr lang="en-US" dirty="0"/>
          </a:p>
        </p:txBody>
      </p:sp>
      <p:pic>
        <p:nvPicPr>
          <p:cNvPr id="1030" name="Picture 7"/>
          <p:cNvPicPr>
            <a:picLocks noChangeAspect="1" noChangeArrowheads="1"/>
          </p:cNvPicPr>
          <p:nvPr userDrawn="1"/>
        </p:nvPicPr>
        <p:blipFill>
          <a:blip r:embed="rId13" cstate="print"/>
          <a:srcRect/>
          <a:stretch>
            <a:fillRect/>
          </a:stretch>
        </p:blipFill>
        <p:spPr bwMode="auto">
          <a:xfrm>
            <a:off x="655638" y="6157913"/>
            <a:ext cx="587375" cy="587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Arial" pitchFamily="34" charset="0"/>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mn-cs"/>
        </a:defRPr>
      </a:lvl1pPr>
      <a:lvl2pPr marL="742950" indent="-285750" algn="l" rtl="0" eaLnBrk="0" fontAlgn="base" hangingPunct="0">
        <a:spcBef>
          <a:spcPct val="20000"/>
        </a:spcBef>
        <a:spcAft>
          <a:spcPct val="0"/>
        </a:spcAft>
        <a:buChar char="–"/>
        <a:defRPr sz="2800">
          <a:solidFill>
            <a:srgbClr val="0000FF"/>
          </a:solidFill>
          <a:latin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defRPr>
      </a:lvl5pPr>
      <a:lvl6pPr marL="2514600" indent="-228600" algn="l" rtl="0" fontAlgn="base">
        <a:spcBef>
          <a:spcPct val="20000"/>
        </a:spcBef>
        <a:spcAft>
          <a:spcPct val="0"/>
        </a:spcAft>
        <a:buChar char="»"/>
        <a:defRPr sz="2000">
          <a:solidFill>
            <a:srgbClr val="0000FF"/>
          </a:solidFill>
          <a:latin typeface="+mn-lt"/>
        </a:defRPr>
      </a:lvl6pPr>
      <a:lvl7pPr marL="2971800" indent="-228600" algn="l" rtl="0" fontAlgn="base">
        <a:spcBef>
          <a:spcPct val="20000"/>
        </a:spcBef>
        <a:spcAft>
          <a:spcPct val="0"/>
        </a:spcAft>
        <a:buChar char="»"/>
        <a:defRPr sz="2000">
          <a:solidFill>
            <a:srgbClr val="0000FF"/>
          </a:solidFill>
          <a:latin typeface="+mn-lt"/>
        </a:defRPr>
      </a:lvl7pPr>
      <a:lvl8pPr marL="3429000" indent="-228600" algn="l" rtl="0" fontAlgn="base">
        <a:spcBef>
          <a:spcPct val="20000"/>
        </a:spcBef>
        <a:spcAft>
          <a:spcPct val="0"/>
        </a:spcAft>
        <a:buChar char="»"/>
        <a:defRPr sz="2000">
          <a:solidFill>
            <a:srgbClr val="0000FF"/>
          </a:solidFill>
          <a:latin typeface="+mn-lt"/>
        </a:defRPr>
      </a:lvl8pPr>
      <a:lvl9pPr marL="3886200" indent="-228600" algn="l" rtl="0" fontAlgn="base">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wmf"/></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0.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wmf"/></Relationships>
</file>

<file path=ppt/slides/_rels/slide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wmf"/></Relationships>
</file>

<file path=ppt/slides/_rels/slide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wmf"/></Relationships>
</file>

<file path=ppt/slides/_rels/slide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4.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2.xml.rels><?xml version="1.0" encoding="UTF-8" standalone="yes"?>
<Relationships xmlns="http://schemas.openxmlformats.org/package/2006/relationships"><Relationship Id="rId3" Type="http://schemas.openxmlformats.org/officeDocument/2006/relationships/hyperlink" Target="http://creativecommons.org/licenses/by-sa/2.5/" TargetMode="External"/><Relationship Id="rId2" Type="http://schemas.openxmlformats.org/officeDocument/2006/relationships/notesSlide" Target="../notesSlides/notesSlide19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wmf"/></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wmf"/></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wmf"/></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wmf"/></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wmf"/></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wmf"/></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wmf"/></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wmf"/></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pic>
        <p:nvPicPr>
          <p:cNvPr id="2051" name="Picture 3"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052" name="Rectangle 4"/>
          <p:cNvSpPr>
            <a:spLocks noGrp="1" noChangeArrowheads="1"/>
          </p:cNvSpPr>
          <p:nvPr>
            <p:ph type="ctrTitle" idx="4294967295"/>
          </p:nvPr>
        </p:nvSpPr>
        <p:spPr>
          <a:xfrm>
            <a:off x="685800" y="736600"/>
            <a:ext cx="7772400" cy="1143000"/>
          </a:xfrm>
        </p:spPr>
        <p:txBody>
          <a:bodyPr/>
          <a:lstStyle/>
          <a:p>
            <a:pPr eaLnBrk="1" hangingPunct="1"/>
            <a:r>
              <a:rPr lang="en-US" altLang="en-US" smtClean="0"/>
              <a:t>Concurrent Objects</a:t>
            </a:r>
            <a:endParaRPr lang="en-US" smtClean="0"/>
          </a:p>
        </p:txBody>
      </p:sp>
      <p:sp>
        <p:nvSpPr>
          <p:cNvPr id="2053" name="Rectangle 5"/>
          <p:cNvSpPr>
            <a:spLocks noGrp="1" noChangeArrowheads="1"/>
          </p:cNvSpPr>
          <p:nvPr>
            <p:ph type="subTitle" idx="4294967295"/>
          </p:nvPr>
        </p:nvSpPr>
        <p:spPr>
          <a:xfrm>
            <a:off x="1103313" y="4402138"/>
            <a:ext cx="6777037" cy="1927225"/>
          </a:xfrm>
        </p:spPr>
        <p:txBody>
          <a:bodyPr/>
          <a:lstStyle/>
          <a:p>
            <a:pPr marL="0" indent="0" algn="ctr" eaLnBrk="1" hangingPunct="1">
              <a:lnSpc>
                <a:spcPct val="90000"/>
              </a:lnSpc>
              <a:buFontTx/>
              <a:buNone/>
            </a:pPr>
            <a:r>
              <a:rPr lang="en-US" sz="2800" smtClean="0">
                <a:solidFill>
                  <a:schemeClr val="accent1"/>
                </a:solidFill>
              </a:rPr>
              <a:t>Companion slides for</a:t>
            </a:r>
          </a:p>
          <a:p>
            <a:pPr marL="0" indent="0" algn="ctr" eaLnBrk="1" hangingPunct="1">
              <a:lnSpc>
                <a:spcPct val="90000"/>
              </a:lnSpc>
              <a:buFontTx/>
              <a:buNone/>
            </a:pPr>
            <a:r>
              <a:rPr lang="en-US" sz="2800" smtClean="0">
                <a:solidFill>
                  <a:schemeClr val="tx1"/>
                </a:solidFill>
              </a:rPr>
              <a:t>The Art of Multiprocessor Programming</a:t>
            </a:r>
          </a:p>
          <a:p>
            <a:pPr marL="0" indent="0" algn="ctr" eaLnBrk="1" hangingPunct="1">
              <a:lnSpc>
                <a:spcPct val="90000"/>
              </a:lnSpc>
              <a:buFontTx/>
              <a:buNone/>
            </a:pPr>
            <a:r>
              <a:rPr lang="en-US" sz="2800" smtClean="0">
                <a:solidFill>
                  <a:schemeClr val="accent1"/>
                </a:solidFill>
              </a:rPr>
              <a:t>by Maurice Herlihy &amp; Nir Shavit</a:t>
            </a:r>
          </a:p>
        </p:txBody>
      </p:sp>
      <p:sp>
        <p:nvSpPr>
          <p:cNvPr id="2054" name="Rectangle 6"/>
          <p:cNvSpPr>
            <a:spLocks noChangeArrowheads="1"/>
          </p:cNvSpPr>
          <p:nvPr/>
        </p:nvSpPr>
        <p:spPr bwMode="auto">
          <a:xfrm>
            <a:off x="0" y="5927725"/>
            <a:ext cx="1509713" cy="930275"/>
          </a:xfrm>
          <a:prstGeom prst="rect">
            <a:avLst/>
          </a:prstGeom>
          <a:solidFill>
            <a:schemeClr val="bg1"/>
          </a:solidFill>
          <a:ln w="9525">
            <a:noFill/>
            <a:miter lim="800000"/>
            <a:headEnd/>
            <a:tailEnd/>
          </a:ln>
        </p:spPr>
        <p:txBody>
          <a:bodyPr wrap="none" anchor="ctr"/>
          <a:lstStyle/>
          <a:p>
            <a:endParaRPr lang="en-US" dirty="0">
              <a:latin typeface="Courier New" pitchFamily="49" charset="0"/>
            </a:endParaRPr>
          </a:p>
        </p:txBody>
      </p:sp>
      <p:pic>
        <p:nvPicPr>
          <p:cNvPr id="2055" name="Picture 9"/>
          <p:cNvPicPr>
            <a:picLocks noChangeAspect="1" noChangeArrowheads="1"/>
          </p:cNvPicPr>
          <p:nvPr/>
        </p:nvPicPr>
        <p:blipFill>
          <a:blip r:embed="rId4" cstate="print"/>
          <a:srcRect/>
          <a:stretch>
            <a:fillRect/>
          </a:stretch>
        </p:blipFill>
        <p:spPr bwMode="auto">
          <a:xfrm>
            <a:off x="3279775" y="1939925"/>
            <a:ext cx="2297113" cy="22971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p:cNvSpPr>
            <a:spLocks noGrp="1"/>
          </p:cNvSpPr>
          <p:nvPr>
            <p:ph type="sldNum" sz="quarter" idx="11"/>
          </p:nvPr>
        </p:nvSpPr>
        <p:spPr>
          <a:xfrm>
            <a:off x="6630727" y="5867400"/>
            <a:ext cx="1905000" cy="457200"/>
          </a:xfrm>
        </p:spPr>
        <p:txBody>
          <a:bodyPr/>
          <a:lstStyle/>
          <a:p>
            <a:pPr>
              <a:defRPr/>
            </a:pPr>
            <a:fld id="{7D815C70-AFE7-4526-98C8-F16A2D0F27E3}" type="slidenum">
              <a:rPr lang="x-none" b="0">
                <a:solidFill>
                  <a:schemeClr val="tx1"/>
                </a:solidFill>
                <a:latin typeface="Arial" pitchFamily="34" charset="0"/>
                <a:cs typeface="+mn-cs"/>
              </a:rPr>
              <a:pPr>
                <a:defRPr/>
              </a:pPr>
              <a:t>10</a:t>
            </a:fld>
            <a:endParaRPr lang="en-US" b="0" dirty="0">
              <a:solidFill>
                <a:schemeClr val="tx1"/>
              </a:solidFill>
              <a:latin typeface="Arial" pitchFamily="34" charset="0"/>
              <a:cs typeface="+mn-cs"/>
            </a:endParaRPr>
          </a:p>
        </p:txBody>
      </p:sp>
      <p:sp>
        <p:nvSpPr>
          <p:cNvPr id="20485" name="Rectangle 3"/>
          <p:cNvSpPr>
            <a:spLocks noGrp="1" noChangeArrowheads="1"/>
          </p:cNvSpPr>
          <p:nvPr>
            <p:ph type="title" idx="4294967295"/>
          </p:nvPr>
        </p:nvSpPr>
        <p:spPr/>
        <p:txBody>
          <a:bodyPr/>
          <a:lstStyle/>
          <a:p>
            <a:pPr eaLnBrk="1" hangingPunct="1"/>
            <a:r>
              <a:rPr lang="en-US" dirty="0" smtClean="0"/>
              <a:t>Lock-Based Queue</a:t>
            </a:r>
          </a:p>
        </p:txBody>
      </p:sp>
      <p:sp>
        <p:nvSpPr>
          <p:cNvPr id="2" name="TextBox 1"/>
          <p:cNvSpPr txBox="1"/>
          <p:nvPr/>
        </p:nvSpPr>
        <p:spPr>
          <a:xfrm>
            <a:off x="2209800" y="1828800"/>
            <a:ext cx="928459" cy="461665"/>
          </a:xfrm>
          <a:prstGeom prst="rect">
            <a:avLst/>
          </a:prstGeom>
          <a:noFill/>
        </p:spPr>
        <p:txBody>
          <a:bodyPr wrap="none" rtlCol="0">
            <a:spAutoFit/>
          </a:bodyPr>
          <a:lstStyle/>
          <a:p>
            <a:r>
              <a:rPr lang="en-US" dirty="0" smtClean="0">
                <a:solidFill>
                  <a:srgbClr val="0000FF"/>
                </a:solidFill>
                <a:latin typeface="Courier New" pitchFamily="49" charset="0"/>
              </a:rPr>
              <a:t>head</a:t>
            </a:r>
            <a:endParaRPr lang="en-US" dirty="0">
              <a:solidFill>
                <a:srgbClr val="0000FF"/>
              </a:solidFill>
              <a:latin typeface="Courier New" pitchFamily="49" charset="0"/>
            </a:endParaRPr>
          </a:p>
        </p:txBody>
      </p:sp>
      <p:cxnSp>
        <p:nvCxnSpPr>
          <p:cNvPr id="6" name="Straight Arrow Connector 5"/>
          <p:cNvCxnSpPr>
            <a:stCxn id="2" idx="3"/>
          </p:cNvCxnSpPr>
          <p:nvPr/>
        </p:nvCxnSpPr>
        <p:spPr bwMode="auto">
          <a:xfrm>
            <a:off x="3138259" y="2059633"/>
            <a:ext cx="763816" cy="115416"/>
          </a:xfrm>
          <a:prstGeom prst="straightConnector1">
            <a:avLst/>
          </a:prstGeom>
          <a:noFill/>
          <a:ln w="38100" cap="flat" cmpd="sng" algn="ctr">
            <a:solidFill>
              <a:srgbClr val="0000FF"/>
            </a:solidFill>
            <a:prstDash val="solid"/>
            <a:round/>
            <a:headEnd type="none" w="med" len="med"/>
            <a:tailEnd type="arrow"/>
          </a:ln>
          <a:effectLst/>
        </p:spPr>
      </p:cxnSp>
      <p:sp>
        <p:nvSpPr>
          <p:cNvPr id="17" name="TextBox 16"/>
          <p:cNvSpPr txBox="1"/>
          <p:nvPr/>
        </p:nvSpPr>
        <p:spPr>
          <a:xfrm>
            <a:off x="5560010" y="1174403"/>
            <a:ext cx="928459" cy="461665"/>
          </a:xfrm>
          <a:prstGeom prst="rect">
            <a:avLst/>
          </a:prstGeom>
          <a:noFill/>
        </p:spPr>
        <p:txBody>
          <a:bodyPr wrap="none" rtlCol="0">
            <a:spAutoFit/>
          </a:bodyPr>
          <a:lstStyle/>
          <a:p>
            <a:r>
              <a:rPr lang="en-US" dirty="0" smtClean="0">
                <a:solidFill>
                  <a:srgbClr val="0000FF"/>
                </a:solidFill>
                <a:latin typeface="Courier New" pitchFamily="49" charset="0"/>
              </a:rPr>
              <a:t>tail</a:t>
            </a:r>
            <a:endParaRPr lang="en-US" dirty="0">
              <a:solidFill>
                <a:srgbClr val="0000FF"/>
              </a:solidFill>
              <a:latin typeface="Courier New" pitchFamily="49" charset="0"/>
            </a:endParaRPr>
          </a:p>
        </p:txBody>
      </p:sp>
      <p:cxnSp>
        <p:nvCxnSpPr>
          <p:cNvPr id="18" name="Straight Arrow Connector 17"/>
          <p:cNvCxnSpPr/>
          <p:nvPr/>
        </p:nvCxnSpPr>
        <p:spPr bwMode="auto">
          <a:xfrm flipH="1">
            <a:off x="4245210" y="1405235"/>
            <a:ext cx="1241842" cy="654397"/>
          </a:xfrm>
          <a:prstGeom prst="straightConnector1">
            <a:avLst/>
          </a:prstGeom>
          <a:noFill/>
          <a:ln w="38100" cap="flat" cmpd="sng" algn="ctr">
            <a:solidFill>
              <a:srgbClr val="0000FF"/>
            </a:solidFill>
            <a:prstDash val="solid"/>
            <a:round/>
            <a:headEnd type="none" w="med" len="med"/>
            <a:tailEnd type="arrow"/>
          </a:ln>
          <a:effectLst/>
        </p:spPr>
      </p:cxnSp>
      <p:sp>
        <p:nvSpPr>
          <p:cNvPr id="21" name="TextBox 20"/>
          <p:cNvSpPr txBox="1"/>
          <p:nvPr/>
        </p:nvSpPr>
        <p:spPr>
          <a:xfrm>
            <a:off x="3716768"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0</a:t>
            </a:r>
            <a:endParaRPr lang="en-US" dirty="0">
              <a:solidFill>
                <a:srgbClr val="0000FF"/>
              </a:solidFill>
              <a:latin typeface="Courier New" pitchFamily="49" charset="0"/>
            </a:endParaRPr>
          </a:p>
        </p:txBody>
      </p:sp>
      <p:sp>
        <p:nvSpPr>
          <p:cNvPr id="22" name="TextBox 21"/>
          <p:cNvSpPr txBox="1"/>
          <p:nvPr/>
        </p:nvSpPr>
        <p:spPr>
          <a:xfrm>
            <a:off x="6260113"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2</a:t>
            </a:r>
            <a:endParaRPr lang="en-US" dirty="0">
              <a:solidFill>
                <a:srgbClr val="0000FF"/>
              </a:solidFill>
              <a:latin typeface="Courier New" pitchFamily="49" charset="0"/>
            </a:endParaRPr>
          </a:p>
        </p:txBody>
      </p:sp>
      <p:sp>
        <p:nvSpPr>
          <p:cNvPr id="23" name="TextBox 22"/>
          <p:cNvSpPr txBox="1"/>
          <p:nvPr/>
        </p:nvSpPr>
        <p:spPr>
          <a:xfrm>
            <a:off x="5370007"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1</a:t>
            </a:r>
            <a:endParaRPr lang="en-US" dirty="0">
              <a:solidFill>
                <a:srgbClr val="0000FF"/>
              </a:solidFill>
              <a:latin typeface="Courier New" pitchFamily="49" charset="0"/>
            </a:endParaRPr>
          </a:p>
        </p:txBody>
      </p:sp>
      <p:sp>
        <p:nvSpPr>
          <p:cNvPr id="24" name="TextBox 23"/>
          <p:cNvSpPr txBox="1"/>
          <p:nvPr/>
        </p:nvSpPr>
        <p:spPr>
          <a:xfrm>
            <a:off x="3716768"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5</a:t>
            </a:r>
            <a:endParaRPr lang="en-US" dirty="0">
              <a:solidFill>
                <a:srgbClr val="0000FF"/>
              </a:solidFill>
              <a:latin typeface="Courier New" pitchFamily="49" charset="0"/>
            </a:endParaRPr>
          </a:p>
        </p:txBody>
      </p:sp>
      <p:sp>
        <p:nvSpPr>
          <p:cNvPr id="25" name="TextBox 24"/>
          <p:cNvSpPr txBox="1"/>
          <p:nvPr/>
        </p:nvSpPr>
        <p:spPr>
          <a:xfrm>
            <a:off x="5370007"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4</a:t>
            </a:r>
            <a:endParaRPr lang="en-US" dirty="0">
              <a:solidFill>
                <a:srgbClr val="0000FF"/>
              </a:solidFill>
              <a:latin typeface="Courier New" pitchFamily="49" charset="0"/>
            </a:endParaRPr>
          </a:p>
        </p:txBody>
      </p:sp>
      <p:sp>
        <p:nvSpPr>
          <p:cNvPr id="27" name="TextBox 26"/>
          <p:cNvSpPr txBox="1"/>
          <p:nvPr/>
        </p:nvSpPr>
        <p:spPr>
          <a:xfrm>
            <a:off x="6260113"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3</a:t>
            </a:r>
            <a:endParaRPr lang="en-US" dirty="0">
              <a:solidFill>
                <a:srgbClr val="0000FF"/>
              </a:solidFill>
              <a:latin typeface="Courier New" pitchFamily="49" charset="0"/>
            </a:endParaRPr>
          </a:p>
        </p:txBody>
      </p:sp>
      <p:sp>
        <p:nvSpPr>
          <p:cNvPr id="37" name="Oval 7"/>
          <p:cNvSpPr>
            <a:spLocks noChangeArrowheads="1"/>
          </p:cNvSpPr>
          <p:nvPr/>
        </p:nvSpPr>
        <p:spPr bwMode="auto">
          <a:xfrm>
            <a:off x="4251544" y="3026525"/>
            <a:ext cx="999816" cy="1068268"/>
          </a:xfrm>
          <a:prstGeom prst="ellipse">
            <a:avLst/>
          </a:prstGeom>
          <a:solidFill>
            <a:schemeClr val="bg1"/>
          </a:solidFill>
          <a:ln w="12700">
            <a:solidFill>
              <a:schemeClr val="bg1"/>
            </a:solidFill>
            <a:round/>
            <a:headEnd/>
            <a:tailEnd/>
          </a:ln>
        </p:spPr>
        <p:txBody>
          <a:bodyPr wrap="none" anchor="ctr"/>
          <a:lstStyle/>
          <a:p>
            <a:endParaRPr lang="en-US" dirty="0">
              <a:latin typeface="Arial" pitchFamily="34" charset="0"/>
            </a:endParaRPr>
          </a:p>
        </p:txBody>
      </p:sp>
      <p:sp>
        <p:nvSpPr>
          <p:cNvPr id="38" name="Oval 8"/>
          <p:cNvSpPr>
            <a:spLocks noChangeArrowheads="1"/>
          </p:cNvSpPr>
          <p:nvPr/>
        </p:nvSpPr>
        <p:spPr bwMode="auto">
          <a:xfrm>
            <a:off x="4436366" y="3112166"/>
            <a:ext cx="634627" cy="655835"/>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39"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40" name="Oval 10"/>
          <p:cNvSpPr>
            <a:spLocks noChangeArrowheads="1"/>
          </p:cNvSpPr>
          <p:nvPr/>
        </p:nvSpPr>
        <p:spPr bwMode="auto">
          <a:xfrm>
            <a:off x="4440819" y="3375853"/>
            <a:ext cx="630174" cy="642313"/>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42"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43"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sp>
        <p:nvSpPr>
          <p:cNvPr id="45" name="Text Box 7"/>
          <p:cNvSpPr txBox="1">
            <a:spLocks noChangeArrowheads="1"/>
          </p:cNvSpPr>
          <p:nvPr/>
        </p:nvSpPr>
        <p:spPr bwMode="auto">
          <a:xfrm>
            <a:off x="511175" y="1174403"/>
            <a:ext cx="3920148" cy="523220"/>
          </a:xfrm>
          <a:prstGeom prst="rect">
            <a:avLst/>
          </a:prstGeom>
          <a:noFill/>
          <a:ln w="9525">
            <a:noFill/>
            <a:miter lim="800000"/>
            <a:headEnd/>
            <a:tailEnd/>
          </a:ln>
        </p:spPr>
        <p:txBody>
          <a:bodyPr wrap="square">
            <a:spAutoFit/>
          </a:bodyPr>
          <a:lstStyle/>
          <a:p>
            <a:pPr algn="ctr"/>
            <a:r>
              <a:rPr lang="en-US" sz="2800" b="0" dirty="0" smtClean="0">
                <a:latin typeface="Arial" pitchFamily="34" charset="0"/>
              </a:rPr>
              <a:t>Initially: </a:t>
            </a:r>
            <a:r>
              <a:rPr lang="en-US" sz="2800" dirty="0">
                <a:latin typeface="Courier New" pitchFamily="49" charset="0"/>
                <a:cs typeface="Courier New" pitchFamily="49" charset="0"/>
              </a:rPr>
              <a:t>head = tail</a:t>
            </a:r>
          </a:p>
        </p:txBody>
      </p:sp>
      <p:sp>
        <p:nvSpPr>
          <p:cNvPr id="46" name="TextBox 45"/>
          <p:cNvSpPr txBox="1"/>
          <p:nvPr/>
        </p:nvSpPr>
        <p:spPr>
          <a:xfrm>
            <a:off x="2771649" y="2841958"/>
            <a:ext cx="370614" cy="461665"/>
          </a:xfrm>
          <a:prstGeom prst="rect">
            <a:avLst/>
          </a:prstGeom>
          <a:noFill/>
        </p:spPr>
        <p:txBody>
          <a:bodyPr wrap="none" rtlCol="0">
            <a:spAutoFit/>
          </a:bodyPr>
          <a:lstStyle/>
          <a:p>
            <a:r>
              <a:rPr lang="en-US" dirty="0" smtClean="0">
                <a:solidFill>
                  <a:srgbClr val="0000FF"/>
                </a:solidFill>
                <a:latin typeface="Courier New" pitchFamily="49" charset="0"/>
              </a:rPr>
              <a:t>7</a:t>
            </a:r>
            <a:endParaRPr lang="en-US" dirty="0">
              <a:solidFill>
                <a:srgbClr val="0000FF"/>
              </a:solidFill>
              <a:latin typeface="Courier New" pitchFamily="49" charset="0"/>
            </a:endParaRPr>
          </a:p>
        </p:txBody>
      </p:sp>
      <p:sp>
        <p:nvSpPr>
          <p:cNvPr id="48" name="TextBox 47"/>
          <p:cNvSpPr txBox="1"/>
          <p:nvPr/>
        </p:nvSpPr>
        <p:spPr>
          <a:xfrm>
            <a:off x="2771649" y="4094793"/>
            <a:ext cx="370614" cy="461665"/>
          </a:xfrm>
          <a:prstGeom prst="rect">
            <a:avLst/>
          </a:prstGeom>
          <a:noFill/>
        </p:spPr>
        <p:txBody>
          <a:bodyPr wrap="none" rtlCol="0">
            <a:spAutoFit/>
          </a:bodyPr>
          <a:lstStyle/>
          <a:p>
            <a:r>
              <a:rPr lang="en-US" dirty="0" smtClean="0">
                <a:solidFill>
                  <a:srgbClr val="0000FF"/>
                </a:solidFill>
                <a:latin typeface="Courier New" pitchFamily="49" charset="0"/>
              </a:rPr>
              <a:t>6</a:t>
            </a:r>
            <a:endParaRPr lang="en-US" dirty="0">
              <a:solidFill>
                <a:srgbClr val="0000FF"/>
              </a:solidFill>
              <a:latin typeface="Courier New" pitchFamily="49" charset="0"/>
            </a:endParaRPr>
          </a:p>
        </p:txBody>
      </p:sp>
      <p:grpSp>
        <p:nvGrpSpPr>
          <p:cNvPr id="57" name="Group 56"/>
          <p:cNvGrpSpPr/>
          <p:nvPr/>
        </p:nvGrpSpPr>
        <p:grpSpPr>
          <a:xfrm>
            <a:off x="3117850" y="1993900"/>
            <a:ext cx="3162300" cy="3055620"/>
            <a:chOff x="3117850" y="1993900"/>
            <a:chExt cx="3162300" cy="3055620"/>
          </a:xfrm>
        </p:grpSpPr>
        <p:pic>
          <p:nvPicPr>
            <p:cNvPr id="58" name="Picture 2" descr="magic"/>
            <p:cNvPicPr>
              <a:picLocks noChangeAspect="1" noChangeArrowheads="1"/>
            </p:cNvPicPr>
            <p:nvPr/>
          </p:nvPicPr>
          <p:blipFill>
            <a:blip r:embed="rId3" cstate="print"/>
            <a:srcRect/>
            <a:stretch>
              <a:fillRect/>
            </a:stretch>
          </p:blipFill>
          <p:spPr bwMode="auto">
            <a:xfrm>
              <a:off x="4635500" y="3511550"/>
              <a:ext cx="127000" cy="127000"/>
            </a:xfrm>
            <a:prstGeom prst="rect">
              <a:avLst/>
            </a:prstGeom>
            <a:noFill/>
            <a:ln w="9525" algn="ctr">
              <a:noFill/>
              <a:miter lim="800000"/>
              <a:headEnd/>
              <a:tailEnd/>
            </a:ln>
          </p:spPr>
        </p:pic>
        <p:sp>
          <p:nvSpPr>
            <p:cNvPr id="59" name="Oval 58"/>
            <p:cNvSpPr/>
            <p:nvPr/>
          </p:nvSpPr>
          <p:spPr bwMode="auto">
            <a:xfrm>
              <a:off x="3117850" y="1993900"/>
              <a:ext cx="3162300" cy="3055620"/>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cxnSp>
          <p:nvCxnSpPr>
            <p:cNvPr id="60" name="Straight Connector 59"/>
            <p:cNvCxnSpPr>
              <a:stCxn id="59" idx="4"/>
              <a:endCxn id="59" idx="4"/>
            </p:cNvCxnSpPr>
            <p:nvPr/>
          </p:nvCxnSpPr>
          <p:spPr bwMode="auto">
            <a:xfrm>
              <a:off x="4699000" y="5049520"/>
              <a:ext cx="0" cy="0"/>
            </a:xfrm>
            <a:prstGeom prst="line">
              <a:avLst/>
            </a:prstGeom>
            <a:noFill/>
            <a:ln w="9525" cap="flat" cmpd="sng" algn="ctr">
              <a:noFill/>
              <a:prstDash val="solid"/>
              <a:round/>
              <a:headEnd type="none" w="med" len="med"/>
              <a:tailEnd type="none" w="med" len="med"/>
            </a:ln>
            <a:effectLst/>
          </p:spPr>
        </p:cxnSp>
        <p:cxnSp>
          <p:nvCxnSpPr>
            <p:cNvPr id="61" name="Straight Connector 60"/>
            <p:cNvCxnSpPr>
              <a:stCxn id="59" idx="4"/>
              <a:endCxn id="59" idx="0"/>
            </p:cNvCxnSpPr>
            <p:nvPr/>
          </p:nvCxnSpPr>
          <p:spPr bwMode="auto">
            <a:xfrm flipV="1">
              <a:off x="4699000" y="1993900"/>
              <a:ext cx="0" cy="3055620"/>
            </a:xfrm>
            <a:prstGeom prst="line">
              <a:avLst/>
            </a:prstGeom>
            <a:noFill/>
            <a:ln w="38100" cap="flat" cmpd="sng" algn="ctr">
              <a:solidFill>
                <a:schemeClr val="tx1"/>
              </a:solidFill>
              <a:prstDash val="solid"/>
              <a:round/>
              <a:headEnd type="none" w="med" len="med"/>
              <a:tailEnd type="none" w="med" len="med"/>
            </a:ln>
            <a:effectLst/>
          </p:spPr>
        </p:cxnSp>
        <p:cxnSp>
          <p:nvCxnSpPr>
            <p:cNvPr id="62" name="Straight Connector 61"/>
            <p:cNvCxnSpPr>
              <a:stCxn id="59" idx="3"/>
              <a:endCxn id="59" idx="7"/>
            </p:cNvCxnSpPr>
            <p:nvPr/>
          </p:nvCxnSpPr>
          <p:spPr bwMode="auto">
            <a:xfrm flipV="1">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cxnSp>
          <p:nvCxnSpPr>
            <p:cNvPr id="63" name="Straight Connector 62"/>
            <p:cNvCxnSpPr>
              <a:stCxn id="59" idx="2"/>
            </p:cNvCxnSpPr>
            <p:nvPr/>
          </p:nvCxnSpPr>
          <p:spPr bwMode="auto">
            <a:xfrm flipV="1">
              <a:off x="3117850" y="3511550"/>
              <a:ext cx="3162300" cy="10160"/>
            </a:xfrm>
            <a:prstGeom prst="line">
              <a:avLst/>
            </a:prstGeom>
            <a:noFill/>
            <a:ln w="38100" cap="flat" cmpd="sng" algn="ctr">
              <a:solidFill>
                <a:schemeClr val="tx1"/>
              </a:solidFill>
              <a:prstDash val="solid"/>
              <a:round/>
              <a:headEnd type="none" w="med" len="med"/>
              <a:tailEnd type="none" w="med" len="med"/>
            </a:ln>
            <a:effectLst/>
          </p:spPr>
        </p:cxnSp>
        <p:cxnSp>
          <p:nvCxnSpPr>
            <p:cNvPr id="64" name="Straight Connector 63"/>
            <p:cNvCxnSpPr>
              <a:stCxn id="59" idx="1"/>
              <a:endCxn id="59" idx="5"/>
            </p:cNvCxnSpPr>
            <p:nvPr/>
          </p:nvCxnSpPr>
          <p:spPr bwMode="auto">
            <a:xfrm>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sp>
          <p:nvSpPr>
            <p:cNvPr id="65" name="Oval 64"/>
            <p:cNvSpPr/>
            <p:nvPr/>
          </p:nvSpPr>
          <p:spPr bwMode="auto">
            <a:xfrm>
              <a:off x="3549650" y="2423160"/>
              <a:ext cx="2298700" cy="21971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grpSp>
      <p:grpSp>
        <p:nvGrpSpPr>
          <p:cNvPr id="33" name="Group 32"/>
          <p:cNvGrpSpPr/>
          <p:nvPr/>
        </p:nvGrpSpPr>
        <p:grpSpPr>
          <a:xfrm>
            <a:off x="4381687" y="3068710"/>
            <a:ext cx="634627" cy="906000"/>
            <a:chOff x="4436366" y="3112166"/>
            <a:chExt cx="634627" cy="906000"/>
          </a:xfrm>
        </p:grpSpPr>
        <p:sp>
          <p:nvSpPr>
            <p:cNvPr id="34" name="Oval 8"/>
            <p:cNvSpPr>
              <a:spLocks noChangeArrowheads="1"/>
            </p:cNvSpPr>
            <p:nvPr/>
          </p:nvSpPr>
          <p:spPr bwMode="auto">
            <a:xfrm>
              <a:off x="4436366" y="3112166"/>
              <a:ext cx="634627" cy="655835"/>
            </a:xfrm>
            <a:prstGeom prst="ellipse">
              <a:avLst/>
            </a:prstGeom>
            <a:solidFill>
              <a:schemeClr val="tx1"/>
            </a:solidFill>
            <a:ln w="12700">
              <a:solidFill>
                <a:schemeClr val="tx1"/>
              </a:solidFill>
              <a:round/>
              <a:headEnd/>
              <a:tailEnd/>
            </a:ln>
          </p:spPr>
          <p:txBody>
            <a:bodyPr wrap="none" anchor="ctr"/>
            <a:lstStyle/>
            <a:p>
              <a:endParaRPr lang="en-US" dirty="0">
                <a:latin typeface="Arial" pitchFamily="34" charset="0"/>
              </a:endParaRPr>
            </a:p>
          </p:txBody>
        </p:sp>
        <p:sp>
          <p:nvSpPr>
            <p:cNvPr id="35" name="Oval 9"/>
            <p:cNvSpPr>
              <a:spLocks noChangeArrowheads="1"/>
            </p:cNvSpPr>
            <p:nvPr/>
          </p:nvSpPr>
          <p:spPr bwMode="auto">
            <a:xfrm>
              <a:off x="4527663" y="3200062"/>
              <a:ext cx="445352" cy="516104"/>
            </a:xfrm>
            <a:prstGeom prst="ellipse">
              <a:avLst/>
            </a:prstGeom>
            <a:solidFill>
              <a:schemeClr val="bg1"/>
            </a:solidFill>
            <a:ln w="12700">
              <a:solidFill>
                <a:schemeClr val="tx1"/>
              </a:solidFill>
              <a:round/>
              <a:headEnd/>
              <a:tailEnd/>
            </a:ln>
          </p:spPr>
          <p:txBody>
            <a:bodyPr wrap="none" anchor="ctr"/>
            <a:lstStyle/>
            <a:p>
              <a:endParaRPr lang="en-US" dirty="0">
                <a:latin typeface="Arial" pitchFamily="34" charset="0"/>
              </a:endParaRPr>
            </a:p>
          </p:txBody>
        </p:sp>
        <p:sp>
          <p:nvSpPr>
            <p:cNvPr id="36" name="Oval 10"/>
            <p:cNvSpPr>
              <a:spLocks noChangeArrowheads="1"/>
            </p:cNvSpPr>
            <p:nvPr/>
          </p:nvSpPr>
          <p:spPr bwMode="auto">
            <a:xfrm>
              <a:off x="4440819" y="3375853"/>
              <a:ext cx="630174" cy="642313"/>
            </a:xfrm>
            <a:prstGeom prst="ellipse">
              <a:avLst/>
            </a:prstGeom>
            <a:solidFill>
              <a:schemeClr val="tx1"/>
            </a:solidFill>
            <a:ln w="12700">
              <a:solidFill>
                <a:schemeClr val="tx1"/>
              </a:solidFill>
              <a:round/>
              <a:headEnd/>
              <a:tailEnd/>
            </a:ln>
          </p:spPr>
          <p:txBody>
            <a:bodyPr wrap="none" anchor="ctr"/>
            <a:lstStyle/>
            <a:p>
              <a:endParaRPr lang="en-US" dirty="0">
                <a:latin typeface="Arial" pitchFamily="34" charset="0"/>
              </a:endParaRPr>
            </a:p>
          </p:txBody>
        </p:sp>
        <p:sp>
          <p:nvSpPr>
            <p:cNvPr id="41" name="Oval 11"/>
            <p:cNvSpPr>
              <a:spLocks noChangeArrowheads="1"/>
            </p:cNvSpPr>
            <p:nvPr/>
          </p:nvSpPr>
          <p:spPr bwMode="auto">
            <a:xfrm>
              <a:off x="4639001" y="3508823"/>
              <a:ext cx="227130" cy="220865"/>
            </a:xfrm>
            <a:prstGeom prst="ellipse">
              <a:avLst/>
            </a:prstGeom>
            <a:solidFill>
              <a:schemeClr val="bg1"/>
            </a:solidFill>
            <a:ln w="12700">
              <a:solidFill>
                <a:schemeClr val="tx1"/>
              </a:solidFill>
              <a:round/>
              <a:headEnd/>
              <a:tailEnd/>
            </a:ln>
          </p:spPr>
          <p:txBody>
            <a:bodyPr wrap="none" anchor="ctr"/>
            <a:lstStyle/>
            <a:p>
              <a:endParaRPr lang="en-US" dirty="0">
                <a:latin typeface="Arial" pitchFamily="34" charset="0"/>
              </a:endParaRPr>
            </a:p>
          </p:txBody>
        </p:sp>
        <p:sp>
          <p:nvSpPr>
            <p:cNvPr id="44"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2103238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p:cNvSpPr>
            <a:spLocks noGrp="1"/>
          </p:cNvSpPr>
          <p:nvPr>
            <p:ph type="sldNum" sz="quarter" idx="11"/>
          </p:nvPr>
        </p:nvSpPr>
        <p:spPr>
          <a:xfrm>
            <a:off x="6553200" y="6248400"/>
            <a:ext cx="1905000" cy="457200"/>
          </a:xfrm>
        </p:spPr>
        <p:txBody>
          <a:bodyPr/>
          <a:lstStyle/>
          <a:p>
            <a:pPr>
              <a:defRPr/>
            </a:pPr>
            <a:fld id="{83B1C705-F72F-4EA9-834D-5544456AA71E}" type="slidenum">
              <a:rPr lang="x-none" b="0">
                <a:solidFill>
                  <a:schemeClr val="tx1"/>
                </a:solidFill>
                <a:latin typeface="Arial" pitchFamily="34" charset="0"/>
                <a:cs typeface="+mn-cs"/>
              </a:rPr>
              <a:pPr>
                <a:defRPr/>
              </a:pPr>
              <a:t>100</a:t>
            </a:fld>
            <a:endParaRPr lang="en-US" b="0" dirty="0">
              <a:solidFill>
                <a:schemeClr val="tx1"/>
              </a:solidFill>
              <a:latin typeface="Arial" pitchFamily="34" charset="0"/>
              <a:cs typeface="+mn-cs"/>
            </a:endParaRPr>
          </a:p>
        </p:txBody>
      </p:sp>
      <p:pic>
        <p:nvPicPr>
          <p:cNvPr id="97284" name="Picture 17"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97285" name="Rectangle 2"/>
          <p:cNvSpPr>
            <a:spLocks noGrp="1" noChangeArrowheads="1"/>
          </p:cNvSpPr>
          <p:nvPr>
            <p:ph type="title" idx="4294967295"/>
          </p:nvPr>
        </p:nvSpPr>
        <p:spPr/>
        <p:txBody>
          <a:bodyPr/>
          <a:lstStyle/>
          <a:p>
            <a:pPr eaLnBrk="1" hangingPunct="1"/>
            <a:r>
              <a:rPr lang="en-US" smtClean="0"/>
              <a:t>Response Notation</a:t>
            </a:r>
          </a:p>
        </p:txBody>
      </p:sp>
      <p:sp>
        <p:nvSpPr>
          <p:cNvPr id="97286" name="Text Box 3"/>
          <p:cNvSpPr txBox="1">
            <a:spLocks noChangeArrowheads="1"/>
          </p:cNvSpPr>
          <p:nvPr/>
        </p:nvSpPr>
        <p:spPr bwMode="auto">
          <a:xfrm>
            <a:off x="3205163" y="2514600"/>
            <a:ext cx="2662237" cy="762000"/>
          </a:xfrm>
          <a:prstGeom prst="rect">
            <a:avLst/>
          </a:prstGeom>
          <a:noFill/>
          <a:ln w="9525">
            <a:noFill/>
            <a:miter lim="800000"/>
            <a:headEnd/>
            <a:tailEnd/>
          </a:ln>
        </p:spPr>
        <p:txBody>
          <a:bodyPr wrap="none">
            <a:spAutoFit/>
          </a:bodyPr>
          <a:lstStyle/>
          <a:p>
            <a:pPr algn="r"/>
            <a:r>
              <a:rPr lang="en-US" sz="4400" dirty="0">
                <a:solidFill>
                  <a:srgbClr val="0000FF"/>
                </a:solidFill>
                <a:latin typeface="Arial" pitchFamily="34" charset="0"/>
              </a:rPr>
              <a:t>A q: void</a:t>
            </a:r>
          </a:p>
        </p:txBody>
      </p:sp>
      <p:pic>
        <p:nvPicPr>
          <p:cNvPr id="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0" name="Slide Number Placeholder 3"/>
          <p:cNvSpPr>
            <a:spLocks noGrp="1"/>
          </p:cNvSpPr>
          <p:nvPr>
            <p:ph type="sldNum" sz="quarter" idx="11"/>
          </p:nvPr>
        </p:nvSpPr>
        <p:spPr>
          <a:xfrm>
            <a:off x="6553200" y="6248400"/>
            <a:ext cx="1905000" cy="457200"/>
          </a:xfrm>
        </p:spPr>
        <p:txBody>
          <a:bodyPr/>
          <a:lstStyle/>
          <a:p>
            <a:pPr>
              <a:defRPr/>
            </a:pPr>
            <a:fld id="{48524123-136A-4EC3-8E8E-CE89FFC31AFB}" type="slidenum">
              <a:rPr lang="x-none" b="0">
                <a:solidFill>
                  <a:schemeClr val="tx1"/>
                </a:solidFill>
                <a:latin typeface="Arial" pitchFamily="34" charset="0"/>
                <a:cs typeface="+mn-cs"/>
              </a:rPr>
              <a:pPr>
                <a:defRPr/>
              </a:pPr>
              <a:t>101</a:t>
            </a:fld>
            <a:endParaRPr lang="en-US" b="0" dirty="0">
              <a:solidFill>
                <a:schemeClr val="tx1"/>
              </a:solidFill>
              <a:latin typeface="Arial" pitchFamily="34" charset="0"/>
              <a:cs typeface="+mn-cs"/>
            </a:endParaRPr>
          </a:p>
        </p:txBody>
      </p:sp>
      <p:pic>
        <p:nvPicPr>
          <p:cNvPr id="9830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98309" name="Rectangle 3"/>
          <p:cNvSpPr>
            <a:spLocks noGrp="1" noChangeArrowheads="1"/>
          </p:cNvSpPr>
          <p:nvPr>
            <p:ph type="title" idx="4294967295"/>
          </p:nvPr>
        </p:nvSpPr>
        <p:spPr/>
        <p:txBody>
          <a:bodyPr/>
          <a:lstStyle/>
          <a:p>
            <a:pPr eaLnBrk="1" hangingPunct="1"/>
            <a:r>
              <a:rPr lang="en-US" smtClean="0"/>
              <a:t>Response Notation</a:t>
            </a:r>
          </a:p>
        </p:txBody>
      </p:sp>
      <p:sp>
        <p:nvSpPr>
          <p:cNvPr id="98310" name="Text Box 4"/>
          <p:cNvSpPr txBox="1">
            <a:spLocks noChangeArrowheads="1"/>
          </p:cNvSpPr>
          <p:nvPr/>
        </p:nvSpPr>
        <p:spPr bwMode="auto">
          <a:xfrm>
            <a:off x="3205163" y="2514600"/>
            <a:ext cx="2662237" cy="762000"/>
          </a:xfrm>
          <a:prstGeom prst="rect">
            <a:avLst/>
          </a:prstGeom>
          <a:noFill/>
          <a:ln w="9525">
            <a:noFill/>
            <a:miter lim="800000"/>
            <a:headEnd/>
            <a:tailEnd/>
          </a:ln>
        </p:spPr>
        <p:txBody>
          <a:bodyPr wrap="none">
            <a:spAutoFit/>
          </a:bodyPr>
          <a:lstStyle/>
          <a:p>
            <a:pPr algn="r"/>
            <a:r>
              <a:rPr lang="en-US" sz="4400" dirty="0">
                <a:solidFill>
                  <a:srgbClr val="0000FF"/>
                </a:solidFill>
                <a:latin typeface="Arial" pitchFamily="34" charset="0"/>
              </a:rPr>
              <a:t>A q: void</a:t>
            </a:r>
          </a:p>
        </p:txBody>
      </p:sp>
      <p:grpSp>
        <p:nvGrpSpPr>
          <p:cNvPr id="98311" name="Group 5"/>
          <p:cNvGrpSpPr>
            <a:grpSpLocks/>
          </p:cNvGrpSpPr>
          <p:nvPr/>
        </p:nvGrpSpPr>
        <p:grpSpPr bwMode="auto">
          <a:xfrm>
            <a:off x="1300163" y="2438401"/>
            <a:ext cx="2509838" cy="2293938"/>
            <a:chOff x="579" y="1536"/>
            <a:chExt cx="1581" cy="1445"/>
          </a:xfrm>
        </p:grpSpPr>
        <p:sp>
          <p:nvSpPr>
            <p:cNvPr id="98313" name="AutoShape 6"/>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p:spPr>
          <p:txBody>
            <a:bodyPr anchor="ctr"/>
            <a:lstStyle/>
            <a:p>
              <a:pPr algn="r"/>
              <a:endParaRPr lang="en-US" sz="4400" dirty="0">
                <a:solidFill>
                  <a:srgbClr val="0000FF"/>
                </a:solidFill>
                <a:latin typeface="Arial" pitchFamily="34" charset="0"/>
              </a:endParaRPr>
            </a:p>
          </p:txBody>
        </p:sp>
        <p:sp>
          <p:nvSpPr>
            <p:cNvPr id="98314" name="Text Box 7"/>
            <p:cNvSpPr txBox="1">
              <a:spLocks noChangeArrowheads="1"/>
            </p:cNvSpPr>
            <p:nvPr/>
          </p:nvSpPr>
          <p:spPr bwMode="auto">
            <a:xfrm>
              <a:off x="579" y="2496"/>
              <a:ext cx="1203" cy="485"/>
            </a:xfrm>
            <a:prstGeom prst="rect">
              <a:avLst/>
            </a:prstGeom>
            <a:noFill/>
            <a:ln w="9525">
              <a:noFill/>
              <a:miter lim="800000"/>
              <a:headEnd/>
              <a:tailEnd/>
            </a:ln>
          </p:spPr>
          <p:txBody>
            <a:bodyPr wrap="none">
              <a:spAutoFit/>
            </a:bodyPr>
            <a:lstStyle/>
            <a:p>
              <a:pPr algn="r"/>
              <a:r>
                <a:rPr lang="en-US" sz="4400" dirty="0">
                  <a:latin typeface="Arial" pitchFamily="34" charset="0"/>
                </a:rPr>
                <a:t>thread</a:t>
              </a:r>
            </a:p>
          </p:txBody>
        </p:sp>
      </p:grpSp>
      <p:pic>
        <p:nvPicPr>
          <p:cNvPr id="11"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2" name="Slide Number Placeholder 3"/>
          <p:cNvSpPr>
            <a:spLocks noGrp="1"/>
          </p:cNvSpPr>
          <p:nvPr>
            <p:ph type="sldNum" sz="quarter" idx="11"/>
          </p:nvPr>
        </p:nvSpPr>
        <p:spPr>
          <a:xfrm>
            <a:off x="6553200" y="6248400"/>
            <a:ext cx="1905000" cy="457200"/>
          </a:xfrm>
        </p:spPr>
        <p:txBody>
          <a:bodyPr/>
          <a:lstStyle/>
          <a:p>
            <a:pPr>
              <a:defRPr/>
            </a:pPr>
            <a:fld id="{62444A52-EBF3-474E-A7DC-7DC9E02BBB2E}" type="slidenum">
              <a:rPr lang="x-none" b="0">
                <a:solidFill>
                  <a:schemeClr val="tx1"/>
                </a:solidFill>
                <a:latin typeface="Arial" pitchFamily="34" charset="0"/>
                <a:cs typeface="+mn-cs"/>
              </a:rPr>
              <a:pPr>
                <a:defRPr/>
              </a:pPr>
              <a:t>102</a:t>
            </a:fld>
            <a:endParaRPr lang="en-US" b="0" dirty="0">
              <a:solidFill>
                <a:schemeClr val="tx1"/>
              </a:solidFill>
              <a:latin typeface="Arial" pitchFamily="34" charset="0"/>
              <a:cs typeface="+mn-cs"/>
            </a:endParaRPr>
          </a:p>
        </p:txBody>
      </p:sp>
      <p:pic>
        <p:nvPicPr>
          <p:cNvPr id="9933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99333" name="Rectangle 3"/>
          <p:cNvSpPr>
            <a:spLocks noGrp="1" noChangeArrowheads="1"/>
          </p:cNvSpPr>
          <p:nvPr>
            <p:ph type="title" idx="4294967295"/>
          </p:nvPr>
        </p:nvSpPr>
        <p:spPr/>
        <p:txBody>
          <a:bodyPr/>
          <a:lstStyle/>
          <a:p>
            <a:pPr eaLnBrk="1" hangingPunct="1"/>
            <a:r>
              <a:rPr lang="en-US" smtClean="0"/>
              <a:t>Response Notation</a:t>
            </a:r>
          </a:p>
        </p:txBody>
      </p:sp>
      <p:sp>
        <p:nvSpPr>
          <p:cNvPr id="99334" name="Text Box 4"/>
          <p:cNvSpPr txBox="1">
            <a:spLocks noChangeArrowheads="1"/>
          </p:cNvSpPr>
          <p:nvPr/>
        </p:nvSpPr>
        <p:spPr bwMode="auto">
          <a:xfrm>
            <a:off x="3205163" y="2514600"/>
            <a:ext cx="2662237" cy="762000"/>
          </a:xfrm>
          <a:prstGeom prst="rect">
            <a:avLst/>
          </a:prstGeom>
          <a:noFill/>
          <a:ln w="9525">
            <a:noFill/>
            <a:miter lim="800000"/>
            <a:headEnd/>
            <a:tailEnd/>
          </a:ln>
        </p:spPr>
        <p:txBody>
          <a:bodyPr wrap="none">
            <a:spAutoFit/>
          </a:bodyPr>
          <a:lstStyle/>
          <a:p>
            <a:pPr algn="r"/>
            <a:r>
              <a:rPr lang="en-US" sz="4400" dirty="0">
                <a:solidFill>
                  <a:srgbClr val="0000FF"/>
                </a:solidFill>
                <a:latin typeface="Arial" pitchFamily="34" charset="0"/>
              </a:rPr>
              <a:t>A q: void</a:t>
            </a:r>
          </a:p>
        </p:txBody>
      </p:sp>
      <p:grpSp>
        <p:nvGrpSpPr>
          <p:cNvPr id="99335" name="Group 5"/>
          <p:cNvGrpSpPr>
            <a:grpSpLocks/>
          </p:cNvGrpSpPr>
          <p:nvPr/>
        </p:nvGrpSpPr>
        <p:grpSpPr bwMode="auto">
          <a:xfrm>
            <a:off x="1300163" y="2438401"/>
            <a:ext cx="2509838" cy="2293938"/>
            <a:chOff x="579" y="1536"/>
            <a:chExt cx="1581" cy="1445"/>
          </a:xfrm>
        </p:grpSpPr>
        <p:sp>
          <p:nvSpPr>
            <p:cNvPr id="99339" name="AutoShape 6"/>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p:spPr>
          <p:txBody>
            <a:bodyPr anchor="ctr"/>
            <a:lstStyle/>
            <a:p>
              <a:pPr algn="r"/>
              <a:endParaRPr lang="en-US" sz="4400" dirty="0">
                <a:solidFill>
                  <a:srgbClr val="0000FF"/>
                </a:solidFill>
                <a:latin typeface="Arial" pitchFamily="34" charset="0"/>
              </a:endParaRPr>
            </a:p>
          </p:txBody>
        </p:sp>
        <p:sp>
          <p:nvSpPr>
            <p:cNvPr id="99340" name="Text Box 7"/>
            <p:cNvSpPr txBox="1">
              <a:spLocks noChangeArrowheads="1"/>
            </p:cNvSpPr>
            <p:nvPr/>
          </p:nvSpPr>
          <p:spPr bwMode="auto">
            <a:xfrm>
              <a:off x="579" y="2496"/>
              <a:ext cx="1203" cy="485"/>
            </a:xfrm>
            <a:prstGeom prst="rect">
              <a:avLst/>
            </a:prstGeom>
            <a:noFill/>
            <a:ln w="9525">
              <a:noFill/>
              <a:miter lim="800000"/>
              <a:headEnd/>
              <a:tailEnd/>
            </a:ln>
          </p:spPr>
          <p:txBody>
            <a:bodyPr wrap="none">
              <a:spAutoFit/>
            </a:bodyPr>
            <a:lstStyle/>
            <a:p>
              <a:pPr algn="r"/>
              <a:r>
                <a:rPr lang="en-US" sz="4400" dirty="0">
                  <a:latin typeface="Arial" pitchFamily="34" charset="0"/>
                </a:rPr>
                <a:t>thread</a:t>
              </a:r>
            </a:p>
          </p:txBody>
        </p:sp>
      </p:grpSp>
      <p:sp>
        <p:nvSpPr>
          <p:cNvPr id="99336" name="AutoShape 11"/>
          <p:cNvSpPr>
            <a:spLocks noChangeArrowheads="1"/>
          </p:cNvSpPr>
          <p:nvPr/>
        </p:nvSpPr>
        <p:spPr bwMode="auto">
          <a:xfrm>
            <a:off x="4648200" y="2438400"/>
            <a:ext cx="1301750" cy="1066800"/>
          </a:xfrm>
          <a:prstGeom prst="wedgeRoundRectCallout">
            <a:avLst>
              <a:gd name="adj1" fmla="val 57315"/>
              <a:gd name="adj2" fmla="val 106847"/>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99337" name="Text Box 12"/>
          <p:cNvSpPr txBox="1">
            <a:spLocks noChangeArrowheads="1"/>
          </p:cNvSpPr>
          <p:nvPr/>
        </p:nvSpPr>
        <p:spPr bwMode="auto">
          <a:xfrm>
            <a:off x="5572125" y="4038600"/>
            <a:ext cx="1743075" cy="762000"/>
          </a:xfrm>
          <a:prstGeom prst="rect">
            <a:avLst/>
          </a:prstGeom>
          <a:noFill/>
          <a:ln w="9525">
            <a:noFill/>
            <a:miter lim="800000"/>
            <a:headEnd/>
            <a:tailEnd/>
          </a:ln>
        </p:spPr>
        <p:txBody>
          <a:bodyPr wrap="none">
            <a:spAutoFit/>
          </a:bodyPr>
          <a:lstStyle/>
          <a:p>
            <a:pPr algn="r"/>
            <a:r>
              <a:rPr lang="en-US" sz="4400" dirty="0">
                <a:latin typeface="Arial" pitchFamily="34" charset="0"/>
              </a:rPr>
              <a:t>result</a:t>
            </a:r>
          </a:p>
        </p:txBody>
      </p:sp>
      <p:pic>
        <p:nvPicPr>
          <p:cNvPr id="13"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5" name="Slide Number Placeholder 3"/>
          <p:cNvSpPr>
            <a:spLocks noGrp="1"/>
          </p:cNvSpPr>
          <p:nvPr>
            <p:ph type="sldNum" sz="quarter" idx="11"/>
          </p:nvPr>
        </p:nvSpPr>
        <p:spPr>
          <a:xfrm>
            <a:off x="6553200" y="6248400"/>
            <a:ext cx="1905000" cy="457200"/>
          </a:xfrm>
        </p:spPr>
        <p:txBody>
          <a:bodyPr/>
          <a:lstStyle/>
          <a:p>
            <a:pPr>
              <a:defRPr/>
            </a:pPr>
            <a:fld id="{4F332BF9-2130-4B49-8989-FF3848D249E2}" type="slidenum">
              <a:rPr lang="x-none" b="0">
                <a:solidFill>
                  <a:schemeClr val="tx1"/>
                </a:solidFill>
                <a:latin typeface="Arial" pitchFamily="34" charset="0"/>
                <a:cs typeface="+mn-cs"/>
              </a:rPr>
              <a:pPr>
                <a:defRPr/>
              </a:pPr>
              <a:t>103</a:t>
            </a:fld>
            <a:endParaRPr lang="en-US" b="0" dirty="0">
              <a:solidFill>
                <a:schemeClr val="tx1"/>
              </a:solidFill>
              <a:latin typeface="Arial" pitchFamily="34" charset="0"/>
              <a:cs typeface="+mn-cs"/>
            </a:endParaRPr>
          </a:p>
        </p:txBody>
      </p:sp>
      <p:pic>
        <p:nvPicPr>
          <p:cNvPr id="10035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00357" name="Rectangle 3"/>
          <p:cNvSpPr>
            <a:spLocks noGrp="1" noChangeArrowheads="1"/>
          </p:cNvSpPr>
          <p:nvPr>
            <p:ph type="title" idx="4294967295"/>
          </p:nvPr>
        </p:nvSpPr>
        <p:spPr/>
        <p:txBody>
          <a:bodyPr/>
          <a:lstStyle/>
          <a:p>
            <a:pPr eaLnBrk="1" hangingPunct="1"/>
            <a:r>
              <a:rPr lang="en-US" smtClean="0"/>
              <a:t>Response Notation</a:t>
            </a:r>
          </a:p>
        </p:txBody>
      </p:sp>
      <p:sp>
        <p:nvSpPr>
          <p:cNvPr id="100358" name="Text Box 4"/>
          <p:cNvSpPr txBox="1">
            <a:spLocks noChangeArrowheads="1"/>
          </p:cNvSpPr>
          <p:nvPr/>
        </p:nvSpPr>
        <p:spPr bwMode="auto">
          <a:xfrm>
            <a:off x="3205163" y="2514600"/>
            <a:ext cx="2662237" cy="762000"/>
          </a:xfrm>
          <a:prstGeom prst="rect">
            <a:avLst/>
          </a:prstGeom>
          <a:noFill/>
          <a:ln w="9525">
            <a:noFill/>
            <a:miter lim="800000"/>
            <a:headEnd/>
            <a:tailEnd/>
          </a:ln>
        </p:spPr>
        <p:txBody>
          <a:bodyPr wrap="none">
            <a:spAutoFit/>
          </a:bodyPr>
          <a:lstStyle/>
          <a:p>
            <a:pPr algn="r"/>
            <a:r>
              <a:rPr lang="en-US" sz="4400" dirty="0">
                <a:solidFill>
                  <a:srgbClr val="0000FF"/>
                </a:solidFill>
                <a:latin typeface="Arial" pitchFamily="34" charset="0"/>
              </a:rPr>
              <a:t>A q: void</a:t>
            </a:r>
          </a:p>
        </p:txBody>
      </p:sp>
      <p:grpSp>
        <p:nvGrpSpPr>
          <p:cNvPr id="100359" name="Group 5"/>
          <p:cNvGrpSpPr>
            <a:grpSpLocks/>
          </p:cNvGrpSpPr>
          <p:nvPr/>
        </p:nvGrpSpPr>
        <p:grpSpPr bwMode="auto">
          <a:xfrm>
            <a:off x="1300163" y="2438401"/>
            <a:ext cx="2509838" cy="2293938"/>
            <a:chOff x="579" y="1536"/>
            <a:chExt cx="1581" cy="1445"/>
          </a:xfrm>
        </p:grpSpPr>
        <p:sp>
          <p:nvSpPr>
            <p:cNvPr id="100366" name="AutoShape 6"/>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p:spPr>
          <p:txBody>
            <a:bodyPr anchor="ctr"/>
            <a:lstStyle/>
            <a:p>
              <a:pPr algn="r"/>
              <a:endParaRPr lang="en-US" sz="4400" dirty="0">
                <a:solidFill>
                  <a:srgbClr val="0000FF"/>
                </a:solidFill>
                <a:latin typeface="Arial" pitchFamily="34" charset="0"/>
              </a:endParaRPr>
            </a:p>
          </p:txBody>
        </p:sp>
        <p:sp>
          <p:nvSpPr>
            <p:cNvPr id="100367" name="Text Box 7"/>
            <p:cNvSpPr txBox="1">
              <a:spLocks noChangeArrowheads="1"/>
            </p:cNvSpPr>
            <p:nvPr/>
          </p:nvSpPr>
          <p:spPr bwMode="auto">
            <a:xfrm>
              <a:off x="579" y="2496"/>
              <a:ext cx="1203" cy="485"/>
            </a:xfrm>
            <a:prstGeom prst="rect">
              <a:avLst/>
            </a:prstGeom>
            <a:noFill/>
            <a:ln w="9525">
              <a:noFill/>
              <a:miter lim="800000"/>
              <a:headEnd/>
              <a:tailEnd/>
            </a:ln>
          </p:spPr>
          <p:txBody>
            <a:bodyPr wrap="none">
              <a:spAutoFit/>
            </a:bodyPr>
            <a:lstStyle/>
            <a:p>
              <a:pPr algn="r"/>
              <a:r>
                <a:rPr lang="en-US" sz="4400" dirty="0">
                  <a:latin typeface="Arial" pitchFamily="34" charset="0"/>
                </a:rPr>
                <a:t>thread</a:t>
              </a:r>
            </a:p>
          </p:txBody>
        </p:sp>
      </p:grpSp>
      <p:grpSp>
        <p:nvGrpSpPr>
          <p:cNvPr id="100360" name="Group 8"/>
          <p:cNvGrpSpPr>
            <a:grpSpLocks/>
          </p:cNvGrpSpPr>
          <p:nvPr/>
        </p:nvGrpSpPr>
        <p:grpSpPr bwMode="auto">
          <a:xfrm>
            <a:off x="2743200" y="2438400"/>
            <a:ext cx="1898650" cy="3581400"/>
            <a:chOff x="1450" y="1536"/>
            <a:chExt cx="1196" cy="2256"/>
          </a:xfrm>
        </p:grpSpPr>
        <p:sp>
          <p:nvSpPr>
            <p:cNvPr id="100364" name="AutoShape 9"/>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00365" name="Text Box 10"/>
            <p:cNvSpPr txBox="1">
              <a:spLocks noChangeArrowheads="1"/>
            </p:cNvSpPr>
            <p:nvPr/>
          </p:nvSpPr>
          <p:spPr bwMode="auto">
            <a:xfrm>
              <a:off x="1450" y="3312"/>
              <a:ext cx="1196" cy="480"/>
            </a:xfrm>
            <a:prstGeom prst="rect">
              <a:avLst/>
            </a:prstGeom>
            <a:noFill/>
            <a:ln w="9525">
              <a:noFill/>
              <a:miter lim="800000"/>
              <a:headEnd/>
              <a:tailEnd/>
            </a:ln>
          </p:spPr>
          <p:txBody>
            <a:bodyPr wrap="none">
              <a:spAutoFit/>
            </a:bodyPr>
            <a:lstStyle/>
            <a:p>
              <a:pPr algn="r"/>
              <a:r>
                <a:rPr lang="en-US" sz="4400" dirty="0">
                  <a:latin typeface="Arial" pitchFamily="34" charset="0"/>
                </a:rPr>
                <a:t>object</a:t>
              </a:r>
            </a:p>
          </p:txBody>
        </p:sp>
      </p:grpSp>
      <p:sp>
        <p:nvSpPr>
          <p:cNvPr id="100361" name="AutoShape 11"/>
          <p:cNvSpPr>
            <a:spLocks noChangeArrowheads="1"/>
          </p:cNvSpPr>
          <p:nvPr/>
        </p:nvSpPr>
        <p:spPr bwMode="auto">
          <a:xfrm>
            <a:off x="4648200" y="2438400"/>
            <a:ext cx="1301750" cy="1066800"/>
          </a:xfrm>
          <a:prstGeom prst="wedgeRoundRectCallout">
            <a:avLst>
              <a:gd name="adj1" fmla="val 57315"/>
              <a:gd name="adj2" fmla="val 106847"/>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00362" name="Text Box 12"/>
          <p:cNvSpPr txBox="1">
            <a:spLocks noChangeArrowheads="1"/>
          </p:cNvSpPr>
          <p:nvPr/>
        </p:nvSpPr>
        <p:spPr bwMode="auto">
          <a:xfrm>
            <a:off x="5572125" y="4038600"/>
            <a:ext cx="1743075" cy="762000"/>
          </a:xfrm>
          <a:prstGeom prst="rect">
            <a:avLst/>
          </a:prstGeom>
          <a:noFill/>
          <a:ln w="9525">
            <a:noFill/>
            <a:miter lim="800000"/>
            <a:headEnd/>
            <a:tailEnd/>
          </a:ln>
        </p:spPr>
        <p:txBody>
          <a:bodyPr wrap="none">
            <a:spAutoFit/>
          </a:bodyPr>
          <a:lstStyle/>
          <a:p>
            <a:pPr algn="r"/>
            <a:r>
              <a:rPr lang="en-US" sz="4400" dirty="0">
                <a:latin typeface="Arial" pitchFamily="34" charset="0"/>
              </a:rPr>
              <a:t>result</a:t>
            </a:r>
          </a:p>
        </p:txBody>
      </p:sp>
      <p:pic>
        <p:nvPicPr>
          <p:cNvPr id="16"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6" name="Slide Number Placeholder 3"/>
          <p:cNvSpPr>
            <a:spLocks noGrp="1"/>
          </p:cNvSpPr>
          <p:nvPr>
            <p:ph type="sldNum" sz="quarter" idx="11"/>
          </p:nvPr>
        </p:nvSpPr>
        <p:spPr>
          <a:xfrm>
            <a:off x="6553200" y="6248400"/>
            <a:ext cx="1905000" cy="457200"/>
          </a:xfrm>
        </p:spPr>
        <p:txBody>
          <a:bodyPr/>
          <a:lstStyle/>
          <a:p>
            <a:pPr>
              <a:defRPr/>
            </a:pPr>
            <a:fld id="{2C900260-0D36-43C5-BF41-5DD18AFD7519}" type="slidenum">
              <a:rPr lang="x-none" b="0">
                <a:solidFill>
                  <a:schemeClr val="tx1"/>
                </a:solidFill>
                <a:latin typeface="Arial" pitchFamily="34" charset="0"/>
                <a:cs typeface="+mn-cs"/>
              </a:rPr>
              <a:pPr>
                <a:defRPr/>
              </a:pPr>
              <a:t>104</a:t>
            </a:fld>
            <a:endParaRPr lang="en-US" b="0" dirty="0">
              <a:solidFill>
                <a:schemeClr val="tx1"/>
              </a:solidFill>
              <a:latin typeface="Arial" pitchFamily="34" charset="0"/>
              <a:cs typeface="+mn-cs"/>
            </a:endParaRPr>
          </a:p>
        </p:txBody>
      </p:sp>
      <p:pic>
        <p:nvPicPr>
          <p:cNvPr id="10138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01381" name="Rectangle 3"/>
          <p:cNvSpPr>
            <a:spLocks noGrp="1" noChangeArrowheads="1"/>
          </p:cNvSpPr>
          <p:nvPr>
            <p:ph type="title" idx="4294967295"/>
          </p:nvPr>
        </p:nvSpPr>
        <p:spPr/>
        <p:txBody>
          <a:bodyPr/>
          <a:lstStyle/>
          <a:p>
            <a:pPr eaLnBrk="1" hangingPunct="1"/>
            <a:r>
              <a:rPr lang="en-US" smtClean="0"/>
              <a:t>Response Notation</a:t>
            </a:r>
          </a:p>
        </p:txBody>
      </p:sp>
      <p:sp>
        <p:nvSpPr>
          <p:cNvPr id="101382" name="Text Box 4"/>
          <p:cNvSpPr txBox="1">
            <a:spLocks noChangeArrowheads="1"/>
          </p:cNvSpPr>
          <p:nvPr/>
        </p:nvSpPr>
        <p:spPr bwMode="auto">
          <a:xfrm>
            <a:off x="3205163" y="2514600"/>
            <a:ext cx="2662237" cy="762000"/>
          </a:xfrm>
          <a:prstGeom prst="rect">
            <a:avLst/>
          </a:prstGeom>
          <a:noFill/>
          <a:ln w="9525">
            <a:noFill/>
            <a:miter lim="800000"/>
            <a:headEnd/>
            <a:tailEnd/>
          </a:ln>
        </p:spPr>
        <p:txBody>
          <a:bodyPr wrap="none">
            <a:spAutoFit/>
          </a:bodyPr>
          <a:lstStyle/>
          <a:p>
            <a:pPr algn="r"/>
            <a:r>
              <a:rPr lang="en-US" sz="4400" dirty="0">
                <a:solidFill>
                  <a:srgbClr val="0000FF"/>
                </a:solidFill>
                <a:latin typeface="Arial" pitchFamily="34" charset="0"/>
              </a:rPr>
              <a:t>A q: void</a:t>
            </a:r>
          </a:p>
        </p:txBody>
      </p:sp>
      <p:grpSp>
        <p:nvGrpSpPr>
          <p:cNvPr id="101383" name="Group 5"/>
          <p:cNvGrpSpPr>
            <a:grpSpLocks/>
          </p:cNvGrpSpPr>
          <p:nvPr/>
        </p:nvGrpSpPr>
        <p:grpSpPr bwMode="auto">
          <a:xfrm>
            <a:off x="1300163" y="2438401"/>
            <a:ext cx="2509838" cy="2293938"/>
            <a:chOff x="579" y="1536"/>
            <a:chExt cx="1581" cy="1445"/>
          </a:xfrm>
        </p:grpSpPr>
        <p:sp>
          <p:nvSpPr>
            <p:cNvPr id="101391" name="AutoShape 6"/>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p:spPr>
          <p:txBody>
            <a:bodyPr anchor="ctr"/>
            <a:lstStyle/>
            <a:p>
              <a:pPr algn="r"/>
              <a:endParaRPr lang="en-US" sz="4400" dirty="0">
                <a:solidFill>
                  <a:srgbClr val="0000FF"/>
                </a:solidFill>
                <a:latin typeface="Arial" pitchFamily="34" charset="0"/>
              </a:endParaRPr>
            </a:p>
          </p:txBody>
        </p:sp>
        <p:sp>
          <p:nvSpPr>
            <p:cNvPr id="101392" name="Text Box 7"/>
            <p:cNvSpPr txBox="1">
              <a:spLocks noChangeArrowheads="1"/>
            </p:cNvSpPr>
            <p:nvPr/>
          </p:nvSpPr>
          <p:spPr bwMode="auto">
            <a:xfrm>
              <a:off x="579" y="2496"/>
              <a:ext cx="1203" cy="485"/>
            </a:xfrm>
            <a:prstGeom prst="rect">
              <a:avLst/>
            </a:prstGeom>
            <a:noFill/>
            <a:ln w="9525">
              <a:noFill/>
              <a:miter lim="800000"/>
              <a:headEnd/>
              <a:tailEnd/>
            </a:ln>
          </p:spPr>
          <p:txBody>
            <a:bodyPr wrap="none">
              <a:spAutoFit/>
            </a:bodyPr>
            <a:lstStyle/>
            <a:p>
              <a:pPr algn="r"/>
              <a:r>
                <a:rPr lang="en-US" sz="4400" dirty="0">
                  <a:latin typeface="Arial" pitchFamily="34" charset="0"/>
                </a:rPr>
                <a:t>thread</a:t>
              </a:r>
            </a:p>
          </p:txBody>
        </p:sp>
      </p:grpSp>
      <p:grpSp>
        <p:nvGrpSpPr>
          <p:cNvPr id="101384" name="Group 8"/>
          <p:cNvGrpSpPr>
            <a:grpSpLocks/>
          </p:cNvGrpSpPr>
          <p:nvPr/>
        </p:nvGrpSpPr>
        <p:grpSpPr bwMode="auto">
          <a:xfrm>
            <a:off x="2743200" y="2438400"/>
            <a:ext cx="1898650" cy="3581400"/>
            <a:chOff x="1450" y="1536"/>
            <a:chExt cx="1196" cy="2256"/>
          </a:xfrm>
        </p:grpSpPr>
        <p:sp>
          <p:nvSpPr>
            <p:cNvPr id="101389" name="AutoShape 9"/>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01390" name="Text Box 10"/>
            <p:cNvSpPr txBox="1">
              <a:spLocks noChangeArrowheads="1"/>
            </p:cNvSpPr>
            <p:nvPr/>
          </p:nvSpPr>
          <p:spPr bwMode="auto">
            <a:xfrm>
              <a:off x="1450" y="3312"/>
              <a:ext cx="1196" cy="480"/>
            </a:xfrm>
            <a:prstGeom prst="rect">
              <a:avLst/>
            </a:prstGeom>
            <a:noFill/>
            <a:ln w="9525">
              <a:noFill/>
              <a:miter lim="800000"/>
              <a:headEnd/>
              <a:tailEnd/>
            </a:ln>
          </p:spPr>
          <p:txBody>
            <a:bodyPr wrap="none">
              <a:spAutoFit/>
            </a:bodyPr>
            <a:lstStyle/>
            <a:p>
              <a:pPr algn="r"/>
              <a:r>
                <a:rPr lang="en-US" sz="4400" dirty="0">
                  <a:latin typeface="Arial" pitchFamily="34" charset="0"/>
                </a:rPr>
                <a:t>object</a:t>
              </a:r>
            </a:p>
          </p:txBody>
        </p:sp>
      </p:grpSp>
      <p:sp>
        <p:nvSpPr>
          <p:cNvPr id="101385" name="AutoShape 11"/>
          <p:cNvSpPr>
            <a:spLocks noChangeArrowheads="1"/>
          </p:cNvSpPr>
          <p:nvPr/>
        </p:nvSpPr>
        <p:spPr bwMode="auto">
          <a:xfrm>
            <a:off x="4648200" y="2438400"/>
            <a:ext cx="1301750" cy="1066800"/>
          </a:xfrm>
          <a:prstGeom prst="wedgeRoundRectCallout">
            <a:avLst>
              <a:gd name="adj1" fmla="val 57315"/>
              <a:gd name="adj2" fmla="val 106847"/>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01386" name="Text Box 12"/>
          <p:cNvSpPr txBox="1">
            <a:spLocks noChangeArrowheads="1"/>
          </p:cNvSpPr>
          <p:nvPr/>
        </p:nvSpPr>
        <p:spPr bwMode="auto">
          <a:xfrm>
            <a:off x="5572125" y="4038600"/>
            <a:ext cx="1743075" cy="762000"/>
          </a:xfrm>
          <a:prstGeom prst="rect">
            <a:avLst/>
          </a:prstGeom>
          <a:noFill/>
          <a:ln w="9525">
            <a:noFill/>
            <a:miter lim="800000"/>
            <a:headEnd/>
            <a:tailEnd/>
          </a:ln>
        </p:spPr>
        <p:txBody>
          <a:bodyPr wrap="none">
            <a:spAutoFit/>
          </a:bodyPr>
          <a:lstStyle/>
          <a:p>
            <a:pPr algn="r"/>
            <a:r>
              <a:rPr lang="en-US" sz="4400" dirty="0">
                <a:latin typeface="Arial" pitchFamily="34" charset="0"/>
              </a:rPr>
              <a:t>result</a:t>
            </a:r>
          </a:p>
        </p:txBody>
      </p:sp>
      <p:sp>
        <p:nvSpPr>
          <p:cNvPr id="101388" name="Text Box 14"/>
          <p:cNvSpPr txBox="1">
            <a:spLocks noChangeArrowheads="1"/>
          </p:cNvSpPr>
          <p:nvPr/>
        </p:nvSpPr>
        <p:spPr bwMode="auto">
          <a:xfrm rot="-2683876">
            <a:off x="-396875" y="2958197"/>
            <a:ext cx="4697413" cy="646331"/>
          </a:xfrm>
          <a:prstGeom prst="rect">
            <a:avLst/>
          </a:prstGeom>
          <a:solidFill>
            <a:schemeClr val="bg1"/>
          </a:solidFill>
          <a:ln w="38100">
            <a:solidFill>
              <a:schemeClr val="accent2"/>
            </a:solidFill>
            <a:miter lim="800000"/>
            <a:headEnd/>
            <a:tailEnd/>
          </a:ln>
        </p:spPr>
        <p:txBody>
          <a:bodyPr>
            <a:spAutoFit/>
          </a:bodyPr>
          <a:lstStyle/>
          <a:p>
            <a:pPr algn="ctr"/>
            <a:r>
              <a:rPr lang="en-US" sz="3600" dirty="0">
                <a:solidFill>
                  <a:schemeClr val="accent1"/>
                </a:solidFill>
                <a:latin typeface="Arial" pitchFamily="34" charset="0"/>
              </a:rPr>
              <a:t>Method is implicit</a:t>
            </a:r>
          </a:p>
        </p:txBody>
      </p:sp>
      <p:pic>
        <p:nvPicPr>
          <p:cNvPr id="1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7" name="Slide Number Placeholder 3"/>
          <p:cNvSpPr>
            <a:spLocks noGrp="1"/>
          </p:cNvSpPr>
          <p:nvPr>
            <p:ph type="sldNum" sz="quarter" idx="11"/>
          </p:nvPr>
        </p:nvSpPr>
        <p:spPr>
          <a:xfrm>
            <a:off x="6553200" y="6248400"/>
            <a:ext cx="1905000" cy="457200"/>
          </a:xfrm>
        </p:spPr>
        <p:txBody>
          <a:bodyPr/>
          <a:lstStyle/>
          <a:p>
            <a:pPr>
              <a:defRPr/>
            </a:pPr>
            <a:fld id="{8F976CDF-70D8-4505-8DF0-03753061824D}" type="slidenum">
              <a:rPr lang="x-none" b="0">
                <a:solidFill>
                  <a:schemeClr val="tx1"/>
                </a:solidFill>
                <a:latin typeface="Arial" pitchFamily="34" charset="0"/>
                <a:cs typeface="+mn-cs"/>
              </a:rPr>
              <a:pPr>
                <a:defRPr/>
              </a:pPr>
              <a:t>105</a:t>
            </a:fld>
            <a:endParaRPr lang="en-US" b="0" dirty="0">
              <a:solidFill>
                <a:schemeClr val="tx1"/>
              </a:solidFill>
              <a:latin typeface="Arial" pitchFamily="34" charset="0"/>
              <a:cs typeface="+mn-cs"/>
            </a:endParaRPr>
          </a:p>
        </p:txBody>
      </p:sp>
      <p:pic>
        <p:nvPicPr>
          <p:cNvPr id="10240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02405" name="Rectangle 3"/>
          <p:cNvSpPr>
            <a:spLocks noGrp="1" noChangeArrowheads="1"/>
          </p:cNvSpPr>
          <p:nvPr>
            <p:ph type="title" idx="4294967295"/>
          </p:nvPr>
        </p:nvSpPr>
        <p:spPr/>
        <p:txBody>
          <a:bodyPr/>
          <a:lstStyle/>
          <a:p>
            <a:pPr eaLnBrk="1" hangingPunct="1"/>
            <a:r>
              <a:rPr lang="en-US" smtClean="0"/>
              <a:t>Response Notation</a:t>
            </a:r>
          </a:p>
        </p:txBody>
      </p:sp>
      <p:sp>
        <p:nvSpPr>
          <p:cNvPr id="102406" name="Text Box 4"/>
          <p:cNvSpPr txBox="1">
            <a:spLocks noChangeArrowheads="1"/>
          </p:cNvSpPr>
          <p:nvPr/>
        </p:nvSpPr>
        <p:spPr bwMode="auto">
          <a:xfrm>
            <a:off x="3282686" y="2514600"/>
            <a:ext cx="3454664" cy="769441"/>
          </a:xfrm>
          <a:prstGeom prst="rect">
            <a:avLst/>
          </a:prstGeom>
          <a:noFill/>
          <a:ln w="9525">
            <a:noFill/>
            <a:miter lim="800000"/>
            <a:headEnd/>
            <a:tailEnd/>
          </a:ln>
        </p:spPr>
        <p:txBody>
          <a:bodyPr wrap="none">
            <a:spAutoFit/>
          </a:bodyPr>
          <a:lstStyle/>
          <a:p>
            <a:pPr algn="r"/>
            <a:r>
              <a:rPr lang="en-US" sz="4400" dirty="0">
                <a:solidFill>
                  <a:srgbClr val="0000FF"/>
                </a:solidFill>
                <a:latin typeface="Arial" pitchFamily="34" charset="0"/>
              </a:rPr>
              <a:t>A q: empty()</a:t>
            </a:r>
          </a:p>
        </p:txBody>
      </p:sp>
      <p:grpSp>
        <p:nvGrpSpPr>
          <p:cNvPr id="102407" name="Group 5"/>
          <p:cNvGrpSpPr>
            <a:grpSpLocks/>
          </p:cNvGrpSpPr>
          <p:nvPr/>
        </p:nvGrpSpPr>
        <p:grpSpPr bwMode="auto">
          <a:xfrm>
            <a:off x="1300163" y="2438401"/>
            <a:ext cx="2509838" cy="2293938"/>
            <a:chOff x="579" y="1536"/>
            <a:chExt cx="1581" cy="1445"/>
          </a:xfrm>
        </p:grpSpPr>
        <p:sp>
          <p:nvSpPr>
            <p:cNvPr id="102416" name="AutoShape 6"/>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p:spPr>
          <p:txBody>
            <a:bodyPr anchor="ctr"/>
            <a:lstStyle/>
            <a:p>
              <a:pPr algn="r"/>
              <a:endParaRPr lang="en-US" sz="4400" dirty="0">
                <a:solidFill>
                  <a:srgbClr val="0000FF"/>
                </a:solidFill>
                <a:latin typeface="Arial" pitchFamily="34" charset="0"/>
              </a:endParaRPr>
            </a:p>
          </p:txBody>
        </p:sp>
        <p:sp>
          <p:nvSpPr>
            <p:cNvPr id="102417" name="Text Box 7"/>
            <p:cNvSpPr txBox="1">
              <a:spLocks noChangeArrowheads="1"/>
            </p:cNvSpPr>
            <p:nvPr/>
          </p:nvSpPr>
          <p:spPr bwMode="auto">
            <a:xfrm>
              <a:off x="579" y="2496"/>
              <a:ext cx="1203" cy="485"/>
            </a:xfrm>
            <a:prstGeom prst="rect">
              <a:avLst/>
            </a:prstGeom>
            <a:noFill/>
            <a:ln w="9525">
              <a:noFill/>
              <a:miter lim="800000"/>
              <a:headEnd/>
              <a:tailEnd/>
            </a:ln>
          </p:spPr>
          <p:txBody>
            <a:bodyPr wrap="none">
              <a:spAutoFit/>
            </a:bodyPr>
            <a:lstStyle/>
            <a:p>
              <a:pPr algn="r"/>
              <a:r>
                <a:rPr lang="en-US" sz="4400" dirty="0">
                  <a:latin typeface="Arial" pitchFamily="34" charset="0"/>
                </a:rPr>
                <a:t>thread</a:t>
              </a:r>
            </a:p>
          </p:txBody>
        </p:sp>
      </p:grpSp>
      <p:grpSp>
        <p:nvGrpSpPr>
          <p:cNvPr id="102408" name="Group 8"/>
          <p:cNvGrpSpPr>
            <a:grpSpLocks/>
          </p:cNvGrpSpPr>
          <p:nvPr/>
        </p:nvGrpSpPr>
        <p:grpSpPr bwMode="auto">
          <a:xfrm>
            <a:off x="2743200" y="2438400"/>
            <a:ext cx="1898650" cy="3581400"/>
            <a:chOff x="1450" y="1536"/>
            <a:chExt cx="1196" cy="2256"/>
          </a:xfrm>
        </p:grpSpPr>
        <p:sp>
          <p:nvSpPr>
            <p:cNvPr id="102414" name="AutoShape 9"/>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02415" name="Text Box 10"/>
            <p:cNvSpPr txBox="1">
              <a:spLocks noChangeArrowheads="1"/>
            </p:cNvSpPr>
            <p:nvPr/>
          </p:nvSpPr>
          <p:spPr bwMode="auto">
            <a:xfrm>
              <a:off x="1450" y="3312"/>
              <a:ext cx="1196" cy="480"/>
            </a:xfrm>
            <a:prstGeom prst="rect">
              <a:avLst/>
            </a:prstGeom>
            <a:noFill/>
            <a:ln w="9525">
              <a:noFill/>
              <a:miter lim="800000"/>
              <a:headEnd/>
              <a:tailEnd/>
            </a:ln>
          </p:spPr>
          <p:txBody>
            <a:bodyPr wrap="none">
              <a:spAutoFit/>
            </a:bodyPr>
            <a:lstStyle/>
            <a:p>
              <a:pPr algn="r"/>
              <a:r>
                <a:rPr lang="en-US" sz="4400" dirty="0">
                  <a:latin typeface="Arial" pitchFamily="34" charset="0"/>
                </a:rPr>
                <a:t>object</a:t>
              </a:r>
            </a:p>
          </p:txBody>
        </p:sp>
      </p:grpSp>
      <p:sp>
        <p:nvSpPr>
          <p:cNvPr id="102410" name="Text Box 14"/>
          <p:cNvSpPr txBox="1">
            <a:spLocks noChangeArrowheads="1"/>
          </p:cNvSpPr>
          <p:nvPr/>
        </p:nvSpPr>
        <p:spPr bwMode="auto">
          <a:xfrm rot="-2683876">
            <a:off x="-396875" y="2958197"/>
            <a:ext cx="4697413" cy="646331"/>
          </a:xfrm>
          <a:prstGeom prst="rect">
            <a:avLst/>
          </a:prstGeom>
          <a:solidFill>
            <a:schemeClr val="bg1"/>
          </a:solidFill>
          <a:ln w="38100">
            <a:solidFill>
              <a:schemeClr val="accent2"/>
            </a:solidFill>
            <a:miter lim="800000"/>
            <a:headEnd/>
            <a:tailEnd/>
          </a:ln>
        </p:spPr>
        <p:txBody>
          <a:bodyPr>
            <a:spAutoFit/>
          </a:bodyPr>
          <a:lstStyle/>
          <a:p>
            <a:pPr algn="ctr"/>
            <a:r>
              <a:rPr lang="en-US" sz="3600" dirty="0">
                <a:solidFill>
                  <a:schemeClr val="accent1"/>
                </a:solidFill>
                <a:latin typeface="Arial" pitchFamily="34" charset="0"/>
              </a:rPr>
              <a:t>Method is implicit</a:t>
            </a:r>
          </a:p>
        </p:txBody>
      </p:sp>
      <p:grpSp>
        <p:nvGrpSpPr>
          <p:cNvPr id="102411" name="Group 15"/>
          <p:cNvGrpSpPr>
            <a:grpSpLocks/>
          </p:cNvGrpSpPr>
          <p:nvPr/>
        </p:nvGrpSpPr>
        <p:grpSpPr bwMode="auto">
          <a:xfrm>
            <a:off x="4578350" y="2438401"/>
            <a:ext cx="3213100" cy="2370138"/>
            <a:chOff x="2584" y="1536"/>
            <a:chExt cx="2024" cy="1493"/>
          </a:xfrm>
        </p:grpSpPr>
        <p:sp>
          <p:nvSpPr>
            <p:cNvPr id="102412" name="AutoShape 16"/>
            <p:cNvSpPr>
              <a:spLocks noChangeArrowheads="1"/>
            </p:cNvSpPr>
            <p:nvPr/>
          </p:nvSpPr>
          <p:spPr bwMode="auto">
            <a:xfrm>
              <a:off x="2584" y="1536"/>
              <a:ext cx="1488" cy="672"/>
            </a:xfrm>
            <a:prstGeom prst="wedgeRoundRectCallout">
              <a:avLst>
                <a:gd name="adj1" fmla="val 28495"/>
                <a:gd name="adj2" fmla="val 106847"/>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02413" name="Text Box 17"/>
            <p:cNvSpPr txBox="1">
              <a:spLocks noChangeArrowheads="1"/>
            </p:cNvSpPr>
            <p:nvPr/>
          </p:nvSpPr>
          <p:spPr bwMode="auto">
            <a:xfrm>
              <a:off x="2832" y="2544"/>
              <a:ext cx="1776" cy="485"/>
            </a:xfrm>
            <a:prstGeom prst="rect">
              <a:avLst/>
            </a:prstGeom>
            <a:noFill/>
            <a:ln w="9525">
              <a:noFill/>
              <a:miter lim="800000"/>
              <a:headEnd/>
              <a:tailEnd/>
            </a:ln>
          </p:spPr>
          <p:txBody>
            <a:bodyPr wrap="none">
              <a:spAutoFit/>
            </a:bodyPr>
            <a:lstStyle/>
            <a:p>
              <a:pPr algn="r"/>
              <a:r>
                <a:rPr lang="en-US" sz="4400" dirty="0">
                  <a:latin typeface="Arial" pitchFamily="34" charset="0"/>
                </a:rPr>
                <a:t>exception</a:t>
              </a:r>
            </a:p>
          </p:txBody>
        </p:sp>
      </p:grpSp>
      <p:pic>
        <p:nvPicPr>
          <p:cNvPr id="19"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9" name="Slide Number Placeholder 4"/>
          <p:cNvSpPr>
            <a:spLocks noGrp="1"/>
          </p:cNvSpPr>
          <p:nvPr>
            <p:ph type="sldNum" sz="quarter" idx="11"/>
          </p:nvPr>
        </p:nvSpPr>
        <p:spPr>
          <a:xfrm>
            <a:off x="6553200" y="6248400"/>
            <a:ext cx="1905000" cy="457200"/>
          </a:xfrm>
        </p:spPr>
        <p:txBody>
          <a:bodyPr/>
          <a:lstStyle/>
          <a:p>
            <a:pPr>
              <a:defRPr/>
            </a:pPr>
            <a:fld id="{26E3F374-5A1E-43DF-9557-8869C2D27032}" type="slidenum">
              <a:rPr lang="x-none" b="0">
                <a:solidFill>
                  <a:schemeClr val="tx1"/>
                </a:solidFill>
                <a:latin typeface="Arial" pitchFamily="34" charset="0"/>
                <a:cs typeface="+mn-cs"/>
              </a:rPr>
              <a:pPr>
                <a:defRPr/>
              </a:pPr>
              <a:t>106</a:t>
            </a:fld>
            <a:endParaRPr lang="en-US" b="0" dirty="0">
              <a:solidFill>
                <a:schemeClr val="tx1"/>
              </a:solidFill>
              <a:latin typeface="Arial" pitchFamily="34" charset="0"/>
              <a:cs typeface="+mn-cs"/>
            </a:endParaRPr>
          </a:p>
        </p:txBody>
      </p:sp>
      <p:pic>
        <p:nvPicPr>
          <p:cNvPr id="103428" name="Picture 7"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03429" name="Rectangle 2"/>
          <p:cNvSpPr>
            <a:spLocks noGrp="1" noChangeArrowheads="1"/>
          </p:cNvSpPr>
          <p:nvPr>
            <p:ph type="title" idx="4294967295"/>
          </p:nvPr>
        </p:nvSpPr>
        <p:spPr/>
        <p:txBody>
          <a:bodyPr/>
          <a:lstStyle/>
          <a:p>
            <a:pPr eaLnBrk="1" hangingPunct="1"/>
            <a:r>
              <a:rPr lang="en-US" sz="4000" smtClean="0"/>
              <a:t>History - Describing an Execution</a:t>
            </a:r>
          </a:p>
        </p:txBody>
      </p:sp>
      <p:sp>
        <p:nvSpPr>
          <p:cNvPr id="103430" name="Text Box 3"/>
          <p:cNvSpPr txBox="1">
            <a:spLocks noChangeArrowheads="1"/>
          </p:cNvSpPr>
          <p:nvPr/>
        </p:nvSpPr>
        <p:spPr bwMode="auto">
          <a:xfrm>
            <a:off x="2957513" y="2438400"/>
            <a:ext cx="2789237" cy="3081338"/>
          </a:xfrm>
          <a:prstGeom prst="rect">
            <a:avLst/>
          </a:prstGeom>
          <a:noFill/>
          <a:ln w="9525">
            <a:noFill/>
            <a:miter lim="800000"/>
            <a:headEnd/>
            <a:tailEnd/>
          </a:ln>
        </p:spPr>
        <p:txBody>
          <a:bodyPr>
            <a:spAutoFit/>
          </a:bodyPr>
          <a:lstStyle/>
          <a:p>
            <a:r>
              <a:rPr lang="en-US" sz="2800" dirty="0">
                <a:solidFill>
                  <a:schemeClr val="tx1"/>
                </a:solidFill>
                <a:latin typeface="Courier New" pitchFamily="49" charset="0"/>
              </a:rPr>
              <a:t>A </a:t>
            </a:r>
            <a:r>
              <a:rPr lang="en-US" sz="2800" dirty="0" err="1">
                <a:solidFill>
                  <a:schemeClr val="tx1"/>
                </a:solidFill>
                <a:latin typeface="Courier New" pitchFamily="49" charset="0"/>
              </a:rPr>
              <a:t>q.enq</a:t>
            </a:r>
            <a:r>
              <a:rPr lang="en-US" sz="2800" dirty="0">
                <a:solidFill>
                  <a:schemeClr val="tx1"/>
                </a:solidFill>
                <a:latin typeface="Courier New" pitchFamily="49" charset="0"/>
              </a:rPr>
              <a:t>(3)</a:t>
            </a:r>
          </a:p>
          <a:p>
            <a:r>
              <a:rPr lang="en-US" sz="2800" dirty="0">
                <a:solidFill>
                  <a:schemeClr val="tx1"/>
                </a:solidFill>
                <a:latin typeface="Courier New" pitchFamily="49" charset="0"/>
              </a:rPr>
              <a:t>A q:void</a:t>
            </a:r>
          </a:p>
          <a:p>
            <a:r>
              <a:rPr lang="en-US" sz="2800" dirty="0">
                <a:solidFill>
                  <a:schemeClr val="tx1"/>
                </a:solidFill>
                <a:latin typeface="Courier New" pitchFamily="49" charset="0"/>
              </a:rPr>
              <a:t>A </a:t>
            </a:r>
            <a:r>
              <a:rPr lang="en-US" sz="2800" dirty="0" err="1">
                <a:solidFill>
                  <a:schemeClr val="tx1"/>
                </a:solidFill>
                <a:latin typeface="Courier New" pitchFamily="49" charset="0"/>
              </a:rPr>
              <a:t>q.enq</a:t>
            </a:r>
            <a:r>
              <a:rPr lang="en-US" sz="2800" dirty="0">
                <a:solidFill>
                  <a:schemeClr val="tx1"/>
                </a:solidFill>
                <a:latin typeface="Courier New" pitchFamily="49" charset="0"/>
              </a:rPr>
              <a:t>(5)</a:t>
            </a:r>
          </a:p>
          <a:p>
            <a:r>
              <a:rPr lang="en-US" sz="2800" dirty="0">
                <a:solidFill>
                  <a:schemeClr val="accent1"/>
                </a:solidFill>
                <a:latin typeface="Courier New" pitchFamily="49" charset="0"/>
              </a:rPr>
              <a:t>B </a:t>
            </a:r>
            <a:r>
              <a:rPr lang="en-US" sz="2800" dirty="0" err="1">
                <a:solidFill>
                  <a:schemeClr val="accent1"/>
                </a:solidFill>
                <a:latin typeface="Courier New" pitchFamily="49" charset="0"/>
              </a:rPr>
              <a:t>p.enq</a:t>
            </a:r>
            <a:r>
              <a:rPr lang="en-US" sz="2800" dirty="0">
                <a:solidFill>
                  <a:schemeClr val="accent1"/>
                </a:solidFill>
                <a:latin typeface="Courier New" pitchFamily="49" charset="0"/>
              </a:rPr>
              <a:t>(4)</a:t>
            </a:r>
          </a:p>
          <a:p>
            <a:r>
              <a:rPr lang="en-US" sz="2800" dirty="0">
                <a:solidFill>
                  <a:schemeClr val="accent1"/>
                </a:solidFill>
                <a:latin typeface="Courier New" pitchFamily="49" charset="0"/>
              </a:rPr>
              <a:t>B p:void</a:t>
            </a:r>
          </a:p>
          <a:p>
            <a:r>
              <a:rPr lang="en-US" sz="2800" dirty="0">
                <a:solidFill>
                  <a:schemeClr val="accent1"/>
                </a:solidFill>
                <a:latin typeface="Courier New" pitchFamily="49" charset="0"/>
              </a:rPr>
              <a:t>B </a:t>
            </a:r>
            <a:r>
              <a:rPr lang="en-US" sz="2800" dirty="0" err="1">
                <a:solidFill>
                  <a:schemeClr val="accent1"/>
                </a:solidFill>
                <a:latin typeface="Courier New" pitchFamily="49" charset="0"/>
              </a:rPr>
              <a:t>q.deq</a:t>
            </a:r>
            <a:r>
              <a:rPr lang="en-US" sz="2800" dirty="0">
                <a:solidFill>
                  <a:schemeClr val="accent1"/>
                </a:solidFill>
                <a:latin typeface="Courier New" pitchFamily="49" charset="0"/>
              </a:rPr>
              <a:t>()</a:t>
            </a:r>
          </a:p>
          <a:p>
            <a:r>
              <a:rPr lang="en-US" sz="2800" dirty="0">
                <a:solidFill>
                  <a:schemeClr val="accent1"/>
                </a:solidFill>
                <a:latin typeface="Courier New" pitchFamily="49" charset="0"/>
              </a:rPr>
              <a:t>B q:3</a:t>
            </a:r>
            <a:endParaRPr lang="en-US" sz="2800" dirty="0">
              <a:solidFill>
                <a:srgbClr val="0000FF"/>
              </a:solidFill>
              <a:latin typeface="Courier New" pitchFamily="49" charset="0"/>
            </a:endParaRPr>
          </a:p>
        </p:txBody>
      </p:sp>
      <p:sp>
        <p:nvSpPr>
          <p:cNvPr id="103431" name="Text Box 5"/>
          <p:cNvSpPr txBox="1">
            <a:spLocks noChangeArrowheads="1"/>
          </p:cNvSpPr>
          <p:nvPr/>
        </p:nvSpPr>
        <p:spPr bwMode="auto">
          <a:xfrm>
            <a:off x="5137150" y="4679950"/>
            <a:ext cx="3687763" cy="1373188"/>
          </a:xfrm>
          <a:prstGeom prst="rect">
            <a:avLst/>
          </a:prstGeom>
          <a:noFill/>
          <a:ln w="9525">
            <a:noFill/>
            <a:miter lim="800000"/>
            <a:headEnd/>
            <a:tailEnd/>
          </a:ln>
        </p:spPr>
        <p:txBody>
          <a:bodyPr>
            <a:spAutoFit/>
          </a:bodyPr>
          <a:lstStyle/>
          <a:p>
            <a:pPr algn="ctr"/>
            <a:r>
              <a:rPr lang="en-US" sz="2800" dirty="0">
                <a:latin typeface="Arial" pitchFamily="34" charset="0"/>
              </a:rPr>
              <a:t>Sequence of invocations and responses</a:t>
            </a:r>
          </a:p>
        </p:txBody>
      </p:sp>
      <p:sp>
        <p:nvSpPr>
          <p:cNvPr id="103432" name="Text Box 6"/>
          <p:cNvSpPr txBox="1">
            <a:spLocks noChangeArrowheads="1"/>
          </p:cNvSpPr>
          <p:nvPr/>
        </p:nvSpPr>
        <p:spPr bwMode="auto">
          <a:xfrm>
            <a:off x="2031372" y="3740150"/>
            <a:ext cx="753731" cy="523220"/>
          </a:xfrm>
          <a:prstGeom prst="rect">
            <a:avLst/>
          </a:prstGeom>
          <a:noFill/>
          <a:ln w="9525" algn="ctr">
            <a:noFill/>
            <a:miter lim="800000"/>
            <a:headEnd/>
            <a:tailEnd/>
          </a:ln>
        </p:spPr>
        <p:txBody>
          <a:bodyPr wrap="none">
            <a:spAutoFit/>
          </a:bodyPr>
          <a:lstStyle/>
          <a:p>
            <a:pPr algn="ctr">
              <a:spcBef>
                <a:spcPct val="50000"/>
              </a:spcBef>
            </a:pPr>
            <a:r>
              <a:rPr lang="en-US" sz="2800" dirty="0">
                <a:latin typeface="Arial" pitchFamily="34" charset="0"/>
              </a:rPr>
              <a:t>H =</a:t>
            </a:r>
          </a:p>
        </p:txBody>
      </p:sp>
      <p:pic>
        <p:nvPicPr>
          <p:cNvPr id="10"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4" name="Slide Number Placeholder 4"/>
          <p:cNvSpPr>
            <a:spLocks noGrp="1"/>
          </p:cNvSpPr>
          <p:nvPr>
            <p:ph type="sldNum" sz="quarter" idx="11"/>
          </p:nvPr>
        </p:nvSpPr>
        <p:spPr>
          <a:xfrm>
            <a:off x="6553200" y="6248400"/>
            <a:ext cx="1905000" cy="457200"/>
          </a:xfrm>
        </p:spPr>
        <p:txBody>
          <a:bodyPr/>
          <a:lstStyle/>
          <a:p>
            <a:pPr>
              <a:defRPr/>
            </a:pPr>
            <a:fld id="{64411B87-3E9C-4D92-8239-EA8A445129EA}" type="slidenum">
              <a:rPr lang="x-none" b="0">
                <a:solidFill>
                  <a:schemeClr val="tx1"/>
                </a:solidFill>
                <a:latin typeface="Arial" pitchFamily="34" charset="0"/>
                <a:cs typeface="+mn-cs"/>
              </a:rPr>
              <a:pPr>
                <a:defRPr/>
              </a:pPr>
              <a:t>107</a:t>
            </a:fld>
            <a:endParaRPr lang="en-US" b="0" dirty="0">
              <a:solidFill>
                <a:schemeClr val="tx1"/>
              </a:solidFill>
              <a:latin typeface="Arial" pitchFamily="34" charset="0"/>
              <a:cs typeface="+mn-cs"/>
            </a:endParaRPr>
          </a:p>
        </p:txBody>
      </p:sp>
      <p:pic>
        <p:nvPicPr>
          <p:cNvPr id="104452" name="Picture 13"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04453" name="Rectangle 2"/>
          <p:cNvSpPr>
            <a:spLocks noGrp="1" noChangeArrowheads="1"/>
          </p:cNvSpPr>
          <p:nvPr>
            <p:ph type="title" idx="4294967295"/>
          </p:nvPr>
        </p:nvSpPr>
        <p:spPr/>
        <p:txBody>
          <a:bodyPr/>
          <a:lstStyle/>
          <a:p>
            <a:pPr eaLnBrk="1" hangingPunct="1"/>
            <a:r>
              <a:rPr lang="en-US" smtClean="0"/>
              <a:t>Definition</a:t>
            </a:r>
          </a:p>
        </p:txBody>
      </p:sp>
      <p:sp>
        <p:nvSpPr>
          <p:cNvPr id="104454" name="Rectangle 3"/>
          <p:cNvSpPr>
            <a:spLocks noGrp="1" noChangeArrowheads="1"/>
          </p:cNvSpPr>
          <p:nvPr>
            <p:ph type="body" idx="4294967295"/>
          </p:nvPr>
        </p:nvSpPr>
        <p:spPr/>
        <p:txBody>
          <a:bodyPr/>
          <a:lstStyle/>
          <a:p>
            <a:pPr eaLnBrk="1" hangingPunct="1"/>
            <a:r>
              <a:rPr lang="en-US" smtClean="0"/>
              <a:t>Invocation &amp; response </a:t>
            </a:r>
            <a:r>
              <a:rPr lang="en-US" i="1" smtClean="0">
                <a:solidFill>
                  <a:srgbClr val="FF0000"/>
                </a:solidFill>
              </a:rPr>
              <a:t>match</a:t>
            </a:r>
            <a:r>
              <a:rPr lang="en-US" smtClean="0"/>
              <a:t> if</a:t>
            </a:r>
          </a:p>
          <a:p>
            <a:pPr lvl="1" eaLnBrk="1" hangingPunct="1"/>
            <a:endParaRPr lang="en-US" smtClean="0"/>
          </a:p>
        </p:txBody>
      </p:sp>
      <p:sp>
        <p:nvSpPr>
          <p:cNvPr id="104455" name="Rectangle 4"/>
          <p:cNvSpPr>
            <a:spLocks noChangeArrowheads="1"/>
          </p:cNvSpPr>
          <p:nvPr/>
        </p:nvSpPr>
        <p:spPr bwMode="auto">
          <a:xfrm>
            <a:off x="2133600" y="4114800"/>
            <a:ext cx="4572000" cy="1311275"/>
          </a:xfrm>
          <a:prstGeom prst="rect">
            <a:avLst/>
          </a:prstGeom>
          <a:noFill/>
          <a:ln w="9525">
            <a:noFill/>
            <a:miter lim="800000"/>
            <a:headEnd/>
            <a:tailEnd/>
          </a:ln>
        </p:spPr>
        <p:txBody>
          <a:bodyPr>
            <a:spAutoFit/>
          </a:bodyPr>
          <a:lstStyle/>
          <a:p>
            <a:pPr>
              <a:spcBef>
                <a:spcPct val="50000"/>
              </a:spcBef>
            </a:pPr>
            <a:r>
              <a:rPr lang="en-US" sz="3200" dirty="0">
                <a:solidFill>
                  <a:schemeClr val="tx1"/>
                </a:solidFill>
                <a:latin typeface="Courier New" pitchFamily="49" charset="0"/>
              </a:rPr>
              <a:t>A </a:t>
            </a:r>
            <a:r>
              <a:rPr lang="en-US" sz="3200" dirty="0" err="1">
                <a:solidFill>
                  <a:schemeClr val="tx1"/>
                </a:solidFill>
                <a:latin typeface="Courier New" pitchFamily="49" charset="0"/>
              </a:rPr>
              <a:t>q.enq</a:t>
            </a:r>
            <a:r>
              <a:rPr lang="en-US" sz="3200" dirty="0">
                <a:solidFill>
                  <a:schemeClr val="tx1"/>
                </a:solidFill>
                <a:latin typeface="Courier New" pitchFamily="49" charset="0"/>
              </a:rPr>
              <a:t>(3)</a:t>
            </a:r>
          </a:p>
          <a:p>
            <a:pPr>
              <a:spcBef>
                <a:spcPct val="50000"/>
              </a:spcBef>
            </a:pPr>
            <a:r>
              <a:rPr lang="en-US" sz="3200" dirty="0">
                <a:solidFill>
                  <a:schemeClr val="tx1"/>
                </a:solidFill>
                <a:latin typeface="Courier New" pitchFamily="49" charset="0"/>
              </a:rPr>
              <a:t>A q:void</a:t>
            </a:r>
          </a:p>
        </p:txBody>
      </p:sp>
      <p:sp>
        <p:nvSpPr>
          <p:cNvPr id="104456" name="AutoShape 5"/>
          <p:cNvSpPr>
            <a:spLocks/>
          </p:cNvSpPr>
          <p:nvPr/>
        </p:nvSpPr>
        <p:spPr bwMode="auto">
          <a:xfrm>
            <a:off x="4876800" y="4191000"/>
            <a:ext cx="533400" cy="1219200"/>
          </a:xfrm>
          <a:prstGeom prst="rightBrace">
            <a:avLst>
              <a:gd name="adj1" fmla="val 19048"/>
              <a:gd name="adj2" fmla="val 50000"/>
            </a:avLst>
          </a:prstGeom>
          <a:noFill/>
          <a:ln w="38100">
            <a:solidFill>
              <a:srgbClr val="FF0000"/>
            </a:solidFill>
            <a:round/>
            <a:headEnd/>
            <a:tailEnd/>
          </a:ln>
        </p:spPr>
        <p:txBody>
          <a:bodyPr wrap="none" anchor="ctr"/>
          <a:lstStyle/>
          <a:p>
            <a:endParaRPr lang="en-US" dirty="0">
              <a:latin typeface="Courier New" pitchFamily="49" charset="0"/>
            </a:endParaRPr>
          </a:p>
        </p:txBody>
      </p:sp>
      <p:sp>
        <p:nvSpPr>
          <p:cNvPr id="104457" name="AutoShape 6"/>
          <p:cNvSpPr>
            <a:spLocks noChangeArrowheads="1"/>
          </p:cNvSpPr>
          <p:nvPr/>
        </p:nvSpPr>
        <p:spPr bwMode="auto">
          <a:xfrm>
            <a:off x="2133600" y="4038600"/>
            <a:ext cx="457200" cy="1600200"/>
          </a:xfrm>
          <a:prstGeom prst="wedgeRoundRectCallout">
            <a:avLst>
              <a:gd name="adj1" fmla="val -151042"/>
              <a:gd name="adj2" fmla="val -55259"/>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04458" name="AutoShape 7"/>
          <p:cNvSpPr>
            <a:spLocks noChangeArrowheads="1"/>
          </p:cNvSpPr>
          <p:nvPr/>
        </p:nvSpPr>
        <p:spPr bwMode="auto">
          <a:xfrm>
            <a:off x="2667000" y="4038600"/>
            <a:ext cx="457200" cy="1600200"/>
          </a:xfrm>
          <a:prstGeom prst="wedgeRoundRectCallout">
            <a:avLst>
              <a:gd name="adj1" fmla="val 486458"/>
              <a:gd name="adj2" fmla="val -89880"/>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04459" name="Text Box 8"/>
          <p:cNvSpPr txBox="1">
            <a:spLocks noChangeArrowheads="1"/>
          </p:cNvSpPr>
          <p:nvPr/>
        </p:nvSpPr>
        <p:spPr bwMode="auto">
          <a:xfrm>
            <a:off x="304800" y="2971800"/>
            <a:ext cx="2590800" cy="1066800"/>
          </a:xfrm>
          <a:prstGeom prst="rect">
            <a:avLst/>
          </a:prstGeom>
          <a:noFill/>
          <a:ln w="9525">
            <a:noFill/>
            <a:miter lim="800000"/>
            <a:headEnd/>
            <a:tailEnd/>
          </a:ln>
        </p:spPr>
        <p:txBody>
          <a:bodyPr>
            <a:spAutoFit/>
          </a:bodyPr>
          <a:lstStyle/>
          <a:p>
            <a:pPr algn="ctr"/>
            <a:r>
              <a:rPr lang="en-US" sz="3200" b="0" dirty="0">
                <a:solidFill>
                  <a:srgbClr val="0000FF"/>
                </a:solidFill>
                <a:latin typeface="Arial" pitchFamily="34" charset="0"/>
              </a:rPr>
              <a:t>Thread names agree</a:t>
            </a:r>
          </a:p>
        </p:txBody>
      </p:sp>
      <p:sp>
        <p:nvSpPr>
          <p:cNvPr id="104460" name="Text Box 9"/>
          <p:cNvSpPr txBox="1">
            <a:spLocks noChangeArrowheads="1"/>
          </p:cNvSpPr>
          <p:nvPr/>
        </p:nvSpPr>
        <p:spPr bwMode="auto">
          <a:xfrm>
            <a:off x="3581400" y="2819400"/>
            <a:ext cx="4343400" cy="584775"/>
          </a:xfrm>
          <a:prstGeom prst="rect">
            <a:avLst/>
          </a:prstGeom>
          <a:noFill/>
          <a:ln w="9525">
            <a:noFill/>
            <a:miter lim="800000"/>
            <a:headEnd/>
            <a:tailEnd/>
          </a:ln>
        </p:spPr>
        <p:txBody>
          <a:bodyPr>
            <a:spAutoFit/>
          </a:bodyPr>
          <a:lstStyle/>
          <a:p>
            <a:pPr lvl="1" algn="ctr">
              <a:spcBef>
                <a:spcPct val="20000"/>
              </a:spcBef>
            </a:pPr>
            <a:r>
              <a:rPr lang="en-US" sz="3200" b="0" dirty="0">
                <a:solidFill>
                  <a:srgbClr val="0000FF"/>
                </a:solidFill>
                <a:latin typeface="Arial" pitchFamily="34" charset="0"/>
              </a:rPr>
              <a:t>Object names agree</a:t>
            </a:r>
            <a:endParaRPr lang="en-US" sz="3200" dirty="0">
              <a:solidFill>
                <a:srgbClr val="0000FF"/>
              </a:solidFill>
              <a:latin typeface="Arial" pitchFamily="34" charset="0"/>
            </a:endParaRPr>
          </a:p>
        </p:txBody>
      </p:sp>
      <p:sp>
        <p:nvSpPr>
          <p:cNvPr id="104461" name="AutoShape 10"/>
          <p:cNvSpPr>
            <a:spLocks noChangeArrowheads="1"/>
          </p:cNvSpPr>
          <p:nvPr/>
        </p:nvSpPr>
        <p:spPr bwMode="auto">
          <a:xfrm>
            <a:off x="5532438" y="4327525"/>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Method call</a:t>
            </a:r>
          </a:p>
        </p:txBody>
      </p:sp>
      <p:pic>
        <p:nvPicPr>
          <p:cNvPr id="15"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4"/>
          <p:cNvSpPr>
            <a:spLocks noGrp="1"/>
          </p:cNvSpPr>
          <p:nvPr>
            <p:ph type="sldNum" sz="quarter" idx="11"/>
          </p:nvPr>
        </p:nvSpPr>
        <p:spPr>
          <a:xfrm>
            <a:off x="6553200" y="6248400"/>
            <a:ext cx="1905000" cy="457200"/>
          </a:xfrm>
        </p:spPr>
        <p:txBody>
          <a:bodyPr/>
          <a:lstStyle/>
          <a:p>
            <a:pPr>
              <a:defRPr/>
            </a:pPr>
            <a:fld id="{29374DC9-D88C-49E6-9971-82C0383E77CB}" type="slidenum">
              <a:rPr lang="x-none" b="0">
                <a:solidFill>
                  <a:schemeClr val="tx1"/>
                </a:solidFill>
                <a:latin typeface="Arial" pitchFamily="34" charset="0"/>
                <a:cs typeface="+mn-cs"/>
              </a:rPr>
              <a:pPr>
                <a:defRPr/>
              </a:pPr>
              <a:t>108</a:t>
            </a:fld>
            <a:endParaRPr lang="en-US" b="0" dirty="0">
              <a:solidFill>
                <a:schemeClr val="tx1"/>
              </a:solidFill>
              <a:latin typeface="Arial" pitchFamily="34" charset="0"/>
              <a:cs typeface="+mn-cs"/>
            </a:endParaRPr>
          </a:p>
        </p:txBody>
      </p:sp>
      <p:pic>
        <p:nvPicPr>
          <p:cNvPr id="105476" name="Picture 6"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05477" name="Rectangle 2"/>
          <p:cNvSpPr>
            <a:spLocks noGrp="1" noChangeArrowheads="1"/>
          </p:cNvSpPr>
          <p:nvPr>
            <p:ph type="title" idx="4294967295"/>
          </p:nvPr>
        </p:nvSpPr>
        <p:spPr/>
        <p:txBody>
          <a:bodyPr/>
          <a:lstStyle/>
          <a:p>
            <a:pPr eaLnBrk="1" hangingPunct="1"/>
            <a:r>
              <a:rPr lang="en-US" smtClean="0"/>
              <a:t>Object Projections</a:t>
            </a:r>
          </a:p>
        </p:txBody>
      </p:sp>
      <p:sp>
        <p:nvSpPr>
          <p:cNvPr id="105478" name="Text Box 4"/>
          <p:cNvSpPr txBox="1">
            <a:spLocks noChangeArrowheads="1"/>
          </p:cNvSpPr>
          <p:nvPr/>
        </p:nvSpPr>
        <p:spPr bwMode="auto">
          <a:xfrm>
            <a:off x="2909888" y="2514600"/>
            <a:ext cx="2789237" cy="4031873"/>
          </a:xfrm>
          <a:prstGeom prst="rect">
            <a:avLst/>
          </a:prstGeom>
          <a:noFill/>
          <a:ln w="9525">
            <a:noFill/>
            <a:miter lim="800000"/>
            <a:headEnd/>
            <a:tailEnd/>
          </a:ln>
        </p:spPr>
        <p:txBody>
          <a:bodyPr>
            <a:spAutoFit/>
          </a:bodyPr>
          <a:lstStyle/>
          <a:p>
            <a:r>
              <a:rPr lang="en-US" sz="3200" dirty="0">
                <a:solidFill>
                  <a:schemeClr val="tx1"/>
                </a:solidFill>
                <a:latin typeface="Courier New" pitchFamily="49" charset="0"/>
              </a:rPr>
              <a:t>A </a:t>
            </a:r>
            <a:r>
              <a:rPr lang="en-US" sz="3200" dirty="0" err="1">
                <a:solidFill>
                  <a:schemeClr val="tx1"/>
                </a:solidFill>
                <a:latin typeface="Courier New" pitchFamily="49" charset="0"/>
              </a:rPr>
              <a:t>q.enq</a:t>
            </a:r>
            <a:r>
              <a:rPr lang="en-US" sz="3200" dirty="0">
                <a:solidFill>
                  <a:schemeClr val="tx1"/>
                </a:solidFill>
                <a:latin typeface="Courier New" pitchFamily="49" charset="0"/>
              </a:rPr>
              <a:t>(3)</a:t>
            </a:r>
          </a:p>
          <a:p>
            <a:r>
              <a:rPr lang="en-US" sz="3200" dirty="0">
                <a:solidFill>
                  <a:schemeClr val="tx1"/>
                </a:solidFill>
                <a:latin typeface="Courier New" pitchFamily="49" charset="0"/>
              </a:rPr>
              <a:t>A q:void</a:t>
            </a:r>
          </a:p>
          <a:p>
            <a:r>
              <a:rPr lang="en-US" sz="3200" dirty="0">
                <a:latin typeface="Courier New" pitchFamily="49" charset="0"/>
              </a:rPr>
              <a:t>B </a:t>
            </a:r>
            <a:r>
              <a:rPr lang="en-US" sz="3200" dirty="0" err="1">
                <a:latin typeface="Courier New" pitchFamily="49" charset="0"/>
              </a:rPr>
              <a:t>p.enq</a:t>
            </a:r>
            <a:r>
              <a:rPr lang="en-US" sz="3200" dirty="0">
                <a:latin typeface="Courier New" pitchFamily="49" charset="0"/>
              </a:rPr>
              <a:t>(4)</a:t>
            </a:r>
          </a:p>
          <a:p>
            <a:r>
              <a:rPr lang="en-US" sz="3200" dirty="0">
                <a:latin typeface="Courier New" pitchFamily="49" charset="0"/>
              </a:rPr>
              <a:t>B p:void</a:t>
            </a:r>
          </a:p>
          <a:p>
            <a:r>
              <a:rPr lang="en-US" sz="3200" dirty="0">
                <a:latin typeface="Courier New" pitchFamily="49" charset="0"/>
              </a:rPr>
              <a:t>B </a:t>
            </a:r>
            <a:r>
              <a:rPr lang="en-US" sz="3200" dirty="0" err="1">
                <a:latin typeface="Courier New" pitchFamily="49" charset="0"/>
              </a:rPr>
              <a:t>q.deq</a:t>
            </a:r>
            <a:r>
              <a:rPr lang="en-US" sz="3200" dirty="0">
                <a:latin typeface="Courier New" pitchFamily="49" charset="0"/>
              </a:rPr>
              <a:t>()</a:t>
            </a:r>
          </a:p>
          <a:p>
            <a:r>
              <a:rPr lang="en-US" sz="3200" dirty="0">
                <a:latin typeface="Courier New" pitchFamily="49" charset="0"/>
              </a:rPr>
              <a:t>B q:3</a:t>
            </a:r>
          </a:p>
          <a:p>
            <a:endParaRPr lang="en-US" sz="3200" dirty="0">
              <a:latin typeface="Courier New" pitchFamily="49" charset="0"/>
            </a:endParaRPr>
          </a:p>
          <a:p>
            <a:endParaRPr lang="en-US" sz="3200" dirty="0">
              <a:solidFill>
                <a:srgbClr val="0000FF"/>
              </a:solidFill>
              <a:latin typeface="Courier New" pitchFamily="49" charset="0"/>
            </a:endParaRPr>
          </a:p>
        </p:txBody>
      </p:sp>
      <p:sp>
        <p:nvSpPr>
          <p:cNvPr id="105479" name="Text Box 5"/>
          <p:cNvSpPr txBox="1">
            <a:spLocks noChangeArrowheads="1"/>
          </p:cNvSpPr>
          <p:nvPr/>
        </p:nvSpPr>
        <p:spPr bwMode="auto">
          <a:xfrm>
            <a:off x="1548785" y="3556000"/>
            <a:ext cx="1079143" cy="769441"/>
          </a:xfrm>
          <a:prstGeom prst="rect">
            <a:avLst/>
          </a:prstGeom>
          <a:noFill/>
          <a:ln w="9525" algn="ctr">
            <a:noFill/>
            <a:miter lim="800000"/>
            <a:headEnd/>
            <a:tailEnd/>
          </a:ln>
        </p:spPr>
        <p:txBody>
          <a:bodyPr wrap="none">
            <a:spAutoFit/>
          </a:bodyPr>
          <a:lstStyle/>
          <a:p>
            <a:pPr algn="ctr">
              <a:spcBef>
                <a:spcPct val="50000"/>
              </a:spcBef>
            </a:pPr>
            <a:r>
              <a:rPr lang="en-US" sz="4400" b="0" dirty="0">
                <a:solidFill>
                  <a:srgbClr val="3366FF"/>
                </a:solidFill>
                <a:latin typeface="Arial" pitchFamily="34" charset="0"/>
              </a:rPr>
              <a:t>H =</a:t>
            </a:r>
          </a:p>
        </p:txBody>
      </p:sp>
      <p:pic>
        <p:nvPicPr>
          <p:cNvPr id="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8" name="Slide Number Placeholder 4"/>
          <p:cNvSpPr>
            <a:spLocks noGrp="1"/>
          </p:cNvSpPr>
          <p:nvPr>
            <p:ph type="sldNum" sz="quarter" idx="11"/>
          </p:nvPr>
        </p:nvSpPr>
        <p:spPr>
          <a:xfrm>
            <a:off x="6553200" y="6248400"/>
            <a:ext cx="1905000" cy="457200"/>
          </a:xfrm>
        </p:spPr>
        <p:txBody>
          <a:bodyPr/>
          <a:lstStyle/>
          <a:p>
            <a:pPr>
              <a:defRPr/>
            </a:pPr>
            <a:fld id="{7A7EFE91-45A9-4AEE-8E9B-5A451042B689}" type="slidenum">
              <a:rPr lang="x-none" b="0">
                <a:solidFill>
                  <a:schemeClr val="tx1"/>
                </a:solidFill>
                <a:latin typeface="Arial" pitchFamily="34" charset="0"/>
                <a:cs typeface="+mn-cs"/>
              </a:rPr>
              <a:pPr>
                <a:defRPr/>
              </a:pPr>
              <a:t>109</a:t>
            </a:fld>
            <a:endParaRPr lang="en-US" b="0" dirty="0">
              <a:solidFill>
                <a:schemeClr val="tx1"/>
              </a:solidFill>
              <a:latin typeface="Arial" pitchFamily="34" charset="0"/>
              <a:cs typeface="+mn-cs"/>
            </a:endParaRPr>
          </a:p>
        </p:txBody>
      </p:sp>
      <p:pic>
        <p:nvPicPr>
          <p:cNvPr id="106500" name="Picture 7"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06501" name="Rectangle 2"/>
          <p:cNvSpPr>
            <a:spLocks noGrp="1" noChangeArrowheads="1"/>
          </p:cNvSpPr>
          <p:nvPr>
            <p:ph type="title" idx="4294967295"/>
          </p:nvPr>
        </p:nvSpPr>
        <p:spPr/>
        <p:txBody>
          <a:bodyPr/>
          <a:lstStyle/>
          <a:p>
            <a:pPr eaLnBrk="1" hangingPunct="1"/>
            <a:r>
              <a:rPr lang="en-US" smtClean="0"/>
              <a:t>Object Projections</a:t>
            </a:r>
          </a:p>
        </p:txBody>
      </p:sp>
      <p:sp>
        <p:nvSpPr>
          <p:cNvPr id="106502" name="Text Box 4"/>
          <p:cNvSpPr txBox="1">
            <a:spLocks noChangeArrowheads="1"/>
          </p:cNvSpPr>
          <p:nvPr/>
        </p:nvSpPr>
        <p:spPr bwMode="auto">
          <a:xfrm>
            <a:off x="2909888" y="2514600"/>
            <a:ext cx="2789237" cy="4031873"/>
          </a:xfrm>
          <a:prstGeom prst="rect">
            <a:avLst/>
          </a:prstGeom>
          <a:noFill/>
          <a:ln w="9525">
            <a:noFill/>
            <a:miter lim="800000"/>
            <a:headEnd/>
            <a:tailEnd/>
          </a:ln>
        </p:spPr>
        <p:txBody>
          <a:bodyPr>
            <a:spAutoFit/>
          </a:bodyPr>
          <a:lstStyle/>
          <a:p>
            <a:r>
              <a:rPr lang="en-US" sz="3200" dirty="0">
                <a:solidFill>
                  <a:schemeClr val="tx1"/>
                </a:solidFill>
                <a:latin typeface="Courier New" pitchFamily="49" charset="0"/>
              </a:rPr>
              <a:t>A </a:t>
            </a:r>
            <a:r>
              <a:rPr lang="en-US" sz="3200" dirty="0" err="1">
                <a:solidFill>
                  <a:schemeClr val="tx1"/>
                </a:solidFill>
                <a:latin typeface="Courier New" pitchFamily="49" charset="0"/>
              </a:rPr>
              <a:t>q.enq</a:t>
            </a:r>
            <a:r>
              <a:rPr lang="en-US" sz="3200" dirty="0">
                <a:solidFill>
                  <a:schemeClr val="tx1"/>
                </a:solidFill>
                <a:latin typeface="Courier New" pitchFamily="49" charset="0"/>
              </a:rPr>
              <a:t>(3)</a:t>
            </a:r>
          </a:p>
          <a:p>
            <a:r>
              <a:rPr lang="en-US" sz="3200" dirty="0">
                <a:solidFill>
                  <a:schemeClr val="tx1"/>
                </a:solidFill>
                <a:latin typeface="Courier New" pitchFamily="49" charset="0"/>
              </a:rPr>
              <a:t>A q:void</a:t>
            </a:r>
          </a:p>
          <a:p>
            <a:r>
              <a:rPr lang="en-US" sz="3200" dirty="0">
                <a:latin typeface="Courier New" pitchFamily="49" charset="0"/>
              </a:rPr>
              <a:t>B </a:t>
            </a:r>
            <a:r>
              <a:rPr lang="en-US" sz="3200" dirty="0" err="1">
                <a:latin typeface="Courier New" pitchFamily="49" charset="0"/>
              </a:rPr>
              <a:t>p.enq</a:t>
            </a:r>
            <a:r>
              <a:rPr lang="en-US" sz="3200" dirty="0">
                <a:latin typeface="Courier New" pitchFamily="49" charset="0"/>
              </a:rPr>
              <a:t>(4)</a:t>
            </a:r>
          </a:p>
          <a:p>
            <a:r>
              <a:rPr lang="en-US" sz="3200" dirty="0">
                <a:latin typeface="Courier New" pitchFamily="49" charset="0"/>
              </a:rPr>
              <a:t>B p:void</a:t>
            </a:r>
          </a:p>
          <a:p>
            <a:r>
              <a:rPr lang="en-US" sz="3200" dirty="0">
                <a:latin typeface="Courier New" pitchFamily="49" charset="0"/>
              </a:rPr>
              <a:t>B </a:t>
            </a:r>
            <a:r>
              <a:rPr lang="en-US" sz="3200" dirty="0" err="1">
                <a:latin typeface="Courier New" pitchFamily="49" charset="0"/>
              </a:rPr>
              <a:t>q.deq</a:t>
            </a:r>
            <a:r>
              <a:rPr lang="en-US" sz="3200" dirty="0">
                <a:latin typeface="Courier New" pitchFamily="49" charset="0"/>
              </a:rPr>
              <a:t>()</a:t>
            </a:r>
          </a:p>
          <a:p>
            <a:r>
              <a:rPr lang="en-US" sz="3200" dirty="0">
                <a:latin typeface="Courier New" pitchFamily="49" charset="0"/>
              </a:rPr>
              <a:t>B q:3</a:t>
            </a:r>
          </a:p>
          <a:p>
            <a:endParaRPr lang="en-US" sz="3200" dirty="0">
              <a:latin typeface="Courier New" pitchFamily="49" charset="0"/>
            </a:endParaRPr>
          </a:p>
          <a:p>
            <a:endParaRPr lang="en-US" sz="3200" dirty="0">
              <a:solidFill>
                <a:srgbClr val="0000FF"/>
              </a:solidFill>
              <a:latin typeface="Courier New" pitchFamily="49" charset="0"/>
            </a:endParaRPr>
          </a:p>
        </p:txBody>
      </p:sp>
      <p:sp>
        <p:nvSpPr>
          <p:cNvPr id="106503" name="Text Box 5"/>
          <p:cNvSpPr txBox="1">
            <a:spLocks noChangeArrowheads="1"/>
          </p:cNvSpPr>
          <p:nvPr/>
        </p:nvSpPr>
        <p:spPr bwMode="auto">
          <a:xfrm>
            <a:off x="1293813" y="3556000"/>
            <a:ext cx="1590675" cy="762000"/>
          </a:xfrm>
          <a:prstGeom prst="rect">
            <a:avLst/>
          </a:prstGeom>
          <a:noFill/>
          <a:ln w="9525" algn="ctr">
            <a:noFill/>
            <a:miter lim="800000"/>
            <a:headEnd/>
            <a:tailEnd/>
          </a:ln>
        </p:spPr>
        <p:txBody>
          <a:bodyPr wrap="none">
            <a:spAutoFit/>
          </a:bodyPr>
          <a:lstStyle/>
          <a:p>
            <a:pPr algn="ctr">
              <a:spcBef>
                <a:spcPct val="50000"/>
              </a:spcBef>
            </a:pPr>
            <a:r>
              <a:rPr lang="en-US" sz="4400" b="0" dirty="0" err="1">
                <a:solidFill>
                  <a:srgbClr val="3366FF"/>
                </a:solidFill>
                <a:latin typeface="Arial" pitchFamily="34" charset="0"/>
              </a:rPr>
              <a:t>H|q</a:t>
            </a:r>
            <a:r>
              <a:rPr lang="en-US" sz="4400" b="0" dirty="0">
                <a:solidFill>
                  <a:srgbClr val="3366FF"/>
                </a:solidFill>
                <a:latin typeface="Arial" pitchFamily="34" charset="0"/>
              </a:rPr>
              <a:t> =</a:t>
            </a:r>
          </a:p>
        </p:txBody>
      </p:sp>
      <p:sp>
        <p:nvSpPr>
          <p:cNvPr id="106504" name="Rectangle 6"/>
          <p:cNvSpPr>
            <a:spLocks noChangeArrowheads="1"/>
          </p:cNvSpPr>
          <p:nvPr/>
        </p:nvSpPr>
        <p:spPr bwMode="auto">
          <a:xfrm>
            <a:off x="2847975" y="3556000"/>
            <a:ext cx="2787650" cy="974536"/>
          </a:xfrm>
          <a:prstGeom prst="rect">
            <a:avLst/>
          </a:prstGeom>
          <a:solidFill>
            <a:schemeClr val="bg1"/>
          </a:solidFill>
          <a:ln w="9525" algn="ctr">
            <a:solidFill>
              <a:schemeClr val="bg1"/>
            </a:solidFill>
            <a:miter lim="800000"/>
            <a:headEnd/>
            <a:tailEnd/>
          </a:ln>
        </p:spPr>
        <p:txBody>
          <a:bodyPr anchor="ctr">
            <a:noAutofit/>
          </a:bodyPr>
          <a:lstStyle/>
          <a:p>
            <a:endParaRPr lang="en-US" dirty="0">
              <a:latin typeface="Courier New" pitchFamily="49" charset="0"/>
            </a:endParaRPr>
          </a:p>
        </p:txBody>
      </p:sp>
      <p:pic>
        <p:nvPicPr>
          <p:cNvPr id="9"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ChangeArrowheads="1"/>
          </p:cNvSpPr>
          <p:nvPr/>
        </p:nvSpPr>
        <p:spPr bwMode="auto">
          <a:xfrm>
            <a:off x="1371600" y="1752600"/>
            <a:ext cx="6781800" cy="2862263"/>
          </a:xfrm>
          <a:prstGeom prst="rect">
            <a:avLst/>
          </a:prstGeom>
          <a:solidFill>
            <a:srgbClr val="FFFFCC"/>
          </a:solidFill>
          <a:ln w="9525">
            <a:noFill/>
            <a:miter lim="800000"/>
            <a:headEnd/>
            <a:tailEnd/>
          </a:ln>
        </p:spPr>
        <p:txBody>
          <a:bodyPr>
            <a:spAutoFit/>
          </a:bodyPr>
          <a:lstStyle/>
          <a:p>
            <a:r>
              <a:rPr lang="en-US" sz="2000" b="1" dirty="0">
                <a:solidFill>
                  <a:schemeClr val="bg1">
                    <a:lumMod val="50000"/>
                  </a:schemeClr>
                </a:solidFill>
                <a:latin typeface="Courier New" pitchFamily="49" charset="0"/>
                <a:cs typeface="Courier New" pitchFamily="49" charset="0"/>
              </a:rPr>
              <a:t>class </a:t>
            </a:r>
            <a:r>
              <a:rPr lang="en-US" sz="2000" b="1" dirty="0" err="1">
                <a:solidFill>
                  <a:schemeClr val="bg1">
                    <a:lumMod val="50000"/>
                  </a:schemeClr>
                </a:solidFill>
                <a:latin typeface="Courier New" pitchFamily="49" charset="0"/>
                <a:cs typeface="Courier New" pitchFamily="49" charset="0"/>
              </a:rPr>
              <a:t>LockBasedQueue</a:t>
            </a:r>
            <a:r>
              <a:rPr lang="en-US" sz="2000" b="1" dirty="0">
                <a:solidFill>
                  <a:schemeClr val="bg1">
                    <a:lumMod val="50000"/>
                  </a:schemeClr>
                </a:solidFill>
                <a:latin typeface="Courier New" pitchFamily="49" charset="0"/>
                <a:cs typeface="Courier New" pitchFamily="49" charset="0"/>
              </a:rPr>
              <a:t>&lt;T&gt; {  </a:t>
            </a:r>
          </a:p>
          <a:p>
            <a:r>
              <a:rPr lang="en-US" sz="2000" b="1" dirty="0">
                <a:solidFill>
                  <a:schemeClr val="bg1">
                    <a:lumMod val="50000"/>
                  </a:schemeClr>
                </a:solidFill>
                <a:latin typeface="Courier New" pitchFamily="49" charset="0"/>
                <a:cs typeface="Courier New" pitchFamily="49" charset="0"/>
              </a:rPr>
              <a:t>  </a:t>
            </a:r>
            <a:r>
              <a:rPr lang="en-US" sz="2000" b="1" dirty="0" err="1">
                <a:solidFill>
                  <a:schemeClr val="bg1">
                    <a:lumMod val="50000"/>
                  </a:schemeClr>
                </a:solidFill>
                <a:latin typeface="Courier New" pitchFamily="49" charset="0"/>
                <a:cs typeface="Courier New" pitchFamily="49" charset="0"/>
              </a:rPr>
              <a:t>int</a:t>
            </a:r>
            <a:r>
              <a:rPr lang="en-US" sz="2000" b="1" dirty="0">
                <a:solidFill>
                  <a:schemeClr val="bg1">
                    <a:lumMod val="50000"/>
                  </a:schemeClr>
                </a:solidFill>
                <a:latin typeface="Courier New" pitchFamily="49" charset="0"/>
                <a:cs typeface="Courier New" pitchFamily="49" charset="0"/>
              </a:rPr>
              <a:t> head, tail;  </a:t>
            </a:r>
          </a:p>
          <a:p>
            <a:r>
              <a:rPr lang="en-US" sz="2000" b="1" dirty="0">
                <a:solidFill>
                  <a:schemeClr val="bg1">
                    <a:lumMod val="50000"/>
                  </a:schemeClr>
                </a:solidFill>
                <a:latin typeface="Courier New" pitchFamily="49" charset="0"/>
                <a:cs typeface="Courier New" pitchFamily="49" charset="0"/>
              </a:rPr>
              <a:t>  T[] items;  </a:t>
            </a:r>
          </a:p>
          <a:p>
            <a:r>
              <a:rPr lang="en-US" sz="2000" b="1" dirty="0">
                <a:solidFill>
                  <a:schemeClr val="bg1">
                    <a:lumMod val="50000"/>
                  </a:schemeClr>
                </a:solidFill>
                <a:latin typeface="Courier New" pitchFamily="49" charset="0"/>
                <a:cs typeface="Courier New" pitchFamily="49" charset="0"/>
              </a:rPr>
              <a:t>  Lock </a:t>
            </a:r>
            <a:r>
              <a:rPr lang="en-US" sz="2000" b="1" dirty="0" err="1">
                <a:solidFill>
                  <a:schemeClr val="bg1">
                    <a:lumMod val="50000"/>
                  </a:schemeClr>
                </a:solidFill>
                <a:latin typeface="Courier New" pitchFamily="49" charset="0"/>
                <a:cs typeface="Courier New" pitchFamily="49" charset="0"/>
              </a:rPr>
              <a:t>lock</a:t>
            </a:r>
            <a:r>
              <a:rPr lang="en-US" sz="2000" b="1" dirty="0">
                <a:solidFill>
                  <a:schemeClr val="bg1">
                    <a:lumMod val="50000"/>
                  </a:schemeClr>
                </a:solidFill>
                <a:latin typeface="Courier New" pitchFamily="49" charset="0"/>
                <a:cs typeface="Courier New" pitchFamily="49" charset="0"/>
              </a:rPr>
              <a:t>;</a:t>
            </a:r>
            <a:r>
              <a:rPr lang="en-US" sz="2000" b="1" dirty="0">
                <a:solidFill>
                  <a:srgbClr val="0070C0"/>
                </a:solidFill>
                <a:latin typeface="Courier New" pitchFamily="49" charset="0"/>
                <a:cs typeface="Courier New" pitchFamily="49" charset="0"/>
              </a:rPr>
              <a:t>  </a:t>
            </a:r>
          </a:p>
          <a:p>
            <a:r>
              <a:rPr lang="en-US" sz="2000" b="1" dirty="0">
                <a:solidFill>
                  <a:schemeClr val="tx1"/>
                </a:solidFill>
                <a:latin typeface="Courier New" pitchFamily="49" charset="0"/>
                <a:cs typeface="Courier New" pitchFamily="49" charset="0"/>
              </a:rPr>
              <a:t>  public </a:t>
            </a:r>
            <a:r>
              <a:rPr lang="en-US" sz="2000" b="1" dirty="0" err="1">
                <a:solidFill>
                  <a:srgbClr val="0070C0"/>
                </a:solidFill>
                <a:latin typeface="Courier New" pitchFamily="49" charset="0"/>
                <a:cs typeface="Courier New" pitchFamily="49" charset="0"/>
              </a:rPr>
              <a:t>LockBasedQueue</a:t>
            </a:r>
            <a:r>
              <a:rPr lang="en-US" sz="2000" b="1" dirty="0">
                <a:solidFill>
                  <a:srgbClr val="0070C0"/>
                </a:solidFill>
                <a:latin typeface="Courier New" pitchFamily="49" charset="0"/>
                <a:cs typeface="Courier New" pitchFamily="49" charset="0"/>
              </a:rPr>
              <a:t>(</a:t>
            </a:r>
            <a:r>
              <a:rPr lang="en-US" sz="2000" b="1" dirty="0" err="1">
                <a:solidFill>
                  <a:schemeClr val="tx1"/>
                </a:solidFill>
                <a:latin typeface="Courier New" pitchFamily="49" charset="0"/>
                <a:cs typeface="Courier New" pitchFamily="49" charset="0"/>
              </a:rPr>
              <a:t>int</a:t>
            </a:r>
            <a:r>
              <a:rPr lang="en-US" sz="2000" b="1" dirty="0">
                <a:solidFill>
                  <a:schemeClr val="tx1"/>
                </a:solidFill>
                <a:latin typeface="Courier New" pitchFamily="49" charset="0"/>
                <a:cs typeface="Courier New" pitchFamily="49" charset="0"/>
              </a:rPr>
              <a:t> </a:t>
            </a:r>
            <a:r>
              <a:rPr lang="en-US" sz="2000" b="1" dirty="0">
                <a:solidFill>
                  <a:srgbClr val="0070C0"/>
                </a:solidFill>
                <a:latin typeface="Courier New" pitchFamily="49" charset="0"/>
                <a:cs typeface="Courier New" pitchFamily="49" charset="0"/>
              </a:rPr>
              <a:t>capacity) {    </a:t>
            </a:r>
          </a:p>
          <a:p>
            <a:r>
              <a:rPr lang="en-US" sz="2000" b="1" dirty="0">
                <a:solidFill>
                  <a:srgbClr val="0070C0"/>
                </a:solidFill>
                <a:latin typeface="Courier New" pitchFamily="49" charset="0"/>
                <a:cs typeface="Courier New" pitchFamily="49" charset="0"/>
              </a:rPr>
              <a:t>    head = 0; tail = 0;    </a:t>
            </a:r>
          </a:p>
          <a:p>
            <a:r>
              <a:rPr lang="en-US" sz="2000" b="1" dirty="0">
                <a:solidFill>
                  <a:srgbClr val="0070C0"/>
                </a:solidFill>
                <a:latin typeface="Courier New" pitchFamily="49" charset="0"/>
                <a:cs typeface="Courier New" pitchFamily="49" charset="0"/>
              </a:rPr>
              <a:t>    lock = </a:t>
            </a:r>
            <a:r>
              <a:rPr lang="en-US" sz="2000" b="1" dirty="0">
                <a:solidFill>
                  <a:schemeClr val="tx1"/>
                </a:solidFill>
                <a:latin typeface="Courier New" pitchFamily="49" charset="0"/>
                <a:cs typeface="Courier New" pitchFamily="49" charset="0"/>
              </a:rPr>
              <a:t>new </a:t>
            </a:r>
            <a:r>
              <a:rPr lang="en-US" sz="2000" b="1" dirty="0" err="1">
                <a:solidFill>
                  <a:srgbClr val="0070C0"/>
                </a:solidFill>
                <a:latin typeface="Courier New" pitchFamily="49" charset="0"/>
                <a:cs typeface="Courier New" pitchFamily="49" charset="0"/>
              </a:rPr>
              <a:t>ReentrantLock</a:t>
            </a:r>
            <a:r>
              <a:rPr lang="en-US" sz="2000" b="1" dirty="0">
                <a:solidFill>
                  <a:srgbClr val="0070C0"/>
                </a:solidFill>
                <a:latin typeface="Courier New" pitchFamily="49" charset="0"/>
                <a:cs typeface="Courier New" pitchFamily="49" charset="0"/>
              </a:rPr>
              <a:t>();    </a:t>
            </a:r>
          </a:p>
          <a:p>
            <a:r>
              <a:rPr lang="en-US" sz="2000" b="1" dirty="0">
                <a:solidFill>
                  <a:schemeClr val="tx1"/>
                </a:solidFill>
                <a:latin typeface="Courier New" pitchFamily="49" charset="0"/>
                <a:cs typeface="Courier New" pitchFamily="49" charset="0"/>
              </a:rPr>
              <a:t>    </a:t>
            </a:r>
            <a:r>
              <a:rPr lang="en-US" sz="2000" b="1" dirty="0">
                <a:solidFill>
                  <a:srgbClr val="0070C0"/>
                </a:solidFill>
                <a:latin typeface="Courier New" pitchFamily="49" charset="0"/>
                <a:cs typeface="Courier New" pitchFamily="49" charset="0"/>
              </a:rPr>
              <a:t>items = (T[]) </a:t>
            </a:r>
            <a:r>
              <a:rPr lang="en-US" sz="2000" b="1" dirty="0">
                <a:solidFill>
                  <a:schemeClr val="tx1"/>
                </a:solidFill>
                <a:latin typeface="Courier New" pitchFamily="49" charset="0"/>
                <a:cs typeface="Courier New" pitchFamily="49" charset="0"/>
              </a:rPr>
              <a:t>new </a:t>
            </a:r>
            <a:r>
              <a:rPr lang="en-US" sz="2000" b="1" dirty="0">
                <a:solidFill>
                  <a:srgbClr val="0070C0"/>
                </a:solidFill>
                <a:latin typeface="Courier New" pitchFamily="49" charset="0"/>
                <a:cs typeface="Courier New" pitchFamily="49" charset="0"/>
              </a:rPr>
              <a:t>Object[capacity];  </a:t>
            </a:r>
          </a:p>
          <a:p>
            <a:r>
              <a:rPr lang="en-US" sz="2000" b="1" dirty="0">
                <a:solidFill>
                  <a:schemeClr val="bg1">
                    <a:lumMod val="50000"/>
                  </a:schemeClr>
                </a:solidFill>
                <a:latin typeface="Courier New" pitchFamily="49" charset="0"/>
                <a:cs typeface="Courier New" pitchFamily="49" charset="0"/>
              </a:rPr>
              <a:t>}</a:t>
            </a:r>
          </a:p>
        </p:txBody>
      </p:sp>
      <p:sp>
        <p:nvSpPr>
          <p:cNvPr id="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p:cNvSpPr>
            <a:spLocks noGrp="1"/>
          </p:cNvSpPr>
          <p:nvPr>
            <p:ph type="sldNum" sz="quarter" idx="11"/>
          </p:nvPr>
        </p:nvSpPr>
        <p:spPr>
          <a:xfrm>
            <a:off x="6553200" y="6248400"/>
            <a:ext cx="1905000" cy="457200"/>
          </a:xfrm>
        </p:spPr>
        <p:txBody>
          <a:bodyPr/>
          <a:lstStyle/>
          <a:p>
            <a:pPr>
              <a:defRPr/>
            </a:pPr>
            <a:fld id="{81127EE3-F830-46EF-8DFC-D0FEE1031833}" type="slidenum">
              <a:rPr lang="x-none" b="0">
                <a:solidFill>
                  <a:schemeClr val="tx1"/>
                </a:solidFill>
                <a:latin typeface="Arial" pitchFamily="34" charset="0"/>
                <a:cs typeface="+mn-cs"/>
              </a:rPr>
              <a:pPr>
                <a:defRPr/>
              </a:pPr>
              <a:t>11</a:t>
            </a:fld>
            <a:endParaRPr lang="en-US" b="0" dirty="0">
              <a:solidFill>
                <a:schemeClr val="tx1"/>
              </a:solidFill>
              <a:latin typeface="Arial" pitchFamily="34" charset="0"/>
              <a:cs typeface="+mn-cs"/>
            </a:endParaRPr>
          </a:p>
        </p:txBody>
      </p:sp>
      <p:sp>
        <p:nvSpPr>
          <p:cNvPr id="10245" name="Rectangle 3"/>
          <p:cNvSpPr>
            <a:spLocks noGrp="1" noChangeArrowheads="1"/>
          </p:cNvSpPr>
          <p:nvPr>
            <p:ph type="title" idx="4294967295"/>
          </p:nvPr>
        </p:nvSpPr>
        <p:spPr>
          <a:xfrm>
            <a:off x="455613" y="233363"/>
            <a:ext cx="7507287" cy="1150937"/>
          </a:xfrm>
        </p:spPr>
        <p:txBody>
          <a:bodyPr/>
          <a:lstStyle/>
          <a:p>
            <a:pPr algn="l" eaLnBrk="1" hangingPunct="1"/>
            <a:r>
              <a:rPr lang="en-US" smtClean="0"/>
              <a:t>     A Lock-Based Queue</a:t>
            </a:r>
            <a:endParaRPr lang="en-US" smtClean="0">
              <a:solidFill>
                <a:srgbClr val="FF3300"/>
              </a:solidFill>
            </a:endParaRPr>
          </a:p>
        </p:txBody>
      </p:sp>
      <p:sp>
        <p:nvSpPr>
          <p:cNvPr id="10248" name="AutoShape 6"/>
          <p:cNvSpPr>
            <a:spLocks noChangeArrowheads="1"/>
          </p:cNvSpPr>
          <p:nvPr/>
        </p:nvSpPr>
        <p:spPr bwMode="auto">
          <a:xfrm>
            <a:off x="1587500" y="2990850"/>
            <a:ext cx="6032500" cy="1301750"/>
          </a:xfrm>
          <a:prstGeom prst="wedgeRoundRectCallout">
            <a:avLst>
              <a:gd name="adj1" fmla="val 34412"/>
              <a:gd name="adj2" fmla="val 99958"/>
              <a:gd name="adj3" fmla="val 16667"/>
            </a:avLst>
          </a:prstGeom>
          <a:noFill/>
          <a:ln w="38100">
            <a:solidFill>
              <a:srgbClr val="FF0000"/>
            </a:solidFill>
            <a:miter lim="800000"/>
            <a:headEnd/>
            <a:tailEnd/>
          </a:ln>
        </p:spPr>
        <p:txBody>
          <a:bodyPr anchor="ctr"/>
          <a:lstStyle/>
          <a:p>
            <a:pPr algn="ctr"/>
            <a:endParaRPr lang="en-US" sz="2800" b="0" dirty="0">
              <a:latin typeface="Arial" pitchFamily="34" charset="0"/>
            </a:endParaRPr>
          </a:p>
        </p:txBody>
      </p:sp>
      <p:sp>
        <p:nvSpPr>
          <p:cNvPr id="10249" name="Text Box 7"/>
          <p:cNvSpPr txBox="1">
            <a:spLocks noChangeArrowheads="1"/>
          </p:cNvSpPr>
          <p:nvPr/>
        </p:nvSpPr>
        <p:spPr bwMode="auto">
          <a:xfrm>
            <a:off x="4213224" y="4864100"/>
            <a:ext cx="3735021" cy="523220"/>
          </a:xfrm>
          <a:prstGeom prst="rect">
            <a:avLst/>
          </a:prstGeom>
          <a:noFill/>
          <a:ln w="9525">
            <a:noFill/>
            <a:miter lim="800000"/>
            <a:headEnd/>
            <a:tailEnd/>
          </a:ln>
        </p:spPr>
        <p:txBody>
          <a:bodyPr wrap="square">
            <a:spAutoFit/>
          </a:bodyPr>
          <a:lstStyle/>
          <a:p>
            <a:pPr algn="ctr"/>
            <a:r>
              <a:rPr lang="en-US" sz="2800" b="0" dirty="0" smtClean="0">
                <a:latin typeface="Arial" pitchFamily="34" charset="0"/>
              </a:rPr>
              <a:t>Initially </a:t>
            </a:r>
            <a:r>
              <a:rPr lang="en-US" sz="2800" dirty="0" smtClean="0">
                <a:latin typeface="Courier New" pitchFamily="49" charset="0"/>
                <a:cs typeface="Courier New" pitchFamily="49" charset="0"/>
              </a:rPr>
              <a:t>head </a:t>
            </a:r>
            <a:r>
              <a:rPr lang="en-US" sz="2800" dirty="0">
                <a:latin typeface="Courier New" pitchFamily="49" charset="0"/>
                <a:cs typeface="Courier New" pitchFamily="49" charset="0"/>
              </a:rPr>
              <a:t>= tail</a:t>
            </a:r>
          </a:p>
        </p:txBody>
      </p:sp>
      <p:grpSp>
        <p:nvGrpSpPr>
          <p:cNvPr id="46" name="Group 45"/>
          <p:cNvGrpSpPr/>
          <p:nvPr/>
        </p:nvGrpSpPr>
        <p:grpSpPr>
          <a:xfrm>
            <a:off x="5413375" y="1296989"/>
            <a:ext cx="2590800" cy="1751014"/>
            <a:chOff x="5413375" y="1296989"/>
            <a:chExt cx="2590800" cy="1751014"/>
          </a:xfrm>
        </p:grpSpPr>
        <p:grpSp>
          <p:nvGrpSpPr>
            <p:cNvPr id="47" name="Group 7"/>
            <p:cNvGrpSpPr>
              <a:grpSpLocks/>
            </p:cNvGrpSpPr>
            <p:nvPr/>
          </p:nvGrpSpPr>
          <p:grpSpPr bwMode="auto">
            <a:xfrm>
              <a:off x="6067425" y="1787528"/>
              <a:ext cx="1319213" cy="1260475"/>
              <a:chOff x="3734" y="1374"/>
              <a:chExt cx="831" cy="794"/>
            </a:xfrm>
          </p:grpSpPr>
          <p:sp>
            <p:nvSpPr>
              <p:cNvPr id="64" name="Oval 8"/>
              <p:cNvSpPr>
                <a:spLocks noChangeArrowheads="1"/>
              </p:cNvSpPr>
              <p:nvPr/>
            </p:nvSpPr>
            <p:spPr bwMode="auto">
              <a:xfrm>
                <a:off x="3734" y="1374"/>
                <a:ext cx="831" cy="794"/>
              </a:xfrm>
              <a:prstGeom prst="ellipse">
                <a:avLst/>
              </a:prstGeom>
              <a:solidFill>
                <a:srgbClr val="00FFFF"/>
              </a:solidFill>
              <a:ln w="28575" algn="ctr">
                <a:solidFill>
                  <a:schemeClr val="tx1"/>
                </a:solidFill>
                <a:round/>
                <a:headEnd/>
                <a:tailEnd/>
              </a:ln>
            </p:spPr>
            <p:txBody>
              <a:bodyPr wrap="none" anchor="ctr">
                <a:noAutofit/>
              </a:bodyPr>
              <a:lstStyle/>
              <a:p>
                <a:endParaRPr lang="en-US" dirty="0">
                  <a:latin typeface="Courier New" pitchFamily="49" charset="0"/>
                </a:endParaRPr>
              </a:p>
            </p:txBody>
          </p:sp>
          <p:sp>
            <p:nvSpPr>
              <p:cNvPr id="65" name="Oval 9"/>
              <p:cNvSpPr>
                <a:spLocks noChangeArrowheads="1"/>
              </p:cNvSpPr>
              <p:nvPr/>
            </p:nvSpPr>
            <p:spPr bwMode="auto">
              <a:xfrm>
                <a:off x="3931" y="1559"/>
                <a:ext cx="454" cy="409"/>
              </a:xfrm>
              <a:prstGeom prst="ellipse">
                <a:avLst/>
              </a:prstGeom>
              <a:solidFill>
                <a:srgbClr val="FFFFCC"/>
              </a:solidFill>
              <a:ln w="28575" algn="ctr">
                <a:solidFill>
                  <a:schemeClr val="tx1"/>
                </a:solidFill>
                <a:round/>
                <a:headEnd/>
                <a:tailEnd/>
              </a:ln>
            </p:spPr>
            <p:txBody>
              <a:bodyPr wrap="square" anchor="ctr">
                <a:spAutoFit/>
              </a:bodyPr>
              <a:lstStyle/>
              <a:p>
                <a:endParaRPr lang="en-US" dirty="0">
                  <a:latin typeface="Courier New" pitchFamily="49" charset="0"/>
                </a:endParaRPr>
              </a:p>
            </p:txBody>
          </p:sp>
          <p:sp>
            <p:nvSpPr>
              <p:cNvPr id="66" name="Line 10"/>
              <p:cNvSpPr>
                <a:spLocks noChangeShapeType="1"/>
              </p:cNvSpPr>
              <p:nvPr/>
            </p:nvSpPr>
            <p:spPr bwMode="auto">
              <a:xfrm flipV="1">
                <a:off x="3904" y="1983"/>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7" name="Line 11"/>
              <p:cNvSpPr>
                <a:spLocks noChangeShapeType="1"/>
              </p:cNvSpPr>
              <p:nvPr/>
            </p:nvSpPr>
            <p:spPr bwMode="auto">
              <a:xfrm flipV="1">
                <a:off x="4308" y="1455"/>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8" name="Line 12"/>
              <p:cNvSpPr>
                <a:spLocks noChangeShapeType="1"/>
              </p:cNvSpPr>
              <p:nvPr/>
            </p:nvSpPr>
            <p:spPr bwMode="auto">
              <a:xfrm flipV="1">
                <a:off x="4416" y="167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9" name="Line 13"/>
              <p:cNvSpPr>
                <a:spLocks noChangeShapeType="1"/>
              </p:cNvSpPr>
              <p:nvPr/>
            </p:nvSpPr>
            <p:spPr bwMode="auto">
              <a:xfrm flipV="1">
                <a:off x="3760" y="185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70" name="Line 14"/>
              <p:cNvSpPr>
                <a:spLocks noChangeShapeType="1"/>
              </p:cNvSpPr>
              <p:nvPr/>
            </p:nvSpPr>
            <p:spPr bwMode="auto">
              <a:xfrm>
                <a:off x="3768" y="1613"/>
                <a:ext cx="121" cy="50"/>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71" name="Line 15"/>
              <p:cNvSpPr>
                <a:spLocks noChangeShapeType="1"/>
              </p:cNvSpPr>
              <p:nvPr/>
            </p:nvSpPr>
            <p:spPr bwMode="auto">
              <a:xfrm>
                <a:off x="4400" y="1857"/>
                <a:ext cx="117" cy="5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72" name="Line 16"/>
              <p:cNvSpPr>
                <a:spLocks noChangeShapeType="1"/>
              </p:cNvSpPr>
              <p:nvPr/>
            </p:nvSpPr>
            <p:spPr bwMode="auto">
              <a:xfrm>
                <a:off x="3952" y="142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73" name="Line 17"/>
              <p:cNvSpPr>
                <a:spLocks noChangeShapeType="1"/>
              </p:cNvSpPr>
              <p:nvPr/>
            </p:nvSpPr>
            <p:spPr bwMode="auto">
              <a:xfrm flipH="1">
                <a:off x="4161" y="1377"/>
                <a:ext cx="11" cy="12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74" name="Line 18"/>
              <p:cNvSpPr>
                <a:spLocks noChangeShapeType="1"/>
              </p:cNvSpPr>
              <p:nvPr/>
            </p:nvSpPr>
            <p:spPr bwMode="auto">
              <a:xfrm>
                <a:off x="4300" y="198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75" name="Line 19"/>
              <p:cNvSpPr>
                <a:spLocks noChangeShapeType="1"/>
              </p:cNvSpPr>
              <p:nvPr/>
            </p:nvSpPr>
            <p:spPr bwMode="auto">
              <a:xfrm flipH="1">
                <a:off x="4129" y="2025"/>
                <a:ext cx="3" cy="12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grpSp>
        <p:sp>
          <p:nvSpPr>
            <p:cNvPr id="48" name="Text Box 20"/>
            <p:cNvSpPr txBox="1">
              <a:spLocks noChangeArrowheads="1"/>
            </p:cNvSpPr>
            <p:nvPr/>
          </p:nvSpPr>
          <p:spPr bwMode="auto">
            <a:xfrm>
              <a:off x="6435725" y="15605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0</a:t>
              </a:r>
            </a:p>
          </p:txBody>
        </p:sp>
        <p:sp>
          <p:nvSpPr>
            <p:cNvPr id="49" name="Text Box 21"/>
            <p:cNvSpPr txBox="1">
              <a:spLocks noChangeArrowheads="1"/>
            </p:cNvSpPr>
            <p:nvPr/>
          </p:nvSpPr>
          <p:spPr bwMode="auto">
            <a:xfrm>
              <a:off x="6892925" y="15859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1</a:t>
              </a:r>
            </a:p>
          </p:txBody>
        </p:sp>
        <p:sp>
          <p:nvSpPr>
            <p:cNvPr id="50" name="Text Box 22"/>
            <p:cNvSpPr txBox="1">
              <a:spLocks noChangeArrowheads="1"/>
            </p:cNvSpPr>
            <p:nvPr/>
          </p:nvSpPr>
          <p:spPr bwMode="auto">
            <a:xfrm>
              <a:off x="5413375" y="1757364"/>
              <a:ext cx="954088" cy="246063"/>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capacity-1</a:t>
              </a:r>
            </a:p>
          </p:txBody>
        </p:sp>
        <p:sp>
          <p:nvSpPr>
            <p:cNvPr id="51" name="Text Box 23"/>
            <p:cNvSpPr txBox="1">
              <a:spLocks noChangeArrowheads="1"/>
            </p:cNvSpPr>
            <p:nvPr/>
          </p:nvSpPr>
          <p:spPr bwMode="auto">
            <a:xfrm>
              <a:off x="7216775" y="184626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2</a:t>
              </a:r>
            </a:p>
          </p:txBody>
        </p:sp>
        <p:sp>
          <p:nvSpPr>
            <p:cNvPr id="52" name="Text Box 24"/>
            <p:cNvSpPr txBox="1">
              <a:spLocks noChangeArrowheads="1"/>
            </p:cNvSpPr>
            <p:nvPr/>
          </p:nvSpPr>
          <p:spPr bwMode="auto">
            <a:xfrm>
              <a:off x="5915025" y="1296989"/>
              <a:ext cx="601663" cy="307975"/>
            </a:xfrm>
            <a:prstGeom prst="rect">
              <a:avLst/>
            </a:prstGeom>
            <a:solidFill>
              <a:srgbClr val="00FFFF"/>
            </a:solidFill>
            <a:ln w="28575" algn="ctr">
              <a:solidFill>
                <a:schemeClr val="tx1"/>
              </a:solidFill>
              <a:miter lim="800000"/>
              <a:headEnd/>
              <a:tailEnd/>
            </a:ln>
          </p:spPr>
          <p:txBody>
            <a:bodyPr wrap="none">
              <a:spAutoFit/>
            </a:bodyPr>
            <a:lstStyle/>
            <a:p>
              <a:r>
                <a:rPr lang="en-US" sz="1400" dirty="0">
                  <a:solidFill>
                    <a:schemeClr val="tx2"/>
                  </a:solidFill>
                  <a:latin typeface="Arial" pitchFamily="34" charset="0"/>
                </a:rPr>
                <a:t>head</a:t>
              </a:r>
            </a:p>
          </p:txBody>
        </p:sp>
        <p:sp>
          <p:nvSpPr>
            <p:cNvPr id="53" name="Line 25"/>
            <p:cNvSpPr>
              <a:spLocks noChangeShapeType="1"/>
            </p:cNvSpPr>
            <p:nvPr/>
          </p:nvSpPr>
          <p:spPr bwMode="auto">
            <a:xfrm>
              <a:off x="6305550" y="1581152"/>
              <a:ext cx="203200" cy="2159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54" name="Text Box 26"/>
            <p:cNvSpPr txBox="1">
              <a:spLocks noChangeArrowheads="1"/>
            </p:cNvSpPr>
            <p:nvPr/>
          </p:nvSpPr>
          <p:spPr bwMode="auto">
            <a:xfrm>
              <a:off x="7413625" y="1309689"/>
              <a:ext cx="590550" cy="307975"/>
            </a:xfrm>
            <a:prstGeom prst="rect">
              <a:avLst/>
            </a:prstGeom>
            <a:solidFill>
              <a:srgbClr val="00FFFF"/>
            </a:solidFill>
            <a:ln w="28575" algn="ctr">
              <a:solidFill>
                <a:schemeClr val="tx1"/>
              </a:solidFill>
              <a:miter lim="800000"/>
              <a:headEnd/>
              <a:tailEnd/>
            </a:ln>
          </p:spPr>
          <p:txBody>
            <a:bodyPr>
              <a:spAutoFit/>
            </a:bodyPr>
            <a:lstStyle/>
            <a:p>
              <a:r>
                <a:rPr lang="en-US" sz="1400" dirty="0">
                  <a:solidFill>
                    <a:schemeClr val="tx2"/>
                  </a:solidFill>
                  <a:latin typeface="Arial" pitchFamily="34" charset="0"/>
                </a:rPr>
                <a:t>tail</a:t>
              </a:r>
            </a:p>
          </p:txBody>
        </p:sp>
        <p:sp>
          <p:nvSpPr>
            <p:cNvPr id="55" name="Line 27"/>
            <p:cNvSpPr>
              <a:spLocks noChangeShapeType="1"/>
            </p:cNvSpPr>
            <p:nvPr/>
          </p:nvSpPr>
          <p:spPr bwMode="auto">
            <a:xfrm flipH="1">
              <a:off x="7194550" y="1606552"/>
              <a:ext cx="406400" cy="4191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56" name="Text Box 28"/>
            <p:cNvSpPr txBox="1">
              <a:spLocks noChangeArrowheads="1"/>
            </p:cNvSpPr>
            <p:nvPr/>
          </p:nvSpPr>
          <p:spPr bwMode="auto">
            <a:xfrm>
              <a:off x="6435725" y="16827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y</a:t>
              </a:r>
            </a:p>
          </p:txBody>
        </p:sp>
        <p:sp>
          <p:nvSpPr>
            <p:cNvPr id="57" name="Text Box 29"/>
            <p:cNvSpPr txBox="1">
              <a:spLocks noChangeArrowheads="1"/>
            </p:cNvSpPr>
            <p:nvPr/>
          </p:nvSpPr>
          <p:spPr bwMode="auto">
            <a:xfrm>
              <a:off x="6727825" y="17081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z</a:t>
              </a:r>
            </a:p>
          </p:txBody>
        </p:sp>
        <p:grpSp>
          <p:nvGrpSpPr>
            <p:cNvPr id="58" name="Group 37"/>
            <p:cNvGrpSpPr/>
            <p:nvPr/>
          </p:nvGrpSpPr>
          <p:grpSpPr>
            <a:xfrm>
              <a:off x="6563360" y="2171808"/>
              <a:ext cx="332554" cy="474757"/>
              <a:chOff x="4436366" y="3112166"/>
              <a:chExt cx="634627" cy="906000"/>
            </a:xfrm>
          </p:grpSpPr>
          <p:sp>
            <p:nvSpPr>
              <p:cNvPr id="59" name="Oval 8"/>
              <p:cNvSpPr>
                <a:spLocks noChangeArrowheads="1"/>
              </p:cNvSpPr>
              <p:nvPr/>
            </p:nvSpPr>
            <p:spPr bwMode="auto">
              <a:xfrm>
                <a:off x="4436366" y="3112166"/>
                <a:ext cx="634627" cy="655835"/>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60" name="Oval 9"/>
              <p:cNvSpPr>
                <a:spLocks noChangeArrowheads="1"/>
              </p:cNvSpPr>
              <p:nvPr/>
            </p:nvSpPr>
            <p:spPr bwMode="auto">
              <a:xfrm>
                <a:off x="4527663" y="3200062"/>
                <a:ext cx="445352" cy="516104"/>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61" name="Oval 10"/>
              <p:cNvSpPr>
                <a:spLocks noChangeArrowheads="1"/>
              </p:cNvSpPr>
              <p:nvPr/>
            </p:nvSpPr>
            <p:spPr bwMode="auto">
              <a:xfrm>
                <a:off x="4440819" y="3375853"/>
                <a:ext cx="630174" cy="642313"/>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62" name="Oval 11"/>
              <p:cNvSpPr>
                <a:spLocks noChangeArrowheads="1"/>
              </p:cNvSpPr>
              <p:nvPr/>
            </p:nvSpPr>
            <p:spPr bwMode="auto">
              <a:xfrm>
                <a:off x="4639001" y="3508823"/>
                <a:ext cx="227130" cy="220865"/>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63"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CC"/>
              </a:solidFill>
              <a:ln w="12700">
                <a:solidFill>
                  <a:schemeClr val="bg1"/>
                </a:solidFill>
                <a:miter lim="800000"/>
                <a:headEnd/>
                <a:tailEnd/>
              </a:ln>
            </p:spPr>
            <p:txBody>
              <a:bodyPr wrap="none" anchor="ctr"/>
              <a:lstStyle/>
              <a:p>
                <a:endParaRPr lang="en-US" dirty="0">
                  <a:latin typeface="Arial" pitchFamily="34" charset="0"/>
                </a:endParaRPr>
              </a:p>
            </p:txBody>
          </p:sp>
        </p:grpSp>
      </p:grpSp>
    </p:spTree>
    <p:extLst>
      <p:ext uri="{BB962C8B-B14F-4D97-AF65-F5344CB8AC3E}">
        <p14:creationId xmlns:p14="http://schemas.microsoft.com/office/powerpoint/2010/main" val="52016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4"/>
          <p:cNvSpPr>
            <a:spLocks noGrp="1"/>
          </p:cNvSpPr>
          <p:nvPr>
            <p:ph type="sldNum" sz="quarter" idx="11"/>
          </p:nvPr>
        </p:nvSpPr>
        <p:spPr>
          <a:xfrm>
            <a:off x="6553200" y="6248400"/>
            <a:ext cx="1905000" cy="457200"/>
          </a:xfrm>
        </p:spPr>
        <p:txBody>
          <a:bodyPr/>
          <a:lstStyle/>
          <a:p>
            <a:pPr>
              <a:defRPr/>
            </a:pPr>
            <a:fld id="{4C8C6ADD-F42D-46AA-8A3A-A01EDE0E2D64}" type="slidenum">
              <a:rPr lang="x-none" b="0">
                <a:solidFill>
                  <a:schemeClr val="tx1"/>
                </a:solidFill>
                <a:latin typeface="Arial" pitchFamily="34" charset="0"/>
                <a:cs typeface="+mn-cs"/>
              </a:rPr>
              <a:pPr>
                <a:defRPr/>
              </a:pPr>
              <a:t>110</a:t>
            </a:fld>
            <a:endParaRPr lang="en-US" b="0" dirty="0">
              <a:solidFill>
                <a:schemeClr val="tx1"/>
              </a:solidFill>
              <a:latin typeface="Arial" pitchFamily="34" charset="0"/>
              <a:cs typeface="+mn-cs"/>
            </a:endParaRPr>
          </a:p>
        </p:txBody>
      </p:sp>
      <p:pic>
        <p:nvPicPr>
          <p:cNvPr id="107524" name="Picture 6"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07525" name="Rectangle 2"/>
          <p:cNvSpPr>
            <a:spLocks noGrp="1" noChangeArrowheads="1"/>
          </p:cNvSpPr>
          <p:nvPr>
            <p:ph type="title" idx="4294967295"/>
          </p:nvPr>
        </p:nvSpPr>
        <p:spPr/>
        <p:txBody>
          <a:bodyPr/>
          <a:lstStyle/>
          <a:p>
            <a:pPr eaLnBrk="1" hangingPunct="1"/>
            <a:r>
              <a:rPr lang="en-US" smtClean="0"/>
              <a:t>Thread Projections</a:t>
            </a:r>
          </a:p>
        </p:txBody>
      </p:sp>
      <p:sp>
        <p:nvSpPr>
          <p:cNvPr id="107526" name="Text Box 4"/>
          <p:cNvSpPr txBox="1">
            <a:spLocks noChangeArrowheads="1"/>
          </p:cNvSpPr>
          <p:nvPr/>
        </p:nvSpPr>
        <p:spPr bwMode="auto">
          <a:xfrm>
            <a:off x="2909888" y="2514600"/>
            <a:ext cx="2789237" cy="4031873"/>
          </a:xfrm>
          <a:prstGeom prst="rect">
            <a:avLst/>
          </a:prstGeom>
          <a:noFill/>
          <a:ln w="9525">
            <a:noFill/>
            <a:miter lim="800000"/>
            <a:headEnd/>
            <a:tailEnd/>
          </a:ln>
        </p:spPr>
        <p:txBody>
          <a:bodyPr>
            <a:spAutoFit/>
          </a:bodyPr>
          <a:lstStyle/>
          <a:p>
            <a:r>
              <a:rPr lang="en-US" sz="3200" dirty="0">
                <a:solidFill>
                  <a:schemeClr val="tx1"/>
                </a:solidFill>
                <a:latin typeface="Courier New" pitchFamily="49" charset="0"/>
              </a:rPr>
              <a:t>A </a:t>
            </a:r>
            <a:r>
              <a:rPr lang="en-US" sz="3200" dirty="0" err="1">
                <a:solidFill>
                  <a:schemeClr val="tx1"/>
                </a:solidFill>
                <a:latin typeface="Courier New" pitchFamily="49" charset="0"/>
              </a:rPr>
              <a:t>q.enq</a:t>
            </a:r>
            <a:r>
              <a:rPr lang="en-US" sz="3200" dirty="0">
                <a:solidFill>
                  <a:schemeClr val="tx1"/>
                </a:solidFill>
                <a:latin typeface="Courier New" pitchFamily="49" charset="0"/>
              </a:rPr>
              <a:t>(3)</a:t>
            </a:r>
          </a:p>
          <a:p>
            <a:r>
              <a:rPr lang="en-US" sz="3200" dirty="0">
                <a:solidFill>
                  <a:schemeClr val="tx1"/>
                </a:solidFill>
                <a:latin typeface="Courier New" pitchFamily="49" charset="0"/>
              </a:rPr>
              <a:t>A q:void</a:t>
            </a:r>
          </a:p>
          <a:p>
            <a:r>
              <a:rPr lang="en-US" sz="3200" dirty="0">
                <a:latin typeface="Courier New" pitchFamily="49" charset="0"/>
              </a:rPr>
              <a:t>B </a:t>
            </a:r>
            <a:r>
              <a:rPr lang="en-US" sz="3200" dirty="0" err="1">
                <a:latin typeface="Courier New" pitchFamily="49" charset="0"/>
              </a:rPr>
              <a:t>p.enq</a:t>
            </a:r>
            <a:r>
              <a:rPr lang="en-US" sz="3200" dirty="0">
                <a:latin typeface="Courier New" pitchFamily="49" charset="0"/>
              </a:rPr>
              <a:t>(4)</a:t>
            </a:r>
          </a:p>
          <a:p>
            <a:r>
              <a:rPr lang="en-US" sz="3200" dirty="0">
                <a:latin typeface="Courier New" pitchFamily="49" charset="0"/>
              </a:rPr>
              <a:t>B p:void</a:t>
            </a:r>
          </a:p>
          <a:p>
            <a:r>
              <a:rPr lang="en-US" sz="3200" dirty="0">
                <a:latin typeface="Courier New" pitchFamily="49" charset="0"/>
              </a:rPr>
              <a:t>B </a:t>
            </a:r>
            <a:r>
              <a:rPr lang="en-US" sz="3200" dirty="0" err="1">
                <a:latin typeface="Courier New" pitchFamily="49" charset="0"/>
              </a:rPr>
              <a:t>q.deq</a:t>
            </a:r>
            <a:r>
              <a:rPr lang="en-US" sz="3200" dirty="0">
                <a:latin typeface="Courier New" pitchFamily="49" charset="0"/>
              </a:rPr>
              <a:t>()</a:t>
            </a:r>
          </a:p>
          <a:p>
            <a:r>
              <a:rPr lang="en-US" sz="3200" dirty="0">
                <a:latin typeface="Courier New" pitchFamily="49" charset="0"/>
              </a:rPr>
              <a:t>B q:3</a:t>
            </a:r>
          </a:p>
          <a:p>
            <a:endParaRPr lang="en-US" sz="3200" dirty="0">
              <a:latin typeface="Courier New" pitchFamily="49" charset="0"/>
            </a:endParaRPr>
          </a:p>
          <a:p>
            <a:endParaRPr lang="en-US" sz="3200" dirty="0">
              <a:solidFill>
                <a:srgbClr val="0000FF"/>
              </a:solidFill>
              <a:latin typeface="Courier New" pitchFamily="49" charset="0"/>
            </a:endParaRPr>
          </a:p>
        </p:txBody>
      </p:sp>
      <p:sp>
        <p:nvSpPr>
          <p:cNvPr id="107527" name="Text Box 5"/>
          <p:cNvSpPr txBox="1">
            <a:spLocks noChangeArrowheads="1"/>
          </p:cNvSpPr>
          <p:nvPr/>
        </p:nvSpPr>
        <p:spPr bwMode="auto">
          <a:xfrm>
            <a:off x="1548785" y="3556000"/>
            <a:ext cx="1079143" cy="769441"/>
          </a:xfrm>
          <a:prstGeom prst="rect">
            <a:avLst/>
          </a:prstGeom>
          <a:noFill/>
          <a:ln w="9525" algn="ctr">
            <a:noFill/>
            <a:miter lim="800000"/>
            <a:headEnd/>
            <a:tailEnd/>
          </a:ln>
        </p:spPr>
        <p:txBody>
          <a:bodyPr wrap="none">
            <a:spAutoFit/>
          </a:bodyPr>
          <a:lstStyle/>
          <a:p>
            <a:pPr algn="ctr">
              <a:spcBef>
                <a:spcPct val="50000"/>
              </a:spcBef>
            </a:pPr>
            <a:r>
              <a:rPr lang="en-US" sz="4400" b="0" dirty="0">
                <a:solidFill>
                  <a:srgbClr val="3366FF"/>
                </a:solidFill>
                <a:latin typeface="Arial" pitchFamily="34" charset="0"/>
              </a:rPr>
              <a:t>H =</a:t>
            </a:r>
          </a:p>
        </p:txBody>
      </p:sp>
      <p:pic>
        <p:nvPicPr>
          <p:cNvPr id="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8" name="Slide Number Placeholder 4"/>
          <p:cNvSpPr>
            <a:spLocks noGrp="1"/>
          </p:cNvSpPr>
          <p:nvPr>
            <p:ph type="sldNum" sz="quarter" idx="11"/>
          </p:nvPr>
        </p:nvSpPr>
        <p:spPr>
          <a:xfrm>
            <a:off x="6553200" y="6248400"/>
            <a:ext cx="1905000" cy="457200"/>
          </a:xfrm>
        </p:spPr>
        <p:txBody>
          <a:bodyPr/>
          <a:lstStyle/>
          <a:p>
            <a:pPr>
              <a:defRPr/>
            </a:pPr>
            <a:fld id="{30605C15-FF07-4851-B643-87ADF3739764}" type="slidenum">
              <a:rPr lang="x-none" b="0">
                <a:solidFill>
                  <a:schemeClr val="tx1"/>
                </a:solidFill>
                <a:latin typeface="Arial" pitchFamily="34" charset="0"/>
                <a:cs typeface="+mn-cs"/>
              </a:rPr>
              <a:pPr>
                <a:defRPr/>
              </a:pPr>
              <a:t>111</a:t>
            </a:fld>
            <a:endParaRPr lang="en-US" b="0" dirty="0">
              <a:solidFill>
                <a:schemeClr val="tx1"/>
              </a:solidFill>
              <a:latin typeface="Arial" pitchFamily="34" charset="0"/>
              <a:cs typeface="+mn-cs"/>
            </a:endParaRPr>
          </a:p>
        </p:txBody>
      </p:sp>
      <p:pic>
        <p:nvPicPr>
          <p:cNvPr id="108548" name="Picture 7"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08549" name="Rectangle 2"/>
          <p:cNvSpPr>
            <a:spLocks noGrp="1" noChangeArrowheads="1"/>
          </p:cNvSpPr>
          <p:nvPr>
            <p:ph type="title" idx="4294967295"/>
          </p:nvPr>
        </p:nvSpPr>
        <p:spPr/>
        <p:txBody>
          <a:bodyPr/>
          <a:lstStyle/>
          <a:p>
            <a:pPr eaLnBrk="1" hangingPunct="1"/>
            <a:r>
              <a:rPr lang="en-US" smtClean="0"/>
              <a:t>Thread Projections</a:t>
            </a:r>
          </a:p>
        </p:txBody>
      </p:sp>
      <p:sp>
        <p:nvSpPr>
          <p:cNvPr id="108550" name="Text Box 4"/>
          <p:cNvSpPr txBox="1">
            <a:spLocks noChangeArrowheads="1"/>
          </p:cNvSpPr>
          <p:nvPr/>
        </p:nvSpPr>
        <p:spPr bwMode="auto">
          <a:xfrm>
            <a:off x="2909888" y="2514600"/>
            <a:ext cx="2789237" cy="4031873"/>
          </a:xfrm>
          <a:prstGeom prst="rect">
            <a:avLst/>
          </a:prstGeom>
          <a:noFill/>
          <a:ln w="9525">
            <a:noFill/>
            <a:miter lim="800000"/>
            <a:headEnd/>
            <a:tailEnd/>
          </a:ln>
        </p:spPr>
        <p:txBody>
          <a:bodyPr>
            <a:spAutoFit/>
          </a:bodyPr>
          <a:lstStyle/>
          <a:p>
            <a:r>
              <a:rPr lang="en-US" sz="3200" dirty="0">
                <a:solidFill>
                  <a:schemeClr val="tx1"/>
                </a:solidFill>
                <a:latin typeface="Courier New" pitchFamily="49" charset="0"/>
              </a:rPr>
              <a:t>A </a:t>
            </a:r>
            <a:r>
              <a:rPr lang="en-US" sz="3200" dirty="0" err="1">
                <a:solidFill>
                  <a:schemeClr val="tx1"/>
                </a:solidFill>
                <a:latin typeface="Courier New" pitchFamily="49" charset="0"/>
              </a:rPr>
              <a:t>q.enq</a:t>
            </a:r>
            <a:r>
              <a:rPr lang="en-US" sz="3200" dirty="0">
                <a:solidFill>
                  <a:schemeClr val="tx1"/>
                </a:solidFill>
                <a:latin typeface="Courier New" pitchFamily="49" charset="0"/>
              </a:rPr>
              <a:t>(3)</a:t>
            </a:r>
          </a:p>
          <a:p>
            <a:r>
              <a:rPr lang="en-US" sz="3200" dirty="0">
                <a:solidFill>
                  <a:schemeClr val="tx1"/>
                </a:solidFill>
                <a:latin typeface="Courier New" pitchFamily="49" charset="0"/>
              </a:rPr>
              <a:t>A q:void</a:t>
            </a:r>
          </a:p>
          <a:p>
            <a:r>
              <a:rPr lang="en-US" sz="3200" dirty="0">
                <a:latin typeface="Courier New" pitchFamily="49" charset="0"/>
              </a:rPr>
              <a:t>B </a:t>
            </a:r>
            <a:r>
              <a:rPr lang="en-US" sz="3200" dirty="0" err="1">
                <a:latin typeface="Courier New" pitchFamily="49" charset="0"/>
              </a:rPr>
              <a:t>p.enq</a:t>
            </a:r>
            <a:r>
              <a:rPr lang="en-US" sz="3200" dirty="0">
                <a:latin typeface="Courier New" pitchFamily="49" charset="0"/>
              </a:rPr>
              <a:t>(4)</a:t>
            </a:r>
          </a:p>
          <a:p>
            <a:r>
              <a:rPr lang="en-US" sz="3200" dirty="0">
                <a:latin typeface="Courier New" pitchFamily="49" charset="0"/>
              </a:rPr>
              <a:t>B p:void</a:t>
            </a:r>
          </a:p>
          <a:p>
            <a:r>
              <a:rPr lang="en-US" sz="3200" dirty="0">
                <a:latin typeface="Courier New" pitchFamily="49" charset="0"/>
              </a:rPr>
              <a:t>B </a:t>
            </a:r>
            <a:r>
              <a:rPr lang="en-US" sz="3200" dirty="0" err="1">
                <a:latin typeface="Courier New" pitchFamily="49" charset="0"/>
              </a:rPr>
              <a:t>q.deq</a:t>
            </a:r>
            <a:r>
              <a:rPr lang="en-US" sz="3200" dirty="0">
                <a:latin typeface="Courier New" pitchFamily="49" charset="0"/>
              </a:rPr>
              <a:t>()</a:t>
            </a:r>
          </a:p>
          <a:p>
            <a:r>
              <a:rPr lang="en-US" sz="3200" dirty="0">
                <a:latin typeface="Courier New" pitchFamily="49" charset="0"/>
              </a:rPr>
              <a:t>B q:3</a:t>
            </a:r>
          </a:p>
          <a:p>
            <a:endParaRPr lang="en-US" sz="3200" dirty="0">
              <a:latin typeface="Courier New" pitchFamily="49" charset="0"/>
            </a:endParaRPr>
          </a:p>
          <a:p>
            <a:endParaRPr lang="en-US" sz="3200" dirty="0">
              <a:solidFill>
                <a:srgbClr val="0000FF"/>
              </a:solidFill>
              <a:latin typeface="Courier New" pitchFamily="49" charset="0"/>
            </a:endParaRPr>
          </a:p>
        </p:txBody>
      </p:sp>
      <p:sp>
        <p:nvSpPr>
          <p:cNvPr id="108551" name="Text Box 5"/>
          <p:cNvSpPr txBox="1">
            <a:spLocks noChangeArrowheads="1"/>
          </p:cNvSpPr>
          <p:nvPr/>
        </p:nvSpPr>
        <p:spPr bwMode="auto">
          <a:xfrm>
            <a:off x="1263650" y="3556000"/>
            <a:ext cx="1652588" cy="762000"/>
          </a:xfrm>
          <a:prstGeom prst="rect">
            <a:avLst/>
          </a:prstGeom>
          <a:noFill/>
          <a:ln w="9525" algn="ctr">
            <a:noFill/>
            <a:miter lim="800000"/>
            <a:headEnd/>
            <a:tailEnd/>
          </a:ln>
        </p:spPr>
        <p:txBody>
          <a:bodyPr wrap="none">
            <a:spAutoFit/>
          </a:bodyPr>
          <a:lstStyle/>
          <a:p>
            <a:pPr algn="ctr">
              <a:spcBef>
                <a:spcPct val="50000"/>
              </a:spcBef>
            </a:pPr>
            <a:r>
              <a:rPr lang="en-US" sz="4400" b="0" dirty="0">
                <a:solidFill>
                  <a:srgbClr val="3366FF"/>
                </a:solidFill>
                <a:latin typeface="Arial" pitchFamily="34" charset="0"/>
              </a:rPr>
              <a:t>H|B =</a:t>
            </a:r>
          </a:p>
        </p:txBody>
      </p:sp>
      <p:sp>
        <p:nvSpPr>
          <p:cNvPr id="108552" name="Rectangle 6"/>
          <p:cNvSpPr>
            <a:spLocks noChangeArrowheads="1"/>
          </p:cNvSpPr>
          <p:nvPr/>
        </p:nvSpPr>
        <p:spPr bwMode="auto">
          <a:xfrm>
            <a:off x="2835275" y="2540001"/>
            <a:ext cx="2787650" cy="1016000"/>
          </a:xfrm>
          <a:prstGeom prst="rect">
            <a:avLst/>
          </a:prstGeom>
          <a:solidFill>
            <a:schemeClr val="bg1"/>
          </a:solidFill>
          <a:ln w="9525" algn="ctr">
            <a:solidFill>
              <a:schemeClr val="bg1"/>
            </a:solidFill>
            <a:miter lim="800000"/>
            <a:headEnd/>
            <a:tailEnd/>
          </a:ln>
        </p:spPr>
        <p:txBody>
          <a:bodyPr anchor="ctr">
            <a:noAutofit/>
          </a:bodyPr>
          <a:lstStyle/>
          <a:p>
            <a:endParaRPr lang="en-US" dirty="0">
              <a:latin typeface="Courier New" pitchFamily="49" charset="0"/>
            </a:endParaRPr>
          </a:p>
        </p:txBody>
      </p:sp>
      <p:pic>
        <p:nvPicPr>
          <p:cNvPr id="9"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9" name="Slide Number Placeholder 4"/>
          <p:cNvSpPr>
            <a:spLocks noGrp="1"/>
          </p:cNvSpPr>
          <p:nvPr>
            <p:ph type="sldNum" sz="quarter" idx="11"/>
          </p:nvPr>
        </p:nvSpPr>
        <p:spPr>
          <a:xfrm>
            <a:off x="6553200" y="6248400"/>
            <a:ext cx="1905000" cy="457200"/>
          </a:xfrm>
        </p:spPr>
        <p:txBody>
          <a:bodyPr/>
          <a:lstStyle/>
          <a:p>
            <a:pPr>
              <a:defRPr/>
            </a:pPr>
            <a:fld id="{D76BD947-4973-4394-B723-B9563F34F9A1}" type="slidenum">
              <a:rPr lang="x-none" b="0">
                <a:solidFill>
                  <a:schemeClr val="tx1"/>
                </a:solidFill>
                <a:latin typeface="Arial" pitchFamily="34" charset="0"/>
                <a:cs typeface="+mn-cs"/>
              </a:rPr>
              <a:pPr>
                <a:defRPr/>
              </a:pPr>
              <a:t>112</a:t>
            </a:fld>
            <a:endParaRPr lang="en-US" b="0" dirty="0">
              <a:solidFill>
                <a:schemeClr val="tx1"/>
              </a:solidFill>
              <a:latin typeface="Arial" pitchFamily="34" charset="0"/>
              <a:cs typeface="+mn-cs"/>
            </a:endParaRPr>
          </a:p>
        </p:txBody>
      </p:sp>
      <p:pic>
        <p:nvPicPr>
          <p:cNvPr id="10957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09573" name="Rectangle 3"/>
          <p:cNvSpPr>
            <a:spLocks noGrp="1" noChangeArrowheads="1"/>
          </p:cNvSpPr>
          <p:nvPr>
            <p:ph type="title" idx="4294967295"/>
          </p:nvPr>
        </p:nvSpPr>
        <p:spPr/>
        <p:txBody>
          <a:bodyPr/>
          <a:lstStyle/>
          <a:p>
            <a:pPr eaLnBrk="1" hangingPunct="1"/>
            <a:r>
              <a:rPr lang="en-US" smtClean="0"/>
              <a:t>Complete Subhistory</a:t>
            </a:r>
          </a:p>
        </p:txBody>
      </p:sp>
      <p:sp>
        <p:nvSpPr>
          <p:cNvPr id="109574" name="Text Box 4"/>
          <p:cNvSpPr txBox="1">
            <a:spLocks noChangeArrowheads="1"/>
          </p:cNvSpPr>
          <p:nvPr/>
        </p:nvSpPr>
        <p:spPr bwMode="auto">
          <a:xfrm>
            <a:off x="2957513" y="2438400"/>
            <a:ext cx="2789237" cy="3081338"/>
          </a:xfrm>
          <a:prstGeom prst="rect">
            <a:avLst/>
          </a:prstGeom>
          <a:noFill/>
          <a:ln w="9525">
            <a:noFill/>
            <a:miter lim="800000"/>
            <a:headEnd/>
            <a:tailEnd/>
          </a:ln>
        </p:spPr>
        <p:txBody>
          <a:bodyPr>
            <a:spAutoFit/>
          </a:bodyPr>
          <a:lstStyle/>
          <a:p>
            <a:r>
              <a:rPr lang="en-US" sz="2800" dirty="0">
                <a:solidFill>
                  <a:schemeClr val="tx1"/>
                </a:solidFill>
                <a:latin typeface="Courier New" pitchFamily="49" charset="0"/>
              </a:rPr>
              <a:t>A </a:t>
            </a:r>
            <a:r>
              <a:rPr lang="en-US" sz="2800" dirty="0" err="1">
                <a:solidFill>
                  <a:schemeClr val="tx1"/>
                </a:solidFill>
                <a:latin typeface="Courier New" pitchFamily="49" charset="0"/>
              </a:rPr>
              <a:t>q.enq</a:t>
            </a:r>
            <a:r>
              <a:rPr lang="en-US" sz="2800" dirty="0">
                <a:solidFill>
                  <a:schemeClr val="tx1"/>
                </a:solidFill>
                <a:latin typeface="Courier New" pitchFamily="49" charset="0"/>
              </a:rPr>
              <a:t>(3)</a:t>
            </a:r>
          </a:p>
          <a:p>
            <a:r>
              <a:rPr lang="en-US" sz="2800" dirty="0">
                <a:solidFill>
                  <a:schemeClr val="tx1"/>
                </a:solidFill>
                <a:latin typeface="Courier New" pitchFamily="49" charset="0"/>
              </a:rPr>
              <a:t>A q:void</a:t>
            </a:r>
          </a:p>
          <a:p>
            <a:r>
              <a:rPr lang="en-US" sz="2800" dirty="0">
                <a:solidFill>
                  <a:schemeClr val="tx1"/>
                </a:solidFill>
                <a:latin typeface="Courier New" pitchFamily="49" charset="0"/>
              </a:rPr>
              <a:t>A </a:t>
            </a:r>
            <a:r>
              <a:rPr lang="en-US" sz="2800" dirty="0" err="1">
                <a:solidFill>
                  <a:schemeClr val="tx1"/>
                </a:solidFill>
                <a:latin typeface="Courier New" pitchFamily="49" charset="0"/>
              </a:rPr>
              <a:t>q.enq</a:t>
            </a:r>
            <a:r>
              <a:rPr lang="en-US" sz="2800" dirty="0">
                <a:solidFill>
                  <a:schemeClr val="tx1"/>
                </a:solidFill>
                <a:latin typeface="Courier New" pitchFamily="49" charset="0"/>
              </a:rPr>
              <a:t>(5)</a:t>
            </a:r>
          </a:p>
          <a:p>
            <a:r>
              <a:rPr lang="en-US" sz="2800" dirty="0">
                <a:solidFill>
                  <a:schemeClr val="accent1"/>
                </a:solidFill>
                <a:latin typeface="Courier New" pitchFamily="49" charset="0"/>
              </a:rPr>
              <a:t>B </a:t>
            </a:r>
            <a:r>
              <a:rPr lang="en-US" sz="2800" dirty="0" err="1">
                <a:solidFill>
                  <a:schemeClr val="accent1"/>
                </a:solidFill>
                <a:latin typeface="Courier New" pitchFamily="49" charset="0"/>
              </a:rPr>
              <a:t>p.enq</a:t>
            </a:r>
            <a:r>
              <a:rPr lang="en-US" sz="2800" dirty="0">
                <a:solidFill>
                  <a:schemeClr val="accent1"/>
                </a:solidFill>
                <a:latin typeface="Courier New" pitchFamily="49" charset="0"/>
              </a:rPr>
              <a:t>(4)</a:t>
            </a:r>
          </a:p>
          <a:p>
            <a:r>
              <a:rPr lang="en-US" sz="2800" dirty="0">
                <a:solidFill>
                  <a:schemeClr val="accent1"/>
                </a:solidFill>
                <a:latin typeface="Courier New" pitchFamily="49" charset="0"/>
              </a:rPr>
              <a:t>B p:void</a:t>
            </a:r>
          </a:p>
          <a:p>
            <a:r>
              <a:rPr lang="en-US" sz="2800" dirty="0">
                <a:solidFill>
                  <a:schemeClr val="accent1"/>
                </a:solidFill>
                <a:latin typeface="Courier New" pitchFamily="49" charset="0"/>
              </a:rPr>
              <a:t>B </a:t>
            </a:r>
            <a:r>
              <a:rPr lang="en-US" sz="2800" dirty="0" err="1">
                <a:solidFill>
                  <a:schemeClr val="accent1"/>
                </a:solidFill>
                <a:latin typeface="Courier New" pitchFamily="49" charset="0"/>
              </a:rPr>
              <a:t>q.deq</a:t>
            </a:r>
            <a:r>
              <a:rPr lang="en-US" sz="2800" dirty="0">
                <a:solidFill>
                  <a:schemeClr val="accent1"/>
                </a:solidFill>
                <a:latin typeface="Courier New" pitchFamily="49" charset="0"/>
              </a:rPr>
              <a:t>()</a:t>
            </a:r>
          </a:p>
          <a:p>
            <a:r>
              <a:rPr lang="en-US" sz="2800" dirty="0">
                <a:solidFill>
                  <a:schemeClr val="accent1"/>
                </a:solidFill>
                <a:latin typeface="Courier New" pitchFamily="49" charset="0"/>
              </a:rPr>
              <a:t>B q:3</a:t>
            </a:r>
            <a:endParaRPr lang="en-US" sz="2800" dirty="0">
              <a:solidFill>
                <a:srgbClr val="0000FF"/>
              </a:solidFill>
              <a:latin typeface="Courier New" pitchFamily="49" charset="0"/>
            </a:endParaRPr>
          </a:p>
        </p:txBody>
      </p:sp>
      <p:sp>
        <p:nvSpPr>
          <p:cNvPr id="109575" name="AutoShape 5"/>
          <p:cNvSpPr>
            <a:spLocks noChangeArrowheads="1"/>
          </p:cNvSpPr>
          <p:nvPr/>
        </p:nvSpPr>
        <p:spPr bwMode="auto">
          <a:xfrm>
            <a:off x="3000375" y="3349625"/>
            <a:ext cx="2438400" cy="411163"/>
          </a:xfrm>
          <a:prstGeom prst="wedgeRoundRectCallout">
            <a:avLst>
              <a:gd name="adj1" fmla="val 90690"/>
              <a:gd name="adj2" fmla="val 271236"/>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09576" name="Text Box 6"/>
          <p:cNvSpPr txBox="1">
            <a:spLocks noChangeArrowheads="1"/>
          </p:cNvSpPr>
          <p:nvPr/>
        </p:nvSpPr>
        <p:spPr bwMode="auto">
          <a:xfrm>
            <a:off x="5137150" y="4679950"/>
            <a:ext cx="3687763" cy="1373188"/>
          </a:xfrm>
          <a:prstGeom prst="rect">
            <a:avLst/>
          </a:prstGeom>
          <a:noFill/>
          <a:ln w="9525">
            <a:noFill/>
            <a:miter lim="800000"/>
            <a:headEnd/>
            <a:tailEnd/>
          </a:ln>
        </p:spPr>
        <p:txBody>
          <a:bodyPr>
            <a:spAutoFit/>
          </a:bodyPr>
          <a:lstStyle/>
          <a:p>
            <a:pPr algn="ctr"/>
            <a:r>
              <a:rPr lang="en-US" sz="2800" dirty="0">
                <a:latin typeface="Arial" pitchFamily="34" charset="0"/>
              </a:rPr>
              <a:t>An invocation is </a:t>
            </a:r>
            <a:r>
              <a:rPr lang="en-US" sz="2800" i="1" dirty="0">
                <a:solidFill>
                  <a:schemeClr val="tx1"/>
                </a:solidFill>
                <a:latin typeface="Arial" pitchFamily="34" charset="0"/>
              </a:rPr>
              <a:t>pending</a:t>
            </a:r>
            <a:r>
              <a:rPr lang="en-US" sz="2800" dirty="0">
                <a:latin typeface="Arial" pitchFamily="34" charset="0"/>
              </a:rPr>
              <a:t> if it has no matching </a:t>
            </a:r>
            <a:r>
              <a:rPr lang="en-US" sz="2800" dirty="0" err="1">
                <a:latin typeface="Arial" pitchFamily="34" charset="0"/>
              </a:rPr>
              <a:t>respnse</a:t>
            </a:r>
            <a:endParaRPr lang="en-US" sz="2800" dirty="0">
              <a:latin typeface="Arial" pitchFamily="34" charset="0"/>
            </a:endParaRPr>
          </a:p>
        </p:txBody>
      </p:sp>
      <p:sp>
        <p:nvSpPr>
          <p:cNvPr id="109577" name="Text Box 7"/>
          <p:cNvSpPr txBox="1">
            <a:spLocks noChangeArrowheads="1"/>
          </p:cNvSpPr>
          <p:nvPr/>
        </p:nvSpPr>
        <p:spPr bwMode="auto">
          <a:xfrm>
            <a:off x="2031372" y="3740150"/>
            <a:ext cx="753731" cy="523220"/>
          </a:xfrm>
          <a:prstGeom prst="rect">
            <a:avLst/>
          </a:prstGeom>
          <a:noFill/>
          <a:ln w="9525" algn="ctr">
            <a:noFill/>
            <a:miter lim="800000"/>
            <a:headEnd/>
            <a:tailEnd/>
          </a:ln>
        </p:spPr>
        <p:txBody>
          <a:bodyPr wrap="none">
            <a:spAutoFit/>
          </a:bodyPr>
          <a:lstStyle/>
          <a:p>
            <a:pPr algn="ctr">
              <a:spcBef>
                <a:spcPct val="50000"/>
              </a:spcBef>
            </a:pPr>
            <a:r>
              <a:rPr lang="en-US" sz="2800" dirty="0">
                <a:latin typeface="Arial" pitchFamily="34" charset="0"/>
              </a:rPr>
              <a:t>H =</a:t>
            </a:r>
          </a:p>
        </p:txBody>
      </p:sp>
      <p:pic>
        <p:nvPicPr>
          <p:cNvPr id="10"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9" name="Slide Number Placeholder 4"/>
          <p:cNvSpPr>
            <a:spLocks noGrp="1"/>
          </p:cNvSpPr>
          <p:nvPr>
            <p:ph type="sldNum" sz="quarter" idx="11"/>
          </p:nvPr>
        </p:nvSpPr>
        <p:spPr>
          <a:xfrm>
            <a:off x="6553200" y="6248400"/>
            <a:ext cx="1905000" cy="457200"/>
          </a:xfrm>
        </p:spPr>
        <p:txBody>
          <a:bodyPr/>
          <a:lstStyle/>
          <a:p>
            <a:pPr>
              <a:defRPr/>
            </a:pPr>
            <a:fld id="{89772DC2-DFA1-4F69-90BD-9DF2E9759AEC}" type="slidenum">
              <a:rPr lang="x-none" b="0">
                <a:solidFill>
                  <a:schemeClr val="tx1"/>
                </a:solidFill>
                <a:latin typeface="Arial" pitchFamily="34" charset="0"/>
                <a:cs typeface="+mn-cs"/>
              </a:rPr>
              <a:pPr>
                <a:defRPr/>
              </a:pPr>
              <a:t>113</a:t>
            </a:fld>
            <a:endParaRPr lang="en-US" b="0" dirty="0">
              <a:solidFill>
                <a:schemeClr val="tx1"/>
              </a:solidFill>
              <a:latin typeface="Arial" pitchFamily="34" charset="0"/>
              <a:cs typeface="+mn-cs"/>
            </a:endParaRPr>
          </a:p>
        </p:txBody>
      </p:sp>
      <p:pic>
        <p:nvPicPr>
          <p:cNvPr id="110596" name="Picture 7"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10597" name="Rectangle 2"/>
          <p:cNvSpPr>
            <a:spLocks noGrp="1" noChangeArrowheads="1"/>
          </p:cNvSpPr>
          <p:nvPr>
            <p:ph type="title" idx="4294967295"/>
          </p:nvPr>
        </p:nvSpPr>
        <p:spPr/>
        <p:txBody>
          <a:bodyPr/>
          <a:lstStyle/>
          <a:p>
            <a:pPr eaLnBrk="1" hangingPunct="1"/>
            <a:r>
              <a:rPr lang="en-US" smtClean="0"/>
              <a:t>Complete Subhistory</a:t>
            </a:r>
          </a:p>
        </p:txBody>
      </p:sp>
      <p:sp>
        <p:nvSpPr>
          <p:cNvPr id="110598" name="Text Box 3"/>
          <p:cNvSpPr txBox="1">
            <a:spLocks noChangeArrowheads="1"/>
          </p:cNvSpPr>
          <p:nvPr/>
        </p:nvSpPr>
        <p:spPr bwMode="auto">
          <a:xfrm>
            <a:off x="2957513" y="2438400"/>
            <a:ext cx="2789237" cy="3081338"/>
          </a:xfrm>
          <a:prstGeom prst="rect">
            <a:avLst/>
          </a:prstGeom>
          <a:noFill/>
          <a:ln w="9525">
            <a:noFill/>
            <a:miter lim="800000"/>
            <a:headEnd/>
            <a:tailEnd/>
          </a:ln>
        </p:spPr>
        <p:txBody>
          <a:bodyPr>
            <a:spAutoFit/>
          </a:bodyPr>
          <a:lstStyle/>
          <a:p>
            <a:r>
              <a:rPr lang="en-US" sz="2800" dirty="0">
                <a:solidFill>
                  <a:schemeClr val="tx1"/>
                </a:solidFill>
                <a:latin typeface="Courier New" pitchFamily="49" charset="0"/>
              </a:rPr>
              <a:t>A </a:t>
            </a:r>
            <a:r>
              <a:rPr lang="en-US" sz="2800" dirty="0" err="1">
                <a:solidFill>
                  <a:schemeClr val="tx1"/>
                </a:solidFill>
                <a:latin typeface="Courier New" pitchFamily="49" charset="0"/>
              </a:rPr>
              <a:t>q.enq</a:t>
            </a:r>
            <a:r>
              <a:rPr lang="en-US" sz="2800" dirty="0">
                <a:solidFill>
                  <a:schemeClr val="tx1"/>
                </a:solidFill>
                <a:latin typeface="Courier New" pitchFamily="49" charset="0"/>
              </a:rPr>
              <a:t>(3)</a:t>
            </a:r>
          </a:p>
          <a:p>
            <a:r>
              <a:rPr lang="en-US" sz="2800" dirty="0">
                <a:solidFill>
                  <a:schemeClr val="tx1"/>
                </a:solidFill>
                <a:latin typeface="Courier New" pitchFamily="49" charset="0"/>
              </a:rPr>
              <a:t>A q:void</a:t>
            </a:r>
          </a:p>
          <a:p>
            <a:r>
              <a:rPr lang="en-US" sz="2800" dirty="0">
                <a:solidFill>
                  <a:schemeClr val="tx1"/>
                </a:solidFill>
                <a:latin typeface="Courier New" pitchFamily="49" charset="0"/>
              </a:rPr>
              <a:t>A </a:t>
            </a:r>
            <a:r>
              <a:rPr lang="en-US" sz="2800" dirty="0" err="1">
                <a:solidFill>
                  <a:schemeClr val="tx1"/>
                </a:solidFill>
                <a:latin typeface="Courier New" pitchFamily="49" charset="0"/>
              </a:rPr>
              <a:t>q.enq</a:t>
            </a:r>
            <a:r>
              <a:rPr lang="en-US" sz="2800" dirty="0">
                <a:solidFill>
                  <a:schemeClr val="tx1"/>
                </a:solidFill>
                <a:latin typeface="Courier New" pitchFamily="49" charset="0"/>
              </a:rPr>
              <a:t>(5)</a:t>
            </a:r>
          </a:p>
          <a:p>
            <a:r>
              <a:rPr lang="en-US" sz="2800" dirty="0">
                <a:solidFill>
                  <a:schemeClr val="accent1"/>
                </a:solidFill>
                <a:latin typeface="Courier New" pitchFamily="49" charset="0"/>
              </a:rPr>
              <a:t>B </a:t>
            </a:r>
            <a:r>
              <a:rPr lang="en-US" sz="2800" dirty="0" err="1">
                <a:solidFill>
                  <a:schemeClr val="accent1"/>
                </a:solidFill>
                <a:latin typeface="Courier New" pitchFamily="49" charset="0"/>
              </a:rPr>
              <a:t>p.enq</a:t>
            </a:r>
            <a:r>
              <a:rPr lang="en-US" sz="2800" dirty="0">
                <a:solidFill>
                  <a:schemeClr val="accent1"/>
                </a:solidFill>
                <a:latin typeface="Courier New" pitchFamily="49" charset="0"/>
              </a:rPr>
              <a:t>(4)</a:t>
            </a:r>
          </a:p>
          <a:p>
            <a:r>
              <a:rPr lang="en-US" sz="2800" dirty="0">
                <a:solidFill>
                  <a:schemeClr val="accent1"/>
                </a:solidFill>
                <a:latin typeface="Courier New" pitchFamily="49" charset="0"/>
              </a:rPr>
              <a:t>B p:void</a:t>
            </a:r>
          </a:p>
          <a:p>
            <a:r>
              <a:rPr lang="en-US" sz="2800" dirty="0">
                <a:solidFill>
                  <a:schemeClr val="accent1"/>
                </a:solidFill>
                <a:latin typeface="Courier New" pitchFamily="49" charset="0"/>
              </a:rPr>
              <a:t>B </a:t>
            </a:r>
            <a:r>
              <a:rPr lang="en-US" sz="2800" dirty="0" err="1">
                <a:solidFill>
                  <a:schemeClr val="accent1"/>
                </a:solidFill>
                <a:latin typeface="Courier New" pitchFamily="49" charset="0"/>
              </a:rPr>
              <a:t>q.deq</a:t>
            </a:r>
            <a:r>
              <a:rPr lang="en-US" sz="2800" dirty="0">
                <a:solidFill>
                  <a:schemeClr val="accent1"/>
                </a:solidFill>
                <a:latin typeface="Courier New" pitchFamily="49" charset="0"/>
              </a:rPr>
              <a:t>()</a:t>
            </a:r>
          </a:p>
          <a:p>
            <a:r>
              <a:rPr lang="en-US" sz="2800" dirty="0">
                <a:solidFill>
                  <a:schemeClr val="accent1"/>
                </a:solidFill>
                <a:latin typeface="Courier New" pitchFamily="49" charset="0"/>
              </a:rPr>
              <a:t>B q:3</a:t>
            </a:r>
            <a:endParaRPr lang="en-US" sz="2800" dirty="0">
              <a:solidFill>
                <a:srgbClr val="0000FF"/>
              </a:solidFill>
              <a:latin typeface="Courier New" pitchFamily="49" charset="0"/>
            </a:endParaRPr>
          </a:p>
        </p:txBody>
      </p:sp>
      <p:sp>
        <p:nvSpPr>
          <p:cNvPr id="110599" name="AutoShape 4"/>
          <p:cNvSpPr>
            <a:spLocks noChangeArrowheads="1"/>
          </p:cNvSpPr>
          <p:nvPr/>
        </p:nvSpPr>
        <p:spPr bwMode="auto">
          <a:xfrm>
            <a:off x="3000375" y="3349625"/>
            <a:ext cx="2438400" cy="411163"/>
          </a:xfrm>
          <a:prstGeom prst="wedgeRoundRectCallout">
            <a:avLst>
              <a:gd name="adj1" fmla="val 90690"/>
              <a:gd name="adj2" fmla="val 271236"/>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10600" name="Text Box 5"/>
          <p:cNvSpPr txBox="1">
            <a:spLocks noChangeArrowheads="1"/>
          </p:cNvSpPr>
          <p:nvPr/>
        </p:nvSpPr>
        <p:spPr bwMode="auto">
          <a:xfrm>
            <a:off x="5137150" y="4679950"/>
            <a:ext cx="3687763" cy="946150"/>
          </a:xfrm>
          <a:prstGeom prst="rect">
            <a:avLst/>
          </a:prstGeom>
          <a:noFill/>
          <a:ln w="9525">
            <a:noFill/>
            <a:miter lim="800000"/>
            <a:headEnd/>
            <a:tailEnd/>
          </a:ln>
        </p:spPr>
        <p:txBody>
          <a:bodyPr>
            <a:spAutoFit/>
          </a:bodyPr>
          <a:lstStyle/>
          <a:p>
            <a:pPr algn="ctr"/>
            <a:r>
              <a:rPr lang="en-US" sz="2800" dirty="0">
                <a:latin typeface="Arial" pitchFamily="34" charset="0"/>
              </a:rPr>
              <a:t>May or may not have taken effect</a:t>
            </a:r>
          </a:p>
        </p:txBody>
      </p:sp>
      <p:sp>
        <p:nvSpPr>
          <p:cNvPr id="110601" name="Text Box 6"/>
          <p:cNvSpPr txBox="1">
            <a:spLocks noChangeArrowheads="1"/>
          </p:cNvSpPr>
          <p:nvPr/>
        </p:nvSpPr>
        <p:spPr bwMode="auto">
          <a:xfrm>
            <a:off x="2031372" y="3740150"/>
            <a:ext cx="753731" cy="523220"/>
          </a:xfrm>
          <a:prstGeom prst="rect">
            <a:avLst/>
          </a:prstGeom>
          <a:noFill/>
          <a:ln w="9525" algn="ctr">
            <a:noFill/>
            <a:miter lim="800000"/>
            <a:headEnd/>
            <a:tailEnd/>
          </a:ln>
        </p:spPr>
        <p:txBody>
          <a:bodyPr wrap="none">
            <a:spAutoFit/>
          </a:bodyPr>
          <a:lstStyle/>
          <a:p>
            <a:pPr algn="ctr">
              <a:spcBef>
                <a:spcPct val="50000"/>
              </a:spcBef>
            </a:pPr>
            <a:r>
              <a:rPr lang="en-US" sz="2800" dirty="0">
                <a:latin typeface="Arial" pitchFamily="34" charset="0"/>
              </a:rPr>
              <a:t>H =</a:t>
            </a:r>
          </a:p>
        </p:txBody>
      </p:sp>
      <p:pic>
        <p:nvPicPr>
          <p:cNvPr id="10"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9" name="Slide Number Placeholder 4"/>
          <p:cNvSpPr>
            <a:spLocks noGrp="1"/>
          </p:cNvSpPr>
          <p:nvPr>
            <p:ph type="sldNum" sz="quarter" idx="11"/>
          </p:nvPr>
        </p:nvSpPr>
        <p:spPr>
          <a:xfrm>
            <a:off x="6553200" y="6248400"/>
            <a:ext cx="1905000" cy="457200"/>
          </a:xfrm>
        </p:spPr>
        <p:txBody>
          <a:bodyPr/>
          <a:lstStyle/>
          <a:p>
            <a:pPr>
              <a:defRPr/>
            </a:pPr>
            <a:fld id="{71408C75-C191-48C6-BA32-E9995E2B0E3A}" type="slidenum">
              <a:rPr lang="x-none" b="0">
                <a:solidFill>
                  <a:schemeClr val="tx1"/>
                </a:solidFill>
                <a:latin typeface="Arial" pitchFamily="34" charset="0"/>
                <a:cs typeface="+mn-cs"/>
              </a:rPr>
              <a:pPr>
                <a:defRPr/>
              </a:pPr>
              <a:t>114</a:t>
            </a:fld>
            <a:endParaRPr lang="en-US" b="0" dirty="0">
              <a:solidFill>
                <a:schemeClr val="tx1"/>
              </a:solidFill>
              <a:latin typeface="Arial" pitchFamily="34" charset="0"/>
              <a:cs typeface="+mn-cs"/>
            </a:endParaRPr>
          </a:p>
        </p:txBody>
      </p:sp>
      <p:pic>
        <p:nvPicPr>
          <p:cNvPr id="11162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11621" name="Rectangle 3"/>
          <p:cNvSpPr>
            <a:spLocks noGrp="1" noChangeArrowheads="1"/>
          </p:cNvSpPr>
          <p:nvPr>
            <p:ph type="title" idx="4294967295"/>
          </p:nvPr>
        </p:nvSpPr>
        <p:spPr/>
        <p:txBody>
          <a:bodyPr/>
          <a:lstStyle/>
          <a:p>
            <a:pPr eaLnBrk="1" hangingPunct="1"/>
            <a:r>
              <a:rPr lang="en-US" smtClean="0"/>
              <a:t>Complete Subhistory</a:t>
            </a:r>
          </a:p>
        </p:txBody>
      </p:sp>
      <p:sp>
        <p:nvSpPr>
          <p:cNvPr id="111622" name="Text Box 4"/>
          <p:cNvSpPr txBox="1">
            <a:spLocks noChangeArrowheads="1"/>
          </p:cNvSpPr>
          <p:nvPr/>
        </p:nvSpPr>
        <p:spPr bwMode="auto">
          <a:xfrm>
            <a:off x="2957513" y="2438400"/>
            <a:ext cx="2789237" cy="3081338"/>
          </a:xfrm>
          <a:prstGeom prst="rect">
            <a:avLst/>
          </a:prstGeom>
          <a:noFill/>
          <a:ln w="9525">
            <a:noFill/>
            <a:miter lim="800000"/>
            <a:headEnd/>
            <a:tailEnd/>
          </a:ln>
        </p:spPr>
        <p:txBody>
          <a:bodyPr>
            <a:spAutoFit/>
          </a:bodyPr>
          <a:lstStyle/>
          <a:p>
            <a:r>
              <a:rPr lang="en-US" sz="2800" dirty="0">
                <a:solidFill>
                  <a:schemeClr val="tx1"/>
                </a:solidFill>
                <a:latin typeface="Courier New" pitchFamily="49" charset="0"/>
              </a:rPr>
              <a:t>A </a:t>
            </a:r>
            <a:r>
              <a:rPr lang="en-US" sz="2800" dirty="0" err="1">
                <a:solidFill>
                  <a:schemeClr val="tx1"/>
                </a:solidFill>
                <a:latin typeface="Courier New" pitchFamily="49" charset="0"/>
              </a:rPr>
              <a:t>q.enq</a:t>
            </a:r>
            <a:r>
              <a:rPr lang="en-US" sz="2800" dirty="0">
                <a:solidFill>
                  <a:schemeClr val="tx1"/>
                </a:solidFill>
                <a:latin typeface="Courier New" pitchFamily="49" charset="0"/>
              </a:rPr>
              <a:t>(3)</a:t>
            </a:r>
          </a:p>
          <a:p>
            <a:r>
              <a:rPr lang="en-US" sz="2800" dirty="0">
                <a:solidFill>
                  <a:schemeClr val="tx1"/>
                </a:solidFill>
                <a:latin typeface="Courier New" pitchFamily="49" charset="0"/>
              </a:rPr>
              <a:t>A q:void</a:t>
            </a:r>
          </a:p>
          <a:p>
            <a:r>
              <a:rPr lang="en-US" sz="2800" dirty="0">
                <a:solidFill>
                  <a:schemeClr val="tx1"/>
                </a:solidFill>
                <a:latin typeface="Courier New" pitchFamily="49" charset="0"/>
              </a:rPr>
              <a:t>A </a:t>
            </a:r>
            <a:r>
              <a:rPr lang="en-US" sz="2800" dirty="0" err="1">
                <a:solidFill>
                  <a:schemeClr val="tx1"/>
                </a:solidFill>
                <a:latin typeface="Courier New" pitchFamily="49" charset="0"/>
              </a:rPr>
              <a:t>q.enq</a:t>
            </a:r>
            <a:r>
              <a:rPr lang="en-US" sz="2800" dirty="0">
                <a:solidFill>
                  <a:schemeClr val="tx1"/>
                </a:solidFill>
                <a:latin typeface="Courier New" pitchFamily="49" charset="0"/>
              </a:rPr>
              <a:t>(5)</a:t>
            </a:r>
          </a:p>
          <a:p>
            <a:r>
              <a:rPr lang="en-US" sz="2800" dirty="0">
                <a:solidFill>
                  <a:schemeClr val="accent1"/>
                </a:solidFill>
                <a:latin typeface="Courier New" pitchFamily="49" charset="0"/>
              </a:rPr>
              <a:t>B </a:t>
            </a:r>
            <a:r>
              <a:rPr lang="en-US" sz="2800" dirty="0" err="1">
                <a:solidFill>
                  <a:schemeClr val="accent1"/>
                </a:solidFill>
                <a:latin typeface="Courier New" pitchFamily="49" charset="0"/>
              </a:rPr>
              <a:t>p.enq</a:t>
            </a:r>
            <a:r>
              <a:rPr lang="en-US" sz="2800" dirty="0">
                <a:solidFill>
                  <a:schemeClr val="accent1"/>
                </a:solidFill>
                <a:latin typeface="Courier New" pitchFamily="49" charset="0"/>
              </a:rPr>
              <a:t>(4)</a:t>
            </a:r>
          </a:p>
          <a:p>
            <a:r>
              <a:rPr lang="en-US" sz="2800" dirty="0">
                <a:solidFill>
                  <a:schemeClr val="accent1"/>
                </a:solidFill>
                <a:latin typeface="Courier New" pitchFamily="49" charset="0"/>
              </a:rPr>
              <a:t>B p:void</a:t>
            </a:r>
          </a:p>
          <a:p>
            <a:r>
              <a:rPr lang="en-US" sz="2800" dirty="0">
                <a:solidFill>
                  <a:schemeClr val="accent1"/>
                </a:solidFill>
                <a:latin typeface="Courier New" pitchFamily="49" charset="0"/>
              </a:rPr>
              <a:t>B </a:t>
            </a:r>
            <a:r>
              <a:rPr lang="en-US" sz="2800" dirty="0" err="1">
                <a:solidFill>
                  <a:schemeClr val="accent1"/>
                </a:solidFill>
                <a:latin typeface="Courier New" pitchFamily="49" charset="0"/>
              </a:rPr>
              <a:t>q.deq</a:t>
            </a:r>
            <a:r>
              <a:rPr lang="en-US" sz="2800" dirty="0">
                <a:solidFill>
                  <a:schemeClr val="accent1"/>
                </a:solidFill>
                <a:latin typeface="Courier New" pitchFamily="49" charset="0"/>
              </a:rPr>
              <a:t>()</a:t>
            </a:r>
          </a:p>
          <a:p>
            <a:r>
              <a:rPr lang="en-US" sz="2800" dirty="0">
                <a:solidFill>
                  <a:schemeClr val="accent1"/>
                </a:solidFill>
                <a:latin typeface="Courier New" pitchFamily="49" charset="0"/>
              </a:rPr>
              <a:t>B q:3</a:t>
            </a:r>
            <a:endParaRPr lang="en-US" sz="2800" dirty="0">
              <a:solidFill>
                <a:srgbClr val="0000FF"/>
              </a:solidFill>
              <a:latin typeface="Courier New" pitchFamily="49" charset="0"/>
            </a:endParaRPr>
          </a:p>
        </p:txBody>
      </p:sp>
      <p:sp>
        <p:nvSpPr>
          <p:cNvPr id="111623" name="AutoShape 5"/>
          <p:cNvSpPr>
            <a:spLocks noChangeArrowheads="1"/>
          </p:cNvSpPr>
          <p:nvPr/>
        </p:nvSpPr>
        <p:spPr bwMode="auto">
          <a:xfrm>
            <a:off x="3000375" y="3349625"/>
            <a:ext cx="2438400" cy="411163"/>
          </a:xfrm>
          <a:prstGeom prst="wedgeRoundRectCallout">
            <a:avLst>
              <a:gd name="adj1" fmla="val 90690"/>
              <a:gd name="adj2" fmla="val 271236"/>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11624" name="Text Box 6"/>
          <p:cNvSpPr txBox="1">
            <a:spLocks noChangeArrowheads="1"/>
          </p:cNvSpPr>
          <p:nvPr/>
        </p:nvSpPr>
        <p:spPr bwMode="auto">
          <a:xfrm>
            <a:off x="5137150" y="4679950"/>
            <a:ext cx="3687763" cy="946150"/>
          </a:xfrm>
          <a:prstGeom prst="rect">
            <a:avLst/>
          </a:prstGeom>
          <a:noFill/>
          <a:ln w="9525">
            <a:noFill/>
            <a:miter lim="800000"/>
            <a:headEnd/>
            <a:tailEnd/>
          </a:ln>
        </p:spPr>
        <p:txBody>
          <a:bodyPr>
            <a:spAutoFit/>
          </a:bodyPr>
          <a:lstStyle/>
          <a:p>
            <a:pPr algn="ctr"/>
            <a:r>
              <a:rPr lang="en-US" sz="2800" dirty="0">
                <a:latin typeface="Arial" pitchFamily="34" charset="0"/>
              </a:rPr>
              <a:t>discard pending invocations</a:t>
            </a:r>
          </a:p>
        </p:txBody>
      </p:sp>
      <p:sp>
        <p:nvSpPr>
          <p:cNvPr id="111625" name="Text Box 7"/>
          <p:cNvSpPr txBox="1">
            <a:spLocks noChangeArrowheads="1"/>
          </p:cNvSpPr>
          <p:nvPr/>
        </p:nvSpPr>
        <p:spPr bwMode="auto">
          <a:xfrm>
            <a:off x="2031372" y="3740150"/>
            <a:ext cx="753731" cy="523220"/>
          </a:xfrm>
          <a:prstGeom prst="rect">
            <a:avLst/>
          </a:prstGeom>
          <a:noFill/>
          <a:ln w="9525" algn="ctr">
            <a:noFill/>
            <a:miter lim="800000"/>
            <a:headEnd/>
            <a:tailEnd/>
          </a:ln>
        </p:spPr>
        <p:txBody>
          <a:bodyPr wrap="none">
            <a:spAutoFit/>
          </a:bodyPr>
          <a:lstStyle/>
          <a:p>
            <a:pPr algn="ctr">
              <a:spcBef>
                <a:spcPct val="50000"/>
              </a:spcBef>
            </a:pPr>
            <a:r>
              <a:rPr lang="en-US" sz="2800" dirty="0">
                <a:latin typeface="Arial" pitchFamily="34" charset="0"/>
              </a:rPr>
              <a:t>H =</a:t>
            </a:r>
          </a:p>
        </p:txBody>
      </p:sp>
      <p:pic>
        <p:nvPicPr>
          <p:cNvPr id="10"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4"/>
          <p:cNvSpPr>
            <a:spLocks noGrp="1"/>
          </p:cNvSpPr>
          <p:nvPr>
            <p:ph type="sldNum" sz="quarter" idx="11"/>
          </p:nvPr>
        </p:nvSpPr>
        <p:spPr>
          <a:xfrm>
            <a:off x="6553200" y="6248400"/>
            <a:ext cx="1905000" cy="457200"/>
          </a:xfrm>
        </p:spPr>
        <p:txBody>
          <a:bodyPr/>
          <a:lstStyle/>
          <a:p>
            <a:pPr>
              <a:defRPr/>
            </a:pPr>
            <a:fld id="{1036C404-FA5A-4DC3-B4DC-76768F56E399}" type="slidenum">
              <a:rPr lang="x-none" b="0">
                <a:solidFill>
                  <a:schemeClr val="tx1"/>
                </a:solidFill>
                <a:latin typeface="Arial" pitchFamily="34" charset="0"/>
                <a:cs typeface="+mn-cs"/>
              </a:rPr>
              <a:pPr>
                <a:defRPr/>
              </a:pPr>
              <a:t>115</a:t>
            </a:fld>
            <a:endParaRPr lang="en-US" b="0" dirty="0">
              <a:solidFill>
                <a:schemeClr val="tx1"/>
              </a:solidFill>
              <a:latin typeface="Arial" pitchFamily="34" charset="0"/>
              <a:cs typeface="+mn-cs"/>
            </a:endParaRPr>
          </a:p>
        </p:txBody>
      </p:sp>
      <p:pic>
        <p:nvPicPr>
          <p:cNvPr id="11264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12645" name="Rectangle 3"/>
          <p:cNvSpPr>
            <a:spLocks noGrp="1" noChangeArrowheads="1"/>
          </p:cNvSpPr>
          <p:nvPr>
            <p:ph type="title" idx="4294967295"/>
          </p:nvPr>
        </p:nvSpPr>
        <p:spPr/>
        <p:txBody>
          <a:bodyPr/>
          <a:lstStyle/>
          <a:p>
            <a:pPr eaLnBrk="1" hangingPunct="1"/>
            <a:r>
              <a:rPr lang="en-US" smtClean="0"/>
              <a:t>Complete Subhistory</a:t>
            </a:r>
          </a:p>
        </p:txBody>
      </p:sp>
      <p:sp>
        <p:nvSpPr>
          <p:cNvPr id="112646" name="Text Box 4"/>
          <p:cNvSpPr txBox="1">
            <a:spLocks noChangeArrowheads="1"/>
          </p:cNvSpPr>
          <p:nvPr/>
        </p:nvSpPr>
        <p:spPr bwMode="auto">
          <a:xfrm>
            <a:off x="2957513" y="2438400"/>
            <a:ext cx="2789237" cy="3081338"/>
          </a:xfrm>
          <a:prstGeom prst="rect">
            <a:avLst/>
          </a:prstGeom>
          <a:noFill/>
          <a:ln w="9525">
            <a:noFill/>
            <a:miter lim="800000"/>
            <a:headEnd/>
            <a:tailEnd/>
          </a:ln>
        </p:spPr>
        <p:txBody>
          <a:bodyPr>
            <a:spAutoFit/>
          </a:bodyPr>
          <a:lstStyle/>
          <a:p>
            <a:r>
              <a:rPr lang="en-US" sz="2800" dirty="0">
                <a:solidFill>
                  <a:schemeClr val="tx1"/>
                </a:solidFill>
                <a:latin typeface="Courier New" pitchFamily="49" charset="0"/>
              </a:rPr>
              <a:t>A </a:t>
            </a:r>
            <a:r>
              <a:rPr lang="en-US" sz="2800" dirty="0" err="1">
                <a:solidFill>
                  <a:schemeClr val="tx1"/>
                </a:solidFill>
                <a:latin typeface="Courier New" pitchFamily="49" charset="0"/>
              </a:rPr>
              <a:t>q.enq</a:t>
            </a:r>
            <a:r>
              <a:rPr lang="en-US" sz="2800" dirty="0">
                <a:solidFill>
                  <a:schemeClr val="tx1"/>
                </a:solidFill>
                <a:latin typeface="Courier New" pitchFamily="49" charset="0"/>
              </a:rPr>
              <a:t>(3)</a:t>
            </a:r>
          </a:p>
          <a:p>
            <a:r>
              <a:rPr lang="en-US" sz="2800" dirty="0">
                <a:solidFill>
                  <a:schemeClr val="tx1"/>
                </a:solidFill>
                <a:latin typeface="Courier New" pitchFamily="49" charset="0"/>
              </a:rPr>
              <a:t>A q:void</a:t>
            </a:r>
          </a:p>
          <a:p>
            <a:r>
              <a:rPr lang="en-US" sz="2800" dirty="0">
                <a:solidFill>
                  <a:schemeClr val="tx1"/>
                </a:solidFill>
                <a:latin typeface="Courier New" pitchFamily="49" charset="0"/>
              </a:rPr>
              <a:t> </a:t>
            </a:r>
          </a:p>
          <a:p>
            <a:r>
              <a:rPr lang="en-US" sz="2800" dirty="0">
                <a:solidFill>
                  <a:schemeClr val="accent1"/>
                </a:solidFill>
                <a:latin typeface="Courier New" pitchFamily="49" charset="0"/>
              </a:rPr>
              <a:t>B </a:t>
            </a:r>
            <a:r>
              <a:rPr lang="en-US" sz="2800" dirty="0" err="1">
                <a:solidFill>
                  <a:schemeClr val="accent1"/>
                </a:solidFill>
                <a:latin typeface="Courier New" pitchFamily="49" charset="0"/>
              </a:rPr>
              <a:t>p.enq</a:t>
            </a:r>
            <a:r>
              <a:rPr lang="en-US" sz="2800" dirty="0">
                <a:solidFill>
                  <a:schemeClr val="accent1"/>
                </a:solidFill>
                <a:latin typeface="Courier New" pitchFamily="49" charset="0"/>
              </a:rPr>
              <a:t>(4)</a:t>
            </a:r>
          </a:p>
          <a:p>
            <a:r>
              <a:rPr lang="en-US" sz="2800" dirty="0">
                <a:solidFill>
                  <a:schemeClr val="accent1"/>
                </a:solidFill>
                <a:latin typeface="Courier New" pitchFamily="49" charset="0"/>
              </a:rPr>
              <a:t>B p:void</a:t>
            </a:r>
          </a:p>
          <a:p>
            <a:r>
              <a:rPr lang="en-US" sz="2800" dirty="0">
                <a:solidFill>
                  <a:schemeClr val="accent1"/>
                </a:solidFill>
                <a:latin typeface="Courier New" pitchFamily="49" charset="0"/>
              </a:rPr>
              <a:t>B </a:t>
            </a:r>
            <a:r>
              <a:rPr lang="en-US" sz="2800" dirty="0" err="1">
                <a:solidFill>
                  <a:schemeClr val="accent1"/>
                </a:solidFill>
                <a:latin typeface="Courier New" pitchFamily="49" charset="0"/>
              </a:rPr>
              <a:t>q.deq</a:t>
            </a:r>
            <a:r>
              <a:rPr lang="en-US" sz="2800" dirty="0">
                <a:solidFill>
                  <a:schemeClr val="accent1"/>
                </a:solidFill>
                <a:latin typeface="Courier New" pitchFamily="49" charset="0"/>
              </a:rPr>
              <a:t>()</a:t>
            </a:r>
          </a:p>
          <a:p>
            <a:r>
              <a:rPr lang="en-US" sz="2800" dirty="0">
                <a:solidFill>
                  <a:schemeClr val="accent1"/>
                </a:solidFill>
                <a:latin typeface="Courier New" pitchFamily="49" charset="0"/>
              </a:rPr>
              <a:t>B q:3</a:t>
            </a:r>
          </a:p>
        </p:txBody>
      </p:sp>
      <p:sp>
        <p:nvSpPr>
          <p:cNvPr id="112647" name="Text Box 6"/>
          <p:cNvSpPr txBox="1">
            <a:spLocks noChangeArrowheads="1"/>
          </p:cNvSpPr>
          <p:nvPr/>
        </p:nvSpPr>
        <p:spPr bwMode="auto">
          <a:xfrm>
            <a:off x="352425" y="3744913"/>
            <a:ext cx="2625725" cy="519112"/>
          </a:xfrm>
          <a:prstGeom prst="rect">
            <a:avLst/>
          </a:prstGeom>
          <a:noFill/>
          <a:ln w="9525" algn="ctr">
            <a:noFill/>
            <a:miter lim="800000"/>
            <a:headEnd/>
            <a:tailEnd/>
          </a:ln>
        </p:spPr>
        <p:txBody>
          <a:bodyPr wrap="none">
            <a:spAutoFit/>
          </a:bodyPr>
          <a:lstStyle/>
          <a:p>
            <a:pPr algn="ctr">
              <a:spcBef>
                <a:spcPct val="50000"/>
              </a:spcBef>
            </a:pPr>
            <a:r>
              <a:rPr lang="en-US" sz="2800" dirty="0">
                <a:latin typeface="Arial" pitchFamily="34" charset="0"/>
              </a:rPr>
              <a:t>Complete(H) =</a:t>
            </a:r>
          </a:p>
        </p:txBody>
      </p:sp>
      <p:pic>
        <p:nvPicPr>
          <p:cNvPr id="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4"/>
          <p:cNvSpPr>
            <a:spLocks noGrp="1"/>
          </p:cNvSpPr>
          <p:nvPr>
            <p:ph type="sldNum" sz="quarter" idx="11"/>
          </p:nvPr>
        </p:nvSpPr>
        <p:spPr>
          <a:xfrm>
            <a:off x="6553200" y="6248400"/>
            <a:ext cx="1905000" cy="457200"/>
          </a:xfrm>
        </p:spPr>
        <p:txBody>
          <a:bodyPr/>
          <a:lstStyle/>
          <a:p>
            <a:pPr>
              <a:defRPr/>
            </a:pPr>
            <a:fld id="{68750667-FD47-47C1-94C1-E878E8A70C92}" type="slidenum">
              <a:rPr lang="x-none" b="0">
                <a:solidFill>
                  <a:schemeClr val="tx1"/>
                </a:solidFill>
                <a:latin typeface="Arial" pitchFamily="34" charset="0"/>
                <a:cs typeface="+mn-cs"/>
              </a:rPr>
              <a:pPr>
                <a:defRPr/>
              </a:pPr>
              <a:t>116</a:t>
            </a:fld>
            <a:endParaRPr lang="en-US" b="0" dirty="0">
              <a:solidFill>
                <a:schemeClr val="tx1"/>
              </a:solidFill>
              <a:latin typeface="Arial" pitchFamily="34" charset="0"/>
              <a:cs typeface="+mn-cs"/>
            </a:endParaRPr>
          </a:p>
        </p:txBody>
      </p:sp>
      <p:pic>
        <p:nvPicPr>
          <p:cNvPr id="113668" name="Picture 25"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13669" name="Rectangle 2"/>
          <p:cNvSpPr>
            <a:spLocks noGrp="1" noChangeArrowheads="1"/>
          </p:cNvSpPr>
          <p:nvPr>
            <p:ph type="title" idx="4294967295"/>
          </p:nvPr>
        </p:nvSpPr>
        <p:spPr/>
        <p:txBody>
          <a:bodyPr/>
          <a:lstStyle/>
          <a:p>
            <a:pPr eaLnBrk="1" hangingPunct="1"/>
            <a:r>
              <a:rPr lang="en-US" smtClean="0"/>
              <a:t>Sequential Histories</a:t>
            </a:r>
          </a:p>
        </p:txBody>
      </p:sp>
      <p:sp>
        <p:nvSpPr>
          <p:cNvPr id="113670" name="Text Box 4"/>
          <p:cNvSpPr txBox="1">
            <a:spLocks noChangeArrowheads="1"/>
          </p:cNvSpPr>
          <p:nvPr/>
        </p:nvSpPr>
        <p:spPr bwMode="auto">
          <a:xfrm>
            <a:off x="944563" y="2514600"/>
            <a:ext cx="2789237" cy="3539430"/>
          </a:xfrm>
          <a:prstGeom prst="rect">
            <a:avLst/>
          </a:prstGeom>
          <a:noFill/>
          <a:ln w="9525">
            <a:noFill/>
            <a:miter lim="800000"/>
            <a:headEnd/>
            <a:tailEnd/>
          </a:ln>
        </p:spPr>
        <p:txBody>
          <a:bodyPr>
            <a:spAutoFit/>
          </a:bodyPr>
          <a:lstStyle/>
          <a:p>
            <a:r>
              <a:rPr lang="en-US" sz="3200" dirty="0">
                <a:solidFill>
                  <a:schemeClr val="tx1"/>
                </a:solidFill>
                <a:latin typeface="Courier New" pitchFamily="49" charset="0"/>
              </a:rPr>
              <a:t>A </a:t>
            </a:r>
            <a:r>
              <a:rPr lang="en-US" sz="3200" dirty="0" err="1">
                <a:solidFill>
                  <a:schemeClr val="tx1"/>
                </a:solidFill>
                <a:latin typeface="Courier New" pitchFamily="49" charset="0"/>
              </a:rPr>
              <a:t>q.enq</a:t>
            </a:r>
            <a:r>
              <a:rPr lang="en-US" sz="3200" dirty="0">
                <a:solidFill>
                  <a:schemeClr val="tx1"/>
                </a:solidFill>
                <a:latin typeface="Courier New" pitchFamily="49" charset="0"/>
              </a:rPr>
              <a:t>(3)</a:t>
            </a:r>
          </a:p>
          <a:p>
            <a:r>
              <a:rPr lang="en-US" sz="3200" dirty="0">
                <a:solidFill>
                  <a:schemeClr val="tx1"/>
                </a:solidFill>
                <a:latin typeface="Courier New" pitchFamily="49" charset="0"/>
              </a:rPr>
              <a:t>A q:void</a:t>
            </a:r>
          </a:p>
          <a:p>
            <a:r>
              <a:rPr lang="en-US" sz="3200" dirty="0">
                <a:solidFill>
                  <a:srgbClr val="0000FF"/>
                </a:solidFill>
                <a:latin typeface="Courier New" pitchFamily="49" charset="0"/>
              </a:rPr>
              <a:t>B </a:t>
            </a:r>
            <a:r>
              <a:rPr lang="en-US" sz="3200" dirty="0" err="1">
                <a:solidFill>
                  <a:srgbClr val="0000FF"/>
                </a:solidFill>
                <a:latin typeface="Courier New" pitchFamily="49" charset="0"/>
              </a:rPr>
              <a:t>p.enq</a:t>
            </a:r>
            <a:r>
              <a:rPr lang="en-US" sz="3200" dirty="0">
                <a:solidFill>
                  <a:srgbClr val="0000FF"/>
                </a:solidFill>
                <a:latin typeface="Courier New" pitchFamily="49" charset="0"/>
              </a:rPr>
              <a:t>(4)</a:t>
            </a:r>
          </a:p>
          <a:p>
            <a:r>
              <a:rPr lang="en-US" sz="3200" dirty="0">
                <a:solidFill>
                  <a:srgbClr val="0000FF"/>
                </a:solidFill>
                <a:latin typeface="Courier New" pitchFamily="49" charset="0"/>
              </a:rPr>
              <a:t>B p:void</a:t>
            </a:r>
          </a:p>
          <a:p>
            <a:r>
              <a:rPr lang="en-US" sz="3200" dirty="0">
                <a:solidFill>
                  <a:srgbClr val="0000FF"/>
                </a:solidFill>
                <a:latin typeface="Courier New" pitchFamily="49" charset="0"/>
              </a:rPr>
              <a:t>B </a:t>
            </a:r>
            <a:r>
              <a:rPr lang="en-US" sz="3200" dirty="0" err="1">
                <a:solidFill>
                  <a:srgbClr val="0000FF"/>
                </a:solidFill>
                <a:latin typeface="Courier New" pitchFamily="49" charset="0"/>
              </a:rPr>
              <a:t>q.deq</a:t>
            </a:r>
            <a:r>
              <a:rPr lang="en-US" sz="3200" dirty="0">
                <a:solidFill>
                  <a:srgbClr val="0000FF"/>
                </a:solidFill>
                <a:latin typeface="Courier New" pitchFamily="49" charset="0"/>
              </a:rPr>
              <a:t>()</a:t>
            </a:r>
          </a:p>
          <a:p>
            <a:r>
              <a:rPr lang="en-US" sz="3200" dirty="0">
                <a:solidFill>
                  <a:srgbClr val="0000FF"/>
                </a:solidFill>
                <a:latin typeface="Courier New" pitchFamily="49" charset="0"/>
              </a:rPr>
              <a:t>B q:3</a:t>
            </a:r>
          </a:p>
          <a:p>
            <a:r>
              <a:rPr lang="en-US" sz="3200" dirty="0">
                <a:solidFill>
                  <a:schemeClr val="tx1"/>
                </a:solidFill>
                <a:latin typeface="Courier New" pitchFamily="49" charset="0"/>
              </a:rPr>
              <a:t>A q:enq(5)</a:t>
            </a:r>
          </a:p>
        </p:txBody>
      </p:sp>
      <p:pic>
        <p:nvPicPr>
          <p:cNvPr id="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0" name="Slide Number Placeholder 4"/>
          <p:cNvSpPr>
            <a:spLocks noGrp="1"/>
          </p:cNvSpPr>
          <p:nvPr>
            <p:ph type="sldNum" sz="quarter" idx="11"/>
          </p:nvPr>
        </p:nvSpPr>
        <p:spPr>
          <a:xfrm>
            <a:off x="6553200" y="6248400"/>
            <a:ext cx="1905000" cy="457200"/>
          </a:xfrm>
        </p:spPr>
        <p:txBody>
          <a:bodyPr/>
          <a:lstStyle/>
          <a:p>
            <a:pPr>
              <a:defRPr/>
            </a:pPr>
            <a:fld id="{6706E733-938A-4100-874D-603EF4A012A6}" type="slidenum">
              <a:rPr lang="x-none" b="0">
                <a:solidFill>
                  <a:schemeClr val="tx1"/>
                </a:solidFill>
                <a:latin typeface="Arial" pitchFamily="34" charset="0"/>
                <a:cs typeface="+mn-cs"/>
              </a:rPr>
              <a:pPr>
                <a:defRPr/>
              </a:pPr>
              <a:t>117</a:t>
            </a:fld>
            <a:endParaRPr lang="en-US" b="0" dirty="0">
              <a:solidFill>
                <a:schemeClr val="tx1"/>
              </a:solidFill>
              <a:latin typeface="Arial" pitchFamily="34" charset="0"/>
              <a:cs typeface="+mn-cs"/>
            </a:endParaRPr>
          </a:p>
        </p:txBody>
      </p:sp>
      <p:pic>
        <p:nvPicPr>
          <p:cNvPr id="11469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14693" name="Rectangle 3"/>
          <p:cNvSpPr>
            <a:spLocks noGrp="1" noChangeArrowheads="1"/>
          </p:cNvSpPr>
          <p:nvPr>
            <p:ph type="title" idx="4294967295"/>
          </p:nvPr>
        </p:nvSpPr>
        <p:spPr/>
        <p:txBody>
          <a:bodyPr/>
          <a:lstStyle/>
          <a:p>
            <a:pPr eaLnBrk="1" hangingPunct="1"/>
            <a:r>
              <a:rPr lang="en-US" smtClean="0"/>
              <a:t>Sequential Histories</a:t>
            </a:r>
          </a:p>
        </p:txBody>
      </p:sp>
      <p:sp>
        <p:nvSpPr>
          <p:cNvPr id="114694" name="Text Box 4"/>
          <p:cNvSpPr txBox="1">
            <a:spLocks noChangeArrowheads="1"/>
          </p:cNvSpPr>
          <p:nvPr/>
        </p:nvSpPr>
        <p:spPr bwMode="auto">
          <a:xfrm>
            <a:off x="944563" y="2514600"/>
            <a:ext cx="2789237" cy="3539430"/>
          </a:xfrm>
          <a:prstGeom prst="rect">
            <a:avLst/>
          </a:prstGeom>
          <a:noFill/>
          <a:ln w="9525">
            <a:noFill/>
            <a:miter lim="800000"/>
            <a:headEnd/>
            <a:tailEnd/>
          </a:ln>
        </p:spPr>
        <p:txBody>
          <a:bodyPr>
            <a:spAutoFit/>
          </a:bodyPr>
          <a:lstStyle/>
          <a:p>
            <a:r>
              <a:rPr lang="en-US" sz="3200" dirty="0">
                <a:solidFill>
                  <a:schemeClr val="tx1"/>
                </a:solidFill>
                <a:latin typeface="Courier New" pitchFamily="49" charset="0"/>
              </a:rPr>
              <a:t>A </a:t>
            </a:r>
            <a:r>
              <a:rPr lang="en-US" sz="3200" dirty="0" err="1">
                <a:solidFill>
                  <a:schemeClr val="tx1"/>
                </a:solidFill>
                <a:latin typeface="Courier New" pitchFamily="49" charset="0"/>
              </a:rPr>
              <a:t>q.enq</a:t>
            </a:r>
            <a:r>
              <a:rPr lang="en-US" sz="3200" dirty="0">
                <a:solidFill>
                  <a:schemeClr val="tx1"/>
                </a:solidFill>
                <a:latin typeface="Courier New" pitchFamily="49" charset="0"/>
              </a:rPr>
              <a:t>(3)</a:t>
            </a:r>
          </a:p>
          <a:p>
            <a:r>
              <a:rPr lang="en-US" sz="3200" dirty="0">
                <a:solidFill>
                  <a:schemeClr val="tx1"/>
                </a:solidFill>
                <a:latin typeface="Courier New" pitchFamily="49" charset="0"/>
              </a:rPr>
              <a:t>A q:void</a:t>
            </a:r>
          </a:p>
          <a:p>
            <a:r>
              <a:rPr lang="en-US" sz="3200" dirty="0">
                <a:solidFill>
                  <a:srgbClr val="0000FF"/>
                </a:solidFill>
                <a:latin typeface="Courier New" pitchFamily="49" charset="0"/>
              </a:rPr>
              <a:t>B </a:t>
            </a:r>
            <a:r>
              <a:rPr lang="en-US" sz="3200" dirty="0" err="1">
                <a:solidFill>
                  <a:srgbClr val="0000FF"/>
                </a:solidFill>
                <a:latin typeface="Courier New" pitchFamily="49" charset="0"/>
              </a:rPr>
              <a:t>p.enq</a:t>
            </a:r>
            <a:r>
              <a:rPr lang="en-US" sz="3200" dirty="0">
                <a:solidFill>
                  <a:srgbClr val="0000FF"/>
                </a:solidFill>
                <a:latin typeface="Courier New" pitchFamily="49" charset="0"/>
              </a:rPr>
              <a:t>(4)</a:t>
            </a:r>
          </a:p>
          <a:p>
            <a:r>
              <a:rPr lang="en-US" sz="3200" dirty="0">
                <a:solidFill>
                  <a:srgbClr val="0000FF"/>
                </a:solidFill>
                <a:latin typeface="Courier New" pitchFamily="49" charset="0"/>
              </a:rPr>
              <a:t>B p:void</a:t>
            </a:r>
          </a:p>
          <a:p>
            <a:r>
              <a:rPr lang="en-US" sz="3200" dirty="0">
                <a:solidFill>
                  <a:srgbClr val="0000FF"/>
                </a:solidFill>
                <a:latin typeface="Courier New" pitchFamily="49" charset="0"/>
              </a:rPr>
              <a:t>B </a:t>
            </a:r>
            <a:r>
              <a:rPr lang="en-US" sz="3200" dirty="0" err="1">
                <a:solidFill>
                  <a:srgbClr val="0000FF"/>
                </a:solidFill>
                <a:latin typeface="Courier New" pitchFamily="49" charset="0"/>
              </a:rPr>
              <a:t>q.deq</a:t>
            </a:r>
            <a:r>
              <a:rPr lang="en-US" sz="3200" dirty="0">
                <a:solidFill>
                  <a:srgbClr val="0000FF"/>
                </a:solidFill>
                <a:latin typeface="Courier New" pitchFamily="49" charset="0"/>
              </a:rPr>
              <a:t>()</a:t>
            </a:r>
          </a:p>
          <a:p>
            <a:r>
              <a:rPr lang="en-US" sz="3200" dirty="0">
                <a:solidFill>
                  <a:srgbClr val="0000FF"/>
                </a:solidFill>
                <a:latin typeface="Courier New" pitchFamily="49" charset="0"/>
              </a:rPr>
              <a:t>B q:3</a:t>
            </a:r>
          </a:p>
          <a:p>
            <a:r>
              <a:rPr lang="en-US" sz="3200" dirty="0">
                <a:solidFill>
                  <a:schemeClr val="tx1"/>
                </a:solidFill>
                <a:latin typeface="Courier New" pitchFamily="49" charset="0"/>
              </a:rPr>
              <a:t>A q:enq(5)</a:t>
            </a:r>
          </a:p>
        </p:txBody>
      </p:sp>
      <p:grpSp>
        <p:nvGrpSpPr>
          <p:cNvPr id="114695" name="Group 8"/>
          <p:cNvGrpSpPr>
            <a:grpSpLocks/>
          </p:cNvGrpSpPr>
          <p:nvPr/>
        </p:nvGrpSpPr>
        <p:grpSpPr bwMode="auto">
          <a:xfrm>
            <a:off x="914400" y="2316163"/>
            <a:ext cx="5476875" cy="1265237"/>
            <a:chOff x="576" y="1459"/>
            <a:chExt cx="3450" cy="797"/>
          </a:xfrm>
        </p:grpSpPr>
        <p:sp>
          <p:nvSpPr>
            <p:cNvPr id="114697" name="AutoShape 9"/>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14698" name="Text Box 10"/>
            <p:cNvSpPr txBox="1">
              <a:spLocks noChangeArrowheads="1"/>
            </p:cNvSpPr>
            <p:nvPr/>
          </p:nvSpPr>
          <p:spPr bwMode="auto">
            <a:xfrm>
              <a:off x="3149" y="1459"/>
              <a:ext cx="877" cy="368"/>
            </a:xfrm>
            <a:prstGeom prst="rect">
              <a:avLst/>
            </a:prstGeom>
            <a:noFill/>
            <a:ln w="9525">
              <a:noFill/>
              <a:miter lim="800000"/>
              <a:headEnd/>
              <a:tailEnd/>
            </a:ln>
          </p:spPr>
          <p:txBody>
            <a:bodyPr wrap="none">
              <a:spAutoFit/>
            </a:bodyPr>
            <a:lstStyle/>
            <a:p>
              <a:pPr algn="r"/>
              <a:r>
                <a:rPr lang="en-US" sz="3200" dirty="0">
                  <a:latin typeface="Arial" pitchFamily="34" charset="0"/>
                </a:rPr>
                <a:t>match</a:t>
              </a:r>
            </a:p>
          </p:txBody>
        </p:sp>
      </p:grpSp>
      <p:pic>
        <p:nvPicPr>
          <p:cNvPr id="11"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3" name="Slide Number Placeholder 4"/>
          <p:cNvSpPr>
            <a:spLocks noGrp="1"/>
          </p:cNvSpPr>
          <p:nvPr>
            <p:ph type="sldNum" sz="quarter" idx="11"/>
          </p:nvPr>
        </p:nvSpPr>
        <p:spPr>
          <a:xfrm>
            <a:off x="6553200" y="6248400"/>
            <a:ext cx="1905000" cy="457200"/>
          </a:xfrm>
        </p:spPr>
        <p:txBody>
          <a:bodyPr/>
          <a:lstStyle/>
          <a:p>
            <a:pPr>
              <a:defRPr/>
            </a:pPr>
            <a:fld id="{CF3E0511-99DA-4847-9CBA-2C7AD5BCB182}" type="slidenum">
              <a:rPr lang="x-none" b="0">
                <a:solidFill>
                  <a:schemeClr val="tx1"/>
                </a:solidFill>
                <a:latin typeface="Arial" pitchFamily="34" charset="0"/>
                <a:cs typeface="+mn-cs"/>
              </a:rPr>
              <a:pPr>
                <a:defRPr/>
              </a:pPr>
              <a:t>118</a:t>
            </a:fld>
            <a:endParaRPr lang="en-US" b="0" dirty="0">
              <a:solidFill>
                <a:schemeClr val="tx1"/>
              </a:solidFill>
              <a:latin typeface="Arial" pitchFamily="34" charset="0"/>
              <a:cs typeface="+mn-cs"/>
            </a:endParaRPr>
          </a:p>
        </p:txBody>
      </p:sp>
      <p:pic>
        <p:nvPicPr>
          <p:cNvPr id="11571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15717" name="Rectangle 3"/>
          <p:cNvSpPr>
            <a:spLocks noGrp="1" noChangeArrowheads="1"/>
          </p:cNvSpPr>
          <p:nvPr>
            <p:ph type="title" idx="4294967295"/>
          </p:nvPr>
        </p:nvSpPr>
        <p:spPr/>
        <p:txBody>
          <a:bodyPr/>
          <a:lstStyle/>
          <a:p>
            <a:pPr eaLnBrk="1" hangingPunct="1"/>
            <a:r>
              <a:rPr lang="en-US" smtClean="0"/>
              <a:t>Sequential Histories</a:t>
            </a:r>
          </a:p>
        </p:txBody>
      </p:sp>
      <p:sp>
        <p:nvSpPr>
          <p:cNvPr id="115718" name="Text Box 4"/>
          <p:cNvSpPr txBox="1">
            <a:spLocks noChangeArrowheads="1"/>
          </p:cNvSpPr>
          <p:nvPr/>
        </p:nvSpPr>
        <p:spPr bwMode="auto">
          <a:xfrm>
            <a:off x="944563" y="2514600"/>
            <a:ext cx="2789237" cy="3539430"/>
          </a:xfrm>
          <a:prstGeom prst="rect">
            <a:avLst/>
          </a:prstGeom>
          <a:noFill/>
          <a:ln w="9525">
            <a:noFill/>
            <a:miter lim="800000"/>
            <a:headEnd/>
            <a:tailEnd/>
          </a:ln>
        </p:spPr>
        <p:txBody>
          <a:bodyPr>
            <a:spAutoFit/>
          </a:bodyPr>
          <a:lstStyle/>
          <a:p>
            <a:r>
              <a:rPr lang="en-US" sz="3200" dirty="0">
                <a:solidFill>
                  <a:schemeClr val="tx1"/>
                </a:solidFill>
                <a:latin typeface="Courier New" pitchFamily="49" charset="0"/>
              </a:rPr>
              <a:t>A </a:t>
            </a:r>
            <a:r>
              <a:rPr lang="en-US" sz="3200" dirty="0" err="1">
                <a:solidFill>
                  <a:schemeClr val="tx1"/>
                </a:solidFill>
                <a:latin typeface="Courier New" pitchFamily="49" charset="0"/>
              </a:rPr>
              <a:t>q.enq</a:t>
            </a:r>
            <a:r>
              <a:rPr lang="en-US" sz="3200" dirty="0">
                <a:solidFill>
                  <a:schemeClr val="tx1"/>
                </a:solidFill>
                <a:latin typeface="Courier New" pitchFamily="49" charset="0"/>
              </a:rPr>
              <a:t>(3)</a:t>
            </a:r>
          </a:p>
          <a:p>
            <a:r>
              <a:rPr lang="en-US" sz="3200" dirty="0">
                <a:solidFill>
                  <a:schemeClr val="tx1"/>
                </a:solidFill>
                <a:latin typeface="Courier New" pitchFamily="49" charset="0"/>
              </a:rPr>
              <a:t>A q:void</a:t>
            </a:r>
          </a:p>
          <a:p>
            <a:r>
              <a:rPr lang="en-US" sz="3200" dirty="0">
                <a:solidFill>
                  <a:srgbClr val="0000FF"/>
                </a:solidFill>
                <a:latin typeface="Courier New" pitchFamily="49" charset="0"/>
              </a:rPr>
              <a:t>B </a:t>
            </a:r>
            <a:r>
              <a:rPr lang="en-US" sz="3200" dirty="0" err="1">
                <a:solidFill>
                  <a:srgbClr val="0000FF"/>
                </a:solidFill>
                <a:latin typeface="Courier New" pitchFamily="49" charset="0"/>
              </a:rPr>
              <a:t>p.enq</a:t>
            </a:r>
            <a:r>
              <a:rPr lang="en-US" sz="3200" dirty="0">
                <a:solidFill>
                  <a:srgbClr val="0000FF"/>
                </a:solidFill>
                <a:latin typeface="Courier New" pitchFamily="49" charset="0"/>
              </a:rPr>
              <a:t>(4)</a:t>
            </a:r>
          </a:p>
          <a:p>
            <a:r>
              <a:rPr lang="en-US" sz="3200" dirty="0">
                <a:solidFill>
                  <a:srgbClr val="0000FF"/>
                </a:solidFill>
                <a:latin typeface="Courier New" pitchFamily="49" charset="0"/>
              </a:rPr>
              <a:t>B p:void</a:t>
            </a:r>
          </a:p>
          <a:p>
            <a:r>
              <a:rPr lang="en-US" sz="3200" dirty="0">
                <a:solidFill>
                  <a:srgbClr val="0000FF"/>
                </a:solidFill>
                <a:latin typeface="Courier New" pitchFamily="49" charset="0"/>
              </a:rPr>
              <a:t>B </a:t>
            </a:r>
            <a:r>
              <a:rPr lang="en-US" sz="3200" dirty="0" err="1">
                <a:solidFill>
                  <a:srgbClr val="0000FF"/>
                </a:solidFill>
                <a:latin typeface="Courier New" pitchFamily="49" charset="0"/>
              </a:rPr>
              <a:t>q.deq</a:t>
            </a:r>
            <a:r>
              <a:rPr lang="en-US" sz="3200" dirty="0">
                <a:solidFill>
                  <a:srgbClr val="0000FF"/>
                </a:solidFill>
                <a:latin typeface="Courier New" pitchFamily="49" charset="0"/>
              </a:rPr>
              <a:t>()</a:t>
            </a:r>
          </a:p>
          <a:p>
            <a:r>
              <a:rPr lang="en-US" sz="3200" dirty="0">
                <a:solidFill>
                  <a:srgbClr val="0000FF"/>
                </a:solidFill>
                <a:latin typeface="Courier New" pitchFamily="49" charset="0"/>
              </a:rPr>
              <a:t>B q:3</a:t>
            </a:r>
          </a:p>
          <a:p>
            <a:r>
              <a:rPr lang="en-US" sz="3200" dirty="0">
                <a:solidFill>
                  <a:schemeClr val="tx1"/>
                </a:solidFill>
                <a:latin typeface="Courier New" pitchFamily="49" charset="0"/>
              </a:rPr>
              <a:t>A q:enq(5)</a:t>
            </a:r>
          </a:p>
        </p:txBody>
      </p:sp>
      <p:grpSp>
        <p:nvGrpSpPr>
          <p:cNvPr id="115719" name="Group 8"/>
          <p:cNvGrpSpPr>
            <a:grpSpLocks/>
          </p:cNvGrpSpPr>
          <p:nvPr/>
        </p:nvGrpSpPr>
        <p:grpSpPr bwMode="auto">
          <a:xfrm>
            <a:off x="914400" y="2316163"/>
            <a:ext cx="5476875" cy="1265237"/>
            <a:chOff x="576" y="1459"/>
            <a:chExt cx="3450" cy="797"/>
          </a:xfrm>
        </p:grpSpPr>
        <p:sp>
          <p:nvSpPr>
            <p:cNvPr id="115724" name="AutoShape 9"/>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15725" name="Text Box 10"/>
            <p:cNvSpPr txBox="1">
              <a:spLocks noChangeArrowheads="1"/>
            </p:cNvSpPr>
            <p:nvPr/>
          </p:nvSpPr>
          <p:spPr bwMode="auto">
            <a:xfrm>
              <a:off x="3149" y="1459"/>
              <a:ext cx="877" cy="368"/>
            </a:xfrm>
            <a:prstGeom prst="rect">
              <a:avLst/>
            </a:prstGeom>
            <a:noFill/>
            <a:ln w="9525">
              <a:noFill/>
              <a:miter lim="800000"/>
              <a:headEnd/>
              <a:tailEnd/>
            </a:ln>
          </p:spPr>
          <p:txBody>
            <a:bodyPr wrap="none">
              <a:spAutoFit/>
            </a:bodyPr>
            <a:lstStyle/>
            <a:p>
              <a:pPr algn="r"/>
              <a:r>
                <a:rPr lang="en-US" sz="3200" dirty="0">
                  <a:latin typeface="Arial" pitchFamily="34" charset="0"/>
                </a:rPr>
                <a:t>match</a:t>
              </a:r>
            </a:p>
          </p:txBody>
        </p:sp>
      </p:grpSp>
      <p:grpSp>
        <p:nvGrpSpPr>
          <p:cNvPr id="115720" name="Group 11"/>
          <p:cNvGrpSpPr>
            <a:grpSpLocks/>
          </p:cNvGrpSpPr>
          <p:nvPr/>
        </p:nvGrpSpPr>
        <p:grpSpPr bwMode="auto">
          <a:xfrm>
            <a:off x="914400" y="3367088"/>
            <a:ext cx="5476875" cy="1128712"/>
            <a:chOff x="576" y="2121"/>
            <a:chExt cx="3450" cy="711"/>
          </a:xfrm>
        </p:grpSpPr>
        <p:sp>
          <p:nvSpPr>
            <p:cNvPr id="115722" name="AutoShape 12"/>
            <p:cNvSpPr>
              <a:spLocks noChangeArrowheads="1"/>
            </p:cNvSpPr>
            <p:nvPr/>
          </p:nvSpPr>
          <p:spPr bwMode="auto">
            <a:xfrm>
              <a:off x="576" y="2256"/>
              <a:ext cx="1824" cy="576"/>
            </a:xfrm>
            <a:prstGeom prst="wedgeRoundRectCallout">
              <a:avLst>
                <a:gd name="adj1" fmla="val 85199"/>
                <a:gd name="adj2" fmla="val -39407"/>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15723" name="Text Box 13"/>
            <p:cNvSpPr txBox="1">
              <a:spLocks noChangeArrowheads="1"/>
            </p:cNvSpPr>
            <p:nvPr/>
          </p:nvSpPr>
          <p:spPr bwMode="auto">
            <a:xfrm>
              <a:off x="3149" y="2121"/>
              <a:ext cx="877" cy="368"/>
            </a:xfrm>
            <a:prstGeom prst="rect">
              <a:avLst/>
            </a:prstGeom>
            <a:noFill/>
            <a:ln w="9525">
              <a:noFill/>
              <a:miter lim="800000"/>
              <a:headEnd/>
              <a:tailEnd/>
            </a:ln>
          </p:spPr>
          <p:txBody>
            <a:bodyPr wrap="none">
              <a:spAutoFit/>
            </a:bodyPr>
            <a:lstStyle/>
            <a:p>
              <a:pPr algn="r"/>
              <a:r>
                <a:rPr lang="en-US" sz="3200" dirty="0">
                  <a:latin typeface="Arial" pitchFamily="34" charset="0"/>
                </a:rPr>
                <a:t>match</a:t>
              </a:r>
            </a:p>
          </p:txBody>
        </p:sp>
      </p:grpSp>
      <p:pic>
        <p:nvPicPr>
          <p:cNvPr id="14"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6" name="Slide Number Placeholder 4"/>
          <p:cNvSpPr>
            <a:spLocks noGrp="1"/>
          </p:cNvSpPr>
          <p:nvPr>
            <p:ph type="sldNum" sz="quarter" idx="11"/>
          </p:nvPr>
        </p:nvSpPr>
        <p:spPr>
          <a:xfrm>
            <a:off x="6553200" y="6248400"/>
            <a:ext cx="1905000" cy="457200"/>
          </a:xfrm>
        </p:spPr>
        <p:txBody>
          <a:bodyPr/>
          <a:lstStyle/>
          <a:p>
            <a:pPr>
              <a:defRPr/>
            </a:pPr>
            <a:fld id="{40E28AA7-6E00-49F3-9EFD-35515BD5B919}" type="slidenum">
              <a:rPr lang="x-none" b="0">
                <a:solidFill>
                  <a:schemeClr val="tx1"/>
                </a:solidFill>
                <a:latin typeface="Arial" pitchFamily="34" charset="0"/>
                <a:cs typeface="+mn-cs"/>
              </a:rPr>
              <a:pPr>
                <a:defRPr/>
              </a:pPr>
              <a:t>119</a:t>
            </a:fld>
            <a:endParaRPr lang="en-US" b="0" dirty="0">
              <a:solidFill>
                <a:schemeClr val="tx1"/>
              </a:solidFill>
              <a:latin typeface="Arial" pitchFamily="34" charset="0"/>
              <a:cs typeface="+mn-cs"/>
            </a:endParaRPr>
          </a:p>
        </p:txBody>
      </p:sp>
      <p:pic>
        <p:nvPicPr>
          <p:cNvPr id="11674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16741" name="Rectangle 3"/>
          <p:cNvSpPr>
            <a:spLocks noGrp="1" noChangeArrowheads="1"/>
          </p:cNvSpPr>
          <p:nvPr>
            <p:ph type="title" idx="4294967295"/>
          </p:nvPr>
        </p:nvSpPr>
        <p:spPr/>
        <p:txBody>
          <a:bodyPr/>
          <a:lstStyle/>
          <a:p>
            <a:pPr eaLnBrk="1" hangingPunct="1"/>
            <a:r>
              <a:rPr lang="en-US" smtClean="0"/>
              <a:t>Sequential Histories</a:t>
            </a:r>
          </a:p>
        </p:txBody>
      </p:sp>
      <p:sp>
        <p:nvSpPr>
          <p:cNvPr id="116742" name="Text Box 4"/>
          <p:cNvSpPr txBox="1">
            <a:spLocks noChangeArrowheads="1"/>
          </p:cNvSpPr>
          <p:nvPr/>
        </p:nvSpPr>
        <p:spPr bwMode="auto">
          <a:xfrm>
            <a:off x="944563" y="2514600"/>
            <a:ext cx="2789237" cy="3539430"/>
          </a:xfrm>
          <a:prstGeom prst="rect">
            <a:avLst/>
          </a:prstGeom>
          <a:noFill/>
          <a:ln w="9525">
            <a:noFill/>
            <a:miter lim="800000"/>
            <a:headEnd/>
            <a:tailEnd/>
          </a:ln>
        </p:spPr>
        <p:txBody>
          <a:bodyPr>
            <a:spAutoFit/>
          </a:bodyPr>
          <a:lstStyle/>
          <a:p>
            <a:r>
              <a:rPr lang="en-US" sz="3200" dirty="0">
                <a:solidFill>
                  <a:schemeClr val="tx1"/>
                </a:solidFill>
                <a:latin typeface="Courier New" pitchFamily="49" charset="0"/>
              </a:rPr>
              <a:t>A </a:t>
            </a:r>
            <a:r>
              <a:rPr lang="en-US" sz="3200" dirty="0" err="1">
                <a:solidFill>
                  <a:schemeClr val="tx1"/>
                </a:solidFill>
                <a:latin typeface="Courier New" pitchFamily="49" charset="0"/>
              </a:rPr>
              <a:t>q.enq</a:t>
            </a:r>
            <a:r>
              <a:rPr lang="en-US" sz="3200" dirty="0">
                <a:solidFill>
                  <a:schemeClr val="tx1"/>
                </a:solidFill>
                <a:latin typeface="Courier New" pitchFamily="49" charset="0"/>
              </a:rPr>
              <a:t>(3)</a:t>
            </a:r>
          </a:p>
          <a:p>
            <a:r>
              <a:rPr lang="en-US" sz="3200" dirty="0">
                <a:solidFill>
                  <a:schemeClr val="tx1"/>
                </a:solidFill>
                <a:latin typeface="Courier New" pitchFamily="49" charset="0"/>
              </a:rPr>
              <a:t>A q:void</a:t>
            </a:r>
          </a:p>
          <a:p>
            <a:r>
              <a:rPr lang="en-US" sz="3200" dirty="0">
                <a:solidFill>
                  <a:srgbClr val="0000FF"/>
                </a:solidFill>
                <a:latin typeface="Courier New" pitchFamily="49" charset="0"/>
              </a:rPr>
              <a:t>B </a:t>
            </a:r>
            <a:r>
              <a:rPr lang="en-US" sz="3200" dirty="0" err="1">
                <a:solidFill>
                  <a:srgbClr val="0000FF"/>
                </a:solidFill>
                <a:latin typeface="Courier New" pitchFamily="49" charset="0"/>
              </a:rPr>
              <a:t>p.enq</a:t>
            </a:r>
            <a:r>
              <a:rPr lang="en-US" sz="3200" dirty="0">
                <a:solidFill>
                  <a:srgbClr val="0000FF"/>
                </a:solidFill>
                <a:latin typeface="Courier New" pitchFamily="49" charset="0"/>
              </a:rPr>
              <a:t>(4)</a:t>
            </a:r>
          </a:p>
          <a:p>
            <a:r>
              <a:rPr lang="en-US" sz="3200" dirty="0">
                <a:solidFill>
                  <a:srgbClr val="0000FF"/>
                </a:solidFill>
                <a:latin typeface="Courier New" pitchFamily="49" charset="0"/>
              </a:rPr>
              <a:t>B p:void</a:t>
            </a:r>
          </a:p>
          <a:p>
            <a:r>
              <a:rPr lang="en-US" sz="3200" dirty="0">
                <a:solidFill>
                  <a:srgbClr val="0000FF"/>
                </a:solidFill>
                <a:latin typeface="Courier New" pitchFamily="49" charset="0"/>
              </a:rPr>
              <a:t>B </a:t>
            </a:r>
            <a:r>
              <a:rPr lang="en-US" sz="3200" dirty="0" err="1">
                <a:solidFill>
                  <a:srgbClr val="0000FF"/>
                </a:solidFill>
                <a:latin typeface="Courier New" pitchFamily="49" charset="0"/>
              </a:rPr>
              <a:t>q.deq</a:t>
            </a:r>
            <a:r>
              <a:rPr lang="en-US" sz="3200" dirty="0">
                <a:solidFill>
                  <a:srgbClr val="0000FF"/>
                </a:solidFill>
                <a:latin typeface="Courier New" pitchFamily="49" charset="0"/>
              </a:rPr>
              <a:t>()</a:t>
            </a:r>
          </a:p>
          <a:p>
            <a:r>
              <a:rPr lang="en-US" sz="3200" dirty="0">
                <a:solidFill>
                  <a:srgbClr val="0000FF"/>
                </a:solidFill>
                <a:latin typeface="Courier New" pitchFamily="49" charset="0"/>
              </a:rPr>
              <a:t>B q:3</a:t>
            </a:r>
          </a:p>
          <a:p>
            <a:r>
              <a:rPr lang="en-US" sz="3200" dirty="0">
                <a:solidFill>
                  <a:schemeClr val="tx1"/>
                </a:solidFill>
                <a:latin typeface="Courier New" pitchFamily="49" charset="0"/>
              </a:rPr>
              <a:t>A q:enq(5)</a:t>
            </a:r>
          </a:p>
        </p:txBody>
      </p:sp>
      <p:grpSp>
        <p:nvGrpSpPr>
          <p:cNvPr id="116743" name="Group 5"/>
          <p:cNvGrpSpPr>
            <a:grpSpLocks/>
          </p:cNvGrpSpPr>
          <p:nvPr/>
        </p:nvGrpSpPr>
        <p:grpSpPr bwMode="auto">
          <a:xfrm>
            <a:off x="914400" y="4191000"/>
            <a:ext cx="5476875" cy="1266825"/>
            <a:chOff x="576" y="2640"/>
            <a:chExt cx="3450" cy="798"/>
          </a:xfrm>
        </p:grpSpPr>
        <p:sp>
          <p:nvSpPr>
            <p:cNvPr id="116751" name="AutoShape 6"/>
            <p:cNvSpPr>
              <a:spLocks noChangeArrowheads="1"/>
            </p:cNvSpPr>
            <p:nvPr/>
          </p:nvSpPr>
          <p:spPr bwMode="auto">
            <a:xfrm>
              <a:off x="576" y="2871"/>
              <a:ext cx="1824" cy="567"/>
            </a:xfrm>
            <a:prstGeom prst="wedgeRoundRectCallout">
              <a:avLst>
                <a:gd name="adj1" fmla="val 85199"/>
                <a:gd name="adj2" fmla="val -56171"/>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16752" name="Text Box 7"/>
            <p:cNvSpPr txBox="1">
              <a:spLocks noChangeArrowheads="1"/>
            </p:cNvSpPr>
            <p:nvPr/>
          </p:nvSpPr>
          <p:spPr bwMode="auto">
            <a:xfrm>
              <a:off x="3149" y="2640"/>
              <a:ext cx="877" cy="368"/>
            </a:xfrm>
            <a:prstGeom prst="rect">
              <a:avLst/>
            </a:prstGeom>
            <a:noFill/>
            <a:ln w="9525">
              <a:noFill/>
              <a:miter lim="800000"/>
              <a:headEnd/>
              <a:tailEnd/>
            </a:ln>
          </p:spPr>
          <p:txBody>
            <a:bodyPr wrap="none">
              <a:spAutoFit/>
            </a:bodyPr>
            <a:lstStyle/>
            <a:p>
              <a:pPr algn="r"/>
              <a:r>
                <a:rPr lang="en-US" sz="3200" dirty="0">
                  <a:latin typeface="Arial" pitchFamily="34" charset="0"/>
                </a:rPr>
                <a:t>match</a:t>
              </a:r>
            </a:p>
          </p:txBody>
        </p:sp>
      </p:grpSp>
      <p:grpSp>
        <p:nvGrpSpPr>
          <p:cNvPr id="116744" name="Group 8"/>
          <p:cNvGrpSpPr>
            <a:grpSpLocks/>
          </p:cNvGrpSpPr>
          <p:nvPr/>
        </p:nvGrpSpPr>
        <p:grpSpPr bwMode="auto">
          <a:xfrm>
            <a:off x="914400" y="2316163"/>
            <a:ext cx="5476875" cy="1265237"/>
            <a:chOff x="576" y="1459"/>
            <a:chExt cx="3450" cy="797"/>
          </a:xfrm>
        </p:grpSpPr>
        <p:sp>
          <p:nvSpPr>
            <p:cNvPr id="116749" name="AutoShape 9"/>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16750" name="Text Box 10"/>
            <p:cNvSpPr txBox="1">
              <a:spLocks noChangeArrowheads="1"/>
            </p:cNvSpPr>
            <p:nvPr/>
          </p:nvSpPr>
          <p:spPr bwMode="auto">
            <a:xfrm>
              <a:off x="3149" y="1459"/>
              <a:ext cx="877" cy="368"/>
            </a:xfrm>
            <a:prstGeom prst="rect">
              <a:avLst/>
            </a:prstGeom>
            <a:noFill/>
            <a:ln w="9525">
              <a:noFill/>
              <a:miter lim="800000"/>
              <a:headEnd/>
              <a:tailEnd/>
            </a:ln>
          </p:spPr>
          <p:txBody>
            <a:bodyPr wrap="none">
              <a:spAutoFit/>
            </a:bodyPr>
            <a:lstStyle/>
            <a:p>
              <a:pPr algn="r"/>
              <a:r>
                <a:rPr lang="en-US" sz="3200" dirty="0">
                  <a:latin typeface="Arial" pitchFamily="34" charset="0"/>
                </a:rPr>
                <a:t>match</a:t>
              </a:r>
            </a:p>
          </p:txBody>
        </p:sp>
      </p:grpSp>
      <p:grpSp>
        <p:nvGrpSpPr>
          <p:cNvPr id="116745" name="Group 11"/>
          <p:cNvGrpSpPr>
            <a:grpSpLocks/>
          </p:cNvGrpSpPr>
          <p:nvPr/>
        </p:nvGrpSpPr>
        <p:grpSpPr bwMode="auto">
          <a:xfrm>
            <a:off x="914400" y="3367088"/>
            <a:ext cx="5476875" cy="1128712"/>
            <a:chOff x="576" y="2121"/>
            <a:chExt cx="3450" cy="711"/>
          </a:xfrm>
        </p:grpSpPr>
        <p:sp>
          <p:nvSpPr>
            <p:cNvPr id="116747" name="AutoShape 12"/>
            <p:cNvSpPr>
              <a:spLocks noChangeArrowheads="1"/>
            </p:cNvSpPr>
            <p:nvPr/>
          </p:nvSpPr>
          <p:spPr bwMode="auto">
            <a:xfrm>
              <a:off x="576" y="2256"/>
              <a:ext cx="1824" cy="576"/>
            </a:xfrm>
            <a:prstGeom prst="wedgeRoundRectCallout">
              <a:avLst>
                <a:gd name="adj1" fmla="val 85199"/>
                <a:gd name="adj2" fmla="val -39407"/>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16748" name="Text Box 13"/>
            <p:cNvSpPr txBox="1">
              <a:spLocks noChangeArrowheads="1"/>
            </p:cNvSpPr>
            <p:nvPr/>
          </p:nvSpPr>
          <p:spPr bwMode="auto">
            <a:xfrm>
              <a:off x="3149" y="2121"/>
              <a:ext cx="877" cy="368"/>
            </a:xfrm>
            <a:prstGeom prst="rect">
              <a:avLst/>
            </a:prstGeom>
            <a:noFill/>
            <a:ln w="9525">
              <a:noFill/>
              <a:miter lim="800000"/>
              <a:headEnd/>
              <a:tailEnd/>
            </a:ln>
          </p:spPr>
          <p:txBody>
            <a:bodyPr wrap="none">
              <a:spAutoFit/>
            </a:bodyPr>
            <a:lstStyle/>
            <a:p>
              <a:pPr algn="r"/>
              <a:r>
                <a:rPr lang="en-US" sz="3200" dirty="0">
                  <a:latin typeface="Arial" pitchFamily="34" charset="0"/>
                </a:rPr>
                <a:t>match</a:t>
              </a:r>
            </a:p>
          </p:txBody>
        </p:sp>
      </p:grpSp>
      <p:pic>
        <p:nvPicPr>
          <p:cNvPr id="1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p:cNvSpPr>
            <a:spLocks noGrp="1"/>
          </p:cNvSpPr>
          <p:nvPr>
            <p:ph type="sldNum" sz="quarter" idx="11"/>
          </p:nvPr>
        </p:nvSpPr>
        <p:spPr>
          <a:xfrm>
            <a:off x="6553200" y="6248400"/>
            <a:ext cx="1905000" cy="457200"/>
          </a:xfrm>
        </p:spPr>
        <p:txBody>
          <a:bodyPr/>
          <a:lstStyle/>
          <a:p>
            <a:pPr>
              <a:defRPr/>
            </a:pPr>
            <a:fld id="{7D815C70-AFE7-4526-98C8-F16A2D0F27E3}" type="slidenum">
              <a:rPr lang="x-none" b="0">
                <a:solidFill>
                  <a:schemeClr val="tx1"/>
                </a:solidFill>
                <a:latin typeface="Arial" pitchFamily="34" charset="0"/>
                <a:cs typeface="+mn-cs"/>
              </a:rPr>
              <a:pPr>
                <a:defRPr/>
              </a:pPr>
              <a:t>12</a:t>
            </a:fld>
            <a:endParaRPr lang="en-US" b="0" dirty="0">
              <a:solidFill>
                <a:schemeClr val="tx1"/>
              </a:solidFill>
              <a:latin typeface="Arial" pitchFamily="34" charset="0"/>
              <a:cs typeface="+mn-cs"/>
            </a:endParaRPr>
          </a:p>
        </p:txBody>
      </p:sp>
      <p:sp>
        <p:nvSpPr>
          <p:cNvPr id="20485" name="Rectangle 3"/>
          <p:cNvSpPr>
            <a:spLocks noGrp="1" noChangeArrowheads="1"/>
          </p:cNvSpPr>
          <p:nvPr>
            <p:ph type="title" idx="4294967295"/>
          </p:nvPr>
        </p:nvSpPr>
        <p:spPr/>
        <p:txBody>
          <a:bodyPr/>
          <a:lstStyle/>
          <a:p>
            <a:pPr eaLnBrk="1" hangingPunct="1"/>
            <a:r>
              <a:rPr lang="en-US" dirty="0" smtClean="0"/>
              <a:t>Lock-Based </a:t>
            </a:r>
            <a:r>
              <a:rPr lang="en-US" b="1" dirty="0" err="1" smtClean="0">
                <a:solidFill>
                  <a:schemeClr val="tx1"/>
                </a:solidFill>
                <a:latin typeface="Courier New" pitchFamily="49" charset="0"/>
                <a:cs typeface="Courier New" pitchFamily="49" charset="0"/>
              </a:rPr>
              <a:t>deq</a:t>
            </a:r>
            <a:r>
              <a:rPr lang="en-US" b="1" dirty="0" smtClean="0">
                <a:solidFill>
                  <a:schemeClr val="tx1"/>
                </a:solidFill>
                <a:latin typeface="Courier New" pitchFamily="49" charset="0"/>
                <a:cs typeface="Courier New" pitchFamily="49" charset="0"/>
              </a:rPr>
              <a:t>()</a:t>
            </a:r>
          </a:p>
        </p:txBody>
      </p:sp>
      <p:sp>
        <p:nvSpPr>
          <p:cNvPr id="2" name="TextBox 1"/>
          <p:cNvSpPr txBox="1"/>
          <p:nvPr/>
        </p:nvSpPr>
        <p:spPr>
          <a:xfrm>
            <a:off x="2209800" y="1828800"/>
            <a:ext cx="928459" cy="461665"/>
          </a:xfrm>
          <a:prstGeom prst="rect">
            <a:avLst/>
          </a:prstGeom>
          <a:noFill/>
        </p:spPr>
        <p:txBody>
          <a:bodyPr wrap="none" rtlCol="0">
            <a:spAutoFit/>
          </a:bodyPr>
          <a:lstStyle/>
          <a:p>
            <a:r>
              <a:rPr lang="en-US" dirty="0" smtClean="0">
                <a:solidFill>
                  <a:srgbClr val="0000FF"/>
                </a:solidFill>
                <a:latin typeface="Courier New" pitchFamily="49" charset="0"/>
              </a:rPr>
              <a:t>head</a:t>
            </a:r>
            <a:endParaRPr lang="en-US" dirty="0">
              <a:solidFill>
                <a:srgbClr val="0000FF"/>
              </a:solidFill>
              <a:latin typeface="Courier New" pitchFamily="49" charset="0"/>
            </a:endParaRPr>
          </a:p>
        </p:txBody>
      </p:sp>
      <p:cxnSp>
        <p:nvCxnSpPr>
          <p:cNvPr id="6" name="Straight Arrow Connector 5"/>
          <p:cNvCxnSpPr>
            <a:stCxn id="2" idx="3"/>
          </p:cNvCxnSpPr>
          <p:nvPr/>
        </p:nvCxnSpPr>
        <p:spPr bwMode="auto">
          <a:xfrm>
            <a:off x="3138259" y="2059633"/>
            <a:ext cx="763816" cy="115416"/>
          </a:xfrm>
          <a:prstGeom prst="straightConnector1">
            <a:avLst/>
          </a:prstGeom>
          <a:noFill/>
          <a:ln w="38100" cap="flat" cmpd="sng" algn="ctr">
            <a:solidFill>
              <a:srgbClr val="0000FF"/>
            </a:solidFill>
            <a:prstDash val="solid"/>
            <a:round/>
            <a:headEnd type="none" w="med" len="med"/>
            <a:tailEnd type="arrow"/>
          </a:ln>
          <a:effectLst/>
        </p:spPr>
      </p:cxnSp>
      <p:sp>
        <p:nvSpPr>
          <p:cNvPr id="17" name="TextBox 16"/>
          <p:cNvSpPr txBox="1"/>
          <p:nvPr/>
        </p:nvSpPr>
        <p:spPr>
          <a:xfrm>
            <a:off x="6908800" y="1597968"/>
            <a:ext cx="928459" cy="461665"/>
          </a:xfrm>
          <a:prstGeom prst="rect">
            <a:avLst/>
          </a:prstGeom>
          <a:noFill/>
        </p:spPr>
        <p:txBody>
          <a:bodyPr wrap="none" rtlCol="0">
            <a:spAutoFit/>
          </a:bodyPr>
          <a:lstStyle/>
          <a:p>
            <a:r>
              <a:rPr lang="en-US" dirty="0" smtClean="0">
                <a:solidFill>
                  <a:srgbClr val="0000FF"/>
                </a:solidFill>
                <a:latin typeface="Courier New" pitchFamily="49" charset="0"/>
              </a:rPr>
              <a:t>tail</a:t>
            </a:r>
            <a:endParaRPr lang="en-US" dirty="0">
              <a:solidFill>
                <a:srgbClr val="0000FF"/>
              </a:solidFill>
              <a:latin typeface="Courier New" pitchFamily="49" charset="0"/>
            </a:endParaRPr>
          </a:p>
        </p:txBody>
      </p:sp>
      <p:cxnSp>
        <p:nvCxnSpPr>
          <p:cNvPr id="18" name="Straight Arrow Connector 17"/>
          <p:cNvCxnSpPr>
            <a:stCxn id="17" idx="2"/>
          </p:cNvCxnSpPr>
          <p:nvPr/>
        </p:nvCxnSpPr>
        <p:spPr bwMode="auto">
          <a:xfrm flipH="1">
            <a:off x="6131188" y="2059633"/>
            <a:ext cx="1241842" cy="772467"/>
          </a:xfrm>
          <a:prstGeom prst="straightConnector1">
            <a:avLst/>
          </a:prstGeom>
          <a:noFill/>
          <a:ln w="38100" cap="flat" cmpd="sng" algn="ctr">
            <a:solidFill>
              <a:srgbClr val="0000FF"/>
            </a:solidFill>
            <a:prstDash val="solid"/>
            <a:round/>
            <a:headEnd type="none" w="med" len="med"/>
            <a:tailEnd type="arrow"/>
          </a:ln>
          <a:effectLst/>
        </p:spPr>
      </p:cxnSp>
      <p:sp>
        <p:nvSpPr>
          <p:cNvPr id="21" name="TextBox 20"/>
          <p:cNvSpPr txBox="1"/>
          <p:nvPr/>
        </p:nvSpPr>
        <p:spPr>
          <a:xfrm>
            <a:off x="3716768"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0</a:t>
            </a:r>
            <a:endParaRPr lang="en-US" dirty="0">
              <a:solidFill>
                <a:srgbClr val="0000FF"/>
              </a:solidFill>
              <a:latin typeface="Courier New" pitchFamily="49" charset="0"/>
            </a:endParaRPr>
          </a:p>
        </p:txBody>
      </p:sp>
      <p:sp>
        <p:nvSpPr>
          <p:cNvPr id="22" name="TextBox 21"/>
          <p:cNvSpPr txBox="1"/>
          <p:nvPr/>
        </p:nvSpPr>
        <p:spPr>
          <a:xfrm>
            <a:off x="6260113"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2</a:t>
            </a:r>
            <a:endParaRPr lang="en-US" dirty="0">
              <a:solidFill>
                <a:srgbClr val="0000FF"/>
              </a:solidFill>
              <a:latin typeface="Courier New" pitchFamily="49" charset="0"/>
            </a:endParaRPr>
          </a:p>
        </p:txBody>
      </p:sp>
      <p:sp>
        <p:nvSpPr>
          <p:cNvPr id="24" name="TextBox 23"/>
          <p:cNvSpPr txBox="1"/>
          <p:nvPr/>
        </p:nvSpPr>
        <p:spPr>
          <a:xfrm>
            <a:off x="3716768"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5</a:t>
            </a:r>
            <a:endParaRPr lang="en-US" dirty="0">
              <a:solidFill>
                <a:srgbClr val="0000FF"/>
              </a:solidFill>
              <a:latin typeface="Courier New" pitchFamily="49" charset="0"/>
            </a:endParaRPr>
          </a:p>
        </p:txBody>
      </p:sp>
      <p:sp>
        <p:nvSpPr>
          <p:cNvPr id="25" name="TextBox 24"/>
          <p:cNvSpPr txBox="1"/>
          <p:nvPr/>
        </p:nvSpPr>
        <p:spPr>
          <a:xfrm>
            <a:off x="5370007"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4</a:t>
            </a:r>
            <a:endParaRPr lang="en-US" dirty="0">
              <a:solidFill>
                <a:srgbClr val="0000FF"/>
              </a:solidFill>
              <a:latin typeface="Courier New" pitchFamily="49" charset="0"/>
            </a:endParaRPr>
          </a:p>
        </p:txBody>
      </p:sp>
      <p:sp>
        <p:nvSpPr>
          <p:cNvPr id="26" name="TextBox 25"/>
          <p:cNvSpPr txBox="1"/>
          <p:nvPr/>
        </p:nvSpPr>
        <p:spPr>
          <a:xfrm>
            <a:off x="2699429"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7</a:t>
            </a:r>
            <a:endParaRPr lang="en-US" dirty="0">
              <a:solidFill>
                <a:srgbClr val="0000FF"/>
              </a:solidFill>
              <a:latin typeface="Courier New" pitchFamily="49" charset="0"/>
            </a:endParaRPr>
          </a:p>
        </p:txBody>
      </p:sp>
      <p:sp>
        <p:nvSpPr>
          <p:cNvPr id="27" name="TextBox 26"/>
          <p:cNvSpPr txBox="1"/>
          <p:nvPr/>
        </p:nvSpPr>
        <p:spPr>
          <a:xfrm>
            <a:off x="6260113"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3</a:t>
            </a:r>
            <a:endParaRPr lang="en-US" dirty="0">
              <a:solidFill>
                <a:srgbClr val="0000FF"/>
              </a:solidFill>
              <a:latin typeface="Courier New" pitchFamily="49" charset="0"/>
            </a:endParaRPr>
          </a:p>
        </p:txBody>
      </p:sp>
      <p:sp>
        <p:nvSpPr>
          <p:cNvPr id="28" name="TextBox 27"/>
          <p:cNvSpPr txBox="1"/>
          <p:nvPr/>
        </p:nvSpPr>
        <p:spPr>
          <a:xfrm>
            <a:off x="2699429"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6</a:t>
            </a:r>
            <a:endParaRPr lang="en-US" dirty="0">
              <a:solidFill>
                <a:srgbClr val="0000FF"/>
              </a:solidFill>
              <a:latin typeface="Courier New" pitchFamily="49" charset="0"/>
            </a:endParaRPr>
          </a:p>
        </p:txBody>
      </p:sp>
      <p:grpSp>
        <p:nvGrpSpPr>
          <p:cNvPr id="4" name="Group 3"/>
          <p:cNvGrpSpPr/>
          <p:nvPr/>
        </p:nvGrpSpPr>
        <p:grpSpPr>
          <a:xfrm>
            <a:off x="4436366" y="3112166"/>
            <a:ext cx="634627" cy="906000"/>
            <a:chOff x="4436366" y="3112166"/>
            <a:chExt cx="634627" cy="906000"/>
          </a:xfrm>
        </p:grpSpPr>
        <p:sp>
          <p:nvSpPr>
            <p:cNvPr id="40" name="Oval 8"/>
            <p:cNvSpPr>
              <a:spLocks noChangeArrowheads="1"/>
            </p:cNvSpPr>
            <p:nvPr/>
          </p:nvSpPr>
          <p:spPr bwMode="auto">
            <a:xfrm>
              <a:off x="4436366" y="3112166"/>
              <a:ext cx="634627" cy="655835"/>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42"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43" name="Oval 10"/>
            <p:cNvSpPr>
              <a:spLocks noChangeArrowheads="1"/>
            </p:cNvSpPr>
            <p:nvPr/>
          </p:nvSpPr>
          <p:spPr bwMode="auto">
            <a:xfrm>
              <a:off x="4440819" y="3375853"/>
              <a:ext cx="630174" cy="642313"/>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45"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46"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nvGrpSpPr>
          <p:cNvPr id="48" name="Group 24"/>
          <p:cNvGrpSpPr>
            <a:grpSpLocks/>
          </p:cNvGrpSpPr>
          <p:nvPr/>
        </p:nvGrpSpPr>
        <p:grpSpPr bwMode="auto">
          <a:xfrm>
            <a:off x="901700" y="3924300"/>
            <a:ext cx="1447800" cy="1295400"/>
            <a:chOff x="3168" y="1824"/>
            <a:chExt cx="912" cy="816"/>
          </a:xfrm>
        </p:grpSpPr>
        <p:sp>
          <p:nvSpPr>
            <p:cNvPr id="49"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0"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1"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2"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3"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4"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5"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6"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7"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58" name="TextBox 57"/>
          <p:cNvSpPr txBox="1"/>
          <p:nvPr/>
        </p:nvSpPr>
        <p:spPr>
          <a:xfrm>
            <a:off x="5370007"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1</a:t>
            </a:r>
            <a:endParaRPr lang="en-US" dirty="0">
              <a:solidFill>
                <a:srgbClr val="0000FF"/>
              </a:solidFill>
              <a:latin typeface="Courier New" pitchFamily="49" charset="0"/>
            </a:endParaRPr>
          </a:p>
        </p:txBody>
      </p:sp>
      <p:grpSp>
        <p:nvGrpSpPr>
          <p:cNvPr id="59" name="Group 58"/>
          <p:cNvGrpSpPr/>
          <p:nvPr/>
        </p:nvGrpSpPr>
        <p:grpSpPr>
          <a:xfrm>
            <a:off x="3117850" y="1993900"/>
            <a:ext cx="3162300" cy="3055620"/>
            <a:chOff x="3117850" y="1993900"/>
            <a:chExt cx="3162300" cy="3055620"/>
          </a:xfrm>
        </p:grpSpPr>
        <p:pic>
          <p:nvPicPr>
            <p:cNvPr id="60" name="Picture 2" descr="magic"/>
            <p:cNvPicPr>
              <a:picLocks noChangeAspect="1" noChangeArrowheads="1"/>
            </p:cNvPicPr>
            <p:nvPr/>
          </p:nvPicPr>
          <p:blipFill>
            <a:blip r:embed="rId3" cstate="print"/>
            <a:srcRect/>
            <a:stretch>
              <a:fillRect/>
            </a:stretch>
          </p:blipFill>
          <p:spPr bwMode="auto">
            <a:xfrm>
              <a:off x="4635500" y="3511550"/>
              <a:ext cx="127000" cy="127000"/>
            </a:xfrm>
            <a:prstGeom prst="rect">
              <a:avLst/>
            </a:prstGeom>
            <a:noFill/>
            <a:ln w="9525" algn="ctr">
              <a:noFill/>
              <a:miter lim="800000"/>
              <a:headEnd/>
              <a:tailEnd/>
            </a:ln>
          </p:spPr>
        </p:pic>
        <p:sp>
          <p:nvSpPr>
            <p:cNvPr id="61" name="Oval 60"/>
            <p:cNvSpPr/>
            <p:nvPr/>
          </p:nvSpPr>
          <p:spPr bwMode="auto">
            <a:xfrm>
              <a:off x="3117850" y="1993900"/>
              <a:ext cx="3162300" cy="3055620"/>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cxnSp>
          <p:nvCxnSpPr>
            <p:cNvPr id="62" name="Straight Connector 61"/>
            <p:cNvCxnSpPr>
              <a:stCxn id="61" idx="4"/>
              <a:endCxn id="61" idx="4"/>
            </p:cNvCxnSpPr>
            <p:nvPr/>
          </p:nvCxnSpPr>
          <p:spPr bwMode="auto">
            <a:xfrm>
              <a:off x="4699000" y="5049520"/>
              <a:ext cx="0" cy="0"/>
            </a:xfrm>
            <a:prstGeom prst="line">
              <a:avLst/>
            </a:prstGeom>
            <a:noFill/>
            <a:ln w="9525" cap="flat" cmpd="sng" algn="ctr">
              <a:noFill/>
              <a:prstDash val="solid"/>
              <a:round/>
              <a:headEnd type="none" w="med" len="med"/>
              <a:tailEnd type="none" w="med" len="med"/>
            </a:ln>
            <a:effectLst/>
          </p:spPr>
        </p:cxnSp>
        <p:cxnSp>
          <p:nvCxnSpPr>
            <p:cNvPr id="63" name="Straight Connector 62"/>
            <p:cNvCxnSpPr>
              <a:stCxn id="61" idx="4"/>
              <a:endCxn id="61" idx="0"/>
            </p:cNvCxnSpPr>
            <p:nvPr/>
          </p:nvCxnSpPr>
          <p:spPr bwMode="auto">
            <a:xfrm flipV="1">
              <a:off x="4699000" y="1993900"/>
              <a:ext cx="0" cy="3055620"/>
            </a:xfrm>
            <a:prstGeom prst="line">
              <a:avLst/>
            </a:prstGeom>
            <a:noFill/>
            <a:ln w="38100" cap="flat" cmpd="sng" algn="ctr">
              <a:solidFill>
                <a:schemeClr val="tx1"/>
              </a:solidFill>
              <a:prstDash val="solid"/>
              <a:round/>
              <a:headEnd type="none" w="med" len="med"/>
              <a:tailEnd type="none" w="med" len="med"/>
            </a:ln>
            <a:effectLst/>
          </p:spPr>
        </p:cxnSp>
        <p:cxnSp>
          <p:nvCxnSpPr>
            <p:cNvPr id="64" name="Straight Connector 63"/>
            <p:cNvCxnSpPr>
              <a:stCxn id="61" idx="3"/>
              <a:endCxn id="61" idx="7"/>
            </p:cNvCxnSpPr>
            <p:nvPr/>
          </p:nvCxnSpPr>
          <p:spPr bwMode="auto">
            <a:xfrm flipV="1">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cxnSp>
          <p:nvCxnSpPr>
            <p:cNvPr id="65" name="Straight Connector 64"/>
            <p:cNvCxnSpPr>
              <a:stCxn id="61" idx="2"/>
            </p:cNvCxnSpPr>
            <p:nvPr/>
          </p:nvCxnSpPr>
          <p:spPr bwMode="auto">
            <a:xfrm flipV="1">
              <a:off x="3117850" y="3511550"/>
              <a:ext cx="3162300" cy="10160"/>
            </a:xfrm>
            <a:prstGeom prst="line">
              <a:avLst/>
            </a:prstGeom>
            <a:noFill/>
            <a:ln w="38100" cap="flat" cmpd="sng" algn="ctr">
              <a:solidFill>
                <a:schemeClr val="tx1"/>
              </a:solidFill>
              <a:prstDash val="solid"/>
              <a:round/>
              <a:headEnd type="none" w="med" len="med"/>
              <a:tailEnd type="none" w="med" len="med"/>
            </a:ln>
            <a:effectLst/>
          </p:spPr>
        </p:cxnSp>
        <p:cxnSp>
          <p:nvCxnSpPr>
            <p:cNvPr id="66" name="Straight Connector 65"/>
            <p:cNvCxnSpPr>
              <a:stCxn id="61" idx="1"/>
              <a:endCxn id="61" idx="5"/>
            </p:cNvCxnSpPr>
            <p:nvPr/>
          </p:nvCxnSpPr>
          <p:spPr bwMode="auto">
            <a:xfrm>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sp>
          <p:nvSpPr>
            <p:cNvPr id="67" name="Oval 66"/>
            <p:cNvSpPr/>
            <p:nvPr/>
          </p:nvSpPr>
          <p:spPr bwMode="auto">
            <a:xfrm>
              <a:off x="3549650" y="2423160"/>
              <a:ext cx="2298700" cy="21971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grpSp>
      <p:sp>
        <p:nvSpPr>
          <p:cNvPr id="68" name="TextBox 67"/>
          <p:cNvSpPr txBox="1"/>
          <p:nvPr/>
        </p:nvSpPr>
        <p:spPr>
          <a:xfrm>
            <a:off x="4999393" y="2072332"/>
            <a:ext cx="370614" cy="461665"/>
          </a:xfrm>
          <a:prstGeom prst="rect">
            <a:avLst/>
          </a:prstGeom>
          <a:noFill/>
        </p:spPr>
        <p:txBody>
          <a:bodyPr wrap="none" rtlCol="0">
            <a:spAutoFit/>
          </a:bodyPr>
          <a:lstStyle/>
          <a:p>
            <a:r>
              <a:rPr lang="en-US" dirty="0" smtClean="0">
                <a:solidFill>
                  <a:schemeClr val="tx1"/>
                </a:solidFill>
                <a:latin typeface="Courier New" pitchFamily="49" charset="0"/>
              </a:rPr>
              <a:t>y</a:t>
            </a:r>
            <a:endParaRPr lang="en-US" dirty="0">
              <a:solidFill>
                <a:schemeClr val="tx1"/>
              </a:solidFill>
              <a:latin typeface="Courier New" pitchFamily="49" charset="0"/>
            </a:endParaRPr>
          </a:p>
        </p:txBody>
      </p:sp>
      <p:sp>
        <p:nvSpPr>
          <p:cNvPr id="69" name="TextBox 68"/>
          <p:cNvSpPr txBox="1"/>
          <p:nvPr/>
        </p:nvSpPr>
        <p:spPr>
          <a:xfrm>
            <a:off x="4059889" y="2097733"/>
            <a:ext cx="370614" cy="461665"/>
          </a:xfrm>
          <a:prstGeom prst="rect">
            <a:avLst/>
          </a:prstGeom>
          <a:noFill/>
        </p:spPr>
        <p:txBody>
          <a:bodyPr wrap="none" rtlCol="0">
            <a:spAutoFit/>
          </a:bodyPr>
          <a:lstStyle/>
          <a:p>
            <a:r>
              <a:rPr lang="en-US" dirty="0" smtClean="0">
                <a:solidFill>
                  <a:schemeClr val="tx1"/>
                </a:solidFill>
                <a:latin typeface="Courier New" pitchFamily="49" charset="0"/>
              </a:rPr>
              <a:t>x</a:t>
            </a:r>
            <a:endParaRPr lang="en-US" dirty="0">
              <a:solidFill>
                <a:schemeClr val="tx1"/>
              </a:solidFill>
              <a:latin typeface="Courier New" pitchFamily="49" charset="0"/>
            </a:endParaRPr>
          </a:p>
        </p:txBody>
      </p:sp>
      <p:grpSp>
        <p:nvGrpSpPr>
          <p:cNvPr id="44" name="Group 43"/>
          <p:cNvGrpSpPr/>
          <p:nvPr/>
        </p:nvGrpSpPr>
        <p:grpSpPr>
          <a:xfrm>
            <a:off x="4381687" y="3068710"/>
            <a:ext cx="634627" cy="906000"/>
            <a:chOff x="4436366" y="3112166"/>
            <a:chExt cx="634627" cy="906000"/>
          </a:xfrm>
        </p:grpSpPr>
        <p:sp>
          <p:nvSpPr>
            <p:cNvPr id="47" name="Oval 8"/>
            <p:cNvSpPr>
              <a:spLocks noChangeArrowheads="1"/>
            </p:cNvSpPr>
            <p:nvPr/>
          </p:nvSpPr>
          <p:spPr bwMode="auto">
            <a:xfrm>
              <a:off x="4436366" y="3112166"/>
              <a:ext cx="634627" cy="655835"/>
            </a:xfrm>
            <a:prstGeom prst="ellipse">
              <a:avLst/>
            </a:prstGeom>
            <a:solidFill>
              <a:schemeClr val="tx1"/>
            </a:solidFill>
            <a:ln w="12700">
              <a:solidFill>
                <a:schemeClr val="tx1"/>
              </a:solidFill>
              <a:round/>
              <a:headEnd/>
              <a:tailEnd/>
            </a:ln>
          </p:spPr>
          <p:txBody>
            <a:bodyPr wrap="none" anchor="ctr"/>
            <a:lstStyle/>
            <a:p>
              <a:endParaRPr lang="en-US" dirty="0">
                <a:latin typeface="Arial" pitchFamily="34" charset="0"/>
              </a:endParaRPr>
            </a:p>
          </p:txBody>
        </p:sp>
        <p:sp>
          <p:nvSpPr>
            <p:cNvPr id="70" name="Oval 9"/>
            <p:cNvSpPr>
              <a:spLocks noChangeArrowheads="1"/>
            </p:cNvSpPr>
            <p:nvPr/>
          </p:nvSpPr>
          <p:spPr bwMode="auto">
            <a:xfrm>
              <a:off x="4527663" y="3200062"/>
              <a:ext cx="445352" cy="516104"/>
            </a:xfrm>
            <a:prstGeom prst="ellipse">
              <a:avLst/>
            </a:prstGeom>
            <a:solidFill>
              <a:schemeClr val="bg1"/>
            </a:solidFill>
            <a:ln w="12700">
              <a:solidFill>
                <a:schemeClr val="tx1"/>
              </a:solidFill>
              <a:round/>
              <a:headEnd/>
              <a:tailEnd/>
            </a:ln>
          </p:spPr>
          <p:txBody>
            <a:bodyPr wrap="none" anchor="ctr"/>
            <a:lstStyle/>
            <a:p>
              <a:endParaRPr lang="en-US" dirty="0">
                <a:latin typeface="Arial" pitchFamily="34" charset="0"/>
              </a:endParaRPr>
            </a:p>
          </p:txBody>
        </p:sp>
        <p:sp>
          <p:nvSpPr>
            <p:cNvPr id="71" name="Oval 10"/>
            <p:cNvSpPr>
              <a:spLocks noChangeArrowheads="1"/>
            </p:cNvSpPr>
            <p:nvPr/>
          </p:nvSpPr>
          <p:spPr bwMode="auto">
            <a:xfrm>
              <a:off x="4440819" y="3375853"/>
              <a:ext cx="630174" cy="642313"/>
            </a:xfrm>
            <a:prstGeom prst="ellipse">
              <a:avLst/>
            </a:prstGeom>
            <a:solidFill>
              <a:schemeClr val="tx1"/>
            </a:solidFill>
            <a:ln w="12700">
              <a:solidFill>
                <a:schemeClr val="tx1"/>
              </a:solidFill>
              <a:round/>
              <a:headEnd/>
              <a:tailEnd/>
            </a:ln>
          </p:spPr>
          <p:txBody>
            <a:bodyPr wrap="none" anchor="ctr"/>
            <a:lstStyle/>
            <a:p>
              <a:endParaRPr lang="en-US" dirty="0">
                <a:latin typeface="Arial" pitchFamily="34" charset="0"/>
              </a:endParaRPr>
            </a:p>
          </p:txBody>
        </p:sp>
        <p:sp>
          <p:nvSpPr>
            <p:cNvPr id="72" name="Oval 11"/>
            <p:cNvSpPr>
              <a:spLocks noChangeArrowheads="1"/>
            </p:cNvSpPr>
            <p:nvPr/>
          </p:nvSpPr>
          <p:spPr bwMode="auto">
            <a:xfrm>
              <a:off x="4639001" y="3508823"/>
              <a:ext cx="227130" cy="220865"/>
            </a:xfrm>
            <a:prstGeom prst="ellipse">
              <a:avLst/>
            </a:prstGeom>
            <a:solidFill>
              <a:schemeClr val="bg1"/>
            </a:solidFill>
            <a:ln w="12700">
              <a:solidFill>
                <a:schemeClr val="tx1"/>
              </a:solidFill>
              <a:round/>
              <a:headEnd/>
              <a:tailEnd/>
            </a:ln>
          </p:spPr>
          <p:txBody>
            <a:bodyPr wrap="none" anchor="ctr"/>
            <a:lstStyle/>
            <a:p>
              <a:endParaRPr lang="en-US" dirty="0">
                <a:latin typeface="Arial" pitchFamily="34" charset="0"/>
              </a:endParaRPr>
            </a:p>
          </p:txBody>
        </p:sp>
        <p:sp>
          <p:nvSpPr>
            <p:cNvPr id="73"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2027466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9" name="Slide Number Placeholder 4"/>
          <p:cNvSpPr>
            <a:spLocks noGrp="1"/>
          </p:cNvSpPr>
          <p:nvPr>
            <p:ph type="sldNum" sz="quarter" idx="11"/>
          </p:nvPr>
        </p:nvSpPr>
        <p:spPr>
          <a:xfrm>
            <a:off x="6553200" y="6248400"/>
            <a:ext cx="1905000" cy="457200"/>
          </a:xfrm>
        </p:spPr>
        <p:txBody>
          <a:bodyPr/>
          <a:lstStyle/>
          <a:p>
            <a:pPr>
              <a:defRPr/>
            </a:pPr>
            <a:fld id="{B8DC39A6-519E-4CA2-8BA7-5D63EC79CB02}" type="slidenum">
              <a:rPr lang="x-none" b="0">
                <a:solidFill>
                  <a:schemeClr val="tx1"/>
                </a:solidFill>
                <a:latin typeface="Arial" pitchFamily="34" charset="0"/>
                <a:cs typeface="+mn-cs"/>
              </a:rPr>
              <a:pPr>
                <a:defRPr/>
              </a:pPr>
              <a:t>120</a:t>
            </a:fld>
            <a:endParaRPr lang="en-US" b="0" dirty="0">
              <a:solidFill>
                <a:schemeClr val="tx1"/>
              </a:solidFill>
              <a:latin typeface="Arial" pitchFamily="34" charset="0"/>
              <a:cs typeface="+mn-cs"/>
            </a:endParaRPr>
          </a:p>
        </p:txBody>
      </p:sp>
      <p:pic>
        <p:nvPicPr>
          <p:cNvPr id="11776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17765" name="Rectangle 3"/>
          <p:cNvSpPr>
            <a:spLocks noGrp="1" noChangeArrowheads="1"/>
          </p:cNvSpPr>
          <p:nvPr>
            <p:ph type="title" idx="4294967295"/>
          </p:nvPr>
        </p:nvSpPr>
        <p:spPr/>
        <p:txBody>
          <a:bodyPr/>
          <a:lstStyle/>
          <a:p>
            <a:pPr eaLnBrk="1" hangingPunct="1"/>
            <a:r>
              <a:rPr lang="en-US" smtClean="0"/>
              <a:t>Sequential Histories</a:t>
            </a:r>
          </a:p>
        </p:txBody>
      </p:sp>
      <p:sp>
        <p:nvSpPr>
          <p:cNvPr id="117766" name="Text Box 4"/>
          <p:cNvSpPr txBox="1">
            <a:spLocks noChangeArrowheads="1"/>
          </p:cNvSpPr>
          <p:nvPr/>
        </p:nvSpPr>
        <p:spPr bwMode="auto">
          <a:xfrm>
            <a:off x="944563" y="2514600"/>
            <a:ext cx="2789237" cy="3539430"/>
          </a:xfrm>
          <a:prstGeom prst="rect">
            <a:avLst/>
          </a:prstGeom>
          <a:noFill/>
          <a:ln w="9525">
            <a:noFill/>
            <a:miter lim="800000"/>
            <a:headEnd/>
            <a:tailEnd/>
          </a:ln>
        </p:spPr>
        <p:txBody>
          <a:bodyPr>
            <a:spAutoFit/>
          </a:bodyPr>
          <a:lstStyle/>
          <a:p>
            <a:r>
              <a:rPr lang="en-US" sz="3200" dirty="0">
                <a:solidFill>
                  <a:schemeClr val="tx1"/>
                </a:solidFill>
                <a:latin typeface="Courier New" pitchFamily="49" charset="0"/>
              </a:rPr>
              <a:t>A </a:t>
            </a:r>
            <a:r>
              <a:rPr lang="en-US" sz="3200" dirty="0" err="1">
                <a:solidFill>
                  <a:schemeClr val="tx1"/>
                </a:solidFill>
                <a:latin typeface="Courier New" pitchFamily="49" charset="0"/>
              </a:rPr>
              <a:t>q.enq</a:t>
            </a:r>
            <a:r>
              <a:rPr lang="en-US" sz="3200" dirty="0">
                <a:solidFill>
                  <a:schemeClr val="tx1"/>
                </a:solidFill>
                <a:latin typeface="Courier New" pitchFamily="49" charset="0"/>
              </a:rPr>
              <a:t>(3)</a:t>
            </a:r>
          </a:p>
          <a:p>
            <a:r>
              <a:rPr lang="en-US" sz="3200" dirty="0">
                <a:solidFill>
                  <a:schemeClr val="tx1"/>
                </a:solidFill>
                <a:latin typeface="Courier New" pitchFamily="49" charset="0"/>
              </a:rPr>
              <a:t>A q:void</a:t>
            </a:r>
          </a:p>
          <a:p>
            <a:r>
              <a:rPr lang="en-US" sz="3200" dirty="0">
                <a:solidFill>
                  <a:srgbClr val="0000FF"/>
                </a:solidFill>
                <a:latin typeface="Courier New" pitchFamily="49" charset="0"/>
              </a:rPr>
              <a:t>B </a:t>
            </a:r>
            <a:r>
              <a:rPr lang="en-US" sz="3200" dirty="0" err="1">
                <a:solidFill>
                  <a:srgbClr val="0000FF"/>
                </a:solidFill>
                <a:latin typeface="Courier New" pitchFamily="49" charset="0"/>
              </a:rPr>
              <a:t>p.enq</a:t>
            </a:r>
            <a:r>
              <a:rPr lang="en-US" sz="3200" dirty="0">
                <a:solidFill>
                  <a:srgbClr val="0000FF"/>
                </a:solidFill>
                <a:latin typeface="Courier New" pitchFamily="49" charset="0"/>
              </a:rPr>
              <a:t>(4)</a:t>
            </a:r>
          </a:p>
          <a:p>
            <a:r>
              <a:rPr lang="en-US" sz="3200" dirty="0">
                <a:solidFill>
                  <a:srgbClr val="0000FF"/>
                </a:solidFill>
                <a:latin typeface="Courier New" pitchFamily="49" charset="0"/>
              </a:rPr>
              <a:t>B p:void</a:t>
            </a:r>
          </a:p>
          <a:p>
            <a:r>
              <a:rPr lang="en-US" sz="3200" dirty="0">
                <a:solidFill>
                  <a:srgbClr val="0000FF"/>
                </a:solidFill>
                <a:latin typeface="Courier New" pitchFamily="49" charset="0"/>
              </a:rPr>
              <a:t>B </a:t>
            </a:r>
            <a:r>
              <a:rPr lang="en-US" sz="3200" dirty="0" err="1">
                <a:solidFill>
                  <a:srgbClr val="0000FF"/>
                </a:solidFill>
                <a:latin typeface="Courier New" pitchFamily="49" charset="0"/>
              </a:rPr>
              <a:t>q.deq</a:t>
            </a:r>
            <a:r>
              <a:rPr lang="en-US" sz="3200" dirty="0">
                <a:solidFill>
                  <a:srgbClr val="0000FF"/>
                </a:solidFill>
                <a:latin typeface="Courier New" pitchFamily="49" charset="0"/>
              </a:rPr>
              <a:t>()</a:t>
            </a:r>
          </a:p>
          <a:p>
            <a:r>
              <a:rPr lang="en-US" sz="3200" dirty="0">
                <a:solidFill>
                  <a:srgbClr val="0000FF"/>
                </a:solidFill>
                <a:latin typeface="Courier New" pitchFamily="49" charset="0"/>
              </a:rPr>
              <a:t>B q:3</a:t>
            </a:r>
          </a:p>
          <a:p>
            <a:r>
              <a:rPr lang="en-US" sz="3200" dirty="0">
                <a:solidFill>
                  <a:schemeClr val="tx1"/>
                </a:solidFill>
                <a:latin typeface="Courier New" pitchFamily="49" charset="0"/>
              </a:rPr>
              <a:t>A q:enq(5)</a:t>
            </a:r>
          </a:p>
        </p:txBody>
      </p:sp>
      <p:grpSp>
        <p:nvGrpSpPr>
          <p:cNvPr id="117767" name="Group 5"/>
          <p:cNvGrpSpPr>
            <a:grpSpLocks/>
          </p:cNvGrpSpPr>
          <p:nvPr/>
        </p:nvGrpSpPr>
        <p:grpSpPr bwMode="auto">
          <a:xfrm>
            <a:off x="914400" y="4191000"/>
            <a:ext cx="5476875" cy="1266825"/>
            <a:chOff x="576" y="2640"/>
            <a:chExt cx="3450" cy="798"/>
          </a:xfrm>
        </p:grpSpPr>
        <p:sp>
          <p:nvSpPr>
            <p:cNvPr id="117778" name="AutoShape 6"/>
            <p:cNvSpPr>
              <a:spLocks noChangeArrowheads="1"/>
            </p:cNvSpPr>
            <p:nvPr/>
          </p:nvSpPr>
          <p:spPr bwMode="auto">
            <a:xfrm>
              <a:off x="576" y="2871"/>
              <a:ext cx="1824" cy="567"/>
            </a:xfrm>
            <a:prstGeom prst="wedgeRoundRectCallout">
              <a:avLst>
                <a:gd name="adj1" fmla="val 85199"/>
                <a:gd name="adj2" fmla="val -56171"/>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17779" name="Text Box 7"/>
            <p:cNvSpPr txBox="1">
              <a:spLocks noChangeArrowheads="1"/>
            </p:cNvSpPr>
            <p:nvPr/>
          </p:nvSpPr>
          <p:spPr bwMode="auto">
            <a:xfrm>
              <a:off x="3149" y="2640"/>
              <a:ext cx="877" cy="368"/>
            </a:xfrm>
            <a:prstGeom prst="rect">
              <a:avLst/>
            </a:prstGeom>
            <a:noFill/>
            <a:ln w="9525">
              <a:noFill/>
              <a:miter lim="800000"/>
              <a:headEnd/>
              <a:tailEnd/>
            </a:ln>
          </p:spPr>
          <p:txBody>
            <a:bodyPr wrap="none">
              <a:spAutoFit/>
            </a:bodyPr>
            <a:lstStyle/>
            <a:p>
              <a:pPr algn="r"/>
              <a:r>
                <a:rPr lang="en-US" sz="3200" dirty="0">
                  <a:latin typeface="Arial" pitchFamily="34" charset="0"/>
                </a:rPr>
                <a:t>match</a:t>
              </a:r>
            </a:p>
          </p:txBody>
        </p:sp>
      </p:grpSp>
      <p:grpSp>
        <p:nvGrpSpPr>
          <p:cNvPr id="117768" name="Group 8"/>
          <p:cNvGrpSpPr>
            <a:grpSpLocks/>
          </p:cNvGrpSpPr>
          <p:nvPr/>
        </p:nvGrpSpPr>
        <p:grpSpPr bwMode="auto">
          <a:xfrm>
            <a:off x="914400" y="2316163"/>
            <a:ext cx="5476875" cy="1265237"/>
            <a:chOff x="576" y="1459"/>
            <a:chExt cx="3450" cy="797"/>
          </a:xfrm>
        </p:grpSpPr>
        <p:sp>
          <p:nvSpPr>
            <p:cNvPr id="117776" name="AutoShape 9"/>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17777" name="Text Box 10"/>
            <p:cNvSpPr txBox="1">
              <a:spLocks noChangeArrowheads="1"/>
            </p:cNvSpPr>
            <p:nvPr/>
          </p:nvSpPr>
          <p:spPr bwMode="auto">
            <a:xfrm>
              <a:off x="3149" y="1459"/>
              <a:ext cx="877" cy="368"/>
            </a:xfrm>
            <a:prstGeom prst="rect">
              <a:avLst/>
            </a:prstGeom>
            <a:noFill/>
            <a:ln w="9525">
              <a:noFill/>
              <a:miter lim="800000"/>
              <a:headEnd/>
              <a:tailEnd/>
            </a:ln>
          </p:spPr>
          <p:txBody>
            <a:bodyPr wrap="none">
              <a:spAutoFit/>
            </a:bodyPr>
            <a:lstStyle/>
            <a:p>
              <a:pPr algn="r"/>
              <a:r>
                <a:rPr lang="en-US" sz="3200" dirty="0">
                  <a:latin typeface="Arial" pitchFamily="34" charset="0"/>
                </a:rPr>
                <a:t>match</a:t>
              </a:r>
            </a:p>
          </p:txBody>
        </p:sp>
      </p:grpSp>
      <p:grpSp>
        <p:nvGrpSpPr>
          <p:cNvPr id="117769" name="Group 11"/>
          <p:cNvGrpSpPr>
            <a:grpSpLocks/>
          </p:cNvGrpSpPr>
          <p:nvPr/>
        </p:nvGrpSpPr>
        <p:grpSpPr bwMode="auto">
          <a:xfrm>
            <a:off x="914400" y="3367088"/>
            <a:ext cx="5476875" cy="1128712"/>
            <a:chOff x="576" y="2121"/>
            <a:chExt cx="3450" cy="711"/>
          </a:xfrm>
        </p:grpSpPr>
        <p:sp>
          <p:nvSpPr>
            <p:cNvPr id="117774" name="AutoShape 12"/>
            <p:cNvSpPr>
              <a:spLocks noChangeArrowheads="1"/>
            </p:cNvSpPr>
            <p:nvPr/>
          </p:nvSpPr>
          <p:spPr bwMode="auto">
            <a:xfrm>
              <a:off x="576" y="2256"/>
              <a:ext cx="1824" cy="576"/>
            </a:xfrm>
            <a:prstGeom prst="wedgeRoundRectCallout">
              <a:avLst>
                <a:gd name="adj1" fmla="val 85199"/>
                <a:gd name="adj2" fmla="val -39407"/>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17775" name="Text Box 13"/>
            <p:cNvSpPr txBox="1">
              <a:spLocks noChangeArrowheads="1"/>
            </p:cNvSpPr>
            <p:nvPr/>
          </p:nvSpPr>
          <p:spPr bwMode="auto">
            <a:xfrm>
              <a:off x="3149" y="2121"/>
              <a:ext cx="877" cy="368"/>
            </a:xfrm>
            <a:prstGeom prst="rect">
              <a:avLst/>
            </a:prstGeom>
            <a:noFill/>
            <a:ln w="9525">
              <a:noFill/>
              <a:miter lim="800000"/>
              <a:headEnd/>
              <a:tailEnd/>
            </a:ln>
          </p:spPr>
          <p:txBody>
            <a:bodyPr wrap="none">
              <a:spAutoFit/>
            </a:bodyPr>
            <a:lstStyle/>
            <a:p>
              <a:pPr algn="r"/>
              <a:r>
                <a:rPr lang="en-US" sz="3200" dirty="0">
                  <a:latin typeface="Arial" pitchFamily="34" charset="0"/>
                </a:rPr>
                <a:t>match</a:t>
              </a:r>
            </a:p>
          </p:txBody>
        </p:sp>
      </p:grpSp>
      <p:grpSp>
        <p:nvGrpSpPr>
          <p:cNvPr id="117770" name="Group 14"/>
          <p:cNvGrpSpPr>
            <a:grpSpLocks/>
          </p:cNvGrpSpPr>
          <p:nvPr/>
        </p:nvGrpSpPr>
        <p:grpSpPr bwMode="auto">
          <a:xfrm>
            <a:off x="914400" y="5029200"/>
            <a:ext cx="7626350" cy="1066800"/>
            <a:chOff x="576" y="3168"/>
            <a:chExt cx="4804" cy="672"/>
          </a:xfrm>
        </p:grpSpPr>
        <p:sp>
          <p:nvSpPr>
            <p:cNvPr id="117772" name="AutoShape 15"/>
            <p:cNvSpPr>
              <a:spLocks noChangeArrowheads="1"/>
            </p:cNvSpPr>
            <p:nvPr/>
          </p:nvSpPr>
          <p:spPr bwMode="auto">
            <a:xfrm>
              <a:off x="576" y="3456"/>
              <a:ext cx="1728" cy="336"/>
            </a:xfrm>
            <a:prstGeom prst="wedgeRoundRectCallout">
              <a:avLst>
                <a:gd name="adj1" fmla="val 91148"/>
                <a:gd name="adj2" fmla="val -11606"/>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17773" name="Text Box 16"/>
            <p:cNvSpPr txBox="1">
              <a:spLocks noChangeArrowheads="1"/>
            </p:cNvSpPr>
            <p:nvPr/>
          </p:nvSpPr>
          <p:spPr bwMode="auto">
            <a:xfrm>
              <a:off x="2832" y="3168"/>
              <a:ext cx="2548" cy="672"/>
            </a:xfrm>
            <a:prstGeom prst="rect">
              <a:avLst/>
            </a:prstGeom>
            <a:noFill/>
            <a:ln w="9525">
              <a:noFill/>
              <a:miter lim="800000"/>
              <a:headEnd/>
              <a:tailEnd/>
            </a:ln>
          </p:spPr>
          <p:txBody>
            <a:bodyPr>
              <a:spAutoFit/>
            </a:bodyPr>
            <a:lstStyle/>
            <a:p>
              <a:pPr algn="ctr"/>
              <a:r>
                <a:rPr lang="en-US" sz="3200" dirty="0">
                  <a:latin typeface="Arial" pitchFamily="34" charset="0"/>
                </a:rPr>
                <a:t>Final pending invocation OK</a:t>
              </a:r>
            </a:p>
          </p:txBody>
        </p:sp>
      </p:grpSp>
      <p:pic>
        <p:nvPicPr>
          <p:cNvPr id="20"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0" name="Slide Number Placeholder 4"/>
          <p:cNvSpPr>
            <a:spLocks noGrp="1"/>
          </p:cNvSpPr>
          <p:nvPr>
            <p:ph type="sldNum" sz="quarter" idx="11"/>
          </p:nvPr>
        </p:nvSpPr>
        <p:spPr>
          <a:xfrm>
            <a:off x="6553200" y="6248400"/>
            <a:ext cx="1905000" cy="457200"/>
          </a:xfrm>
        </p:spPr>
        <p:txBody>
          <a:bodyPr/>
          <a:lstStyle/>
          <a:p>
            <a:pPr>
              <a:defRPr/>
            </a:pPr>
            <a:fld id="{B7654E20-4B3F-4948-AE54-AC72743587AD}" type="slidenum">
              <a:rPr lang="x-none" b="0">
                <a:solidFill>
                  <a:schemeClr val="tx1"/>
                </a:solidFill>
                <a:latin typeface="Arial" pitchFamily="34" charset="0"/>
                <a:cs typeface="+mn-cs"/>
              </a:rPr>
              <a:pPr>
                <a:defRPr/>
              </a:pPr>
              <a:t>121</a:t>
            </a:fld>
            <a:endParaRPr lang="en-US" b="0" dirty="0">
              <a:solidFill>
                <a:schemeClr val="tx1"/>
              </a:solidFill>
              <a:latin typeface="Arial" pitchFamily="34" charset="0"/>
              <a:cs typeface="+mn-cs"/>
            </a:endParaRPr>
          </a:p>
        </p:txBody>
      </p:sp>
      <p:pic>
        <p:nvPicPr>
          <p:cNvPr id="11878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18789" name="Rectangle 3"/>
          <p:cNvSpPr>
            <a:spLocks noGrp="1" noChangeArrowheads="1"/>
          </p:cNvSpPr>
          <p:nvPr>
            <p:ph type="title" idx="4294967295"/>
          </p:nvPr>
        </p:nvSpPr>
        <p:spPr/>
        <p:txBody>
          <a:bodyPr/>
          <a:lstStyle/>
          <a:p>
            <a:pPr eaLnBrk="1" hangingPunct="1"/>
            <a:r>
              <a:rPr lang="en-US" smtClean="0"/>
              <a:t>Sequential Histories</a:t>
            </a:r>
          </a:p>
        </p:txBody>
      </p:sp>
      <p:sp>
        <p:nvSpPr>
          <p:cNvPr id="118790" name="Text Box 4"/>
          <p:cNvSpPr txBox="1">
            <a:spLocks noChangeArrowheads="1"/>
          </p:cNvSpPr>
          <p:nvPr/>
        </p:nvSpPr>
        <p:spPr bwMode="auto">
          <a:xfrm>
            <a:off x="944563" y="2514600"/>
            <a:ext cx="2789237" cy="3539430"/>
          </a:xfrm>
          <a:prstGeom prst="rect">
            <a:avLst/>
          </a:prstGeom>
          <a:noFill/>
          <a:ln w="9525">
            <a:noFill/>
            <a:miter lim="800000"/>
            <a:headEnd/>
            <a:tailEnd/>
          </a:ln>
        </p:spPr>
        <p:txBody>
          <a:bodyPr>
            <a:spAutoFit/>
          </a:bodyPr>
          <a:lstStyle/>
          <a:p>
            <a:r>
              <a:rPr lang="en-US" sz="3200" dirty="0">
                <a:solidFill>
                  <a:schemeClr val="tx1"/>
                </a:solidFill>
                <a:latin typeface="Courier New" pitchFamily="49" charset="0"/>
              </a:rPr>
              <a:t>A </a:t>
            </a:r>
            <a:r>
              <a:rPr lang="en-US" sz="3200" dirty="0" err="1">
                <a:solidFill>
                  <a:schemeClr val="tx1"/>
                </a:solidFill>
                <a:latin typeface="Courier New" pitchFamily="49" charset="0"/>
              </a:rPr>
              <a:t>q.enq</a:t>
            </a:r>
            <a:r>
              <a:rPr lang="en-US" sz="3200" dirty="0">
                <a:solidFill>
                  <a:schemeClr val="tx1"/>
                </a:solidFill>
                <a:latin typeface="Courier New" pitchFamily="49" charset="0"/>
              </a:rPr>
              <a:t>(3)</a:t>
            </a:r>
          </a:p>
          <a:p>
            <a:r>
              <a:rPr lang="en-US" sz="3200" dirty="0">
                <a:solidFill>
                  <a:schemeClr val="tx1"/>
                </a:solidFill>
                <a:latin typeface="Courier New" pitchFamily="49" charset="0"/>
              </a:rPr>
              <a:t>A q:void</a:t>
            </a:r>
          </a:p>
          <a:p>
            <a:r>
              <a:rPr lang="en-US" sz="3200" dirty="0">
                <a:solidFill>
                  <a:srgbClr val="0000FF"/>
                </a:solidFill>
                <a:latin typeface="Courier New" pitchFamily="49" charset="0"/>
              </a:rPr>
              <a:t>B </a:t>
            </a:r>
            <a:r>
              <a:rPr lang="en-US" sz="3200" dirty="0" err="1">
                <a:solidFill>
                  <a:srgbClr val="0000FF"/>
                </a:solidFill>
                <a:latin typeface="Courier New" pitchFamily="49" charset="0"/>
              </a:rPr>
              <a:t>p.enq</a:t>
            </a:r>
            <a:r>
              <a:rPr lang="en-US" sz="3200" dirty="0">
                <a:solidFill>
                  <a:srgbClr val="0000FF"/>
                </a:solidFill>
                <a:latin typeface="Courier New" pitchFamily="49" charset="0"/>
              </a:rPr>
              <a:t>(4)</a:t>
            </a:r>
          </a:p>
          <a:p>
            <a:r>
              <a:rPr lang="en-US" sz="3200" dirty="0">
                <a:solidFill>
                  <a:srgbClr val="0000FF"/>
                </a:solidFill>
                <a:latin typeface="Courier New" pitchFamily="49" charset="0"/>
              </a:rPr>
              <a:t>B p:void</a:t>
            </a:r>
          </a:p>
          <a:p>
            <a:r>
              <a:rPr lang="en-US" sz="3200" dirty="0">
                <a:solidFill>
                  <a:srgbClr val="0000FF"/>
                </a:solidFill>
                <a:latin typeface="Courier New" pitchFamily="49" charset="0"/>
              </a:rPr>
              <a:t>B </a:t>
            </a:r>
            <a:r>
              <a:rPr lang="en-US" sz="3200" dirty="0" err="1">
                <a:solidFill>
                  <a:srgbClr val="0000FF"/>
                </a:solidFill>
                <a:latin typeface="Courier New" pitchFamily="49" charset="0"/>
              </a:rPr>
              <a:t>q.deq</a:t>
            </a:r>
            <a:r>
              <a:rPr lang="en-US" sz="3200" dirty="0">
                <a:solidFill>
                  <a:srgbClr val="0000FF"/>
                </a:solidFill>
                <a:latin typeface="Courier New" pitchFamily="49" charset="0"/>
              </a:rPr>
              <a:t>()</a:t>
            </a:r>
          </a:p>
          <a:p>
            <a:r>
              <a:rPr lang="en-US" sz="3200" dirty="0">
                <a:solidFill>
                  <a:srgbClr val="0000FF"/>
                </a:solidFill>
                <a:latin typeface="Courier New" pitchFamily="49" charset="0"/>
              </a:rPr>
              <a:t>B q:3</a:t>
            </a:r>
          </a:p>
          <a:p>
            <a:r>
              <a:rPr lang="en-US" sz="3200" dirty="0">
                <a:solidFill>
                  <a:schemeClr val="tx1"/>
                </a:solidFill>
                <a:latin typeface="Courier New" pitchFamily="49" charset="0"/>
              </a:rPr>
              <a:t>A q:enq(5)</a:t>
            </a:r>
          </a:p>
        </p:txBody>
      </p:sp>
      <p:grpSp>
        <p:nvGrpSpPr>
          <p:cNvPr id="118791" name="Group 5"/>
          <p:cNvGrpSpPr>
            <a:grpSpLocks/>
          </p:cNvGrpSpPr>
          <p:nvPr/>
        </p:nvGrpSpPr>
        <p:grpSpPr bwMode="auto">
          <a:xfrm>
            <a:off x="914400" y="4191000"/>
            <a:ext cx="5476875" cy="1266825"/>
            <a:chOff x="576" y="2640"/>
            <a:chExt cx="3450" cy="798"/>
          </a:xfrm>
        </p:grpSpPr>
        <p:sp>
          <p:nvSpPr>
            <p:cNvPr id="118803" name="AutoShape 6"/>
            <p:cNvSpPr>
              <a:spLocks noChangeArrowheads="1"/>
            </p:cNvSpPr>
            <p:nvPr/>
          </p:nvSpPr>
          <p:spPr bwMode="auto">
            <a:xfrm>
              <a:off x="576" y="2871"/>
              <a:ext cx="1824" cy="567"/>
            </a:xfrm>
            <a:prstGeom prst="wedgeRoundRectCallout">
              <a:avLst>
                <a:gd name="adj1" fmla="val 85199"/>
                <a:gd name="adj2" fmla="val -56171"/>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18804" name="Text Box 7"/>
            <p:cNvSpPr txBox="1">
              <a:spLocks noChangeArrowheads="1"/>
            </p:cNvSpPr>
            <p:nvPr/>
          </p:nvSpPr>
          <p:spPr bwMode="auto">
            <a:xfrm>
              <a:off x="3149" y="2640"/>
              <a:ext cx="877" cy="368"/>
            </a:xfrm>
            <a:prstGeom prst="rect">
              <a:avLst/>
            </a:prstGeom>
            <a:noFill/>
            <a:ln w="9525">
              <a:noFill/>
              <a:miter lim="800000"/>
              <a:headEnd/>
              <a:tailEnd/>
            </a:ln>
          </p:spPr>
          <p:txBody>
            <a:bodyPr wrap="none">
              <a:spAutoFit/>
            </a:bodyPr>
            <a:lstStyle/>
            <a:p>
              <a:pPr algn="r"/>
              <a:r>
                <a:rPr lang="en-US" sz="3200" dirty="0">
                  <a:latin typeface="Arial" pitchFamily="34" charset="0"/>
                </a:rPr>
                <a:t>match</a:t>
              </a:r>
            </a:p>
          </p:txBody>
        </p:sp>
      </p:grpSp>
      <p:grpSp>
        <p:nvGrpSpPr>
          <p:cNvPr id="118792" name="Group 8"/>
          <p:cNvGrpSpPr>
            <a:grpSpLocks/>
          </p:cNvGrpSpPr>
          <p:nvPr/>
        </p:nvGrpSpPr>
        <p:grpSpPr bwMode="auto">
          <a:xfrm>
            <a:off x="914400" y="2316163"/>
            <a:ext cx="5476875" cy="1265237"/>
            <a:chOff x="576" y="1459"/>
            <a:chExt cx="3450" cy="797"/>
          </a:xfrm>
        </p:grpSpPr>
        <p:sp>
          <p:nvSpPr>
            <p:cNvPr id="118801" name="AutoShape 9"/>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18802" name="Text Box 10"/>
            <p:cNvSpPr txBox="1">
              <a:spLocks noChangeArrowheads="1"/>
            </p:cNvSpPr>
            <p:nvPr/>
          </p:nvSpPr>
          <p:spPr bwMode="auto">
            <a:xfrm>
              <a:off x="3149" y="1459"/>
              <a:ext cx="877" cy="368"/>
            </a:xfrm>
            <a:prstGeom prst="rect">
              <a:avLst/>
            </a:prstGeom>
            <a:noFill/>
            <a:ln w="9525">
              <a:noFill/>
              <a:miter lim="800000"/>
              <a:headEnd/>
              <a:tailEnd/>
            </a:ln>
          </p:spPr>
          <p:txBody>
            <a:bodyPr wrap="none">
              <a:spAutoFit/>
            </a:bodyPr>
            <a:lstStyle/>
            <a:p>
              <a:pPr algn="r"/>
              <a:r>
                <a:rPr lang="en-US" sz="3200" dirty="0">
                  <a:latin typeface="Arial" pitchFamily="34" charset="0"/>
                </a:rPr>
                <a:t>match</a:t>
              </a:r>
            </a:p>
          </p:txBody>
        </p:sp>
      </p:grpSp>
      <p:grpSp>
        <p:nvGrpSpPr>
          <p:cNvPr id="118793" name="Group 11"/>
          <p:cNvGrpSpPr>
            <a:grpSpLocks/>
          </p:cNvGrpSpPr>
          <p:nvPr/>
        </p:nvGrpSpPr>
        <p:grpSpPr bwMode="auto">
          <a:xfrm>
            <a:off x="914400" y="3367088"/>
            <a:ext cx="5476875" cy="1128712"/>
            <a:chOff x="576" y="2121"/>
            <a:chExt cx="3450" cy="711"/>
          </a:xfrm>
        </p:grpSpPr>
        <p:sp>
          <p:nvSpPr>
            <p:cNvPr id="118799" name="AutoShape 12"/>
            <p:cNvSpPr>
              <a:spLocks noChangeArrowheads="1"/>
            </p:cNvSpPr>
            <p:nvPr/>
          </p:nvSpPr>
          <p:spPr bwMode="auto">
            <a:xfrm>
              <a:off x="576" y="2256"/>
              <a:ext cx="1824" cy="576"/>
            </a:xfrm>
            <a:prstGeom prst="wedgeRoundRectCallout">
              <a:avLst>
                <a:gd name="adj1" fmla="val 85199"/>
                <a:gd name="adj2" fmla="val -39407"/>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18800" name="Text Box 13"/>
            <p:cNvSpPr txBox="1">
              <a:spLocks noChangeArrowheads="1"/>
            </p:cNvSpPr>
            <p:nvPr/>
          </p:nvSpPr>
          <p:spPr bwMode="auto">
            <a:xfrm>
              <a:off x="3149" y="2121"/>
              <a:ext cx="877" cy="368"/>
            </a:xfrm>
            <a:prstGeom prst="rect">
              <a:avLst/>
            </a:prstGeom>
            <a:noFill/>
            <a:ln w="9525">
              <a:noFill/>
              <a:miter lim="800000"/>
              <a:headEnd/>
              <a:tailEnd/>
            </a:ln>
          </p:spPr>
          <p:txBody>
            <a:bodyPr wrap="none">
              <a:spAutoFit/>
            </a:bodyPr>
            <a:lstStyle/>
            <a:p>
              <a:pPr algn="r"/>
              <a:r>
                <a:rPr lang="en-US" sz="3200" dirty="0">
                  <a:latin typeface="Arial" pitchFamily="34" charset="0"/>
                </a:rPr>
                <a:t>match</a:t>
              </a:r>
            </a:p>
          </p:txBody>
        </p:sp>
      </p:grpSp>
      <p:grpSp>
        <p:nvGrpSpPr>
          <p:cNvPr id="118794" name="Group 14"/>
          <p:cNvGrpSpPr>
            <a:grpSpLocks/>
          </p:cNvGrpSpPr>
          <p:nvPr/>
        </p:nvGrpSpPr>
        <p:grpSpPr bwMode="auto">
          <a:xfrm>
            <a:off x="914400" y="5029200"/>
            <a:ext cx="7626350" cy="1066800"/>
            <a:chOff x="576" y="3168"/>
            <a:chExt cx="4804" cy="672"/>
          </a:xfrm>
        </p:grpSpPr>
        <p:sp>
          <p:nvSpPr>
            <p:cNvPr id="118797" name="AutoShape 15"/>
            <p:cNvSpPr>
              <a:spLocks noChangeArrowheads="1"/>
            </p:cNvSpPr>
            <p:nvPr/>
          </p:nvSpPr>
          <p:spPr bwMode="auto">
            <a:xfrm>
              <a:off x="576" y="3456"/>
              <a:ext cx="1728" cy="336"/>
            </a:xfrm>
            <a:prstGeom prst="wedgeRoundRectCallout">
              <a:avLst>
                <a:gd name="adj1" fmla="val 91148"/>
                <a:gd name="adj2" fmla="val -11606"/>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18798" name="Text Box 16"/>
            <p:cNvSpPr txBox="1">
              <a:spLocks noChangeArrowheads="1"/>
            </p:cNvSpPr>
            <p:nvPr/>
          </p:nvSpPr>
          <p:spPr bwMode="auto">
            <a:xfrm>
              <a:off x="2832" y="3168"/>
              <a:ext cx="2548" cy="672"/>
            </a:xfrm>
            <a:prstGeom prst="rect">
              <a:avLst/>
            </a:prstGeom>
            <a:noFill/>
            <a:ln w="9525">
              <a:noFill/>
              <a:miter lim="800000"/>
              <a:headEnd/>
              <a:tailEnd/>
            </a:ln>
          </p:spPr>
          <p:txBody>
            <a:bodyPr>
              <a:spAutoFit/>
            </a:bodyPr>
            <a:lstStyle/>
            <a:p>
              <a:pPr algn="ctr"/>
              <a:r>
                <a:rPr lang="en-US" sz="3200" dirty="0">
                  <a:latin typeface="Arial" pitchFamily="34" charset="0"/>
                </a:rPr>
                <a:t>Final pending invocation OK</a:t>
              </a:r>
            </a:p>
          </p:txBody>
        </p:sp>
      </p:grpSp>
      <p:sp>
        <p:nvSpPr>
          <p:cNvPr id="118796" name="Text Box 18"/>
          <p:cNvSpPr txBox="1">
            <a:spLocks noChangeArrowheads="1"/>
          </p:cNvSpPr>
          <p:nvPr/>
        </p:nvSpPr>
        <p:spPr bwMode="auto">
          <a:xfrm rot="2667637">
            <a:off x="4467225" y="3127375"/>
            <a:ext cx="4697413" cy="955675"/>
          </a:xfrm>
          <a:prstGeom prst="rect">
            <a:avLst/>
          </a:prstGeom>
          <a:solidFill>
            <a:srgbClr val="FFFFFF">
              <a:alpha val="74901"/>
            </a:srgbClr>
          </a:solidFill>
          <a:ln w="38100">
            <a:solidFill>
              <a:schemeClr val="accent2"/>
            </a:solidFill>
            <a:miter lim="800000"/>
            <a:headEnd/>
            <a:tailEnd/>
          </a:ln>
        </p:spPr>
        <p:txBody>
          <a:bodyPr>
            <a:spAutoFit/>
          </a:bodyPr>
          <a:lstStyle/>
          <a:p>
            <a:pPr algn="ctr"/>
            <a:r>
              <a:rPr lang="en-US" sz="2800" dirty="0">
                <a:solidFill>
                  <a:schemeClr val="accent1"/>
                </a:solidFill>
                <a:latin typeface="Arial" pitchFamily="34" charset="0"/>
              </a:rPr>
              <a:t>Method calls of different threads do not interleave</a:t>
            </a:r>
          </a:p>
        </p:txBody>
      </p:sp>
      <p:pic>
        <p:nvPicPr>
          <p:cNvPr id="21"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4"/>
          <p:cNvSpPr>
            <a:spLocks noGrp="1"/>
          </p:cNvSpPr>
          <p:nvPr>
            <p:ph type="sldNum" sz="quarter" idx="11"/>
          </p:nvPr>
        </p:nvSpPr>
        <p:spPr>
          <a:xfrm>
            <a:off x="6553200" y="6248400"/>
            <a:ext cx="1905000" cy="457200"/>
          </a:xfrm>
        </p:spPr>
        <p:txBody>
          <a:bodyPr/>
          <a:lstStyle/>
          <a:p>
            <a:pPr>
              <a:defRPr/>
            </a:pPr>
            <a:fld id="{1DCBF3BA-B9CF-4E32-A3B9-321A6CF5C7E1}" type="slidenum">
              <a:rPr lang="x-none" b="0">
                <a:solidFill>
                  <a:schemeClr val="tx1"/>
                </a:solidFill>
                <a:latin typeface="Arial" pitchFamily="34" charset="0"/>
                <a:cs typeface="+mn-cs"/>
              </a:rPr>
              <a:pPr>
                <a:defRPr/>
              </a:pPr>
              <a:t>122</a:t>
            </a:fld>
            <a:endParaRPr lang="en-US" b="0" dirty="0">
              <a:solidFill>
                <a:schemeClr val="tx1"/>
              </a:solidFill>
              <a:latin typeface="Arial" pitchFamily="34" charset="0"/>
              <a:cs typeface="+mn-cs"/>
            </a:endParaRPr>
          </a:p>
        </p:txBody>
      </p:sp>
      <p:pic>
        <p:nvPicPr>
          <p:cNvPr id="119812" name="Picture 10"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19813" name="Rectangle 2"/>
          <p:cNvSpPr>
            <a:spLocks noGrp="1" noChangeArrowheads="1"/>
          </p:cNvSpPr>
          <p:nvPr>
            <p:ph type="title" idx="4294967295"/>
          </p:nvPr>
        </p:nvSpPr>
        <p:spPr/>
        <p:txBody>
          <a:bodyPr/>
          <a:lstStyle/>
          <a:p>
            <a:pPr eaLnBrk="1" hangingPunct="1"/>
            <a:r>
              <a:rPr lang="en-US" smtClean="0"/>
              <a:t>Well-Formed Histories</a:t>
            </a:r>
          </a:p>
        </p:txBody>
      </p:sp>
      <p:sp>
        <p:nvSpPr>
          <p:cNvPr id="119814" name="Text Box 3"/>
          <p:cNvSpPr txBox="1">
            <a:spLocks noChangeArrowheads="1"/>
          </p:cNvSpPr>
          <p:nvPr/>
        </p:nvSpPr>
        <p:spPr bwMode="auto">
          <a:xfrm>
            <a:off x="457200" y="3895725"/>
            <a:ext cx="1143000" cy="579438"/>
          </a:xfrm>
          <a:prstGeom prst="rect">
            <a:avLst/>
          </a:prstGeom>
          <a:noFill/>
          <a:ln w="9525">
            <a:noFill/>
            <a:miter lim="800000"/>
            <a:headEnd/>
            <a:tailEnd/>
          </a:ln>
        </p:spPr>
        <p:txBody>
          <a:bodyPr>
            <a:spAutoFit/>
          </a:bodyPr>
          <a:lstStyle/>
          <a:p>
            <a:r>
              <a:rPr lang="en-US" sz="3200" dirty="0">
                <a:solidFill>
                  <a:schemeClr val="accent2"/>
                </a:solidFill>
                <a:latin typeface="Courier New" pitchFamily="49" charset="0"/>
              </a:rPr>
              <a:t>H=</a:t>
            </a:r>
          </a:p>
        </p:txBody>
      </p:sp>
      <p:sp>
        <p:nvSpPr>
          <p:cNvPr id="119815" name="Text Box 4"/>
          <p:cNvSpPr txBox="1">
            <a:spLocks noChangeArrowheads="1"/>
          </p:cNvSpPr>
          <p:nvPr/>
        </p:nvSpPr>
        <p:spPr bwMode="auto">
          <a:xfrm>
            <a:off x="1219200" y="2755900"/>
            <a:ext cx="2789238" cy="2654300"/>
          </a:xfrm>
          <a:prstGeom prst="rect">
            <a:avLst/>
          </a:prstGeom>
          <a:noFill/>
          <a:ln w="38100">
            <a:noFill/>
            <a:miter lim="800000"/>
            <a:headEnd/>
            <a:tailEnd/>
          </a:ln>
        </p:spPr>
        <p:txBody>
          <a:bodyPr>
            <a:spAutoFit/>
          </a:bodyPr>
          <a:lstStyle/>
          <a:p>
            <a:r>
              <a:rPr lang="en-US" sz="2800" dirty="0">
                <a:solidFill>
                  <a:schemeClr val="tx1"/>
                </a:solidFill>
                <a:latin typeface="Courier New" pitchFamily="49" charset="0"/>
              </a:rPr>
              <a:t>A </a:t>
            </a:r>
            <a:r>
              <a:rPr lang="en-US" sz="2800" dirty="0" err="1">
                <a:solidFill>
                  <a:schemeClr val="tx1"/>
                </a:solidFill>
                <a:latin typeface="Courier New" pitchFamily="49" charset="0"/>
              </a:rPr>
              <a:t>q.enq</a:t>
            </a:r>
            <a:r>
              <a:rPr lang="en-US" sz="2800" dirty="0">
                <a:solidFill>
                  <a:schemeClr val="tx1"/>
                </a:solidFill>
                <a:latin typeface="Courier New" pitchFamily="49" charset="0"/>
              </a:rPr>
              <a:t>(3)</a:t>
            </a:r>
          </a:p>
          <a:p>
            <a:r>
              <a:rPr lang="en-US" sz="2800" dirty="0">
                <a:latin typeface="Courier New" pitchFamily="49" charset="0"/>
              </a:rPr>
              <a:t>B </a:t>
            </a:r>
            <a:r>
              <a:rPr lang="en-US" sz="2800" dirty="0" err="1">
                <a:latin typeface="Courier New" pitchFamily="49" charset="0"/>
              </a:rPr>
              <a:t>p.enq</a:t>
            </a:r>
            <a:r>
              <a:rPr lang="en-US" sz="2800" dirty="0">
                <a:latin typeface="Courier New" pitchFamily="49" charset="0"/>
              </a:rPr>
              <a:t>(4)</a:t>
            </a:r>
          </a:p>
          <a:p>
            <a:r>
              <a:rPr lang="en-US" sz="2800" dirty="0">
                <a:latin typeface="Courier New" pitchFamily="49" charset="0"/>
              </a:rPr>
              <a:t>B p:void</a:t>
            </a:r>
          </a:p>
          <a:p>
            <a:r>
              <a:rPr lang="en-US" sz="2800" dirty="0">
                <a:latin typeface="Courier New" pitchFamily="49" charset="0"/>
              </a:rPr>
              <a:t>B </a:t>
            </a:r>
            <a:r>
              <a:rPr lang="en-US" sz="2800" dirty="0" err="1">
                <a:latin typeface="Courier New" pitchFamily="49" charset="0"/>
              </a:rPr>
              <a:t>q.deq</a:t>
            </a:r>
            <a:r>
              <a:rPr lang="en-US" sz="2800" dirty="0">
                <a:latin typeface="Courier New" pitchFamily="49" charset="0"/>
              </a:rPr>
              <a:t>()</a:t>
            </a:r>
          </a:p>
          <a:p>
            <a:r>
              <a:rPr lang="en-US" sz="2800" dirty="0">
                <a:solidFill>
                  <a:schemeClr val="tx1"/>
                </a:solidFill>
                <a:latin typeface="Courier New" pitchFamily="49" charset="0"/>
              </a:rPr>
              <a:t>A q:void</a:t>
            </a:r>
            <a:endParaRPr lang="en-US" sz="2800" dirty="0">
              <a:latin typeface="Courier New" pitchFamily="49" charset="0"/>
            </a:endParaRPr>
          </a:p>
          <a:p>
            <a:r>
              <a:rPr lang="en-US" sz="2800" dirty="0">
                <a:latin typeface="Courier New" pitchFamily="49" charset="0"/>
              </a:rPr>
              <a:t>B q:3</a:t>
            </a:r>
          </a:p>
        </p:txBody>
      </p:sp>
      <p:pic>
        <p:nvPicPr>
          <p:cNvPr id="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0" name="Slide Number Placeholder 4"/>
          <p:cNvSpPr>
            <a:spLocks noGrp="1"/>
          </p:cNvSpPr>
          <p:nvPr>
            <p:ph type="sldNum" sz="quarter" idx="11"/>
          </p:nvPr>
        </p:nvSpPr>
        <p:spPr>
          <a:xfrm>
            <a:off x="6553200" y="6248400"/>
            <a:ext cx="1905000" cy="457200"/>
          </a:xfrm>
        </p:spPr>
        <p:txBody>
          <a:bodyPr/>
          <a:lstStyle/>
          <a:p>
            <a:pPr>
              <a:defRPr/>
            </a:pPr>
            <a:fld id="{1C836888-1D96-4D9B-8782-763CB140FBC8}" type="slidenum">
              <a:rPr lang="x-none" b="0">
                <a:solidFill>
                  <a:schemeClr val="tx1"/>
                </a:solidFill>
                <a:latin typeface="Arial" pitchFamily="34" charset="0"/>
                <a:cs typeface="+mn-cs"/>
              </a:rPr>
              <a:pPr>
                <a:defRPr/>
              </a:pPr>
              <a:t>123</a:t>
            </a:fld>
            <a:endParaRPr lang="en-US" b="0" dirty="0">
              <a:solidFill>
                <a:schemeClr val="tx1"/>
              </a:solidFill>
              <a:latin typeface="Arial" pitchFamily="34" charset="0"/>
              <a:cs typeface="+mn-cs"/>
            </a:endParaRPr>
          </a:p>
        </p:txBody>
      </p:sp>
      <p:pic>
        <p:nvPicPr>
          <p:cNvPr id="12083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20837" name="Rectangle 3"/>
          <p:cNvSpPr>
            <a:spLocks noGrp="1" noChangeArrowheads="1"/>
          </p:cNvSpPr>
          <p:nvPr>
            <p:ph type="title" idx="4294967295"/>
          </p:nvPr>
        </p:nvSpPr>
        <p:spPr/>
        <p:txBody>
          <a:bodyPr/>
          <a:lstStyle/>
          <a:p>
            <a:pPr eaLnBrk="1" hangingPunct="1"/>
            <a:r>
              <a:rPr lang="en-US" smtClean="0"/>
              <a:t>Well-Formed Histories</a:t>
            </a:r>
          </a:p>
        </p:txBody>
      </p:sp>
      <p:sp>
        <p:nvSpPr>
          <p:cNvPr id="120838" name="Text Box 4"/>
          <p:cNvSpPr txBox="1">
            <a:spLocks noChangeArrowheads="1"/>
          </p:cNvSpPr>
          <p:nvPr/>
        </p:nvSpPr>
        <p:spPr bwMode="auto">
          <a:xfrm>
            <a:off x="457200" y="3895725"/>
            <a:ext cx="1143000" cy="579438"/>
          </a:xfrm>
          <a:prstGeom prst="rect">
            <a:avLst/>
          </a:prstGeom>
          <a:noFill/>
          <a:ln w="9525">
            <a:noFill/>
            <a:miter lim="800000"/>
            <a:headEnd/>
            <a:tailEnd/>
          </a:ln>
        </p:spPr>
        <p:txBody>
          <a:bodyPr>
            <a:spAutoFit/>
          </a:bodyPr>
          <a:lstStyle/>
          <a:p>
            <a:r>
              <a:rPr lang="en-US" sz="3200" dirty="0">
                <a:solidFill>
                  <a:schemeClr val="accent2"/>
                </a:solidFill>
                <a:latin typeface="Courier New" pitchFamily="49" charset="0"/>
              </a:rPr>
              <a:t>H=</a:t>
            </a:r>
          </a:p>
        </p:txBody>
      </p:sp>
      <p:sp>
        <p:nvSpPr>
          <p:cNvPr id="120839" name="Text Box 5"/>
          <p:cNvSpPr txBox="1">
            <a:spLocks noChangeArrowheads="1"/>
          </p:cNvSpPr>
          <p:nvPr/>
        </p:nvSpPr>
        <p:spPr bwMode="auto">
          <a:xfrm>
            <a:off x="1219200" y="2755900"/>
            <a:ext cx="2789238" cy="2654300"/>
          </a:xfrm>
          <a:prstGeom prst="rect">
            <a:avLst/>
          </a:prstGeom>
          <a:noFill/>
          <a:ln w="38100">
            <a:noFill/>
            <a:miter lim="800000"/>
            <a:headEnd/>
            <a:tailEnd/>
          </a:ln>
        </p:spPr>
        <p:txBody>
          <a:bodyPr>
            <a:spAutoFit/>
          </a:bodyPr>
          <a:lstStyle/>
          <a:p>
            <a:r>
              <a:rPr lang="en-US" sz="2800" dirty="0">
                <a:solidFill>
                  <a:schemeClr val="tx1"/>
                </a:solidFill>
                <a:latin typeface="Courier New" pitchFamily="49" charset="0"/>
              </a:rPr>
              <a:t>A </a:t>
            </a:r>
            <a:r>
              <a:rPr lang="en-US" sz="2800" dirty="0" err="1">
                <a:solidFill>
                  <a:schemeClr val="tx1"/>
                </a:solidFill>
                <a:latin typeface="Courier New" pitchFamily="49" charset="0"/>
              </a:rPr>
              <a:t>q.enq</a:t>
            </a:r>
            <a:r>
              <a:rPr lang="en-US" sz="2800" dirty="0">
                <a:solidFill>
                  <a:schemeClr val="tx1"/>
                </a:solidFill>
                <a:latin typeface="Courier New" pitchFamily="49" charset="0"/>
              </a:rPr>
              <a:t>(3)</a:t>
            </a:r>
          </a:p>
          <a:p>
            <a:r>
              <a:rPr lang="en-US" sz="2800" dirty="0">
                <a:latin typeface="Courier New" pitchFamily="49" charset="0"/>
              </a:rPr>
              <a:t>B </a:t>
            </a:r>
            <a:r>
              <a:rPr lang="en-US" sz="2800" dirty="0" err="1">
                <a:latin typeface="Courier New" pitchFamily="49" charset="0"/>
              </a:rPr>
              <a:t>p.enq</a:t>
            </a:r>
            <a:r>
              <a:rPr lang="en-US" sz="2800" dirty="0">
                <a:latin typeface="Courier New" pitchFamily="49" charset="0"/>
              </a:rPr>
              <a:t>(4)</a:t>
            </a:r>
          </a:p>
          <a:p>
            <a:r>
              <a:rPr lang="en-US" sz="2800" dirty="0">
                <a:latin typeface="Courier New" pitchFamily="49" charset="0"/>
              </a:rPr>
              <a:t>B p:void</a:t>
            </a:r>
          </a:p>
          <a:p>
            <a:r>
              <a:rPr lang="en-US" sz="2800" dirty="0">
                <a:latin typeface="Courier New" pitchFamily="49" charset="0"/>
              </a:rPr>
              <a:t>B </a:t>
            </a:r>
            <a:r>
              <a:rPr lang="en-US" sz="2800" dirty="0" err="1">
                <a:latin typeface="Courier New" pitchFamily="49" charset="0"/>
              </a:rPr>
              <a:t>q.deq</a:t>
            </a:r>
            <a:r>
              <a:rPr lang="en-US" sz="2800" dirty="0">
                <a:latin typeface="Courier New" pitchFamily="49" charset="0"/>
              </a:rPr>
              <a:t>()</a:t>
            </a:r>
          </a:p>
          <a:p>
            <a:r>
              <a:rPr lang="en-US" sz="2800" dirty="0">
                <a:solidFill>
                  <a:schemeClr val="tx1"/>
                </a:solidFill>
                <a:latin typeface="Courier New" pitchFamily="49" charset="0"/>
              </a:rPr>
              <a:t>A q:void</a:t>
            </a:r>
            <a:endParaRPr lang="en-US" sz="2800" dirty="0">
              <a:latin typeface="Courier New" pitchFamily="49" charset="0"/>
            </a:endParaRPr>
          </a:p>
          <a:p>
            <a:r>
              <a:rPr lang="en-US" sz="2800" dirty="0">
                <a:latin typeface="Courier New" pitchFamily="49" charset="0"/>
              </a:rPr>
              <a:t>B q:3</a:t>
            </a:r>
          </a:p>
        </p:txBody>
      </p:sp>
      <p:sp>
        <p:nvSpPr>
          <p:cNvPr id="120840" name="Text Box 6"/>
          <p:cNvSpPr txBox="1">
            <a:spLocks noChangeArrowheads="1"/>
          </p:cNvSpPr>
          <p:nvPr/>
        </p:nvSpPr>
        <p:spPr bwMode="auto">
          <a:xfrm>
            <a:off x="4343400" y="2286000"/>
            <a:ext cx="1600200" cy="579438"/>
          </a:xfrm>
          <a:prstGeom prst="rect">
            <a:avLst/>
          </a:prstGeom>
          <a:noFill/>
          <a:ln w="9525">
            <a:noFill/>
            <a:miter lim="800000"/>
            <a:headEnd/>
            <a:tailEnd/>
          </a:ln>
        </p:spPr>
        <p:txBody>
          <a:bodyPr>
            <a:spAutoFit/>
          </a:bodyPr>
          <a:lstStyle/>
          <a:p>
            <a:r>
              <a:rPr lang="en-US" sz="3200" dirty="0">
                <a:solidFill>
                  <a:schemeClr val="accent2"/>
                </a:solidFill>
                <a:latin typeface="Courier New" pitchFamily="49" charset="0"/>
              </a:rPr>
              <a:t>H|B=</a:t>
            </a:r>
          </a:p>
        </p:txBody>
      </p:sp>
      <p:sp>
        <p:nvSpPr>
          <p:cNvPr id="120841" name="Text Box 7"/>
          <p:cNvSpPr txBox="1">
            <a:spLocks noChangeArrowheads="1"/>
          </p:cNvSpPr>
          <p:nvPr/>
        </p:nvSpPr>
        <p:spPr bwMode="auto">
          <a:xfrm>
            <a:off x="5486400" y="1828800"/>
            <a:ext cx="2789238" cy="1800225"/>
          </a:xfrm>
          <a:prstGeom prst="rect">
            <a:avLst/>
          </a:prstGeom>
          <a:noFill/>
          <a:ln w="38100">
            <a:noFill/>
            <a:miter lim="800000"/>
            <a:headEnd/>
            <a:tailEnd/>
          </a:ln>
        </p:spPr>
        <p:txBody>
          <a:bodyPr>
            <a:spAutoFit/>
          </a:bodyPr>
          <a:lstStyle/>
          <a:p>
            <a:r>
              <a:rPr lang="en-US" sz="2800" dirty="0">
                <a:latin typeface="Courier New" pitchFamily="49" charset="0"/>
              </a:rPr>
              <a:t>B </a:t>
            </a:r>
            <a:r>
              <a:rPr lang="en-US" sz="2800" dirty="0" err="1">
                <a:latin typeface="Courier New" pitchFamily="49" charset="0"/>
              </a:rPr>
              <a:t>p.enq</a:t>
            </a:r>
            <a:r>
              <a:rPr lang="en-US" sz="2800" dirty="0">
                <a:latin typeface="Courier New" pitchFamily="49" charset="0"/>
              </a:rPr>
              <a:t>(4)</a:t>
            </a:r>
          </a:p>
          <a:p>
            <a:r>
              <a:rPr lang="en-US" sz="2800" dirty="0">
                <a:latin typeface="Courier New" pitchFamily="49" charset="0"/>
              </a:rPr>
              <a:t>B p:void</a:t>
            </a:r>
          </a:p>
          <a:p>
            <a:r>
              <a:rPr lang="en-US" sz="2800" dirty="0">
                <a:latin typeface="Courier New" pitchFamily="49" charset="0"/>
              </a:rPr>
              <a:t>B </a:t>
            </a:r>
            <a:r>
              <a:rPr lang="en-US" sz="2800" dirty="0" err="1">
                <a:latin typeface="Courier New" pitchFamily="49" charset="0"/>
              </a:rPr>
              <a:t>q.deq</a:t>
            </a:r>
            <a:r>
              <a:rPr lang="en-US" sz="2800" dirty="0">
                <a:latin typeface="Courier New" pitchFamily="49" charset="0"/>
              </a:rPr>
              <a:t>()</a:t>
            </a:r>
          </a:p>
          <a:p>
            <a:r>
              <a:rPr lang="en-US" sz="2800" dirty="0">
                <a:latin typeface="Courier New" pitchFamily="49" charset="0"/>
              </a:rPr>
              <a:t>B q:3</a:t>
            </a:r>
            <a:endParaRPr lang="en-US" sz="2800" dirty="0">
              <a:solidFill>
                <a:srgbClr val="0000FF"/>
              </a:solidFill>
              <a:latin typeface="Courier New" pitchFamily="49" charset="0"/>
            </a:endParaRPr>
          </a:p>
        </p:txBody>
      </p:sp>
      <p:sp>
        <p:nvSpPr>
          <p:cNvPr id="120842" name="Text Box 10"/>
          <p:cNvSpPr txBox="1">
            <a:spLocks noChangeArrowheads="1"/>
          </p:cNvSpPr>
          <p:nvPr/>
        </p:nvSpPr>
        <p:spPr bwMode="auto">
          <a:xfrm>
            <a:off x="320675" y="1690688"/>
            <a:ext cx="4114800" cy="946150"/>
          </a:xfrm>
          <a:prstGeom prst="rect">
            <a:avLst/>
          </a:prstGeom>
          <a:noFill/>
          <a:ln w="9525">
            <a:noFill/>
            <a:miter lim="800000"/>
            <a:headEnd/>
            <a:tailEnd/>
          </a:ln>
        </p:spPr>
        <p:txBody>
          <a:bodyPr>
            <a:spAutoFit/>
          </a:bodyPr>
          <a:lstStyle/>
          <a:p>
            <a:pPr algn="ctr"/>
            <a:r>
              <a:rPr lang="en-US" sz="2800" dirty="0">
                <a:solidFill>
                  <a:srgbClr val="0099FF"/>
                </a:solidFill>
                <a:latin typeface="Arial" pitchFamily="34" charset="0"/>
              </a:rPr>
              <a:t>Per-thread projections sequential</a:t>
            </a:r>
          </a:p>
        </p:txBody>
      </p:sp>
      <p:pic>
        <p:nvPicPr>
          <p:cNvPr id="11"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2" name="Slide Number Placeholder 4"/>
          <p:cNvSpPr>
            <a:spLocks noGrp="1"/>
          </p:cNvSpPr>
          <p:nvPr>
            <p:ph type="sldNum" sz="quarter" idx="11"/>
          </p:nvPr>
        </p:nvSpPr>
        <p:spPr>
          <a:xfrm>
            <a:off x="6553200" y="6248400"/>
            <a:ext cx="1905000" cy="457200"/>
          </a:xfrm>
        </p:spPr>
        <p:txBody>
          <a:bodyPr/>
          <a:lstStyle/>
          <a:p>
            <a:pPr>
              <a:defRPr/>
            </a:pPr>
            <a:fld id="{5BD5CA68-7801-450F-840B-DBDD45B6E683}" type="slidenum">
              <a:rPr lang="x-none" b="0">
                <a:solidFill>
                  <a:schemeClr val="tx1"/>
                </a:solidFill>
                <a:latin typeface="Arial" pitchFamily="34" charset="0"/>
                <a:cs typeface="+mn-cs"/>
              </a:rPr>
              <a:pPr>
                <a:defRPr/>
              </a:pPr>
              <a:t>124</a:t>
            </a:fld>
            <a:endParaRPr lang="en-US" b="0" dirty="0">
              <a:solidFill>
                <a:schemeClr val="tx1"/>
              </a:solidFill>
              <a:latin typeface="Arial" pitchFamily="34" charset="0"/>
              <a:cs typeface="+mn-cs"/>
            </a:endParaRPr>
          </a:p>
        </p:txBody>
      </p:sp>
      <p:pic>
        <p:nvPicPr>
          <p:cNvPr id="12186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21861" name="Rectangle 3"/>
          <p:cNvSpPr>
            <a:spLocks noGrp="1" noChangeArrowheads="1"/>
          </p:cNvSpPr>
          <p:nvPr>
            <p:ph type="title" idx="4294967295"/>
          </p:nvPr>
        </p:nvSpPr>
        <p:spPr/>
        <p:txBody>
          <a:bodyPr/>
          <a:lstStyle/>
          <a:p>
            <a:pPr eaLnBrk="1" hangingPunct="1"/>
            <a:r>
              <a:rPr lang="en-US" smtClean="0"/>
              <a:t>Well-Formed Histories</a:t>
            </a:r>
          </a:p>
        </p:txBody>
      </p:sp>
      <p:sp>
        <p:nvSpPr>
          <p:cNvPr id="121862" name="Text Box 4"/>
          <p:cNvSpPr txBox="1">
            <a:spLocks noChangeArrowheads="1"/>
          </p:cNvSpPr>
          <p:nvPr/>
        </p:nvSpPr>
        <p:spPr bwMode="auto">
          <a:xfrm>
            <a:off x="457200" y="3895725"/>
            <a:ext cx="1143000" cy="579438"/>
          </a:xfrm>
          <a:prstGeom prst="rect">
            <a:avLst/>
          </a:prstGeom>
          <a:noFill/>
          <a:ln w="9525">
            <a:noFill/>
            <a:miter lim="800000"/>
            <a:headEnd/>
            <a:tailEnd/>
          </a:ln>
        </p:spPr>
        <p:txBody>
          <a:bodyPr>
            <a:spAutoFit/>
          </a:bodyPr>
          <a:lstStyle/>
          <a:p>
            <a:r>
              <a:rPr lang="en-US" sz="3200" dirty="0">
                <a:solidFill>
                  <a:schemeClr val="accent2"/>
                </a:solidFill>
                <a:latin typeface="Courier New" pitchFamily="49" charset="0"/>
              </a:rPr>
              <a:t>H=</a:t>
            </a:r>
          </a:p>
        </p:txBody>
      </p:sp>
      <p:sp>
        <p:nvSpPr>
          <p:cNvPr id="121863" name="Text Box 5"/>
          <p:cNvSpPr txBox="1">
            <a:spLocks noChangeArrowheads="1"/>
          </p:cNvSpPr>
          <p:nvPr/>
        </p:nvSpPr>
        <p:spPr bwMode="auto">
          <a:xfrm>
            <a:off x="1219200" y="2755900"/>
            <a:ext cx="2789238" cy="2654300"/>
          </a:xfrm>
          <a:prstGeom prst="rect">
            <a:avLst/>
          </a:prstGeom>
          <a:noFill/>
          <a:ln w="38100">
            <a:noFill/>
            <a:miter lim="800000"/>
            <a:headEnd/>
            <a:tailEnd/>
          </a:ln>
        </p:spPr>
        <p:txBody>
          <a:bodyPr>
            <a:spAutoFit/>
          </a:bodyPr>
          <a:lstStyle/>
          <a:p>
            <a:r>
              <a:rPr lang="en-US" sz="2800" dirty="0">
                <a:solidFill>
                  <a:schemeClr val="tx1"/>
                </a:solidFill>
                <a:latin typeface="Courier New" pitchFamily="49" charset="0"/>
              </a:rPr>
              <a:t>A </a:t>
            </a:r>
            <a:r>
              <a:rPr lang="en-US" sz="2800" dirty="0" err="1">
                <a:solidFill>
                  <a:schemeClr val="tx1"/>
                </a:solidFill>
                <a:latin typeface="Courier New" pitchFamily="49" charset="0"/>
              </a:rPr>
              <a:t>q.enq</a:t>
            </a:r>
            <a:r>
              <a:rPr lang="en-US" sz="2800" dirty="0">
                <a:solidFill>
                  <a:schemeClr val="tx1"/>
                </a:solidFill>
                <a:latin typeface="Courier New" pitchFamily="49" charset="0"/>
              </a:rPr>
              <a:t>(3)</a:t>
            </a:r>
          </a:p>
          <a:p>
            <a:r>
              <a:rPr lang="en-US" sz="2800" dirty="0">
                <a:latin typeface="Courier New" pitchFamily="49" charset="0"/>
              </a:rPr>
              <a:t>B </a:t>
            </a:r>
            <a:r>
              <a:rPr lang="en-US" sz="2800" dirty="0" err="1">
                <a:latin typeface="Courier New" pitchFamily="49" charset="0"/>
              </a:rPr>
              <a:t>p.enq</a:t>
            </a:r>
            <a:r>
              <a:rPr lang="en-US" sz="2800" dirty="0">
                <a:latin typeface="Courier New" pitchFamily="49" charset="0"/>
              </a:rPr>
              <a:t>(4)</a:t>
            </a:r>
          </a:p>
          <a:p>
            <a:r>
              <a:rPr lang="en-US" sz="2800" dirty="0">
                <a:latin typeface="Courier New" pitchFamily="49" charset="0"/>
              </a:rPr>
              <a:t>B p:void</a:t>
            </a:r>
          </a:p>
          <a:p>
            <a:r>
              <a:rPr lang="en-US" sz="2800" dirty="0">
                <a:latin typeface="Courier New" pitchFamily="49" charset="0"/>
              </a:rPr>
              <a:t>B </a:t>
            </a:r>
            <a:r>
              <a:rPr lang="en-US" sz="2800" dirty="0" err="1">
                <a:latin typeface="Courier New" pitchFamily="49" charset="0"/>
              </a:rPr>
              <a:t>q.deq</a:t>
            </a:r>
            <a:r>
              <a:rPr lang="en-US" sz="2800" dirty="0">
                <a:latin typeface="Courier New" pitchFamily="49" charset="0"/>
              </a:rPr>
              <a:t>()</a:t>
            </a:r>
          </a:p>
          <a:p>
            <a:r>
              <a:rPr lang="en-US" sz="2800" dirty="0">
                <a:solidFill>
                  <a:schemeClr val="tx1"/>
                </a:solidFill>
                <a:latin typeface="Courier New" pitchFamily="49" charset="0"/>
              </a:rPr>
              <a:t>A q:void</a:t>
            </a:r>
            <a:endParaRPr lang="en-US" sz="2800" dirty="0">
              <a:latin typeface="Courier New" pitchFamily="49" charset="0"/>
            </a:endParaRPr>
          </a:p>
          <a:p>
            <a:r>
              <a:rPr lang="en-US" sz="2800" dirty="0">
                <a:latin typeface="Courier New" pitchFamily="49" charset="0"/>
              </a:rPr>
              <a:t>B q:3</a:t>
            </a:r>
          </a:p>
        </p:txBody>
      </p:sp>
      <p:sp>
        <p:nvSpPr>
          <p:cNvPr id="121864" name="Text Box 6"/>
          <p:cNvSpPr txBox="1">
            <a:spLocks noChangeArrowheads="1"/>
          </p:cNvSpPr>
          <p:nvPr/>
        </p:nvSpPr>
        <p:spPr bwMode="auto">
          <a:xfrm>
            <a:off x="4343400" y="2286000"/>
            <a:ext cx="1600200" cy="579438"/>
          </a:xfrm>
          <a:prstGeom prst="rect">
            <a:avLst/>
          </a:prstGeom>
          <a:noFill/>
          <a:ln w="9525">
            <a:noFill/>
            <a:miter lim="800000"/>
            <a:headEnd/>
            <a:tailEnd/>
          </a:ln>
        </p:spPr>
        <p:txBody>
          <a:bodyPr>
            <a:spAutoFit/>
          </a:bodyPr>
          <a:lstStyle/>
          <a:p>
            <a:r>
              <a:rPr lang="en-US" sz="3200" dirty="0">
                <a:solidFill>
                  <a:schemeClr val="accent2"/>
                </a:solidFill>
                <a:latin typeface="Courier New" pitchFamily="49" charset="0"/>
              </a:rPr>
              <a:t>H|B=</a:t>
            </a:r>
          </a:p>
        </p:txBody>
      </p:sp>
      <p:sp>
        <p:nvSpPr>
          <p:cNvPr id="121865" name="Text Box 7"/>
          <p:cNvSpPr txBox="1">
            <a:spLocks noChangeArrowheads="1"/>
          </p:cNvSpPr>
          <p:nvPr/>
        </p:nvSpPr>
        <p:spPr bwMode="auto">
          <a:xfrm>
            <a:off x="5486400" y="1828800"/>
            <a:ext cx="2789238" cy="1800225"/>
          </a:xfrm>
          <a:prstGeom prst="rect">
            <a:avLst/>
          </a:prstGeom>
          <a:noFill/>
          <a:ln w="38100">
            <a:noFill/>
            <a:miter lim="800000"/>
            <a:headEnd/>
            <a:tailEnd/>
          </a:ln>
        </p:spPr>
        <p:txBody>
          <a:bodyPr>
            <a:spAutoFit/>
          </a:bodyPr>
          <a:lstStyle/>
          <a:p>
            <a:r>
              <a:rPr lang="en-US" sz="2800" dirty="0">
                <a:latin typeface="Courier New" pitchFamily="49" charset="0"/>
              </a:rPr>
              <a:t>B </a:t>
            </a:r>
            <a:r>
              <a:rPr lang="en-US" sz="2800" dirty="0" err="1">
                <a:latin typeface="Courier New" pitchFamily="49" charset="0"/>
              </a:rPr>
              <a:t>p.enq</a:t>
            </a:r>
            <a:r>
              <a:rPr lang="en-US" sz="2800" dirty="0">
                <a:latin typeface="Courier New" pitchFamily="49" charset="0"/>
              </a:rPr>
              <a:t>(4)</a:t>
            </a:r>
          </a:p>
          <a:p>
            <a:r>
              <a:rPr lang="en-US" sz="2800" dirty="0">
                <a:latin typeface="Courier New" pitchFamily="49" charset="0"/>
              </a:rPr>
              <a:t>B p:void</a:t>
            </a:r>
          </a:p>
          <a:p>
            <a:r>
              <a:rPr lang="en-US" sz="2800" dirty="0">
                <a:latin typeface="Courier New" pitchFamily="49" charset="0"/>
              </a:rPr>
              <a:t>B </a:t>
            </a:r>
            <a:r>
              <a:rPr lang="en-US" sz="2800" dirty="0" err="1">
                <a:latin typeface="Courier New" pitchFamily="49" charset="0"/>
              </a:rPr>
              <a:t>q.deq</a:t>
            </a:r>
            <a:r>
              <a:rPr lang="en-US" sz="2800" dirty="0">
                <a:latin typeface="Courier New" pitchFamily="49" charset="0"/>
              </a:rPr>
              <a:t>()</a:t>
            </a:r>
          </a:p>
          <a:p>
            <a:r>
              <a:rPr lang="en-US" sz="2800" dirty="0">
                <a:latin typeface="Courier New" pitchFamily="49" charset="0"/>
              </a:rPr>
              <a:t>B q:3</a:t>
            </a:r>
            <a:endParaRPr lang="en-US" sz="2800" dirty="0">
              <a:solidFill>
                <a:srgbClr val="0000FF"/>
              </a:solidFill>
              <a:latin typeface="Courier New" pitchFamily="49" charset="0"/>
            </a:endParaRPr>
          </a:p>
        </p:txBody>
      </p:sp>
      <p:sp>
        <p:nvSpPr>
          <p:cNvPr id="121866" name="Text Box 8"/>
          <p:cNvSpPr txBox="1">
            <a:spLocks noChangeArrowheads="1"/>
          </p:cNvSpPr>
          <p:nvPr/>
        </p:nvSpPr>
        <p:spPr bwMode="auto">
          <a:xfrm>
            <a:off x="5638800" y="4648200"/>
            <a:ext cx="2789238" cy="946150"/>
          </a:xfrm>
          <a:prstGeom prst="rect">
            <a:avLst/>
          </a:prstGeom>
          <a:noFill/>
          <a:ln w="38100">
            <a:noFill/>
            <a:miter lim="800000"/>
            <a:headEnd/>
            <a:tailEnd/>
          </a:ln>
        </p:spPr>
        <p:txBody>
          <a:bodyPr>
            <a:spAutoFit/>
          </a:bodyPr>
          <a:lstStyle/>
          <a:p>
            <a:r>
              <a:rPr lang="en-US" sz="2800" dirty="0">
                <a:solidFill>
                  <a:schemeClr val="tx1"/>
                </a:solidFill>
                <a:latin typeface="Courier New" pitchFamily="49" charset="0"/>
              </a:rPr>
              <a:t>A </a:t>
            </a:r>
            <a:r>
              <a:rPr lang="en-US" sz="2800" dirty="0" err="1">
                <a:solidFill>
                  <a:schemeClr val="tx1"/>
                </a:solidFill>
                <a:latin typeface="Courier New" pitchFamily="49" charset="0"/>
              </a:rPr>
              <a:t>q.enq</a:t>
            </a:r>
            <a:r>
              <a:rPr lang="en-US" sz="2800" dirty="0">
                <a:solidFill>
                  <a:schemeClr val="tx1"/>
                </a:solidFill>
                <a:latin typeface="Courier New" pitchFamily="49" charset="0"/>
              </a:rPr>
              <a:t>(3)</a:t>
            </a:r>
          </a:p>
          <a:p>
            <a:r>
              <a:rPr lang="en-US" sz="2800" dirty="0">
                <a:solidFill>
                  <a:schemeClr val="tx1"/>
                </a:solidFill>
                <a:latin typeface="Courier New" pitchFamily="49" charset="0"/>
              </a:rPr>
              <a:t>A q:void</a:t>
            </a:r>
          </a:p>
        </p:txBody>
      </p:sp>
      <p:sp>
        <p:nvSpPr>
          <p:cNvPr id="121867" name="Text Box 9"/>
          <p:cNvSpPr txBox="1">
            <a:spLocks noChangeArrowheads="1"/>
          </p:cNvSpPr>
          <p:nvPr/>
        </p:nvSpPr>
        <p:spPr bwMode="auto">
          <a:xfrm>
            <a:off x="4419600" y="4800600"/>
            <a:ext cx="1600200" cy="579438"/>
          </a:xfrm>
          <a:prstGeom prst="rect">
            <a:avLst/>
          </a:prstGeom>
          <a:noFill/>
          <a:ln w="9525">
            <a:noFill/>
            <a:miter lim="800000"/>
            <a:headEnd/>
            <a:tailEnd/>
          </a:ln>
        </p:spPr>
        <p:txBody>
          <a:bodyPr>
            <a:spAutoFit/>
          </a:bodyPr>
          <a:lstStyle/>
          <a:p>
            <a:r>
              <a:rPr lang="en-US" sz="3200" dirty="0">
                <a:solidFill>
                  <a:schemeClr val="accent2"/>
                </a:solidFill>
                <a:latin typeface="Courier New" pitchFamily="49" charset="0"/>
              </a:rPr>
              <a:t>H|A=</a:t>
            </a:r>
          </a:p>
        </p:txBody>
      </p:sp>
      <p:sp>
        <p:nvSpPr>
          <p:cNvPr id="121868" name="Text Box 10"/>
          <p:cNvSpPr txBox="1">
            <a:spLocks noChangeArrowheads="1"/>
          </p:cNvSpPr>
          <p:nvPr/>
        </p:nvSpPr>
        <p:spPr bwMode="auto">
          <a:xfrm>
            <a:off x="320675" y="1690688"/>
            <a:ext cx="4114800" cy="946150"/>
          </a:xfrm>
          <a:prstGeom prst="rect">
            <a:avLst/>
          </a:prstGeom>
          <a:noFill/>
          <a:ln w="9525">
            <a:noFill/>
            <a:miter lim="800000"/>
            <a:headEnd/>
            <a:tailEnd/>
          </a:ln>
        </p:spPr>
        <p:txBody>
          <a:bodyPr>
            <a:spAutoFit/>
          </a:bodyPr>
          <a:lstStyle/>
          <a:p>
            <a:pPr algn="ctr"/>
            <a:r>
              <a:rPr lang="en-US" sz="2800" dirty="0">
                <a:solidFill>
                  <a:srgbClr val="0099FF"/>
                </a:solidFill>
                <a:latin typeface="Arial" pitchFamily="34" charset="0"/>
              </a:rPr>
              <a:t>Per-thread projections sequential</a:t>
            </a:r>
          </a:p>
        </p:txBody>
      </p:sp>
      <p:pic>
        <p:nvPicPr>
          <p:cNvPr id="13"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1" name="Slide Number Placeholder 4"/>
          <p:cNvSpPr>
            <a:spLocks noGrp="1"/>
          </p:cNvSpPr>
          <p:nvPr>
            <p:ph type="sldNum" sz="quarter" idx="11"/>
          </p:nvPr>
        </p:nvSpPr>
        <p:spPr>
          <a:xfrm>
            <a:off x="6553200" y="6248400"/>
            <a:ext cx="1905000" cy="457200"/>
          </a:xfrm>
        </p:spPr>
        <p:txBody>
          <a:bodyPr/>
          <a:lstStyle/>
          <a:p>
            <a:pPr>
              <a:defRPr/>
            </a:pPr>
            <a:fld id="{C1E35BB5-2234-41BE-B1FE-FC391B3A8627}" type="slidenum">
              <a:rPr lang="x-none" b="0">
                <a:solidFill>
                  <a:schemeClr val="tx1"/>
                </a:solidFill>
                <a:latin typeface="Arial" pitchFamily="34" charset="0"/>
                <a:cs typeface="+mn-cs"/>
              </a:rPr>
              <a:pPr>
                <a:defRPr/>
              </a:pPr>
              <a:t>125</a:t>
            </a:fld>
            <a:endParaRPr lang="en-US" b="0" dirty="0">
              <a:solidFill>
                <a:schemeClr val="tx1"/>
              </a:solidFill>
              <a:latin typeface="Arial" pitchFamily="34" charset="0"/>
              <a:cs typeface="+mn-cs"/>
            </a:endParaRPr>
          </a:p>
        </p:txBody>
      </p:sp>
      <p:sp>
        <p:nvSpPr>
          <p:cNvPr id="122884" name="Rectangle 2"/>
          <p:cNvSpPr>
            <a:spLocks noGrp="1" noChangeArrowheads="1"/>
          </p:cNvSpPr>
          <p:nvPr>
            <p:ph type="title" idx="4294967295"/>
          </p:nvPr>
        </p:nvSpPr>
        <p:spPr/>
        <p:txBody>
          <a:bodyPr/>
          <a:lstStyle/>
          <a:p>
            <a:pPr eaLnBrk="1" hangingPunct="1"/>
            <a:r>
              <a:rPr lang="en-US" smtClean="0"/>
              <a:t>Equivalent Histories</a:t>
            </a:r>
          </a:p>
        </p:txBody>
      </p:sp>
      <p:sp>
        <p:nvSpPr>
          <p:cNvPr id="122885" name="Text Box 3"/>
          <p:cNvSpPr txBox="1">
            <a:spLocks noChangeArrowheads="1"/>
          </p:cNvSpPr>
          <p:nvPr/>
        </p:nvSpPr>
        <p:spPr bwMode="auto">
          <a:xfrm>
            <a:off x="381000" y="4306888"/>
            <a:ext cx="1143000" cy="579437"/>
          </a:xfrm>
          <a:prstGeom prst="rect">
            <a:avLst/>
          </a:prstGeom>
          <a:noFill/>
          <a:ln w="9525">
            <a:noFill/>
            <a:miter lim="800000"/>
            <a:headEnd/>
            <a:tailEnd/>
          </a:ln>
        </p:spPr>
        <p:txBody>
          <a:bodyPr>
            <a:spAutoFit/>
          </a:bodyPr>
          <a:lstStyle/>
          <a:p>
            <a:r>
              <a:rPr lang="en-US" sz="3200" dirty="0">
                <a:solidFill>
                  <a:schemeClr val="accent2"/>
                </a:solidFill>
                <a:latin typeface="Courier New" pitchFamily="49" charset="0"/>
              </a:rPr>
              <a:t>H=</a:t>
            </a:r>
          </a:p>
        </p:txBody>
      </p:sp>
      <p:sp>
        <p:nvSpPr>
          <p:cNvPr id="122886" name="Text Box 4"/>
          <p:cNvSpPr txBox="1">
            <a:spLocks noChangeArrowheads="1"/>
          </p:cNvSpPr>
          <p:nvPr/>
        </p:nvSpPr>
        <p:spPr bwMode="auto">
          <a:xfrm>
            <a:off x="1066800" y="3251200"/>
            <a:ext cx="2789238" cy="2692400"/>
          </a:xfrm>
          <a:prstGeom prst="rect">
            <a:avLst/>
          </a:prstGeom>
          <a:noFill/>
          <a:ln w="38100">
            <a:solidFill>
              <a:srgbClr val="0000FF"/>
            </a:solidFill>
            <a:miter lim="800000"/>
            <a:headEnd/>
            <a:tailEnd/>
          </a:ln>
        </p:spPr>
        <p:txBody>
          <a:bodyPr>
            <a:spAutoFit/>
          </a:bodyPr>
          <a:lstStyle/>
          <a:p>
            <a:r>
              <a:rPr lang="en-US" sz="2800" dirty="0">
                <a:solidFill>
                  <a:schemeClr val="tx1"/>
                </a:solidFill>
                <a:latin typeface="Courier New" pitchFamily="49" charset="0"/>
              </a:rPr>
              <a:t>A </a:t>
            </a:r>
            <a:r>
              <a:rPr lang="en-US" sz="2800" dirty="0" err="1">
                <a:solidFill>
                  <a:schemeClr val="tx1"/>
                </a:solidFill>
                <a:latin typeface="Courier New" pitchFamily="49" charset="0"/>
              </a:rPr>
              <a:t>q.enq</a:t>
            </a:r>
            <a:r>
              <a:rPr lang="en-US" sz="2800" dirty="0">
                <a:solidFill>
                  <a:schemeClr val="tx1"/>
                </a:solidFill>
                <a:latin typeface="Courier New" pitchFamily="49" charset="0"/>
              </a:rPr>
              <a:t>(3)</a:t>
            </a:r>
          </a:p>
          <a:p>
            <a:r>
              <a:rPr lang="en-US" sz="2800" dirty="0">
                <a:latin typeface="Courier New" pitchFamily="49" charset="0"/>
              </a:rPr>
              <a:t>B </a:t>
            </a:r>
            <a:r>
              <a:rPr lang="en-US" sz="2800" dirty="0" err="1">
                <a:latin typeface="Courier New" pitchFamily="49" charset="0"/>
              </a:rPr>
              <a:t>p.enq</a:t>
            </a:r>
            <a:r>
              <a:rPr lang="en-US" sz="2800" dirty="0">
                <a:latin typeface="Courier New" pitchFamily="49" charset="0"/>
              </a:rPr>
              <a:t>(4)</a:t>
            </a:r>
          </a:p>
          <a:p>
            <a:r>
              <a:rPr lang="en-US" sz="2800" dirty="0">
                <a:latin typeface="Courier New" pitchFamily="49" charset="0"/>
              </a:rPr>
              <a:t>B p:void</a:t>
            </a:r>
          </a:p>
          <a:p>
            <a:r>
              <a:rPr lang="en-US" sz="2800" dirty="0">
                <a:latin typeface="Courier New" pitchFamily="49" charset="0"/>
              </a:rPr>
              <a:t>B </a:t>
            </a:r>
            <a:r>
              <a:rPr lang="en-US" sz="2800" dirty="0" err="1">
                <a:latin typeface="Courier New" pitchFamily="49" charset="0"/>
              </a:rPr>
              <a:t>q.deq</a:t>
            </a:r>
            <a:r>
              <a:rPr lang="en-US" sz="2800" dirty="0">
                <a:latin typeface="Courier New" pitchFamily="49" charset="0"/>
              </a:rPr>
              <a:t>()</a:t>
            </a:r>
          </a:p>
          <a:p>
            <a:r>
              <a:rPr lang="en-US" sz="2800" dirty="0">
                <a:solidFill>
                  <a:schemeClr val="tx1"/>
                </a:solidFill>
                <a:latin typeface="Courier New" pitchFamily="49" charset="0"/>
              </a:rPr>
              <a:t>A q:void</a:t>
            </a:r>
            <a:endParaRPr lang="en-US" sz="2800" dirty="0">
              <a:latin typeface="Courier New" pitchFamily="49" charset="0"/>
            </a:endParaRPr>
          </a:p>
          <a:p>
            <a:r>
              <a:rPr lang="en-US" sz="2800" dirty="0">
                <a:latin typeface="Courier New" pitchFamily="49" charset="0"/>
              </a:rPr>
              <a:t>B q:3</a:t>
            </a:r>
          </a:p>
        </p:txBody>
      </p:sp>
      <p:sp>
        <p:nvSpPr>
          <p:cNvPr id="122887" name="Text Box 5"/>
          <p:cNvSpPr txBox="1">
            <a:spLocks noChangeArrowheads="1"/>
          </p:cNvSpPr>
          <p:nvPr/>
        </p:nvSpPr>
        <p:spPr bwMode="auto">
          <a:xfrm>
            <a:off x="1066800" y="1851025"/>
            <a:ext cx="4114800" cy="946150"/>
          </a:xfrm>
          <a:prstGeom prst="rect">
            <a:avLst/>
          </a:prstGeom>
          <a:noFill/>
          <a:ln w="9525">
            <a:noFill/>
            <a:miter lim="800000"/>
            <a:headEnd/>
            <a:tailEnd/>
          </a:ln>
        </p:spPr>
        <p:txBody>
          <a:bodyPr>
            <a:spAutoFit/>
          </a:bodyPr>
          <a:lstStyle/>
          <a:p>
            <a:pPr algn="ctr"/>
            <a:r>
              <a:rPr lang="en-US" sz="2800" dirty="0">
                <a:solidFill>
                  <a:srgbClr val="0099FF"/>
                </a:solidFill>
                <a:latin typeface="Arial" pitchFamily="34" charset="0"/>
              </a:rPr>
              <a:t>Threads see the same thing in both</a:t>
            </a:r>
          </a:p>
        </p:txBody>
      </p:sp>
      <p:sp>
        <p:nvSpPr>
          <p:cNvPr id="122888" name="Text Box 6"/>
          <p:cNvSpPr txBox="1">
            <a:spLocks noChangeArrowheads="1"/>
          </p:cNvSpPr>
          <p:nvPr/>
        </p:nvSpPr>
        <p:spPr bwMode="auto">
          <a:xfrm>
            <a:off x="5486400" y="3251200"/>
            <a:ext cx="2789238" cy="2692400"/>
          </a:xfrm>
          <a:prstGeom prst="rect">
            <a:avLst/>
          </a:prstGeom>
          <a:noFill/>
          <a:ln w="38100">
            <a:solidFill>
              <a:srgbClr val="0000FF"/>
            </a:solidFill>
            <a:miter lim="800000"/>
            <a:headEnd/>
            <a:tailEnd/>
          </a:ln>
        </p:spPr>
        <p:txBody>
          <a:bodyPr>
            <a:spAutoFit/>
          </a:bodyPr>
          <a:lstStyle/>
          <a:p>
            <a:r>
              <a:rPr lang="en-US" sz="2800" dirty="0">
                <a:solidFill>
                  <a:schemeClr val="tx1"/>
                </a:solidFill>
                <a:latin typeface="Courier New" pitchFamily="49" charset="0"/>
              </a:rPr>
              <a:t>A </a:t>
            </a:r>
            <a:r>
              <a:rPr lang="en-US" sz="2800" dirty="0" err="1">
                <a:solidFill>
                  <a:schemeClr val="tx1"/>
                </a:solidFill>
                <a:latin typeface="Courier New" pitchFamily="49" charset="0"/>
              </a:rPr>
              <a:t>q.enq</a:t>
            </a:r>
            <a:r>
              <a:rPr lang="en-US" sz="2800" dirty="0">
                <a:solidFill>
                  <a:schemeClr val="tx1"/>
                </a:solidFill>
                <a:latin typeface="Courier New" pitchFamily="49" charset="0"/>
              </a:rPr>
              <a:t>(3)</a:t>
            </a:r>
          </a:p>
          <a:p>
            <a:r>
              <a:rPr lang="en-US" sz="2800" dirty="0">
                <a:solidFill>
                  <a:schemeClr val="tx1"/>
                </a:solidFill>
                <a:latin typeface="Courier New" pitchFamily="49" charset="0"/>
              </a:rPr>
              <a:t>A q:void</a:t>
            </a:r>
          </a:p>
          <a:p>
            <a:r>
              <a:rPr lang="en-US" sz="2800" dirty="0">
                <a:latin typeface="Courier New" pitchFamily="49" charset="0"/>
              </a:rPr>
              <a:t>B </a:t>
            </a:r>
            <a:r>
              <a:rPr lang="en-US" sz="2800" dirty="0" err="1">
                <a:latin typeface="Courier New" pitchFamily="49" charset="0"/>
              </a:rPr>
              <a:t>p.enq</a:t>
            </a:r>
            <a:r>
              <a:rPr lang="en-US" sz="2800" dirty="0">
                <a:latin typeface="Courier New" pitchFamily="49" charset="0"/>
              </a:rPr>
              <a:t>(4)</a:t>
            </a:r>
          </a:p>
          <a:p>
            <a:r>
              <a:rPr lang="en-US" sz="2800" dirty="0">
                <a:latin typeface="Courier New" pitchFamily="49" charset="0"/>
              </a:rPr>
              <a:t>B p:void</a:t>
            </a:r>
          </a:p>
          <a:p>
            <a:r>
              <a:rPr lang="en-US" sz="2800" dirty="0">
                <a:latin typeface="Courier New" pitchFamily="49" charset="0"/>
              </a:rPr>
              <a:t>B </a:t>
            </a:r>
            <a:r>
              <a:rPr lang="en-US" sz="2800" dirty="0" err="1">
                <a:latin typeface="Courier New" pitchFamily="49" charset="0"/>
              </a:rPr>
              <a:t>q.deq</a:t>
            </a:r>
            <a:r>
              <a:rPr lang="en-US" sz="2800" dirty="0">
                <a:latin typeface="Courier New" pitchFamily="49" charset="0"/>
              </a:rPr>
              <a:t>()</a:t>
            </a:r>
          </a:p>
          <a:p>
            <a:r>
              <a:rPr lang="en-US" sz="2800" dirty="0">
                <a:latin typeface="Courier New" pitchFamily="49" charset="0"/>
              </a:rPr>
              <a:t>B q:3</a:t>
            </a:r>
          </a:p>
        </p:txBody>
      </p:sp>
      <p:sp>
        <p:nvSpPr>
          <p:cNvPr id="122889" name="Text Box 7"/>
          <p:cNvSpPr txBox="1">
            <a:spLocks noChangeArrowheads="1"/>
          </p:cNvSpPr>
          <p:nvPr/>
        </p:nvSpPr>
        <p:spPr bwMode="auto">
          <a:xfrm>
            <a:off x="4800600" y="4306888"/>
            <a:ext cx="1143000" cy="579437"/>
          </a:xfrm>
          <a:prstGeom prst="rect">
            <a:avLst/>
          </a:prstGeom>
          <a:noFill/>
          <a:ln w="9525">
            <a:noFill/>
            <a:miter lim="800000"/>
            <a:headEnd/>
            <a:tailEnd/>
          </a:ln>
        </p:spPr>
        <p:txBody>
          <a:bodyPr>
            <a:spAutoFit/>
          </a:bodyPr>
          <a:lstStyle/>
          <a:p>
            <a:r>
              <a:rPr lang="en-US" sz="3200" dirty="0">
                <a:solidFill>
                  <a:schemeClr val="accent2"/>
                </a:solidFill>
                <a:latin typeface="Courier New" pitchFamily="49" charset="0"/>
              </a:rPr>
              <a:t>G=</a:t>
            </a:r>
          </a:p>
        </p:txBody>
      </p:sp>
      <p:sp>
        <p:nvSpPr>
          <p:cNvPr id="122890" name="Text Box 8"/>
          <p:cNvSpPr txBox="1">
            <a:spLocks noChangeArrowheads="1"/>
          </p:cNvSpPr>
          <p:nvPr/>
        </p:nvSpPr>
        <p:spPr bwMode="auto">
          <a:xfrm>
            <a:off x="5638800" y="1790700"/>
            <a:ext cx="2514600" cy="1066800"/>
          </a:xfrm>
          <a:prstGeom prst="rect">
            <a:avLst/>
          </a:prstGeom>
          <a:noFill/>
          <a:ln w="9525">
            <a:noFill/>
            <a:miter lim="800000"/>
            <a:headEnd/>
            <a:tailEnd/>
          </a:ln>
        </p:spPr>
        <p:txBody>
          <a:bodyPr>
            <a:spAutoFit/>
          </a:bodyPr>
          <a:lstStyle/>
          <a:p>
            <a:r>
              <a:rPr lang="en-US" sz="3200" dirty="0">
                <a:solidFill>
                  <a:srgbClr val="0099FF"/>
                </a:solidFill>
                <a:latin typeface="Courier New" pitchFamily="49" charset="0"/>
              </a:rPr>
              <a:t>H|A = G|A</a:t>
            </a:r>
          </a:p>
          <a:p>
            <a:r>
              <a:rPr lang="en-US" sz="3200" dirty="0">
                <a:solidFill>
                  <a:srgbClr val="0099FF"/>
                </a:solidFill>
                <a:latin typeface="Courier New" pitchFamily="49" charset="0"/>
              </a:rPr>
              <a:t>H|B = G|B</a:t>
            </a:r>
          </a:p>
        </p:txBody>
      </p:sp>
      <p:sp>
        <p:nvSpPr>
          <p:cNvPr id="122891" name="AutoShape 9"/>
          <p:cNvSpPr>
            <a:spLocks/>
          </p:cNvSpPr>
          <p:nvPr/>
        </p:nvSpPr>
        <p:spPr bwMode="auto">
          <a:xfrm>
            <a:off x="5105400" y="1752600"/>
            <a:ext cx="381000" cy="1143000"/>
          </a:xfrm>
          <a:prstGeom prst="leftBrace">
            <a:avLst>
              <a:gd name="adj1" fmla="val 25000"/>
              <a:gd name="adj2" fmla="val 50000"/>
            </a:avLst>
          </a:prstGeom>
          <a:noFill/>
          <a:ln w="38100">
            <a:solidFill>
              <a:srgbClr val="0099FF"/>
            </a:solidFill>
            <a:round/>
            <a:headEnd/>
            <a:tailEnd/>
          </a:ln>
        </p:spPr>
        <p:txBody>
          <a:bodyPr wrap="none" anchor="ctr"/>
          <a:lstStyle/>
          <a:p>
            <a:pPr algn="ctr"/>
            <a:endParaRPr lang="en-US" sz="4400" dirty="0">
              <a:solidFill>
                <a:srgbClr val="0099FF"/>
              </a:solidFill>
              <a:latin typeface="Arial" pitchFamily="34" charset="0"/>
            </a:endParaRPr>
          </a:p>
        </p:txBody>
      </p:sp>
      <p:pic>
        <p:nvPicPr>
          <p:cNvPr id="12"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BDC12BD5-AF7F-40B0-A2E0-8BCF841EC536}" type="slidenum">
              <a:rPr lang="x-none" b="0">
                <a:solidFill>
                  <a:schemeClr val="tx1"/>
                </a:solidFill>
                <a:latin typeface="Arial" pitchFamily="34" charset="0"/>
                <a:cs typeface="+mn-cs"/>
              </a:rPr>
              <a:pPr>
                <a:defRPr/>
              </a:pPr>
              <a:t>126</a:t>
            </a:fld>
            <a:endParaRPr lang="en-US" b="0" dirty="0">
              <a:solidFill>
                <a:schemeClr val="tx1"/>
              </a:solidFill>
              <a:latin typeface="Arial" pitchFamily="34" charset="0"/>
              <a:cs typeface="+mn-cs"/>
            </a:endParaRPr>
          </a:p>
        </p:txBody>
      </p:sp>
      <p:pic>
        <p:nvPicPr>
          <p:cNvPr id="123908"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23909" name="Rectangle 2"/>
          <p:cNvSpPr>
            <a:spLocks noGrp="1" noChangeArrowheads="1"/>
          </p:cNvSpPr>
          <p:nvPr>
            <p:ph type="title" idx="4294967295"/>
          </p:nvPr>
        </p:nvSpPr>
        <p:spPr/>
        <p:txBody>
          <a:bodyPr/>
          <a:lstStyle/>
          <a:p>
            <a:pPr eaLnBrk="1" hangingPunct="1"/>
            <a:r>
              <a:rPr lang="en-US" smtClean="0"/>
              <a:t>Sequential Specifications</a:t>
            </a:r>
          </a:p>
        </p:txBody>
      </p:sp>
      <p:sp>
        <p:nvSpPr>
          <p:cNvPr id="123910" name="Rectangle 3"/>
          <p:cNvSpPr>
            <a:spLocks noGrp="1" noChangeArrowheads="1"/>
          </p:cNvSpPr>
          <p:nvPr>
            <p:ph type="body" idx="4294967295"/>
          </p:nvPr>
        </p:nvSpPr>
        <p:spPr/>
        <p:txBody>
          <a:bodyPr/>
          <a:lstStyle/>
          <a:p>
            <a:pPr eaLnBrk="1" hangingPunct="1"/>
            <a:r>
              <a:rPr lang="en-US" smtClean="0"/>
              <a:t>A</a:t>
            </a:r>
            <a:r>
              <a:rPr lang="en-US" smtClean="0">
                <a:solidFill>
                  <a:srgbClr val="6666FF"/>
                </a:solidFill>
              </a:rPr>
              <a:t> </a:t>
            </a:r>
            <a:r>
              <a:rPr lang="en-US" smtClean="0">
                <a:solidFill>
                  <a:schemeClr val="tx1"/>
                </a:solidFill>
              </a:rPr>
              <a:t>sequential specification</a:t>
            </a:r>
            <a:r>
              <a:rPr lang="en-US" smtClean="0">
                <a:solidFill>
                  <a:srgbClr val="6666FF"/>
                </a:solidFill>
              </a:rPr>
              <a:t> </a:t>
            </a:r>
            <a:r>
              <a:rPr lang="en-US" smtClean="0"/>
              <a:t>is some way of telling whether a</a:t>
            </a:r>
          </a:p>
          <a:p>
            <a:pPr lvl="1" eaLnBrk="1" hangingPunct="1"/>
            <a:r>
              <a:rPr lang="en-US" smtClean="0"/>
              <a:t>Single-thread, single-object history</a:t>
            </a:r>
          </a:p>
          <a:p>
            <a:pPr lvl="1" eaLnBrk="1" hangingPunct="1"/>
            <a:r>
              <a:rPr lang="en-US" smtClean="0"/>
              <a:t>Is </a:t>
            </a:r>
            <a:r>
              <a:rPr lang="en-US" smtClean="0">
                <a:solidFill>
                  <a:schemeClr val="tx1"/>
                </a:solidFill>
              </a:rPr>
              <a:t>legal</a:t>
            </a:r>
          </a:p>
          <a:p>
            <a:pPr eaLnBrk="1" hangingPunct="1"/>
            <a:r>
              <a:rPr lang="en-US" smtClean="0"/>
              <a:t>For example:</a:t>
            </a:r>
          </a:p>
          <a:p>
            <a:pPr lvl="1" eaLnBrk="1" hangingPunct="1"/>
            <a:r>
              <a:rPr lang="en-US" smtClean="0"/>
              <a:t>Pre and post-conditions</a:t>
            </a:r>
          </a:p>
          <a:p>
            <a:pPr lvl="1" eaLnBrk="1" hangingPunct="1"/>
            <a:r>
              <a:rPr lang="en-US" smtClean="0"/>
              <a:t>But plenty of other techniques exist </a:t>
            </a:r>
            <a:r>
              <a:rPr lang="en-US" smtClean="0">
                <a:latin typeface="Arial" pitchFamily="34" charset="0"/>
              </a:rPr>
              <a:t>…</a:t>
            </a:r>
            <a:endParaRPr lang="en-US" smtClean="0"/>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B8298D18-D972-475A-BBCC-309A420C563E}" type="slidenum">
              <a:rPr lang="x-none" b="0">
                <a:solidFill>
                  <a:schemeClr val="tx1"/>
                </a:solidFill>
                <a:latin typeface="Arial" pitchFamily="34" charset="0"/>
                <a:cs typeface="+mn-cs"/>
              </a:rPr>
              <a:pPr>
                <a:defRPr/>
              </a:pPr>
              <a:t>127</a:t>
            </a:fld>
            <a:endParaRPr lang="en-US" b="0" dirty="0">
              <a:solidFill>
                <a:schemeClr val="tx1"/>
              </a:solidFill>
              <a:latin typeface="Arial" pitchFamily="34" charset="0"/>
              <a:cs typeface="+mn-cs"/>
            </a:endParaRPr>
          </a:p>
        </p:txBody>
      </p:sp>
      <p:pic>
        <p:nvPicPr>
          <p:cNvPr id="124932"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24933" name="Rectangle 2"/>
          <p:cNvSpPr>
            <a:spLocks noGrp="1" noChangeArrowheads="1"/>
          </p:cNvSpPr>
          <p:nvPr>
            <p:ph type="title" idx="4294967295"/>
          </p:nvPr>
        </p:nvSpPr>
        <p:spPr/>
        <p:txBody>
          <a:bodyPr/>
          <a:lstStyle/>
          <a:p>
            <a:pPr eaLnBrk="1" hangingPunct="1"/>
            <a:r>
              <a:rPr lang="en-US" smtClean="0"/>
              <a:t>Legal Histories</a:t>
            </a:r>
          </a:p>
        </p:txBody>
      </p:sp>
      <p:sp>
        <p:nvSpPr>
          <p:cNvPr id="124934" name="Rectangle 3"/>
          <p:cNvSpPr>
            <a:spLocks noGrp="1" noChangeArrowheads="1"/>
          </p:cNvSpPr>
          <p:nvPr>
            <p:ph type="body" idx="4294967295"/>
          </p:nvPr>
        </p:nvSpPr>
        <p:spPr/>
        <p:txBody>
          <a:bodyPr/>
          <a:lstStyle/>
          <a:p>
            <a:pPr eaLnBrk="1" hangingPunct="1"/>
            <a:r>
              <a:rPr lang="en-US" smtClean="0"/>
              <a:t>A sequential (multi-object) history </a:t>
            </a:r>
            <a:r>
              <a:rPr lang="en-US" smtClean="0">
                <a:solidFill>
                  <a:schemeClr val="tx1"/>
                </a:solidFill>
              </a:rPr>
              <a:t>H</a:t>
            </a:r>
            <a:r>
              <a:rPr lang="en-US" smtClean="0"/>
              <a:t> is </a:t>
            </a:r>
            <a:r>
              <a:rPr lang="en-US" smtClean="0">
                <a:solidFill>
                  <a:schemeClr val="tx1"/>
                </a:solidFill>
              </a:rPr>
              <a:t>legal</a:t>
            </a:r>
            <a:r>
              <a:rPr lang="en-US" smtClean="0"/>
              <a:t> if</a:t>
            </a:r>
          </a:p>
          <a:p>
            <a:pPr lvl="1" eaLnBrk="1" hangingPunct="1"/>
            <a:r>
              <a:rPr lang="en-US" smtClean="0"/>
              <a:t>For every object </a:t>
            </a:r>
            <a:r>
              <a:rPr lang="en-US" b="1" smtClean="0">
                <a:solidFill>
                  <a:schemeClr val="tx1"/>
                </a:solidFill>
              </a:rPr>
              <a:t>x</a:t>
            </a:r>
          </a:p>
          <a:p>
            <a:pPr lvl="1" eaLnBrk="1" hangingPunct="1"/>
            <a:r>
              <a:rPr lang="en-US" b="1" smtClean="0">
                <a:solidFill>
                  <a:schemeClr val="tx1"/>
                </a:solidFill>
              </a:rPr>
              <a:t>H|x</a:t>
            </a:r>
            <a:r>
              <a:rPr lang="en-US" smtClean="0"/>
              <a:t> is in the sequential spec for </a:t>
            </a:r>
            <a:r>
              <a:rPr lang="en-US" b="1" smtClean="0">
                <a:solidFill>
                  <a:schemeClr val="tx1"/>
                </a:solidFill>
              </a:rPr>
              <a:t>x</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3" name="Slide Number Placeholder 4"/>
          <p:cNvSpPr>
            <a:spLocks noGrp="1"/>
          </p:cNvSpPr>
          <p:nvPr>
            <p:ph type="sldNum" sz="quarter" idx="11"/>
          </p:nvPr>
        </p:nvSpPr>
        <p:spPr>
          <a:xfrm>
            <a:off x="6553200" y="6248400"/>
            <a:ext cx="1905000" cy="457200"/>
          </a:xfrm>
        </p:spPr>
        <p:txBody>
          <a:bodyPr/>
          <a:lstStyle/>
          <a:p>
            <a:pPr>
              <a:defRPr/>
            </a:pPr>
            <a:fld id="{BA523166-13D3-400B-B4A2-FC4952190556}" type="slidenum">
              <a:rPr lang="x-none" b="0">
                <a:solidFill>
                  <a:schemeClr val="tx1"/>
                </a:solidFill>
                <a:latin typeface="Arial" pitchFamily="34" charset="0"/>
                <a:cs typeface="+mn-cs"/>
              </a:rPr>
              <a:pPr>
                <a:defRPr/>
              </a:pPr>
              <a:t>128</a:t>
            </a:fld>
            <a:endParaRPr lang="en-US" b="0" dirty="0">
              <a:solidFill>
                <a:schemeClr val="tx1"/>
              </a:solidFill>
              <a:latin typeface="Arial" pitchFamily="34" charset="0"/>
              <a:cs typeface="+mn-cs"/>
            </a:endParaRPr>
          </a:p>
        </p:txBody>
      </p:sp>
      <p:pic>
        <p:nvPicPr>
          <p:cNvPr id="12595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25957" name="Rectangle 3"/>
          <p:cNvSpPr>
            <a:spLocks noGrp="1" noChangeArrowheads="1"/>
          </p:cNvSpPr>
          <p:nvPr>
            <p:ph type="title" idx="4294967295"/>
          </p:nvPr>
        </p:nvSpPr>
        <p:spPr/>
        <p:txBody>
          <a:bodyPr/>
          <a:lstStyle/>
          <a:p>
            <a:pPr eaLnBrk="1" hangingPunct="1"/>
            <a:r>
              <a:rPr lang="en-US" smtClean="0"/>
              <a:t>Precedence</a:t>
            </a:r>
          </a:p>
        </p:txBody>
      </p:sp>
      <p:sp>
        <p:nvSpPr>
          <p:cNvPr id="125958" name="Text Box 4"/>
          <p:cNvSpPr txBox="1">
            <a:spLocks noChangeArrowheads="1"/>
          </p:cNvSpPr>
          <p:nvPr/>
        </p:nvSpPr>
        <p:spPr bwMode="auto">
          <a:xfrm>
            <a:off x="914400" y="2438400"/>
            <a:ext cx="2789238" cy="2654300"/>
          </a:xfrm>
          <a:prstGeom prst="rect">
            <a:avLst/>
          </a:prstGeom>
          <a:noFill/>
          <a:ln w="38100">
            <a:noFill/>
            <a:miter lim="800000"/>
            <a:headEnd/>
            <a:tailEnd/>
          </a:ln>
        </p:spPr>
        <p:txBody>
          <a:bodyPr>
            <a:spAutoFit/>
          </a:bodyPr>
          <a:lstStyle/>
          <a:p>
            <a:r>
              <a:rPr lang="en-US" sz="2800" dirty="0">
                <a:solidFill>
                  <a:srgbClr val="66FF33"/>
                </a:solidFill>
                <a:latin typeface="Courier New" pitchFamily="49" charset="0"/>
              </a:rPr>
              <a:t>A </a:t>
            </a:r>
            <a:r>
              <a:rPr lang="en-US" sz="2800" dirty="0" err="1">
                <a:solidFill>
                  <a:srgbClr val="66FF33"/>
                </a:solidFill>
                <a:latin typeface="Courier New" pitchFamily="49" charset="0"/>
              </a:rPr>
              <a:t>q.enq</a:t>
            </a:r>
            <a:r>
              <a:rPr lang="en-US" sz="2800" dirty="0">
                <a:solidFill>
                  <a:srgbClr val="66FF33"/>
                </a:solidFill>
                <a:latin typeface="Courier New" pitchFamily="49" charset="0"/>
              </a:rPr>
              <a:t>(3)</a:t>
            </a:r>
          </a:p>
          <a:p>
            <a:r>
              <a:rPr lang="en-US" sz="2800" dirty="0">
                <a:solidFill>
                  <a:schemeClr val="tx1"/>
                </a:solidFill>
                <a:latin typeface="Courier New" pitchFamily="49" charset="0"/>
              </a:rPr>
              <a:t>B </a:t>
            </a:r>
            <a:r>
              <a:rPr lang="en-US" sz="2800" dirty="0" err="1">
                <a:solidFill>
                  <a:schemeClr val="tx1"/>
                </a:solidFill>
                <a:latin typeface="Courier New" pitchFamily="49" charset="0"/>
              </a:rPr>
              <a:t>p.enq</a:t>
            </a:r>
            <a:r>
              <a:rPr lang="en-US" sz="2800" dirty="0">
                <a:solidFill>
                  <a:schemeClr val="tx1"/>
                </a:solidFill>
                <a:latin typeface="Courier New" pitchFamily="49" charset="0"/>
              </a:rPr>
              <a:t>(4)</a:t>
            </a:r>
          </a:p>
          <a:p>
            <a:r>
              <a:rPr lang="en-US" sz="2800" dirty="0">
                <a:solidFill>
                  <a:schemeClr val="tx1"/>
                </a:solidFill>
                <a:latin typeface="Courier New" pitchFamily="49" charset="0"/>
              </a:rPr>
              <a:t>B </a:t>
            </a:r>
            <a:r>
              <a:rPr lang="en-US" sz="2800" dirty="0" err="1">
                <a:solidFill>
                  <a:schemeClr val="tx1"/>
                </a:solidFill>
                <a:latin typeface="Courier New" pitchFamily="49" charset="0"/>
              </a:rPr>
              <a:t>p.void</a:t>
            </a:r>
            <a:endParaRPr lang="en-US" sz="2800" dirty="0">
              <a:solidFill>
                <a:schemeClr val="tx1"/>
              </a:solidFill>
              <a:latin typeface="Courier New" pitchFamily="49" charset="0"/>
            </a:endParaRPr>
          </a:p>
          <a:p>
            <a:r>
              <a:rPr lang="en-US" sz="2800" dirty="0">
                <a:solidFill>
                  <a:srgbClr val="66FF33"/>
                </a:solidFill>
                <a:latin typeface="Courier New" pitchFamily="49" charset="0"/>
              </a:rPr>
              <a:t>A q:void</a:t>
            </a:r>
          </a:p>
          <a:p>
            <a:r>
              <a:rPr lang="en-US" sz="2800" dirty="0">
                <a:solidFill>
                  <a:srgbClr val="FF9900"/>
                </a:solidFill>
                <a:latin typeface="Courier New" pitchFamily="49" charset="0"/>
              </a:rPr>
              <a:t>B </a:t>
            </a:r>
            <a:r>
              <a:rPr lang="en-US" sz="2800" dirty="0" err="1">
                <a:solidFill>
                  <a:srgbClr val="FF9900"/>
                </a:solidFill>
                <a:latin typeface="Courier New" pitchFamily="49" charset="0"/>
              </a:rPr>
              <a:t>q.deq</a:t>
            </a:r>
            <a:r>
              <a:rPr lang="en-US" sz="2800" dirty="0">
                <a:solidFill>
                  <a:srgbClr val="FF9900"/>
                </a:solidFill>
                <a:latin typeface="Courier New" pitchFamily="49" charset="0"/>
              </a:rPr>
              <a:t>()</a:t>
            </a:r>
          </a:p>
          <a:p>
            <a:r>
              <a:rPr lang="en-US" sz="2800" dirty="0">
                <a:solidFill>
                  <a:srgbClr val="FF9900"/>
                </a:solidFill>
                <a:latin typeface="Courier New" pitchFamily="49" charset="0"/>
              </a:rPr>
              <a:t>B q:3</a:t>
            </a:r>
          </a:p>
        </p:txBody>
      </p:sp>
      <p:sp>
        <p:nvSpPr>
          <p:cNvPr id="125959" name="AutoShape 5"/>
          <p:cNvSpPr>
            <a:spLocks/>
          </p:cNvSpPr>
          <p:nvPr/>
        </p:nvSpPr>
        <p:spPr bwMode="auto">
          <a:xfrm>
            <a:off x="3352800" y="2514600"/>
            <a:ext cx="533400" cy="1600200"/>
          </a:xfrm>
          <a:prstGeom prst="rightBrace">
            <a:avLst>
              <a:gd name="adj1" fmla="val 25000"/>
              <a:gd name="adj2" fmla="val 50000"/>
            </a:avLst>
          </a:prstGeom>
          <a:noFill/>
          <a:ln w="38100">
            <a:solidFill>
              <a:srgbClr val="66FF33"/>
            </a:solidFill>
            <a:round/>
            <a:headEnd/>
            <a:tailEnd/>
          </a:ln>
        </p:spPr>
        <p:txBody>
          <a:bodyPr wrap="none" anchor="ctr"/>
          <a:lstStyle/>
          <a:p>
            <a:endParaRPr lang="en-US" dirty="0">
              <a:latin typeface="Courier New" pitchFamily="49" charset="0"/>
            </a:endParaRPr>
          </a:p>
        </p:txBody>
      </p:sp>
      <p:sp>
        <p:nvSpPr>
          <p:cNvPr id="125960" name="Text Box 6"/>
          <p:cNvSpPr txBox="1">
            <a:spLocks noChangeArrowheads="1"/>
          </p:cNvSpPr>
          <p:nvPr/>
        </p:nvSpPr>
        <p:spPr bwMode="auto">
          <a:xfrm>
            <a:off x="4141788" y="2874963"/>
            <a:ext cx="4510087" cy="1800225"/>
          </a:xfrm>
          <a:prstGeom prst="rect">
            <a:avLst/>
          </a:prstGeom>
          <a:noFill/>
          <a:ln w="9525">
            <a:noFill/>
            <a:miter lim="800000"/>
            <a:headEnd/>
            <a:tailEnd/>
          </a:ln>
        </p:spPr>
        <p:txBody>
          <a:bodyPr>
            <a:spAutoFit/>
          </a:bodyPr>
          <a:lstStyle/>
          <a:p>
            <a:pPr algn="ctr"/>
            <a:r>
              <a:rPr lang="en-US" sz="2800" dirty="0">
                <a:solidFill>
                  <a:schemeClr val="accent2"/>
                </a:solidFill>
                <a:latin typeface="Arial" pitchFamily="34" charset="0"/>
              </a:rPr>
              <a:t>A method call </a:t>
            </a:r>
            <a:r>
              <a:rPr lang="en-US" sz="2800" dirty="0">
                <a:solidFill>
                  <a:srgbClr val="FF3300"/>
                </a:solidFill>
                <a:latin typeface="Arial" pitchFamily="34" charset="0"/>
              </a:rPr>
              <a:t>precedes</a:t>
            </a:r>
            <a:r>
              <a:rPr lang="en-US" sz="2800" dirty="0">
                <a:solidFill>
                  <a:srgbClr val="FF7C80"/>
                </a:solidFill>
                <a:latin typeface="Arial" pitchFamily="34" charset="0"/>
              </a:rPr>
              <a:t> </a:t>
            </a:r>
            <a:r>
              <a:rPr lang="en-US" sz="2800" dirty="0">
                <a:solidFill>
                  <a:schemeClr val="accent2"/>
                </a:solidFill>
                <a:latin typeface="Arial" pitchFamily="34" charset="0"/>
              </a:rPr>
              <a:t>another if response event precedes invocation event</a:t>
            </a:r>
          </a:p>
        </p:txBody>
      </p:sp>
      <p:sp>
        <p:nvSpPr>
          <p:cNvPr id="125961" name="AutoShape 7"/>
          <p:cNvSpPr>
            <a:spLocks/>
          </p:cNvSpPr>
          <p:nvPr/>
        </p:nvSpPr>
        <p:spPr bwMode="auto">
          <a:xfrm>
            <a:off x="3382963" y="4267200"/>
            <a:ext cx="487362" cy="685800"/>
          </a:xfrm>
          <a:prstGeom prst="rightBrace">
            <a:avLst>
              <a:gd name="adj1" fmla="val 11726"/>
              <a:gd name="adj2" fmla="val 50000"/>
            </a:avLst>
          </a:prstGeom>
          <a:noFill/>
          <a:ln w="38100">
            <a:solidFill>
              <a:srgbClr val="FF9900"/>
            </a:solidFill>
            <a:round/>
            <a:headEnd/>
            <a:tailEnd/>
          </a:ln>
        </p:spPr>
        <p:txBody>
          <a:bodyPr wrap="none" anchor="ctr"/>
          <a:lstStyle/>
          <a:p>
            <a:pPr algn="ctr"/>
            <a:endParaRPr lang="en-US" sz="4400" dirty="0">
              <a:solidFill>
                <a:schemeClr val="accent2"/>
              </a:solidFill>
              <a:latin typeface="Arial" pitchFamily="34" charset="0"/>
            </a:endParaRPr>
          </a:p>
        </p:txBody>
      </p:sp>
      <p:sp>
        <p:nvSpPr>
          <p:cNvPr id="125962" name="AutoShape 8"/>
          <p:cNvSpPr>
            <a:spLocks noChangeArrowheads="1"/>
          </p:cNvSpPr>
          <p:nvPr/>
        </p:nvSpPr>
        <p:spPr bwMode="auto">
          <a:xfrm>
            <a:off x="3814763" y="5170488"/>
            <a:ext cx="2181225" cy="787400"/>
          </a:xfrm>
          <a:prstGeom prst="leftRightArrow">
            <a:avLst>
              <a:gd name="adj1" fmla="val 50000"/>
              <a:gd name="adj2" fmla="val 55403"/>
            </a:avLst>
          </a:prstGeom>
          <a:solidFill>
            <a:srgbClr val="66FF33"/>
          </a:solidFill>
          <a:ln w="38100">
            <a:solidFill>
              <a:schemeClr val="tx1"/>
            </a:solidFill>
            <a:miter lim="800000"/>
            <a:headEnd/>
            <a:tailEnd/>
          </a:ln>
        </p:spPr>
        <p:txBody>
          <a:bodyPr wrap="none" anchor="ctr"/>
          <a:lstStyle/>
          <a:p>
            <a:pPr algn="ctr"/>
            <a:r>
              <a:rPr lang="en-US" dirty="0">
                <a:solidFill>
                  <a:schemeClr val="tx1"/>
                </a:solidFill>
                <a:latin typeface="Arial" pitchFamily="34" charset="0"/>
              </a:rPr>
              <a:t>Method call</a:t>
            </a:r>
          </a:p>
        </p:txBody>
      </p:sp>
      <p:sp>
        <p:nvSpPr>
          <p:cNvPr id="125963" name="AutoShape 9"/>
          <p:cNvSpPr>
            <a:spLocks noChangeArrowheads="1"/>
          </p:cNvSpPr>
          <p:nvPr/>
        </p:nvSpPr>
        <p:spPr bwMode="auto">
          <a:xfrm>
            <a:off x="6138863" y="5170488"/>
            <a:ext cx="2181225" cy="787400"/>
          </a:xfrm>
          <a:prstGeom prst="leftRightArrow">
            <a:avLst>
              <a:gd name="adj1" fmla="val 50000"/>
              <a:gd name="adj2" fmla="val 55403"/>
            </a:avLst>
          </a:prstGeom>
          <a:solidFill>
            <a:srgbClr val="FF99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Method call</a:t>
            </a:r>
          </a:p>
        </p:txBody>
      </p:sp>
      <p:sp>
        <p:nvSpPr>
          <p:cNvPr id="125965" name="AutoShape 11"/>
          <p:cNvSpPr>
            <a:spLocks noChangeArrowheads="1"/>
          </p:cNvSpPr>
          <p:nvPr/>
        </p:nvSpPr>
        <p:spPr bwMode="auto">
          <a:xfrm>
            <a:off x="4035425" y="3314700"/>
            <a:ext cx="488950" cy="1360488"/>
          </a:xfrm>
          <a:prstGeom prst="curvedLeftArrow">
            <a:avLst>
              <a:gd name="adj1" fmla="val 31299"/>
              <a:gd name="adj2" fmla="val 62597"/>
              <a:gd name="adj3" fmla="val 33333"/>
            </a:avLst>
          </a:prstGeom>
          <a:solidFill>
            <a:srgbClr val="FF7C80"/>
          </a:solidFill>
          <a:ln w="9525">
            <a:solidFill>
              <a:srgbClr val="FF7C80"/>
            </a:solidFill>
            <a:miter lim="800000"/>
            <a:headEnd/>
            <a:tailEnd/>
          </a:ln>
        </p:spPr>
        <p:txBody>
          <a:bodyPr anchor="ctr">
            <a:noAutofit/>
          </a:bodyPr>
          <a:lstStyle/>
          <a:p>
            <a:endParaRPr lang="en-US" dirty="0">
              <a:latin typeface="Courier New" pitchFamily="49" charset="0"/>
            </a:endParaRPr>
          </a:p>
        </p:txBody>
      </p:sp>
      <p:pic>
        <p:nvPicPr>
          <p:cNvPr id="14"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2" name="Slide Number Placeholder 4"/>
          <p:cNvSpPr>
            <a:spLocks noGrp="1"/>
          </p:cNvSpPr>
          <p:nvPr>
            <p:ph type="sldNum" sz="quarter" idx="11"/>
          </p:nvPr>
        </p:nvSpPr>
        <p:spPr>
          <a:xfrm>
            <a:off x="6553200" y="6248400"/>
            <a:ext cx="1905000" cy="457200"/>
          </a:xfrm>
        </p:spPr>
        <p:txBody>
          <a:bodyPr/>
          <a:lstStyle/>
          <a:p>
            <a:pPr>
              <a:defRPr/>
            </a:pPr>
            <a:fld id="{1D4B8FD1-14C8-4597-A958-EED608C9C703}" type="slidenum">
              <a:rPr lang="x-none" b="0">
                <a:solidFill>
                  <a:schemeClr val="tx1"/>
                </a:solidFill>
                <a:latin typeface="Arial" pitchFamily="34" charset="0"/>
                <a:cs typeface="+mn-cs"/>
              </a:rPr>
              <a:pPr>
                <a:defRPr/>
              </a:pPr>
              <a:t>129</a:t>
            </a:fld>
            <a:endParaRPr lang="en-US" b="0" dirty="0">
              <a:solidFill>
                <a:schemeClr val="tx1"/>
              </a:solidFill>
              <a:latin typeface="Arial" pitchFamily="34" charset="0"/>
              <a:cs typeface="+mn-cs"/>
            </a:endParaRPr>
          </a:p>
        </p:txBody>
      </p:sp>
      <p:pic>
        <p:nvPicPr>
          <p:cNvPr id="12698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26981" name="Rectangle 3"/>
          <p:cNvSpPr>
            <a:spLocks noGrp="1" noChangeArrowheads="1"/>
          </p:cNvSpPr>
          <p:nvPr>
            <p:ph type="title" idx="4294967295"/>
          </p:nvPr>
        </p:nvSpPr>
        <p:spPr/>
        <p:txBody>
          <a:bodyPr/>
          <a:lstStyle/>
          <a:p>
            <a:pPr eaLnBrk="1" hangingPunct="1"/>
            <a:r>
              <a:rPr lang="en-US" smtClean="0"/>
              <a:t>Non-Precedence</a:t>
            </a:r>
          </a:p>
        </p:txBody>
      </p:sp>
      <p:sp>
        <p:nvSpPr>
          <p:cNvPr id="126982" name="Text Box 4"/>
          <p:cNvSpPr txBox="1">
            <a:spLocks noChangeArrowheads="1"/>
          </p:cNvSpPr>
          <p:nvPr/>
        </p:nvSpPr>
        <p:spPr bwMode="auto">
          <a:xfrm>
            <a:off x="914400" y="2438400"/>
            <a:ext cx="2789238" cy="2654300"/>
          </a:xfrm>
          <a:prstGeom prst="rect">
            <a:avLst/>
          </a:prstGeom>
          <a:noFill/>
          <a:ln w="38100">
            <a:noFill/>
            <a:miter lim="800000"/>
            <a:headEnd/>
            <a:tailEnd/>
          </a:ln>
        </p:spPr>
        <p:txBody>
          <a:bodyPr>
            <a:spAutoFit/>
          </a:bodyPr>
          <a:lstStyle/>
          <a:p>
            <a:r>
              <a:rPr lang="en-US" sz="2800" dirty="0">
                <a:solidFill>
                  <a:srgbClr val="66FF33"/>
                </a:solidFill>
                <a:latin typeface="Courier New" pitchFamily="49" charset="0"/>
              </a:rPr>
              <a:t>A </a:t>
            </a:r>
            <a:r>
              <a:rPr lang="en-US" sz="2800" dirty="0" err="1">
                <a:solidFill>
                  <a:srgbClr val="66FF33"/>
                </a:solidFill>
                <a:latin typeface="Courier New" pitchFamily="49" charset="0"/>
              </a:rPr>
              <a:t>q.enq</a:t>
            </a:r>
            <a:r>
              <a:rPr lang="en-US" sz="2800" dirty="0">
                <a:solidFill>
                  <a:srgbClr val="66FF33"/>
                </a:solidFill>
                <a:latin typeface="Courier New" pitchFamily="49" charset="0"/>
              </a:rPr>
              <a:t>(3)</a:t>
            </a:r>
          </a:p>
          <a:p>
            <a:r>
              <a:rPr lang="en-US" sz="2800" dirty="0">
                <a:solidFill>
                  <a:schemeClr val="tx1"/>
                </a:solidFill>
                <a:latin typeface="Courier New" pitchFamily="49" charset="0"/>
              </a:rPr>
              <a:t>B </a:t>
            </a:r>
            <a:r>
              <a:rPr lang="en-US" sz="2800" dirty="0" err="1">
                <a:solidFill>
                  <a:schemeClr val="tx1"/>
                </a:solidFill>
                <a:latin typeface="Courier New" pitchFamily="49" charset="0"/>
              </a:rPr>
              <a:t>p.enq</a:t>
            </a:r>
            <a:r>
              <a:rPr lang="en-US" sz="2800" dirty="0">
                <a:solidFill>
                  <a:schemeClr val="tx1"/>
                </a:solidFill>
                <a:latin typeface="Courier New" pitchFamily="49" charset="0"/>
              </a:rPr>
              <a:t>(4)</a:t>
            </a:r>
          </a:p>
          <a:p>
            <a:r>
              <a:rPr lang="en-US" sz="2800" dirty="0">
                <a:solidFill>
                  <a:schemeClr val="tx1"/>
                </a:solidFill>
                <a:latin typeface="Courier New" pitchFamily="49" charset="0"/>
              </a:rPr>
              <a:t>B </a:t>
            </a:r>
            <a:r>
              <a:rPr lang="en-US" sz="2800" dirty="0" err="1">
                <a:solidFill>
                  <a:schemeClr val="tx1"/>
                </a:solidFill>
                <a:latin typeface="Courier New" pitchFamily="49" charset="0"/>
              </a:rPr>
              <a:t>p.void</a:t>
            </a:r>
            <a:endParaRPr lang="en-US" sz="2800" dirty="0">
              <a:solidFill>
                <a:schemeClr val="tx1"/>
              </a:solidFill>
              <a:latin typeface="Courier New" pitchFamily="49" charset="0"/>
            </a:endParaRPr>
          </a:p>
          <a:p>
            <a:r>
              <a:rPr lang="en-US" sz="2800" dirty="0">
                <a:solidFill>
                  <a:srgbClr val="FF9900"/>
                </a:solidFill>
                <a:latin typeface="Courier New" pitchFamily="49" charset="0"/>
              </a:rPr>
              <a:t>B </a:t>
            </a:r>
            <a:r>
              <a:rPr lang="en-US" sz="2800" dirty="0" err="1">
                <a:solidFill>
                  <a:srgbClr val="FF9900"/>
                </a:solidFill>
                <a:latin typeface="Courier New" pitchFamily="49" charset="0"/>
              </a:rPr>
              <a:t>q.deq</a:t>
            </a:r>
            <a:r>
              <a:rPr lang="en-US" sz="2800" dirty="0">
                <a:solidFill>
                  <a:srgbClr val="FF9900"/>
                </a:solidFill>
                <a:latin typeface="Courier New" pitchFamily="49" charset="0"/>
              </a:rPr>
              <a:t>()</a:t>
            </a:r>
          </a:p>
          <a:p>
            <a:r>
              <a:rPr lang="en-US" sz="2800" dirty="0">
                <a:solidFill>
                  <a:srgbClr val="66FF33"/>
                </a:solidFill>
                <a:latin typeface="Courier New" pitchFamily="49" charset="0"/>
              </a:rPr>
              <a:t>A q:void</a:t>
            </a:r>
          </a:p>
          <a:p>
            <a:r>
              <a:rPr lang="en-US" sz="2800" dirty="0">
                <a:solidFill>
                  <a:srgbClr val="FF9900"/>
                </a:solidFill>
                <a:latin typeface="Courier New" pitchFamily="49" charset="0"/>
              </a:rPr>
              <a:t>B q:3</a:t>
            </a:r>
          </a:p>
        </p:txBody>
      </p:sp>
      <p:sp>
        <p:nvSpPr>
          <p:cNvPr id="126983" name="AutoShape 5"/>
          <p:cNvSpPr>
            <a:spLocks/>
          </p:cNvSpPr>
          <p:nvPr/>
        </p:nvSpPr>
        <p:spPr bwMode="auto">
          <a:xfrm>
            <a:off x="3352800" y="2895600"/>
            <a:ext cx="533400" cy="1600200"/>
          </a:xfrm>
          <a:prstGeom prst="rightBrace">
            <a:avLst>
              <a:gd name="adj1" fmla="val 25000"/>
              <a:gd name="adj2" fmla="val 50000"/>
            </a:avLst>
          </a:prstGeom>
          <a:noFill/>
          <a:ln w="38100">
            <a:solidFill>
              <a:srgbClr val="66FF33"/>
            </a:solidFill>
            <a:round/>
            <a:headEnd/>
            <a:tailEnd/>
          </a:ln>
        </p:spPr>
        <p:txBody>
          <a:bodyPr wrap="none" anchor="ctr"/>
          <a:lstStyle/>
          <a:p>
            <a:endParaRPr lang="en-US" dirty="0">
              <a:latin typeface="Courier New" pitchFamily="49" charset="0"/>
            </a:endParaRPr>
          </a:p>
        </p:txBody>
      </p:sp>
      <p:sp>
        <p:nvSpPr>
          <p:cNvPr id="126984" name="Text Box 6"/>
          <p:cNvSpPr txBox="1">
            <a:spLocks noChangeArrowheads="1"/>
          </p:cNvSpPr>
          <p:nvPr/>
        </p:nvSpPr>
        <p:spPr bwMode="auto">
          <a:xfrm>
            <a:off x="4724400" y="3276600"/>
            <a:ext cx="3657600" cy="946150"/>
          </a:xfrm>
          <a:prstGeom prst="rect">
            <a:avLst/>
          </a:prstGeom>
          <a:noFill/>
          <a:ln w="9525">
            <a:noFill/>
            <a:miter lim="800000"/>
            <a:headEnd/>
            <a:tailEnd/>
          </a:ln>
        </p:spPr>
        <p:txBody>
          <a:bodyPr>
            <a:spAutoFit/>
          </a:bodyPr>
          <a:lstStyle/>
          <a:p>
            <a:pPr algn="ctr"/>
            <a:r>
              <a:rPr lang="en-US" sz="2800" dirty="0">
                <a:solidFill>
                  <a:schemeClr val="accent2"/>
                </a:solidFill>
                <a:latin typeface="Arial" pitchFamily="34" charset="0"/>
              </a:rPr>
              <a:t>Some method calls </a:t>
            </a:r>
            <a:r>
              <a:rPr lang="en-US" sz="2800" dirty="0">
                <a:latin typeface="Arial" pitchFamily="34" charset="0"/>
              </a:rPr>
              <a:t>overlap</a:t>
            </a:r>
            <a:r>
              <a:rPr lang="en-US" sz="2800" dirty="0">
                <a:solidFill>
                  <a:schemeClr val="accent2"/>
                </a:solidFill>
                <a:latin typeface="Arial" pitchFamily="34" charset="0"/>
              </a:rPr>
              <a:t> one another</a:t>
            </a:r>
          </a:p>
        </p:txBody>
      </p:sp>
      <p:sp>
        <p:nvSpPr>
          <p:cNvPr id="126985" name="AutoShape 7"/>
          <p:cNvSpPr>
            <a:spLocks/>
          </p:cNvSpPr>
          <p:nvPr/>
        </p:nvSpPr>
        <p:spPr bwMode="auto">
          <a:xfrm>
            <a:off x="3429000" y="3810000"/>
            <a:ext cx="533400" cy="1219200"/>
          </a:xfrm>
          <a:prstGeom prst="rightBrace">
            <a:avLst>
              <a:gd name="adj1" fmla="val 19048"/>
              <a:gd name="adj2" fmla="val 50000"/>
            </a:avLst>
          </a:prstGeom>
          <a:noFill/>
          <a:ln w="38100">
            <a:solidFill>
              <a:srgbClr val="FF9900"/>
            </a:solidFill>
            <a:round/>
            <a:headEnd/>
            <a:tailEnd/>
          </a:ln>
        </p:spPr>
        <p:txBody>
          <a:bodyPr wrap="none" anchor="ctr"/>
          <a:lstStyle/>
          <a:p>
            <a:pPr algn="ctr"/>
            <a:endParaRPr lang="en-US" sz="4400" dirty="0">
              <a:solidFill>
                <a:schemeClr val="accent2"/>
              </a:solidFill>
              <a:latin typeface="Arial" pitchFamily="34" charset="0"/>
            </a:endParaRPr>
          </a:p>
        </p:txBody>
      </p:sp>
      <p:sp>
        <p:nvSpPr>
          <p:cNvPr id="126986" name="AutoShape 8"/>
          <p:cNvSpPr>
            <a:spLocks noChangeArrowheads="1"/>
          </p:cNvSpPr>
          <p:nvPr/>
        </p:nvSpPr>
        <p:spPr bwMode="auto">
          <a:xfrm>
            <a:off x="4576763" y="4529138"/>
            <a:ext cx="2181225" cy="787400"/>
          </a:xfrm>
          <a:prstGeom prst="leftRightArrow">
            <a:avLst>
              <a:gd name="adj1" fmla="val 50000"/>
              <a:gd name="adj2" fmla="val 55403"/>
            </a:avLst>
          </a:prstGeom>
          <a:solidFill>
            <a:srgbClr val="66FF33"/>
          </a:solidFill>
          <a:ln w="38100">
            <a:solidFill>
              <a:schemeClr val="tx1"/>
            </a:solidFill>
            <a:miter lim="800000"/>
            <a:headEnd/>
            <a:tailEnd/>
          </a:ln>
        </p:spPr>
        <p:txBody>
          <a:bodyPr wrap="none" anchor="ctr"/>
          <a:lstStyle/>
          <a:p>
            <a:pPr algn="ctr"/>
            <a:r>
              <a:rPr lang="en-US" dirty="0">
                <a:solidFill>
                  <a:schemeClr val="tx1"/>
                </a:solidFill>
                <a:latin typeface="Arial" pitchFamily="34" charset="0"/>
              </a:rPr>
              <a:t>Method call</a:t>
            </a:r>
          </a:p>
        </p:txBody>
      </p:sp>
      <p:sp>
        <p:nvSpPr>
          <p:cNvPr id="126987" name="AutoShape 9"/>
          <p:cNvSpPr>
            <a:spLocks noChangeArrowheads="1"/>
          </p:cNvSpPr>
          <p:nvPr/>
        </p:nvSpPr>
        <p:spPr bwMode="auto">
          <a:xfrm>
            <a:off x="5743575" y="5216525"/>
            <a:ext cx="2181225" cy="787400"/>
          </a:xfrm>
          <a:prstGeom prst="leftRightArrow">
            <a:avLst>
              <a:gd name="adj1" fmla="val 50000"/>
              <a:gd name="adj2" fmla="val 55403"/>
            </a:avLst>
          </a:prstGeom>
          <a:solidFill>
            <a:srgbClr val="FF99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Method call</a:t>
            </a:r>
          </a:p>
        </p:txBody>
      </p:sp>
      <p:pic>
        <p:nvPicPr>
          <p:cNvPr id="13"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p:cNvSpPr>
            <a:spLocks noGrp="1"/>
          </p:cNvSpPr>
          <p:nvPr>
            <p:ph type="sldNum" sz="quarter" idx="11"/>
          </p:nvPr>
        </p:nvSpPr>
        <p:spPr>
          <a:xfrm>
            <a:off x="6553200" y="6248400"/>
            <a:ext cx="1905000" cy="457200"/>
          </a:xfrm>
        </p:spPr>
        <p:txBody>
          <a:bodyPr/>
          <a:lstStyle/>
          <a:p>
            <a:pPr>
              <a:defRPr/>
            </a:pPr>
            <a:fld id="{7D815C70-AFE7-4526-98C8-F16A2D0F27E3}" type="slidenum">
              <a:rPr lang="x-none" b="0">
                <a:solidFill>
                  <a:schemeClr val="tx1"/>
                </a:solidFill>
                <a:latin typeface="Arial" pitchFamily="34" charset="0"/>
                <a:cs typeface="+mn-cs"/>
              </a:rPr>
              <a:pPr>
                <a:defRPr/>
              </a:pPr>
              <a:t>13</a:t>
            </a:fld>
            <a:endParaRPr lang="en-US" b="0" dirty="0">
              <a:solidFill>
                <a:schemeClr val="tx1"/>
              </a:solidFill>
              <a:latin typeface="Arial" pitchFamily="34" charset="0"/>
              <a:cs typeface="+mn-cs"/>
            </a:endParaRPr>
          </a:p>
        </p:txBody>
      </p:sp>
      <p:sp>
        <p:nvSpPr>
          <p:cNvPr id="20485" name="Rectangle 3"/>
          <p:cNvSpPr>
            <a:spLocks noGrp="1" noChangeArrowheads="1"/>
          </p:cNvSpPr>
          <p:nvPr>
            <p:ph type="title" idx="4294967295"/>
          </p:nvPr>
        </p:nvSpPr>
        <p:spPr/>
        <p:txBody>
          <a:bodyPr/>
          <a:lstStyle/>
          <a:p>
            <a:pPr eaLnBrk="1" hangingPunct="1"/>
            <a:r>
              <a:rPr lang="en-US" dirty="0" smtClean="0"/>
              <a:t>Acquire Lock</a:t>
            </a:r>
            <a:endParaRPr lang="en-US" dirty="0" smtClean="0">
              <a:solidFill>
                <a:srgbClr val="0000FF"/>
              </a:solidFill>
            </a:endParaRPr>
          </a:p>
        </p:txBody>
      </p:sp>
      <p:sp>
        <p:nvSpPr>
          <p:cNvPr id="2" name="TextBox 1"/>
          <p:cNvSpPr txBox="1"/>
          <p:nvPr/>
        </p:nvSpPr>
        <p:spPr>
          <a:xfrm>
            <a:off x="2209800" y="1828800"/>
            <a:ext cx="928459" cy="461665"/>
          </a:xfrm>
          <a:prstGeom prst="rect">
            <a:avLst/>
          </a:prstGeom>
          <a:noFill/>
        </p:spPr>
        <p:txBody>
          <a:bodyPr wrap="none" rtlCol="0">
            <a:spAutoFit/>
          </a:bodyPr>
          <a:lstStyle/>
          <a:p>
            <a:r>
              <a:rPr lang="en-US" dirty="0" smtClean="0">
                <a:solidFill>
                  <a:srgbClr val="0000FF"/>
                </a:solidFill>
                <a:latin typeface="Courier New" pitchFamily="49" charset="0"/>
              </a:rPr>
              <a:t>head</a:t>
            </a:r>
            <a:endParaRPr lang="en-US" dirty="0">
              <a:solidFill>
                <a:srgbClr val="0000FF"/>
              </a:solidFill>
              <a:latin typeface="Courier New" pitchFamily="49" charset="0"/>
            </a:endParaRPr>
          </a:p>
        </p:txBody>
      </p:sp>
      <p:cxnSp>
        <p:nvCxnSpPr>
          <p:cNvPr id="6" name="Straight Arrow Connector 5"/>
          <p:cNvCxnSpPr>
            <a:stCxn id="2" idx="3"/>
          </p:cNvCxnSpPr>
          <p:nvPr/>
        </p:nvCxnSpPr>
        <p:spPr bwMode="auto">
          <a:xfrm>
            <a:off x="3138259" y="2059633"/>
            <a:ext cx="763816" cy="115416"/>
          </a:xfrm>
          <a:prstGeom prst="straightConnector1">
            <a:avLst/>
          </a:prstGeom>
          <a:noFill/>
          <a:ln w="38100" cap="flat" cmpd="sng" algn="ctr">
            <a:solidFill>
              <a:srgbClr val="0000FF"/>
            </a:solidFill>
            <a:prstDash val="solid"/>
            <a:round/>
            <a:headEnd type="none" w="med" len="med"/>
            <a:tailEnd type="arrow"/>
          </a:ln>
          <a:effectLst/>
        </p:spPr>
      </p:cxnSp>
      <p:sp>
        <p:nvSpPr>
          <p:cNvPr id="17" name="TextBox 16"/>
          <p:cNvSpPr txBox="1"/>
          <p:nvPr/>
        </p:nvSpPr>
        <p:spPr>
          <a:xfrm>
            <a:off x="6908800" y="1597968"/>
            <a:ext cx="928459" cy="461665"/>
          </a:xfrm>
          <a:prstGeom prst="rect">
            <a:avLst/>
          </a:prstGeom>
          <a:noFill/>
        </p:spPr>
        <p:txBody>
          <a:bodyPr wrap="none" rtlCol="0">
            <a:spAutoFit/>
          </a:bodyPr>
          <a:lstStyle/>
          <a:p>
            <a:r>
              <a:rPr lang="en-US" dirty="0" smtClean="0">
                <a:solidFill>
                  <a:srgbClr val="0000FF"/>
                </a:solidFill>
                <a:latin typeface="Courier New" pitchFamily="49" charset="0"/>
              </a:rPr>
              <a:t>tail</a:t>
            </a:r>
            <a:endParaRPr lang="en-US" dirty="0">
              <a:solidFill>
                <a:srgbClr val="0000FF"/>
              </a:solidFill>
              <a:latin typeface="Courier New" pitchFamily="49" charset="0"/>
            </a:endParaRPr>
          </a:p>
        </p:txBody>
      </p:sp>
      <p:cxnSp>
        <p:nvCxnSpPr>
          <p:cNvPr id="18" name="Straight Arrow Connector 17"/>
          <p:cNvCxnSpPr>
            <a:stCxn id="17" idx="2"/>
          </p:cNvCxnSpPr>
          <p:nvPr/>
        </p:nvCxnSpPr>
        <p:spPr bwMode="auto">
          <a:xfrm flipH="1">
            <a:off x="6131188" y="2059633"/>
            <a:ext cx="1241842" cy="772467"/>
          </a:xfrm>
          <a:prstGeom prst="straightConnector1">
            <a:avLst/>
          </a:prstGeom>
          <a:noFill/>
          <a:ln w="38100" cap="flat" cmpd="sng" algn="ctr">
            <a:solidFill>
              <a:srgbClr val="0000FF"/>
            </a:solidFill>
            <a:prstDash val="solid"/>
            <a:round/>
            <a:headEnd type="none" w="med" len="med"/>
            <a:tailEnd type="arrow"/>
          </a:ln>
          <a:effectLst/>
        </p:spPr>
      </p:cxnSp>
      <p:sp>
        <p:nvSpPr>
          <p:cNvPr id="21" name="TextBox 20"/>
          <p:cNvSpPr txBox="1"/>
          <p:nvPr/>
        </p:nvSpPr>
        <p:spPr>
          <a:xfrm>
            <a:off x="3716768"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0</a:t>
            </a:r>
            <a:endParaRPr lang="en-US" dirty="0">
              <a:solidFill>
                <a:srgbClr val="0000FF"/>
              </a:solidFill>
              <a:latin typeface="Courier New" pitchFamily="49" charset="0"/>
            </a:endParaRPr>
          </a:p>
        </p:txBody>
      </p:sp>
      <p:sp>
        <p:nvSpPr>
          <p:cNvPr id="22" name="TextBox 21"/>
          <p:cNvSpPr txBox="1"/>
          <p:nvPr/>
        </p:nvSpPr>
        <p:spPr>
          <a:xfrm>
            <a:off x="6260113"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2</a:t>
            </a:r>
            <a:endParaRPr lang="en-US" dirty="0">
              <a:solidFill>
                <a:srgbClr val="0000FF"/>
              </a:solidFill>
              <a:latin typeface="Courier New" pitchFamily="49" charset="0"/>
            </a:endParaRPr>
          </a:p>
        </p:txBody>
      </p:sp>
      <p:sp>
        <p:nvSpPr>
          <p:cNvPr id="24" name="TextBox 23"/>
          <p:cNvSpPr txBox="1"/>
          <p:nvPr/>
        </p:nvSpPr>
        <p:spPr>
          <a:xfrm>
            <a:off x="3716768"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5</a:t>
            </a:r>
            <a:endParaRPr lang="en-US" dirty="0">
              <a:solidFill>
                <a:srgbClr val="0000FF"/>
              </a:solidFill>
              <a:latin typeface="Courier New" pitchFamily="49" charset="0"/>
            </a:endParaRPr>
          </a:p>
        </p:txBody>
      </p:sp>
      <p:sp>
        <p:nvSpPr>
          <p:cNvPr id="25" name="TextBox 24"/>
          <p:cNvSpPr txBox="1"/>
          <p:nvPr/>
        </p:nvSpPr>
        <p:spPr>
          <a:xfrm>
            <a:off x="5370007"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4</a:t>
            </a:r>
            <a:endParaRPr lang="en-US" dirty="0">
              <a:solidFill>
                <a:srgbClr val="0000FF"/>
              </a:solidFill>
              <a:latin typeface="Courier New" pitchFamily="49" charset="0"/>
            </a:endParaRPr>
          </a:p>
        </p:txBody>
      </p:sp>
      <p:sp>
        <p:nvSpPr>
          <p:cNvPr id="26" name="TextBox 25"/>
          <p:cNvSpPr txBox="1"/>
          <p:nvPr/>
        </p:nvSpPr>
        <p:spPr>
          <a:xfrm>
            <a:off x="2699429"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7</a:t>
            </a:r>
            <a:endParaRPr lang="en-US" dirty="0">
              <a:solidFill>
                <a:srgbClr val="0000FF"/>
              </a:solidFill>
              <a:latin typeface="Courier New" pitchFamily="49" charset="0"/>
            </a:endParaRPr>
          </a:p>
        </p:txBody>
      </p:sp>
      <p:sp>
        <p:nvSpPr>
          <p:cNvPr id="27" name="TextBox 26"/>
          <p:cNvSpPr txBox="1"/>
          <p:nvPr/>
        </p:nvSpPr>
        <p:spPr>
          <a:xfrm>
            <a:off x="6260113"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3</a:t>
            </a:r>
            <a:endParaRPr lang="en-US" dirty="0">
              <a:solidFill>
                <a:srgbClr val="0000FF"/>
              </a:solidFill>
              <a:latin typeface="Courier New" pitchFamily="49" charset="0"/>
            </a:endParaRPr>
          </a:p>
        </p:txBody>
      </p:sp>
      <p:sp>
        <p:nvSpPr>
          <p:cNvPr id="28" name="TextBox 27"/>
          <p:cNvSpPr txBox="1"/>
          <p:nvPr/>
        </p:nvSpPr>
        <p:spPr>
          <a:xfrm>
            <a:off x="2699429"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6</a:t>
            </a:r>
            <a:endParaRPr lang="en-US" dirty="0">
              <a:solidFill>
                <a:srgbClr val="0000FF"/>
              </a:solidFill>
              <a:latin typeface="Courier New" pitchFamily="49" charset="0"/>
            </a:endParaRPr>
          </a:p>
        </p:txBody>
      </p:sp>
      <p:sp>
        <p:nvSpPr>
          <p:cNvPr id="32" name="TextBox 31"/>
          <p:cNvSpPr txBox="1"/>
          <p:nvPr/>
        </p:nvSpPr>
        <p:spPr>
          <a:xfrm>
            <a:off x="4999393" y="2072332"/>
            <a:ext cx="370614" cy="461665"/>
          </a:xfrm>
          <a:prstGeom prst="rect">
            <a:avLst/>
          </a:prstGeom>
          <a:noFill/>
        </p:spPr>
        <p:txBody>
          <a:bodyPr wrap="none" rtlCol="0">
            <a:spAutoFit/>
          </a:bodyPr>
          <a:lstStyle/>
          <a:p>
            <a:r>
              <a:rPr lang="en-US" dirty="0" smtClean="0">
                <a:solidFill>
                  <a:schemeClr val="tx1"/>
                </a:solidFill>
                <a:latin typeface="Courier New" pitchFamily="49" charset="0"/>
              </a:rPr>
              <a:t>y</a:t>
            </a:r>
            <a:endParaRPr lang="en-US" dirty="0">
              <a:solidFill>
                <a:schemeClr val="tx1"/>
              </a:solidFill>
              <a:latin typeface="Courier New" pitchFamily="49" charset="0"/>
            </a:endParaRPr>
          </a:p>
        </p:txBody>
      </p:sp>
      <p:sp>
        <p:nvSpPr>
          <p:cNvPr id="33" name="TextBox 32"/>
          <p:cNvSpPr txBox="1"/>
          <p:nvPr/>
        </p:nvSpPr>
        <p:spPr>
          <a:xfrm>
            <a:off x="4059889" y="2097733"/>
            <a:ext cx="370614" cy="461665"/>
          </a:xfrm>
          <a:prstGeom prst="rect">
            <a:avLst/>
          </a:prstGeom>
          <a:noFill/>
        </p:spPr>
        <p:txBody>
          <a:bodyPr wrap="none" rtlCol="0">
            <a:spAutoFit/>
          </a:bodyPr>
          <a:lstStyle/>
          <a:p>
            <a:r>
              <a:rPr lang="en-US" dirty="0" smtClean="0">
                <a:solidFill>
                  <a:schemeClr val="tx1"/>
                </a:solidFill>
                <a:latin typeface="Courier New" pitchFamily="49" charset="0"/>
              </a:rPr>
              <a:t>x</a:t>
            </a:r>
            <a:endParaRPr lang="en-US" dirty="0">
              <a:solidFill>
                <a:schemeClr val="tx1"/>
              </a:solidFill>
              <a:latin typeface="Courier New" pitchFamily="49" charset="0"/>
            </a:endParaRPr>
          </a:p>
        </p:txBody>
      </p:sp>
      <p:grpSp>
        <p:nvGrpSpPr>
          <p:cNvPr id="4" name="Group 3"/>
          <p:cNvGrpSpPr/>
          <p:nvPr/>
        </p:nvGrpSpPr>
        <p:grpSpPr>
          <a:xfrm>
            <a:off x="4436366" y="3112166"/>
            <a:ext cx="634627" cy="906000"/>
            <a:chOff x="4436366" y="3112166"/>
            <a:chExt cx="634627" cy="906000"/>
          </a:xfrm>
        </p:grpSpPr>
        <p:sp>
          <p:nvSpPr>
            <p:cNvPr id="40" name="Oval 8"/>
            <p:cNvSpPr>
              <a:spLocks noChangeArrowheads="1"/>
            </p:cNvSpPr>
            <p:nvPr/>
          </p:nvSpPr>
          <p:spPr bwMode="auto">
            <a:xfrm>
              <a:off x="4436366" y="3112166"/>
              <a:ext cx="634627" cy="655835"/>
            </a:xfrm>
            <a:prstGeom prst="ellipse">
              <a:avLst/>
            </a:prstGeom>
            <a:solidFill>
              <a:srgbClr val="FF0000"/>
            </a:solidFill>
            <a:ln w="12700">
              <a:solidFill>
                <a:srgbClr val="FF0000"/>
              </a:solidFill>
              <a:round/>
              <a:headEnd/>
              <a:tailEnd/>
            </a:ln>
          </p:spPr>
          <p:txBody>
            <a:bodyPr wrap="none" anchor="ctr"/>
            <a:lstStyle/>
            <a:p>
              <a:endParaRPr lang="en-US" dirty="0">
                <a:latin typeface="Arial" pitchFamily="34" charset="0"/>
              </a:endParaRPr>
            </a:p>
          </p:txBody>
        </p:sp>
        <p:sp>
          <p:nvSpPr>
            <p:cNvPr id="42" name="Oval 9"/>
            <p:cNvSpPr>
              <a:spLocks noChangeArrowheads="1"/>
            </p:cNvSpPr>
            <p:nvPr/>
          </p:nvSpPr>
          <p:spPr bwMode="auto">
            <a:xfrm>
              <a:off x="4527663" y="3200062"/>
              <a:ext cx="445352" cy="516104"/>
            </a:xfrm>
            <a:prstGeom prst="ellipse">
              <a:avLst/>
            </a:prstGeom>
            <a:solidFill>
              <a:schemeClr val="bg1"/>
            </a:solidFill>
            <a:ln w="12700">
              <a:solidFill>
                <a:srgbClr val="FF0000"/>
              </a:solidFill>
              <a:round/>
              <a:headEnd/>
              <a:tailEnd/>
            </a:ln>
          </p:spPr>
          <p:txBody>
            <a:bodyPr wrap="none" anchor="ctr"/>
            <a:lstStyle/>
            <a:p>
              <a:endParaRPr lang="en-US" dirty="0">
                <a:latin typeface="Arial" pitchFamily="34" charset="0"/>
              </a:endParaRPr>
            </a:p>
          </p:txBody>
        </p:sp>
        <p:sp>
          <p:nvSpPr>
            <p:cNvPr id="43" name="Oval 10"/>
            <p:cNvSpPr>
              <a:spLocks noChangeArrowheads="1"/>
            </p:cNvSpPr>
            <p:nvPr/>
          </p:nvSpPr>
          <p:spPr bwMode="auto">
            <a:xfrm>
              <a:off x="4440819" y="3375853"/>
              <a:ext cx="630174" cy="642313"/>
            </a:xfrm>
            <a:prstGeom prst="ellipse">
              <a:avLst/>
            </a:prstGeom>
            <a:solidFill>
              <a:srgbClr val="FF0000"/>
            </a:solidFill>
            <a:ln w="12700">
              <a:solidFill>
                <a:srgbClr val="FF0000"/>
              </a:solidFill>
              <a:round/>
              <a:headEnd/>
              <a:tailEnd/>
            </a:ln>
          </p:spPr>
          <p:txBody>
            <a:bodyPr wrap="none" anchor="ctr"/>
            <a:lstStyle/>
            <a:p>
              <a:endParaRPr lang="en-US" dirty="0">
                <a:latin typeface="Arial" pitchFamily="34" charset="0"/>
              </a:endParaRPr>
            </a:p>
          </p:txBody>
        </p:sp>
        <p:sp>
          <p:nvSpPr>
            <p:cNvPr id="45" name="Oval 11"/>
            <p:cNvSpPr>
              <a:spLocks noChangeArrowheads="1"/>
            </p:cNvSpPr>
            <p:nvPr/>
          </p:nvSpPr>
          <p:spPr bwMode="auto">
            <a:xfrm>
              <a:off x="4639001" y="3508823"/>
              <a:ext cx="227130" cy="220865"/>
            </a:xfrm>
            <a:prstGeom prst="ellipse">
              <a:avLst/>
            </a:prstGeom>
            <a:solidFill>
              <a:schemeClr val="bg1"/>
            </a:solidFill>
            <a:ln w="12700">
              <a:solidFill>
                <a:srgbClr val="FF0000"/>
              </a:solidFill>
              <a:round/>
              <a:headEnd/>
              <a:tailEnd/>
            </a:ln>
          </p:spPr>
          <p:txBody>
            <a:bodyPr wrap="none" anchor="ctr"/>
            <a:lstStyle/>
            <a:p>
              <a:endParaRPr lang="en-US" dirty="0">
                <a:latin typeface="Arial" pitchFamily="34" charset="0"/>
              </a:endParaRPr>
            </a:p>
          </p:txBody>
        </p:sp>
        <p:sp>
          <p:nvSpPr>
            <p:cNvPr id="46"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rgbClr val="FF0000"/>
              </a:solidFill>
              <a:miter lim="800000"/>
              <a:headEnd/>
              <a:tailEnd/>
            </a:ln>
          </p:spPr>
          <p:txBody>
            <a:bodyPr wrap="none" anchor="ctr"/>
            <a:lstStyle/>
            <a:p>
              <a:endParaRPr lang="en-US" dirty="0">
                <a:latin typeface="Arial" pitchFamily="34" charset="0"/>
              </a:endParaRPr>
            </a:p>
          </p:txBody>
        </p:sp>
      </p:grpSp>
      <p:grpSp>
        <p:nvGrpSpPr>
          <p:cNvPr id="48" name="Group 24"/>
          <p:cNvGrpSpPr>
            <a:grpSpLocks/>
          </p:cNvGrpSpPr>
          <p:nvPr/>
        </p:nvGrpSpPr>
        <p:grpSpPr bwMode="auto">
          <a:xfrm>
            <a:off x="901700" y="3924300"/>
            <a:ext cx="1447800" cy="1295400"/>
            <a:chOff x="3168" y="1824"/>
            <a:chExt cx="912" cy="816"/>
          </a:xfrm>
        </p:grpSpPr>
        <p:sp>
          <p:nvSpPr>
            <p:cNvPr id="49"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0"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1"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2"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3"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4"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5"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6"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7"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58" name="TextBox 57"/>
          <p:cNvSpPr txBox="1"/>
          <p:nvPr/>
        </p:nvSpPr>
        <p:spPr>
          <a:xfrm>
            <a:off x="5370007"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1</a:t>
            </a:r>
            <a:endParaRPr lang="en-US" dirty="0">
              <a:solidFill>
                <a:srgbClr val="0000FF"/>
              </a:solidFill>
              <a:latin typeface="Courier New" pitchFamily="49" charset="0"/>
            </a:endParaRPr>
          </a:p>
        </p:txBody>
      </p:sp>
      <p:grpSp>
        <p:nvGrpSpPr>
          <p:cNvPr id="59" name="Group 24"/>
          <p:cNvGrpSpPr>
            <a:grpSpLocks/>
          </p:cNvGrpSpPr>
          <p:nvPr/>
        </p:nvGrpSpPr>
        <p:grpSpPr bwMode="auto">
          <a:xfrm flipH="1">
            <a:off x="7277100" y="3947468"/>
            <a:ext cx="1447800" cy="1295400"/>
            <a:chOff x="3168" y="1824"/>
            <a:chExt cx="912" cy="816"/>
          </a:xfrm>
        </p:grpSpPr>
        <p:sp>
          <p:nvSpPr>
            <p:cNvPr id="60"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1"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2"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3"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64"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65"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66"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7"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8"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7" name="Cloud Callout 6"/>
          <p:cNvSpPr/>
          <p:nvPr/>
        </p:nvSpPr>
        <p:spPr bwMode="auto">
          <a:xfrm>
            <a:off x="6575510" y="2457008"/>
            <a:ext cx="2469980" cy="1077575"/>
          </a:xfrm>
          <a:prstGeom prst="cloudCallout">
            <a:avLst>
              <a:gd name="adj1" fmla="val 5686"/>
              <a:gd name="adj2" fmla="val 78909"/>
            </a:avLst>
          </a:prstGeom>
          <a:solidFill>
            <a:schemeClr val="bg1"/>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7030A0"/>
                </a:solidFill>
                <a:effectLst/>
                <a:latin typeface="Arial" pitchFamily="34" charset="0"/>
              </a:rPr>
              <a:t>Waiting to </a:t>
            </a:r>
            <a:r>
              <a:rPr kumimoji="0" lang="en-US" sz="2000" b="0" i="0" u="none" strike="noStrike" cap="none" normalizeH="0" baseline="0" dirty="0" err="1" smtClean="0">
                <a:ln>
                  <a:noFill/>
                </a:ln>
                <a:solidFill>
                  <a:srgbClr val="7030A0"/>
                </a:solidFill>
                <a:effectLst/>
                <a:latin typeface="Arial" pitchFamily="34" charset="0"/>
              </a:rPr>
              <a:t>enqueue</a:t>
            </a:r>
            <a:r>
              <a:rPr kumimoji="0" lang="en-US" sz="2000" b="0" i="0" u="none" strike="noStrike" cap="none" normalizeH="0" baseline="0" dirty="0" smtClean="0">
                <a:ln>
                  <a:noFill/>
                </a:ln>
                <a:solidFill>
                  <a:srgbClr val="7030A0"/>
                </a:solidFill>
                <a:effectLst/>
                <a:latin typeface="Arial" pitchFamily="34" charset="0"/>
              </a:rPr>
              <a:t>… </a:t>
            </a:r>
          </a:p>
        </p:txBody>
      </p:sp>
      <p:sp>
        <p:nvSpPr>
          <p:cNvPr id="69" name="Cloud Callout 68"/>
          <p:cNvSpPr/>
          <p:nvPr/>
        </p:nvSpPr>
        <p:spPr bwMode="auto">
          <a:xfrm>
            <a:off x="191379" y="2271415"/>
            <a:ext cx="2469980" cy="609064"/>
          </a:xfrm>
          <a:prstGeom prst="cloudCallout">
            <a:avLst>
              <a:gd name="adj1" fmla="val 8257"/>
              <a:gd name="adj2" fmla="val 141464"/>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Arial" pitchFamily="34" charset="0"/>
              </a:rPr>
              <a:t>My turn …</a:t>
            </a:r>
          </a:p>
        </p:txBody>
      </p:sp>
      <p:grpSp>
        <p:nvGrpSpPr>
          <p:cNvPr id="70" name="Group 69"/>
          <p:cNvGrpSpPr/>
          <p:nvPr/>
        </p:nvGrpSpPr>
        <p:grpSpPr>
          <a:xfrm>
            <a:off x="3270250" y="2146300"/>
            <a:ext cx="3162300" cy="3055620"/>
            <a:chOff x="3117850" y="1993900"/>
            <a:chExt cx="3162300" cy="3055620"/>
          </a:xfrm>
        </p:grpSpPr>
        <p:pic>
          <p:nvPicPr>
            <p:cNvPr id="71" name="Picture 2" descr="magic"/>
            <p:cNvPicPr>
              <a:picLocks noChangeAspect="1" noChangeArrowheads="1"/>
            </p:cNvPicPr>
            <p:nvPr/>
          </p:nvPicPr>
          <p:blipFill>
            <a:blip r:embed="rId3" cstate="print"/>
            <a:srcRect/>
            <a:stretch>
              <a:fillRect/>
            </a:stretch>
          </p:blipFill>
          <p:spPr bwMode="auto">
            <a:xfrm>
              <a:off x="4635500" y="3511550"/>
              <a:ext cx="127000" cy="127000"/>
            </a:xfrm>
            <a:prstGeom prst="rect">
              <a:avLst/>
            </a:prstGeom>
            <a:noFill/>
            <a:ln w="9525" algn="ctr">
              <a:noFill/>
              <a:miter lim="800000"/>
              <a:headEnd/>
              <a:tailEnd/>
            </a:ln>
          </p:spPr>
        </p:pic>
        <p:sp>
          <p:nvSpPr>
            <p:cNvPr id="72" name="Oval 71"/>
            <p:cNvSpPr/>
            <p:nvPr/>
          </p:nvSpPr>
          <p:spPr bwMode="auto">
            <a:xfrm>
              <a:off x="3117850" y="1993900"/>
              <a:ext cx="3162300" cy="3055620"/>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cxnSp>
          <p:nvCxnSpPr>
            <p:cNvPr id="73" name="Straight Connector 72"/>
            <p:cNvCxnSpPr>
              <a:stCxn id="72" idx="4"/>
              <a:endCxn id="72" idx="4"/>
            </p:cNvCxnSpPr>
            <p:nvPr/>
          </p:nvCxnSpPr>
          <p:spPr bwMode="auto">
            <a:xfrm>
              <a:off x="4699000" y="5049520"/>
              <a:ext cx="0" cy="0"/>
            </a:xfrm>
            <a:prstGeom prst="line">
              <a:avLst/>
            </a:prstGeom>
            <a:noFill/>
            <a:ln w="9525" cap="flat" cmpd="sng" algn="ctr">
              <a:noFill/>
              <a:prstDash val="solid"/>
              <a:round/>
              <a:headEnd type="none" w="med" len="med"/>
              <a:tailEnd type="none" w="med" len="med"/>
            </a:ln>
            <a:effectLst/>
          </p:spPr>
        </p:cxnSp>
        <p:cxnSp>
          <p:nvCxnSpPr>
            <p:cNvPr id="74" name="Straight Connector 73"/>
            <p:cNvCxnSpPr>
              <a:stCxn id="72" idx="4"/>
              <a:endCxn id="72" idx="0"/>
            </p:cNvCxnSpPr>
            <p:nvPr/>
          </p:nvCxnSpPr>
          <p:spPr bwMode="auto">
            <a:xfrm flipV="1">
              <a:off x="4699000" y="1993900"/>
              <a:ext cx="0" cy="3055620"/>
            </a:xfrm>
            <a:prstGeom prst="line">
              <a:avLst/>
            </a:prstGeom>
            <a:noFill/>
            <a:ln w="38100" cap="flat" cmpd="sng" algn="ctr">
              <a:solidFill>
                <a:schemeClr val="tx1"/>
              </a:solidFill>
              <a:prstDash val="solid"/>
              <a:round/>
              <a:headEnd type="none" w="med" len="med"/>
              <a:tailEnd type="none" w="med" len="med"/>
            </a:ln>
            <a:effectLst/>
          </p:spPr>
        </p:cxnSp>
        <p:cxnSp>
          <p:nvCxnSpPr>
            <p:cNvPr id="75" name="Straight Connector 74"/>
            <p:cNvCxnSpPr>
              <a:stCxn id="72" idx="3"/>
              <a:endCxn id="72" idx="7"/>
            </p:cNvCxnSpPr>
            <p:nvPr/>
          </p:nvCxnSpPr>
          <p:spPr bwMode="auto">
            <a:xfrm flipV="1">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cxnSp>
          <p:nvCxnSpPr>
            <p:cNvPr id="76" name="Straight Connector 75"/>
            <p:cNvCxnSpPr>
              <a:stCxn id="72" idx="2"/>
            </p:cNvCxnSpPr>
            <p:nvPr/>
          </p:nvCxnSpPr>
          <p:spPr bwMode="auto">
            <a:xfrm flipV="1">
              <a:off x="3117850" y="3511550"/>
              <a:ext cx="3162300" cy="10160"/>
            </a:xfrm>
            <a:prstGeom prst="line">
              <a:avLst/>
            </a:prstGeom>
            <a:noFill/>
            <a:ln w="38100" cap="flat" cmpd="sng" algn="ctr">
              <a:solidFill>
                <a:schemeClr val="tx1"/>
              </a:solidFill>
              <a:prstDash val="solid"/>
              <a:round/>
              <a:headEnd type="none" w="med" len="med"/>
              <a:tailEnd type="none" w="med" len="med"/>
            </a:ln>
            <a:effectLst/>
          </p:spPr>
        </p:cxnSp>
        <p:cxnSp>
          <p:nvCxnSpPr>
            <p:cNvPr id="77" name="Straight Connector 76"/>
            <p:cNvCxnSpPr>
              <a:stCxn id="72" idx="1"/>
              <a:endCxn id="72" idx="5"/>
            </p:cNvCxnSpPr>
            <p:nvPr/>
          </p:nvCxnSpPr>
          <p:spPr bwMode="auto">
            <a:xfrm>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sp>
          <p:nvSpPr>
            <p:cNvPr id="78" name="Oval 77"/>
            <p:cNvSpPr/>
            <p:nvPr/>
          </p:nvSpPr>
          <p:spPr bwMode="auto">
            <a:xfrm>
              <a:off x="3549650" y="2423160"/>
              <a:ext cx="2298700" cy="21971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grpSp>
      <p:sp>
        <p:nvSpPr>
          <p:cNvPr id="79" name="TextBox 78"/>
          <p:cNvSpPr txBox="1"/>
          <p:nvPr/>
        </p:nvSpPr>
        <p:spPr>
          <a:xfrm>
            <a:off x="5151793" y="2224732"/>
            <a:ext cx="370614" cy="461665"/>
          </a:xfrm>
          <a:prstGeom prst="rect">
            <a:avLst/>
          </a:prstGeom>
          <a:noFill/>
        </p:spPr>
        <p:txBody>
          <a:bodyPr wrap="none" rtlCol="0">
            <a:spAutoFit/>
          </a:bodyPr>
          <a:lstStyle/>
          <a:p>
            <a:r>
              <a:rPr lang="en-US" dirty="0" smtClean="0">
                <a:solidFill>
                  <a:schemeClr val="tx1"/>
                </a:solidFill>
                <a:latin typeface="Courier New" pitchFamily="49" charset="0"/>
              </a:rPr>
              <a:t>y</a:t>
            </a:r>
            <a:endParaRPr lang="en-US" dirty="0">
              <a:solidFill>
                <a:schemeClr val="tx1"/>
              </a:solidFill>
              <a:latin typeface="Courier New" pitchFamily="49" charset="0"/>
            </a:endParaRPr>
          </a:p>
        </p:txBody>
      </p:sp>
      <p:sp>
        <p:nvSpPr>
          <p:cNvPr id="80" name="TextBox 79"/>
          <p:cNvSpPr txBox="1"/>
          <p:nvPr/>
        </p:nvSpPr>
        <p:spPr>
          <a:xfrm>
            <a:off x="4212289" y="2250133"/>
            <a:ext cx="370614" cy="461665"/>
          </a:xfrm>
          <a:prstGeom prst="rect">
            <a:avLst/>
          </a:prstGeom>
          <a:noFill/>
        </p:spPr>
        <p:txBody>
          <a:bodyPr wrap="none" rtlCol="0">
            <a:spAutoFit/>
          </a:bodyPr>
          <a:lstStyle/>
          <a:p>
            <a:r>
              <a:rPr lang="en-US" dirty="0" smtClean="0">
                <a:solidFill>
                  <a:schemeClr val="tx1"/>
                </a:solidFill>
                <a:latin typeface="Courier New" pitchFamily="49" charset="0"/>
              </a:rPr>
              <a:t>x</a:t>
            </a:r>
            <a:endParaRPr lang="en-US" dirty="0">
              <a:solidFill>
                <a:schemeClr val="tx1"/>
              </a:solidFill>
              <a:latin typeface="Courier New" pitchFamily="49" charset="0"/>
            </a:endParaRPr>
          </a:p>
        </p:txBody>
      </p:sp>
      <p:grpSp>
        <p:nvGrpSpPr>
          <p:cNvPr id="81" name="Group 80"/>
          <p:cNvGrpSpPr/>
          <p:nvPr/>
        </p:nvGrpSpPr>
        <p:grpSpPr>
          <a:xfrm>
            <a:off x="4588766" y="3264566"/>
            <a:ext cx="634627" cy="906000"/>
            <a:chOff x="4436366" y="3112166"/>
            <a:chExt cx="634627" cy="906000"/>
          </a:xfrm>
        </p:grpSpPr>
        <p:sp>
          <p:nvSpPr>
            <p:cNvPr id="82" name="Oval 8"/>
            <p:cNvSpPr>
              <a:spLocks noChangeArrowheads="1"/>
            </p:cNvSpPr>
            <p:nvPr/>
          </p:nvSpPr>
          <p:spPr bwMode="auto">
            <a:xfrm>
              <a:off x="4436366" y="3112166"/>
              <a:ext cx="634627" cy="655835"/>
            </a:xfrm>
            <a:prstGeom prst="ellipse">
              <a:avLst/>
            </a:prstGeom>
            <a:solidFill>
              <a:srgbClr val="FF0000"/>
            </a:solidFill>
            <a:ln w="12700">
              <a:solidFill>
                <a:srgbClr val="FF0000"/>
              </a:solidFill>
              <a:round/>
              <a:headEnd/>
              <a:tailEnd/>
            </a:ln>
          </p:spPr>
          <p:txBody>
            <a:bodyPr wrap="none" anchor="ctr"/>
            <a:lstStyle/>
            <a:p>
              <a:endParaRPr lang="en-US" dirty="0">
                <a:latin typeface="Arial" pitchFamily="34" charset="0"/>
              </a:endParaRPr>
            </a:p>
          </p:txBody>
        </p:sp>
        <p:sp>
          <p:nvSpPr>
            <p:cNvPr id="83" name="Oval 9"/>
            <p:cNvSpPr>
              <a:spLocks noChangeArrowheads="1"/>
            </p:cNvSpPr>
            <p:nvPr/>
          </p:nvSpPr>
          <p:spPr bwMode="auto">
            <a:xfrm>
              <a:off x="4527663" y="3200062"/>
              <a:ext cx="445352" cy="516104"/>
            </a:xfrm>
            <a:prstGeom prst="ellipse">
              <a:avLst/>
            </a:prstGeom>
            <a:solidFill>
              <a:schemeClr val="bg1"/>
            </a:solidFill>
            <a:ln w="12700">
              <a:solidFill>
                <a:srgbClr val="FF0000"/>
              </a:solidFill>
              <a:round/>
              <a:headEnd/>
              <a:tailEnd/>
            </a:ln>
          </p:spPr>
          <p:txBody>
            <a:bodyPr wrap="none" anchor="ctr"/>
            <a:lstStyle/>
            <a:p>
              <a:endParaRPr lang="en-US" dirty="0">
                <a:latin typeface="Arial" pitchFamily="34" charset="0"/>
              </a:endParaRPr>
            </a:p>
          </p:txBody>
        </p:sp>
        <p:sp>
          <p:nvSpPr>
            <p:cNvPr id="84" name="Oval 10"/>
            <p:cNvSpPr>
              <a:spLocks noChangeArrowheads="1"/>
            </p:cNvSpPr>
            <p:nvPr/>
          </p:nvSpPr>
          <p:spPr bwMode="auto">
            <a:xfrm>
              <a:off x="4440819" y="3375853"/>
              <a:ext cx="630174" cy="642313"/>
            </a:xfrm>
            <a:prstGeom prst="ellipse">
              <a:avLst/>
            </a:prstGeom>
            <a:solidFill>
              <a:srgbClr val="FF0000"/>
            </a:solidFill>
            <a:ln w="12700">
              <a:solidFill>
                <a:srgbClr val="FF0000"/>
              </a:solidFill>
              <a:round/>
              <a:headEnd/>
              <a:tailEnd/>
            </a:ln>
          </p:spPr>
          <p:txBody>
            <a:bodyPr wrap="none" anchor="ctr"/>
            <a:lstStyle/>
            <a:p>
              <a:endParaRPr lang="en-US" dirty="0">
                <a:latin typeface="Arial" pitchFamily="34" charset="0"/>
              </a:endParaRPr>
            </a:p>
          </p:txBody>
        </p:sp>
        <p:sp>
          <p:nvSpPr>
            <p:cNvPr id="85" name="Oval 11"/>
            <p:cNvSpPr>
              <a:spLocks noChangeArrowheads="1"/>
            </p:cNvSpPr>
            <p:nvPr/>
          </p:nvSpPr>
          <p:spPr bwMode="auto">
            <a:xfrm>
              <a:off x="4639001" y="3508823"/>
              <a:ext cx="227130" cy="220865"/>
            </a:xfrm>
            <a:prstGeom prst="ellipse">
              <a:avLst/>
            </a:prstGeom>
            <a:solidFill>
              <a:schemeClr val="bg1"/>
            </a:solidFill>
            <a:ln w="12700">
              <a:solidFill>
                <a:srgbClr val="FF0000"/>
              </a:solidFill>
              <a:round/>
              <a:headEnd/>
              <a:tailEnd/>
            </a:ln>
          </p:spPr>
          <p:txBody>
            <a:bodyPr wrap="none" anchor="ctr"/>
            <a:lstStyle/>
            <a:p>
              <a:endParaRPr lang="en-US" dirty="0">
                <a:latin typeface="Arial" pitchFamily="34" charset="0"/>
              </a:endParaRPr>
            </a:p>
          </p:txBody>
        </p:sp>
        <p:sp>
          <p:nvSpPr>
            <p:cNvPr id="86"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rgbClr val="FF0000"/>
              </a:solidFill>
              <a:miter lim="800000"/>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1577784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1" name="Slide Number Placeholder 4"/>
          <p:cNvSpPr>
            <a:spLocks noGrp="1"/>
          </p:cNvSpPr>
          <p:nvPr>
            <p:ph type="sldNum" sz="quarter" idx="11"/>
          </p:nvPr>
        </p:nvSpPr>
        <p:spPr>
          <a:xfrm>
            <a:off x="6553200" y="6248400"/>
            <a:ext cx="1905000" cy="457200"/>
          </a:xfrm>
        </p:spPr>
        <p:txBody>
          <a:bodyPr/>
          <a:lstStyle/>
          <a:p>
            <a:pPr>
              <a:defRPr/>
            </a:pPr>
            <a:fld id="{110D03FF-1E7F-4F16-B772-E726D320D75E}" type="slidenum">
              <a:rPr lang="x-none" b="0">
                <a:solidFill>
                  <a:schemeClr val="tx1"/>
                </a:solidFill>
                <a:latin typeface="Arial" pitchFamily="34" charset="0"/>
                <a:cs typeface="+mn-cs"/>
              </a:rPr>
              <a:pPr>
                <a:defRPr/>
              </a:pPr>
              <a:t>130</a:t>
            </a:fld>
            <a:endParaRPr lang="en-US" b="0" dirty="0">
              <a:solidFill>
                <a:schemeClr val="tx1"/>
              </a:solidFill>
              <a:latin typeface="Arial" pitchFamily="34" charset="0"/>
              <a:cs typeface="+mn-cs"/>
            </a:endParaRPr>
          </a:p>
        </p:txBody>
      </p:sp>
      <p:pic>
        <p:nvPicPr>
          <p:cNvPr id="12800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28005" name="Rectangle 3"/>
          <p:cNvSpPr>
            <a:spLocks noGrp="1" noChangeArrowheads="1"/>
          </p:cNvSpPr>
          <p:nvPr>
            <p:ph type="title" idx="4294967295"/>
          </p:nvPr>
        </p:nvSpPr>
        <p:spPr/>
        <p:txBody>
          <a:bodyPr/>
          <a:lstStyle/>
          <a:p>
            <a:pPr eaLnBrk="1" hangingPunct="1"/>
            <a:r>
              <a:rPr lang="en-US" smtClean="0"/>
              <a:t>Notation</a:t>
            </a:r>
          </a:p>
        </p:txBody>
      </p:sp>
      <p:sp>
        <p:nvSpPr>
          <p:cNvPr id="128006" name="Rectangle 4"/>
          <p:cNvSpPr>
            <a:spLocks noGrp="1" noChangeArrowheads="1"/>
          </p:cNvSpPr>
          <p:nvPr>
            <p:ph type="body" idx="4294967295"/>
          </p:nvPr>
        </p:nvSpPr>
        <p:spPr/>
        <p:txBody>
          <a:bodyPr/>
          <a:lstStyle/>
          <a:p>
            <a:pPr eaLnBrk="1" hangingPunct="1">
              <a:lnSpc>
                <a:spcPct val="90000"/>
              </a:lnSpc>
            </a:pPr>
            <a:r>
              <a:rPr lang="en-US" smtClean="0"/>
              <a:t>Given </a:t>
            </a:r>
          </a:p>
          <a:p>
            <a:pPr lvl="1" eaLnBrk="1" hangingPunct="1">
              <a:lnSpc>
                <a:spcPct val="90000"/>
              </a:lnSpc>
            </a:pPr>
            <a:r>
              <a:rPr lang="en-US" smtClean="0"/>
              <a:t>History </a:t>
            </a:r>
            <a:r>
              <a:rPr lang="en-US" b="1" smtClean="0">
                <a:solidFill>
                  <a:schemeClr val="tx1"/>
                </a:solidFill>
              </a:rPr>
              <a:t>H</a:t>
            </a:r>
          </a:p>
          <a:p>
            <a:pPr lvl="1" eaLnBrk="1" hangingPunct="1">
              <a:lnSpc>
                <a:spcPct val="90000"/>
              </a:lnSpc>
            </a:pPr>
            <a:r>
              <a:rPr lang="en-US" smtClean="0"/>
              <a:t>method executions </a:t>
            </a:r>
            <a:r>
              <a:rPr lang="en-US" b="1" smtClean="0">
                <a:solidFill>
                  <a:schemeClr val="tx1"/>
                </a:solidFill>
              </a:rPr>
              <a:t>m</a:t>
            </a:r>
            <a:r>
              <a:rPr lang="en-US" b="1" baseline="-25000" smtClean="0">
                <a:solidFill>
                  <a:schemeClr val="tx1"/>
                </a:solidFill>
              </a:rPr>
              <a:t>0</a:t>
            </a:r>
            <a:r>
              <a:rPr lang="en-US" baseline="-25000" smtClean="0">
                <a:solidFill>
                  <a:schemeClr val="tx1"/>
                </a:solidFill>
              </a:rPr>
              <a:t> </a:t>
            </a:r>
            <a:r>
              <a:rPr lang="en-US" smtClean="0">
                <a:solidFill>
                  <a:schemeClr val="accent2"/>
                </a:solidFill>
              </a:rPr>
              <a:t>and </a:t>
            </a:r>
            <a:r>
              <a:rPr lang="en-US" b="1" smtClean="0">
                <a:solidFill>
                  <a:schemeClr val="tx1"/>
                </a:solidFill>
              </a:rPr>
              <a:t>m</a:t>
            </a:r>
            <a:r>
              <a:rPr lang="en-US" b="1" baseline="-25000" smtClean="0">
                <a:solidFill>
                  <a:schemeClr val="tx1"/>
                </a:solidFill>
              </a:rPr>
              <a:t>1 </a:t>
            </a:r>
            <a:r>
              <a:rPr lang="en-US" smtClean="0">
                <a:solidFill>
                  <a:schemeClr val="accent2"/>
                </a:solidFill>
              </a:rPr>
              <a:t>in </a:t>
            </a:r>
            <a:r>
              <a:rPr lang="en-US" b="1" smtClean="0">
                <a:solidFill>
                  <a:schemeClr val="tx1"/>
                </a:solidFill>
              </a:rPr>
              <a:t>H</a:t>
            </a:r>
            <a:r>
              <a:rPr lang="en-US" smtClean="0">
                <a:solidFill>
                  <a:schemeClr val="accent2"/>
                </a:solidFill>
              </a:rPr>
              <a:t> </a:t>
            </a:r>
            <a:endParaRPr lang="en-US" smtClean="0">
              <a:solidFill>
                <a:schemeClr val="tx1"/>
              </a:solidFill>
              <a:latin typeface="Symbol" pitchFamily="18" charset="2"/>
              <a:sym typeface="Symbol" pitchFamily="18" charset="2"/>
            </a:endParaRPr>
          </a:p>
          <a:p>
            <a:pPr eaLnBrk="1" hangingPunct="1">
              <a:lnSpc>
                <a:spcPct val="90000"/>
              </a:lnSpc>
            </a:pPr>
            <a:r>
              <a:rPr lang="en-US" smtClean="0"/>
              <a:t>We say </a:t>
            </a:r>
            <a:r>
              <a:rPr lang="en-US" smtClean="0">
                <a:solidFill>
                  <a:schemeClr val="tx1"/>
                </a:solidFill>
              </a:rPr>
              <a:t>m</a:t>
            </a:r>
            <a:r>
              <a:rPr lang="en-US" baseline="-25000" smtClean="0">
                <a:solidFill>
                  <a:schemeClr val="tx1"/>
                </a:solidFill>
              </a:rPr>
              <a:t>0 </a:t>
            </a:r>
            <a:r>
              <a:rPr lang="en-US" smtClean="0">
                <a:solidFill>
                  <a:schemeClr val="tx1"/>
                </a:solidFill>
                <a:sym typeface="Wingdings" pitchFamily="2" charset="2"/>
              </a:rPr>
              <a:t></a:t>
            </a:r>
            <a:r>
              <a:rPr lang="en-US" b="1" baseline="-25000" smtClean="0">
                <a:solidFill>
                  <a:schemeClr val="tx1"/>
                </a:solidFill>
                <a:sym typeface="Symbol" pitchFamily="18" charset="2"/>
              </a:rPr>
              <a:t>H</a:t>
            </a:r>
            <a:r>
              <a:rPr lang="en-US" smtClean="0">
                <a:solidFill>
                  <a:schemeClr val="tx1"/>
                </a:solidFill>
                <a:latin typeface="Symbol" pitchFamily="18" charset="2"/>
                <a:sym typeface="Symbol" pitchFamily="18" charset="2"/>
              </a:rPr>
              <a:t> </a:t>
            </a:r>
            <a:r>
              <a:rPr lang="en-US" smtClean="0">
                <a:solidFill>
                  <a:schemeClr val="tx1"/>
                </a:solidFill>
              </a:rPr>
              <a:t>m</a:t>
            </a:r>
            <a:r>
              <a:rPr lang="en-US" baseline="-25000" smtClean="0">
                <a:solidFill>
                  <a:schemeClr val="tx1"/>
                </a:solidFill>
              </a:rPr>
              <a:t>1</a:t>
            </a:r>
            <a:r>
              <a:rPr lang="en-US" smtClean="0">
                <a:solidFill>
                  <a:schemeClr val="accent2"/>
                </a:solidFill>
              </a:rPr>
              <a:t>, if</a:t>
            </a:r>
            <a:endParaRPr lang="en-US" smtClean="0">
              <a:solidFill>
                <a:schemeClr val="tx1"/>
              </a:solidFill>
              <a:latin typeface="Symbol" pitchFamily="18" charset="2"/>
              <a:sym typeface="Symbol" pitchFamily="18" charset="2"/>
            </a:endParaRPr>
          </a:p>
          <a:p>
            <a:pPr lvl="1" eaLnBrk="1" hangingPunct="1">
              <a:lnSpc>
                <a:spcPct val="90000"/>
              </a:lnSpc>
            </a:pPr>
            <a:r>
              <a:rPr lang="en-US" b="1" smtClean="0">
                <a:solidFill>
                  <a:schemeClr val="tx1"/>
                </a:solidFill>
              </a:rPr>
              <a:t>m</a:t>
            </a:r>
            <a:r>
              <a:rPr lang="en-US" b="1" baseline="-25000" smtClean="0">
                <a:solidFill>
                  <a:schemeClr val="tx1"/>
                </a:solidFill>
              </a:rPr>
              <a:t>0</a:t>
            </a:r>
            <a:r>
              <a:rPr lang="en-US" b="1" smtClean="0">
                <a:solidFill>
                  <a:schemeClr val="accent2"/>
                </a:solidFill>
              </a:rPr>
              <a:t> </a:t>
            </a:r>
            <a:r>
              <a:rPr lang="en-US" smtClean="0"/>
              <a:t>precedes </a:t>
            </a:r>
            <a:r>
              <a:rPr lang="en-US" b="1" smtClean="0">
                <a:solidFill>
                  <a:schemeClr val="tx1"/>
                </a:solidFill>
              </a:rPr>
              <a:t>m</a:t>
            </a:r>
            <a:r>
              <a:rPr lang="en-US" b="1" baseline="-25000" smtClean="0">
                <a:solidFill>
                  <a:schemeClr val="tx1"/>
                </a:solidFill>
              </a:rPr>
              <a:t>1</a:t>
            </a:r>
          </a:p>
          <a:p>
            <a:pPr eaLnBrk="1" hangingPunct="1">
              <a:lnSpc>
                <a:spcPct val="90000"/>
              </a:lnSpc>
            </a:pPr>
            <a:r>
              <a:rPr lang="en-US" smtClean="0"/>
              <a:t>Relation </a:t>
            </a:r>
            <a:r>
              <a:rPr lang="en-US" b="1" smtClean="0">
                <a:solidFill>
                  <a:schemeClr val="tx1"/>
                </a:solidFill>
              </a:rPr>
              <a:t>m</a:t>
            </a:r>
            <a:r>
              <a:rPr lang="en-US" b="1" baseline="-25000" smtClean="0">
                <a:solidFill>
                  <a:schemeClr val="tx1"/>
                </a:solidFill>
              </a:rPr>
              <a:t>0 </a:t>
            </a:r>
            <a:r>
              <a:rPr lang="en-US" smtClean="0">
                <a:solidFill>
                  <a:schemeClr val="tx1"/>
                </a:solidFill>
                <a:sym typeface="Wingdings" pitchFamily="2" charset="2"/>
              </a:rPr>
              <a:t></a:t>
            </a:r>
            <a:r>
              <a:rPr lang="en-US" b="1" baseline="-25000" smtClean="0">
                <a:solidFill>
                  <a:schemeClr val="tx1"/>
                </a:solidFill>
                <a:sym typeface="Symbol" pitchFamily="18" charset="2"/>
              </a:rPr>
              <a:t>H</a:t>
            </a:r>
            <a:r>
              <a:rPr lang="en-US" b="1" smtClean="0">
                <a:solidFill>
                  <a:schemeClr val="tx1"/>
                </a:solidFill>
                <a:latin typeface="Symbol" pitchFamily="18" charset="2"/>
                <a:sym typeface="Symbol" pitchFamily="18" charset="2"/>
              </a:rPr>
              <a:t> </a:t>
            </a:r>
            <a:r>
              <a:rPr lang="en-US" b="1" smtClean="0">
                <a:solidFill>
                  <a:schemeClr val="tx1"/>
                </a:solidFill>
              </a:rPr>
              <a:t>m</a:t>
            </a:r>
            <a:r>
              <a:rPr lang="en-US" b="1" baseline="-25000" smtClean="0">
                <a:solidFill>
                  <a:schemeClr val="tx1"/>
                </a:solidFill>
              </a:rPr>
              <a:t>1</a:t>
            </a:r>
            <a:r>
              <a:rPr lang="en-US" baseline="-25000" smtClean="0">
                <a:solidFill>
                  <a:schemeClr val="tx1"/>
                </a:solidFill>
              </a:rPr>
              <a:t> </a:t>
            </a:r>
            <a:r>
              <a:rPr lang="en-US" smtClean="0"/>
              <a:t>is a</a:t>
            </a:r>
          </a:p>
          <a:p>
            <a:pPr lvl="1" eaLnBrk="1" hangingPunct="1">
              <a:lnSpc>
                <a:spcPct val="90000"/>
              </a:lnSpc>
            </a:pPr>
            <a:r>
              <a:rPr lang="en-US" smtClean="0"/>
              <a:t>Partial order </a:t>
            </a:r>
          </a:p>
          <a:p>
            <a:pPr lvl="1" eaLnBrk="1" hangingPunct="1">
              <a:lnSpc>
                <a:spcPct val="90000"/>
              </a:lnSpc>
            </a:pPr>
            <a:r>
              <a:rPr lang="en-US" smtClean="0"/>
              <a:t>Total order if </a:t>
            </a:r>
            <a:r>
              <a:rPr lang="en-US" b="1" smtClean="0">
                <a:solidFill>
                  <a:schemeClr val="tx1"/>
                </a:solidFill>
              </a:rPr>
              <a:t>H</a:t>
            </a:r>
            <a:r>
              <a:rPr lang="en-US" smtClean="0"/>
              <a:t> is sequential</a:t>
            </a:r>
            <a:endParaRPr lang="en-US" smtClean="0">
              <a:solidFill>
                <a:schemeClr val="tx1"/>
              </a:solidFill>
              <a:latin typeface="Symbol" pitchFamily="18" charset="2"/>
              <a:sym typeface="Symbol" pitchFamily="18" charset="2"/>
            </a:endParaRPr>
          </a:p>
          <a:p>
            <a:pPr lvl="1" eaLnBrk="1" hangingPunct="1">
              <a:lnSpc>
                <a:spcPct val="90000"/>
              </a:lnSpc>
            </a:pPr>
            <a:endParaRPr lang="en-US" baseline="-25000" smtClean="0">
              <a:solidFill>
                <a:schemeClr val="tx1"/>
              </a:solidFill>
            </a:endParaRPr>
          </a:p>
          <a:p>
            <a:pPr eaLnBrk="1" hangingPunct="1">
              <a:lnSpc>
                <a:spcPct val="90000"/>
              </a:lnSpc>
            </a:pPr>
            <a:endParaRPr lang="en-US" smtClean="0">
              <a:solidFill>
                <a:srgbClr val="0099FF"/>
              </a:solidFill>
            </a:endParaRPr>
          </a:p>
          <a:p>
            <a:pPr lvl="1" eaLnBrk="1" hangingPunct="1">
              <a:lnSpc>
                <a:spcPct val="90000"/>
              </a:lnSpc>
            </a:pPr>
            <a:endParaRPr lang="en-US" baseline="-25000" smtClean="0">
              <a:solidFill>
                <a:schemeClr val="tx1"/>
              </a:solidFill>
            </a:endParaRPr>
          </a:p>
        </p:txBody>
      </p:sp>
      <p:grpSp>
        <p:nvGrpSpPr>
          <p:cNvPr id="128007" name="Group 5"/>
          <p:cNvGrpSpPr>
            <a:grpSpLocks/>
          </p:cNvGrpSpPr>
          <p:nvPr/>
        </p:nvGrpSpPr>
        <p:grpSpPr bwMode="auto">
          <a:xfrm>
            <a:off x="5216525" y="3917950"/>
            <a:ext cx="3392488" cy="592138"/>
            <a:chOff x="1760" y="3139"/>
            <a:chExt cx="3568" cy="624"/>
          </a:xfrm>
        </p:grpSpPr>
        <p:sp>
          <p:nvSpPr>
            <p:cNvPr id="128010" name="AutoShape 6"/>
            <p:cNvSpPr>
              <a:spLocks noChangeArrowheads="1"/>
            </p:cNvSpPr>
            <p:nvPr/>
          </p:nvSpPr>
          <p:spPr bwMode="auto">
            <a:xfrm>
              <a:off x="1760" y="3139"/>
              <a:ext cx="1728" cy="624"/>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p>
              <a:pPr algn="ctr"/>
              <a:endParaRPr lang="en-US" sz="2000" baseline="-25000" dirty="0">
                <a:solidFill>
                  <a:schemeClr val="bg1"/>
                </a:solidFill>
                <a:latin typeface="Arial" pitchFamily="34" charset="0"/>
              </a:endParaRPr>
            </a:p>
          </p:txBody>
        </p:sp>
        <p:sp>
          <p:nvSpPr>
            <p:cNvPr id="128011" name="AutoShape 7"/>
            <p:cNvSpPr>
              <a:spLocks noChangeArrowheads="1"/>
            </p:cNvSpPr>
            <p:nvPr/>
          </p:nvSpPr>
          <p:spPr bwMode="auto">
            <a:xfrm>
              <a:off x="3600" y="3139"/>
              <a:ext cx="1728" cy="624"/>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p>
              <a:pPr algn="ctr"/>
              <a:endParaRPr lang="en-US" sz="2000" baseline="-25000" dirty="0">
                <a:solidFill>
                  <a:schemeClr val="bg1"/>
                </a:solidFill>
                <a:latin typeface="Arial" pitchFamily="34" charset="0"/>
              </a:endParaRPr>
            </a:p>
          </p:txBody>
        </p:sp>
      </p:grpSp>
      <p:sp>
        <p:nvSpPr>
          <p:cNvPr id="128008" name="Text Box 8"/>
          <p:cNvSpPr txBox="1">
            <a:spLocks noChangeArrowheads="1"/>
          </p:cNvSpPr>
          <p:nvPr/>
        </p:nvSpPr>
        <p:spPr bwMode="auto">
          <a:xfrm>
            <a:off x="5512787" y="3937000"/>
            <a:ext cx="583814" cy="461665"/>
          </a:xfrm>
          <a:prstGeom prst="rect">
            <a:avLst/>
          </a:prstGeom>
          <a:noFill/>
          <a:ln w="9525" algn="ctr">
            <a:noFill/>
            <a:miter lim="800000"/>
            <a:headEnd/>
            <a:tailEnd/>
          </a:ln>
        </p:spPr>
        <p:txBody>
          <a:bodyPr wrap="none">
            <a:spAutoFit/>
          </a:bodyPr>
          <a:lstStyle/>
          <a:p>
            <a:pPr algn="ctr">
              <a:spcBef>
                <a:spcPct val="50000"/>
              </a:spcBef>
            </a:pPr>
            <a:r>
              <a:rPr lang="en-US" dirty="0">
                <a:solidFill>
                  <a:schemeClr val="bg1"/>
                </a:solidFill>
                <a:latin typeface="Arial" pitchFamily="34" charset="0"/>
              </a:rPr>
              <a:t>m</a:t>
            </a:r>
            <a:r>
              <a:rPr lang="en-US" baseline="-25000" dirty="0">
                <a:solidFill>
                  <a:schemeClr val="bg1"/>
                </a:solidFill>
                <a:latin typeface="Arial" pitchFamily="34" charset="0"/>
              </a:rPr>
              <a:t>0</a:t>
            </a:r>
          </a:p>
        </p:txBody>
      </p:sp>
      <p:sp>
        <p:nvSpPr>
          <p:cNvPr id="128009" name="Text Box 9"/>
          <p:cNvSpPr txBox="1">
            <a:spLocks noChangeArrowheads="1"/>
          </p:cNvSpPr>
          <p:nvPr/>
        </p:nvSpPr>
        <p:spPr bwMode="auto">
          <a:xfrm>
            <a:off x="7295550" y="3937000"/>
            <a:ext cx="583814" cy="461665"/>
          </a:xfrm>
          <a:prstGeom prst="rect">
            <a:avLst/>
          </a:prstGeom>
          <a:noFill/>
          <a:ln w="9525" algn="ctr">
            <a:noFill/>
            <a:miter lim="800000"/>
            <a:headEnd/>
            <a:tailEnd/>
          </a:ln>
        </p:spPr>
        <p:txBody>
          <a:bodyPr wrap="none">
            <a:spAutoFit/>
          </a:bodyPr>
          <a:lstStyle/>
          <a:p>
            <a:pPr algn="ctr">
              <a:spcBef>
                <a:spcPct val="50000"/>
              </a:spcBef>
            </a:pPr>
            <a:r>
              <a:rPr lang="en-US" dirty="0">
                <a:solidFill>
                  <a:schemeClr val="bg1"/>
                </a:solidFill>
                <a:latin typeface="Arial" pitchFamily="34" charset="0"/>
              </a:rPr>
              <a:t>m</a:t>
            </a:r>
            <a:r>
              <a:rPr lang="en-US" baseline="-25000" dirty="0">
                <a:solidFill>
                  <a:schemeClr val="bg1"/>
                </a:solidFill>
                <a:latin typeface="Arial" pitchFamily="34" charset="0"/>
              </a:rPr>
              <a:t>1</a:t>
            </a:r>
          </a:p>
        </p:txBody>
      </p:sp>
      <p:pic>
        <p:nvPicPr>
          <p:cNvPr id="12"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5ECA236D-7947-472B-BD2F-71662F51EE52}" type="slidenum">
              <a:rPr lang="x-none" b="0">
                <a:solidFill>
                  <a:schemeClr val="tx1"/>
                </a:solidFill>
                <a:latin typeface="Arial" pitchFamily="34" charset="0"/>
                <a:cs typeface="+mn-cs"/>
              </a:rPr>
              <a:pPr>
                <a:defRPr/>
              </a:pPr>
              <a:t>131</a:t>
            </a:fld>
            <a:endParaRPr lang="en-US" b="0" dirty="0">
              <a:solidFill>
                <a:schemeClr val="tx1"/>
              </a:solidFill>
              <a:latin typeface="Arial" pitchFamily="34" charset="0"/>
              <a:cs typeface="+mn-cs"/>
            </a:endParaRPr>
          </a:p>
        </p:txBody>
      </p:sp>
      <p:pic>
        <p:nvPicPr>
          <p:cNvPr id="12902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29029" name="Rectangle 3"/>
          <p:cNvSpPr>
            <a:spLocks noGrp="1" noChangeArrowheads="1"/>
          </p:cNvSpPr>
          <p:nvPr>
            <p:ph type="title" idx="4294967295"/>
          </p:nvPr>
        </p:nvSpPr>
        <p:spPr/>
        <p:txBody>
          <a:bodyPr/>
          <a:lstStyle/>
          <a:p>
            <a:pPr eaLnBrk="1" hangingPunct="1"/>
            <a:r>
              <a:rPr lang="en-US" smtClean="0"/>
              <a:t>Linearizability</a:t>
            </a:r>
          </a:p>
        </p:txBody>
      </p:sp>
      <p:sp>
        <p:nvSpPr>
          <p:cNvPr id="129030" name="Rectangle 4"/>
          <p:cNvSpPr>
            <a:spLocks noGrp="1" noChangeArrowheads="1"/>
          </p:cNvSpPr>
          <p:nvPr>
            <p:ph type="body" idx="4294967295"/>
          </p:nvPr>
        </p:nvSpPr>
        <p:spPr/>
        <p:txBody>
          <a:bodyPr/>
          <a:lstStyle/>
          <a:p>
            <a:pPr eaLnBrk="1" hangingPunct="1">
              <a:lnSpc>
                <a:spcPct val="90000"/>
              </a:lnSpc>
            </a:pPr>
            <a:r>
              <a:rPr lang="en-US" smtClean="0"/>
              <a:t>History </a:t>
            </a:r>
            <a:r>
              <a:rPr lang="en-US" smtClean="0">
                <a:solidFill>
                  <a:schemeClr val="tx1"/>
                </a:solidFill>
              </a:rPr>
              <a:t>H</a:t>
            </a:r>
            <a:r>
              <a:rPr lang="en-US" smtClean="0"/>
              <a:t> is </a:t>
            </a:r>
            <a:r>
              <a:rPr lang="en-US" b="1" i="1" smtClean="0">
                <a:solidFill>
                  <a:srgbClr val="FF0000"/>
                </a:solidFill>
              </a:rPr>
              <a:t>linearizable</a:t>
            </a:r>
            <a:r>
              <a:rPr lang="en-US" smtClean="0"/>
              <a:t> if it can be extended to </a:t>
            </a:r>
            <a:r>
              <a:rPr lang="en-US" b="1" smtClean="0">
                <a:solidFill>
                  <a:schemeClr val="tx1"/>
                </a:solidFill>
              </a:rPr>
              <a:t>G</a:t>
            </a:r>
            <a:r>
              <a:rPr lang="en-US" smtClean="0"/>
              <a:t> by</a:t>
            </a:r>
          </a:p>
          <a:p>
            <a:pPr lvl="1" eaLnBrk="1" hangingPunct="1">
              <a:lnSpc>
                <a:spcPct val="90000"/>
              </a:lnSpc>
            </a:pPr>
            <a:r>
              <a:rPr lang="en-US" smtClean="0"/>
              <a:t>Appending zero or more responses to pending invocations</a:t>
            </a:r>
          </a:p>
          <a:p>
            <a:pPr lvl="1" eaLnBrk="1" hangingPunct="1">
              <a:lnSpc>
                <a:spcPct val="90000"/>
              </a:lnSpc>
            </a:pPr>
            <a:r>
              <a:rPr lang="en-US" smtClean="0"/>
              <a:t>Discarding other pending invocations</a:t>
            </a:r>
          </a:p>
          <a:p>
            <a:pPr eaLnBrk="1" hangingPunct="1">
              <a:lnSpc>
                <a:spcPct val="90000"/>
              </a:lnSpc>
            </a:pPr>
            <a:r>
              <a:rPr lang="en-US" smtClean="0"/>
              <a:t>So that </a:t>
            </a:r>
            <a:r>
              <a:rPr lang="en-US" smtClean="0">
                <a:solidFill>
                  <a:schemeClr val="tx1"/>
                </a:solidFill>
              </a:rPr>
              <a:t>G</a:t>
            </a:r>
            <a:r>
              <a:rPr lang="en-US" smtClean="0"/>
              <a:t> is equivalent to</a:t>
            </a:r>
          </a:p>
          <a:p>
            <a:pPr lvl="1" eaLnBrk="1" hangingPunct="1">
              <a:lnSpc>
                <a:spcPct val="90000"/>
              </a:lnSpc>
            </a:pPr>
            <a:r>
              <a:rPr lang="en-US" smtClean="0"/>
              <a:t>Legal sequential history </a:t>
            </a:r>
            <a:r>
              <a:rPr lang="en-US" b="1" smtClean="0">
                <a:solidFill>
                  <a:schemeClr val="tx1"/>
                </a:solidFill>
              </a:rPr>
              <a:t>S</a:t>
            </a:r>
            <a:r>
              <a:rPr lang="en-US" b="1" smtClean="0"/>
              <a:t> </a:t>
            </a:r>
          </a:p>
          <a:p>
            <a:pPr lvl="1" eaLnBrk="1" hangingPunct="1">
              <a:lnSpc>
                <a:spcPct val="90000"/>
              </a:lnSpc>
            </a:pPr>
            <a:r>
              <a:rPr lang="en-US" smtClean="0"/>
              <a:t>where </a:t>
            </a:r>
            <a:r>
              <a:rPr lang="en-US" smtClean="0">
                <a:solidFill>
                  <a:schemeClr val="tx1"/>
                </a:solidFill>
                <a:sym typeface="Wingdings" pitchFamily="2" charset="2"/>
              </a:rPr>
              <a:t></a:t>
            </a:r>
            <a:r>
              <a:rPr lang="en-US" b="1" baseline="-25000" smtClean="0">
                <a:solidFill>
                  <a:schemeClr val="tx1"/>
                </a:solidFill>
                <a:sym typeface="Symbol" pitchFamily="18" charset="2"/>
              </a:rPr>
              <a:t>G</a:t>
            </a:r>
            <a:r>
              <a:rPr lang="en-US" smtClean="0">
                <a:solidFill>
                  <a:schemeClr val="tx1"/>
                </a:solidFill>
                <a:latin typeface="Symbol" pitchFamily="18" charset="2"/>
                <a:sym typeface="Symbol" pitchFamily="18" charset="2"/>
              </a:rPr>
              <a:t> </a:t>
            </a:r>
            <a:r>
              <a:rPr lang="en-US" smtClean="0">
                <a:solidFill>
                  <a:schemeClr val="tx1"/>
                </a:solidFill>
                <a:sym typeface="Symbol" pitchFamily="18" charset="2"/>
              </a:rPr>
              <a:t></a:t>
            </a:r>
            <a:r>
              <a:rPr lang="en-US" baseline="-25000" smtClean="0">
                <a:solidFill>
                  <a:schemeClr val="tx1"/>
                </a:solidFill>
              </a:rPr>
              <a:t> </a:t>
            </a:r>
            <a:r>
              <a:rPr lang="en-US" smtClean="0">
                <a:solidFill>
                  <a:schemeClr val="tx1"/>
                </a:solidFill>
                <a:sym typeface="Wingdings" pitchFamily="2" charset="2"/>
              </a:rPr>
              <a:t></a:t>
            </a:r>
            <a:r>
              <a:rPr lang="en-US" b="1" baseline="-25000" smtClean="0">
                <a:solidFill>
                  <a:schemeClr val="tx1"/>
                </a:solidFill>
                <a:sym typeface="Symbol" pitchFamily="18" charset="2"/>
              </a:rPr>
              <a:t>S</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775D3C25-C46C-4022-B493-FC9BA742CDF6}" type="slidenum">
              <a:rPr lang="x-none" b="0">
                <a:solidFill>
                  <a:schemeClr val="tx1"/>
                </a:solidFill>
                <a:latin typeface="Arial" pitchFamily="34" charset="0"/>
                <a:cs typeface="+mn-cs"/>
              </a:rPr>
              <a:pPr>
                <a:defRPr/>
              </a:pPr>
              <a:t>132</a:t>
            </a:fld>
            <a:endParaRPr lang="en-US" b="0" dirty="0">
              <a:solidFill>
                <a:schemeClr val="tx1"/>
              </a:solidFill>
              <a:latin typeface="Arial" pitchFamily="34" charset="0"/>
              <a:cs typeface="+mn-cs"/>
            </a:endParaRPr>
          </a:p>
        </p:txBody>
      </p:sp>
      <p:pic>
        <p:nvPicPr>
          <p:cNvPr id="13107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31077" name="Rectangle 3"/>
          <p:cNvSpPr>
            <a:spLocks noGrp="1" noChangeArrowheads="1"/>
          </p:cNvSpPr>
          <p:nvPr>
            <p:ph type="title" idx="4294967295"/>
          </p:nvPr>
        </p:nvSpPr>
        <p:spPr/>
        <p:txBody>
          <a:bodyPr/>
          <a:lstStyle/>
          <a:p>
            <a:pPr eaLnBrk="1" hangingPunct="1"/>
            <a:r>
              <a:rPr lang="en-US" smtClean="0"/>
              <a:t>Remarks</a:t>
            </a:r>
          </a:p>
        </p:txBody>
      </p:sp>
      <p:sp>
        <p:nvSpPr>
          <p:cNvPr id="131078" name="Rectangle 4"/>
          <p:cNvSpPr>
            <a:spLocks noGrp="1" noChangeArrowheads="1"/>
          </p:cNvSpPr>
          <p:nvPr>
            <p:ph type="body" idx="4294967295"/>
          </p:nvPr>
        </p:nvSpPr>
        <p:spPr/>
        <p:txBody>
          <a:bodyPr/>
          <a:lstStyle/>
          <a:p>
            <a:pPr eaLnBrk="1" hangingPunct="1"/>
            <a:r>
              <a:rPr lang="en-US" smtClean="0"/>
              <a:t>Some pending invocations</a:t>
            </a:r>
          </a:p>
          <a:p>
            <a:pPr lvl="1" eaLnBrk="1" hangingPunct="1"/>
            <a:r>
              <a:rPr lang="en-US" smtClean="0"/>
              <a:t>Took effect, so keep them</a:t>
            </a:r>
          </a:p>
          <a:p>
            <a:pPr lvl="1" eaLnBrk="1" hangingPunct="1"/>
            <a:r>
              <a:rPr lang="en-US" smtClean="0"/>
              <a:t>Discard the rest</a:t>
            </a:r>
          </a:p>
          <a:p>
            <a:pPr eaLnBrk="1" hangingPunct="1"/>
            <a:r>
              <a:rPr lang="en-US" smtClean="0"/>
              <a:t>Condition </a:t>
            </a:r>
            <a:r>
              <a:rPr lang="en-US" smtClean="0">
                <a:solidFill>
                  <a:schemeClr val="tx1"/>
                </a:solidFill>
                <a:sym typeface="Wingdings" pitchFamily="2" charset="2"/>
              </a:rPr>
              <a:t></a:t>
            </a:r>
            <a:r>
              <a:rPr lang="en-US" b="1" baseline="-25000" smtClean="0">
                <a:solidFill>
                  <a:schemeClr val="tx1"/>
                </a:solidFill>
                <a:sym typeface="Symbol" pitchFamily="18" charset="2"/>
              </a:rPr>
              <a:t>G</a:t>
            </a:r>
            <a:r>
              <a:rPr lang="en-US" smtClean="0">
                <a:solidFill>
                  <a:schemeClr val="tx1"/>
                </a:solidFill>
                <a:latin typeface="Symbol" pitchFamily="18" charset="2"/>
                <a:sym typeface="Symbol" pitchFamily="18" charset="2"/>
              </a:rPr>
              <a:t> </a:t>
            </a:r>
            <a:r>
              <a:rPr lang="en-US" smtClean="0">
                <a:solidFill>
                  <a:schemeClr val="tx1"/>
                </a:solidFill>
                <a:sym typeface="Symbol" pitchFamily="18" charset="2"/>
              </a:rPr>
              <a:t></a:t>
            </a:r>
            <a:r>
              <a:rPr lang="en-US" baseline="-25000" smtClean="0">
                <a:solidFill>
                  <a:schemeClr val="tx1"/>
                </a:solidFill>
              </a:rPr>
              <a:t> </a:t>
            </a:r>
            <a:r>
              <a:rPr lang="en-US" smtClean="0">
                <a:solidFill>
                  <a:schemeClr val="tx1"/>
                </a:solidFill>
                <a:sym typeface="Wingdings" pitchFamily="2" charset="2"/>
              </a:rPr>
              <a:t></a:t>
            </a:r>
            <a:r>
              <a:rPr lang="en-US" b="1" baseline="-25000" smtClean="0">
                <a:solidFill>
                  <a:schemeClr val="tx1"/>
                </a:solidFill>
                <a:sym typeface="Symbol" pitchFamily="18" charset="2"/>
              </a:rPr>
              <a:t>S</a:t>
            </a:r>
            <a:endParaRPr lang="en-US" smtClean="0">
              <a:sym typeface="Symbol" pitchFamily="18" charset="2"/>
            </a:endParaRPr>
          </a:p>
          <a:p>
            <a:pPr lvl="1" eaLnBrk="1" hangingPunct="1"/>
            <a:r>
              <a:rPr lang="en-US" smtClean="0"/>
              <a:t>Means that </a:t>
            </a:r>
            <a:r>
              <a:rPr lang="en-US" b="1" smtClean="0">
                <a:solidFill>
                  <a:schemeClr val="tx1"/>
                </a:solidFill>
              </a:rPr>
              <a:t>S </a:t>
            </a:r>
            <a:r>
              <a:rPr lang="en-US" smtClean="0"/>
              <a:t>respects </a:t>
            </a:r>
            <a:r>
              <a:rPr lang="en-US" smtClean="0">
                <a:latin typeface="Arial" pitchFamily="34" charset="0"/>
              </a:rPr>
              <a:t>“</a:t>
            </a:r>
            <a:r>
              <a:rPr lang="en-US" smtClean="0"/>
              <a:t>real-time order</a:t>
            </a:r>
            <a:r>
              <a:rPr lang="en-US" smtClean="0">
                <a:latin typeface="Arial" pitchFamily="34" charset="0"/>
              </a:rPr>
              <a:t>”</a:t>
            </a:r>
            <a:r>
              <a:rPr lang="en-US" smtClean="0"/>
              <a:t> of </a:t>
            </a:r>
            <a:r>
              <a:rPr lang="en-US" b="1" smtClean="0">
                <a:solidFill>
                  <a:schemeClr val="tx1"/>
                </a:solidFill>
              </a:rPr>
              <a:t>G</a:t>
            </a:r>
          </a:p>
          <a:p>
            <a:pPr eaLnBrk="1" hangingPunct="1"/>
            <a:endParaRPr lang="en-US" smtClean="0"/>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7" name="Slide Number Placeholder 3"/>
          <p:cNvSpPr>
            <a:spLocks noGrp="1"/>
          </p:cNvSpPr>
          <p:nvPr>
            <p:ph type="sldNum" sz="quarter" idx="11"/>
          </p:nvPr>
        </p:nvSpPr>
        <p:spPr>
          <a:xfrm>
            <a:off x="6553200" y="6248400"/>
            <a:ext cx="1905000" cy="457200"/>
          </a:xfrm>
        </p:spPr>
        <p:txBody>
          <a:bodyPr/>
          <a:lstStyle/>
          <a:p>
            <a:pPr>
              <a:defRPr/>
            </a:pPr>
            <a:fld id="{D029AB9A-F235-4AE0-A740-E7DDB25DE4DE}" type="slidenum">
              <a:rPr lang="x-none" b="0">
                <a:solidFill>
                  <a:schemeClr val="tx1"/>
                </a:solidFill>
                <a:latin typeface="Arial" pitchFamily="34" charset="0"/>
                <a:cs typeface="+mn-cs"/>
              </a:rPr>
              <a:pPr>
                <a:defRPr/>
              </a:pPr>
              <a:t>133</a:t>
            </a:fld>
            <a:endParaRPr lang="en-US" b="0" dirty="0">
              <a:solidFill>
                <a:schemeClr val="tx1"/>
              </a:solidFill>
              <a:latin typeface="Arial" pitchFamily="34" charset="0"/>
              <a:cs typeface="+mn-cs"/>
            </a:endParaRPr>
          </a:p>
        </p:txBody>
      </p:sp>
      <p:sp>
        <p:nvSpPr>
          <p:cNvPr id="130052" name="Line 44"/>
          <p:cNvSpPr>
            <a:spLocks noChangeShapeType="1"/>
          </p:cNvSpPr>
          <p:nvPr/>
        </p:nvSpPr>
        <p:spPr bwMode="auto">
          <a:xfrm flipH="1">
            <a:off x="2032000" y="4140200"/>
            <a:ext cx="12700" cy="1409700"/>
          </a:xfrm>
          <a:prstGeom prst="line">
            <a:avLst/>
          </a:prstGeom>
          <a:noFill/>
          <a:ln w="28575">
            <a:solidFill>
              <a:schemeClr val="tx1"/>
            </a:solidFill>
            <a:prstDash val="dash"/>
            <a:round/>
            <a:headEnd/>
            <a:tailEnd/>
          </a:ln>
        </p:spPr>
        <p:txBody>
          <a:bodyPr>
            <a:spAutoFit/>
          </a:bodyPr>
          <a:lstStyle/>
          <a:p>
            <a:endParaRPr lang="en-US" dirty="0">
              <a:latin typeface="Courier New" pitchFamily="49" charset="0"/>
            </a:endParaRPr>
          </a:p>
        </p:txBody>
      </p:sp>
      <p:pic>
        <p:nvPicPr>
          <p:cNvPr id="130053"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30054" name="Rectangle 3"/>
          <p:cNvSpPr>
            <a:spLocks noGrp="1" noChangeArrowheads="1"/>
          </p:cNvSpPr>
          <p:nvPr>
            <p:ph type="title" idx="4294967295"/>
          </p:nvPr>
        </p:nvSpPr>
        <p:spPr/>
        <p:txBody>
          <a:bodyPr/>
          <a:lstStyle/>
          <a:p>
            <a:pPr eaLnBrk="1" hangingPunct="1"/>
            <a:r>
              <a:rPr lang="en-US" sz="4000" dirty="0" smtClean="0">
                <a:solidFill>
                  <a:schemeClr val="tx1"/>
                </a:solidFill>
                <a:sym typeface="Wingdings" pitchFamily="2" charset="2"/>
              </a:rPr>
              <a:t>Ensuring </a:t>
            </a:r>
            <a:r>
              <a:rPr lang="en-US" sz="4000" b="1" baseline="-25000" dirty="0" smtClean="0">
                <a:solidFill>
                  <a:schemeClr val="tx1"/>
                </a:solidFill>
                <a:sym typeface="Symbol" pitchFamily="18" charset="2"/>
              </a:rPr>
              <a:t>G</a:t>
            </a:r>
            <a:r>
              <a:rPr lang="en-US" sz="4000" dirty="0" smtClean="0">
                <a:solidFill>
                  <a:schemeClr val="tx1"/>
                </a:solidFill>
                <a:latin typeface="Symbol" pitchFamily="18" charset="2"/>
                <a:sym typeface="Symbol" pitchFamily="18" charset="2"/>
              </a:rPr>
              <a:t> </a:t>
            </a:r>
            <a:r>
              <a:rPr lang="en-US" sz="4000" dirty="0" smtClean="0">
                <a:solidFill>
                  <a:schemeClr val="tx1"/>
                </a:solidFill>
                <a:sym typeface="Symbol" pitchFamily="18" charset="2"/>
              </a:rPr>
              <a:t></a:t>
            </a:r>
            <a:r>
              <a:rPr lang="en-US" sz="4000" baseline="-25000" dirty="0" smtClean="0">
                <a:solidFill>
                  <a:schemeClr val="tx1"/>
                </a:solidFill>
              </a:rPr>
              <a:t> </a:t>
            </a:r>
            <a:r>
              <a:rPr lang="en-US" sz="4000" dirty="0" smtClean="0">
                <a:solidFill>
                  <a:schemeClr val="tx1"/>
                </a:solidFill>
                <a:sym typeface="Wingdings" pitchFamily="2" charset="2"/>
              </a:rPr>
              <a:t></a:t>
            </a:r>
            <a:r>
              <a:rPr lang="en-US" sz="4000" b="1" baseline="-25000" dirty="0" smtClean="0">
                <a:solidFill>
                  <a:schemeClr val="tx1"/>
                </a:solidFill>
                <a:sym typeface="Symbol" pitchFamily="18" charset="2"/>
              </a:rPr>
              <a:t>S</a:t>
            </a:r>
            <a:br>
              <a:rPr lang="en-US" sz="4000" b="1" baseline="-25000" dirty="0" smtClean="0">
                <a:solidFill>
                  <a:schemeClr val="tx1"/>
                </a:solidFill>
                <a:sym typeface="Symbol" pitchFamily="18" charset="2"/>
              </a:rPr>
            </a:br>
            <a:endParaRPr lang="en-US" sz="4000" b="1" baseline="-25000" dirty="0" smtClean="0">
              <a:solidFill>
                <a:schemeClr val="tx1"/>
              </a:solidFill>
              <a:sym typeface="Symbol" pitchFamily="18" charset="2"/>
            </a:endParaRPr>
          </a:p>
        </p:txBody>
      </p:sp>
      <p:sp>
        <p:nvSpPr>
          <p:cNvPr id="130055"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130056" name="AutoShape 5"/>
          <p:cNvSpPr>
            <a:spLocks noChangeArrowheads="1"/>
          </p:cNvSpPr>
          <p:nvPr/>
        </p:nvSpPr>
        <p:spPr bwMode="auto">
          <a:xfrm>
            <a:off x="1536700" y="3340100"/>
            <a:ext cx="1828800" cy="990600"/>
          </a:xfrm>
          <a:prstGeom prst="leftRightArrow">
            <a:avLst>
              <a:gd name="adj1" fmla="val 50000"/>
              <a:gd name="adj2" fmla="val 36923"/>
            </a:avLst>
          </a:prstGeom>
          <a:solidFill>
            <a:srgbClr val="66FF33"/>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a</a:t>
            </a:r>
          </a:p>
        </p:txBody>
      </p:sp>
      <p:sp>
        <p:nvSpPr>
          <p:cNvPr id="130057" name="AutoShape 20"/>
          <p:cNvSpPr>
            <a:spLocks noChangeArrowheads="1"/>
          </p:cNvSpPr>
          <p:nvPr/>
        </p:nvSpPr>
        <p:spPr bwMode="auto">
          <a:xfrm>
            <a:off x="1244600" y="4279900"/>
            <a:ext cx="1981200" cy="990600"/>
          </a:xfrm>
          <a:prstGeom prst="leftRightArrow">
            <a:avLst>
              <a:gd name="adj1" fmla="val 50000"/>
              <a:gd name="adj2" fmla="val 40000"/>
            </a:avLst>
          </a:prstGeom>
          <a:solidFill>
            <a:srgbClr val="FF99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b</a:t>
            </a:r>
          </a:p>
        </p:txBody>
      </p:sp>
      <p:grpSp>
        <p:nvGrpSpPr>
          <p:cNvPr id="130058" name="Group 23"/>
          <p:cNvGrpSpPr>
            <a:grpSpLocks/>
          </p:cNvGrpSpPr>
          <p:nvPr/>
        </p:nvGrpSpPr>
        <p:grpSpPr bwMode="auto">
          <a:xfrm>
            <a:off x="838200" y="5257800"/>
            <a:ext cx="7391400" cy="762000"/>
            <a:chOff x="528" y="3312"/>
            <a:chExt cx="4656" cy="480"/>
          </a:xfrm>
        </p:grpSpPr>
        <p:sp>
          <p:nvSpPr>
            <p:cNvPr id="130074" name="AutoShape 24"/>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30075" name="Text Box 25"/>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130060" name="Rectangle 28"/>
          <p:cNvSpPr>
            <a:spLocks noChangeArrowheads="1"/>
          </p:cNvSpPr>
          <p:nvPr/>
        </p:nvSpPr>
        <p:spPr bwMode="auto">
          <a:xfrm rot="2521886">
            <a:off x="3425825" y="3987800"/>
            <a:ext cx="693738" cy="457200"/>
          </a:xfrm>
          <a:prstGeom prst="rect">
            <a:avLst/>
          </a:prstGeom>
          <a:noFill/>
          <a:ln w="9525" algn="ctr">
            <a:noFill/>
            <a:miter lim="800000"/>
            <a:headEnd/>
            <a:tailEnd/>
          </a:ln>
        </p:spPr>
        <p:txBody>
          <a:bodyPr wrap="none">
            <a:spAutoFit/>
          </a:bodyPr>
          <a:lstStyle/>
          <a:p>
            <a:r>
              <a:rPr lang="en-US" b="0" dirty="0">
                <a:solidFill>
                  <a:schemeClr val="tx1"/>
                </a:solidFill>
                <a:latin typeface="Courier New" pitchFamily="49" charset="0"/>
                <a:sym typeface="Wingdings" pitchFamily="2" charset="2"/>
              </a:rPr>
              <a:t></a:t>
            </a:r>
            <a:r>
              <a:rPr lang="en-US" dirty="0">
                <a:solidFill>
                  <a:schemeClr val="tx1"/>
                </a:solidFill>
                <a:latin typeface="Courier New" pitchFamily="49" charset="0"/>
                <a:sym typeface="Symbol" pitchFamily="18" charset="2"/>
              </a:rPr>
              <a:t>G</a:t>
            </a:r>
          </a:p>
        </p:txBody>
      </p:sp>
      <p:sp>
        <p:nvSpPr>
          <p:cNvPr id="130061" name="Rectangle 29"/>
          <p:cNvSpPr>
            <a:spLocks noChangeArrowheads="1"/>
          </p:cNvSpPr>
          <p:nvPr/>
        </p:nvSpPr>
        <p:spPr bwMode="auto">
          <a:xfrm>
            <a:off x="6423025" y="5384800"/>
            <a:ext cx="693738" cy="457200"/>
          </a:xfrm>
          <a:prstGeom prst="rect">
            <a:avLst/>
          </a:prstGeom>
          <a:noFill/>
          <a:ln w="9525" algn="ctr">
            <a:noFill/>
            <a:miter lim="800000"/>
            <a:headEnd/>
            <a:tailEnd/>
          </a:ln>
        </p:spPr>
        <p:txBody>
          <a:bodyPr wrap="none">
            <a:spAutoFit/>
          </a:bodyPr>
          <a:lstStyle/>
          <a:p>
            <a:r>
              <a:rPr lang="en-US" b="0" dirty="0">
                <a:solidFill>
                  <a:schemeClr val="tx1"/>
                </a:solidFill>
                <a:latin typeface="Courier New" pitchFamily="49" charset="0"/>
                <a:sym typeface="Wingdings" pitchFamily="2" charset="2"/>
              </a:rPr>
              <a:t></a:t>
            </a:r>
            <a:r>
              <a:rPr lang="en-US" dirty="0">
                <a:solidFill>
                  <a:schemeClr val="tx1"/>
                </a:solidFill>
                <a:latin typeface="Courier New" pitchFamily="49" charset="0"/>
                <a:sym typeface="Symbol" pitchFamily="18" charset="2"/>
              </a:rPr>
              <a:t>S</a:t>
            </a:r>
          </a:p>
        </p:txBody>
      </p:sp>
      <p:sp>
        <p:nvSpPr>
          <p:cNvPr id="130062" name="AutoShape 31"/>
          <p:cNvSpPr>
            <a:spLocks noChangeArrowheads="1"/>
          </p:cNvSpPr>
          <p:nvPr/>
        </p:nvSpPr>
        <p:spPr bwMode="auto">
          <a:xfrm flipH="1">
            <a:off x="4275138" y="4248150"/>
            <a:ext cx="3530600" cy="1033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FF99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c</a:t>
            </a:r>
          </a:p>
        </p:txBody>
      </p:sp>
      <p:sp>
        <p:nvSpPr>
          <p:cNvPr id="130063" name="Line 33"/>
          <p:cNvSpPr>
            <a:spLocks noChangeShapeType="1"/>
          </p:cNvSpPr>
          <p:nvPr/>
        </p:nvSpPr>
        <p:spPr bwMode="auto">
          <a:xfrm>
            <a:off x="2668588" y="4503738"/>
            <a:ext cx="0" cy="522287"/>
          </a:xfrm>
          <a:prstGeom prst="line">
            <a:avLst/>
          </a:prstGeom>
          <a:noFill/>
          <a:ln w="76200">
            <a:solidFill>
              <a:schemeClr val="tx2"/>
            </a:solidFill>
            <a:round/>
            <a:headEnd/>
            <a:tailEnd/>
          </a:ln>
        </p:spPr>
        <p:txBody>
          <a:bodyPr wrap="none" anchor="ctr"/>
          <a:lstStyle/>
          <a:p>
            <a:endParaRPr lang="en-US" dirty="0">
              <a:latin typeface="Courier New" pitchFamily="49" charset="0"/>
            </a:endParaRPr>
          </a:p>
        </p:txBody>
      </p:sp>
      <p:sp>
        <p:nvSpPr>
          <p:cNvPr id="130064" name="Line 34"/>
          <p:cNvSpPr>
            <a:spLocks noChangeShapeType="1"/>
          </p:cNvSpPr>
          <p:nvPr/>
        </p:nvSpPr>
        <p:spPr bwMode="auto">
          <a:xfrm>
            <a:off x="2047875" y="3614738"/>
            <a:ext cx="0" cy="449262"/>
          </a:xfrm>
          <a:prstGeom prst="line">
            <a:avLst/>
          </a:prstGeom>
          <a:noFill/>
          <a:ln w="76200">
            <a:solidFill>
              <a:schemeClr val="tx2"/>
            </a:solidFill>
            <a:round/>
            <a:headEnd/>
            <a:tailEnd/>
          </a:ln>
        </p:spPr>
        <p:txBody>
          <a:bodyPr wrap="none" anchor="ctr"/>
          <a:lstStyle/>
          <a:p>
            <a:endParaRPr lang="en-US" dirty="0">
              <a:latin typeface="Courier New" pitchFamily="49" charset="0"/>
            </a:endParaRPr>
          </a:p>
        </p:txBody>
      </p:sp>
      <p:sp>
        <p:nvSpPr>
          <p:cNvPr id="130065" name="Line 35"/>
          <p:cNvSpPr>
            <a:spLocks noChangeShapeType="1"/>
          </p:cNvSpPr>
          <p:nvPr/>
        </p:nvSpPr>
        <p:spPr bwMode="auto">
          <a:xfrm>
            <a:off x="5030788" y="4491038"/>
            <a:ext cx="0" cy="522287"/>
          </a:xfrm>
          <a:prstGeom prst="line">
            <a:avLst/>
          </a:prstGeom>
          <a:noFill/>
          <a:ln w="76200">
            <a:solidFill>
              <a:schemeClr val="tx2"/>
            </a:solidFill>
            <a:round/>
            <a:headEnd/>
            <a:tailEnd/>
          </a:ln>
        </p:spPr>
        <p:txBody>
          <a:bodyPr wrap="none" anchor="ctr"/>
          <a:lstStyle/>
          <a:p>
            <a:endParaRPr lang="en-US" dirty="0">
              <a:latin typeface="Courier New" pitchFamily="49" charset="0"/>
            </a:endParaRPr>
          </a:p>
        </p:txBody>
      </p:sp>
      <p:sp>
        <p:nvSpPr>
          <p:cNvPr id="130066" name="Rectangle 37"/>
          <p:cNvSpPr>
            <a:spLocks noChangeArrowheads="1"/>
          </p:cNvSpPr>
          <p:nvPr/>
        </p:nvSpPr>
        <p:spPr bwMode="auto">
          <a:xfrm>
            <a:off x="3425825" y="4546600"/>
            <a:ext cx="693738" cy="457200"/>
          </a:xfrm>
          <a:prstGeom prst="rect">
            <a:avLst/>
          </a:prstGeom>
          <a:noFill/>
          <a:ln w="9525" algn="ctr">
            <a:noFill/>
            <a:miter lim="800000"/>
            <a:headEnd/>
            <a:tailEnd/>
          </a:ln>
        </p:spPr>
        <p:txBody>
          <a:bodyPr wrap="none">
            <a:spAutoFit/>
          </a:bodyPr>
          <a:lstStyle/>
          <a:p>
            <a:r>
              <a:rPr lang="en-US" b="0" dirty="0">
                <a:solidFill>
                  <a:schemeClr val="tx1"/>
                </a:solidFill>
                <a:latin typeface="Courier New" pitchFamily="49" charset="0"/>
                <a:sym typeface="Wingdings" pitchFamily="2" charset="2"/>
              </a:rPr>
              <a:t></a:t>
            </a:r>
            <a:r>
              <a:rPr lang="en-US" dirty="0">
                <a:solidFill>
                  <a:schemeClr val="tx1"/>
                </a:solidFill>
                <a:latin typeface="Courier New" pitchFamily="49" charset="0"/>
                <a:sym typeface="Symbol" pitchFamily="18" charset="2"/>
              </a:rPr>
              <a:t>G</a:t>
            </a:r>
          </a:p>
        </p:txBody>
      </p:sp>
      <p:sp>
        <p:nvSpPr>
          <p:cNvPr id="130067" name="Line 39"/>
          <p:cNvSpPr>
            <a:spLocks noChangeShapeType="1"/>
          </p:cNvSpPr>
          <p:nvPr/>
        </p:nvSpPr>
        <p:spPr bwMode="auto">
          <a:xfrm flipH="1">
            <a:off x="2035175" y="5443538"/>
            <a:ext cx="12700" cy="411162"/>
          </a:xfrm>
          <a:prstGeom prst="line">
            <a:avLst/>
          </a:prstGeom>
          <a:noFill/>
          <a:ln w="76200">
            <a:solidFill>
              <a:srgbClr val="66FF33"/>
            </a:solidFill>
            <a:round/>
            <a:headEnd/>
            <a:tailEnd/>
          </a:ln>
        </p:spPr>
        <p:txBody>
          <a:bodyPr wrap="none" anchor="ctr"/>
          <a:lstStyle/>
          <a:p>
            <a:endParaRPr lang="en-US" dirty="0">
              <a:latin typeface="Courier New" pitchFamily="49" charset="0"/>
            </a:endParaRPr>
          </a:p>
        </p:txBody>
      </p:sp>
      <p:sp>
        <p:nvSpPr>
          <p:cNvPr id="130068" name="Line 40"/>
          <p:cNvSpPr>
            <a:spLocks noChangeShapeType="1"/>
          </p:cNvSpPr>
          <p:nvPr/>
        </p:nvSpPr>
        <p:spPr bwMode="auto">
          <a:xfrm flipH="1">
            <a:off x="2668588" y="5430838"/>
            <a:ext cx="12700" cy="446087"/>
          </a:xfrm>
          <a:prstGeom prst="line">
            <a:avLst/>
          </a:prstGeom>
          <a:noFill/>
          <a:ln w="76200">
            <a:solidFill>
              <a:srgbClr val="FF9900"/>
            </a:solidFill>
            <a:round/>
            <a:headEnd/>
            <a:tailEnd/>
          </a:ln>
        </p:spPr>
        <p:txBody>
          <a:bodyPr wrap="none" anchor="ctr"/>
          <a:lstStyle/>
          <a:p>
            <a:endParaRPr lang="en-US" dirty="0">
              <a:latin typeface="Courier New" pitchFamily="49" charset="0"/>
            </a:endParaRPr>
          </a:p>
        </p:txBody>
      </p:sp>
      <p:sp>
        <p:nvSpPr>
          <p:cNvPr id="130069" name="Line 41"/>
          <p:cNvSpPr>
            <a:spLocks noChangeShapeType="1"/>
          </p:cNvSpPr>
          <p:nvPr/>
        </p:nvSpPr>
        <p:spPr bwMode="auto">
          <a:xfrm flipH="1">
            <a:off x="5018088" y="5456238"/>
            <a:ext cx="12700" cy="357187"/>
          </a:xfrm>
          <a:prstGeom prst="line">
            <a:avLst/>
          </a:prstGeom>
          <a:noFill/>
          <a:ln w="76200">
            <a:solidFill>
              <a:srgbClr val="FF9900"/>
            </a:solidFill>
            <a:round/>
            <a:headEnd/>
            <a:tailEnd/>
          </a:ln>
        </p:spPr>
        <p:txBody>
          <a:bodyPr wrap="none" anchor="ctr"/>
          <a:lstStyle/>
          <a:p>
            <a:endParaRPr lang="en-US" dirty="0">
              <a:latin typeface="Courier New" pitchFamily="49" charset="0"/>
            </a:endParaRPr>
          </a:p>
        </p:txBody>
      </p:sp>
      <p:sp>
        <p:nvSpPr>
          <p:cNvPr id="130070" name="Text Box 42"/>
          <p:cNvSpPr txBox="1">
            <a:spLocks noChangeArrowheads="1"/>
          </p:cNvSpPr>
          <p:nvPr/>
        </p:nvSpPr>
        <p:spPr bwMode="auto">
          <a:xfrm>
            <a:off x="2511425" y="1779588"/>
            <a:ext cx="3998913" cy="946150"/>
          </a:xfrm>
          <a:prstGeom prst="rect">
            <a:avLst/>
          </a:prstGeom>
          <a:noFill/>
          <a:ln w="9525" algn="ctr">
            <a:noFill/>
            <a:miter lim="800000"/>
            <a:headEnd/>
            <a:tailEnd/>
          </a:ln>
        </p:spPr>
        <p:txBody>
          <a:bodyPr wrap="none">
            <a:spAutoFit/>
          </a:bodyPr>
          <a:lstStyle/>
          <a:p>
            <a:r>
              <a:rPr lang="en-US" sz="2800" b="0" dirty="0">
                <a:solidFill>
                  <a:schemeClr val="tx1"/>
                </a:solidFill>
                <a:latin typeface="Courier New" pitchFamily="49" charset="0"/>
                <a:sym typeface="Wingdings" pitchFamily="2" charset="2"/>
              </a:rPr>
              <a:t></a:t>
            </a:r>
            <a:r>
              <a:rPr lang="en-US" sz="2800" baseline="-25000" dirty="0">
                <a:solidFill>
                  <a:schemeClr val="tx1"/>
                </a:solidFill>
                <a:latin typeface="Courier New" pitchFamily="49" charset="0"/>
                <a:sym typeface="Symbol" pitchFamily="18" charset="2"/>
              </a:rPr>
              <a:t>G</a:t>
            </a:r>
            <a:r>
              <a:rPr lang="en-US" dirty="0">
                <a:solidFill>
                  <a:schemeClr val="tx1"/>
                </a:solidFill>
                <a:latin typeface="Courier New" pitchFamily="49" charset="0"/>
              </a:rPr>
              <a:t> = {</a:t>
            </a:r>
            <a:r>
              <a:rPr lang="en-US" dirty="0" err="1">
                <a:solidFill>
                  <a:schemeClr val="tx1"/>
                </a:solidFill>
                <a:latin typeface="Courier New" pitchFamily="49" charset="0"/>
              </a:rPr>
              <a:t>a</a:t>
            </a:r>
            <a:r>
              <a:rPr lang="en-US" dirty="0" err="1">
                <a:solidFill>
                  <a:schemeClr val="tx1"/>
                </a:solidFill>
                <a:latin typeface="Courier New" pitchFamily="49" charset="0"/>
                <a:sym typeface="Wingdings" pitchFamily="2" charset="2"/>
              </a:rPr>
              <a:t>c,bc</a:t>
            </a:r>
            <a:r>
              <a:rPr lang="en-US" dirty="0">
                <a:solidFill>
                  <a:schemeClr val="tx1"/>
                </a:solidFill>
                <a:latin typeface="Courier New" pitchFamily="49" charset="0"/>
                <a:sym typeface="Wingdings" pitchFamily="2" charset="2"/>
              </a:rPr>
              <a:t>}</a:t>
            </a:r>
          </a:p>
          <a:p>
            <a:r>
              <a:rPr lang="en-US" sz="2800" b="0" dirty="0">
                <a:solidFill>
                  <a:schemeClr val="tx1"/>
                </a:solidFill>
                <a:latin typeface="Courier New" pitchFamily="49" charset="0"/>
                <a:sym typeface="Wingdings" pitchFamily="2" charset="2"/>
              </a:rPr>
              <a:t></a:t>
            </a:r>
            <a:r>
              <a:rPr lang="en-US" sz="2800" baseline="-25000" dirty="0">
                <a:solidFill>
                  <a:schemeClr val="tx1"/>
                </a:solidFill>
                <a:latin typeface="Courier New" pitchFamily="49" charset="0"/>
                <a:sym typeface="Symbol" pitchFamily="18" charset="2"/>
              </a:rPr>
              <a:t>S</a:t>
            </a:r>
            <a:r>
              <a:rPr lang="en-US" dirty="0">
                <a:latin typeface="Courier New" pitchFamily="49" charset="0"/>
              </a:rPr>
              <a:t> </a:t>
            </a:r>
            <a:r>
              <a:rPr lang="en-US" dirty="0">
                <a:solidFill>
                  <a:schemeClr val="tx1"/>
                </a:solidFill>
                <a:latin typeface="Courier New" pitchFamily="49" charset="0"/>
                <a:sym typeface="Wingdings" pitchFamily="2" charset="2"/>
              </a:rPr>
              <a:t>= {</a:t>
            </a:r>
            <a:r>
              <a:rPr lang="en-US" dirty="0" err="1">
                <a:solidFill>
                  <a:schemeClr val="tx1"/>
                </a:solidFill>
                <a:latin typeface="Courier New" pitchFamily="49" charset="0"/>
                <a:sym typeface="Wingdings" pitchFamily="2" charset="2"/>
              </a:rPr>
              <a:t>ab,ac,bc</a:t>
            </a:r>
            <a:r>
              <a:rPr lang="en-US" dirty="0">
                <a:solidFill>
                  <a:schemeClr val="tx1"/>
                </a:solidFill>
                <a:latin typeface="Courier New" pitchFamily="49" charset="0"/>
                <a:sym typeface="Wingdings" pitchFamily="2" charset="2"/>
              </a:rPr>
              <a:t>}</a:t>
            </a:r>
          </a:p>
        </p:txBody>
      </p:sp>
      <p:sp>
        <p:nvSpPr>
          <p:cNvPr id="1049643" name="Text Box 43"/>
          <p:cNvSpPr txBox="1">
            <a:spLocks noChangeArrowheads="1"/>
          </p:cNvSpPr>
          <p:nvPr/>
        </p:nvSpPr>
        <p:spPr bwMode="auto">
          <a:xfrm rot="-1949151">
            <a:off x="5835665" y="3261152"/>
            <a:ext cx="2938433" cy="830997"/>
          </a:xfrm>
          <a:prstGeom prst="rect">
            <a:avLst/>
          </a:prstGeom>
          <a:solidFill>
            <a:schemeClr val="bg1"/>
          </a:solidFill>
          <a:ln w="38100" algn="ctr">
            <a:solidFill>
              <a:srgbClr val="FF3300"/>
            </a:solidFill>
            <a:miter lim="800000"/>
            <a:headEnd/>
            <a:tailEnd/>
          </a:ln>
        </p:spPr>
        <p:txBody>
          <a:bodyPr wrap="none">
            <a:spAutoFit/>
          </a:bodyPr>
          <a:lstStyle/>
          <a:p>
            <a:r>
              <a:rPr lang="en-US" dirty="0">
                <a:latin typeface="Arial" pitchFamily="34" charset="0"/>
              </a:rPr>
              <a:t>A limitation on the </a:t>
            </a:r>
          </a:p>
          <a:p>
            <a:r>
              <a:rPr lang="en-US" dirty="0">
                <a:latin typeface="Arial" pitchFamily="34" charset="0"/>
              </a:rPr>
              <a:t>Choice of S!</a:t>
            </a:r>
          </a:p>
        </p:txBody>
      </p:sp>
      <p:sp>
        <p:nvSpPr>
          <p:cNvPr id="130072" name="Line 45"/>
          <p:cNvSpPr>
            <a:spLocks noChangeShapeType="1"/>
          </p:cNvSpPr>
          <p:nvPr/>
        </p:nvSpPr>
        <p:spPr bwMode="auto">
          <a:xfrm flipH="1">
            <a:off x="2641600" y="4711700"/>
            <a:ext cx="12700" cy="609600"/>
          </a:xfrm>
          <a:prstGeom prst="line">
            <a:avLst/>
          </a:prstGeom>
          <a:noFill/>
          <a:ln w="28575">
            <a:solidFill>
              <a:schemeClr val="tx1"/>
            </a:solidFill>
            <a:prstDash val="dash"/>
            <a:round/>
            <a:headEnd/>
            <a:tailEnd/>
          </a:ln>
        </p:spPr>
        <p:txBody>
          <a:bodyPr>
            <a:spAutoFit/>
          </a:bodyPr>
          <a:lstStyle/>
          <a:p>
            <a:endParaRPr lang="en-US" dirty="0">
              <a:latin typeface="Courier New" pitchFamily="49" charset="0"/>
            </a:endParaRPr>
          </a:p>
        </p:txBody>
      </p:sp>
      <p:sp>
        <p:nvSpPr>
          <p:cNvPr id="130073" name="Line 46"/>
          <p:cNvSpPr>
            <a:spLocks noChangeShapeType="1"/>
          </p:cNvSpPr>
          <p:nvPr/>
        </p:nvSpPr>
        <p:spPr bwMode="auto">
          <a:xfrm flipH="1">
            <a:off x="5003800" y="4533900"/>
            <a:ext cx="12700" cy="838200"/>
          </a:xfrm>
          <a:prstGeom prst="line">
            <a:avLst/>
          </a:prstGeom>
          <a:noFill/>
          <a:ln w="28575">
            <a:solidFill>
              <a:schemeClr val="tx1"/>
            </a:solidFill>
            <a:prstDash val="dash"/>
            <a:round/>
            <a:headEnd/>
            <a:tailEnd/>
          </a:ln>
        </p:spPr>
        <p:txBody>
          <a:bodyPr>
            <a:spAutoFit/>
          </a:bodyPr>
          <a:lstStyle/>
          <a:p>
            <a:endParaRPr lang="en-US" dirty="0">
              <a:latin typeface="Courier New" pitchFamily="49" charset="0"/>
            </a:endParaRPr>
          </a:p>
        </p:txBody>
      </p:sp>
      <p:pic>
        <p:nvPicPr>
          <p:cNvPr id="2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9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43"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2" name="Slide Number Placeholder 3"/>
          <p:cNvSpPr>
            <a:spLocks noGrp="1"/>
          </p:cNvSpPr>
          <p:nvPr>
            <p:ph type="sldNum" sz="quarter" idx="11"/>
          </p:nvPr>
        </p:nvSpPr>
        <p:spPr>
          <a:xfrm>
            <a:off x="6553200" y="6248400"/>
            <a:ext cx="1905000" cy="457200"/>
          </a:xfrm>
        </p:spPr>
        <p:txBody>
          <a:bodyPr/>
          <a:lstStyle/>
          <a:p>
            <a:pPr>
              <a:defRPr/>
            </a:pPr>
            <a:fld id="{301209EB-D1AD-4BD8-835C-6E6B6FD4AB20}" type="slidenum">
              <a:rPr lang="x-none" b="0">
                <a:solidFill>
                  <a:schemeClr val="tx1"/>
                </a:solidFill>
                <a:latin typeface="Arial" pitchFamily="34" charset="0"/>
                <a:cs typeface="+mn-cs"/>
              </a:rPr>
              <a:pPr>
                <a:defRPr/>
              </a:pPr>
              <a:t>134</a:t>
            </a:fld>
            <a:endParaRPr lang="en-US" b="0" dirty="0">
              <a:solidFill>
                <a:schemeClr val="tx1"/>
              </a:solidFill>
              <a:latin typeface="Arial" pitchFamily="34" charset="0"/>
              <a:cs typeface="+mn-cs"/>
            </a:endParaRPr>
          </a:p>
        </p:txBody>
      </p:sp>
      <p:sp>
        <p:nvSpPr>
          <p:cNvPr id="132100" name="Text Box 2"/>
          <p:cNvSpPr txBox="1">
            <a:spLocks noChangeArrowheads="1"/>
          </p:cNvSpPr>
          <p:nvPr/>
        </p:nvSpPr>
        <p:spPr bwMode="auto">
          <a:xfrm>
            <a:off x="2803525" y="1897063"/>
            <a:ext cx="2789238" cy="2308324"/>
          </a:xfrm>
          <a:prstGeom prst="rect">
            <a:avLst/>
          </a:prstGeom>
          <a:noFill/>
          <a:ln w="9525">
            <a:noFill/>
            <a:miter lim="800000"/>
            <a:headEnd/>
            <a:tailEnd/>
          </a:ln>
        </p:spPr>
        <p:txBody>
          <a:bodyPr>
            <a:spAutoFit/>
          </a:bodyPr>
          <a:lstStyle/>
          <a:p>
            <a:r>
              <a:rPr lang="en-US" dirty="0">
                <a:solidFill>
                  <a:srgbClr val="FF9900"/>
                </a:solidFill>
                <a:latin typeface="Courier New" pitchFamily="49" charset="0"/>
              </a:rPr>
              <a:t>A </a:t>
            </a:r>
            <a:r>
              <a:rPr lang="en-US" dirty="0" err="1">
                <a:solidFill>
                  <a:srgbClr val="FF9900"/>
                </a:solidFill>
                <a:latin typeface="Courier New" pitchFamily="49" charset="0"/>
              </a:rPr>
              <a:t>q.enq</a:t>
            </a:r>
            <a:r>
              <a:rPr lang="en-US" dirty="0">
                <a:solidFill>
                  <a:srgbClr val="FF9900"/>
                </a:solidFill>
                <a:latin typeface="Courier New" pitchFamily="49" charset="0"/>
              </a:rPr>
              <a:t>(3)</a:t>
            </a:r>
          </a:p>
          <a:p>
            <a:r>
              <a:rPr lang="en-US" dirty="0">
                <a:solidFill>
                  <a:srgbClr val="66FF33"/>
                </a:solidFill>
                <a:latin typeface="Courier New" pitchFamily="49" charset="0"/>
              </a:rPr>
              <a:t>B </a:t>
            </a:r>
            <a:r>
              <a:rPr lang="en-US" dirty="0" err="1">
                <a:solidFill>
                  <a:srgbClr val="66FF33"/>
                </a:solidFill>
                <a:latin typeface="Courier New" pitchFamily="49" charset="0"/>
              </a:rPr>
              <a:t>q.enq</a:t>
            </a:r>
            <a:r>
              <a:rPr lang="en-US" dirty="0">
                <a:solidFill>
                  <a:srgbClr val="66FF33"/>
                </a:solidFill>
                <a:latin typeface="Courier New" pitchFamily="49" charset="0"/>
              </a:rPr>
              <a:t>(4)</a:t>
            </a:r>
          </a:p>
          <a:p>
            <a:r>
              <a:rPr lang="en-US" dirty="0">
                <a:solidFill>
                  <a:srgbClr val="66FF33"/>
                </a:solidFill>
                <a:latin typeface="Courier New" pitchFamily="49" charset="0"/>
              </a:rPr>
              <a:t>B q:void</a:t>
            </a:r>
          </a:p>
          <a:p>
            <a:r>
              <a:rPr lang="en-US" dirty="0">
                <a:solidFill>
                  <a:srgbClr val="66FF33"/>
                </a:solidFill>
                <a:latin typeface="Courier New" pitchFamily="49" charset="0"/>
              </a:rPr>
              <a:t>B </a:t>
            </a:r>
            <a:r>
              <a:rPr lang="en-US" dirty="0" err="1">
                <a:solidFill>
                  <a:srgbClr val="66FF33"/>
                </a:solidFill>
                <a:latin typeface="Courier New" pitchFamily="49" charset="0"/>
              </a:rPr>
              <a:t>q.deq</a:t>
            </a:r>
            <a:r>
              <a:rPr lang="en-US" dirty="0">
                <a:solidFill>
                  <a:srgbClr val="66FF33"/>
                </a:solidFill>
                <a:latin typeface="Courier New" pitchFamily="49" charset="0"/>
              </a:rPr>
              <a:t>()</a:t>
            </a:r>
          </a:p>
          <a:p>
            <a:r>
              <a:rPr lang="en-US" dirty="0">
                <a:solidFill>
                  <a:srgbClr val="66FF33"/>
                </a:solidFill>
                <a:latin typeface="Courier New" pitchFamily="49" charset="0"/>
              </a:rPr>
              <a:t>B q:4</a:t>
            </a:r>
          </a:p>
          <a:p>
            <a:r>
              <a:rPr lang="en-US" dirty="0">
                <a:solidFill>
                  <a:srgbClr val="66FF33"/>
                </a:solidFill>
                <a:latin typeface="Courier New" pitchFamily="49" charset="0"/>
              </a:rPr>
              <a:t>B q:enq(6)</a:t>
            </a:r>
          </a:p>
        </p:txBody>
      </p:sp>
      <p:sp>
        <p:nvSpPr>
          <p:cNvPr id="132101" name="Rectangle 3"/>
          <p:cNvSpPr>
            <a:spLocks noGrp="1" noChangeArrowheads="1"/>
          </p:cNvSpPr>
          <p:nvPr>
            <p:ph type="title" idx="4294967295"/>
          </p:nvPr>
        </p:nvSpPr>
        <p:spPr/>
        <p:txBody>
          <a:bodyPr/>
          <a:lstStyle/>
          <a:p>
            <a:pPr eaLnBrk="1" hangingPunct="1"/>
            <a:r>
              <a:rPr lang="en-US" smtClean="0"/>
              <a:t>Example</a:t>
            </a:r>
          </a:p>
        </p:txBody>
      </p:sp>
      <p:grpSp>
        <p:nvGrpSpPr>
          <p:cNvPr id="132102" name="Group 7"/>
          <p:cNvGrpSpPr>
            <a:grpSpLocks/>
          </p:cNvGrpSpPr>
          <p:nvPr/>
        </p:nvGrpSpPr>
        <p:grpSpPr bwMode="auto">
          <a:xfrm>
            <a:off x="1295400" y="5651500"/>
            <a:ext cx="7391400" cy="630238"/>
            <a:chOff x="528" y="3352"/>
            <a:chExt cx="4656" cy="397"/>
          </a:xfrm>
        </p:grpSpPr>
        <p:sp>
          <p:nvSpPr>
            <p:cNvPr id="132107" name="AutoShape 5"/>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32108" name="Text Box 6"/>
            <p:cNvSpPr txBox="1">
              <a:spLocks noChangeArrowheads="1"/>
            </p:cNvSpPr>
            <p:nvPr/>
          </p:nvSpPr>
          <p:spPr bwMode="auto">
            <a:xfrm>
              <a:off x="2235" y="3436"/>
              <a:ext cx="391" cy="233"/>
            </a:xfrm>
            <a:prstGeom prst="rect">
              <a:avLst/>
            </a:prstGeom>
            <a:noFill/>
            <a:ln w="9525">
              <a:noFill/>
              <a:miter lim="800000"/>
              <a:headEnd/>
              <a:tailEnd/>
            </a:ln>
          </p:spPr>
          <p:txBody>
            <a:bodyPr wrap="none">
              <a:spAutoFit/>
            </a:bodyPr>
            <a:lstStyle/>
            <a:p>
              <a:pPr algn="r"/>
              <a:r>
                <a:rPr lang="en-US" sz="1800" b="0" dirty="0">
                  <a:solidFill>
                    <a:schemeClr val="bg1"/>
                  </a:solidFill>
                  <a:latin typeface="Arial" pitchFamily="34" charset="0"/>
                </a:rPr>
                <a:t>time</a:t>
              </a:r>
            </a:p>
          </p:txBody>
        </p:sp>
      </p:grpSp>
      <p:sp>
        <p:nvSpPr>
          <p:cNvPr id="132103" name="AutoShape 8"/>
          <p:cNvSpPr>
            <a:spLocks noChangeArrowheads="1"/>
          </p:cNvSpPr>
          <p:nvPr/>
        </p:nvSpPr>
        <p:spPr bwMode="auto">
          <a:xfrm>
            <a:off x="1943100" y="51054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err="1" smtClean="0">
                <a:solidFill>
                  <a:schemeClr val="tx1"/>
                </a:solidFill>
                <a:latin typeface="Arial" pitchFamily="34" charset="0"/>
              </a:rPr>
              <a:t>q.enq</a:t>
            </a:r>
            <a:r>
              <a:rPr lang="en-US" sz="1800" dirty="0" smtClean="0">
                <a:solidFill>
                  <a:schemeClr val="tx1"/>
                </a:solidFill>
                <a:latin typeface="Arial" pitchFamily="34" charset="0"/>
              </a:rPr>
              <a:t>(4</a:t>
            </a:r>
            <a:r>
              <a:rPr lang="en-US" sz="1400" dirty="0">
                <a:solidFill>
                  <a:schemeClr val="tx1"/>
                </a:solidFill>
                <a:latin typeface="Arial" pitchFamily="34" charset="0"/>
              </a:rPr>
              <a:t>)</a:t>
            </a:r>
          </a:p>
        </p:txBody>
      </p:sp>
      <p:sp>
        <p:nvSpPr>
          <p:cNvPr id="132104" name="AutoShape 9"/>
          <p:cNvSpPr>
            <a:spLocks noChangeArrowheads="1"/>
          </p:cNvSpPr>
          <p:nvPr/>
        </p:nvSpPr>
        <p:spPr bwMode="auto">
          <a:xfrm flipH="1">
            <a:off x="1595438" y="4476750"/>
            <a:ext cx="35433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FF9900"/>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A </a:t>
            </a:r>
            <a:r>
              <a:rPr lang="en-US" sz="1800" dirty="0">
                <a:solidFill>
                  <a:schemeClr val="tx1"/>
                </a:solidFill>
                <a:latin typeface="Arial" pitchFamily="34" charset="0"/>
              </a:rPr>
              <a:t>q.enq(3)</a:t>
            </a:r>
          </a:p>
        </p:txBody>
      </p:sp>
      <p:sp>
        <p:nvSpPr>
          <p:cNvPr id="132105" name="AutoShape 10"/>
          <p:cNvSpPr>
            <a:spLocks noChangeArrowheads="1"/>
          </p:cNvSpPr>
          <p:nvPr/>
        </p:nvSpPr>
        <p:spPr bwMode="auto">
          <a:xfrm>
            <a:off x="3886200" y="51181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err="1" smtClean="0">
                <a:solidFill>
                  <a:schemeClr val="tx1"/>
                </a:solidFill>
                <a:latin typeface="Arial" pitchFamily="34" charset="0"/>
              </a:rPr>
              <a:t>q.deq</a:t>
            </a:r>
            <a:r>
              <a:rPr lang="en-US" sz="1800" dirty="0" smtClean="0">
                <a:solidFill>
                  <a:schemeClr val="tx1"/>
                </a:solidFill>
                <a:latin typeface="Arial" pitchFamily="34" charset="0"/>
              </a:rPr>
              <a:t>(4</a:t>
            </a:r>
            <a:r>
              <a:rPr lang="en-US" sz="1400" dirty="0">
                <a:solidFill>
                  <a:schemeClr val="tx1"/>
                </a:solidFill>
                <a:latin typeface="Arial" pitchFamily="34" charset="0"/>
              </a:rPr>
              <a:t>)</a:t>
            </a:r>
          </a:p>
        </p:txBody>
      </p:sp>
      <p:sp>
        <p:nvSpPr>
          <p:cNvPr id="132106" name="AutoShape 12"/>
          <p:cNvSpPr>
            <a:spLocks noChangeArrowheads="1"/>
          </p:cNvSpPr>
          <p:nvPr/>
        </p:nvSpPr>
        <p:spPr bwMode="auto">
          <a:xfrm flipH="1">
            <a:off x="5900738" y="5073650"/>
            <a:ext cx="18669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a:solidFill>
                  <a:schemeClr val="tx1"/>
                </a:solidFill>
                <a:latin typeface="Arial" pitchFamily="34" charset="0"/>
              </a:rPr>
              <a:t>q.enq(6)</a:t>
            </a:r>
          </a:p>
        </p:txBody>
      </p:sp>
      <p:pic>
        <p:nvPicPr>
          <p:cNvPr id="13"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4" name="Slide Number Placeholder 3"/>
          <p:cNvSpPr>
            <a:spLocks noGrp="1"/>
          </p:cNvSpPr>
          <p:nvPr>
            <p:ph type="sldNum" sz="quarter" idx="11"/>
          </p:nvPr>
        </p:nvSpPr>
        <p:spPr>
          <a:xfrm>
            <a:off x="6553200" y="6248400"/>
            <a:ext cx="1905000" cy="457200"/>
          </a:xfrm>
        </p:spPr>
        <p:txBody>
          <a:bodyPr/>
          <a:lstStyle/>
          <a:p>
            <a:pPr>
              <a:defRPr/>
            </a:pPr>
            <a:fld id="{F498304F-B45E-4B82-9C32-8A15E37412FF}" type="slidenum">
              <a:rPr lang="x-none" b="0">
                <a:solidFill>
                  <a:schemeClr val="tx1"/>
                </a:solidFill>
                <a:latin typeface="Arial" pitchFamily="34" charset="0"/>
                <a:cs typeface="+mn-cs"/>
              </a:rPr>
              <a:pPr>
                <a:defRPr/>
              </a:pPr>
              <a:t>135</a:t>
            </a:fld>
            <a:endParaRPr lang="en-US" b="0" dirty="0">
              <a:solidFill>
                <a:schemeClr val="tx1"/>
              </a:solidFill>
              <a:latin typeface="Arial" pitchFamily="34" charset="0"/>
              <a:cs typeface="+mn-cs"/>
            </a:endParaRPr>
          </a:p>
        </p:txBody>
      </p:sp>
      <p:sp>
        <p:nvSpPr>
          <p:cNvPr id="133124" name="Rectangle 3"/>
          <p:cNvSpPr>
            <a:spLocks noGrp="1" noChangeArrowheads="1"/>
          </p:cNvSpPr>
          <p:nvPr>
            <p:ph type="title" idx="4294967295"/>
          </p:nvPr>
        </p:nvSpPr>
        <p:spPr/>
        <p:txBody>
          <a:bodyPr/>
          <a:lstStyle/>
          <a:p>
            <a:pPr eaLnBrk="1" hangingPunct="1"/>
            <a:r>
              <a:rPr lang="en-US" smtClean="0"/>
              <a:t>Example</a:t>
            </a:r>
          </a:p>
        </p:txBody>
      </p:sp>
      <p:sp>
        <p:nvSpPr>
          <p:cNvPr id="133125" name="AutoShape 4"/>
          <p:cNvSpPr>
            <a:spLocks noChangeArrowheads="1"/>
          </p:cNvSpPr>
          <p:nvPr/>
        </p:nvSpPr>
        <p:spPr bwMode="auto">
          <a:xfrm>
            <a:off x="2801938" y="1928813"/>
            <a:ext cx="1981200" cy="438150"/>
          </a:xfrm>
          <a:prstGeom prst="wedgeRoundRectCallout">
            <a:avLst>
              <a:gd name="adj1" fmla="val 135176"/>
              <a:gd name="adj2" fmla="val 102176"/>
              <a:gd name="adj3" fmla="val 16667"/>
            </a:avLst>
          </a:prstGeom>
          <a:noFill/>
          <a:ln w="38100" algn="ctr">
            <a:solidFill>
              <a:srgbClr val="FF3300"/>
            </a:solidFill>
            <a:miter lim="800000"/>
            <a:headEnd/>
            <a:tailEnd/>
          </a:ln>
        </p:spPr>
        <p:txBody>
          <a:bodyPr/>
          <a:lstStyle/>
          <a:p>
            <a:pPr algn="ctr"/>
            <a:endParaRPr lang="en-US" dirty="0">
              <a:latin typeface="Courier New" pitchFamily="49" charset="0"/>
            </a:endParaRPr>
          </a:p>
        </p:txBody>
      </p:sp>
      <p:sp>
        <p:nvSpPr>
          <p:cNvPr id="133126" name="Text Box 5"/>
          <p:cNvSpPr txBox="1">
            <a:spLocks noChangeArrowheads="1"/>
          </p:cNvSpPr>
          <p:nvPr/>
        </p:nvSpPr>
        <p:spPr bwMode="auto">
          <a:xfrm>
            <a:off x="5881688" y="2132013"/>
            <a:ext cx="2894012" cy="1200329"/>
          </a:xfrm>
          <a:prstGeom prst="rect">
            <a:avLst/>
          </a:prstGeom>
          <a:noFill/>
          <a:ln w="9525" algn="ctr">
            <a:noFill/>
            <a:miter lim="800000"/>
            <a:headEnd/>
            <a:tailEnd/>
          </a:ln>
        </p:spPr>
        <p:txBody>
          <a:bodyPr>
            <a:spAutoFit/>
          </a:bodyPr>
          <a:lstStyle/>
          <a:p>
            <a:pPr algn="ctr"/>
            <a:r>
              <a:rPr lang="en-US" dirty="0">
                <a:latin typeface="Arial" pitchFamily="34" charset="0"/>
              </a:rPr>
              <a:t>Complete this pending</a:t>
            </a:r>
          </a:p>
          <a:p>
            <a:pPr algn="ctr"/>
            <a:r>
              <a:rPr lang="en-US" dirty="0">
                <a:latin typeface="Arial" pitchFamily="34" charset="0"/>
              </a:rPr>
              <a:t>invocation</a:t>
            </a:r>
          </a:p>
        </p:txBody>
      </p:sp>
      <p:grpSp>
        <p:nvGrpSpPr>
          <p:cNvPr id="133127" name="Group 6"/>
          <p:cNvGrpSpPr>
            <a:grpSpLocks/>
          </p:cNvGrpSpPr>
          <p:nvPr/>
        </p:nvGrpSpPr>
        <p:grpSpPr bwMode="auto">
          <a:xfrm>
            <a:off x="1447800" y="5803900"/>
            <a:ext cx="7391400" cy="630238"/>
            <a:chOff x="528" y="3352"/>
            <a:chExt cx="4656" cy="397"/>
          </a:xfrm>
        </p:grpSpPr>
        <p:sp>
          <p:nvSpPr>
            <p:cNvPr id="133133" name="AutoShape 7"/>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33134" name="Text Box 8"/>
            <p:cNvSpPr txBox="1">
              <a:spLocks noChangeArrowheads="1"/>
            </p:cNvSpPr>
            <p:nvPr/>
          </p:nvSpPr>
          <p:spPr bwMode="auto">
            <a:xfrm>
              <a:off x="2235" y="3436"/>
              <a:ext cx="391" cy="233"/>
            </a:xfrm>
            <a:prstGeom prst="rect">
              <a:avLst/>
            </a:prstGeom>
            <a:noFill/>
            <a:ln w="9525">
              <a:noFill/>
              <a:miter lim="800000"/>
              <a:headEnd/>
              <a:tailEnd/>
            </a:ln>
          </p:spPr>
          <p:txBody>
            <a:bodyPr wrap="none">
              <a:spAutoFit/>
            </a:bodyPr>
            <a:lstStyle/>
            <a:p>
              <a:pPr algn="r"/>
              <a:r>
                <a:rPr lang="en-US" sz="1800" b="0" dirty="0">
                  <a:solidFill>
                    <a:schemeClr val="bg1"/>
                  </a:solidFill>
                  <a:latin typeface="Arial" pitchFamily="34" charset="0"/>
                </a:rPr>
                <a:t>time</a:t>
              </a:r>
            </a:p>
          </p:txBody>
        </p:sp>
      </p:grpSp>
      <p:sp>
        <p:nvSpPr>
          <p:cNvPr id="133128" name="AutoShape 9"/>
          <p:cNvSpPr>
            <a:spLocks noChangeArrowheads="1"/>
          </p:cNvSpPr>
          <p:nvPr/>
        </p:nvSpPr>
        <p:spPr bwMode="auto">
          <a:xfrm>
            <a:off x="2095500" y="52578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err="1" smtClean="0">
                <a:solidFill>
                  <a:schemeClr val="tx1"/>
                </a:solidFill>
                <a:latin typeface="Arial" pitchFamily="34" charset="0"/>
              </a:rPr>
              <a:t>q.enq</a:t>
            </a:r>
            <a:r>
              <a:rPr lang="en-US" sz="1800" dirty="0" smtClean="0">
                <a:solidFill>
                  <a:schemeClr val="tx1"/>
                </a:solidFill>
                <a:latin typeface="Arial" pitchFamily="34" charset="0"/>
              </a:rPr>
              <a:t>(4</a:t>
            </a:r>
            <a:r>
              <a:rPr lang="en-US" sz="1400" dirty="0">
                <a:solidFill>
                  <a:schemeClr val="tx1"/>
                </a:solidFill>
                <a:latin typeface="Arial" pitchFamily="34" charset="0"/>
              </a:rPr>
              <a:t>)</a:t>
            </a:r>
          </a:p>
        </p:txBody>
      </p:sp>
      <p:sp>
        <p:nvSpPr>
          <p:cNvPr id="133129" name="AutoShape 11"/>
          <p:cNvSpPr>
            <a:spLocks noChangeArrowheads="1"/>
          </p:cNvSpPr>
          <p:nvPr/>
        </p:nvSpPr>
        <p:spPr bwMode="auto">
          <a:xfrm>
            <a:off x="4038600" y="52705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err="1" smtClean="0">
                <a:solidFill>
                  <a:schemeClr val="tx1"/>
                </a:solidFill>
                <a:latin typeface="Arial" pitchFamily="34" charset="0"/>
              </a:rPr>
              <a:t>q.deq</a:t>
            </a:r>
            <a:r>
              <a:rPr lang="en-US" sz="1800" dirty="0" smtClean="0">
                <a:solidFill>
                  <a:schemeClr val="tx1"/>
                </a:solidFill>
                <a:latin typeface="Arial" pitchFamily="34" charset="0"/>
              </a:rPr>
              <a:t>(3</a:t>
            </a:r>
            <a:r>
              <a:rPr lang="en-US" sz="1400" dirty="0">
                <a:solidFill>
                  <a:schemeClr val="tx1"/>
                </a:solidFill>
                <a:latin typeface="Arial" pitchFamily="34" charset="0"/>
              </a:rPr>
              <a:t>)</a:t>
            </a:r>
          </a:p>
        </p:txBody>
      </p:sp>
      <p:sp>
        <p:nvSpPr>
          <p:cNvPr id="133130" name="AutoShape 12"/>
          <p:cNvSpPr>
            <a:spLocks noChangeArrowheads="1"/>
          </p:cNvSpPr>
          <p:nvPr/>
        </p:nvSpPr>
        <p:spPr bwMode="auto">
          <a:xfrm flipH="1">
            <a:off x="6053138" y="5226050"/>
            <a:ext cx="18669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a:solidFill>
                  <a:schemeClr val="tx1"/>
                </a:solidFill>
                <a:latin typeface="Arial" pitchFamily="34" charset="0"/>
              </a:rPr>
              <a:t>q.enq(6)</a:t>
            </a:r>
          </a:p>
        </p:txBody>
      </p:sp>
      <p:sp>
        <p:nvSpPr>
          <p:cNvPr id="133131" name="Text Box 15"/>
          <p:cNvSpPr txBox="1">
            <a:spLocks noChangeArrowheads="1"/>
          </p:cNvSpPr>
          <p:nvPr/>
        </p:nvSpPr>
        <p:spPr bwMode="auto">
          <a:xfrm>
            <a:off x="2803525" y="1897063"/>
            <a:ext cx="2789238" cy="2308324"/>
          </a:xfrm>
          <a:prstGeom prst="rect">
            <a:avLst/>
          </a:prstGeom>
          <a:noFill/>
          <a:ln w="9525">
            <a:noFill/>
            <a:miter lim="800000"/>
            <a:headEnd/>
            <a:tailEnd/>
          </a:ln>
        </p:spPr>
        <p:txBody>
          <a:bodyPr>
            <a:spAutoFit/>
          </a:bodyPr>
          <a:lstStyle/>
          <a:p>
            <a:r>
              <a:rPr lang="en-US" dirty="0">
                <a:solidFill>
                  <a:srgbClr val="FF9900"/>
                </a:solidFill>
                <a:latin typeface="Courier New" pitchFamily="49" charset="0"/>
              </a:rPr>
              <a:t>A </a:t>
            </a:r>
            <a:r>
              <a:rPr lang="en-US" dirty="0" err="1">
                <a:solidFill>
                  <a:srgbClr val="FF9900"/>
                </a:solidFill>
                <a:latin typeface="Courier New" pitchFamily="49" charset="0"/>
              </a:rPr>
              <a:t>q.enq</a:t>
            </a:r>
            <a:r>
              <a:rPr lang="en-US" dirty="0">
                <a:solidFill>
                  <a:srgbClr val="FF9900"/>
                </a:solidFill>
                <a:latin typeface="Courier New" pitchFamily="49" charset="0"/>
              </a:rPr>
              <a:t>(3)</a:t>
            </a:r>
          </a:p>
          <a:p>
            <a:r>
              <a:rPr lang="en-US" dirty="0">
                <a:solidFill>
                  <a:srgbClr val="66FF33"/>
                </a:solidFill>
                <a:latin typeface="Courier New" pitchFamily="49" charset="0"/>
              </a:rPr>
              <a:t>B </a:t>
            </a:r>
            <a:r>
              <a:rPr lang="en-US" dirty="0" err="1">
                <a:solidFill>
                  <a:srgbClr val="66FF33"/>
                </a:solidFill>
                <a:latin typeface="Courier New" pitchFamily="49" charset="0"/>
              </a:rPr>
              <a:t>q.enq</a:t>
            </a:r>
            <a:r>
              <a:rPr lang="en-US" dirty="0">
                <a:solidFill>
                  <a:srgbClr val="66FF33"/>
                </a:solidFill>
                <a:latin typeface="Courier New" pitchFamily="49" charset="0"/>
              </a:rPr>
              <a:t>(4)</a:t>
            </a:r>
          </a:p>
          <a:p>
            <a:r>
              <a:rPr lang="en-US" dirty="0">
                <a:solidFill>
                  <a:srgbClr val="66FF33"/>
                </a:solidFill>
                <a:latin typeface="Courier New" pitchFamily="49" charset="0"/>
              </a:rPr>
              <a:t>B q:void</a:t>
            </a:r>
          </a:p>
          <a:p>
            <a:r>
              <a:rPr lang="en-US" dirty="0">
                <a:solidFill>
                  <a:srgbClr val="66FF33"/>
                </a:solidFill>
                <a:latin typeface="Courier New" pitchFamily="49" charset="0"/>
              </a:rPr>
              <a:t>B </a:t>
            </a:r>
            <a:r>
              <a:rPr lang="en-US" dirty="0" err="1">
                <a:solidFill>
                  <a:srgbClr val="66FF33"/>
                </a:solidFill>
                <a:latin typeface="Courier New" pitchFamily="49" charset="0"/>
              </a:rPr>
              <a:t>q.deq</a:t>
            </a:r>
            <a:r>
              <a:rPr lang="en-US" dirty="0">
                <a:solidFill>
                  <a:srgbClr val="66FF33"/>
                </a:solidFill>
                <a:latin typeface="Courier New" pitchFamily="49" charset="0"/>
              </a:rPr>
              <a:t>()</a:t>
            </a:r>
          </a:p>
          <a:p>
            <a:r>
              <a:rPr lang="en-US" dirty="0">
                <a:solidFill>
                  <a:srgbClr val="66FF33"/>
                </a:solidFill>
                <a:latin typeface="Courier New" pitchFamily="49" charset="0"/>
              </a:rPr>
              <a:t>B q:4</a:t>
            </a:r>
          </a:p>
          <a:p>
            <a:r>
              <a:rPr lang="en-US" dirty="0">
                <a:solidFill>
                  <a:srgbClr val="66FF33"/>
                </a:solidFill>
                <a:latin typeface="Courier New" pitchFamily="49" charset="0"/>
              </a:rPr>
              <a:t>B q:enq(6)</a:t>
            </a:r>
          </a:p>
        </p:txBody>
      </p:sp>
      <p:sp>
        <p:nvSpPr>
          <p:cNvPr id="133132" name="AutoShape 17"/>
          <p:cNvSpPr>
            <a:spLocks noChangeArrowheads="1"/>
          </p:cNvSpPr>
          <p:nvPr/>
        </p:nvSpPr>
        <p:spPr bwMode="auto">
          <a:xfrm flipH="1">
            <a:off x="1595438" y="4476750"/>
            <a:ext cx="35433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FF9900"/>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A </a:t>
            </a:r>
            <a:r>
              <a:rPr lang="en-US" sz="1800" dirty="0">
                <a:solidFill>
                  <a:schemeClr val="tx1"/>
                </a:solidFill>
                <a:latin typeface="Arial" pitchFamily="34" charset="0"/>
              </a:rPr>
              <a:t>q.enq(3)</a:t>
            </a:r>
          </a:p>
        </p:txBody>
      </p:sp>
      <p:pic>
        <p:nvPicPr>
          <p:cNvPr id="15"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5" name="Slide Number Placeholder 3"/>
          <p:cNvSpPr>
            <a:spLocks noGrp="1"/>
          </p:cNvSpPr>
          <p:nvPr>
            <p:ph type="sldNum" sz="quarter" idx="11"/>
          </p:nvPr>
        </p:nvSpPr>
        <p:spPr>
          <a:xfrm>
            <a:off x="6553200" y="6248400"/>
            <a:ext cx="1905000" cy="457200"/>
          </a:xfrm>
        </p:spPr>
        <p:txBody>
          <a:bodyPr/>
          <a:lstStyle/>
          <a:p>
            <a:pPr>
              <a:defRPr/>
            </a:pPr>
            <a:fld id="{D58CCA73-2E1E-40FA-B028-6D06D3913235}" type="slidenum">
              <a:rPr lang="x-none" b="0">
                <a:solidFill>
                  <a:schemeClr val="tx1"/>
                </a:solidFill>
                <a:latin typeface="Arial" pitchFamily="34" charset="0"/>
                <a:cs typeface="+mn-cs"/>
              </a:rPr>
              <a:pPr>
                <a:defRPr/>
              </a:pPr>
              <a:t>136</a:t>
            </a:fld>
            <a:endParaRPr lang="en-US" b="0" dirty="0">
              <a:solidFill>
                <a:schemeClr val="tx1"/>
              </a:solidFill>
              <a:latin typeface="Arial" pitchFamily="34" charset="0"/>
              <a:cs typeface="+mn-cs"/>
            </a:endParaRPr>
          </a:p>
        </p:txBody>
      </p:sp>
      <p:sp>
        <p:nvSpPr>
          <p:cNvPr id="134148" name="Rectangle 2"/>
          <p:cNvSpPr>
            <a:spLocks noGrp="1" noChangeArrowheads="1"/>
          </p:cNvSpPr>
          <p:nvPr>
            <p:ph type="title" idx="4294967295"/>
          </p:nvPr>
        </p:nvSpPr>
        <p:spPr/>
        <p:txBody>
          <a:bodyPr/>
          <a:lstStyle/>
          <a:p>
            <a:pPr eaLnBrk="1" hangingPunct="1"/>
            <a:r>
              <a:rPr lang="en-US" smtClean="0"/>
              <a:t>Example</a:t>
            </a:r>
          </a:p>
        </p:txBody>
      </p:sp>
      <p:sp>
        <p:nvSpPr>
          <p:cNvPr id="134149" name="AutoShape 3"/>
          <p:cNvSpPr>
            <a:spLocks noChangeArrowheads="1"/>
          </p:cNvSpPr>
          <p:nvPr/>
        </p:nvSpPr>
        <p:spPr bwMode="auto">
          <a:xfrm>
            <a:off x="2801938" y="1928813"/>
            <a:ext cx="1981200" cy="438150"/>
          </a:xfrm>
          <a:prstGeom prst="wedgeRoundRectCallout">
            <a:avLst>
              <a:gd name="adj1" fmla="val 135176"/>
              <a:gd name="adj2" fmla="val 102176"/>
              <a:gd name="adj3" fmla="val 16667"/>
            </a:avLst>
          </a:prstGeom>
          <a:noFill/>
          <a:ln w="38100" algn="ctr">
            <a:solidFill>
              <a:srgbClr val="FF3300"/>
            </a:solidFill>
            <a:miter lim="800000"/>
            <a:headEnd/>
            <a:tailEnd/>
          </a:ln>
        </p:spPr>
        <p:txBody>
          <a:bodyPr/>
          <a:lstStyle/>
          <a:p>
            <a:pPr algn="ctr"/>
            <a:endParaRPr lang="en-US" dirty="0">
              <a:latin typeface="Courier New" pitchFamily="49" charset="0"/>
            </a:endParaRPr>
          </a:p>
        </p:txBody>
      </p:sp>
      <p:sp>
        <p:nvSpPr>
          <p:cNvPr id="134150" name="Text Box 4"/>
          <p:cNvSpPr txBox="1">
            <a:spLocks noChangeArrowheads="1"/>
          </p:cNvSpPr>
          <p:nvPr/>
        </p:nvSpPr>
        <p:spPr bwMode="auto">
          <a:xfrm>
            <a:off x="5881688" y="2132013"/>
            <a:ext cx="2894012" cy="1200329"/>
          </a:xfrm>
          <a:prstGeom prst="rect">
            <a:avLst/>
          </a:prstGeom>
          <a:noFill/>
          <a:ln w="9525" algn="ctr">
            <a:noFill/>
            <a:miter lim="800000"/>
            <a:headEnd/>
            <a:tailEnd/>
          </a:ln>
        </p:spPr>
        <p:txBody>
          <a:bodyPr>
            <a:spAutoFit/>
          </a:bodyPr>
          <a:lstStyle/>
          <a:p>
            <a:pPr algn="ctr"/>
            <a:r>
              <a:rPr lang="en-US" dirty="0">
                <a:latin typeface="Arial" pitchFamily="34" charset="0"/>
              </a:rPr>
              <a:t>Complete this pending</a:t>
            </a:r>
          </a:p>
          <a:p>
            <a:pPr algn="ctr"/>
            <a:r>
              <a:rPr lang="en-US" dirty="0">
                <a:latin typeface="Arial" pitchFamily="34" charset="0"/>
              </a:rPr>
              <a:t>invocation</a:t>
            </a:r>
          </a:p>
        </p:txBody>
      </p:sp>
      <p:grpSp>
        <p:nvGrpSpPr>
          <p:cNvPr id="134151" name="Group 5"/>
          <p:cNvGrpSpPr>
            <a:grpSpLocks/>
          </p:cNvGrpSpPr>
          <p:nvPr/>
        </p:nvGrpSpPr>
        <p:grpSpPr bwMode="auto">
          <a:xfrm>
            <a:off x="1447800" y="5803900"/>
            <a:ext cx="7391400" cy="630238"/>
            <a:chOff x="528" y="3352"/>
            <a:chExt cx="4656" cy="397"/>
          </a:xfrm>
        </p:grpSpPr>
        <p:sp>
          <p:nvSpPr>
            <p:cNvPr id="134158" name="AutoShape 6"/>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34159" name="Text Box 7"/>
            <p:cNvSpPr txBox="1">
              <a:spLocks noChangeArrowheads="1"/>
            </p:cNvSpPr>
            <p:nvPr/>
          </p:nvSpPr>
          <p:spPr bwMode="auto">
            <a:xfrm>
              <a:off x="2235" y="3436"/>
              <a:ext cx="391" cy="233"/>
            </a:xfrm>
            <a:prstGeom prst="rect">
              <a:avLst/>
            </a:prstGeom>
            <a:noFill/>
            <a:ln w="9525">
              <a:noFill/>
              <a:miter lim="800000"/>
              <a:headEnd/>
              <a:tailEnd/>
            </a:ln>
          </p:spPr>
          <p:txBody>
            <a:bodyPr wrap="none">
              <a:spAutoFit/>
            </a:bodyPr>
            <a:lstStyle/>
            <a:p>
              <a:pPr algn="r"/>
              <a:r>
                <a:rPr lang="en-US" sz="1800" b="0" dirty="0">
                  <a:solidFill>
                    <a:schemeClr val="bg1"/>
                  </a:solidFill>
                  <a:latin typeface="Arial" pitchFamily="34" charset="0"/>
                </a:rPr>
                <a:t>time</a:t>
              </a:r>
            </a:p>
          </p:txBody>
        </p:sp>
      </p:grpSp>
      <p:sp>
        <p:nvSpPr>
          <p:cNvPr id="134152" name="AutoShape 8"/>
          <p:cNvSpPr>
            <a:spLocks noChangeArrowheads="1"/>
          </p:cNvSpPr>
          <p:nvPr/>
        </p:nvSpPr>
        <p:spPr bwMode="auto">
          <a:xfrm>
            <a:off x="2095500" y="52578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err="1" smtClean="0">
                <a:solidFill>
                  <a:schemeClr val="tx1"/>
                </a:solidFill>
                <a:latin typeface="Arial" pitchFamily="34" charset="0"/>
              </a:rPr>
              <a:t>q.enq</a:t>
            </a:r>
            <a:r>
              <a:rPr lang="en-US" sz="1800" dirty="0" smtClean="0">
                <a:solidFill>
                  <a:schemeClr val="tx1"/>
                </a:solidFill>
                <a:latin typeface="Arial" pitchFamily="34" charset="0"/>
              </a:rPr>
              <a:t>(4</a:t>
            </a:r>
            <a:r>
              <a:rPr lang="en-US" sz="1400" dirty="0">
                <a:solidFill>
                  <a:schemeClr val="tx1"/>
                </a:solidFill>
                <a:latin typeface="Arial" pitchFamily="34" charset="0"/>
              </a:rPr>
              <a:t>)</a:t>
            </a:r>
          </a:p>
        </p:txBody>
      </p:sp>
      <p:sp>
        <p:nvSpPr>
          <p:cNvPr id="134153" name="AutoShape 9"/>
          <p:cNvSpPr>
            <a:spLocks noChangeArrowheads="1"/>
          </p:cNvSpPr>
          <p:nvPr/>
        </p:nvSpPr>
        <p:spPr bwMode="auto">
          <a:xfrm>
            <a:off x="4038600" y="52705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err="1" smtClean="0">
                <a:solidFill>
                  <a:schemeClr val="tx1"/>
                </a:solidFill>
                <a:latin typeface="Arial" pitchFamily="34" charset="0"/>
              </a:rPr>
              <a:t>q.deq</a:t>
            </a:r>
            <a:r>
              <a:rPr lang="en-US" sz="1800" dirty="0" smtClean="0">
                <a:solidFill>
                  <a:schemeClr val="tx1"/>
                </a:solidFill>
                <a:latin typeface="Arial" pitchFamily="34" charset="0"/>
              </a:rPr>
              <a:t>(4</a:t>
            </a:r>
            <a:r>
              <a:rPr lang="en-US" sz="1400" dirty="0">
                <a:solidFill>
                  <a:schemeClr val="tx1"/>
                </a:solidFill>
                <a:latin typeface="Arial" pitchFamily="34" charset="0"/>
              </a:rPr>
              <a:t>)</a:t>
            </a:r>
          </a:p>
        </p:txBody>
      </p:sp>
      <p:sp>
        <p:nvSpPr>
          <p:cNvPr id="134154" name="AutoShape 10"/>
          <p:cNvSpPr>
            <a:spLocks noChangeArrowheads="1"/>
          </p:cNvSpPr>
          <p:nvPr/>
        </p:nvSpPr>
        <p:spPr bwMode="auto">
          <a:xfrm flipH="1">
            <a:off x="6053138" y="5226050"/>
            <a:ext cx="18669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a:solidFill>
                  <a:schemeClr val="tx1"/>
                </a:solidFill>
                <a:latin typeface="Arial" pitchFamily="34" charset="0"/>
              </a:rPr>
              <a:t>q.enq(6)</a:t>
            </a:r>
          </a:p>
        </p:txBody>
      </p:sp>
      <p:sp>
        <p:nvSpPr>
          <p:cNvPr id="134155" name="AutoShape 11"/>
          <p:cNvSpPr>
            <a:spLocks noChangeArrowheads="1"/>
          </p:cNvSpPr>
          <p:nvPr/>
        </p:nvSpPr>
        <p:spPr bwMode="auto">
          <a:xfrm>
            <a:off x="1727200" y="46609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A </a:t>
            </a:r>
            <a:r>
              <a:rPr lang="en-US" sz="1800" dirty="0" err="1" smtClean="0">
                <a:solidFill>
                  <a:schemeClr val="tx1"/>
                </a:solidFill>
                <a:latin typeface="Arial" pitchFamily="34" charset="0"/>
              </a:rPr>
              <a:t>q.enq</a:t>
            </a:r>
            <a:r>
              <a:rPr lang="en-US" sz="1800" dirty="0" smtClean="0">
                <a:solidFill>
                  <a:schemeClr val="tx1"/>
                </a:solidFill>
                <a:latin typeface="Arial" pitchFamily="34" charset="0"/>
              </a:rPr>
              <a:t>(3</a:t>
            </a:r>
            <a:r>
              <a:rPr lang="en-US" sz="1400" dirty="0">
                <a:solidFill>
                  <a:schemeClr val="tx1"/>
                </a:solidFill>
                <a:latin typeface="Arial" pitchFamily="34" charset="0"/>
              </a:rPr>
              <a:t>)</a:t>
            </a:r>
          </a:p>
        </p:txBody>
      </p:sp>
      <p:sp>
        <p:nvSpPr>
          <p:cNvPr id="134156" name="Text Box 12"/>
          <p:cNvSpPr txBox="1">
            <a:spLocks noChangeArrowheads="1"/>
          </p:cNvSpPr>
          <p:nvPr/>
        </p:nvSpPr>
        <p:spPr bwMode="auto">
          <a:xfrm>
            <a:off x="2803525" y="1897063"/>
            <a:ext cx="2789238" cy="2677656"/>
          </a:xfrm>
          <a:prstGeom prst="rect">
            <a:avLst/>
          </a:prstGeom>
          <a:noFill/>
          <a:ln w="9525">
            <a:noFill/>
            <a:miter lim="800000"/>
            <a:headEnd/>
            <a:tailEnd/>
          </a:ln>
        </p:spPr>
        <p:txBody>
          <a:bodyPr>
            <a:spAutoFit/>
          </a:bodyPr>
          <a:lstStyle/>
          <a:p>
            <a:r>
              <a:rPr lang="en-US" dirty="0">
                <a:solidFill>
                  <a:srgbClr val="FF9900"/>
                </a:solidFill>
                <a:latin typeface="Courier New" pitchFamily="49" charset="0"/>
              </a:rPr>
              <a:t>A </a:t>
            </a:r>
            <a:r>
              <a:rPr lang="en-US" dirty="0" err="1">
                <a:solidFill>
                  <a:srgbClr val="FF9900"/>
                </a:solidFill>
                <a:latin typeface="Courier New" pitchFamily="49" charset="0"/>
              </a:rPr>
              <a:t>q.enq</a:t>
            </a:r>
            <a:r>
              <a:rPr lang="en-US" dirty="0">
                <a:solidFill>
                  <a:srgbClr val="FF9900"/>
                </a:solidFill>
                <a:latin typeface="Courier New" pitchFamily="49" charset="0"/>
              </a:rPr>
              <a:t>(3)</a:t>
            </a:r>
          </a:p>
          <a:p>
            <a:r>
              <a:rPr lang="en-US" dirty="0">
                <a:solidFill>
                  <a:srgbClr val="66FF33"/>
                </a:solidFill>
                <a:latin typeface="Courier New" pitchFamily="49" charset="0"/>
              </a:rPr>
              <a:t>B </a:t>
            </a:r>
            <a:r>
              <a:rPr lang="en-US" dirty="0" err="1">
                <a:solidFill>
                  <a:srgbClr val="66FF33"/>
                </a:solidFill>
                <a:latin typeface="Courier New" pitchFamily="49" charset="0"/>
              </a:rPr>
              <a:t>q.enq</a:t>
            </a:r>
            <a:r>
              <a:rPr lang="en-US" dirty="0">
                <a:solidFill>
                  <a:srgbClr val="66FF33"/>
                </a:solidFill>
                <a:latin typeface="Courier New" pitchFamily="49" charset="0"/>
              </a:rPr>
              <a:t>(4)</a:t>
            </a:r>
          </a:p>
          <a:p>
            <a:r>
              <a:rPr lang="en-US" dirty="0">
                <a:solidFill>
                  <a:srgbClr val="66FF33"/>
                </a:solidFill>
                <a:latin typeface="Courier New" pitchFamily="49" charset="0"/>
              </a:rPr>
              <a:t>B q:void</a:t>
            </a:r>
          </a:p>
          <a:p>
            <a:r>
              <a:rPr lang="en-US" dirty="0">
                <a:solidFill>
                  <a:srgbClr val="66FF33"/>
                </a:solidFill>
                <a:latin typeface="Courier New" pitchFamily="49" charset="0"/>
              </a:rPr>
              <a:t>B </a:t>
            </a:r>
            <a:r>
              <a:rPr lang="en-US" dirty="0" err="1">
                <a:solidFill>
                  <a:srgbClr val="66FF33"/>
                </a:solidFill>
                <a:latin typeface="Courier New" pitchFamily="49" charset="0"/>
              </a:rPr>
              <a:t>q.deq</a:t>
            </a:r>
            <a:r>
              <a:rPr lang="en-US" dirty="0">
                <a:solidFill>
                  <a:srgbClr val="66FF33"/>
                </a:solidFill>
                <a:latin typeface="Courier New" pitchFamily="49" charset="0"/>
              </a:rPr>
              <a:t>()</a:t>
            </a:r>
          </a:p>
          <a:p>
            <a:r>
              <a:rPr lang="en-US" dirty="0">
                <a:solidFill>
                  <a:srgbClr val="66FF33"/>
                </a:solidFill>
                <a:latin typeface="Courier New" pitchFamily="49" charset="0"/>
              </a:rPr>
              <a:t>B q:4</a:t>
            </a:r>
          </a:p>
          <a:p>
            <a:r>
              <a:rPr lang="en-US" dirty="0">
                <a:solidFill>
                  <a:srgbClr val="66FF33"/>
                </a:solidFill>
                <a:latin typeface="Courier New" pitchFamily="49" charset="0"/>
              </a:rPr>
              <a:t>B q:enq(6)</a:t>
            </a:r>
          </a:p>
          <a:p>
            <a:r>
              <a:rPr lang="en-US" dirty="0">
                <a:solidFill>
                  <a:srgbClr val="FF9900"/>
                </a:solidFill>
                <a:latin typeface="Courier New" pitchFamily="49" charset="0"/>
              </a:rPr>
              <a:t>A q:void</a:t>
            </a:r>
          </a:p>
        </p:txBody>
      </p:sp>
      <p:sp>
        <p:nvSpPr>
          <p:cNvPr id="134157" name="AutoShape 13"/>
          <p:cNvSpPr>
            <a:spLocks noChangeArrowheads="1"/>
          </p:cNvSpPr>
          <p:nvPr/>
        </p:nvSpPr>
        <p:spPr bwMode="auto">
          <a:xfrm>
            <a:off x="2768600" y="4159250"/>
            <a:ext cx="1841500" cy="412750"/>
          </a:xfrm>
          <a:prstGeom prst="wedgeRoundRectCallout">
            <a:avLst>
              <a:gd name="adj1" fmla="val 155861"/>
              <a:gd name="adj2" fmla="val -245769"/>
              <a:gd name="adj3" fmla="val 16667"/>
            </a:avLst>
          </a:prstGeom>
          <a:noFill/>
          <a:ln w="38100" algn="ctr">
            <a:solidFill>
              <a:srgbClr val="FF3300"/>
            </a:solidFill>
            <a:miter lim="800000"/>
            <a:headEnd/>
            <a:tailEnd/>
          </a:ln>
        </p:spPr>
        <p:txBody>
          <a:bodyPr/>
          <a:lstStyle/>
          <a:p>
            <a:pPr algn="ctr"/>
            <a:endParaRPr lang="en-US" dirty="0">
              <a:latin typeface="Courier New" pitchFamily="49" charset="0"/>
            </a:endParaRPr>
          </a:p>
        </p:txBody>
      </p:sp>
      <p:pic>
        <p:nvPicPr>
          <p:cNvPr id="16"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4" name="Slide Number Placeholder 3"/>
          <p:cNvSpPr>
            <a:spLocks noGrp="1"/>
          </p:cNvSpPr>
          <p:nvPr>
            <p:ph type="sldNum" sz="quarter" idx="11"/>
          </p:nvPr>
        </p:nvSpPr>
        <p:spPr>
          <a:xfrm>
            <a:off x="6553200" y="6248400"/>
            <a:ext cx="1905000" cy="457200"/>
          </a:xfrm>
        </p:spPr>
        <p:txBody>
          <a:bodyPr/>
          <a:lstStyle/>
          <a:p>
            <a:pPr>
              <a:defRPr/>
            </a:pPr>
            <a:fld id="{DBE82978-A5BD-4697-AFAC-E33E5B9C33F6}" type="slidenum">
              <a:rPr lang="x-none" b="0">
                <a:solidFill>
                  <a:schemeClr val="tx1"/>
                </a:solidFill>
                <a:latin typeface="Arial" pitchFamily="34" charset="0"/>
                <a:cs typeface="+mn-cs"/>
              </a:rPr>
              <a:pPr>
                <a:defRPr/>
              </a:pPr>
              <a:t>137</a:t>
            </a:fld>
            <a:endParaRPr lang="en-US" b="0" dirty="0">
              <a:solidFill>
                <a:schemeClr val="tx1"/>
              </a:solidFill>
              <a:latin typeface="Arial" pitchFamily="34" charset="0"/>
              <a:cs typeface="+mn-cs"/>
            </a:endParaRPr>
          </a:p>
        </p:txBody>
      </p:sp>
      <p:sp>
        <p:nvSpPr>
          <p:cNvPr id="135172" name="Rectangle 2"/>
          <p:cNvSpPr>
            <a:spLocks noGrp="1" noChangeArrowheads="1"/>
          </p:cNvSpPr>
          <p:nvPr>
            <p:ph type="title" idx="4294967295"/>
          </p:nvPr>
        </p:nvSpPr>
        <p:spPr/>
        <p:txBody>
          <a:bodyPr/>
          <a:lstStyle/>
          <a:p>
            <a:pPr eaLnBrk="1" hangingPunct="1"/>
            <a:r>
              <a:rPr lang="en-US" smtClean="0"/>
              <a:t>Example</a:t>
            </a:r>
          </a:p>
        </p:txBody>
      </p:sp>
      <p:grpSp>
        <p:nvGrpSpPr>
          <p:cNvPr id="135173" name="Group 5"/>
          <p:cNvGrpSpPr>
            <a:grpSpLocks/>
          </p:cNvGrpSpPr>
          <p:nvPr/>
        </p:nvGrpSpPr>
        <p:grpSpPr bwMode="auto">
          <a:xfrm>
            <a:off x="1447800" y="5803900"/>
            <a:ext cx="7391400" cy="630238"/>
            <a:chOff x="528" y="3352"/>
            <a:chExt cx="4656" cy="397"/>
          </a:xfrm>
        </p:grpSpPr>
        <p:sp>
          <p:nvSpPr>
            <p:cNvPr id="135181" name="AutoShape 6"/>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35182" name="Text Box 7"/>
            <p:cNvSpPr txBox="1">
              <a:spLocks noChangeArrowheads="1"/>
            </p:cNvSpPr>
            <p:nvPr/>
          </p:nvSpPr>
          <p:spPr bwMode="auto">
            <a:xfrm>
              <a:off x="2235" y="3436"/>
              <a:ext cx="391" cy="233"/>
            </a:xfrm>
            <a:prstGeom prst="rect">
              <a:avLst/>
            </a:prstGeom>
            <a:noFill/>
            <a:ln w="9525">
              <a:noFill/>
              <a:miter lim="800000"/>
              <a:headEnd/>
              <a:tailEnd/>
            </a:ln>
          </p:spPr>
          <p:txBody>
            <a:bodyPr wrap="none">
              <a:spAutoFit/>
            </a:bodyPr>
            <a:lstStyle/>
            <a:p>
              <a:pPr algn="r"/>
              <a:r>
                <a:rPr lang="en-US" sz="1800" b="0" dirty="0">
                  <a:solidFill>
                    <a:schemeClr val="bg1"/>
                  </a:solidFill>
                  <a:latin typeface="Arial" pitchFamily="34" charset="0"/>
                </a:rPr>
                <a:t>time</a:t>
              </a:r>
            </a:p>
          </p:txBody>
        </p:sp>
      </p:grpSp>
      <p:sp>
        <p:nvSpPr>
          <p:cNvPr id="135174" name="AutoShape 8"/>
          <p:cNvSpPr>
            <a:spLocks noChangeArrowheads="1"/>
          </p:cNvSpPr>
          <p:nvPr/>
        </p:nvSpPr>
        <p:spPr bwMode="auto">
          <a:xfrm>
            <a:off x="2095500" y="52578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err="1" smtClean="0">
                <a:solidFill>
                  <a:schemeClr val="tx1"/>
                </a:solidFill>
                <a:latin typeface="Arial" pitchFamily="34" charset="0"/>
              </a:rPr>
              <a:t>q.enq</a:t>
            </a:r>
            <a:r>
              <a:rPr lang="en-US" sz="1800" dirty="0" smtClean="0">
                <a:solidFill>
                  <a:schemeClr val="tx1"/>
                </a:solidFill>
                <a:latin typeface="Arial" pitchFamily="34" charset="0"/>
              </a:rPr>
              <a:t>(4</a:t>
            </a:r>
            <a:r>
              <a:rPr lang="en-US" sz="1400" dirty="0">
                <a:solidFill>
                  <a:schemeClr val="tx1"/>
                </a:solidFill>
                <a:latin typeface="Arial" pitchFamily="34" charset="0"/>
              </a:rPr>
              <a:t>)</a:t>
            </a:r>
          </a:p>
        </p:txBody>
      </p:sp>
      <p:sp>
        <p:nvSpPr>
          <p:cNvPr id="135175" name="AutoShape 9"/>
          <p:cNvSpPr>
            <a:spLocks noChangeArrowheads="1"/>
          </p:cNvSpPr>
          <p:nvPr/>
        </p:nvSpPr>
        <p:spPr bwMode="auto">
          <a:xfrm>
            <a:off x="4038600" y="52705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err="1" smtClean="0">
                <a:solidFill>
                  <a:schemeClr val="tx1"/>
                </a:solidFill>
                <a:latin typeface="Arial" pitchFamily="34" charset="0"/>
              </a:rPr>
              <a:t>q.deq</a:t>
            </a:r>
            <a:r>
              <a:rPr lang="en-US" sz="1800" dirty="0" smtClean="0">
                <a:solidFill>
                  <a:schemeClr val="tx1"/>
                </a:solidFill>
                <a:latin typeface="Arial" pitchFamily="34" charset="0"/>
              </a:rPr>
              <a:t>(4</a:t>
            </a:r>
            <a:r>
              <a:rPr lang="en-US" sz="1400" dirty="0">
                <a:solidFill>
                  <a:schemeClr val="tx1"/>
                </a:solidFill>
                <a:latin typeface="Arial" pitchFamily="34" charset="0"/>
              </a:rPr>
              <a:t>)</a:t>
            </a:r>
          </a:p>
        </p:txBody>
      </p:sp>
      <p:sp>
        <p:nvSpPr>
          <p:cNvPr id="135176" name="AutoShape 10"/>
          <p:cNvSpPr>
            <a:spLocks noChangeArrowheads="1"/>
          </p:cNvSpPr>
          <p:nvPr/>
        </p:nvSpPr>
        <p:spPr bwMode="auto">
          <a:xfrm flipH="1">
            <a:off x="6053138" y="5226050"/>
            <a:ext cx="18669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a:solidFill>
                  <a:schemeClr val="tx1"/>
                </a:solidFill>
                <a:latin typeface="Arial" pitchFamily="34" charset="0"/>
              </a:rPr>
              <a:t>q.enq(6)</a:t>
            </a:r>
          </a:p>
        </p:txBody>
      </p:sp>
      <p:sp>
        <p:nvSpPr>
          <p:cNvPr id="135177" name="AutoShape 11"/>
          <p:cNvSpPr>
            <a:spLocks noChangeArrowheads="1"/>
          </p:cNvSpPr>
          <p:nvPr/>
        </p:nvSpPr>
        <p:spPr bwMode="auto">
          <a:xfrm>
            <a:off x="1727200" y="46609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A </a:t>
            </a:r>
            <a:r>
              <a:rPr lang="en-US" sz="1800" dirty="0" err="1" smtClean="0">
                <a:solidFill>
                  <a:schemeClr val="tx1"/>
                </a:solidFill>
                <a:latin typeface="Arial" pitchFamily="34" charset="0"/>
              </a:rPr>
              <a:t>q.enq</a:t>
            </a:r>
            <a:r>
              <a:rPr lang="en-US" sz="1800" dirty="0" smtClean="0">
                <a:solidFill>
                  <a:schemeClr val="tx1"/>
                </a:solidFill>
                <a:latin typeface="Arial" pitchFamily="34" charset="0"/>
              </a:rPr>
              <a:t>(3</a:t>
            </a:r>
            <a:r>
              <a:rPr lang="en-US" sz="1400" dirty="0">
                <a:solidFill>
                  <a:schemeClr val="tx1"/>
                </a:solidFill>
                <a:latin typeface="Arial" pitchFamily="34" charset="0"/>
              </a:rPr>
              <a:t>)</a:t>
            </a:r>
          </a:p>
        </p:txBody>
      </p:sp>
      <p:sp>
        <p:nvSpPr>
          <p:cNvPr id="135178" name="Text Box 12"/>
          <p:cNvSpPr txBox="1">
            <a:spLocks noChangeArrowheads="1"/>
          </p:cNvSpPr>
          <p:nvPr/>
        </p:nvSpPr>
        <p:spPr bwMode="auto">
          <a:xfrm>
            <a:off x="2803525" y="1897063"/>
            <a:ext cx="2789238" cy="2677656"/>
          </a:xfrm>
          <a:prstGeom prst="rect">
            <a:avLst/>
          </a:prstGeom>
          <a:noFill/>
          <a:ln w="9525">
            <a:noFill/>
            <a:miter lim="800000"/>
            <a:headEnd/>
            <a:tailEnd/>
          </a:ln>
        </p:spPr>
        <p:txBody>
          <a:bodyPr>
            <a:spAutoFit/>
          </a:bodyPr>
          <a:lstStyle/>
          <a:p>
            <a:r>
              <a:rPr lang="en-US" dirty="0">
                <a:solidFill>
                  <a:srgbClr val="FF9900"/>
                </a:solidFill>
                <a:latin typeface="Courier New" pitchFamily="49" charset="0"/>
              </a:rPr>
              <a:t>A </a:t>
            </a:r>
            <a:r>
              <a:rPr lang="en-US" dirty="0" err="1">
                <a:solidFill>
                  <a:srgbClr val="FF9900"/>
                </a:solidFill>
                <a:latin typeface="Courier New" pitchFamily="49" charset="0"/>
              </a:rPr>
              <a:t>q.enq</a:t>
            </a:r>
            <a:r>
              <a:rPr lang="en-US" dirty="0">
                <a:solidFill>
                  <a:srgbClr val="FF9900"/>
                </a:solidFill>
                <a:latin typeface="Courier New" pitchFamily="49" charset="0"/>
              </a:rPr>
              <a:t>(3)</a:t>
            </a:r>
          </a:p>
          <a:p>
            <a:r>
              <a:rPr lang="en-US" dirty="0">
                <a:solidFill>
                  <a:srgbClr val="66FF33"/>
                </a:solidFill>
                <a:latin typeface="Courier New" pitchFamily="49" charset="0"/>
              </a:rPr>
              <a:t>B </a:t>
            </a:r>
            <a:r>
              <a:rPr lang="en-US" dirty="0" err="1">
                <a:solidFill>
                  <a:srgbClr val="66FF33"/>
                </a:solidFill>
                <a:latin typeface="Courier New" pitchFamily="49" charset="0"/>
              </a:rPr>
              <a:t>q.enq</a:t>
            </a:r>
            <a:r>
              <a:rPr lang="en-US" dirty="0">
                <a:solidFill>
                  <a:srgbClr val="66FF33"/>
                </a:solidFill>
                <a:latin typeface="Courier New" pitchFamily="49" charset="0"/>
              </a:rPr>
              <a:t>(4)</a:t>
            </a:r>
          </a:p>
          <a:p>
            <a:r>
              <a:rPr lang="en-US" dirty="0">
                <a:solidFill>
                  <a:srgbClr val="66FF33"/>
                </a:solidFill>
                <a:latin typeface="Courier New" pitchFamily="49" charset="0"/>
              </a:rPr>
              <a:t>B q:void</a:t>
            </a:r>
          </a:p>
          <a:p>
            <a:r>
              <a:rPr lang="en-US" dirty="0">
                <a:solidFill>
                  <a:srgbClr val="66FF33"/>
                </a:solidFill>
                <a:latin typeface="Courier New" pitchFamily="49" charset="0"/>
              </a:rPr>
              <a:t>B </a:t>
            </a:r>
            <a:r>
              <a:rPr lang="en-US" dirty="0" err="1">
                <a:solidFill>
                  <a:srgbClr val="66FF33"/>
                </a:solidFill>
                <a:latin typeface="Courier New" pitchFamily="49" charset="0"/>
              </a:rPr>
              <a:t>q.deq</a:t>
            </a:r>
            <a:r>
              <a:rPr lang="en-US" dirty="0">
                <a:solidFill>
                  <a:srgbClr val="66FF33"/>
                </a:solidFill>
                <a:latin typeface="Courier New" pitchFamily="49" charset="0"/>
              </a:rPr>
              <a:t>()</a:t>
            </a:r>
          </a:p>
          <a:p>
            <a:r>
              <a:rPr lang="en-US" dirty="0">
                <a:solidFill>
                  <a:srgbClr val="66FF33"/>
                </a:solidFill>
                <a:latin typeface="Courier New" pitchFamily="49" charset="0"/>
              </a:rPr>
              <a:t>B q:4</a:t>
            </a:r>
          </a:p>
          <a:p>
            <a:r>
              <a:rPr lang="en-US" dirty="0">
                <a:solidFill>
                  <a:srgbClr val="66FF33"/>
                </a:solidFill>
                <a:latin typeface="Courier New" pitchFamily="49" charset="0"/>
              </a:rPr>
              <a:t>B q:enq(6)</a:t>
            </a:r>
          </a:p>
          <a:p>
            <a:r>
              <a:rPr lang="en-US" dirty="0">
                <a:solidFill>
                  <a:srgbClr val="FF9900"/>
                </a:solidFill>
                <a:latin typeface="Courier New" pitchFamily="49" charset="0"/>
              </a:rPr>
              <a:t>A q:void</a:t>
            </a:r>
          </a:p>
        </p:txBody>
      </p:sp>
      <p:sp>
        <p:nvSpPr>
          <p:cNvPr id="135179" name="AutoShape 14"/>
          <p:cNvSpPr>
            <a:spLocks noChangeArrowheads="1"/>
          </p:cNvSpPr>
          <p:nvPr/>
        </p:nvSpPr>
        <p:spPr bwMode="auto">
          <a:xfrm>
            <a:off x="2716213" y="3754438"/>
            <a:ext cx="2120900" cy="412750"/>
          </a:xfrm>
          <a:prstGeom prst="wedgeRoundRectCallout">
            <a:avLst>
              <a:gd name="adj1" fmla="val -89296"/>
              <a:gd name="adj2" fmla="val -100769"/>
              <a:gd name="adj3" fmla="val 16667"/>
            </a:avLst>
          </a:prstGeom>
          <a:noFill/>
          <a:ln w="38100" algn="ctr">
            <a:solidFill>
              <a:srgbClr val="FF3300"/>
            </a:solidFill>
            <a:miter lim="800000"/>
            <a:headEnd/>
            <a:tailEnd/>
          </a:ln>
        </p:spPr>
        <p:txBody>
          <a:bodyPr/>
          <a:lstStyle/>
          <a:p>
            <a:pPr algn="ctr"/>
            <a:endParaRPr lang="en-US" dirty="0">
              <a:latin typeface="Courier New" pitchFamily="49" charset="0"/>
            </a:endParaRPr>
          </a:p>
        </p:txBody>
      </p:sp>
      <p:sp>
        <p:nvSpPr>
          <p:cNvPr id="135180" name="Text Box 15"/>
          <p:cNvSpPr txBox="1">
            <a:spLocks noChangeArrowheads="1"/>
          </p:cNvSpPr>
          <p:nvPr/>
        </p:nvSpPr>
        <p:spPr bwMode="auto">
          <a:xfrm>
            <a:off x="0" y="2833688"/>
            <a:ext cx="2684463" cy="457200"/>
          </a:xfrm>
          <a:prstGeom prst="rect">
            <a:avLst/>
          </a:prstGeom>
          <a:noFill/>
          <a:ln w="9525" algn="ctr">
            <a:noFill/>
            <a:miter lim="800000"/>
            <a:headEnd/>
            <a:tailEnd/>
          </a:ln>
        </p:spPr>
        <p:txBody>
          <a:bodyPr>
            <a:spAutoFit/>
          </a:bodyPr>
          <a:lstStyle/>
          <a:p>
            <a:pPr algn="ctr"/>
            <a:r>
              <a:rPr lang="en-US" dirty="0">
                <a:latin typeface="Arial" pitchFamily="34" charset="0"/>
              </a:rPr>
              <a:t>discard this one</a:t>
            </a:r>
          </a:p>
        </p:txBody>
      </p:sp>
      <p:pic>
        <p:nvPicPr>
          <p:cNvPr id="15"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3" name="Slide Number Placeholder 3"/>
          <p:cNvSpPr>
            <a:spLocks noGrp="1"/>
          </p:cNvSpPr>
          <p:nvPr>
            <p:ph type="sldNum" sz="quarter" idx="11"/>
          </p:nvPr>
        </p:nvSpPr>
        <p:spPr>
          <a:xfrm>
            <a:off x="6553200" y="6248400"/>
            <a:ext cx="1905000" cy="457200"/>
          </a:xfrm>
        </p:spPr>
        <p:txBody>
          <a:bodyPr/>
          <a:lstStyle/>
          <a:p>
            <a:pPr>
              <a:defRPr/>
            </a:pPr>
            <a:fld id="{54767C7F-A77F-4D44-BC2F-10E560F98D42}" type="slidenum">
              <a:rPr lang="x-none" b="0">
                <a:solidFill>
                  <a:schemeClr val="tx1"/>
                </a:solidFill>
                <a:latin typeface="Arial" pitchFamily="34" charset="0"/>
                <a:cs typeface="+mn-cs"/>
              </a:rPr>
              <a:pPr>
                <a:defRPr/>
              </a:pPr>
              <a:t>138</a:t>
            </a:fld>
            <a:endParaRPr lang="en-US" b="0" dirty="0">
              <a:solidFill>
                <a:schemeClr val="tx1"/>
              </a:solidFill>
              <a:latin typeface="Arial" pitchFamily="34" charset="0"/>
              <a:cs typeface="+mn-cs"/>
            </a:endParaRPr>
          </a:p>
        </p:txBody>
      </p:sp>
      <p:sp>
        <p:nvSpPr>
          <p:cNvPr id="136196" name="Rectangle 2"/>
          <p:cNvSpPr>
            <a:spLocks noGrp="1" noChangeArrowheads="1"/>
          </p:cNvSpPr>
          <p:nvPr>
            <p:ph type="title" idx="4294967295"/>
          </p:nvPr>
        </p:nvSpPr>
        <p:spPr/>
        <p:txBody>
          <a:bodyPr/>
          <a:lstStyle/>
          <a:p>
            <a:pPr eaLnBrk="1" hangingPunct="1"/>
            <a:r>
              <a:rPr lang="en-US" smtClean="0"/>
              <a:t>Example</a:t>
            </a:r>
          </a:p>
        </p:txBody>
      </p:sp>
      <p:grpSp>
        <p:nvGrpSpPr>
          <p:cNvPr id="136197" name="Group 3"/>
          <p:cNvGrpSpPr>
            <a:grpSpLocks/>
          </p:cNvGrpSpPr>
          <p:nvPr/>
        </p:nvGrpSpPr>
        <p:grpSpPr bwMode="auto">
          <a:xfrm>
            <a:off x="1447800" y="5803900"/>
            <a:ext cx="7391400" cy="630238"/>
            <a:chOff x="528" y="3352"/>
            <a:chExt cx="4656" cy="397"/>
          </a:xfrm>
        </p:grpSpPr>
        <p:sp>
          <p:nvSpPr>
            <p:cNvPr id="136204" name="AutoShape 4"/>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36205" name="Text Box 5"/>
            <p:cNvSpPr txBox="1">
              <a:spLocks noChangeArrowheads="1"/>
            </p:cNvSpPr>
            <p:nvPr/>
          </p:nvSpPr>
          <p:spPr bwMode="auto">
            <a:xfrm>
              <a:off x="2235" y="3436"/>
              <a:ext cx="391" cy="233"/>
            </a:xfrm>
            <a:prstGeom prst="rect">
              <a:avLst/>
            </a:prstGeom>
            <a:noFill/>
            <a:ln w="9525">
              <a:noFill/>
              <a:miter lim="800000"/>
              <a:headEnd/>
              <a:tailEnd/>
            </a:ln>
          </p:spPr>
          <p:txBody>
            <a:bodyPr wrap="none">
              <a:spAutoFit/>
            </a:bodyPr>
            <a:lstStyle/>
            <a:p>
              <a:pPr algn="r"/>
              <a:r>
                <a:rPr lang="en-US" sz="1800" b="0" dirty="0">
                  <a:solidFill>
                    <a:schemeClr val="bg1"/>
                  </a:solidFill>
                  <a:latin typeface="Arial" pitchFamily="34" charset="0"/>
                </a:rPr>
                <a:t>time</a:t>
              </a:r>
            </a:p>
          </p:txBody>
        </p:sp>
      </p:grpSp>
      <p:sp>
        <p:nvSpPr>
          <p:cNvPr id="136198" name="AutoShape 6"/>
          <p:cNvSpPr>
            <a:spLocks noChangeArrowheads="1"/>
          </p:cNvSpPr>
          <p:nvPr/>
        </p:nvSpPr>
        <p:spPr bwMode="auto">
          <a:xfrm>
            <a:off x="2095500" y="52578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err="1" smtClean="0">
                <a:solidFill>
                  <a:schemeClr val="tx1"/>
                </a:solidFill>
                <a:latin typeface="Arial" pitchFamily="34" charset="0"/>
              </a:rPr>
              <a:t>q.enq</a:t>
            </a:r>
            <a:r>
              <a:rPr lang="en-US" sz="1800" dirty="0" smtClean="0">
                <a:solidFill>
                  <a:schemeClr val="tx1"/>
                </a:solidFill>
                <a:latin typeface="Arial" pitchFamily="34" charset="0"/>
              </a:rPr>
              <a:t>(4</a:t>
            </a:r>
            <a:r>
              <a:rPr lang="en-US" sz="1400" dirty="0">
                <a:solidFill>
                  <a:schemeClr val="tx1"/>
                </a:solidFill>
                <a:latin typeface="Arial" pitchFamily="34" charset="0"/>
              </a:rPr>
              <a:t>)</a:t>
            </a:r>
          </a:p>
        </p:txBody>
      </p:sp>
      <p:sp>
        <p:nvSpPr>
          <p:cNvPr id="136199" name="AutoShape 7"/>
          <p:cNvSpPr>
            <a:spLocks noChangeArrowheads="1"/>
          </p:cNvSpPr>
          <p:nvPr/>
        </p:nvSpPr>
        <p:spPr bwMode="auto">
          <a:xfrm>
            <a:off x="4038600" y="52705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err="1" smtClean="0">
                <a:solidFill>
                  <a:schemeClr val="tx1"/>
                </a:solidFill>
                <a:latin typeface="Arial" pitchFamily="34" charset="0"/>
              </a:rPr>
              <a:t>q.deq</a:t>
            </a:r>
            <a:r>
              <a:rPr lang="en-US" sz="1800" dirty="0" smtClean="0">
                <a:solidFill>
                  <a:schemeClr val="tx1"/>
                </a:solidFill>
                <a:latin typeface="Arial" pitchFamily="34" charset="0"/>
              </a:rPr>
              <a:t>(4</a:t>
            </a:r>
            <a:r>
              <a:rPr lang="en-US" sz="1400" dirty="0">
                <a:solidFill>
                  <a:schemeClr val="tx1"/>
                </a:solidFill>
                <a:latin typeface="Arial" pitchFamily="34" charset="0"/>
              </a:rPr>
              <a:t>)</a:t>
            </a:r>
          </a:p>
        </p:txBody>
      </p:sp>
      <p:sp>
        <p:nvSpPr>
          <p:cNvPr id="136200" name="AutoShape 9"/>
          <p:cNvSpPr>
            <a:spLocks noChangeArrowheads="1"/>
          </p:cNvSpPr>
          <p:nvPr/>
        </p:nvSpPr>
        <p:spPr bwMode="auto">
          <a:xfrm>
            <a:off x="1727200" y="46609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A </a:t>
            </a:r>
            <a:r>
              <a:rPr lang="en-US" sz="1800" dirty="0" err="1" smtClean="0">
                <a:solidFill>
                  <a:schemeClr val="tx1"/>
                </a:solidFill>
                <a:latin typeface="Arial" pitchFamily="34" charset="0"/>
              </a:rPr>
              <a:t>q.enq</a:t>
            </a:r>
            <a:r>
              <a:rPr lang="en-US" sz="1800" dirty="0" smtClean="0">
                <a:solidFill>
                  <a:schemeClr val="tx1"/>
                </a:solidFill>
                <a:latin typeface="Arial" pitchFamily="34" charset="0"/>
              </a:rPr>
              <a:t>(3</a:t>
            </a:r>
            <a:r>
              <a:rPr lang="en-US" sz="1400" dirty="0">
                <a:solidFill>
                  <a:schemeClr val="tx1"/>
                </a:solidFill>
                <a:latin typeface="Arial" pitchFamily="34" charset="0"/>
              </a:rPr>
              <a:t>)</a:t>
            </a:r>
          </a:p>
        </p:txBody>
      </p:sp>
      <p:sp>
        <p:nvSpPr>
          <p:cNvPr id="136201" name="Text Box 10"/>
          <p:cNvSpPr txBox="1">
            <a:spLocks noChangeArrowheads="1"/>
          </p:cNvSpPr>
          <p:nvPr/>
        </p:nvSpPr>
        <p:spPr bwMode="auto">
          <a:xfrm>
            <a:off x="2803525" y="1897063"/>
            <a:ext cx="2789238" cy="2677656"/>
          </a:xfrm>
          <a:prstGeom prst="rect">
            <a:avLst/>
          </a:prstGeom>
          <a:noFill/>
          <a:ln w="9525">
            <a:noFill/>
            <a:miter lim="800000"/>
            <a:headEnd/>
            <a:tailEnd/>
          </a:ln>
        </p:spPr>
        <p:txBody>
          <a:bodyPr>
            <a:spAutoFit/>
          </a:bodyPr>
          <a:lstStyle/>
          <a:p>
            <a:r>
              <a:rPr lang="en-US" dirty="0">
                <a:solidFill>
                  <a:srgbClr val="FF9900"/>
                </a:solidFill>
                <a:latin typeface="Courier New" pitchFamily="49" charset="0"/>
              </a:rPr>
              <a:t>A </a:t>
            </a:r>
            <a:r>
              <a:rPr lang="en-US" dirty="0" err="1">
                <a:solidFill>
                  <a:srgbClr val="FF9900"/>
                </a:solidFill>
                <a:latin typeface="Courier New" pitchFamily="49" charset="0"/>
              </a:rPr>
              <a:t>q.enq</a:t>
            </a:r>
            <a:r>
              <a:rPr lang="en-US" dirty="0">
                <a:solidFill>
                  <a:srgbClr val="FF9900"/>
                </a:solidFill>
                <a:latin typeface="Courier New" pitchFamily="49" charset="0"/>
              </a:rPr>
              <a:t>(3)</a:t>
            </a:r>
          </a:p>
          <a:p>
            <a:r>
              <a:rPr lang="en-US" dirty="0">
                <a:solidFill>
                  <a:srgbClr val="66FF33"/>
                </a:solidFill>
                <a:latin typeface="Courier New" pitchFamily="49" charset="0"/>
              </a:rPr>
              <a:t>B </a:t>
            </a:r>
            <a:r>
              <a:rPr lang="en-US" dirty="0" err="1">
                <a:solidFill>
                  <a:srgbClr val="66FF33"/>
                </a:solidFill>
                <a:latin typeface="Courier New" pitchFamily="49" charset="0"/>
              </a:rPr>
              <a:t>q.enq</a:t>
            </a:r>
            <a:r>
              <a:rPr lang="en-US" dirty="0">
                <a:solidFill>
                  <a:srgbClr val="66FF33"/>
                </a:solidFill>
                <a:latin typeface="Courier New" pitchFamily="49" charset="0"/>
              </a:rPr>
              <a:t>(4)</a:t>
            </a:r>
          </a:p>
          <a:p>
            <a:r>
              <a:rPr lang="en-US" dirty="0">
                <a:solidFill>
                  <a:srgbClr val="66FF33"/>
                </a:solidFill>
                <a:latin typeface="Courier New" pitchFamily="49" charset="0"/>
              </a:rPr>
              <a:t>B q:void</a:t>
            </a:r>
          </a:p>
          <a:p>
            <a:r>
              <a:rPr lang="en-US" dirty="0">
                <a:solidFill>
                  <a:srgbClr val="66FF33"/>
                </a:solidFill>
                <a:latin typeface="Courier New" pitchFamily="49" charset="0"/>
              </a:rPr>
              <a:t>B </a:t>
            </a:r>
            <a:r>
              <a:rPr lang="en-US" dirty="0" err="1">
                <a:solidFill>
                  <a:srgbClr val="66FF33"/>
                </a:solidFill>
                <a:latin typeface="Courier New" pitchFamily="49" charset="0"/>
              </a:rPr>
              <a:t>q.deq</a:t>
            </a:r>
            <a:r>
              <a:rPr lang="en-US" dirty="0">
                <a:solidFill>
                  <a:srgbClr val="66FF33"/>
                </a:solidFill>
                <a:latin typeface="Courier New" pitchFamily="49" charset="0"/>
              </a:rPr>
              <a:t>()</a:t>
            </a:r>
          </a:p>
          <a:p>
            <a:r>
              <a:rPr lang="en-US" dirty="0">
                <a:solidFill>
                  <a:srgbClr val="66FF33"/>
                </a:solidFill>
                <a:latin typeface="Courier New" pitchFamily="49" charset="0"/>
              </a:rPr>
              <a:t>B q:4</a:t>
            </a:r>
          </a:p>
          <a:p>
            <a:endParaRPr lang="en-US" dirty="0">
              <a:solidFill>
                <a:srgbClr val="FF9900"/>
              </a:solidFill>
              <a:latin typeface="Courier New" pitchFamily="49" charset="0"/>
            </a:endParaRPr>
          </a:p>
          <a:p>
            <a:r>
              <a:rPr lang="en-US" dirty="0">
                <a:solidFill>
                  <a:srgbClr val="FF9900"/>
                </a:solidFill>
                <a:latin typeface="Courier New" pitchFamily="49" charset="0"/>
              </a:rPr>
              <a:t>A q:void</a:t>
            </a:r>
          </a:p>
        </p:txBody>
      </p:sp>
      <p:sp>
        <p:nvSpPr>
          <p:cNvPr id="136202" name="AutoShape 11"/>
          <p:cNvSpPr>
            <a:spLocks noChangeArrowheads="1"/>
          </p:cNvSpPr>
          <p:nvPr/>
        </p:nvSpPr>
        <p:spPr bwMode="auto">
          <a:xfrm>
            <a:off x="2716213" y="3754438"/>
            <a:ext cx="2120900" cy="412750"/>
          </a:xfrm>
          <a:prstGeom prst="wedgeRoundRectCallout">
            <a:avLst>
              <a:gd name="adj1" fmla="val -89296"/>
              <a:gd name="adj2" fmla="val -100769"/>
              <a:gd name="adj3" fmla="val 16667"/>
            </a:avLst>
          </a:prstGeom>
          <a:noFill/>
          <a:ln w="38100" algn="ctr">
            <a:solidFill>
              <a:srgbClr val="FF3300"/>
            </a:solidFill>
            <a:miter lim="800000"/>
            <a:headEnd/>
            <a:tailEnd/>
          </a:ln>
        </p:spPr>
        <p:txBody>
          <a:bodyPr/>
          <a:lstStyle/>
          <a:p>
            <a:pPr algn="ctr"/>
            <a:endParaRPr lang="en-US" dirty="0">
              <a:latin typeface="Courier New" pitchFamily="49" charset="0"/>
            </a:endParaRPr>
          </a:p>
        </p:txBody>
      </p:sp>
      <p:sp>
        <p:nvSpPr>
          <p:cNvPr id="136203" name="Text Box 12"/>
          <p:cNvSpPr txBox="1">
            <a:spLocks noChangeArrowheads="1"/>
          </p:cNvSpPr>
          <p:nvPr/>
        </p:nvSpPr>
        <p:spPr bwMode="auto">
          <a:xfrm>
            <a:off x="0" y="2833688"/>
            <a:ext cx="2684463" cy="457200"/>
          </a:xfrm>
          <a:prstGeom prst="rect">
            <a:avLst/>
          </a:prstGeom>
          <a:noFill/>
          <a:ln w="9525" algn="ctr">
            <a:noFill/>
            <a:miter lim="800000"/>
            <a:headEnd/>
            <a:tailEnd/>
          </a:ln>
        </p:spPr>
        <p:txBody>
          <a:bodyPr>
            <a:spAutoFit/>
          </a:bodyPr>
          <a:lstStyle/>
          <a:p>
            <a:pPr algn="ctr"/>
            <a:r>
              <a:rPr lang="en-US" dirty="0">
                <a:latin typeface="Arial" pitchFamily="34" charset="0"/>
              </a:rPr>
              <a:t>discard this one</a:t>
            </a:r>
          </a:p>
        </p:txBody>
      </p:sp>
      <p:pic>
        <p:nvPicPr>
          <p:cNvPr id="14"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1" name="Slide Number Placeholder 3"/>
          <p:cNvSpPr>
            <a:spLocks noGrp="1"/>
          </p:cNvSpPr>
          <p:nvPr>
            <p:ph type="sldNum" sz="quarter" idx="11"/>
          </p:nvPr>
        </p:nvSpPr>
        <p:spPr>
          <a:xfrm>
            <a:off x="6553200" y="6248400"/>
            <a:ext cx="1905000" cy="457200"/>
          </a:xfrm>
        </p:spPr>
        <p:txBody>
          <a:bodyPr/>
          <a:lstStyle/>
          <a:p>
            <a:pPr>
              <a:defRPr/>
            </a:pPr>
            <a:fld id="{67C94EB0-21E6-4C20-A8D3-C6ED5F850AD7}" type="slidenum">
              <a:rPr lang="x-none" b="0">
                <a:solidFill>
                  <a:schemeClr val="tx1"/>
                </a:solidFill>
                <a:latin typeface="Arial" pitchFamily="34" charset="0"/>
                <a:cs typeface="+mn-cs"/>
              </a:rPr>
              <a:pPr>
                <a:defRPr/>
              </a:pPr>
              <a:t>139</a:t>
            </a:fld>
            <a:endParaRPr lang="en-US" b="0" dirty="0">
              <a:solidFill>
                <a:schemeClr val="tx1"/>
              </a:solidFill>
              <a:latin typeface="Arial" pitchFamily="34" charset="0"/>
              <a:cs typeface="+mn-cs"/>
            </a:endParaRPr>
          </a:p>
        </p:txBody>
      </p:sp>
      <p:sp>
        <p:nvSpPr>
          <p:cNvPr id="137220" name="Text Box 2"/>
          <p:cNvSpPr txBox="1">
            <a:spLocks noChangeArrowheads="1"/>
          </p:cNvSpPr>
          <p:nvPr/>
        </p:nvSpPr>
        <p:spPr bwMode="auto">
          <a:xfrm>
            <a:off x="1493838" y="2163763"/>
            <a:ext cx="4251325" cy="2308324"/>
          </a:xfrm>
          <a:prstGeom prst="rect">
            <a:avLst/>
          </a:prstGeom>
          <a:noFill/>
          <a:ln w="9525">
            <a:noFill/>
            <a:miter lim="800000"/>
            <a:headEnd/>
            <a:tailEnd/>
          </a:ln>
        </p:spPr>
        <p:txBody>
          <a:bodyPr>
            <a:spAutoFit/>
          </a:bodyPr>
          <a:lstStyle/>
          <a:p>
            <a:r>
              <a:rPr lang="en-US" dirty="0">
                <a:solidFill>
                  <a:srgbClr val="FF9900"/>
                </a:solidFill>
                <a:latin typeface="Courier New" pitchFamily="49" charset="0"/>
              </a:rPr>
              <a:t>A </a:t>
            </a:r>
            <a:r>
              <a:rPr lang="en-US" dirty="0" err="1">
                <a:solidFill>
                  <a:srgbClr val="FF9900"/>
                </a:solidFill>
                <a:latin typeface="Courier New" pitchFamily="49" charset="0"/>
              </a:rPr>
              <a:t>q.enq</a:t>
            </a:r>
            <a:r>
              <a:rPr lang="en-US" dirty="0">
                <a:solidFill>
                  <a:srgbClr val="FF9900"/>
                </a:solidFill>
                <a:latin typeface="Courier New" pitchFamily="49" charset="0"/>
              </a:rPr>
              <a:t>(3)</a:t>
            </a:r>
          </a:p>
          <a:p>
            <a:r>
              <a:rPr lang="en-US" dirty="0">
                <a:solidFill>
                  <a:srgbClr val="66FF33"/>
                </a:solidFill>
                <a:latin typeface="Courier New" pitchFamily="49" charset="0"/>
              </a:rPr>
              <a:t>B </a:t>
            </a:r>
            <a:r>
              <a:rPr lang="en-US" dirty="0" err="1">
                <a:solidFill>
                  <a:srgbClr val="66FF33"/>
                </a:solidFill>
                <a:latin typeface="Courier New" pitchFamily="49" charset="0"/>
              </a:rPr>
              <a:t>q.enq</a:t>
            </a:r>
            <a:r>
              <a:rPr lang="en-US" dirty="0">
                <a:solidFill>
                  <a:srgbClr val="66FF33"/>
                </a:solidFill>
                <a:latin typeface="Courier New" pitchFamily="49" charset="0"/>
              </a:rPr>
              <a:t>(4)</a:t>
            </a:r>
          </a:p>
          <a:p>
            <a:r>
              <a:rPr lang="en-US" dirty="0">
                <a:solidFill>
                  <a:srgbClr val="66FF33"/>
                </a:solidFill>
                <a:latin typeface="Courier New" pitchFamily="49" charset="0"/>
              </a:rPr>
              <a:t>B q:void</a:t>
            </a:r>
          </a:p>
          <a:p>
            <a:r>
              <a:rPr lang="en-US" dirty="0">
                <a:solidFill>
                  <a:srgbClr val="66FF33"/>
                </a:solidFill>
                <a:latin typeface="Courier New" pitchFamily="49" charset="0"/>
              </a:rPr>
              <a:t>B </a:t>
            </a:r>
            <a:r>
              <a:rPr lang="en-US" dirty="0" err="1">
                <a:solidFill>
                  <a:srgbClr val="66FF33"/>
                </a:solidFill>
                <a:latin typeface="Courier New" pitchFamily="49" charset="0"/>
              </a:rPr>
              <a:t>q.deq</a:t>
            </a:r>
            <a:r>
              <a:rPr lang="en-US" dirty="0">
                <a:solidFill>
                  <a:srgbClr val="66FF33"/>
                </a:solidFill>
                <a:latin typeface="Courier New" pitchFamily="49" charset="0"/>
              </a:rPr>
              <a:t>()</a:t>
            </a:r>
          </a:p>
          <a:p>
            <a:r>
              <a:rPr lang="en-US" dirty="0">
                <a:solidFill>
                  <a:srgbClr val="66FF33"/>
                </a:solidFill>
                <a:latin typeface="Courier New" pitchFamily="49" charset="0"/>
              </a:rPr>
              <a:t>B q:4</a:t>
            </a:r>
          </a:p>
          <a:p>
            <a:r>
              <a:rPr lang="en-US" dirty="0">
                <a:solidFill>
                  <a:srgbClr val="FF9900"/>
                </a:solidFill>
                <a:latin typeface="Courier New" pitchFamily="49" charset="0"/>
              </a:rPr>
              <a:t>A q:void</a:t>
            </a:r>
          </a:p>
        </p:txBody>
      </p:sp>
      <p:sp>
        <p:nvSpPr>
          <p:cNvPr id="137221" name="Rectangle 3"/>
          <p:cNvSpPr>
            <a:spLocks noGrp="1" noChangeArrowheads="1"/>
          </p:cNvSpPr>
          <p:nvPr>
            <p:ph type="title" idx="4294967295"/>
          </p:nvPr>
        </p:nvSpPr>
        <p:spPr/>
        <p:txBody>
          <a:bodyPr/>
          <a:lstStyle/>
          <a:p>
            <a:pPr eaLnBrk="1" hangingPunct="1"/>
            <a:r>
              <a:rPr lang="en-US" smtClean="0"/>
              <a:t>Example</a:t>
            </a:r>
          </a:p>
        </p:txBody>
      </p:sp>
      <p:grpSp>
        <p:nvGrpSpPr>
          <p:cNvPr id="137222" name="Group 4"/>
          <p:cNvGrpSpPr>
            <a:grpSpLocks/>
          </p:cNvGrpSpPr>
          <p:nvPr/>
        </p:nvGrpSpPr>
        <p:grpSpPr bwMode="auto">
          <a:xfrm>
            <a:off x="1600200" y="5956300"/>
            <a:ext cx="7391400" cy="630238"/>
            <a:chOff x="528" y="3352"/>
            <a:chExt cx="4656" cy="397"/>
          </a:xfrm>
        </p:grpSpPr>
        <p:sp>
          <p:nvSpPr>
            <p:cNvPr id="137226" name="AutoShape 5"/>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37227" name="Text Box 6"/>
            <p:cNvSpPr txBox="1">
              <a:spLocks noChangeArrowheads="1"/>
            </p:cNvSpPr>
            <p:nvPr/>
          </p:nvSpPr>
          <p:spPr bwMode="auto">
            <a:xfrm>
              <a:off x="2235" y="3436"/>
              <a:ext cx="391" cy="233"/>
            </a:xfrm>
            <a:prstGeom prst="rect">
              <a:avLst/>
            </a:prstGeom>
            <a:noFill/>
            <a:ln w="9525">
              <a:noFill/>
              <a:miter lim="800000"/>
              <a:headEnd/>
              <a:tailEnd/>
            </a:ln>
          </p:spPr>
          <p:txBody>
            <a:bodyPr wrap="none">
              <a:spAutoFit/>
            </a:bodyPr>
            <a:lstStyle/>
            <a:p>
              <a:pPr algn="r"/>
              <a:r>
                <a:rPr lang="en-US" sz="1800" b="0" dirty="0">
                  <a:solidFill>
                    <a:schemeClr val="bg1"/>
                  </a:solidFill>
                  <a:latin typeface="Arial" pitchFamily="34" charset="0"/>
                </a:rPr>
                <a:t>time</a:t>
              </a:r>
            </a:p>
          </p:txBody>
        </p:sp>
      </p:grpSp>
      <p:sp>
        <p:nvSpPr>
          <p:cNvPr id="137223" name="AutoShape 7"/>
          <p:cNvSpPr>
            <a:spLocks noChangeArrowheads="1"/>
          </p:cNvSpPr>
          <p:nvPr/>
        </p:nvSpPr>
        <p:spPr bwMode="auto">
          <a:xfrm>
            <a:off x="2247900" y="54102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err="1" smtClean="0">
                <a:solidFill>
                  <a:schemeClr val="tx1"/>
                </a:solidFill>
                <a:latin typeface="Arial" pitchFamily="34" charset="0"/>
              </a:rPr>
              <a:t>q.enq</a:t>
            </a:r>
            <a:r>
              <a:rPr lang="en-US" sz="1800" dirty="0" smtClean="0">
                <a:solidFill>
                  <a:schemeClr val="tx1"/>
                </a:solidFill>
                <a:latin typeface="Arial" pitchFamily="34" charset="0"/>
              </a:rPr>
              <a:t>(4</a:t>
            </a:r>
            <a:r>
              <a:rPr lang="en-US" sz="1400" dirty="0">
                <a:solidFill>
                  <a:schemeClr val="tx1"/>
                </a:solidFill>
                <a:latin typeface="Arial" pitchFamily="34" charset="0"/>
              </a:rPr>
              <a:t>)</a:t>
            </a:r>
          </a:p>
        </p:txBody>
      </p:sp>
      <p:sp>
        <p:nvSpPr>
          <p:cNvPr id="137224" name="AutoShape 8"/>
          <p:cNvSpPr>
            <a:spLocks noChangeArrowheads="1"/>
          </p:cNvSpPr>
          <p:nvPr/>
        </p:nvSpPr>
        <p:spPr bwMode="auto">
          <a:xfrm>
            <a:off x="4191000" y="54229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err="1" smtClean="0">
                <a:solidFill>
                  <a:schemeClr val="tx1"/>
                </a:solidFill>
                <a:latin typeface="Arial" pitchFamily="34" charset="0"/>
              </a:rPr>
              <a:t>q.deq</a:t>
            </a:r>
            <a:r>
              <a:rPr lang="en-US" sz="1800" dirty="0" smtClean="0">
                <a:solidFill>
                  <a:schemeClr val="tx1"/>
                </a:solidFill>
                <a:latin typeface="Arial" pitchFamily="34" charset="0"/>
              </a:rPr>
              <a:t>(4</a:t>
            </a:r>
            <a:r>
              <a:rPr lang="en-US" sz="1400" dirty="0">
                <a:solidFill>
                  <a:schemeClr val="tx1"/>
                </a:solidFill>
                <a:latin typeface="Arial" pitchFamily="34" charset="0"/>
              </a:rPr>
              <a:t>)</a:t>
            </a:r>
          </a:p>
        </p:txBody>
      </p:sp>
      <p:sp>
        <p:nvSpPr>
          <p:cNvPr id="137225" name="AutoShape 9"/>
          <p:cNvSpPr>
            <a:spLocks noChangeArrowheads="1"/>
          </p:cNvSpPr>
          <p:nvPr/>
        </p:nvSpPr>
        <p:spPr bwMode="auto">
          <a:xfrm>
            <a:off x="1879600" y="48133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A </a:t>
            </a:r>
            <a:r>
              <a:rPr lang="en-US" sz="1800" dirty="0" err="1" smtClean="0">
                <a:solidFill>
                  <a:schemeClr val="tx1"/>
                </a:solidFill>
                <a:latin typeface="Arial" pitchFamily="34" charset="0"/>
              </a:rPr>
              <a:t>q.enq</a:t>
            </a:r>
            <a:r>
              <a:rPr lang="en-US" sz="1800" dirty="0" smtClean="0">
                <a:solidFill>
                  <a:schemeClr val="tx1"/>
                </a:solidFill>
                <a:latin typeface="Arial" pitchFamily="34" charset="0"/>
              </a:rPr>
              <a:t>(3</a:t>
            </a:r>
            <a:r>
              <a:rPr lang="en-US" sz="1400" dirty="0">
                <a:solidFill>
                  <a:schemeClr val="tx1"/>
                </a:solidFill>
                <a:latin typeface="Arial" pitchFamily="34" charset="0"/>
              </a:rPr>
              <a:t>)</a:t>
            </a:r>
          </a:p>
        </p:txBody>
      </p:sp>
      <p:pic>
        <p:nvPicPr>
          <p:cNvPr id="12"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4"/>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b="1" dirty="0">
                <a:solidFill>
                  <a:schemeClr val="bg1">
                    <a:lumMod val="50000"/>
                  </a:schemeClr>
                </a:solidFill>
                <a:latin typeface="Courier New" pitchFamily="49" charset="0"/>
                <a:cs typeface="Courier New" pitchFamily="49" charset="0"/>
              </a:rPr>
              <a:t>public T </a:t>
            </a:r>
            <a:r>
              <a:rPr lang="en-US" sz="2000" b="1" dirty="0" err="1">
                <a:solidFill>
                  <a:schemeClr val="bg1">
                    <a:lumMod val="50000"/>
                  </a:schemeClr>
                </a:solidFill>
                <a:latin typeface="Courier New" pitchFamily="49" charset="0"/>
                <a:cs typeface="Courier New" pitchFamily="49" charset="0"/>
              </a:rPr>
              <a:t>deq</a:t>
            </a:r>
            <a:r>
              <a:rPr lang="en-US" sz="2000" b="1" dirty="0">
                <a:solidFill>
                  <a:schemeClr val="bg1">
                    <a:lumMod val="50000"/>
                  </a:schemeClr>
                </a:solidFill>
                <a:latin typeface="Courier New" pitchFamily="49" charset="0"/>
                <a:cs typeface="Courier New" pitchFamily="49" charset="0"/>
              </a:rPr>
              <a:t>() throws </a:t>
            </a:r>
            <a:r>
              <a:rPr lang="en-US" sz="2000" b="1" dirty="0" err="1">
                <a:solidFill>
                  <a:schemeClr val="bg1">
                    <a:lumMod val="50000"/>
                  </a:schemeClr>
                </a:solidFill>
                <a:latin typeface="Courier New" pitchFamily="49" charset="0"/>
                <a:cs typeface="Courier New" pitchFamily="49" charset="0"/>
              </a:rPr>
              <a:t>EmptyException</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tx1"/>
                </a:solidFill>
                <a:latin typeface="Courier New" pitchFamily="49" charset="0"/>
                <a:cs typeface="Courier New" pitchFamily="49" charset="0"/>
              </a:rPr>
              <a:t>  </a:t>
            </a:r>
            <a:r>
              <a:rPr lang="en-US" sz="2000" b="1" dirty="0" err="1">
                <a:solidFill>
                  <a:srgbClr val="0000FF"/>
                </a:solidFill>
                <a:latin typeface="Courier New" pitchFamily="49" charset="0"/>
                <a:cs typeface="Courier New" pitchFamily="49" charset="0"/>
              </a:rPr>
              <a:t>lock.lock</a:t>
            </a:r>
            <a:r>
              <a:rPr lang="en-US" sz="2000" b="1" dirty="0">
                <a:solidFill>
                  <a:srgbClr val="0000FF"/>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try {      </a:t>
            </a:r>
          </a:p>
          <a:p>
            <a:pPr>
              <a:defRPr/>
            </a:pPr>
            <a:r>
              <a:rPr lang="en-US" sz="2000" b="1" dirty="0">
                <a:solidFill>
                  <a:schemeClr val="bg1">
                    <a:lumMod val="50000"/>
                  </a:schemeClr>
                </a:solidFill>
                <a:latin typeface="Courier New" pitchFamily="49" charset="0"/>
                <a:cs typeface="Courier New" pitchFamily="49" charset="0"/>
              </a:rPr>
              <a:t>    if (tail == head)        </a:t>
            </a:r>
          </a:p>
          <a:p>
            <a:pPr>
              <a:defRPr/>
            </a:pPr>
            <a:r>
              <a:rPr lang="en-US" sz="2000" b="1" dirty="0">
                <a:solidFill>
                  <a:schemeClr val="bg1">
                    <a:lumMod val="50000"/>
                  </a:schemeClr>
                </a:solidFill>
                <a:latin typeface="Courier New" pitchFamily="49" charset="0"/>
                <a:cs typeface="Courier New" pitchFamily="49" charset="0"/>
              </a:rPr>
              <a:t>       throw new </a:t>
            </a:r>
            <a:r>
              <a:rPr lang="en-US" sz="2000" b="1" dirty="0" err="1">
                <a:solidFill>
                  <a:schemeClr val="bg1">
                    <a:lumMod val="50000"/>
                  </a:schemeClr>
                </a:solidFill>
                <a:latin typeface="Courier New" pitchFamily="49" charset="0"/>
                <a:cs typeface="Courier New" pitchFamily="49" charset="0"/>
              </a:rPr>
              <a:t>EmptyException</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T x = items[head % </a:t>
            </a:r>
            <a:r>
              <a:rPr lang="en-US" sz="2000" b="1" dirty="0" err="1">
                <a:solidFill>
                  <a:schemeClr val="bg1">
                    <a:lumMod val="50000"/>
                  </a:schemeClr>
                </a:solidFill>
                <a:latin typeface="Courier New" pitchFamily="49" charset="0"/>
                <a:cs typeface="Courier New" pitchFamily="49" charset="0"/>
              </a:rPr>
              <a:t>items.length</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head++;      </a:t>
            </a:r>
          </a:p>
          <a:p>
            <a:pPr>
              <a:defRPr/>
            </a:pPr>
            <a:r>
              <a:rPr lang="en-US" sz="2000" b="1" dirty="0">
                <a:solidFill>
                  <a:schemeClr val="bg1">
                    <a:lumMod val="50000"/>
                  </a:schemeClr>
                </a:solidFill>
                <a:latin typeface="Courier New" pitchFamily="49" charset="0"/>
                <a:cs typeface="Courier New" pitchFamily="49" charset="0"/>
              </a:rPr>
              <a:t>    return x;    </a:t>
            </a:r>
          </a:p>
          <a:p>
            <a:pPr>
              <a:defRPr/>
            </a:pPr>
            <a:r>
              <a:rPr lang="en-US" sz="2000" b="1" dirty="0">
                <a:solidFill>
                  <a:schemeClr val="bg1">
                    <a:lumMod val="50000"/>
                  </a:schemeClr>
                </a:solidFill>
                <a:latin typeface="Courier New" pitchFamily="49" charset="0"/>
                <a:cs typeface="Courier New" pitchFamily="49" charset="0"/>
              </a:rPr>
              <a:t>  } finally {      </a:t>
            </a:r>
          </a:p>
          <a:p>
            <a:pPr>
              <a:defRPr/>
            </a:pPr>
            <a:r>
              <a:rPr lang="en-US" sz="2000" b="1" dirty="0">
                <a:solidFill>
                  <a:schemeClr val="bg1">
                    <a:lumMod val="50000"/>
                  </a:schemeClr>
                </a:solidFill>
                <a:latin typeface="Courier New" pitchFamily="49" charset="0"/>
                <a:cs typeface="Courier New" pitchFamily="49" charset="0"/>
              </a:rPr>
              <a:t>    </a:t>
            </a:r>
            <a:r>
              <a:rPr lang="en-US" sz="2000" b="1" dirty="0" err="1">
                <a:solidFill>
                  <a:schemeClr val="bg1">
                    <a:lumMod val="50000"/>
                  </a:schemeClr>
                </a:solidFill>
                <a:latin typeface="Courier New" pitchFamily="49" charset="0"/>
                <a:cs typeface="Courier New" pitchFamily="49" charset="0"/>
              </a:rPr>
              <a:t>lock.unlock</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  </a:t>
            </a:r>
          </a:p>
          <a:p>
            <a:pPr>
              <a:defRPr/>
            </a:pPr>
            <a:r>
              <a:rPr lang="en-US" sz="2000" b="1" dirty="0">
                <a:solidFill>
                  <a:schemeClr val="bg1">
                    <a:lumMod val="50000"/>
                  </a:schemeClr>
                </a:solidFill>
                <a:latin typeface="Courier New" pitchFamily="49" charset="0"/>
                <a:cs typeface="Courier New" pitchFamily="49" charset="0"/>
              </a:rPr>
              <a:t>} </a:t>
            </a:r>
          </a:p>
        </p:txBody>
      </p:sp>
      <p:sp>
        <p:nvSpPr>
          <p:cNvPr id="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p:cNvSpPr>
            <a:spLocks noGrp="1"/>
          </p:cNvSpPr>
          <p:nvPr>
            <p:ph type="sldNum" sz="quarter" idx="11"/>
          </p:nvPr>
        </p:nvSpPr>
        <p:spPr>
          <a:xfrm>
            <a:off x="6553200" y="6248400"/>
            <a:ext cx="1905000" cy="457200"/>
          </a:xfrm>
        </p:spPr>
        <p:txBody>
          <a:bodyPr/>
          <a:lstStyle/>
          <a:p>
            <a:pPr>
              <a:defRPr/>
            </a:pPr>
            <a:fld id="{C3C1E50F-B53B-4F63-9BC8-097253923637}" type="slidenum">
              <a:rPr lang="x-none" b="0">
                <a:solidFill>
                  <a:schemeClr val="tx1"/>
                </a:solidFill>
                <a:latin typeface="Arial" pitchFamily="34" charset="0"/>
                <a:cs typeface="+mn-cs"/>
              </a:rPr>
              <a:pPr>
                <a:defRPr/>
              </a:pPr>
              <a:t>14</a:t>
            </a:fld>
            <a:endParaRPr lang="en-US" b="0" dirty="0">
              <a:solidFill>
                <a:schemeClr val="tx1"/>
              </a:solidFill>
              <a:latin typeface="Arial" pitchFamily="34" charset="0"/>
              <a:cs typeface="+mn-cs"/>
            </a:endParaRPr>
          </a:p>
        </p:txBody>
      </p:sp>
      <p:sp>
        <p:nvSpPr>
          <p:cNvPr id="12293" name="Rectangle 3"/>
          <p:cNvSpPr>
            <a:spLocks noGrp="1" noChangeArrowheads="1"/>
          </p:cNvSpPr>
          <p:nvPr>
            <p:ph type="title" idx="4294967295"/>
          </p:nvPr>
        </p:nvSpPr>
        <p:spPr>
          <a:xfrm>
            <a:off x="671513" y="233363"/>
            <a:ext cx="7772400" cy="1143000"/>
          </a:xfrm>
        </p:spPr>
        <p:txBody>
          <a:bodyPr/>
          <a:lstStyle/>
          <a:p>
            <a:pPr eaLnBrk="1" hangingPunct="1"/>
            <a:r>
              <a:rPr lang="en-US" dirty="0" smtClean="0"/>
              <a:t>Implementation: </a:t>
            </a:r>
            <a:r>
              <a:rPr lang="en-US" b="1" dirty="0" err="1" smtClean="0">
                <a:solidFill>
                  <a:schemeClr val="tx1"/>
                </a:solidFill>
                <a:latin typeface="Courier New" pitchFamily="49" charset="0"/>
                <a:cs typeface="Courier New" pitchFamily="49" charset="0"/>
              </a:rPr>
              <a:t>deq</a:t>
            </a:r>
            <a:r>
              <a:rPr lang="en-US" b="1" dirty="0" smtClean="0">
                <a:solidFill>
                  <a:schemeClr val="tx1"/>
                </a:solidFill>
                <a:latin typeface="Courier New" pitchFamily="49" charset="0"/>
                <a:cs typeface="Courier New" pitchFamily="49" charset="0"/>
              </a:rPr>
              <a:t>()</a:t>
            </a:r>
          </a:p>
        </p:txBody>
      </p:sp>
      <p:pic>
        <p:nvPicPr>
          <p:cNvPr id="12295" name="Picture 2" descr="magic"/>
          <p:cNvPicPr>
            <a:picLocks noChangeAspect="1" noChangeArrowheads="1"/>
          </p:cNvPicPr>
          <p:nvPr/>
        </p:nvPicPr>
        <p:blipFill>
          <a:blip r:embed="rId3" cstate="print"/>
          <a:srcRect/>
          <a:stretch>
            <a:fillRect/>
          </a:stretch>
        </p:blipFill>
        <p:spPr bwMode="auto">
          <a:xfrm>
            <a:off x="1308100" y="1181100"/>
            <a:ext cx="127000" cy="127000"/>
          </a:xfrm>
          <a:prstGeom prst="rect">
            <a:avLst/>
          </a:prstGeom>
          <a:noFill/>
          <a:ln w="9525" algn="ctr">
            <a:noFill/>
            <a:miter lim="800000"/>
            <a:headEnd/>
            <a:tailEnd/>
          </a:ln>
        </p:spPr>
      </p:pic>
      <p:sp>
        <p:nvSpPr>
          <p:cNvPr id="12296" name="AutoShape 6"/>
          <p:cNvSpPr>
            <a:spLocks noChangeArrowheads="1"/>
          </p:cNvSpPr>
          <p:nvPr/>
        </p:nvSpPr>
        <p:spPr bwMode="auto">
          <a:xfrm>
            <a:off x="1054100" y="1898650"/>
            <a:ext cx="1905000" cy="457200"/>
          </a:xfrm>
          <a:prstGeom prst="wedgeRoundRectCallout">
            <a:avLst>
              <a:gd name="adj1" fmla="val 173501"/>
              <a:gd name="adj2" fmla="val 65278"/>
              <a:gd name="adj3" fmla="val 16667"/>
            </a:avLst>
          </a:prstGeom>
          <a:noFill/>
          <a:ln w="38100">
            <a:solidFill>
              <a:srgbClr val="FF0000"/>
            </a:solidFill>
            <a:miter lim="800000"/>
            <a:headEnd/>
            <a:tailEnd/>
          </a:ln>
        </p:spPr>
        <p:txBody>
          <a:bodyPr anchor="ctr"/>
          <a:lstStyle/>
          <a:p>
            <a:pPr algn="ctr"/>
            <a:endParaRPr lang="en-US" sz="2800" b="0" dirty="0">
              <a:latin typeface="Arial" pitchFamily="34" charset="0"/>
            </a:endParaRPr>
          </a:p>
        </p:txBody>
      </p:sp>
      <p:sp>
        <p:nvSpPr>
          <p:cNvPr id="12297" name="Text Box 7"/>
          <p:cNvSpPr txBox="1">
            <a:spLocks noChangeArrowheads="1"/>
          </p:cNvSpPr>
          <p:nvPr/>
        </p:nvSpPr>
        <p:spPr bwMode="auto">
          <a:xfrm>
            <a:off x="5138738" y="2066925"/>
            <a:ext cx="3192462" cy="954107"/>
          </a:xfrm>
          <a:prstGeom prst="rect">
            <a:avLst/>
          </a:prstGeom>
          <a:noFill/>
          <a:ln w="9525">
            <a:noFill/>
            <a:miter lim="800000"/>
            <a:headEnd/>
            <a:tailEnd/>
          </a:ln>
        </p:spPr>
        <p:txBody>
          <a:bodyPr wrap="square">
            <a:spAutoFit/>
          </a:bodyPr>
          <a:lstStyle/>
          <a:p>
            <a:pPr algn="ctr"/>
            <a:r>
              <a:rPr lang="en-US" sz="2800" b="0" dirty="0" smtClean="0">
                <a:latin typeface="Arial" pitchFamily="34" charset="0"/>
              </a:rPr>
              <a:t>Acquire lock at method start</a:t>
            </a:r>
            <a:endParaRPr lang="en-US" sz="2800" b="0" dirty="0">
              <a:latin typeface="Arial" pitchFamily="34" charset="0"/>
            </a:endParaRPr>
          </a:p>
        </p:txBody>
      </p:sp>
      <p:grpSp>
        <p:nvGrpSpPr>
          <p:cNvPr id="40" name="Group 39"/>
          <p:cNvGrpSpPr/>
          <p:nvPr/>
        </p:nvGrpSpPr>
        <p:grpSpPr>
          <a:xfrm>
            <a:off x="5799455" y="3847149"/>
            <a:ext cx="2590800" cy="1751014"/>
            <a:chOff x="5413375" y="1296989"/>
            <a:chExt cx="2590800" cy="1751014"/>
          </a:xfrm>
        </p:grpSpPr>
        <p:grpSp>
          <p:nvGrpSpPr>
            <p:cNvPr id="41" name="Group 7"/>
            <p:cNvGrpSpPr>
              <a:grpSpLocks/>
            </p:cNvGrpSpPr>
            <p:nvPr/>
          </p:nvGrpSpPr>
          <p:grpSpPr bwMode="auto">
            <a:xfrm>
              <a:off x="6067425" y="1787528"/>
              <a:ext cx="1319213" cy="1260475"/>
              <a:chOff x="3734" y="1374"/>
              <a:chExt cx="831" cy="794"/>
            </a:xfrm>
          </p:grpSpPr>
          <p:sp>
            <p:nvSpPr>
              <p:cNvPr id="58" name="Oval 8"/>
              <p:cNvSpPr>
                <a:spLocks noChangeArrowheads="1"/>
              </p:cNvSpPr>
              <p:nvPr/>
            </p:nvSpPr>
            <p:spPr bwMode="auto">
              <a:xfrm>
                <a:off x="3734" y="1374"/>
                <a:ext cx="831" cy="794"/>
              </a:xfrm>
              <a:prstGeom prst="ellipse">
                <a:avLst/>
              </a:prstGeom>
              <a:solidFill>
                <a:srgbClr val="00FFFF"/>
              </a:solidFill>
              <a:ln w="28575" algn="ctr">
                <a:solidFill>
                  <a:schemeClr val="tx1"/>
                </a:solidFill>
                <a:round/>
                <a:headEnd/>
                <a:tailEnd/>
              </a:ln>
            </p:spPr>
            <p:txBody>
              <a:bodyPr wrap="none" anchor="ctr">
                <a:noAutofit/>
              </a:bodyPr>
              <a:lstStyle/>
              <a:p>
                <a:endParaRPr lang="en-US" dirty="0">
                  <a:latin typeface="Courier New" pitchFamily="49" charset="0"/>
                </a:endParaRPr>
              </a:p>
            </p:txBody>
          </p:sp>
          <p:sp>
            <p:nvSpPr>
              <p:cNvPr id="59" name="Oval 9"/>
              <p:cNvSpPr>
                <a:spLocks noChangeArrowheads="1"/>
              </p:cNvSpPr>
              <p:nvPr/>
            </p:nvSpPr>
            <p:spPr bwMode="auto">
              <a:xfrm>
                <a:off x="3931" y="1559"/>
                <a:ext cx="454" cy="409"/>
              </a:xfrm>
              <a:prstGeom prst="ellipse">
                <a:avLst/>
              </a:prstGeom>
              <a:solidFill>
                <a:srgbClr val="FFFFCC"/>
              </a:solidFill>
              <a:ln w="28575" algn="ctr">
                <a:solidFill>
                  <a:schemeClr val="tx1"/>
                </a:solidFill>
                <a:round/>
                <a:headEnd/>
                <a:tailEnd/>
              </a:ln>
            </p:spPr>
            <p:txBody>
              <a:bodyPr wrap="square" anchor="ctr">
                <a:spAutoFit/>
              </a:bodyPr>
              <a:lstStyle/>
              <a:p>
                <a:endParaRPr lang="en-US" dirty="0">
                  <a:latin typeface="Courier New" pitchFamily="49" charset="0"/>
                </a:endParaRPr>
              </a:p>
            </p:txBody>
          </p:sp>
          <p:sp>
            <p:nvSpPr>
              <p:cNvPr id="60" name="Line 10"/>
              <p:cNvSpPr>
                <a:spLocks noChangeShapeType="1"/>
              </p:cNvSpPr>
              <p:nvPr/>
            </p:nvSpPr>
            <p:spPr bwMode="auto">
              <a:xfrm flipV="1">
                <a:off x="3904" y="1983"/>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1" name="Line 11"/>
              <p:cNvSpPr>
                <a:spLocks noChangeShapeType="1"/>
              </p:cNvSpPr>
              <p:nvPr/>
            </p:nvSpPr>
            <p:spPr bwMode="auto">
              <a:xfrm flipV="1">
                <a:off x="4308" y="1455"/>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2" name="Line 12"/>
              <p:cNvSpPr>
                <a:spLocks noChangeShapeType="1"/>
              </p:cNvSpPr>
              <p:nvPr/>
            </p:nvSpPr>
            <p:spPr bwMode="auto">
              <a:xfrm flipV="1">
                <a:off x="4416" y="167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3" name="Line 13"/>
              <p:cNvSpPr>
                <a:spLocks noChangeShapeType="1"/>
              </p:cNvSpPr>
              <p:nvPr/>
            </p:nvSpPr>
            <p:spPr bwMode="auto">
              <a:xfrm flipV="1">
                <a:off x="3760" y="185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4" name="Line 14"/>
              <p:cNvSpPr>
                <a:spLocks noChangeShapeType="1"/>
              </p:cNvSpPr>
              <p:nvPr/>
            </p:nvSpPr>
            <p:spPr bwMode="auto">
              <a:xfrm>
                <a:off x="3768" y="1613"/>
                <a:ext cx="121" cy="50"/>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5" name="Line 15"/>
              <p:cNvSpPr>
                <a:spLocks noChangeShapeType="1"/>
              </p:cNvSpPr>
              <p:nvPr/>
            </p:nvSpPr>
            <p:spPr bwMode="auto">
              <a:xfrm>
                <a:off x="4400" y="1857"/>
                <a:ext cx="117" cy="5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6" name="Line 16"/>
              <p:cNvSpPr>
                <a:spLocks noChangeShapeType="1"/>
              </p:cNvSpPr>
              <p:nvPr/>
            </p:nvSpPr>
            <p:spPr bwMode="auto">
              <a:xfrm>
                <a:off x="3952" y="142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7" name="Line 17"/>
              <p:cNvSpPr>
                <a:spLocks noChangeShapeType="1"/>
              </p:cNvSpPr>
              <p:nvPr/>
            </p:nvSpPr>
            <p:spPr bwMode="auto">
              <a:xfrm flipH="1">
                <a:off x="4161" y="1377"/>
                <a:ext cx="11" cy="12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8" name="Line 18"/>
              <p:cNvSpPr>
                <a:spLocks noChangeShapeType="1"/>
              </p:cNvSpPr>
              <p:nvPr/>
            </p:nvSpPr>
            <p:spPr bwMode="auto">
              <a:xfrm>
                <a:off x="4300" y="198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9" name="Line 19"/>
              <p:cNvSpPr>
                <a:spLocks noChangeShapeType="1"/>
              </p:cNvSpPr>
              <p:nvPr/>
            </p:nvSpPr>
            <p:spPr bwMode="auto">
              <a:xfrm flipH="1">
                <a:off x="4129" y="2025"/>
                <a:ext cx="3" cy="12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grpSp>
        <p:sp>
          <p:nvSpPr>
            <p:cNvPr id="42" name="Text Box 20"/>
            <p:cNvSpPr txBox="1">
              <a:spLocks noChangeArrowheads="1"/>
            </p:cNvSpPr>
            <p:nvPr/>
          </p:nvSpPr>
          <p:spPr bwMode="auto">
            <a:xfrm>
              <a:off x="6435725" y="15605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0</a:t>
              </a:r>
            </a:p>
          </p:txBody>
        </p:sp>
        <p:sp>
          <p:nvSpPr>
            <p:cNvPr id="43" name="Text Box 21"/>
            <p:cNvSpPr txBox="1">
              <a:spLocks noChangeArrowheads="1"/>
            </p:cNvSpPr>
            <p:nvPr/>
          </p:nvSpPr>
          <p:spPr bwMode="auto">
            <a:xfrm>
              <a:off x="6892925" y="15859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1</a:t>
              </a:r>
            </a:p>
          </p:txBody>
        </p:sp>
        <p:sp>
          <p:nvSpPr>
            <p:cNvPr id="44" name="Text Box 22"/>
            <p:cNvSpPr txBox="1">
              <a:spLocks noChangeArrowheads="1"/>
            </p:cNvSpPr>
            <p:nvPr/>
          </p:nvSpPr>
          <p:spPr bwMode="auto">
            <a:xfrm>
              <a:off x="5413375" y="1757364"/>
              <a:ext cx="954088" cy="246063"/>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capacity-1</a:t>
              </a:r>
            </a:p>
          </p:txBody>
        </p:sp>
        <p:sp>
          <p:nvSpPr>
            <p:cNvPr id="45" name="Text Box 23"/>
            <p:cNvSpPr txBox="1">
              <a:spLocks noChangeArrowheads="1"/>
            </p:cNvSpPr>
            <p:nvPr/>
          </p:nvSpPr>
          <p:spPr bwMode="auto">
            <a:xfrm>
              <a:off x="7216775" y="184626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2</a:t>
              </a:r>
            </a:p>
          </p:txBody>
        </p:sp>
        <p:sp>
          <p:nvSpPr>
            <p:cNvPr id="46" name="Text Box 24"/>
            <p:cNvSpPr txBox="1">
              <a:spLocks noChangeArrowheads="1"/>
            </p:cNvSpPr>
            <p:nvPr/>
          </p:nvSpPr>
          <p:spPr bwMode="auto">
            <a:xfrm>
              <a:off x="5915025" y="1296989"/>
              <a:ext cx="601663" cy="307975"/>
            </a:xfrm>
            <a:prstGeom prst="rect">
              <a:avLst/>
            </a:prstGeom>
            <a:solidFill>
              <a:srgbClr val="00FFFF"/>
            </a:solidFill>
            <a:ln w="28575" algn="ctr">
              <a:solidFill>
                <a:schemeClr val="tx1"/>
              </a:solidFill>
              <a:miter lim="800000"/>
              <a:headEnd/>
              <a:tailEnd/>
            </a:ln>
          </p:spPr>
          <p:txBody>
            <a:bodyPr wrap="none">
              <a:spAutoFit/>
            </a:bodyPr>
            <a:lstStyle/>
            <a:p>
              <a:r>
                <a:rPr lang="en-US" sz="1400" dirty="0">
                  <a:solidFill>
                    <a:schemeClr val="tx2"/>
                  </a:solidFill>
                  <a:latin typeface="Arial" pitchFamily="34" charset="0"/>
                </a:rPr>
                <a:t>head</a:t>
              </a:r>
            </a:p>
          </p:txBody>
        </p:sp>
        <p:sp>
          <p:nvSpPr>
            <p:cNvPr id="47" name="Line 25"/>
            <p:cNvSpPr>
              <a:spLocks noChangeShapeType="1"/>
            </p:cNvSpPr>
            <p:nvPr/>
          </p:nvSpPr>
          <p:spPr bwMode="auto">
            <a:xfrm>
              <a:off x="6305550" y="1581152"/>
              <a:ext cx="203200" cy="2159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48" name="Text Box 26"/>
            <p:cNvSpPr txBox="1">
              <a:spLocks noChangeArrowheads="1"/>
            </p:cNvSpPr>
            <p:nvPr/>
          </p:nvSpPr>
          <p:spPr bwMode="auto">
            <a:xfrm>
              <a:off x="7413625" y="1309689"/>
              <a:ext cx="590550" cy="307975"/>
            </a:xfrm>
            <a:prstGeom prst="rect">
              <a:avLst/>
            </a:prstGeom>
            <a:solidFill>
              <a:srgbClr val="00FFFF"/>
            </a:solidFill>
            <a:ln w="28575" algn="ctr">
              <a:solidFill>
                <a:schemeClr val="tx1"/>
              </a:solidFill>
              <a:miter lim="800000"/>
              <a:headEnd/>
              <a:tailEnd/>
            </a:ln>
          </p:spPr>
          <p:txBody>
            <a:bodyPr>
              <a:spAutoFit/>
            </a:bodyPr>
            <a:lstStyle/>
            <a:p>
              <a:r>
                <a:rPr lang="en-US" sz="1400" dirty="0">
                  <a:solidFill>
                    <a:schemeClr val="tx2"/>
                  </a:solidFill>
                  <a:latin typeface="Arial" pitchFamily="34" charset="0"/>
                </a:rPr>
                <a:t>tail</a:t>
              </a:r>
            </a:p>
          </p:txBody>
        </p:sp>
        <p:sp>
          <p:nvSpPr>
            <p:cNvPr id="49" name="Line 27"/>
            <p:cNvSpPr>
              <a:spLocks noChangeShapeType="1"/>
            </p:cNvSpPr>
            <p:nvPr/>
          </p:nvSpPr>
          <p:spPr bwMode="auto">
            <a:xfrm flipH="1">
              <a:off x="7194550" y="1606552"/>
              <a:ext cx="406400" cy="4191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50" name="Text Box 28"/>
            <p:cNvSpPr txBox="1">
              <a:spLocks noChangeArrowheads="1"/>
            </p:cNvSpPr>
            <p:nvPr/>
          </p:nvSpPr>
          <p:spPr bwMode="auto">
            <a:xfrm>
              <a:off x="6435725" y="16827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y</a:t>
              </a:r>
            </a:p>
          </p:txBody>
        </p:sp>
        <p:sp>
          <p:nvSpPr>
            <p:cNvPr id="51" name="Text Box 29"/>
            <p:cNvSpPr txBox="1">
              <a:spLocks noChangeArrowheads="1"/>
            </p:cNvSpPr>
            <p:nvPr/>
          </p:nvSpPr>
          <p:spPr bwMode="auto">
            <a:xfrm>
              <a:off x="6727825" y="17081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z</a:t>
              </a:r>
            </a:p>
          </p:txBody>
        </p:sp>
        <p:grpSp>
          <p:nvGrpSpPr>
            <p:cNvPr id="52" name="Group 37"/>
            <p:cNvGrpSpPr/>
            <p:nvPr/>
          </p:nvGrpSpPr>
          <p:grpSpPr>
            <a:xfrm>
              <a:off x="6563360" y="2171808"/>
              <a:ext cx="332554" cy="474757"/>
              <a:chOff x="4436366" y="3112166"/>
              <a:chExt cx="634627" cy="906000"/>
            </a:xfrm>
          </p:grpSpPr>
          <p:sp>
            <p:nvSpPr>
              <p:cNvPr id="53" name="Oval 8"/>
              <p:cNvSpPr>
                <a:spLocks noChangeArrowheads="1"/>
              </p:cNvSpPr>
              <p:nvPr/>
            </p:nvSpPr>
            <p:spPr bwMode="auto">
              <a:xfrm>
                <a:off x="4436366" y="3112166"/>
                <a:ext cx="634627" cy="655835"/>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54" name="Oval 9"/>
              <p:cNvSpPr>
                <a:spLocks noChangeArrowheads="1"/>
              </p:cNvSpPr>
              <p:nvPr/>
            </p:nvSpPr>
            <p:spPr bwMode="auto">
              <a:xfrm>
                <a:off x="4527663" y="3200062"/>
                <a:ext cx="445352" cy="516104"/>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55" name="Oval 10"/>
              <p:cNvSpPr>
                <a:spLocks noChangeArrowheads="1"/>
              </p:cNvSpPr>
              <p:nvPr/>
            </p:nvSpPr>
            <p:spPr bwMode="auto">
              <a:xfrm>
                <a:off x="4440819" y="3375853"/>
                <a:ext cx="630174" cy="642313"/>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56" name="Oval 11"/>
              <p:cNvSpPr>
                <a:spLocks noChangeArrowheads="1"/>
              </p:cNvSpPr>
              <p:nvPr/>
            </p:nvSpPr>
            <p:spPr bwMode="auto">
              <a:xfrm>
                <a:off x="4639001" y="3508823"/>
                <a:ext cx="227130" cy="220865"/>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57"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CC"/>
              </a:solidFill>
              <a:ln w="12700">
                <a:solidFill>
                  <a:schemeClr val="bg1"/>
                </a:solidFill>
                <a:miter lim="800000"/>
                <a:headEnd/>
                <a:tailEnd/>
              </a:ln>
            </p:spPr>
            <p:txBody>
              <a:bodyPr wrap="none" anchor="ctr"/>
              <a:lstStyle/>
              <a:p>
                <a:endParaRPr lang="en-US" dirty="0">
                  <a:latin typeface="Arial" pitchFamily="34" charset="0"/>
                </a:endParaRPr>
              </a:p>
            </p:txBody>
          </p:sp>
        </p:grpSp>
      </p:grpSp>
    </p:spTree>
    <p:extLst>
      <p:ext uri="{BB962C8B-B14F-4D97-AF65-F5344CB8AC3E}">
        <p14:creationId xmlns:p14="http://schemas.microsoft.com/office/powerpoint/2010/main" val="401680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2" name="Slide Number Placeholder 3"/>
          <p:cNvSpPr>
            <a:spLocks noGrp="1"/>
          </p:cNvSpPr>
          <p:nvPr>
            <p:ph type="sldNum" sz="quarter" idx="11"/>
          </p:nvPr>
        </p:nvSpPr>
        <p:spPr>
          <a:xfrm>
            <a:off x="6553200" y="6248400"/>
            <a:ext cx="1905000" cy="457200"/>
          </a:xfrm>
        </p:spPr>
        <p:txBody>
          <a:bodyPr/>
          <a:lstStyle/>
          <a:p>
            <a:pPr>
              <a:defRPr/>
            </a:pPr>
            <a:fld id="{8866F287-CCE6-4630-94B3-A9F542E51C36}" type="slidenum">
              <a:rPr lang="x-none" b="0">
                <a:solidFill>
                  <a:schemeClr val="tx1"/>
                </a:solidFill>
                <a:latin typeface="Arial" pitchFamily="34" charset="0"/>
                <a:cs typeface="+mn-cs"/>
              </a:rPr>
              <a:pPr>
                <a:defRPr/>
              </a:pPr>
              <a:t>140</a:t>
            </a:fld>
            <a:endParaRPr lang="en-US" b="0" dirty="0">
              <a:solidFill>
                <a:schemeClr val="tx1"/>
              </a:solidFill>
              <a:latin typeface="Arial" pitchFamily="34" charset="0"/>
              <a:cs typeface="+mn-cs"/>
            </a:endParaRPr>
          </a:p>
        </p:txBody>
      </p:sp>
      <p:sp>
        <p:nvSpPr>
          <p:cNvPr id="138244" name="Text Box 2"/>
          <p:cNvSpPr txBox="1">
            <a:spLocks noChangeArrowheads="1"/>
          </p:cNvSpPr>
          <p:nvPr/>
        </p:nvSpPr>
        <p:spPr bwMode="auto">
          <a:xfrm>
            <a:off x="1493838" y="2163763"/>
            <a:ext cx="4251325" cy="2308324"/>
          </a:xfrm>
          <a:prstGeom prst="rect">
            <a:avLst/>
          </a:prstGeom>
          <a:noFill/>
          <a:ln w="9525">
            <a:noFill/>
            <a:miter lim="800000"/>
            <a:headEnd/>
            <a:tailEnd/>
          </a:ln>
        </p:spPr>
        <p:txBody>
          <a:bodyPr>
            <a:spAutoFit/>
          </a:bodyPr>
          <a:lstStyle/>
          <a:p>
            <a:r>
              <a:rPr lang="en-US" dirty="0">
                <a:solidFill>
                  <a:srgbClr val="FF9900"/>
                </a:solidFill>
                <a:latin typeface="Courier New" pitchFamily="49" charset="0"/>
              </a:rPr>
              <a:t>A </a:t>
            </a:r>
            <a:r>
              <a:rPr lang="en-US" dirty="0" err="1">
                <a:solidFill>
                  <a:srgbClr val="FF9900"/>
                </a:solidFill>
                <a:latin typeface="Courier New" pitchFamily="49" charset="0"/>
              </a:rPr>
              <a:t>q.enq</a:t>
            </a:r>
            <a:r>
              <a:rPr lang="en-US" dirty="0">
                <a:solidFill>
                  <a:srgbClr val="FF9900"/>
                </a:solidFill>
                <a:latin typeface="Courier New" pitchFamily="49" charset="0"/>
              </a:rPr>
              <a:t>(3)</a:t>
            </a:r>
          </a:p>
          <a:p>
            <a:r>
              <a:rPr lang="en-US" dirty="0">
                <a:solidFill>
                  <a:srgbClr val="66FF33"/>
                </a:solidFill>
                <a:latin typeface="Courier New" pitchFamily="49" charset="0"/>
              </a:rPr>
              <a:t>B </a:t>
            </a:r>
            <a:r>
              <a:rPr lang="en-US" dirty="0" err="1">
                <a:solidFill>
                  <a:srgbClr val="66FF33"/>
                </a:solidFill>
                <a:latin typeface="Courier New" pitchFamily="49" charset="0"/>
              </a:rPr>
              <a:t>q.enq</a:t>
            </a:r>
            <a:r>
              <a:rPr lang="en-US" dirty="0">
                <a:solidFill>
                  <a:srgbClr val="66FF33"/>
                </a:solidFill>
                <a:latin typeface="Courier New" pitchFamily="49" charset="0"/>
              </a:rPr>
              <a:t>(4)</a:t>
            </a:r>
          </a:p>
          <a:p>
            <a:r>
              <a:rPr lang="en-US" dirty="0">
                <a:solidFill>
                  <a:srgbClr val="66FF33"/>
                </a:solidFill>
                <a:latin typeface="Courier New" pitchFamily="49" charset="0"/>
              </a:rPr>
              <a:t>B q:void</a:t>
            </a:r>
          </a:p>
          <a:p>
            <a:r>
              <a:rPr lang="en-US" dirty="0">
                <a:solidFill>
                  <a:srgbClr val="66FF33"/>
                </a:solidFill>
                <a:latin typeface="Courier New" pitchFamily="49" charset="0"/>
              </a:rPr>
              <a:t>B </a:t>
            </a:r>
            <a:r>
              <a:rPr lang="en-US" dirty="0" err="1">
                <a:solidFill>
                  <a:srgbClr val="66FF33"/>
                </a:solidFill>
                <a:latin typeface="Courier New" pitchFamily="49" charset="0"/>
              </a:rPr>
              <a:t>q.deq</a:t>
            </a:r>
            <a:r>
              <a:rPr lang="en-US" dirty="0">
                <a:solidFill>
                  <a:srgbClr val="66FF33"/>
                </a:solidFill>
                <a:latin typeface="Courier New" pitchFamily="49" charset="0"/>
              </a:rPr>
              <a:t>()</a:t>
            </a:r>
          </a:p>
          <a:p>
            <a:r>
              <a:rPr lang="en-US" dirty="0">
                <a:solidFill>
                  <a:srgbClr val="66FF33"/>
                </a:solidFill>
                <a:latin typeface="Courier New" pitchFamily="49" charset="0"/>
              </a:rPr>
              <a:t>B q:4</a:t>
            </a:r>
          </a:p>
          <a:p>
            <a:r>
              <a:rPr lang="en-US" dirty="0">
                <a:solidFill>
                  <a:srgbClr val="FF9900"/>
                </a:solidFill>
                <a:latin typeface="Courier New" pitchFamily="49" charset="0"/>
              </a:rPr>
              <a:t>A q:void</a:t>
            </a:r>
          </a:p>
        </p:txBody>
      </p:sp>
      <p:sp>
        <p:nvSpPr>
          <p:cNvPr id="138245" name="Rectangle 3"/>
          <p:cNvSpPr>
            <a:spLocks noGrp="1" noChangeArrowheads="1"/>
          </p:cNvSpPr>
          <p:nvPr>
            <p:ph type="title" idx="4294967295"/>
          </p:nvPr>
        </p:nvSpPr>
        <p:spPr/>
        <p:txBody>
          <a:bodyPr/>
          <a:lstStyle/>
          <a:p>
            <a:pPr eaLnBrk="1" hangingPunct="1"/>
            <a:r>
              <a:rPr lang="en-US" smtClean="0"/>
              <a:t>Example</a:t>
            </a:r>
          </a:p>
        </p:txBody>
      </p:sp>
      <p:grpSp>
        <p:nvGrpSpPr>
          <p:cNvPr id="138246" name="Group 4"/>
          <p:cNvGrpSpPr>
            <a:grpSpLocks/>
          </p:cNvGrpSpPr>
          <p:nvPr/>
        </p:nvGrpSpPr>
        <p:grpSpPr bwMode="auto">
          <a:xfrm>
            <a:off x="1600200" y="5956300"/>
            <a:ext cx="7391400" cy="630238"/>
            <a:chOff x="528" y="3352"/>
            <a:chExt cx="4656" cy="397"/>
          </a:xfrm>
        </p:grpSpPr>
        <p:sp>
          <p:nvSpPr>
            <p:cNvPr id="138251" name="AutoShape 5"/>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38252" name="Text Box 6"/>
            <p:cNvSpPr txBox="1">
              <a:spLocks noChangeArrowheads="1"/>
            </p:cNvSpPr>
            <p:nvPr/>
          </p:nvSpPr>
          <p:spPr bwMode="auto">
            <a:xfrm>
              <a:off x="2235" y="3436"/>
              <a:ext cx="391" cy="233"/>
            </a:xfrm>
            <a:prstGeom prst="rect">
              <a:avLst/>
            </a:prstGeom>
            <a:noFill/>
            <a:ln w="9525">
              <a:noFill/>
              <a:miter lim="800000"/>
              <a:headEnd/>
              <a:tailEnd/>
            </a:ln>
          </p:spPr>
          <p:txBody>
            <a:bodyPr wrap="none">
              <a:spAutoFit/>
            </a:bodyPr>
            <a:lstStyle/>
            <a:p>
              <a:pPr algn="r"/>
              <a:r>
                <a:rPr lang="en-US" sz="1800" b="0" dirty="0">
                  <a:solidFill>
                    <a:schemeClr val="bg1"/>
                  </a:solidFill>
                  <a:latin typeface="Arial" pitchFamily="34" charset="0"/>
                </a:rPr>
                <a:t>time</a:t>
              </a:r>
            </a:p>
          </p:txBody>
        </p:sp>
      </p:grpSp>
      <p:sp>
        <p:nvSpPr>
          <p:cNvPr id="138247" name="Text Box 10"/>
          <p:cNvSpPr txBox="1">
            <a:spLocks noChangeArrowheads="1"/>
          </p:cNvSpPr>
          <p:nvPr/>
        </p:nvSpPr>
        <p:spPr bwMode="auto">
          <a:xfrm>
            <a:off x="5400675" y="2163763"/>
            <a:ext cx="2789238" cy="2308324"/>
          </a:xfrm>
          <a:prstGeom prst="rect">
            <a:avLst/>
          </a:prstGeom>
          <a:noFill/>
          <a:ln w="9525">
            <a:noFill/>
            <a:miter lim="800000"/>
            <a:headEnd/>
            <a:tailEnd/>
          </a:ln>
        </p:spPr>
        <p:txBody>
          <a:bodyPr>
            <a:spAutoFit/>
          </a:bodyPr>
          <a:lstStyle/>
          <a:p>
            <a:r>
              <a:rPr lang="en-US" dirty="0">
                <a:solidFill>
                  <a:srgbClr val="66FF33"/>
                </a:solidFill>
                <a:latin typeface="Courier New" pitchFamily="49" charset="0"/>
              </a:rPr>
              <a:t>B </a:t>
            </a:r>
            <a:r>
              <a:rPr lang="en-US" dirty="0" err="1">
                <a:solidFill>
                  <a:srgbClr val="66FF33"/>
                </a:solidFill>
                <a:latin typeface="Courier New" pitchFamily="49" charset="0"/>
              </a:rPr>
              <a:t>q.enq</a:t>
            </a:r>
            <a:r>
              <a:rPr lang="en-US" dirty="0">
                <a:solidFill>
                  <a:srgbClr val="66FF33"/>
                </a:solidFill>
                <a:latin typeface="Courier New" pitchFamily="49" charset="0"/>
              </a:rPr>
              <a:t>(4)</a:t>
            </a:r>
          </a:p>
          <a:p>
            <a:r>
              <a:rPr lang="en-US" dirty="0">
                <a:solidFill>
                  <a:srgbClr val="66FF33"/>
                </a:solidFill>
                <a:latin typeface="Courier New" pitchFamily="49" charset="0"/>
              </a:rPr>
              <a:t>B q:void</a:t>
            </a:r>
          </a:p>
          <a:p>
            <a:r>
              <a:rPr lang="en-US" dirty="0">
                <a:solidFill>
                  <a:srgbClr val="FF9900"/>
                </a:solidFill>
                <a:latin typeface="Courier New" pitchFamily="49" charset="0"/>
              </a:rPr>
              <a:t>A </a:t>
            </a:r>
            <a:r>
              <a:rPr lang="en-US" dirty="0" err="1">
                <a:solidFill>
                  <a:srgbClr val="FF9900"/>
                </a:solidFill>
                <a:latin typeface="Courier New" pitchFamily="49" charset="0"/>
              </a:rPr>
              <a:t>q.enq</a:t>
            </a:r>
            <a:r>
              <a:rPr lang="en-US" dirty="0">
                <a:solidFill>
                  <a:srgbClr val="FF9900"/>
                </a:solidFill>
                <a:latin typeface="Courier New" pitchFamily="49" charset="0"/>
              </a:rPr>
              <a:t>(3)</a:t>
            </a:r>
          </a:p>
          <a:p>
            <a:r>
              <a:rPr lang="en-US" dirty="0">
                <a:solidFill>
                  <a:srgbClr val="FF9900"/>
                </a:solidFill>
                <a:latin typeface="Courier New" pitchFamily="49" charset="0"/>
              </a:rPr>
              <a:t>A q:void</a:t>
            </a:r>
          </a:p>
          <a:p>
            <a:r>
              <a:rPr lang="en-US" dirty="0">
                <a:solidFill>
                  <a:srgbClr val="66FF33"/>
                </a:solidFill>
                <a:latin typeface="Courier New" pitchFamily="49" charset="0"/>
              </a:rPr>
              <a:t>B </a:t>
            </a:r>
            <a:r>
              <a:rPr lang="en-US" dirty="0" err="1">
                <a:solidFill>
                  <a:srgbClr val="66FF33"/>
                </a:solidFill>
                <a:latin typeface="Courier New" pitchFamily="49" charset="0"/>
              </a:rPr>
              <a:t>q.deq</a:t>
            </a:r>
            <a:r>
              <a:rPr lang="en-US" dirty="0">
                <a:solidFill>
                  <a:srgbClr val="66FF33"/>
                </a:solidFill>
                <a:latin typeface="Courier New" pitchFamily="49" charset="0"/>
              </a:rPr>
              <a:t>()</a:t>
            </a:r>
          </a:p>
          <a:p>
            <a:r>
              <a:rPr lang="en-US" dirty="0">
                <a:solidFill>
                  <a:srgbClr val="66FF33"/>
                </a:solidFill>
                <a:latin typeface="Courier New" pitchFamily="49" charset="0"/>
              </a:rPr>
              <a:t>B q:4</a:t>
            </a:r>
          </a:p>
        </p:txBody>
      </p:sp>
      <p:sp>
        <p:nvSpPr>
          <p:cNvPr id="138248" name="AutoShape 22"/>
          <p:cNvSpPr>
            <a:spLocks noChangeArrowheads="1"/>
          </p:cNvSpPr>
          <p:nvPr/>
        </p:nvSpPr>
        <p:spPr bwMode="auto">
          <a:xfrm>
            <a:off x="2247900" y="54102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err="1" smtClean="0">
                <a:solidFill>
                  <a:schemeClr val="tx1"/>
                </a:solidFill>
                <a:latin typeface="Arial" pitchFamily="34" charset="0"/>
              </a:rPr>
              <a:t>q.enq</a:t>
            </a:r>
            <a:r>
              <a:rPr lang="en-US" sz="1800" dirty="0" smtClean="0">
                <a:solidFill>
                  <a:schemeClr val="tx1"/>
                </a:solidFill>
                <a:latin typeface="Arial" pitchFamily="34" charset="0"/>
              </a:rPr>
              <a:t>(4</a:t>
            </a:r>
            <a:r>
              <a:rPr lang="en-US" sz="1400" dirty="0">
                <a:solidFill>
                  <a:schemeClr val="tx1"/>
                </a:solidFill>
                <a:latin typeface="Arial" pitchFamily="34" charset="0"/>
              </a:rPr>
              <a:t>)</a:t>
            </a:r>
          </a:p>
        </p:txBody>
      </p:sp>
      <p:sp>
        <p:nvSpPr>
          <p:cNvPr id="138249" name="AutoShape 23"/>
          <p:cNvSpPr>
            <a:spLocks noChangeArrowheads="1"/>
          </p:cNvSpPr>
          <p:nvPr/>
        </p:nvSpPr>
        <p:spPr bwMode="auto">
          <a:xfrm>
            <a:off x="4191000" y="54229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err="1" smtClean="0">
                <a:solidFill>
                  <a:schemeClr val="tx1"/>
                </a:solidFill>
                <a:latin typeface="Arial" pitchFamily="34" charset="0"/>
              </a:rPr>
              <a:t>q.deq</a:t>
            </a:r>
            <a:r>
              <a:rPr lang="en-US" sz="1800" dirty="0" smtClean="0">
                <a:solidFill>
                  <a:schemeClr val="tx1"/>
                </a:solidFill>
                <a:latin typeface="Arial" pitchFamily="34" charset="0"/>
              </a:rPr>
              <a:t>(4</a:t>
            </a:r>
            <a:r>
              <a:rPr lang="en-US" sz="1400" dirty="0">
                <a:solidFill>
                  <a:schemeClr val="tx1"/>
                </a:solidFill>
                <a:latin typeface="Arial" pitchFamily="34" charset="0"/>
              </a:rPr>
              <a:t>)</a:t>
            </a:r>
          </a:p>
        </p:txBody>
      </p:sp>
      <p:sp>
        <p:nvSpPr>
          <p:cNvPr id="138250" name="AutoShape 24"/>
          <p:cNvSpPr>
            <a:spLocks noChangeArrowheads="1"/>
          </p:cNvSpPr>
          <p:nvPr/>
        </p:nvSpPr>
        <p:spPr bwMode="auto">
          <a:xfrm>
            <a:off x="1879600" y="48133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A </a:t>
            </a:r>
            <a:r>
              <a:rPr lang="en-US" sz="1800" dirty="0" err="1" smtClean="0">
                <a:solidFill>
                  <a:schemeClr val="tx1"/>
                </a:solidFill>
                <a:latin typeface="Arial" pitchFamily="34" charset="0"/>
              </a:rPr>
              <a:t>q.enq</a:t>
            </a:r>
            <a:r>
              <a:rPr lang="en-US" sz="1800" dirty="0" smtClean="0">
                <a:solidFill>
                  <a:schemeClr val="tx1"/>
                </a:solidFill>
                <a:latin typeface="Arial" pitchFamily="34" charset="0"/>
              </a:rPr>
              <a:t>(3</a:t>
            </a:r>
            <a:r>
              <a:rPr lang="en-US" sz="1400" dirty="0">
                <a:solidFill>
                  <a:schemeClr val="tx1"/>
                </a:solidFill>
                <a:latin typeface="Arial" pitchFamily="34" charset="0"/>
              </a:rPr>
              <a:t>)</a:t>
            </a:r>
          </a:p>
        </p:txBody>
      </p:sp>
      <p:pic>
        <p:nvPicPr>
          <p:cNvPr id="13"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4" name="Slide Number Placeholder 3"/>
          <p:cNvSpPr>
            <a:spLocks noGrp="1"/>
          </p:cNvSpPr>
          <p:nvPr>
            <p:ph type="sldNum" sz="quarter" idx="11"/>
          </p:nvPr>
        </p:nvSpPr>
        <p:spPr>
          <a:xfrm>
            <a:off x="6553200" y="6248400"/>
            <a:ext cx="1905000" cy="457200"/>
          </a:xfrm>
        </p:spPr>
        <p:txBody>
          <a:bodyPr/>
          <a:lstStyle/>
          <a:p>
            <a:pPr>
              <a:defRPr/>
            </a:pPr>
            <a:fld id="{B8872AAB-160F-4A3F-ABF6-E9226214C1C3}" type="slidenum">
              <a:rPr lang="x-none" b="0">
                <a:solidFill>
                  <a:schemeClr val="tx1"/>
                </a:solidFill>
                <a:latin typeface="Arial" pitchFamily="34" charset="0"/>
                <a:cs typeface="+mn-cs"/>
              </a:rPr>
              <a:pPr>
                <a:defRPr/>
              </a:pPr>
              <a:t>141</a:t>
            </a:fld>
            <a:endParaRPr lang="en-US" b="0" dirty="0">
              <a:solidFill>
                <a:schemeClr val="tx1"/>
              </a:solidFill>
              <a:latin typeface="Arial" pitchFamily="34" charset="0"/>
              <a:cs typeface="+mn-cs"/>
            </a:endParaRPr>
          </a:p>
        </p:txBody>
      </p:sp>
      <p:sp>
        <p:nvSpPr>
          <p:cNvPr id="139268" name="AutoShape 23"/>
          <p:cNvSpPr>
            <a:spLocks noChangeArrowheads="1"/>
          </p:cNvSpPr>
          <p:nvPr/>
        </p:nvSpPr>
        <p:spPr bwMode="auto">
          <a:xfrm>
            <a:off x="2247900" y="54102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err="1" smtClean="0">
                <a:solidFill>
                  <a:schemeClr val="tx1"/>
                </a:solidFill>
                <a:latin typeface="Arial" pitchFamily="34" charset="0"/>
              </a:rPr>
              <a:t>q.enq</a:t>
            </a:r>
            <a:r>
              <a:rPr lang="en-US" sz="1800" dirty="0" smtClean="0">
                <a:solidFill>
                  <a:schemeClr val="tx1"/>
                </a:solidFill>
                <a:latin typeface="Arial" pitchFamily="34" charset="0"/>
              </a:rPr>
              <a:t>(4</a:t>
            </a:r>
            <a:r>
              <a:rPr lang="en-US" sz="1400" dirty="0">
                <a:solidFill>
                  <a:schemeClr val="tx1"/>
                </a:solidFill>
                <a:latin typeface="Arial" pitchFamily="34" charset="0"/>
              </a:rPr>
              <a:t>)</a:t>
            </a:r>
          </a:p>
        </p:txBody>
      </p:sp>
      <p:sp>
        <p:nvSpPr>
          <p:cNvPr id="139269" name="AutoShape 24"/>
          <p:cNvSpPr>
            <a:spLocks noChangeArrowheads="1"/>
          </p:cNvSpPr>
          <p:nvPr/>
        </p:nvSpPr>
        <p:spPr bwMode="auto">
          <a:xfrm>
            <a:off x="4191000" y="54229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B </a:t>
            </a:r>
            <a:r>
              <a:rPr lang="en-US" sz="1800" dirty="0" err="1" smtClean="0">
                <a:solidFill>
                  <a:schemeClr val="tx1"/>
                </a:solidFill>
                <a:latin typeface="Arial" pitchFamily="34" charset="0"/>
              </a:rPr>
              <a:t>q.deq</a:t>
            </a:r>
            <a:r>
              <a:rPr lang="en-US" sz="1800" dirty="0" smtClean="0">
                <a:solidFill>
                  <a:schemeClr val="tx1"/>
                </a:solidFill>
                <a:latin typeface="Arial" pitchFamily="34" charset="0"/>
              </a:rPr>
              <a:t>(4</a:t>
            </a:r>
            <a:r>
              <a:rPr lang="en-US" sz="1400" dirty="0">
                <a:solidFill>
                  <a:schemeClr val="tx1"/>
                </a:solidFill>
                <a:latin typeface="Arial" pitchFamily="34" charset="0"/>
              </a:rPr>
              <a:t>)</a:t>
            </a:r>
          </a:p>
        </p:txBody>
      </p:sp>
      <p:sp>
        <p:nvSpPr>
          <p:cNvPr id="139270" name="AutoShape 25"/>
          <p:cNvSpPr>
            <a:spLocks noChangeArrowheads="1"/>
          </p:cNvSpPr>
          <p:nvPr/>
        </p:nvSpPr>
        <p:spPr bwMode="auto">
          <a:xfrm>
            <a:off x="1879600" y="48133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p>
            <a:pPr algn="ctr"/>
            <a:r>
              <a:rPr lang="en-US" sz="1800" dirty="0" smtClean="0">
                <a:solidFill>
                  <a:schemeClr val="tx1"/>
                </a:solidFill>
                <a:latin typeface="Arial" pitchFamily="34" charset="0"/>
              </a:rPr>
              <a:t>A </a:t>
            </a:r>
            <a:r>
              <a:rPr lang="en-US" sz="1800" dirty="0" err="1" smtClean="0">
                <a:solidFill>
                  <a:schemeClr val="tx1"/>
                </a:solidFill>
                <a:latin typeface="Arial" pitchFamily="34" charset="0"/>
              </a:rPr>
              <a:t>q.enq</a:t>
            </a:r>
            <a:r>
              <a:rPr lang="en-US" sz="1800" dirty="0" smtClean="0">
                <a:solidFill>
                  <a:schemeClr val="tx1"/>
                </a:solidFill>
                <a:latin typeface="Arial" pitchFamily="34" charset="0"/>
              </a:rPr>
              <a:t>(3</a:t>
            </a:r>
            <a:r>
              <a:rPr lang="en-US" sz="1400" dirty="0">
                <a:solidFill>
                  <a:schemeClr val="tx1"/>
                </a:solidFill>
                <a:latin typeface="Arial" pitchFamily="34" charset="0"/>
              </a:rPr>
              <a:t>)</a:t>
            </a:r>
          </a:p>
        </p:txBody>
      </p:sp>
      <p:sp>
        <p:nvSpPr>
          <p:cNvPr id="139271" name="Text Box 5"/>
          <p:cNvSpPr txBox="1">
            <a:spLocks noChangeArrowheads="1"/>
          </p:cNvSpPr>
          <p:nvPr/>
        </p:nvSpPr>
        <p:spPr bwMode="auto">
          <a:xfrm>
            <a:off x="1493838" y="2163763"/>
            <a:ext cx="4251325" cy="2308324"/>
          </a:xfrm>
          <a:prstGeom prst="rect">
            <a:avLst/>
          </a:prstGeom>
          <a:noFill/>
          <a:ln w="9525">
            <a:noFill/>
            <a:miter lim="800000"/>
            <a:headEnd/>
            <a:tailEnd/>
          </a:ln>
        </p:spPr>
        <p:txBody>
          <a:bodyPr>
            <a:spAutoFit/>
          </a:bodyPr>
          <a:lstStyle/>
          <a:p>
            <a:r>
              <a:rPr lang="en-US" dirty="0">
                <a:solidFill>
                  <a:srgbClr val="FF9900"/>
                </a:solidFill>
                <a:latin typeface="Courier New" pitchFamily="49" charset="0"/>
              </a:rPr>
              <a:t>A </a:t>
            </a:r>
            <a:r>
              <a:rPr lang="en-US" dirty="0" err="1">
                <a:solidFill>
                  <a:srgbClr val="FF9900"/>
                </a:solidFill>
                <a:latin typeface="Courier New" pitchFamily="49" charset="0"/>
              </a:rPr>
              <a:t>q.enq</a:t>
            </a:r>
            <a:r>
              <a:rPr lang="en-US" dirty="0">
                <a:solidFill>
                  <a:srgbClr val="FF9900"/>
                </a:solidFill>
                <a:latin typeface="Courier New" pitchFamily="49" charset="0"/>
              </a:rPr>
              <a:t>(3)</a:t>
            </a:r>
          </a:p>
          <a:p>
            <a:r>
              <a:rPr lang="en-US" dirty="0">
                <a:solidFill>
                  <a:srgbClr val="66FF33"/>
                </a:solidFill>
                <a:latin typeface="Courier New" pitchFamily="49" charset="0"/>
              </a:rPr>
              <a:t>B </a:t>
            </a:r>
            <a:r>
              <a:rPr lang="en-US" dirty="0" err="1">
                <a:solidFill>
                  <a:srgbClr val="66FF33"/>
                </a:solidFill>
                <a:latin typeface="Courier New" pitchFamily="49" charset="0"/>
              </a:rPr>
              <a:t>q.enq</a:t>
            </a:r>
            <a:r>
              <a:rPr lang="en-US" dirty="0">
                <a:solidFill>
                  <a:srgbClr val="66FF33"/>
                </a:solidFill>
                <a:latin typeface="Courier New" pitchFamily="49" charset="0"/>
              </a:rPr>
              <a:t>(4)</a:t>
            </a:r>
          </a:p>
          <a:p>
            <a:r>
              <a:rPr lang="en-US" dirty="0">
                <a:solidFill>
                  <a:srgbClr val="66FF33"/>
                </a:solidFill>
                <a:latin typeface="Courier New" pitchFamily="49" charset="0"/>
              </a:rPr>
              <a:t>B q:void</a:t>
            </a:r>
          </a:p>
          <a:p>
            <a:r>
              <a:rPr lang="en-US" dirty="0">
                <a:solidFill>
                  <a:srgbClr val="66FF33"/>
                </a:solidFill>
                <a:latin typeface="Courier New" pitchFamily="49" charset="0"/>
              </a:rPr>
              <a:t>B </a:t>
            </a:r>
            <a:r>
              <a:rPr lang="en-US" dirty="0" err="1">
                <a:solidFill>
                  <a:srgbClr val="66FF33"/>
                </a:solidFill>
                <a:latin typeface="Courier New" pitchFamily="49" charset="0"/>
              </a:rPr>
              <a:t>q.deq</a:t>
            </a:r>
            <a:r>
              <a:rPr lang="en-US" dirty="0">
                <a:solidFill>
                  <a:srgbClr val="66FF33"/>
                </a:solidFill>
                <a:latin typeface="Courier New" pitchFamily="49" charset="0"/>
              </a:rPr>
              <a:t>()</a:t>
            </a:r>
          </a:p>
          <a:p>
            <a:r>
              <a:rPr lang="en-US" dirty="0">
                <a:solidFill>
                  <a:srgbClr val="66FF33"/>
                </a:solidFill>
                <a:latin typeface="Courier New" pitchFamily="49" charset="0"/>
              </a:rPr>
              <a:t>B q:4</a:t>
            </a:r>
          </a:p>
          <a:p>
            <a:r>
              <a:rPr lang="en-US" dirty="0">
                <a:solidFill>
                  <a:srgbClr val="FF9900"/>
                </a:solidFill>
                <a:latin typeface="Courier New" pitchFamily="49" charset="0"/>
              </a:rPr>
              <a:t>A q:void</a:t>
            </a:r>
          </a:p>
        </p:txBody>
      </p:sp>
      <p:sp>
        <p:nvSpPr>
          <p:cNvPr id="139272" name="Rectangle 6"/>
          <p:cNvSpPr>
            <a:spLocks noGrp="1" noChangeArrowheads="1"/>
          </p:cNvSpPr>
          <p:nvPr>
            <p:ph type="title" idx="4294967295"/>
          </p:nvPr>
        </p:nvSpPr>
        <p:spPr/>
        <p:txBody>
          <a:bodyPr/>
          <a:lstStyle/>
          <a:p>
            <a:pPr eaLnBrk="1" hangingPunct="1"/>
            <a:r>
              <a:rPr lang="en-US" smtClean="0"/>
              <a:t>Example</a:t>
            </a:r>
          </a:p>
        </p:txBody>
      </p:sp>
      <p:grpSp>
        <p:nvGrpSpPr>
          <p:cNvPr id="139273" name="Group 7"/>
          <p:cNvGrpSpPr>
            <a:grpSpLocks/>
          </p:cNvGrpSpPr>
          <p:nvPr/>
        </p:nvGrpSpPr>
        <p:grpSpPr bwMode="auto">
          <a:xfrm>
            <a:off x="1600200" y="5956300"/>
            <a:ext cx="7391400" cy="630238"/>
            <a:chOff x="528" y="3352"/>
            <a:chExt cx="4656" cy="397"/>
          </a:xfrm>
        </p:grpSpPr>
        <p:sp>
          <p:nvSpPr>
            <p:cNvPr id="139287" name="AutoShape 8"/>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39288" name="Text Box 9"/>
            <p:cNvSpPr txBox="1">
              <a:spLocks noChangeArrowheads="1"/>
            </p:cNvSpPr>
            <p:nvPr/>
          </p:nvSpPr>
          <p:spPr bwMode="auto">
            <a:xfrm>
              <a:off x="2235" y="3436"/>
              <a:ext cx="391" cy="233"/>
            </a:xfrm>
            <a:prstGeom prst="rect">
              <a:avLst/>
            </a:prstGeom>
            <a:noFill/>
            <a:ln w="9525">
              <a:noFill/>
              <a:miter lim="800000"/>
              <a:headEnd/>
              <a:tailEnd/>
            </a:ln>
          </p:spPr>
          <p:txBody>
            <a:bodyPr wrap="none">
              <a:spAutoFit/>
            </a:bodyPr>
            <a:lstStyle/>
            <a:p>
              <a:pPr algn="r"/>
              <a:r>
                <a:rPr lang="en-US" sz="1800" b="0" dirty="0">
                  <a:solidFill>
                    <a:schemeClr val="bg1"/>
                  </a:solidFill>
                  <a:latin typeface="Arial" pitchFamily="34" charset="0"/>
                </a:rPr>
                <a:t>time</a:t>
              </a:r>
            </a:p>
          </p:txBody>
        </p:sp>
      </p:grpSp>
      <p:sp>
        <p:nvSpPr>
          <p:cNvPr id="139274" name="Text Box 13"/>
          <p:cNvSpPr txBox="1">
            <a:spLocks noChangeArrowheads="1"/>
          </p:cNvSpPr>
          <p:nvPr/>
        </p:nvSpPr>
        <p:spPr bwMode="auto">
          <a:xfrm>
            <a:off x="5400675" y="2163763"/>
            <a:ext cx="2789238" cy="2308324"/>
          </a:xfrm>
          <a:prstGeom prst="rect">
            <a:avLst/>
          </a:prstGeom>
          <a:noFill/>
          <a:ln w="9525">
            <a:noFill/>
            <a:miter lim="800000"/>
            <a:headEnd/>
            <a:tailEnd/>
          </a:ln>
        </p:spPr>
        <p:txBody>
          <a:bodyPr>
            <a:spAutoFit/>
          </a:bodyPr>
          <a:lstStyle/>
          <a:p>
            <a:r>
              <a:rPr lang="en-US" dirty="0">
                <a:solidFill>
                  <a:srgbClr val="66FF33"/>
                </a:solidFill>
                <a:latin typeface="Courier New" pitchFamily="49" charset="0"/>
              </a:rPr>
              <a:t>B </a:t>
            </a:r>
            <a:r>
              <a:rPr lang="en-US" dirty="0" err="1">
                <a:solidFill>
                  <a:srgbClr val="66FF33"/>
                </a:solidFill>
                <a:latin typeface="Courier New" pitchFamily="49" charset="0"/>
              </a:rPr>
              <a:t>q.enq</a:t>
            </a:r>
            <a:r>
              <a:rPr lang="en-US" dirty="0">
                <a:solidFill>
                  <a:srgbClr val="66FF33"/>
                </a:solidFill>
                <a:latin typeface="Courier New" pitchFamily="49" charset="0"/>
              </a:rPr>
              <a:t>(4)</a:t>
            </a:r>
          </a:p>
          <a:p>
            <a:r>
              <a:rPr lang="en-US" dirty="0">
                <a:solidFill>
                  <a:srgbClr val="66FF33"/>
                </a:solidFill>
                <a:latin typeface="Courier New" pitchFamily="49" charset="0"/>
              </a:rPr>
              <a:t>B q:void</a:t>
            </a:r>
          </a:p>
          <a:p>
            <a:r>
              <a:rPr lang="en-US" dirty="0">
                <a:solidFill>
                  <a:srgbClr val="FF9900"/>
                </a:solidFill>
                <a:latin typeface="Courier New" pitchFamily="49" charset="0"/>
              </a:rPr>
              <a:t>A </a:t>
            </a:r>
            <a:r>
              <a:rPr lang="en-US" dirty="0" err="1">
                <a:solidFill>
                  <a:srgbClr val="FF9900"/>
                </a:solidFill>
                <a:latin typeface="Courier New" pitchFamily="49" charset="0"/>
              </a:rPr>
              <a:t>q.enq</a:t>
            </a:r>
            <a:r>
              <a:rPr lang="en-US" dirty="0">
                <a:solidFill>
                  <a:srgbClr val="FF9900"/>
                </a:solidFill>
                <a:latin typeface="Courier New" pitchFamily="49" charset="0"/>
              </a:rPr>
              <a:t>(3)</a:t>
            </a:r>
          </a:p>
          <a:p>
            <a:r>
              <a:rPr lang="en-US" dirty="0">
                <a:solidFill>
                  <a:srgbClr val="FF9900"/>
                </a:solidFill>
                <a:latin typeface="Courier New" pitchFamily="49" charset="0"/>
              </a:rPr>
              <a:t>A q:void</a:t>
            </a:r>
          </a:p>
          <a:p>
            <a:r>
              <a:rPr lang="en-US" dirty="0">
                <a:solidFill>
                  <a:srgbClr val="66FF33"/>
                </a:solidFill>
                <a:latin typeface="Courier New" pitchFamily="49" charset="0"/>
              </a:rPr>
              <a:t>B </a:t>
            </a:r>
            <a:r>
              <a:rPr lang="en-US" dirty="0" err="1">
                <a:solidFill>
                  <a:srgbClr val="66FF33"/>
                </a:solidFill>
                <a:latin typeface="Courier New" pitchFamily="49" charset="0"/>
              </a:rPr>
              <a:t>q.deq</a:t>
            </a:r>
            <a:r>
              <a:rPr lang="en-US" dirty="0">
                <a:solidFill>
                  <a:srgbClr val="66FF33"/>
                </a:solidFill>
                <a:latin typeface="Courier New" pitchFamily="49" charset="0"/>
              </a:rPr>
              <a:t>()</a:t>
            </a:r>
          </a:p>
          <a:p>
            <a:r>
              <a:rPr lang="en-US" dirty="0">
                <a:solidFill>
                  <a:srgbClr val="66FF33"/>
                </a:solidFill>
                <a:latin typeface="Courier New" pitchFamily="49" charset="0"/>
              </a:rPr>
              <a:t>B q:4</a:t>
            </a:r>
          </a:p>
        </p:txBody>
      </p:sp>
      <p:sp>
        <p:nvSpPr>
          <p:cNvPr id="139275" name="AutoShape 14"/>
          <p:cNvSpPr>
            <a:spLocks noChangeArrowheads="1"/>
          </p:cNvSpPr>
          <p:nvPr/>
        </p:nvSpPr>
        <p:spPr bwMode="auto">
          <a:xfrm rot="5400000">
            <a:off x="5141119" y="2280444"/>
            <a:ext cx="2484438" cy="2235200"/>
          </a:xfrm>
          <a:prstGeom prst="wedgeRoundRectCallout">
            <a:avLst>
              <a:gd name="adj1" fmla="val -52111"/>
              <a:gd name="adj2" fmla="val 59157"/>
              <a:gd name="adj3" fmla="val 16667"/>
            </a:avLst>
          </a:prstGeom>
          <a:noFill/>
          <a:ln w="38100" algn="ctr">
            <a:solidFill>
              <a:srgbClr val="FF3300"/>
            </a:solidFill>
            <a:miter lim="800000"/>
            <a:headEnd/>
            <a:tailEnd/>
          </a:ln>
        </p:spPr>
        <p:txBody>
          <a:bodyPr rot="10800000" vert="eaVert"/>
          <a:lstStyle/>
          <a:p>
            <a:pPr algn="ctr"/>
            <a:endParaRPr lang="en-US" dirty="0">
              <a:latin typeface="Courier New" pitchFamily="49" charset="0"/>
            </a:endParaRPr>
          </a:p>
        </p:txBody>
      </p:sp>
      <p:sp>
        <p:nvSpPr>
          <p:cNvPr id="139276" name="Text Box 15"/>
          <p:cNvSpPr txBox="1">
            <a:spLocks noChangeArrowheads="1"/>
          </p:cNvSpPr>
          <p:nvPr/>
        </p:nvSpPr>
        <p:spPr bwMode="auto">
          <a:xfrm>
            <a:off x="4348163" y="1576388"/>
            <a:ext cx="4456669" cy="461665"/>
          </a:xfrm>
          <a:prstGeom prst="rect">
            <a:avLst/>
          </a:prstGeom>
          <a:noFill/>
          <a:ln w="9525" algn="ctr">
            <a:noFill/>
            <a:miter lim="800000"/>
            <a:headEnd/>
            <a:tailEnd/>
          </a:ln>
        </p:spPr>
        <p:txBody>
          <a:bodyPr wrap="none">
            <a:spAutoFit/>
          </a:bodyPr>
          <a:lstStyle/>
          <a:p>
            <a:r>
              <a:rPr lang="en-US" dirty="0">
                <a:latin typeface="Arial" pitchFamily="34" charset="0"/>
              </a:rPr>
              <a:t>Equivalent sequential history</a:t>
            </a:r>
          </a:p>
        </p:txBody>
      </p:sp>
      <p:grpSp>
        <p:nvGrpSpPr>
          <p:cNvPr id="139277" name="Group 22"/>
          <p:cNvGrpSpPr>
            <a:grpSpLocks/>
          </p:cNvGrpSpPr>
          <p:nvPr/>
        </p:nvGrpSpPr>
        <p:grpSpPr bwMode="auto">
          <a:xfrm>
            <a:off x="3276600" y="4986338"/>
            <a:ext cx="1728788" cy="1474787"/>
            <a:chOff x="2064" y="3141"/>
            <a:chExt cx="1089" cy="929"/>
          </a:xfrm>
        </p:grpSpPr>
        <p:sp>
          <p:nvSpPr>
            <p:cNvPr id="139278" name="Line 2"/>
            <p:cNvSpPr>
              <a:spLocks noChangeShapeType="1"/>
            </p:cNvSpPr>
            <p:nvPr/>
          </p:nvSpPr>
          <p:spPr bwMode="auto">
            <a:xfrm flipH="1">
              <a:off x="3136" y="3568"/>
              <a:ext cx="8" cy="384"/>
            </a:xfrm>
            <a:prstGeom prst="line">
              <a:avLst/>
            </a:prstGeom>
            <a:noFill/>
            <a:ln w="28575">
              <a:solidFill>
                <a:schemeClr val="tx1"/>
              </a:solidFill>
              <a:prstDash val="dash"/>
              <a:round/>
              <a:headEnd/>
              <a:tailEnd/>
            </a:ln>
          </p:spPr>
          <p:txBody>
            <a:bodyPr>
              <a:spAutoFit/>
            </a:bodyPr>
            <a:lstStyle/>
            <a:p>
              <a:endParaRPr lang="en-US" dirty="0">
                <a:latin typeface="Courier New" pitchFamily="49" charset="0"/>
              </a:endParaRPr>
            </a:p>
          </p:txBody>
        </p:sp>
        <p:sp>
          <p:nvSpPr>
            <p:cNvPr id="139279" name="Line 3"/>
            <p:cNvSpPr>
              <a:spLocks noChangeShapeType="1"/>
            </p:cNvSpPr>
            <p:nvPr/>
          </p:nvSpPr>
          <p:spPr bwMode="auto">
            <a:xfrm flipH="1">
              <a:off x="2600" y="3144"/>
              <a:ext cx="8" cy="888"/>
            </a:xfrm>
            <a:prstGeom prst="line">
              <a:avLst/>
            </a:prstGeom>
            <a:noFill/>
            <a:ln w="28575">
              <a:solidFill>
                <a:schemeClr val="tx1"/>
              </a:solidFill>
              <a:prstDash val="dash"/>
              <a:round/>
              <a:headEnd/>
              <a:tailEnd/>
            </a:ln>
          </p:spPr>
          <p:txBody>
            <a:bodyPr>
              <a:spAutoFit/>
            </a:bodyPr>
            <a:lstStyle/>
            <a:p>
              <a:endParaRPr lang="en-US" dirty="0">
                <a:latin typeface="Courier New" pitchFamily="49" charset="0"/>
              </a:endParaRPr>
            </a:p>
          </p:txBody>
        </p:sp>
        <p:sp>
          <p:nvSpPr>
            <p:cNvPr id="139280" name="Line 4"/>
            <p:cNvSpPr>
              <a:spLocks noChangeShapeType="1"/>
            </p:cNvSpPr>
            <p:nvPr/>
          </p:nvSpPr>
          <p:spPr bwMode="auto">
            <a:xfrm flipH="1">
              <a:off x="2064" y="3616"/>
              <a:ext cx="0" cy="320"/>
            </a:xfrm>
            <a:prstGeom prst="line">
              <a:avLst/>
            </a:prstGeom>
            <a:noFill/>
            <a:ln w="28575">
              <a:solidFill>
                <a:schemeClr val="tx1"/>
              </a:solidFill>
              <a:prstDash val="dash"/>
              <a:round/>
              <a:headEnd/>
              <a:tailEnd/>
            </a:ln>
          </p:spPr>
          <p:txBody>
            <a:bodyPr>
              <a:spAutoFit/>
            </a:bodyPr>
            <a:lstStyle/>
            <a:p>
              <a:endParaRPr lang="en-US" dirty="0">
                <a:latin typeface="Courier New" pitchFamily="49" charset="0"/>
              </a:endParaRPr>
            </a:p>
          </p:txBody>
        </p:sp>
        <p:sp>
          <p:nvSpPr>
            <p:cNvPr id="139281" name="Line 16"/>
            <p:cNvSpPr>
              <a:spLocks noChangeShapeType="1"/>
            </p:cNvSpPr>
            <p:nvPr/>
          </p:nvSpPr>
          <p:spPr bwMode="auto">
            <a:xfrm flipH="1">
              <a:off x="2609" y="3141"/>
              <a:ext cx="0" cy="153"/>
            </a:xfrm>
            <a:prstGeom prst="line">
              <a:avLst/>
            </a:prstGeom>
            <a:noFill/>
            <a:ln w="76200">
              <a:solidFill>
                <a:srgbClr val="FF3300"/>
              </a:solidFill>
              <a:round/>
              <a:headEnd/>
              <a:tailEnd/>
            </a:ln>
          </p:spPr>
          <p:txBody>
            <a:bodyPr wrap="none" anchor="ctr"/>
            <a:lstStyle/>
            <a:p>
              <a:endParaRPr lang="en-US" dirty="0">
                <a:latin typeface="Courier New" pitchFamily="49" charset="0"/>
              </a:endParaRPr>
            </a:p>
          </p:txBody>
        </p:sp>
        <p:sp>
          <p:nvSpPr>
            <p:cNvPr id="139282" name="Line 17"/>
            <p:cNvSpPr>
              <a:spLocks noChangeShapeType="1"/>
            </p:cNvSpPr>
            <p:nvPr/>
          </p:nvSpPr>
          <p:spPr bwMode="auto">
            <a:xfrm flipH="1">
              <a:off x="2074" y="3501"/>
              <a:ext cx="0" cy="187"/>
            </a:xfrm>
            <a:prstGeom prst="line">
              <a:avLst/>
            </a:prstGeom>
            <a:noFill/>
            <a:ln w="76200">
              <a:solidFill>
                <a:srgbClr val="FF3300"/>
              </a:solidFill>
              <a:round/>
              <a:headEnd/>
              <a:tailEnd/>
            </a:ln>
          </p:spPr>
          <p:txBody>
            <a:bodyPr wrap="none" anchor="ctr"/>
            <a:lstStyle/>
            <a:p>
              <a:endParaRPr lang="en-US" dirty="0">
                <a:latin typeface="Courier New" pitchFamily="49" charset="0"/>
              </a:endParaRPr>
            </a:p>
          </p:txBody>
        </p:sp>
        <p:sp>
          <p:nvSpPr>
            <p:cNvPr id="139283" name="Line 18"/>
            <p:cNvSpPr>
              <a:spLocks noChangeShapeType="1"/>
            </p:cNvSpPr>
            <p:nvPr/>
          </p:nvSpPr>
          <p:spPr bwMode="auto">
            <a:xfrm flipH="1">
              <a:off x="3153" y="3509"/>
              <a:ext cx="0" cy="177"/>
            </a:xfrm>
            <a:prstGeom prst="line">
              <a:avLst/>
            </a:prstGeom>
            <a:noFill/>
            <a:ln w="76200">
              <a:solidFill>
                <a:srgbClr val="FF3300"/>
              </a:solidFill>
              <a:round/>
              <a:headEnd/>
              <a:tailEnd/>
            </a:ln>
          </p:spPr>
          <p:txBody>
            <a:bodyPr wrap="none" anchor="ctr"/>
            <a:lstStyle/>
            <a:p>
              <a:endParaRPr lang="en-US" dirty="0">
                <a:latin typeface="Courier New" pitchFamily="49" charset="0"/>
              </a:endParaRPr>
            </a:p>
          </p:txBody>
        </p:sp>
        <p:sp>
          <p:nvSpPr>
            <p:cNvPr id="139284" name="Line 19"/>
            <p:cNvSpPr>
              <a:spLocks noChangeShapeType="1"/>
            </p:cNvSpPr>
            <p:nvPr/>
          </p:nvSpPr>
          <p:spPr bwMode="auto">
            <a:xfrm flipH="1">
              <a:off x="2074" y="3845"/>
              <a:ext cx="0" cy="225"/>
            </a:xfrm>
            <a:prstGeom prst="line">
              <a:avLst/>
            </a:prstGeom>
            <a:noFill/>
            <a:ln w="76200">
              <a:solidFill>
                <a:srgbClr val="FF3300"/>
              </a:solidFill>
              <a:round/>
              <a:headEnd/>
              <a:tailEnd/>
            </a:ln>
          </p:spPr>
          <p:txBody>
            <a:bodyPr wrap="none" anchor="ctr"/>
            <a:lstStyle/>
            <a:p>
              <a:endParaRPr lang="en-US" dirty="0">
                <a:latin typeface="Courier New" pitchFamily="49" charset="0"/>
              </a:endParaRPr>
            </a:p>
          </p:txBody>
        </p:sp>
        <p:sp>
          <p:nvSpPr>
            <p:cNvPr id="139285" name="Line 20"/>
            <p:cNvSpPr>
              <a:spLocks noChangeShapeType="1"/>
            </p:cNvSpPr>
            <p:nvPr/>
          </p:nvSpPr>
          <p:spPr bwMode="auto">
            <a:xfrm>
              <a:off x="3145" y="3853"/>
              <a:ext cx="0" cy="201"/>
            </a:xfrm>
            <a:prstGeom prst="line">
              <a:avLst/>
            </a:prstGeom>
            <a:noFill/>
            <a:ln w="76200">
              <a:solidFill>
                <a:srgbClr val="FF3300"/>
              </a:solidFill>
              <a:round/>
              <a:headEnd/>
              <a:tailEnd/>
            </a:ln>
          </p:spPr>
          <p:txBody>
            <a:bodyPr wrap="none" anchor="ctr"/>
            <a:lstStyle/>
            <a:p>
              <a:endParaRPr lang="en-US" dirty="0">
                <a:latin typeface="Courier New" pitchFamily="49" charset="0"/>
              </a:endParaRPr>
            </a:p>
          </p:txBody>
        </p:sp>
        <p:sp>
          <p:nvSpPr>
            <p:cNvPr id="139286" name="Line 21"/>
            <p:cNvSpPr>
              <a:spLocks noChangeShapeType="1"/>
            </p:cNvSpPr>
            <p:nvPr/>
          </p:nvSpPr>
          <p:spPr bwMode="auto">
            <a:xfrm flipH="1">
              <a:off x="2601" y="3853"/>
              <a:ext cx="0" cy="217"/>
            </a:xfrm>
            <a:prstGeom prst="line">
              <a:avLst/>
            </a:prstGeom>
            <a:noFill/>
            <a:ln w="76200">
              <a:solidFill>
                <a:srgbClr val="FF3300"/>
              </a:solidFill>
              <a:round/>
              <a:headEnd/>
              <a:tailEnd/>
            </a:ln>
          </p:spPr>
          <p:txBody>
            <a:bodyPr wrap="none" anchor="ctr"/>
            <a:lstStyle/>
            <a:p>
              <a:endParaRPr lang="en-US" dirty="0">
                <a:latin typeface="Courier New" pitchFamily="49" charset="0"/>
              </a:endParaRPr>
            </a:p>
          </p:txBody>
        </p:sp>
      </p:grpSp>
      <p:pic>
        <p:nvPicPr>
          <p:cNvPr id="25"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2688B45E-5460-457D-84BC-B34D8F7863C1}" type="slidenum">
              <a:rPr lang="x-none" b="0">
                <a:solidFill>
                  <a:schemeClr val="tx1"/>
                </a:solidFill>
                <a:latin typeface="Arial" pitchFamily="34" charset="0"/>
                <a:cs typeface="+mn-cs"/>
              </a:rPr>
              <a:pPr>
                <a:defRPr/>
              </a:pPr>
              <a:t>142</a:t>
            </a:fld>
            <a:endParaRPr lang="en-US" b="0" dirty="0">
              <a:solidFill>
                <a:schemeClr val="tx1"/>
              </a:solidFill>
              <a:latin typeface="Arial" pitchFamily="34" charset="0"/>
              <a:cs typeface="+mn-cs"/>
            </a:endParaRPr>
          </a:p>
        </p:txBody>
      </p:sp>
      <p:pic>
        <p:nvPicPr>
          <p:cNvPr id="14029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40293" name="Rectangle 3"/>
          <p:cNvSpPr>
            <a:spLocks noGrp="1" noChangeArrowheads="1"/>
          </p:cNvSpPr>
          <p:nvPr>
            <p:ph type="title" idx="4294967295"/>
          </p:nvPr>
        </p:nvSpPr>
        <p:spPr/>
        <p:txBody>
          <a:bodyPr/>
          <a:lstStyle/>
          <a:p>
            <a:pPr eaLnBrk="1" hangingPunct="1"/>
            <a:r>
              <a:rPr lang="en-US" smtClean="0"/>
              <a:t>Concurrency</a:t>
            </a:r>
          </a:p>
        </p:txBody>
      </p:sp>
      <p:sp>
        <p:nvSpPr>
          <p:cNvPr id="140294" name="Rectangle 4"/>
          <p:cNvSpPr>
            <a:spLocks noGrp="1" noChangeArrowheads="1"/>
          </p:cNvSpPr>
          <p:nvPr>
            <p:ph type="body" idx="4294967295"/>
          </p:nvPr>
        </p:nvSpPr>
        <p:spPr/>
        <p:txBody>
          <a:bodyPr/>
          <a:lstStyle/>
          <a:p>
            <a:pPr eaLnBrk="1" hangingPunct="1"/>
            <a:r>
              <a:rPr lang="en-US" smtClean="0"/>
              <a:t>How much concurrency does linearizability allow?</a:t>
            </a:r>
          </a:p>
          <a:p>
            <a:pPr eaLnBrk="1" hangingPunct="1"/>
            <a:r>
              <a:rPr lang="en-US" smtClean="0"/>
              <a:t>When must a method invocation block?</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3EF6E5B1-5392-4AAF-9198-5D4484D413F0}" type="slidenum">
              <a:rPr lang="x-none" b="0">
                <a:solidFill>
                  <a:schemeClr val="tx1"/>
                </a:solidFill>
                <a:latin typeface="Arial" pitchFamily="34" charset="0"/>
                <a:cs typeface="+mn-cs"/>
              </a:rPr>
              <a:pPr>
                <a:defRPr/>
              </a:pPr>
              <a:t>143</a:t>
            </a:fld>
            <a:endParaRPr lang="en-US" b="0" dirty="0">
              <a:solidFill>
                <a:schemeClr val="tx1"/>
              </a:solidFill>
              <a:latin typeface="Arial" pitchFamily="34" charset="0"/>
              <a:cs typeface="+mn-cs"/>
            </a:endParaRPr>
          </a:p>
        </p:txBody>
      </p:sp>
      <p:pic>
        <p:nvPicPr>
          <p:cNvPr id="14131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41317" name="Rectangle 3"/>
          <p:cNvSpPr>
            <a:spLocks noGrp="1" noChangeArrowheads="1"/>
          </p:cNvSpPr>
          <p:nvPr>
            <p:ph type="title" idx="4294967295"/>
          </p:nvPr>
        </p:nvSpPr>
        <p:spPr/>
        <p:txBody>
          <a:bodyPr/>
          <a:lstStyle/>
          <a:p>
            <a:pPr eaLnBrk="1" hangingPunct="1"/>
            <a:r>
              <a:rPr lang="en-US" smtClean="0"/>
              <a:t>Concurrency</a:t>
            </a:r>
          </a:p>
        </p:txBody>
      </p:sp>
      <p:sp>
        <p:nvSpPr>
          <p:cNvPr id="141318" name="Rectangle 4"/>
          <p:cNvSpPr>
            <a:spLocks noGrp="1" noChangeArrowheads="1"/>
          </p:cNvSpPr>
          <p:nvPr>
            <p:ph type="body" idx="4294967295"/>
          </p:nvPr>
        </p:nvSpPr>
        <p:spPr/>
        <p:txBody>
          <a:bodyPr/>
          <a:lstStyle/>
          <a:p>
            <a:pPr eaLnBrk="1" hangingPunct="1">
              <a:lnSpc>
                <a:spcPct val="90000"/>
              </a:lnSpc>
            </a:pPr>
            <a:r>
              <a:rPr lang="en-US" dirty="0" smtClean="0"/>
              <a:t>Focus on </a:t>
            </a:r>
            <a:r>
              <a:rPr lang="en-US" b="1" i="1" dirty="0" smtClean="0">
                <a:solidFill>
                  <a:schemeClr val="tx1"/>
                </a:solidFill>
              </a:rPr>
              <a:t>total</a:t>
            </a:r>
            <a:r>
              <a:rPr lang="en-US" dirty="0" smtClean="0"/>
              <a:t> methods</a:t>
            </a:r>
          </a:p>
          <a:p>
            <a:pPr lvl="1" eaLnBrk="1" hangingPunct="1">
              <a:lnSpc>
                <a:spcPct val="90000"/>
              </a:lnSpc>
            </a:pPr>
            <a:r>
              <a:rPr lang="en-US" dirty="0" smtClean="0"/>
              <a:t>Defined in every state</a:t>
            </a:r>
          </a:p>
          <a:p>
            <a:pPr eaLnBrk="1" hangingPunct="1">
              <a:lnSpc>
                <a:spcPct val="90000"/>
              </a:lnSpc>
            </a:pPr>
            <a:r>
              <a:rPr lang="en-US" dirty="0" smtClean="0"/>
              <a:t>Example:</a:t>
            </a:r>
          </a:p>
          <a:p>
            <a:pPr lvl="1" eaLnBrk="1" hangingPunct="1">
              <a:lnSpc>
                <a:spcPct val="90000"/>
              </a:lnSpc>
            </a:pPr>
            <a:r>
              <a:rPr lang="en-US" b="1" dirty="0" err="1" smtClean="0">
                <a:solidFill>
                  <a:schemeClr val="tx1"/>
                </a:solidFill>
                <a:latin typeface="Courier New" pitchFamily="49" charset="0"/>
              </a:rPr>
              <a:t>deq</a:t>
            </a:r>
            <a:r>
              <a:rPr lang="en-US" b="1" dirty="0" smtClean="0">
                <a:solidFill>
                  <a:schemeClr val="tx1"/>
                </a:solidFill>
                <a:latin typeface="Courier New" pitchFamily="49" charset="0"/>
              </a:rPr>
              <a:t>()</a:t>
            </a:r>
            <a:r>
              <a:rPr lang="en-US" dirty="0" smtClean="0"/>
              <a:t> that throws </a:t>
            </a:r>
            <a:r>
              <a:rPr lang="en-US" b="1" dirty="0" smtClean="0">
                <a:solidFill>
                  <a:schemeClr val="tx1"/>
                </a:solidFill>
                <a:latin typeface="Courier New" pitchFamily="49" charset="0"/>
              </a:rPr>
              <a:t>Empty</a:t>
            </a:r>
            <a:r>
              <a:rPr lang="en-US" dirty="0" smtClean="0"/>
              <a:t> exception</a:t>
            </a:r>
          </a:p>
          <a:p>
            <a:pPr lvl="1" eaLnBrk="1" hangingPunct="1">
              <a:lnSpc>
                <a:spcPct val="90000"/>
              </a:lnSpc>
            </a:pPr>
            <a:r>
              <a:rPr lang="en-US" dirty="0" smtClean="0"/>
              <a:t>Versus </a:t>
            </a:r>
            <a:r>
              <a:rPr lang="en-US" b="1" dirty="0" err="1" smtClean="0">
                <a:solidFill>
                  <a:schemeClr val="tx1"/>
                </a:solidFill>
                <a:latin typeface="Courier New" pitchFamily="49" charset="0"/>
              </a:rPr>
              <a:t>deq</a:t>
            </a:r>
            <a:r>
              <a:rPr lang="en-US" b="1" dirty="0" smtClean="0">
                <a:solidFill>
                  <a:schemeClr val="tx1"/>
                </a:solidFill>
                <a:latin typeface="Courier New" pitchFamily="49" charset="0"/>
              </a:rPr>
              <a:t>()</a:t>
            </a:r>
            <a:r>
              <a:rPr lang="en-US" b="1" dirty="0" smtClean="0"/>
              <a:t> </a:t>
            </a:r>
            <a:r>
              <a:rPr lang="en-US" dirty="0" smtClean="0"/>
              <a:t>that waits </a:t>
            </a:r>
            <a:r>
              <a:rPr lang="en-US" dirty="0" smtClean="0">
                <a:latin typeface="Arial" pitchFamily="34" charset="0"/>
              </a:rPr>
              <a:t>…</a:t>
            </a:r>
            <a:endParaRPr lang="en-US" dirty="0" smtClean="0"/>
          </a:p>
          <a:p>
            <a:pPr eaLnBrk="1" hangingPunct="1">
              <a:lnSpc>
                <a:spcPct val="90000"/>
              </a:lnSpc>
            </a:pPr>
            <a:r>
              <a:rPr lang="en-US" dirty="0" smtClean="0"/>
              <a:t>Why?</a:t>
            </a:r>
          </a:p>
          <a:p>
            <a:pPr lvl="1" eaLnBrk="1" hangingPunct="1">
              <a:lnSpc>
                <a:spcPct val="90000"/>
              </a:lnSpc>
            </a:pPr>
            <a:r>
              <a:rPr lang="en-US" dirty="0" smtClean="0"/>
              <a:t>Otherwise, blocking unrelated to synchronization</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4ABF43AF-2E09-4391-B5B9-8750B7F89AE6}" type="slidenum">
              <a:rPr lang="x-none" b="0">
                <a:solidFill>
                  <a:schemeClr val="tx1"/>
                </a:solidFill>
                <a:latin typeface="Arial" pitchFamily="34" charset="0"/>
                <a:cs typeface="+mn-cs"/>
              </a:rPr>
              <a:pPr>
                <a:defRPr/>
              </a:pPr>
              <a:t>144</a:t>
            </a:fld>
            <a:endParaRPr lang="en-US" b="0" dirty="0">
              <a:solidFill>
                <a:schemeClr val="tx1"/>
              </a:solidFill>
              <a:latin typeface="Arial" pitchFamily="34" charset="0"/>
              <a:cs typeface="+mn-cs"/>
            </a:endParaRPr>
          </a:p>
        </p:txBody>
      </p:sp>
      <p:pic>
        <p:nvPicPr>
          <p:cNvPr id="14234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42341" name="Rectangle 3"/>
          <p:cNvSpPr>
            <a:spLocks noGrp="1" noChangeArrowheads="1"/>
          </p:cNvSpPr>
          <p:nvPr>
            <p:ph type="title" idx="4294967295"/>
          </p:nvPr>
        </p:nvSpPr>
        <p:spPr/>
        <p:txBody>
          <a:bodyPr/>
          <a:lstStyle/>
          <a:p>
            <a:pPr eaLnBrk="1" hangingPunct="1"/>
            <a:r>
              <a:rPr lang="en-US" smtClean="0"/>
              <a:t>Concurrency</a:t>
            </a:r>
          </a:p>
        </p:txBody>
      </p:sp>
      <p:sp>
        <p:nvSpPr>
          <p:cNvPr id="142342" name="Rectangle 4"/>
          <p:cNvSpPr>
            <a:spLocks noGrp="1" noChangeArrowheads="1"/>
          </p:cNvSpPr>
          <p:nvPr>
            <p:ph type="body" idx="4294967295"/>
          </p:nvPr>
        </p:nvSpPr>
        <p:spPr/>
        <p:txBody>
          <a:bodyPr/>
          <a:lstStyle/>
          <a:p>
            <a:pPr eaLnBrk="1" hangingPunct="1"/>
            <a:r>
              <a:rPr lang="en-US" smtClean="0">
                <a:solidFill>
                  <a:srgbClr val="FF0000"/>
                </a:solidFill>
              </a:rPr>
              <a:t>Question</a:t>
            </a:r>
            <a:r>
              <a:rPr lang="en-US" smtClean="0"/>
              <a:t>: When does linearizability require a method invocation to block?</a:t>
            </a:r>
          </a:p>
          <a:p>
            <a:pPr eaLnBrk="1" hangingPunct="1"/>
            <a:r>
              <a:rPr lang="en-US" smtClean="0">
                <a:solidFill>
                  <a:srgbClr val="FF0000"/>
                </a:solidFill>
              </a:rPr>
              <a:t>Answer</a:t>
            </a:r>
            <a:r>
              <a:rPr lang="en-US" smtClean="0"/>
              <a:t>: never.</a:t>
            </a:r>
          </a:p>
          <a:p>
            <a:pPr eaLnBrk="1" hangingPunct="1"/>
            <a:r>
              <a:rPr lang="en-US" smtClean="0"/>
              <a:t>Linearizability is </a:t>
            </a:r>
            <a:r>
              <a:rPr lang="en-US" i="1" smtClean="0">
                <a:solidFill>
                  <a:schemeClr val="tx1"/>
                </a:solidFill>
              </a:rPr>
              <a:t>non-blocking</a:t>
            </a:r>
            <a:endParaRPr lang="en-US" smtClean="0">
              <a:solidFill>
                <a:schemeClr val="tx1"/>
              </a:solidFill>
            </a:endParaRP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9CD1098A-FF2F-47EE-987D-35E04B6CBF65}" type="slidenum">
              <a:rPr lang="x-none" b="0">
                <a:solidFill>
                  <a:schemeClr val="tx1"/>
                </a:solidFill>
                <a:latin typeface="Arial" pitchFamily="34" charset="0"/>
                <a:cs typeface="+mn-cs"/>
              </a:rPr>
              <a:pPr>
                <a:defRPr/>
              </a:pPr>
              <a:t>145</a:t>
            </a:fld>
            <a:endParaRPr lang="en-US" b="0" dirty="0">
              <a:solidFill>
                <a:schemeClr val="tx1"/>
              </a:solidFill>
              <a:latin typeface="Arial" pitchFamily="34" charset="0"/>
              <a:cs typeface="+mn-cs"/>
            </a:endParaRPr>
          </a:p>
        </p:txBody>
      </p:sp>
      <p:pic>
        <p:nvPicPr>
          <p:cNvPr id="14336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43365" name="Rectangle 3"/>
          <p:cNvSpPr>
            <a:spLocks noGrp="1" noChangeArrowheads="1"/>
          </p:cNvSpPr>
          <p:nvPr>
            <p:ph type="title" idx="4294967295"/>
          </p:nvPr>
        </p:nvSpPr>
        <p:spPr/>
        <p:txBody>
          <a:bodyPr/>
          <a:lstStyle/>
          <a:p>
            <a:pPr eaLnBrk="1" hangingPunct="1"/>
            <a:r>
              <a:rPr lang="en-US" smtClean="0"/>
              <a:t>Non-Blocking Theorem</a:t>
            </a:r>
          </a:p>
        </p:txBody>
      </p:sp>
      <p:sp>
        <p:nvSpPr>
          <p:cNvPr id="143366" name="Rectangle 4"/>
          <p:cNvSpPr>
            <a:spLocks noGrp="1" noChangeArrowheads="1"/>
          </p:cNvSpPr>
          <p:nvPr>
            <p:ph type="body" idx="4294967295"/>
          </p:nvPr>
        </p:nvSpPr>
        <p:spPr>
          <a:xfrm>
            <a:off x="685800" y="1695450"/>
            <a:ext cx="7772400" cy="4401205"/>
          </a:xfrm>
          <a:noFill/>
        </p:spPr>
        <p:txBody>
          <a:bodyPr>
            <a:spAutoFit/>
          </a:bodyPr>
          <a:lstStyle/>
          <a:p>
            <a:pPr eaLnBrk="1" hangingPunct="1">
              <a:buFontTx/>
              <a:buNone/>
            </a:pPr>
            <a:r>
              <a:rPr lang="en-US" dirty="0" smtClean="0"/>
              <a:t>If method invocation</a:t>
            </a:r>
          </a:p>
          <a:p>
            <a:pPr lvl="1" eaLnBrk="1" hangingPunct="1">
              <a:buFontTx/>
              <a:buNone/>
            </a:pPr>
            <a:r>
              <a:rPr lang="en-US" b="1" dirty="0" smtClean="0">
                <a:solidFill>
                  <a:schemeClr val="tx1"/>
                </a:solidFill>
                <a:latin typeface="Courier New" pitchFamily="49" charset="0"/>
              </a:rPr>
              <a:t>A</a:t>
            </a:r>
            <a:r>
              <a:rPr lang="en-US" dirty="0" smtClean="0">
                <a:solidFill>
                  <a:schemeClr val="tx1"/>
                </a:solidFill>
                <a:latin typeface="Courier New" pitchFamily="49" charset="0"/>
              </a:rPr>
              <a:t> </a:t>
            </a:r>
            <a:r>
              <a:rPr lang="en-US" b="1" dirty="0" err="1" smtClean="0">
                <a:solidFill>
                  <a:schemeClr val="tx1"/>
                </a:solidFill>
                <a:latin typeface="Courier New" pitchFamily="49" charset="0"/>
              </a:rPr>
              <a:t>q.inv</a:t>
            </a:r>
            <a:r>
              <a:rPr lang="en-US" b="1" dirty="0" smtClean="0">
                <a:solidFill>
                  <a:schemeClr val="tx1"/>
                </a:solidFill>
                <a:latin typeface="Courier New" pitchFamily="49" charset="0"/>
              </a:rPr>
              <a:t>(</a:t>
            </a:r>
            <a:r>
              <a:rPr lang="en-US" b="1" dirty="0" smtClean="0">
                <a:solidFill>
                  <a:schemeClr val="tx1"/>
                </a:solidFill>
                <a:latin typeface="Arial" pitchFamily="34" charset="0"/>
              </a:rPr>
              <a:t>…</a:t>
            </a:r>
            <a:r>
              <a:rPr lang="en-US" b="1" dirty="0" smtClean="0">
                <a:solidFill>
                  <a:schemeClr val="tx1"/>
                </a:solidFill>
                <a:latin typeface="Courier New" pitchFamily="49" charset="0"/>
              </a:rPr>
              <a:t>)</a:t>
            </a:r>
            <a:endParaRPr lang="en-US" dirty="0" smtClean="0"/>
          </a:p>
          <a:p>
            <a:pPr eaLnBrk="1" hangingPunct="1">
              <a:buFontTx/>
              <a:buNone/>
            </a:pPr>
            <a:r>
              <a:rPr lang="en-US" dirty="0" smtClean="0"/>
              <a:t>is pending in history </a:t>
            </a:r>
            <a:r>
              <a:rPr lang="en-US" dirty="0" smtClean="0">
                <a:solidFill>
                  <a:schemeClr val="tx1"/>
                </a:solidFill>
              </a:rPr>
              <a:t>H, </a:t>
            </a:r>
            <a:r>
              <a:rPr lang="en-US" dirty="0" smtClean="0"/>
              <a:t>then there exists a response</a:t>
            </a:r>
          </a:p>
          <a:p>
            <a:pPr lvl="1" eaLnBrk="1" hangingPunct="1">
              <a:buFontTx/>
              <a:buNone/>
            </a:pPr>
            <a:r>
              <a:rPr lang="en-US" b="1" dirty="0" smtClean="0">
                <a:solidFill>
                  <a:schemeClr val="tx1"/>
                </a:solidFill>
                <a:latin typeface="Courier New" pitchFamily="49" charset="0"/>
              </a:rPr>
              <a:t>A q:res(</a:t>
            </a:r>
            <a:r>
              <a:rPr lang="en-US" b="1" dirty="0" smtClean="0">
                <a:solidFill>
                  <a:schemeClr val="tx1"/>
                </a:solidFill>
                <a:latin typeface="Arial" pitchFamily="34" charset="0"/>
              </a:rPr>
              <a:t>…</a:t>
            </a:r>
            <a:r>
              <a:rPr lang="en-US" b="1" dirty="0" smtClean="0">
                <a:solidFill>
                  <a:schemeClr val="tx1"/>
                </a:solidFill>
                <a:latin typeface="Courier New" pitchFamily="49" charset="0"/>
              </a:rPr>
              <a:t>)</a:t>
            </a:r>
          </a:p>
          <a:p>
            <a:pPr eaLnBrk="1" hangingPunct="1">
              <a:buFontTx/>
              <a:buNone/>
            </a:pPr>
            <a:r>
              <a:rPr lang="en-US" dirty="0" smtClean="0"/>
              <a:t>such that</a:t>
            </a:r>
          </a:p>
          <a:p>
            <a:pPr lvl="1" eaLnBrk="1" hangingPunct="1">
              <a:buFontTx/>
              <a:buNone/>
            </a:pPr>
            <a:r>
              <a:rPr lang="en-US" b="1" dirty="0" smtClean="0">
                <a:solidFill>
                  <a:schemeClr val="tx1"/>
                </a:solidFill>
                <a:latin typeface="Courier New" pitchFamily="49" charset="0"/>
              </a:rPr>
              <a:t>H + A q:res(</a:t>
            </a:r>
            <a:r>
              <a:rPr lang="en-US" b="1" dirty="0" smtClean="0">
                <a:solidFill>
                  <a:schemeClr val="tx1"/>
                </a:solidFill>
                <a:latin typeface="Arial" pitchFamily="34" charset="0"/>
              </a:rPr>
              <a:t>…</a:t>
            </a:r>
            <a:r>
              <a:rPr lang="en-US" b="1" dirty="0" smtClean="0">
                <a:solidFill>
                  <a:schemeClr val="tx1"/>
                </a:solidFill>
                <a:latin typeface="Courier New" pitchFamily="49" charset="0"/>
              </a:rPr>
              <a:t>)</a:t>
            </a:r>
          </a:p>
          <a:p>
            <a:pPr eaLnBrk="1" hangingPunct="1">
              <a:buFontTx/>
              <a:buNone/>
            </a:pPr>
            <a:r>
              <a:rPr lang="en-US" dirty="0" smtClean="0"/>
              <a:t>is </a:t>
            </a:r>
            <a:r>
              <a:rPr lang="en-US" dirty="0" err="1" smtClean="0"/>
              <a:t>linearizable</a:t>
            </a:r>
            <a:r>
              <a:rPr lang="en-US" b="1" dirty="0" smtClean="0">
                <a:solidFill>
                  <a:schemeClr val="tx1"/>
                </a:solidFill>
                <a:latin typeface="Courier New" pitchFamily="49" charset="0"/>
              </a:rPr>
              <a:t> </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4072FF84-F983-4442-BDE6-23BB65FB5675}" type="slidenum">
              <a:rPr lang="x-none" b="0">
                <a:solidFill>
                  <a:schemeClr val="tx1"/>
                </a:solidFill>
                <a:latin typeface="Arial" pitchFamily="34" charset="0"/>
                <a:cs typeface="+mn-cs"/>
              </a:rPr>
              <a:pPr>
                <a:defRPr/>
              </a:pPr>
              <a:t>146</a:t>
            </a:fld>
            <a:endParaRPr lang="en-US" b="0" dirty="0">
              <a:solidFill>
                <a:schemeClr val="tx1"/>
              </a:solidFill>
              <a:latin typeface="Arial" pitchFamily="34" charset="0"/>
              <a:cs typeface="+mn-cs"/>
            </a:endParaRPr>
          </a:p>
        </p:txBody>
      </p:sp>
      <p:pic>
        <p:nvPicPr>
          <p:cNvPr id="14438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44389" name="Rectangle 3"/>
          <p:cNvSpPr>
            <a:spLocks noGrp="1" noChangeArrowheads="1"/>
          </p:cNvSpPr>
          <p:nvPr>
            <p:ph type="title" idx="4294967295"/>
          </p:nvPr>
        </p:nvSpPr>
        <p:spPr/>
        <p:txBody>
          <a:bodyPr/>
          <a:lstStyle/>
          <a:p>
            <a:pPr eaLnBrk="1" hangingPunct="1"/>
            <a:r>
              <a:rPr lang="en-US" smtClean="0"/>
              <a:t>Proof</a:t>
            </a:r>
          </a:p>
        </p:txBody>
      </p:sp>
      <p:sp>
        <p:nvSpPr>
          <p:cNvPr id="144390" name="Rectangle 4"/>
          <p:cNvSpPr>
            <a:spLocks noGrp="1" noChangeArrowheads="1"/>
          </p:cNvSpPr>
          <p:nvPr>
            <p:ph type="body" idx="4294967295"/>
          </p:nvPr>
        </p:nvSpPr>
        <p:spPr/>
        <p:txBody>
          <a:bodyPr/>
          <a:lstStyle/>
          <a:p>
            <a:pPr eaLnBrk="1" hangingPunct="1"/>
            <a:r>
              <a:rPr lang="en-US" dirty="0" smtClean="0"/>
              <a:t>Pick linearization </a:t>
            </a:r>
            <a:r>
              <a:rPr lang="en-US" dirty="0" smtClean="0">
                <a:solidFill>
                  <a:schemeClr val="tx1"/>
                </a:solidFill>
              </a:rPr>
              <a:t>S</a:t>
            </a:r>
            <a:r>
              <a:rPr lang="en-US" dirty="0" smtClean="0"/>
              <a:t> of </a:t>
            </a:r>
            <a:r>
              <a:rPr lang="en-US" dirty="0" smtClean="0">
                <a:solidFill>
                  <a:schemeClr val="tx1"/>
                </a:solidFill>
              </a:rPr>
              <a:t>H</a:t>
            </a:r>
          </a:p>
          <a:p>
            <a:pPr eaLnBrk="1" hangingPunct="1"/>
            <a:r>
              <a:rPr lang="en-US" dirty="0" smtClean="0"/>
              <a:t>If </a:t>
            </a:r>
            <a:r>
              <a:rPr lang="en-US" dirty="0" smtClean="0">
                <a:solidFill>
                  <a:schemeClr val="tx1"/>
                </a:solidFill>
              </a:rPr>
              <a:t>S</a:t>
            </a:r>
            <a:r>
              <a:rPr lang="en-US" dirty="0" smtClean="0"/>
              <a:t> already contains </a:t>
            </a:r>
          </a:p>
          <a:p>
            <a:pPr lvl="1" eaLnBrk="1" hangingPunct="1"/>
            <a:r>
              <a:rPr lang="en-US" dirty="0" smtClean="0"/>
              <a:t>Invocation </a:t>
            </a:r>
            <a:r>
              <a:rPr lang="en-US" b="1" dirty="0" smtClean="0">
                <a:solidFill>
                  <a:schemeClr val="tx1"/>
                </a:solidFill>
                <a:latin typeface="Courier New" pitchFamily="49" charset="0"/>
              </a:rPr>
              <a:t>A</a:t>
            </a:r>
            <a:r>
              <a:rPr lang="en-US" dirty="0" smtClean="0">
                <a:solidFill>
                  <a:schemeClr val="tx1"/>
                </a:solidFill>
                <a:latin typeface="Courier New" pitchFamily="49" charset="0"/>
              </a:rPr>
              <a:t> </a:t>
            </a:r>
            <a:r>
              <a:rPr lang="en-US" b="1" dirty="0" err="1" smtClean="0">
                <a:solidFill>
                  <a:schemeClr val="tx1"/>
                </a:solidFill>
                <a:latin typeface="Courier New" pitchFamily="49" charset="0"/>
              </a:rPr>
              <a:t>q.inv</a:t>
            </a:r>
            <a:r>
              <a:rPr lang="en-US" b="1" dirty="0" smtClean="0">
                <a:solidFill>
                  <a:schemeClr val="tx1"/>
                </a:solidFill>
                <a:latin typeface="Courier New" pitchFamily="49" charset="0"/>
              </a:rPr>
              <a:t>(</a:t>
            </a:r>
            <a:r>
              <a:rPr lang="en-US" b="1" dirty="0" smtClean="0">
                <a:solidFill>
                  <a:schemeClr val="tx1"/>
                </a:solidFill>
                <a:latin typeface="Arial" pitchFamily="34" charset="0"/>
              </a:rPr>
              <a:t>…</a:t>
            </a:r>
            <a:r>
              <a:rPr lang="en-US" b="1" dirty="0" smtClean="0">
                <a:solidFill>
                  <a:schemeClr val="tx1"/>
                </a:solidFill>
                <a:latin typeface="Courier New" pitchFamily="49" charset="0"/>
              </a:rPr>
              <a:t>)</a:t>
            </a:r>
            <a:r>
              <a:rPr lang="en-US" dirty="0" smtClean="0"/>
              <a:t> and response,</a:t>
            </a:r>
          </a:p>
          <a:p>
            <a:pPr lvl="1" eaLnBrk="1" hangingPunct="1"/>
            <a:r>
              <a:rPr lang="en-US" dirty="0" smtClean="0"/>
              <a:t>Then we are done.</a:t>
            </a:r>
          </a:p>
          <a:p>
            <a:pPr eaLnBrk="1" hangingPunct="1"/>
            <a:r>
              <a:rPr lang="en-US" dirty="0" smtClean="0"/>
              <a:t>Otherwise, pick a response such that</a:t>
            </a:r>
          </a:p>
          <a:p>
            <a:pPr lvl="1" eaLnBrk="1" hangingPunct="1"/>
            <a:r>
              <a:rPr lang="en-US" b="1" dirty="0" smtClean="0">
                <a:solidFill>
                  <a:schemeClr val="tx1"/>
                </a:solidFill>
              </a:rPr>
              <a:t>S</a:t>
            </a:r>
            <a:r>
              <a:rPr lang="en-US" b="1" dirty="0" smtClean="0">
                <a:solidFill>
                  <a:schemeClr val="tx1"/>
                </a:solidFill>
                <a:latin typeface="Courier New" pitchFamily="49" charset="0"/>
              </a:rPr>
              <a:t> + A </a:t>
            </a:r>
            <a:r>
              <a:rPr lang="en-US" b="1" dirty="0" err="1" smtClean="0">
                <a:solidFill>
                  <a:schemeClr val="tx1"/>
                </a:solidFill>
                <a:latin typeface="Courier New" pitchFamily="49" charset="0"/>
              </a:rPr>
              <a:t>q.inv</a:t>
            </a:r>
            <a:r>
              <a:rPr lang="en-US" b="1" dirty="0" smtClean="0">
                <a:solidFill>
                  <a:schemeClr val="tx1"/>
                </a:solidFill>
                <a:latin typeface="Courier New" pitchFamily="49" charset="0"/>
              </a:rPr>
              <a:t>(</a:t>
            </a:r>
            <a:r>
              <a:rPr lang="en-US" b="1" dirty="0" smtClean="0">
                <a:solidFill>
                  <a:schemeClr val="tx1"/>
                </a:solidFill>
                <a:latin typeface="Arial" pitchFamily="34" charset="0"/>
              </a:rPr>
              <a:t>…</a:t>
            </a:r>
            <a:r>
              <a:rPr lang="en-US" b="1" dirty="0" smtClean="0">
                <a:solidFill>
                  <a:schemeClr val="tx1"/>
                </a:solidFill>
                <a:latin typeface="Courier New" pitchFamily="49" charset="0"/>
              </a:rPr>
              <a:t>) + A q:res(</a:t>
            </a:r>
            <a:r>
              <a:rPr lang="en-US" b="1" dirty="0" smtClean="0">
                <a:solidFill>
                  <a:schemeClr val="tx1"/>
                </a:solidFill>
                <a:latin typeface="Arial" pitchFamily="34" charset="0"/>
              </a:rPr>
              <a:t>…</a:t>
            </a:r>
            <a:r>
              <a:rPr lang="en-US" b="1" dirty="0" smtClean="0">
                <a:solidFill>
                  <a:schemeClr val="tx1"/>
                </a:solidFill>
                <a:latin typeface="Courier New" pitchFamily="49" charset="0"/>
              </a:rPr>
              <a:t>) </a:t>
            </a:r>
          </a:p>
          <a:p>
            <a:pPr lvl="1" eaLnBrk="1" hangingPunct="1"/>
            <a:r>
              <a:rPr lang="en-US" dirty="0" smtClean="0"/>
              <a:t>Possible because object is </a:t>
            </a:r>
            <a:r>
              <a:rPr lang="en-US" b="1" i="1" dirty="0" smtClean="0">
                <a:solidFill>
                  <a:schemeClr val="tx1"/>
                </a:solidFill>
              </a:rPr>
              <a:t>total</a:t>
            </a:r>
            <a:r>
              <a:rPr lang="en-US" dirty="0" smtClean="0"/>
              <a:t>.</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7D1CFB7B-89F3-473A-ADC7-1CED008E6D70}" type="slidenum">
              <a:rPr lang="x-none" b="0">
                <a:solidFill>
                  <a:schemeClr val="tx1"/>
                </a:solidFill>
                <a:latin typeface="Arial" pitchFamily="34" charset="0"/>
                <a:cs typeface="+mn-cs"/>
              </a:rPr>
              <a:pPr>
                <a:defRPr/>
              </a:pPr>
              <a:t>147</a:t>
            </a:fld>
            <a:endParaRPr lang="en-US" b="0" dirty="0">
              <a:solidFill>
                <a:schemeClr val="tx1"/>
              </a:solidFill>
              <a:latin typeface="Arial" pitchFamily="34" charset="0"/>
              <a:cs typeface="+mn-cs"/>
            </a:endParaRPr>
          </a:p>
        </p:txBody>
      </p:sp>
      <p:pic>
        <p:nvPicPr>
          <p:cNvPr id="14541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45413" name="Rectangle 3"/>
          <p:cNvSpPr>
            <a:spLocks noGrp="1" noChangeArrowheads="1"/>
          </p:cNvSpPr>
          <p:nvPr>
            <p:ph type="title" idx="4294967295"/>
          </p:nvPr>
        </p:nvSpPr>
        <p:spPr/>
        <p:txBody>
          <a:bodyPr/>
          <a:lstStyle/>
          <a:p>
            <a:pPr eaLnBrk="1" hangingPunct="1"/>
            <a:r>
              <a:rPr lang="en-US" smtClean="0"/>
              <a:t>Composability Theorem</a:t>
            </a:r>
          </a:p>
        </p:txBody>
      </p:sp>
      <p:sp>
        <p:nvSpPr>
          <p:cNvPr id="145414" name="Rectangle 4"/>
          <p:cNvSpPr>
            <a:spLocks noGrp="1" noChangeArrowheads="1"/>
          </p:cNvSpPr>
          <p:nvPr>
            <p:ph type="body" idx="4294967295"/>
          </p:nvPr>
        </p:nvSpPr>
        <p:spPr/>
        <p:txBody>
          <a:bodyPr/>
          <a:lstStyle/>
          <a:p>
            <a:pPr eaLnBrk="1" hangingPunct="1"/>
            <a:r>
              <a:rPr lang="en-US" smtClean="0"/>
              <a:t>History </a:t>
            </a:r>
            <a:r>
              <a:rPr lang="en-US" smtClean="0">
                <a:solidFill>
                  <a:schemeClr val="tx1"/>
                </a:solidFill>
              </a:rPr>
              <a:t>H</a:t>
            </a:r>
            <a:r>
              <a:rPr lang="en-US" smtClean="0"/>
              <a:t> is linearizable if and only if</a:t>
            </a:r>
          </a:p>
          <a:p>
            <a:pPr lvl="1" eaLnBrk="1" hangingPunct="1"/>
            <a:r>
              <a:rPr lang="en-US" smtClean="0"/>
              <a:t>For every object </a:t>
            </a:r>
            <a:r>
              <a:rPr lang="en-US" smtClean="0">
                <a:solidFill>
                  <a:schemeClr val="tx1"/>
                </a:solidFill>
              </a:rPr>
              <a:t>x</a:t>
            </a:r>
          </a:p>
          <a:p>
            <a:pPr lvl="1" eaLnBrk="1" hangingPunct="1"/>
            <a:r>
              <a:rPr lang="en-US" smtClean="0">
                <a:solidFill>
                  <a:schemeClr val="tx1"/>
                </a:solidFill>
              </a:rPr>
              <a:t>H|x</a:t>
            </a:r>
            <a:r>
              <a:rPr lang="en-US" smtClean="0"/>
              <a:t> is linearizable</a:t>
            </a:r>
          </a:p>
          <a:p>
            <a:pPr eaLnBrk="1" hangingPunct="1"/>
            <a:r>
              <a:rPr lang="en-US" smtClean="0"/>
              <a:t>We care about objects only!</a:t>
            </a:r>
          </a:p>
          <a:p>
            <a:pPr lvl="1" eaLnBrk="1" hangingPunct="1"/>
            <a:r>
              <a:rPr lang="en-US" smtClean="0"/>
              <a:t>(Materialism?)</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2FA746B8-7862-466A-8541-16D51616A78C}" type="slidenum">
              <a:rPr lang="x-none" b="0">
                <a:solidFill>
                  <a:schemeClr val="tx1"/>
                </a:solidFill>
                <a:latin typeface="Arial" pitchFamily="34" charset="0"/>
                <a:cs typeface="+mn-cs"/>
              </a:rPr>
              <a:pPr>
                <a:defRPr/>
              </a:pPr>
              <a:t>148</a:t>
            </a:fld>
            <a:endParaRPr lang="en-US" b="0" dirty="0">
              <a:solidFill>
                <a:schemeClr val="tx1"/>
              </a:solidFill>
              <a:latin typeface="Arial" pitchFamily="34" charset="0"/>
              <a:cs typeface="+mn-cs"/>
            </a:endParaRPr>
          </a:p>
        </p:txBody>
      </p:sp>
      <p:pic>
        <p:nvPicPr>
          <p:cNvPr id="14643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46437" name="Rectangle 3"/>
          <p:cNvSpPr>
            <a:spLocks noGrp="1" noChangeArrowheads="1"/>
          </p:cNvSpPr>
          <p:nvPr>
            <p:ph type="title" idx="4294967295"/>
          </p:nvPr>
        </p:nvSpPr>
        <p:spPr/>
        <p:txBody>
          <a:bodyPr/>
          <a:lstStyle/>
          <a:p>
            <a:pPr eaLnBrk="1" hangingPunct="1"/>
            <a:r>
              <a:rPr lang="en-US" sz="4000" smtClean="0"/>
              <a:t>Why Does Composability Matter?</a:t>
            </a:r>
          </a:p>
        </p:txBody>
      </p:sp>
      <p:sp>
        <p:nvSpPr>
          <p:cNvPr id="146438" name="Rectangle 4"/>
          <p:cNvSpPr>
            <a:spLocks noGrp="1" noChangeArrowheads="1"/>
          </p:cNvSpPr>
          <p:nvPr>
            <p:ph type="body" idx="4294967295"/>
          </p:nvPr>
        </p:nvSpPr>
        <p:spPr/>
        <p:txBody>
          <a:bodyPr/>
          <a:lstStyle/>
          <a:p>
            <a:pPr eaLnBrk="1" hangingPunct="1"/>
            <a:r>
              <a:rPr lang="en-US" smtClean="0"/>
              <a:t>Modularity </a:t>
            </a:r>
          </a:p>
          <a:p>
            <a:pPr eaLnBrk="1" hangingPunct="1"/>
            <a:r>
              <a:rPr lang="en-US" smtClean="0"/>
              <a:t>Can prove linearizability of objects in isolation</a:t>
            </a:r>
          </a:p>
          <a:p>
            <a:pPr eaLnBrk="1" hangingPunct="1"/>
            <a:r>
              <a:rPr lang="en-US" smtClean="0"/>
              <a:t>Can compose independently-implemented objects</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p:cNvSpPr>
            <a:spLocks noGrp="1"/>
          </p:cNvSpPr>
          <p:nvPr>
            <p:ph type="sldNum" sz="quarter" idx="11"/>
          </p:nvPr>
        </p:nvSpPr>
        <p:spPr>
          <a:xfrm>
            <a:off x="6553200" y="6248400"/>
            <a:ext cx="1905000" cy="457200"/>
          </a:xfrm>
        </p:spPr>
        <p:txBody>
          <a:bodyPr/>
          <a:lstStyle/>
          <a:p>
            <a:pPr>
              <a:defRPr/>
            </a:pPr>
            <a:fld id="{FDF3A751-2B2C-4581-B102-86B8A7AE92E2}" type="slidenum">
              <a:rPr lang="x-none" b="0">
                <a:solidFill>
                  <a:schemeClr val="tx1"/>
                </a:solidFill>
                <a:latin typeface="Arial" pitchFamily="34" charset="0"/>
                <a:cs typeface="+mn-cs"/>
              </a:rPr>
              <a:pPr>
                <a:defRPr/>
              </a:pPr>
              <a:t>149</a:t>
            </a:fld>
            <a:endParaRPr lang="en-US" b="0" dirty="0">
              <a:solidFill>
                <a:schemeClr val="tx1"/>
              </a:solidFill>
              <a:latin typeface="Arial" pitchFamily="34" charset="0"/>
              <a:cs typeface="+mn-cs"/>
            </a:endParaRPr>
          </a:p>
        </p:txBody>
      </p:sp>
      <p:pic>
        <p:nvPicPr>
          <p:cNvPr id="14746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47461" name="Rectangle 3"/>
          <p:cNvSpPr>
            <a:spLocks noGrp="1" noChangeArrowheads="1"/>
          </p:cNvSpPr>
          <p:nvPr>
            <p:ph type="title" idx="4294967295"/>
          </p:nvPr>
        </p:nvSpPr>
        <p:spPr>
          <a:xfrm>
            <a:off x="671513" y="233363"/>
            <a:ext cx="7772400" cy="1143000"/>
          </a:xfrm>
        </p:spPr>
        <p:txBody>
          <a:bodyPr/>
          <a:lstStyle/>
          <a:p>
            <a:pPr eaLnBrk="1" hangingPunct="1"/>
            <a:r>
              <a:rPr lang="en-US" smtClean="0"/>
              <a:t>Reasoning About  Linearizability: Locking </a:t>
            </a:r>
            <a:endParaRPr lang="en-US" smtClean="0">
              <a:solidFill>
                <a:srgbClr val="FF3300"/>
              </a:solidFill>
            </a:endParaRPr>
          </a:p>
        </p:txBody>
      </p:sp>
      <p:sp>
        <p:nvSpPr>
          <p:cNvPr id="8198" name="Rectangle 4"/>
          <p:cNvSpPr>
            <a:spLocks noChangeArrowheads="1"/>
          </p:cNvSpPr>
          <p:nvPr/>
        </p:nvSpPr>
        <p:spPr bwMode="auto">
          <a:xfrm>
            <a:off x="723900" y="1612900"/>
            <a:ext cx="7937500" cy="3749675"/>
          </a:xfrm>
          <a:prstGeom prst="rect">
            <a:avLst/>
          </a:prstGeom>
          <a:solidFill>
            <a:srgbClr val="FFFFCC"/>
          </a:solidFill>
          <a:ln w="9525">
            <a:noFill/>
            <a:miter lim="800000"/>
            <a:headEnd/>
            <a:tailEnd/>
          </a:ln>
        </p:spPr>
        <p:txBody>
          <a:bodyPr>
            <a:spAutoFit/>
          </a:bodyPr>
          <a:lstStyle/>
          <a:p>
            <a:pPr>
              <a:defRPr/>
            </a:pPr>
            <a:r>
              <a:rPr lang="en-US" sz="2000" dirty="0">
                <a:solidFill>
                  <a:schemeClr val="tx1"/>
                </a:solidFill>
                <a:latin typeface="Courier New" pitchFamily="49" charset="0"/>
                <a:cs typeface="Arial" charset="0"/>
              </a:rPr>
              <a:t>public</a:t>
            </a:r>
            <a:r>
              <a:rPr lang="en-US" sz="2000" dirty="0">
                <a:solidFill>
                  <a:schemeClr val="bg1">
                    <a:lumMod val="65000"/>
                  </a:schemeClr>
                </a:solidFill>
                <a:latin typeface="Courier New" pitchFamily="49" charset="0"/>
                <a:cs typeface="Arial" charset="0"/>
              </a:rPr>
              <a:t> </a:t>
            </a:r>
            <a:r>
              <a:rPr lang="en-US" sz="2000" dirty="0">
                <a:solidFill>
                  <a:srgbClr val="0070C0"/>
                </a:solidFill>
                <a:latin typeface="Courier New" pitchFamily="49" charset="0"/>
                <a:cs typeface="Arial" charset="0"/>
              </a:rPr>
              <a:t>T </a:t>
            </a:r>
            <a:r>
              <a:rPr lang="en-US" sz="2000" dirty="0" err="1">
                <a:solidFill>
                  <a:srgbClr val="0070C0"/>
                </a:solidFill>
                <a:latin typeface="Courier New" pitchFamily="49" charset="0"/>
                <a:cs typeface="Arial" charset="0"/>
              </a:rPr>
              <a:t>deq</a:t>
            </a:r>
            <a:r>
              <a:rPr lang="en-US" sz="2000" dirty="0">
                <a:solidFill>
                  <a:srgbClr val="0070C0"/>
                </a:solidFill>
                <a:latin typeface="Courier New" pitchFamily="49" charset="0"/>
                <a:cs typeface="Arial" charset="0"/>
              </a:rPr>
              <a:t>() </a:t>
            </a:r>
            <a:r>
              <a:rPr lang="en-US" sz="2000" dirty="0">
                <a:solidFill>
                  <a:schemeClr val="tx1"/>
                </a:solidFill>
                <a:latin typeface="Courier New" pitchFamily="49" charset="0"/>
                <a:cs typeface="Arial" charset="0"/>
              </a:rPr>
              <a:t>throws</a:t>
            </a:r>
            <a:r>
              <a:rPr lang="en-US" sz="2000" dirty="0">
                <a:solidFill>
                  <a:schemeClr val="bg1">
                    <a:lumMod val="65000"/>
                  </a:schemeClr>
                </a:solidFill>
                <a:latin typeface="Courier New" pitchFamily="49" charset="0"/>
                <a:cs typeface="Arial" charset="0"/>
              </a:rPr>
              <a:t> </a:t>
            </a:r>
            <a:r>
              <a:rPr lang="en-US" sz="2000" dirty="0" err="1">
                <a:solidFill>
                  <a:srgbClr val="0070C0"/>
                </a:solidFill>
                <a:latin typeface="Courier New" pitchFamily="49" charset="0"/>
                <a:cs typeface="Arial" charset="0"/>
              </a:rPr>
              <a:t>EmptyException</a:t>
            </a:r>
            <a:r>
              <a:rPr lang="en-US" sz="2000" dirty="0">
                <a:solidFill>
                  <a:srgbClr val="0070C0"/>
                </a:solidFill>
                <a:latin typeface="Courier New" pitchFamily="49" charset="0"/>
                <a:cs typeface="Arial" charset="0"/>
              </a:rPr>
              <a:t> {</a:t>
            </a:r>
          </a:p>
          <a:p>
            <a:pPr>
              <a:defRPr/>
            </a:pPr>
            <a:r>
              <a:rPr lang="en-US" sz="2000" dirty="0">
                <a:solidFill>
                  <a:schemeClr val="tx1"/>
                </a:solidFill>
                <a:latin typeface="Courier New" pitchFamily="49" charset="0"/>
                <a:cs typeface="Arial" charset="0"/>
              </a:rPr>
              <a:t>  </a:t>
            </a:r>
            <a:r>
              <a:rPr lang="en-US" sz="2000" dirty="0" err="1">
                <a:solidFill>
                  <a:srgbClr val="0070C0"/>
                </a:solidFill>
                <a:latin typeface="Courier New" pitchFamily="49" charset="0"/>
                <a:cs typeface="Arial" charset="0"/>
              </a:rPr>
              <a:t>lock.lock</a:t>
            </a:r>
            <a:r>
              <a:rPr lang="en-US" sz="2000" dirty="0">
                <a:solidFill>
                  <a:srgbClr val="0070C0"/>
                </a:solidFill>
                <a:latin typeface="Courier New" pitchFamily="49" charset="0"/>
                <a:cs typeface="Arial" charset="0"/>
              </a:rPr>
              <a:t>();             </a:t>
            </a:r>
          </a:p>
          <a:p>
            <a:pPr>
              <a:defRPr/>
            </a:pPr>
            <a:r>
              <a:rPr lang="en-US" sz="2000" dirty="0">
                <a:solidFill>
                  <a:schemeClr val="tx1"/>
                </a:solidFill>
                <a:latin typeface="Courier New" pitchFamily="49" charset="0"/>
                <a:cs typeface="Arial" charset="0"/>
              </a:rPr>
              <a:t>  try {      </a:t>
            </a:r>
          </a:p>
          <a:p>
            <a:pPr>
              <a:defRPr/>
            </a:pPr>
            <a:r>
              <a:rPr lang="en-US" sz="2000" dirty="0">
                <a:solidFill>
                  <a:schemeClr val="tx1"/>
                </a:solidFill>
                <a:latin typeface="Courier New" pitchFamily="49" charset="0"/>
                <a:cs typeface="Arial" charset="0"/>
              </a:rPr>
              <a:t>    if </a:t>
            </a:r>
            <a:r>
              <a:rPr lang="en-US" sz="2000" dirty="0">
                <a:solidFill>
                  <a:srgbClr val="0070C0"/>
                </a:solidFill>
                <a:latin typeface="Courier New" pitchFamily="49" charset="0"/>
                <a:cs typeface="Arial" charset="0"/>
              </a:rPr>
              <a:t>(tail == head)        </a:t>
            </a:r>
          </a:p>
          <a:p>
            <a:pPr>
              <a:defRPr/>
            </a:pPr>
            <a:r>
              <a:rPr lang="en-US" sz="2000" dirty="0">
                <a:solidFill>
                  <a:schemeClr val="tx1"/>
                </a:solidFill>
                <a:latin typeface="Courier New" pitchFamily="49" charset="0"/>
                <a:cs typeface="Arial" charset="0"/>
              </a:rPr>
              <a:t>       throw new </a:t>
            </a:r>
            <a:r>
              <a:rPr lang="en-US" sz="2000" dirty="0" err="1">
                <a:solidFill>
                  <a:srgbClr val="0070C0"/>
                </a:solidFill>
                <a:latin typeface="Courier New" pitchFamily="49" charset="0"/>
                <a:cs typeface="Arial" charset="0"/>
              </a:rPr>
              <a:t>EmptyException</a:t>
            </a:r>
            <a:r>
              <a:rPr lang="en-US" sz="2000" dirty="0">
                <a:solidFill>
                  <a:srgbClr val="0070C0"/>
                </a:solidFill>
                <a:latin typeface="Courier New" pitchFamily="49" charset="0"/>
                <a:cs typeface="Arial" charset="0"/>
              </a:rPr>
              <a:t>();      </a:t>
            </a:r>
          </a:p>
          <a:p>
            <a:pPr>
              <a:defRPr/>
            </a:pPr>
            <a:r>
              <a:rPr lang="en-US" sz="2000" dirty="0">
                <a:solidFill>
                  <a:srgbClr val="0070C0"/>
                </a:solidFill>
                <a:latin typeface="Courier New" pitchFamily="49" charset="0"/>
                <a:cs typeface="Arial" charset="0"/>
              </a:rPr>
              <a:t>    T x = items[head % </a:t>
            </a:r>
            <a:r>
              <a:rPr lang="en-US" sz="2000" dirty="0" err="1">
                <a:solidFill>
                  <a:srgbClr val="0070C0"/>
                </a:solidFill>
                <a:latin typeface="Courier New" pitchFamily="49" charset="0"/>
                <a:cs typeface="Arial" charset="0"/>
              </a:rPr>
              <a:t>items.length</a:t>
            </a:r>
            <a:r>
              <a:rPr lang="en-US" sz="2000" dirty="0">
                <a:solidFill>
                  <a:srgbClr val="0070C0"/>
                </a:solidFill>
                <a:latin typeface="Courier New" pitchFamily="49" charset="0"/>
                <a:cs typeface="Arial" charset="0"/>
              </a:rPr>
              <a:t>];      </a:t>
            </a:r>
          </a:p>
          <a:p>
            <a:pPr>
              <a:defRPr/>
            </a:pPr>
            <a:r>
              <a:rPr lang="en-US" sz="2000" dirty="0">
                <a:solidFill>
                  <a:srgbClr val="0070C0"/>
                </a:solidFill>
                <a:latin typeface="Courier New" pitchFamily="49" charset="0"/>
                <a:cs typeface="Arial" charset="0"/>
              </a:rPr>
              <a:t>    head++;      </a:t>
            </a:r>
          </a:p>
          <a:p>
            <a:pPr>
              <a:defRPr/>
            </a:pPr>
            <a:r>
              <a:rPr lang="en-US" sz="2000" dirty="0">
                <a:solidFill>
                  <a:schemeClr val="tx1"/>
                </a:solidFill>
                <a:latin typeface="Courier New" pitchFamily="49" charset="0"/>
                <a:cs typeface="Arial" charset="0"/>
              </a:rPr>
              <a:t>    return </a:t>
            </a:r>
            <a:r>
              <a:rPr lang="en-US" sz="2000" dirty="0">
                <a:solidFill>
                  <a:srgbClr val="0070C0"/>
                </a:solidFill>
                <a:latin typeface="Courier New" pitchFamily="49" charset="0"/>
                <a:cs typeface="Arial" charset="0"/>
              </a:rPr>
              <a:t>x;    </a:t>
            </a:r>
          </a:p>
          <a:p>
            <a:pPr>
              <a:defRPr/>
            </a:pPr>
            <a:r>
              <a:rPr lang="en-US" sz="2000" dirty="0">
                <a:solidFill>
                  <a:schemeClr val="tx1"/>
                </a:solidFill>
                <a:latin typeface="Courier New" pitchFamily="49" charset="0"/>
                <a:cs typeface="Arial" charset="0"/>
              </a:rPr>
              <a:t>  </a:t>
            </a:r>
            <a:r>
              <a:rPr lang="en-US" sz="2000" dirty="0">
                <a:solidFill>
                  <a:srgbClr val="0070C0"/>
                </a:solidFill>
                <a:latin typeface="Courier New" pitchFamily="49" charset="0"/>
                <a:cs typeface="Arial" charset="0"/>
              </a:rPr>
              <a:t>}</a:t>
            </a:r>
            <a:r>
              <a:rPr lang="en-US" sz="2000" dirty="0">
                <a:solidFill>
                  <a:schemeClr val="tx1"/>
                </a:solidFill>
                <a:latin typeface="Courier New" pitchFamily="49" charset="0"/>
                <a:cs typeface="Arial" charset="0"/>
              </a:rPr>
              <a:t> finally </a:t>
            </a:r>
            <a:r>
              <a:rPr lang="en-US" sz="2000" dirty="0">
                <a:solidFill>
                  <a:srgbClr val="0070C0"/>
                </a:solidFill>
                <a:latin typeface="Courier New" pitchFamily="49" charset="0"/>
                <a:cs typeface="Arial" charset="0"/>
              </a:rPr>
              <a:t>{</a:t>
            </a:r>
            <a:r>
              <a:rPr lang="en-US" sz="2000" dirty="0">
                <a:solidFill>
                  <a:schemeClr val="tx1"/>
                </a:solidFill>
                <a:latin typeface="Courier New" pitchFamily="49" charset="0"/>
                <a:cs typeface="Arial" charset="0"/>
              </a:rPr>
              <a:t>      </a:t>
            </a:r>
          </a:p>
          <a:p>
            <a:pPr>
              <a:defRPr/>
            </a:pPr>
            <a:r>
              <a:rPr lang="en-US" sz="2000" dirty="0">
                <a:solidFill>
                  <a:schemeClr val="tx1"/>
                </a:solidFill>
                <a:latin typeface="Courier New" pitchFamily="49" charset="0"/>
                <a:cs typeface="Arial" charset="0"/>
              </a:rPr>
              <a:t>    </a:t>
            </a:r>
            <a:r>
              <a:rPr lang="en-US" sz="2000" dirty="0" err="1">
                <a:solidFill>
                  <a:srgbClr val="0070C0"/>
                </a:solidFill>
                <a:latin typeface="Courier New" pitchFamily="49" charset="0"/>
                <a:cs typeface="Arial" charset="0"/>
              </a:rPr>
              <a:t>lock.unlock</a:t>
            </a:r>
            <a:r>
              <a:rPr lang="en-US" sz="2000" dirty="0">
                <a:solidFill>
                  <a:srgbClr val="0070C0"/>
                </a:solidFill>
                <a:latin typeface="Courier New" pitchFamily="49" charset="0"/>
                <a:cs typeface="Arial" charset="0"/>
              </a:rPr>
              <a:t>();    </a:t>
            </a:r>
          </a:p>
          <a:p>
            <a:pPr>
              <a:defRPr/>
            </a:pPr>
            <a:r>
              <a:rPr lang="en-US" sz="2000" dirty="0">
                <a:solidFill>
                  <a:srgbClr val="0070C0"/>
                </a:solidFill>
                <a:latin typeface="Courier New" pitchFamily="49" charset="0"/>
                <a:cs typeface="Arial" charset="0"/>
              </a:rPr>
              <a:t>  }  </a:t>
            </a:r>
          </a:p>
          <a:p>
            <a:pPr>
              <a:defRPr/>
            </a:pPr>
            <a:r>
              <a:rPr lang="en-US" sz="2000" dirty="0">
                <a:solidFill>
                  <a:srgbClr val="0070C0"/>
                </a:solidFill>
                <a:latin typeface="Courier New" pitchFamily="49" charset="0"/>
                <a:cs typeface="Arial" charset="0"/>
              </a:rPr>
              <a:t>} </a:t>
            </a:r>
          </a:p>
        </p:txBody>
      </p:sp>
      <p:pic>
        <p:nvPicPr>
          <p:cNvPr id="147463" name="Picture 2" descr="magic"/>
          <p:cNvPicPr>
            <a:picLocks noChangeAspect="1" noChangeArrowheads="1"/>
          </p:cNvPicPr>
          <p:nvPr/>
        </p:nvPicPr>
        <p:blipFill>
          <a:blip r:embed="rId3" cstate="print"/>
          <a:srcRect/>
          <a:stretch>
            <a:fillRect/>
          </a:stretch>
        </p:blipFill>
        <p:spPr bwMode="auto">
          <a:xfrm>
            <a:off x="1308100" y="1181100"/>
            <a:ext cx="127000" cy="127000"/>
          </a:xfrm>
          <a:prstGeom prst="rect">
            <a:avLst/>
          </a:prstGeom>
          <a:noFill/>
          <a:ln w="9525" algn="ctr">
            <a:noFill/>
            <a:miter lim="800000"/>
            <a:headEnd/>
            <a:tailEnd/>
          </a:ln>
        </p:spPr>
      </p:pic>
      <p:grpSp>
        <p:nvGrpSpPr>
          <p:cNvPr id="38" name="Group 37"/>
          <p:cNvGrpSpPr/>
          <p:nvPr/>
        </p:nvGrpSpPr>
        <p:grpSpPr>
          <a:xfrm>
            <a:off x="5899150" y="2246316"/>
            <a:ext cx="2590800" cy="1751014"/>
            <a:chOff x="5413375" y="1296989"/>
            <a:chExt cx="2590800" cy="1751014"/>
          </a:xfrm>
        </p:grpSpPr>
        <p:grpSp>
          <p:nvGrpSpPr>
            <p:cNvPr id="39" name="Group 7"/>
            <p:cNvGrpSpPr>
              <a:grpSpLocks/>
            </p:cNvGrpSpPr>
            <p:nvPr/>
          </p:nvGrpSpPr>
          <p:grpSpPr bwMode="auto">
            <a:xfrm>
              <a:off x="6067425" y="1787528"/>
              <a:ext cx="1319213" cy="1260475"/>
              <a:chOff x="3734" y="1374"/>
              <a:chExt cx="831" cy="794"/>
            </a:xfrm>
          </p:grpSpPr>
          <p:sp>
            <p:nvSpPr>
              <p:cNvPr id="56" name="Oval 8"/>
              <p:cNvSpPr>
                <a:spLocks noChangeArrowheads="1"/>
              </p:cNvSpPr>
              <p:nvPr/>
            </p:nvSpPr>
            <p:spPr bwMode="auto">
              <a:xfrm>
                <a:off x="3734" y="1374"/>
                <a:ext cx="831" cy="794"/>
              </a:xfrm>
              <a:prstGeom prst="ellipse">
                <a:avLst/>
              </a:prstGeom>
              <a:solidFill>
                <a:srgbClr val="00FFFF"/>
              </a:solidFill>
              <a:ln w="28575" algn="ctr">
                <a:solidFill>
                  <a:schemeClr val="tx1"/>
                </a:solidFill>
                <a:round/>
                <a:headEnd/>
                <a:tailEnd/>
              </a:ln>
            </p:spPr>
            <p:txBody>
              <a:bodyPr wrap="none" anchor="ctr">
                <a:noAutofit/>
              </a:bodyPr>
              <a:lstStyle/>
              <a:p>
                <a:endParaRPr lang="en-US" dirty="0">
                  <a:latin typeface="Courier New" pitchFamily="49" charset="0"/>
                </a:endParaRPr>
              </a:p>
            </p:txBody>
          </p:sp>
          <p:sp>
            <p:nvSpPr>
              <p:cNvPr id="57" name="Oval 9"/>
              <p:cNvSpPr>
                <a:spLocks noChangeArrowheads="1"/>
              </p:cNvSpPr>
              <p:nvPr/>
            </p:nvSpPr>
            <p:spPr bwMode="auto">
              <a:xfrm>
                <a:off x="3931" y="1559"/>
                <a:ext cx="454" cy="409"/>
              </a:xfrm>
              <a:prstGeom prst="ellipse">
                <a:avLst/>
              </a:prstGeom>
              <a:solidFill>
                <a:srgbClr val="FFFFCC"/>
              </a:solidFill>
              <a:ln w="28575" algn="ctr">
                <a:solidFill>
                  <a:schemeClr val="tx1"/>
                </a:solidFill>
                <a:round/>
                <a:headEnd/>
                <a:tailEnd/>
              </a:ln>
            </p:spPr>
            <p:txBody>
              <a:bodyPr wrap="square" anchor="ctr">
                <a:spAutoFit/>
              </a:bodyPr>
              <a:lstStyle/>
              <a:p>
                <a:endParaRPr lang="en-US" dirty="0">
                  <a:latin typeface="Courier New" pitchFamily="49" charset="0"/>
                </a:endParaRPr>
              </a:p>
            </p:txBody>
          </p:sp>
          <p:sp>
            <p:nvSpPr>
              <p:cNvPr id="58" name="Line 10"/>
              <p:cNvSpPr>
                <a:spLocks noChangeShapeType="1"/>
              </p:cNvSpPr>
              <p:nvPr/>
            </p:nvSpPr>
            <p:spPr bwMode="auto">
              <a:xfrm flipV="1">
                <a:off x="3904" y="1983"/>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59" name="Line 11"/>
              <p:cNvSpPr>
                <a:spLocks noChangeShapeType="1"/>
              </p:cNvSpPr>
              <p:nvPr/>
            </p:nvSpPr>
            <p:spPr bwMode="auto">
              <a:xfrm flipV="1">
                <a:off x="4308" y="1455"/>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0" name="Line 12"/>
              <p:cNvSpPr>
                <a:spLocks noChangeShapeType="1"/>
              </p:cNvSpPr>
              <p:nvPr/>
            </p:nvSpPr>
            <p:spPr bwMode="auto">
              <a:xfrm flipV="1">
                <a:off x="4416" y="167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1" name="Line 13"/>
              <p:cNvSpPr>
                <a:spLocks noChangeShapeType="1"/>
              </p:cNvSpPr>
              <p:nvPr/>
            </p:nvSpPr>
            <p:spPr bwMode="auto">
              <a:xfrm flipV="1">
                <a:off x="3760" y="185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2" name="Line 14"/>
              <p:cNvSpPr>
                <a:spLocks noChangeShapeType="1"/>
              </p:cNvSpPr>
              <p:nvPr/>
            </p:nvSpPr>
            <p:spPr bwMode="auto">
              <a:xfrm>
                <a:off x="3768" y="1613"/>
                <a:ext cx="121" cy="50"/>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3" name="Line 15"/>
              <p:cNvSpPr>
                <a:spLocks noChangeShapeType="1"/>
              </p:cNvSpPr>
              <p:nvPr/>
            </p:nvSpPr>
            <p:spPr bwMode="auto">
              <a:xfrm>
                <a:off x="4400" y="1857"/>
                <a:ext cx="117" cy="5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4" name="Line 16"/>
              <p:cNvSpPr>
                <a:spLocks noChangeShapeType="1"/>
              </p:cNvSpPr>
              <p:nvPr/>
            </p:nvSpPr>
            <p:spPr bwMode="auto">
              <a:xfrm>
                <a:off x="3952" y="142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5" name="Line 17"/>
              <p:cNvSpPr>
                <a:spLocks noChangeShapeType="1"/>
              </p:cNvSpPr>
              <p:nvPr/>
            </p:nvSpPr>
            <p:spPr bwMode="auto">
              <a:xfrm flipH="1">
                <a:off x="4161" y="1377"/>
                <a:ext cx="11" cy="12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6" name="Line 18"/>
              <p:cNvSpPr>
                <a:spLocks noChangeShapeType="1"/>
              </p:cNvSpPr>
              <p:nvPr/>
            </p:nvSpPr>
            <p:spPr bwMode="auto">
              <a:xfrm>
                <a:off x="4300" y="198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7" name="Line 19"/>
              <p:cNvSpPr>
                <a:spLocks noChangeShapeType="1"/>
              </p:cNvSpPr>
              <p:nvPr/>
            </p:nvSpPr>
            <p:spPr bwMode="auto">
              <a:xfrm flipH="1">
                <a:off x="4129" y="2025"/>
                <a:ext cx="3" cy="12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grpSp>
        <p:sp>
          <p:nvSpPr>
            <p:cNvPr id="40" name="Text Box 20"/>
            <p:cNvSpPr txBox="1">
              <a:spLocks noChangeArrowheads="1"/>
            </p:cNvSpPr>
            <p:nvPr/>
          </p:nvSpPr>
          <p:spPr bwMode="auto">
            <a:xfrm>
              <a:off x="6435725" y="15605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0</a:t>
              </a:r>
            </a:p>
          </p:txBody>
        </p:sp>
        <p:sp>
          <p:nvSpPr>
            <p:cNvPr id="41" name="Text Box 21"/>
            <p:cNvSpPr txBox="1">
              <a:spLocks noChangeArrowheads="1"/>
            </p:cNvSpPr>
            <p:nvPr/>
          </p:nvSpPr>
          <p:spPr bwMode="auto">
            <a:xfrm>
              <a:off x="6892925" y="15859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1</a:t>
              </a:r>
            </a:p>
          </p:txBody>
        </p:sp>
        <p:sp>
          <p:nvSpPr>
            <p:cNvPr id="42" name="Text Box 22"/>
            <p:cNvSpPr txBox="1">
              <a:spLocks noChangeArrowheads="1"/>
            </p:cNvSpPr>
            <p:nvPr/>
          </p:nvSpPr>
          <p:spPr bwMode="auto">
            <a:xfrm>
              <a:off x="5413375" y="1757364"/>
              <a:ext cx="954088" cy="246063"/>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capacity-1</a:t>
              </a:r>
            </a:p>
          </p:txBody>
        </p:sp>
        <p:sp>
          <p:nvSpPr>
            <p:cNvPr id="43" name="Text Box 23"/>
            <p:cNvSpPr txBox="1">
              <a:spLocks noChangeArrowheads="1"/>
            </p:cNvSpPr>
            <p:nvPr/>
          </p:nvSpPr>
          <p:spPr bwMode="auto">
            <a:xfrm>
              <a:off x="7216775" y="184626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2</a:t>
              </a:r>
            </a:p>
          </p:txBody>
        </p:sp>
        <p:sp>
          <p:nvSpPr>
            <p:cNvPr id="44" name="Text Box 24"/>
            <p:cNvSpPr txBox="1">
              <a:spLocks noChangeArrowheads="1"/>
            </p:cNvSpPr>
            <p:nvPr/>
          </p:nvSpPr>
          <p:spPr bwMode="auto">
            <a:xfrm>
              <a:off x="5915025" y="1296989"/>
              <a:ext cx="601663" cy="307975"/>
            </a:xfrm>
            <a:prstGeom prst="rect">
              <a:avLst/>
            </a:prstGeom>
            <a:solidFill>
              <a:srgbClr val="00FFFF"/>
            </a:solidFill>
            <a:ln w="28575" algn="ctr">
              <a:solidFill>
                <a:schemeClr val="tx1"/>
              </a:solidFill>
              <a:miter lim="800000"/>
              <a:headEnd/>
              <a:tailEnd/>
            </a:ln>
          </p:spPr>
          <p:txBody>
            <a:bodyPr wrap="none">
              <a:spAutoFit/>
            </a:bodyPr>
            <a:lstStyle/>
            <a:p>
              <a:r>
                <a:rPr lang="en-US" sz="1400" dirty="0">
                  <a:solidFill>
                    <a:schemeClr val="tx2"/>
                  </a:solidFill>
                  <a:latin typeface="Arial" pitchFamily="34" charset="0"/>
                </a:rPr>
                <a:t>head</a:t>
              </a:r>
            </a:p>
          </p:txBody>
        </p:sp>
        <p:sp>
          <p:nvSpPr>
            <p:cNvPr id="45" name="Line 25"/>
            <p:cNvSpPr>
              <a:spLocks noChangeShapeType="1"/>
            </p:cNvSpPr>
            <p:nvPr/>
          </p:nvSpPr>
          <p:spPr bwMode="auto">
            <a:xfrm>
              <a:off x="6305550" y="1581152"/>
              <a:ext cx="203200" cy="2159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46" name="Text Box 26"/>
            <p:cNvSpPr txBox="1">
              <a:spLocks noChangeArrowheads="1"/>
            </p:cNvSpPr>
            <p:nvPr/>
          </p:nvSpPr>
          <p:spPr bwMode="auto">
            <a:xfrm>
              <a:off x="7413625" y="1309689"/>
              <a:ext cx="590550" cy="307975"/>
            </a:xfrm>
            <a:prstGeom prst="rect">
              <a:avLst/>
            </a:prstGeom>
            <a:solidFill>
              <a:srgbClr val="00FFFF"/>
            </a:solidFill>
            <a:ln w="28575" algn="ctr">
              <a:solidFill>
                <a:schemeClr val="tx1"/>
              </a:solidFill>
              <a:miter lim="800000"/>
              <a:headEnd/>
              <a:tailEnd/>
            </a:ln>
          </p:spPr>
          <p:txBody>
            <a:bodyPr>
              <a:spAutoFit/>
            </a:bodyPr>
            <a:lstStyle/>
            <a:p>
              <a:r>
                <a:rPr lang="en-US" sz="1400" dirty="0">
                  <a:solidFill>
                    <a:schemeClr val="tx2"/>
                  </a:solidFill>
                  <a:latin typeface="Arial" pitchFamily="34" charset="0"/>
                </a:rPr>
                <a:t>tail</a:t>
              </a:r>
            </a:p>
          </p:txBody>
        </p:sp>
        <p:sp>
          <p:nvSpPr>
            <p:cNvPr id="47" name="Line 27"/>
            <p:cNvSpPr>
              <a:spLocks noChangeShapeType="1"/>
            </p:cNvSpPr>
            <p:nvPr/>
          </p:nvSpPr>
          <p:spPr bwMode="auto">
            <a:xfrm flipH="1">
              <a:off x="7194550" y="1606552"/>
              <a:ext cx="406400" cy="4191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48" name="Text Box 28"/>
            <p:cNvSpPr txBox="1">
              <a:spLocks noChangeArrowheads="1"/>
            </p:cNvSpPr>
            <p:nvPr/>
          </p:nvSpPr>
          <p:spPr bwMode="auto">
            <a:xfrm>
              <a:off x="6435725" y="16827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y</a:t>
              </a:r>
            </a:p>
          </p:txBody>
        </p:sp>
        <p:sp>
          <p:nvSpPr>
            <p:cNvPr id="49" name="Text Box 29"/>
            <p:cNvSpPr txBox="1">
              <a:spLocks noChangeArrowheads="1"/>
            </p:cNvSpPr>
            <p:nvPr/>
          </p:nvSpPr>
          <p:spPr bwMode="auto">
            <a:xfrm>
              <a:off x="6727825" y="17081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z</a:t>
              </a:r>
            </a:p>
          </p:txBody>
        </p:sp>
        <p:grpSp>
          <p:nvGrpSpPr>
            <p:cNvPr id="50" name="Group 49"/>
            <p:cNvGrpSpPr/>
            <p:nvPr/>
          </p:nvGrpSpPr>
          <p:grpSpPr>
            <a:xfrm>
              <a:off x="6563360" y="2171808"/>
              <a:ext cx="332554" cy="474757"/>
              <a:chOff x="4436366" y="3112166"/>
              <a:chExt cx="634627" cy="906000"/>
            </a:xfrm>
          </p:grpSpPr>
          <p:sp>
            <p:nvSpPr>
              <p:cNvPr id="51" name="Oval 8"/>
              <p:cNvSpPr>
                <a:spLocks noChangeArrowheads="1"/>
              </p:cNvSpPr>
              <p:nvPr/>
            </p:nvSpPr>
            <p:spPr bwMode="auto">
              <a:xfrm>
                <a:off x="4436366" y="3112166"/>
                <a:ext cx="634627" cy="655835"/>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52" name="Oval 9"/>
              <p:cNvSpPr>
                <a:spLocks noChangeArrowheads="1"/>
              </p:cNvSpPr>
              <p:nvPr/>
            </p:nvSpPr>
            <p:spPr bwMode="auto">
              <a:xfrm>
                <a:off x="4527663" y="3200062"/>
                <a:ext cx="445352" cy="516104"/>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53" name="Oval 10"/>
              <p:cNvSpPr>
                <a:spLocks noChangeArrowheads="1"/>
              </p:cNvSpPr>
              <p:nvPr/>
            </p:nvSpPr>
            <p:spPr bwMode="auto">
              <a:xfrm>
                <a:off x="4440819" y="3375853"/>
                <a:ext cx="630174" cy="642313"/>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54" name="Oval 11"/>
              <p:cNvSpPr>
                <a:spLocks noChangeArrowheads="1"/>
              </p:cNvSpPr>
              <p:nvPr/>
            </p:nvSpPr>
            <p:spPr bwMode="auto">
              <a:xfrm>
                <a:off x="4639001" y="3508823"/>
                <a:ext cx="227130" cy="220865"/>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55"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CC"/>
              </a:solidFill>
              <a:ln w="12700">
                <a:solidFill>
                  <a:schemeClr val="bg1"/>
                </a:solidFill>
                <a:miter lim="800000"/>
                <a:headEnd/>
                <a:tailEnd/>
              </a:ln>
            </p:spPr>
            <p:txBody>
              <a:bodyPr wrap="none" anchor="ctr"/>
              <a:lstStyle/>
              <a:p>
                <a:endParaRPr lang="en-US" dirty="0">
                  <a:latin typeface="Arial" pitchFamily="34" charset="0"/>
                </a:endParaRPr>
              </a:p>
            </p:txBody>
          </p:sp>
        </p:grpSp>
      </p:grpSp>
      <p:pic>
        <p:nvPicPr>
          <p:cNvPr id="6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3270250" y="2146300"/>
            <a:ext cx="3162300" cy="3055620"/>
            <a:chOff x="3117850" y="1993900"/>
            <a:chExt cx="3162300" cy="3055620"/>
          </a:xfrm>
        </p:grpSpPr>
        <p:pic>
          <p:nvPicPr>
            <p:cNvPr id="72" name="Picture 2" descr="magic"/>
            <p:cNvPicPr>
              <a:picLocks noChangeAspect="1" noChangeArrowheads="1"/>
            </p:cNvPicPr>
            <p:nvPr/>
          </p:nvPicPr>
          <p:blipFill>
            <a:blip r:embed="rId3" cstate="print"/>
            <a:srcRect/>
            <a:stretch>
              <a:fillRect/>
            </a:stretch>
          </p:blipFill>
          <p:spPr bwMode="auto">
            <a:xfrm>
              <a:off x="4635500" y="3511550"/>
              <a:ext cx="127000" cy="127000"/>
            </a:xfrm>
            <a:prstGeom prst="rect">
              <a:avLst/>
            </a:prstGeom>
            <a:noFill/>
            <a:ln w="9525" algn="ctr">
              <a:noFill/>
              <a:miter lim="800000"/>
              <a:headEnd/>
              <a:tailEnd/>
            </a:ln>
          </p:spPr>
        </p:pic>
        <p:sp>
          <p:nvSpPr>
            <p:cNvPr id="73" name="Oval 72"/>
            <p:cNvSpPr/>
            <p:nvPr/>
          </p:nvSpPr>
          <p:spPr bwMode="auto">
            <a:xfrm>
              <a:off x="3117850" y="1993900"/>
              <a:ext cx="3162300" cy="3055620"/>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cxnSp>
          <p:nvCxnSpPr>
            <p:cNvPr id="74" name="Straight Connector 73"/>
            <p:cNvCxnSpPr>
              <a:stCxn id="73" idx="4"/>
              <a:endCxn id="73" idx="4"/>
            </p:cNvCxnSpPr>
            <p:nvPr/>
          </p:nvCxnSpPr>
          <p:spPr bwMode="auto">
            <a:xfrm>
              <a:off x="4699000" y="5049520"/>
              <a:ext cx="0" cy="0"/>
            </a:xfrm>
            <a:prstGeom prst="line">
              <a:avLst/>
            </a:prstGeom>
            <a:noFill/>
            <a:ln w="9525" cap="flat" cmpd="sng" algn="ctr">
              <a:noFill/>
              <a:prstDash val="solid"/>
              <a:round/>
              <a:headEnd type="none" w="med" len="med"/>
              <a:tailEnd type="none" w="med" len="med"/>
            </a:ln>
            <a:effectLst/>
          </p:spPr>
        </p:cxnSp>
        <p:cxnSp>
          <p:nvCxnSpPr>
            <p:cNvPr id="75" name="Straight Connector 74"/>
            <p:cNvCxnSpPr>
              <a:stCxn id="73" idx="4"/>
              <a:endCxn id="73" idx="0"/>
            </p:cNvCxnSpPr>
            <p:nvPr/>
          </p:nvCxnSpPr>
          <p:spPr bwMode="auto">
            <a:xfrm flipV="1">
              <a:off x="4699000" y="1993900"/>
              <a:ext cx="0" cy="3055620"/>
            </a:xfrm>
            <a:prstGeom prst="line">
              <a:avLst/>
            </a:prstGeom>
            <a:noFill/>
            <a:ln w="38100" cap="flat" cmpd="sng" algn="ctr">
              <a:solidFill>
                <a:schemeClr val="tx1"/>
              </a:solidFill>
              <a:prstDash val="solid"/>
              <a:round/>
              <a:headEnd type="none" w="med" len="med"/>
              <a:tailEnd type="none" w="med" len="med"/>
            </a:ln>
            <a:effectLst/>
          </p:spPr>
        </p:cxnSp>
        <p:cxnSp>
          <p:nvCxnSpPr>
            <p:cNvPr id="76" name="Straight Connector 75"/>
            <p:cNvCxnSpPr>
              <a:stCxn id="73" idx="3"/>
              <a:endCxn id="73" idx="7"/>
            </p:cNvCxnSpPr>
            <p:nvPr/>
          </p:nvCxnSpPr>
          <p:spPr bwMode="auto">
            <a:xfrm flipV="1">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cxnSp>
          <p:nvCxnSpPr>
            <p:cNvPr id="77" name="Straight Connector 76"/>
            <p:cNvCxnSpPr>
              <a:stCxn id="73" idx="2"/>
            </p:cNvCxnSpPr>
            <p:nvPr/>
          </p:nvCxnSpPr>
          <p:spPr bwMode="auto">
            <a:xfrm flipV="1">
              <a:off x="3117850" y="3511550"/>
              <a:ext cx="3162300" cy="10160"/>
            </a:xfrm>
            <a:prstGeom prst="line">
              <a:avLst/>
            </a:prstGeom>
            <a:noFill/>
            <a:ln w="38100" cap="flat" cmpd="sng" algn="ctr">
              <a:solidFill>
                <a:schemeClr val="tx1"/>
              </a:solidFill>
              <a:prstDash val="solid"/>
              <a:round/>
              <a:headEnd type="none" w="med" len="med"/>
              <a:tailEnd type="none" w="med" len="med"/>
            </a:ln>
            <a:effectLst/>
          </p:spPr>
        </p:cxnSp>
        <p:cxnSp>
          <p:nvCxnSpPr>
            <p:cNvPr id="78" name="Straight Connector 77"/>
            <p:cNvCxnSpPr>
              <a:stCxn id="73" idx="1"/>
              <a:endCxn id="73" idx="5"/>
            </p:cNvCxnSpPr>
            <p:nvPr/>
          </p:nvCxnSpPr>
          <p:spPr bwMode="auto">
            <a:xfrm>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sp>
          <p:nvSpPr>
            <p:cNvPr id="79" name="Oval 78"/>
            <p:cNvSpPr/>
            <p:nvPr/>
          </p:nvSpPr>
          <p:spPr bwMode="auto">
            <a:xfrm>
              <a:off x="3549650" y="2423160"/>
              <a:ext cx="2298700" cy="21971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grpSp>
      <p:sp>
        <p:nvSpPr>
          <p:cNvPr id="2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p:cNvSpPr>
            <a:spLocks noGrp="1"/>
          </p:cNvSpPr>
          <p:nvPr>
            <p:ph type="sldNum" sz="quarter" idx="11"/>
          </p:nvPr>
        </p:nvSpPr>
        <p:spPr>
          <a:xfrm>
            <a:off x="6553200" y="6248400"/>
            <a:ext cx="1905000" cy="457200"/>
          </a:xfrm>
        </p:spPr>
        <p:txBody>
          <a:bodyPr/>
          <a:lstStyle/>
          <a:p>
            <a:pPr>
              <a:defRPr/>
            </a:pPr>
            <a:fld id="{7D815C70-AFE7-4526-98C8-F16A2D0F27E3}" type="slidenum">
              <a:rPr lang="x-none" b="0">
                <a:solidFill>
                  <a:schemeClr val="tx1"/>
                </a:solidFill>
                <a:latin typeface="Arial" pitchFamily="34" charset="0"/>
                <a:cs typeface="+mn-cs"/>
              </a:rPr>
              <a:pPr>
                <a:defRPr/>
              </a:pPr>
              <a:t>15</a:t>
            </a:fld>
            <a:endParaRPr lang="en-US" b="0" dirty="0">
              <a:solidFill>
                <a:schemeClr val="tx1"/>
              </a:solidFill>
              <a:latin typeface="Arial" pitchFamily="34" charset="0"/>
              <a:cs typeface="+mn-cs"/>
            </a:endParaRPr>
          </a:p>
        </p:txBody>
      </p:sp>
      <p:sp>
        <p:nvSpPr>
          <p:cNvPr id="20485" name="Rectangle 3"/>
          <p:cNvSpPr>
            <a:spLocks noGrp="1" noChangeArrowheads="1"/>
          </p:cNvSpPr>
          <p:nvPr>
            <p:ph type="title" idx="4294967295"/>
          </p:nvPr>
        </p:nvSpPr>
        <p:spPr/>
        <p:txBody>
          <a:bodyPr/>
          <a:lstStyle/>
          <a:p>
            <a:pPr eaLnBrk="1" hangingPunct="1"/>
            <a:r>
              <a:rPr lang="en-US" dirty="0" smtClean="0"/>
              <a:t>Check if Non-Empty</a:t>
            </a:r>
            <a:endParaRPr lang="en-US" dirty="0" smtClean="0">
              <a:solidFill>
                <a:srgbClr val="0000FF"/>
              </a:solidFill>
            </a:endParaRPr>
          </a:p>
        </p:txBody>
      </p:sp>
      <p:sp>
        <p:nvSpPr>
          <p:cNvPr id="2" name="TextBox 1"/>
          <p:cNvSpPr txBox="1"/>
          <p:nvPr/>
        </p:nvSpPr>
        <p:spPr>
          <a:xfrm>
            <a:off x="2209800" y="1706880"/>
            <a:ext cx="928459" cy="461665"/>
          </a:xfrm>
          <a:prstGeom prst="rect">
            <a:avLst/>
          </a:prstGeom>
          <a:noFill/>
        </p:spPr>
        <p:txBody>
          <a:bodyPr wrap="none" rtlCol="0">
            <a:spAutoFit/>
          </a:bodyPr>
          <a:lstStyle/>
          <a:p>
            <a:r>
              <a:rPr lang="en-US" dirty="0" smtClean="0">
                <a:solidFill>
                  <a:srgbClr val="0000FF"/>
                </a:solidFill>
                <a:latin typeface="Courier New" pitchFamily="49" charset="0"/>
              </a:rPr>
              <a:t>head</a:t>
            </a:r>
            <a:endParaRPr lang="en-US" dirty="0">
              <a:solidFill>
                <a:srgbClr val="0000FF"/>
              </a:solidFill>
              <a:latin typeface="Courier New" pitchFamily="49" charset="0"/>
            </a:endParaRPr>
          </a:p>
        </p:txBody>
      </p:sp>
      <p:cxnSp>
        <p:nvCxnSpPr>
          <p:cNvPr id="6" name="Straight Arrow Connector 5"/>
          <p:cNvCxnSpPr>
            <a:stCxn id="2" idx="3"/>
          </p:cNvCxnSpPr>
          <p:nvPr/>
        </p:nvCxnSpPr>
        <p:spPr bwMode="auto">
          <a:xfrm>
            <a:off x="3138259" y="1937713"/>
            <a:ext cx="763816" cy="115416"/>
          </a:xfrm>
          <a:prstGeom prst="straightConnector1">
            <a:avLst/>
          </a:prstGeom>
          <a:noFill/>
          <a:ln w="38100" cap="flat" cmpd="sng" algn="ctr">
            <a:solidFill>
              <a:srgbClr val="0000FF"/>
            </a:solidFill>
            <a:prstDash val="solid"/>
            <a:round/>
            <a:headEnd type="none" w="med" len="med"/>
            <a:tailEnd type="arrow"/>
          </a:ln>
          <a:effectLst/>
        </p:spPr>
      </p:cxnSp>
      <p:sp>
        <p:nvSpPr>
          <p:cNvPr id="17" name="TextBox 16"/>
          <p:cNvSpPr txBox="1"/>
          <p:nvPr/>
        </p:nvSpPr>
        <p:spPr>
          <a:xfrm>
            <a:off x="6908800" y="1476048"/>
            <a:ext cx="928459" cy="461665"/>
          </a:xfrm>
          <a:prstGeom prst="rect">
            <a:avLst/>
          </a:prstGeom>
          <a:noFill/>
        </p:spPr>
        <p:txBody>
          <a:bodyPr wrap="none" rtlCol="0">
            <a:spAutoFit/>
          </a:bodyPr>
          <a:lstStyle/>
          <a:p>
            <a:r>
              <a:rPr lang="en-US" dirty="0" smtClean="0">
                <a:solidFill>
                  <a:srgbClr val="0000FF"/>
                </a:solidFill>
                <a:latin typeface="Courier New" pitchFamily="49" charset="0"/>
              </a:rPr>
              <a:t>tail</a:t>
            </a:r>
            <a:endParaRPr lang="en-US" dirty="0">
              <a:solidFill>
                <a:srgbClr val="0000FF"/>
              </a:solidFill>
              <a:latin typeface="Courier New" pitchFamily="49" charset="0"/>
            </a:endParaRPr>
          </a:p>
        </p:txBody>
      </p:sp>
      <p:cxnSp>
        <p:nvCxnSpPr>
          <p:cNvPr id="18" name="Straight Arrow Connector 17"/>
          <p:cNvCxnSpPr>
            <a:stCxn id="17" idx="2"/>
          </p:cNvCxnSpPr>
          <p:nvPr/>
        </p:nvCxnSpPr>
        <p:spPr bwMode="auto">
          <a:xfrm flipH="1">
            <a:off x="6131188" y="1937713"/>
            <a:ext cx="1241842" cy="772467"/>
          </a:xfrm>
          <a:prstGeom prst="straightConnector1">
            <a:avLst/>
          </a:prstGeom>
          <a:noFill/>
          <a:ln w="38100" cap="flat" cmpd="sng" algn="ctr">
            <a:solidFill>
              <a:srgbClr val="0000FF"/>
            </a:solidFill>
            <a:prstDash val="solid"/>
            <a:round/>
            <a:headEnd type="none" w="med" len="med"/>
            <a:tailEnd type="arrow"/>
          </a:ln>
          <a:effectLst/>
        </p:spPr>
      </p:cxnSp>
      <p:sp>
        <p:nvSpPr>
          <p:cNvPr id="21" name="TextBox 20"/>
          <p:cNvSpPr txBox="1"/>
          <p:nvPr/>
        </p:nvSpPr>
        <p:spPr>
          <a:xfrm>
            <a:off x="3716768"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0</a:t>
            </a:r>
            <a:endParaRPr lang="en-US" dirty="0">
              <a:solidFill>
                <a:srgbClr val="0000FF"/>
              </a:solidFill>
              <a:latin typeface="Courier New" pitchFamily="49" charset="0"/>
            </a:endParaRPr>
          </a:p>
        </p:txBody>
      </p:sp>
      <p:sp>
        <p:nvSpPr>
          <p:cNvPr id="22" name="TextBox 21"/>
          <p:cNvSpPr txBox="1"/>
          <p:nvPr/>
        </p:nvSpPr>
        <p:spPr>
          <a:xfrm>
            <a:off x="6260113"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2</a:t>
            </a:r>
            <a:endParaRPr lang="en-US" dirty="0">
              <a:solidFill>
                <a:srgbClr val="0000FF"/>
              </a:solidFill>
              <a:latin typeface="Courier New" pitchFamily="49" charset="0"/>
            </a:endParaRPr>
          </a:p>
        </p:txBody>
      </p:sp>
      <p:sp>
        <p:nvSpPr>
          <p:cNvPr id="24" name="TextBox 23"/>
          <p:cNvSpPr txBox="1"/>
          <p:nvPr/>
        </p:nvSpPr>
        <p:spPr>
          <a:xfrm>
            <a:off x="3716768"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5</a:t>
            </a:r>
            <a:endParaRPr lang="en-US" dirty="0">
              <a:solidFill>
                <a:srgbClr val="0000FF"/>
              </a:solidFill>
              <a:latin typeface="Courier New" pitchFamily="49" charset="0"/>
            </a:endParaRPr>
          </a:p>
        </p:txBody>
      </p:sp>
      <p:sp>
        <p:nvSpPr>
          <p:cNvPr id="25" name="TextBox 24"/>
          <p:cNvSpPr txBox="1"/>
          <p:nvPr/>
        </p:nvSpPr>
        <p:spPr>
          <a:xfrm>
            <a:off x="5370007"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4</a:t>
            </a:r>
            <a:endParaRPr lang="en-US" dirty="0">
              <a:solidFill>
                <a:srgbClr val="0000FF"/>
              </a:solidFill>
              <a:latin typeface="Courier New" pitchFamily="49" charset="0"/>
            </a:endParaRPr>
          </a:p>
        </p:txBody>
      </p:sp>
      <p:sp>
        <p:nvSpPr>
          <p:cNvPr id="26" name="TextBox 25"/>
          <p:cNvSpPr txBox="1"/>
          <p:nvPr/>
        </p:nvSpPr>
        <p:spPr>
          <a:xfrm>
            <a:off x="2699429"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7</a:t>
            </a:r>
            <a:endParaRPr lang="en-US" dirty="0">
              <a:solidFill>
                <a:srgbClr val="0000FF"/>
              </a:solidFill>
              <a:latin typeface="Courier New" pitchFamily="49" charset="0"/>
            </a:endParaRPr>
          </a:p>
        </p:txBody>
      </p:sp>
      <p:sp>
        <p:nvSpPr>
          <p:cNvPr id="27" name="TextBox 26"/>
          <p:cNvSpPr txBox="1"/>
          <p:nvPr/>
        </p:nvSpPr>
        <p:spPr>
          <a:xfrm>
            <a:off x="6260113"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3</a:t>
            </a:r>
            <a:endParaRPr lang="en-US" dirty="0">
              <a:solidFill>
                <a:srgbClr val="0000FF"/>
              </a:solidFill>
              <a:latin typeface="Courier New" pitchFamily="49" charset="0"/>
            </a:endParaRPr>
          </a:p>
        </p:txBody>
      </p:sp>
      <p:sp>
        <p:nvSpPr>
          <p:cNvPr id="28" name="TextBox 27"/>
          <p:cNvSpPr txBox="1"/>
          <p:nvPr/>
        </p:nvSpPr>
        <p:spPr>
          <a:xfrm>
            <a:off x="2699429"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6</a:t>
            </a:r>
            <a:endParaRPr lang="en-US" dirty="0">
              <a:solidFill>
                <a:srgbClr val="0000FF"/>
              </a:solidFill>
              <a:latin typeface="Courier New" pitchFamily="49" charset="0"/>
            </a:endParaRPr>
          </a:p>
        </p:txBody>
      </p:sp>
      <p:grpSp>
        <p:nvGrpSpPr>
          <p:cNvPr id="4" name="Group 3"/>
          <p:cNvGrpSpPr/>
          <p:nvPr/>
        </p:nvGrpSpPr>
        <p:grpSpPr>
          <a:xfrm>
            <a:off x="4436366" y="3112166"/>
            <a:ext cx="634627" cy="906000"/>
            <a:chOff x="4436366" y="3112166"/>
            <a:chExt cx="634627" cy="906000"/>
          </a:xfrm>
        </p:grpSpPr>
        <p:sp>
          <p:nvSpPr>
            <p:cNvPr id="40" name="Oval 8"/>
            <p:cNvSpPr>
              <a:spLocks noChangeArrowheads="1"/>
            </p:cNvSpPr>
            <p:nvPr/>
          </p:nvSpPr>
          <p:spPr bwMode="auto">
            <a:xfrm>
              <a:off x="4436366" y="3112166"/>
              <a:ext cx="634627" cy="655835"/>
            </a:xfrm>
            <a:prstGeom prst="ellipse">
              <a:avLst/>
            </a:prstGeom>
            <a:solidFill>
              <a:srgbClr val="FF0000"/>
            </a:solidFill>
            <a:ln w="12700">
              <a:solidFill>
                <a:srgbClr val="FF0000"/>
              </a:solidFill>
              <a:round/>
              <a:headEnd/>
              <a:tailEnd/>
            </a:ln>
          </p:spPr>
          <p:txBody>
            <a:bodyPr wrap="none" anchor="ctr"/>
            <a:lstStyle/>
            <a:p>
              <a:endParaRPr lang="en-US" dirty="0">
                <a:latin typeface="Arial" pitchFamily="34" charset="0"/>
              </a:endParaRPr>
            </a:p>
          </p:txBody>
        </p:sp>
        <p:sp>
          <p:nvSpPr>
            <p:cNvPr id="42" name="Oval 9"/>
            <p:cNvSpPr>
              <a:spLocks noChangeArrowheads="1"/>
            </p:cNvSpPr>
            <p:nvPr/>
          </p:nvSpPr>
          <p:spPr bwMode="auto">
            <a:xfrm>
              <a:off x="4527663" y="3200062"/>
              <a:ext cx="445352" cy="516104"/>
            </a:xfrm>
            <a:prstGeom prst="ellipse">
              <a:avLst/>
            </a:prstGeom>
            <a:solidFill>
              <a:schemeClr val="bg1"/>
            </a:solidFill>
            <a:ln w="12700">
              <a:solidFill>
                <a:srgbClr val="FF0000"/>
              </a:solidFill>
              <a:round/>
              <a:headEnd/>
              <a:tailEnd/>
            </a:ln>
          </p:spPr>
          <p:txBody>
            <a:bodyPr wrap="none" anchor="ctr"/>
            <a:lstStyle/>
            <a:p>
              <a:endParaRPr lang="en-US" dirty="0">
                <a:latin typeface="Arial" pitchFamily="34" charset="0"/>
              </a:endParaRPr>
            </a:p>
          </p:txBody>
        </p:sp>
        <p:sp>
          <p:nvSpPr>
            <p:cNvPr id="43" name="Oval 10"/>
            <p:cNvSpPr>
              <a:spLocks noChangeArrowheads="1"/>
            </p:cNvSpPr>
            <p:nvPr/>
          </p:nvSpPr>
          <p:spPr bwMode="auto">
            <a:xfrm>
              <a:off x="4440819" y="3375853"/>
              <a:ext cx="630174" cy="642313"/>
            </a:xfrm>
            <a:prstGeom prst="ellipse">
              <a:avLst/>
            </a:prstGeom>
            <a:solidFill>
              <a:srgbClr val="FF0000"/>
            </a:solidFill>
            <a:ln w="12700">
              <a:solidFill>
                <a:srgbClr val="FF0000"/>
              </a:solidFill>
              <a:round/>
              <a:headEnd/>
              <a:tailEnd/>
            </a:ln>
          </p:spPr>
          <p:txBody>
            <a:bodyPr wrap="none" anchor="ctr"/>
            <a:lstStyle/>
            <a:p>
              <a:endParaRPr lang="en-US" dirty="0">
                <a:latin typeface="Arial" pitchFamily="34" charset="0"/>
              </a:endParaRPr>
            </a:p>
          </p:txBody>
        </p:sp>
        <p:sp>
          <p:nvSpPr>
            <p:cNvPr id="45" name="Oval 11"/>
            <p:cNvSpPr>
              <a:spLocks noChangeArrowheads="1"/>
            </p:cNvSpPr>
            <p:nvPr/>
          </p:nvSpPr>
          <p:spPr bwMode="auto">
            <a:xfrm>
              <a:off x="4639001" y="3508823"/>
              <a:ext cx="227130" cy="220865"/>
            </a:xfrm>
            <a:prstGeom prst="ellipse">
              <a:avLst/>
            </a:prstGeom>
            <a:solidFill>
              <a:schemeClr val="bg1"/>
            </a:solidFill>
            <a:ln w="12700">
              <a:solidFill>
                <a:srgbClr val="FF0000"/>
              </a:solidFill>
              <a:round/>
              <a:headEnd/>
              <a:tailEnd/>
            </a:ln>
          </p:spPr>
          <p:txBody>
            <a:bodyPr wrap="none" anchor="ctr"/>
            <a:lstStyle/>
            <a:p>
              <a:endParaRPr lang="en-US" dirty="0">
                <a:latin typeface="Arial" pitchFamily="34" charset="0"/>
              </a:endParaRPr>
            </a:p>
          </p:txBody>
        </p:sp>
        <p:sp>
          <p:nvSpPr>
            <p:cNvPr id="46"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rgbClr val="FF0000"/>
              </a:solidFill>
              <a:miter lim="800000"/>
              <a:headEnd/>
              <a:tailEnd/>
            </a:ln>
          </p:spPr>
          <p:txBody>
            <a:bodyPr wrap="none" anchor="ctr"/>
            <a:lstStyle/>
            <a:p>
              <a:endParaRPr lang="en-US" dirty="0">
                <a:latin typeface="Arial" pitchFamily="34" charset="0"/>
              </a:endParaRPr>
            </a:p>
          </p:txBody>
        </p:sp>
      </p:grpSp>
      <p:grpSp>
        <p:nvGrpSpPr>
          <p:cNvPr id="48" name="Group 24"/>
          <p:cNvGrpSpPr>
            <a:grpSpLocks/>
          </p:cNvGrpSpPr>
          <p:nvPr/>
        </p:nvGrpSpPr>
        <p:grpSpPr bwMode="auto">
          <a:xfrm>
            <a:off x="901700" y="3924300"/>
            <a:ext cx="1447800" cy="1295400"/>
            <a:chOff x="3168" y="1824"/>
            <a:chExt cx="912" cy="816"/>
          </a:xfrm>
        </p:grpSpPr>
        <p:sp>
          <p:nvSpPr>
            <p:cNvPr id="49"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0"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1"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2"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3"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4"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5"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6"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7"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58" name="TextBox 57"/>
          <p:cNvSpPr txBox="1"/>
          <p:nvPr/>
        </p:nvSpPr>
        <p:spPr>
          <a:xfrm>
            <a:off x="5370007"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1</a:t>
            </a:r>
            <a:endParaRPr lang="en-US" dirty="0">
              <a:solidFill>
                <a:srgbClr val="0000FF"/>
              </a:solidFill>
              <a:latin typeface="Courier New" pitchFamily="49" charset="0"/>
            </a:endParaRPr>
          </a:p>
        </p:txBody>
      </p:sp>
      <p:grpSp>
        <p:nvGrpSpPr>
          <p:cNvPr id="59" name="Group 24"/>
          <p:cNvGrpSpPr>
            <a:grpSpLocks/>
          </p:cNvGrpSpPr>
          <p:nvPr/>
        </p:nvGrpSpPr>
        <p:grpSpPr bwMode="auto">
          <a:xfrm flipH="1">
            <a:off x="7277100" y="3947468"/>
            <a:ext cx="1447800" cy="1295400"/>
            <a:chOff x="3168" y="1824"/>
            <a:chExt cx="912" cy="816"/>
          </a:xfrm>
        </p:grpSpPr>
        <p:sp>
          <p:nvSpPr>
            <p:cNvPr id="60"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1"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2"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3"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64"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65"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66"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7"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8"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9" name="Rounded Rectangular Callout 8"/>
          <p:cNvSpPr/>
          <p:nvPr/>
        </p:nvSpPr>
        <p:spPr bwMode="auto">
          <a:xfrm>
            <a:off x="2120900" y="1636068"/>
            <a:ext cx="1206500" cy="510778"/>
          </a:xfrm>
          <a:prstGeom prst="wedgeRoundRectCallout">
            <a:avLst>
              <a:gd name="adj1" fmla="val -74307"/>
              <a:gd name="adj2" fmla="val 379418"/>
              <a:gd name="adj3" fmla="val 16667"/>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sp>
        <p:nvSpPr>
          <p:cNvPr id="69" name="Rounded Rectangular Callout 68"/>
          <p:cNvSpPr/>
          <p:nvPr/>
        </p:nvSpPr>
        <p:spPr bwMode="auto">
          <a:xfrm>
            <a:off x="6750050" y="1433984"/>
            <a:ext cx="1206500" cy="510778"/>
          </a:xfrm>
          <a:prstGeom prst="wedgeRoundRectCallout">
            <a:avLst>
              <a:gd name="adj1" fmla="val -453465"/>
              <a:gd name="adj2" fmla="val 426356"/>
              <a:gd name="adj3" fmla="val 16667"/>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sp>
        <p:nvSpPr>
          <p:cNvPr id="80" name="TextBox 79"/>
          <p:cNvSpPr txBox="1"/>
          <p:nvPr/>
        </p:nvSpPr>
        <p:spPr>
          <a:xfrm>
            <a:off x="5151793" y="2224732"/>
            <a:ext cx="370614" cy="461665"/>
          </a:xfrm>
          <a:prstGeom prst="rect">
            <a:avLst/>
          </a:prstGeom>
          <a:noFill/>
        </p:spPr>
        <p:txBody>
          <a:bodyPr wrap="none" rtlCol="0">
            <a:spAutoFit/>
          </a:bodyPr>
          <a:lstStyle/>
          <a:p>
            <a:r>
              <a:rPr lang="en-US" dirty="0" smtClean="0">
                <a:solidFill>
                  <a:schemeClr val="tx1"/>
                </a:solidFill>
                <a:latin typeface="Courier New" pitchFamily="49" charset="0"/>
              </a:rPr>
              <a:t>y</a:t>
            </a:r>
            <a:endParaRPr lang="en-US" dirty="0">
              <a:solidFill>
                <a:schemeClr val="tx1"/>
              </a:solidFill>
              <a:latin typeface="Courier New" pitchFamily="49" charset="0"/>
            </a:endParaRPr>
          </a:p>
        </p:txBody>
      </p:sp>
      <p:sp>
        <p:nvSpPr>
          <p:cNvPr id="81" name="TextBox 80"/>
          <p:cNvSpPr txBox="1"/>
          <p:nvPr/>
        </p:nvSpPr>
        <p:spPr>
          <a:xfrm>
            <a:off x="4212289" y="2250133"/>
            <a:ext cx="370614" cy="461665"/>
          </a:xfrm>
          <a:prstGeom prst="rect">
            <a:avLst/>
          </a:prstGeom>
          <a:noFill/>
        </p:spPr>
        <p:txBody>
          <a:bodyPr wrap="none" rtlCol="0">
            <a:spAutoFit/>
          </a:bodyPr>
          <a:lstStyle/>
          <a:p>
            <a:r>
              <a:rPr lang="en-US" dirty="0" smtClean="0">
                <a:solidFill>
                  <a:schemeClr val="tx1"/>
                </a:solidFill>
                <a:latin typeface="Courier New" pitchFamily="49" charset="0"/>
              </a:rPr>
              <a:t>x</a:t>
            </a:r>
            <a:endParaRPr lang="en-US" dirty="0">
              <a:solidFill>
                <a:schemeClr val="tx1"/>
              </a:solidFill>
              <a:latin typeface="Courier New" pitchFamily="49" charset="0"/>
            </a:endParaRPr>
          </a:p>
        </p:txBody>
      </p:sp>
      <p:sp>
        <p:nvSpPr>
          <p:cNvPr id="70" name="Cloud Callout 69"/>
          <p:cNvSpPr/>
          <p:nvPr/>
        </p:nvSpPr>
        <p:spPr bwMode="auto">
          <a:xfrm>
            <a:off x="6575510" y="2457008"/>
            <a:ext cx="2469980" cy="1077575"/>
          </a:xfrm>
          <a:prstGeom prst="cloudCallout">
            <a:avLst>
              <a:gd name="adj1" fmla="val 5686"/>
              <a:gd name="adj2" fmla="val 78909"/>
            </a:avLst>
          </a:prstGeom>
          <a:solidFill>
            <a:schemeClr val="bg1"/>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7030A0"/>
                </a:solidFill>
                <a:effectLst/>
                <a:latin typeface="Arial" pitchFamily="34" charset="0"/>
              </a:rPr>
              <a:t>Waiting to </a:t>
            </a:r>
            <a:r>
              <a:rPr kumimoji="0" lang="en-US" sz="2000" b="0" i="0" u="none" strike="noStrike" cap="none" normalizeH="0" baseline="0" dirty="0" err="1" smtClean="0">
                <a:ln>
                  <a:noFill/>
                </a:ln>
                <a:solidFill>
                  <a:srgbClr val="7030A0"/>
                </a:solidFill>
                <a:effectLst/>
                <a:latin typeface="Arial" pitchFamily="34" charset="0"/>
              </a:rPr>
              <a:t>enqueue</a:t>
            </a:r>
            <a:r>
              <a:rPr kumimoji="0" lang="en-US" sz="2000" b="0" i="0" u="none" strike="noStrike" cap="none" normalizeH="0" baseline="0" dirty="0" smtClean="0">
                <a:ln>
                  <a:noFill/>
                </a:ln>
                <a:solidFill>
                  <a:srgbClr val="7030A0"/>
                </a:solidFill>
                <a:effectLst/>
                <a:latin typeface="Arial" pitchFamily="34" charset="0"/>
              </a:rPr>
              <a:t>… </a:t>
            </a:r>
          </a:p>
        </p:txBody>
      </p:sp>
      <p:sp>
        <p:nvSpPr>
          <p:cNvPr id="3" name="Cloud Callout 2"/>
          <p:cNvSpPr/>
          <p:nvPr/>
        </p:nvSpPr>
        <p:spPr bwMode="auto">
          <a:xfrm>
            <a:off x="293415" y="2034591"/>
            <a:ext cx="1826170" cy="1077575"/>
          </a:xfrm>
          <a:prstGeom prst="cloudCallout">
            <a:avLst>
              <a:gd name="adj1" fmla="val 24584"/>
              <a:gd name="adj2" fmla="val 10861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Lucida Console" pitchFamily="49" charset="0"/>
                <a:cs typeface="Arial" charset="0"/>
              </a:rPr>
              <a:t>Not equal?</a:t>
            </a:r>
          </a:p>
        </p:txBody>
      </p:sp>
    </p:spTree>
    <p:extLst>
      <p:ext uri="{BB962C8B-B14F-4D97-AF65-F5344CB8AC3E}">
        <p14:creationId xmlns:p14="http://schemas.microsoft.com/office/powerpoint/2010/main" val="4030399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p:cNvSpPr>
            <a:spLocks noGrp="1"/>
          </p:cNvSpPr>
          <p:nvPr>
            <p:ph type="sldNum" sz="quarter" idx="11"/>
          </p:nvPr>
        </p:nvSpPr>
        <p:spPr>
          <a:xfrm>
            <a:off x="6553200" y="6248400"/>
            <a:ext cx="1905000" cy="457200"/>
          </a:xfrm>
        </p:spPr>
        <p:txBody>
          <a:bodyPr/>
          <a:lstStyle/>
          <a:p>
            <a:pPr>
              <a:defRPr/>
            </a:pPr>
            <a:fld id="{BC66FCA8-4B11-4D7D-9FA4-1BA14AA2DB17}" type="slidenum">
              <a:rPr lang="x-none" b="0">
                <a:solidFill>
                  <a:schemeClr val="tx1"/>
                </a:solidFill>
                <a:latin typeface="Arial" pitchFamily="34" charset="0"/>
                <a:cs typeface="+mn-cs"/>
              </a:rPr>
              <a:pPr>
                <a:defRPr/>
              </a:pPr>
              <a:t>150</a:t>
            </a:fld>
            <a:endParaRPr lang="en-US" b="0" dirty="0">
              <a:solidFill>
                <a:schemeClr val="tx1"/>
              </a:solidFill>
              <a:latin typeface="Arial" pitchFamily="34" charset="0"/>
              <a:cs typeface="+mn-cs"/>
            </a:endParaRPr>
          </a:p>
        </p:txBody>
      </p:sp>
      <p:pic>
        <p:nvPicPr>
          <p:cNvPr id="14848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48485" name="Rectangle 3"/>
          <p:cNvSpPr>
            <a:spLocks noGrp="1" noChangeArrowheads="1"/>
          </p:cNvSpPr>
          <p:nvPr>
            <p:ph type="title" idx="4294967295"/>
          </p:nvPr>
        </p:nvSpPr>
        <p:spPr>
          <a:xfrm>
            <a:off x="671513" y="233363"/>
            <a:ext cx="7772400" cy="1143000"/>
          </a:xfrm>
        </p:spPr>
        <p:txBody>
          <a:bodyPr/>
          <a:lstStyle/>
          <a:p>
            <a:pPr eaLnBrk="1" hangingPunct="1"/>
            <a:r>
              <a:rPr lang="en-US" smtClean="0"/>
              <a:t>Reasoning About  Linearizability: Locking </a:t>
            </a:r>
            <a:endParaRPr lang="en-US" smtClean="0">
              <a:solidFill>
                <a:srgbClr val="FF3300"/>
              </a:solidFill>
            </a:endParaRPr>
          </a:p>
        </p:txBody>
      </p:sp>
      <p:sp>
        <p:nvSpPr>
          <p:cNvPr id="8198" name="Rectangle 4"/>
          <p:cNvSpPr>
            <a:spLocks noChangeArrowheads="1"/>
          </p:cNvSpPr>
          <p:nvPr/>
        </p:nvSpPr>
        <p:spPr bwMode="auto">
          <a:xfrm>
            <a:off x="723900" y="1612900"/>
            <a:ext cx="7937500" cy="3749675"/>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latin typeface="Courier New" pitchFamily="49" charset="0"/>
                <a:cs typeface="Arial" charset="0"/>
              </a:rPr>
              <a:t>public T </a:t>
            </a:r>
            <a:r>
              <a:rPr lang="en-US" sz="2000" dirty="0" err="1">
                <a:solidFill>
                  <a:schemeClr val="bg1">
                    <a:lumMod val="65000"/>
                  </a:schemeClr>
                </a:solidFill>
                <a:latin typeface="Courier New" pitchFamily="49" charset="0"/>
                <a:cs typeface="Arial" charset="0"/>
              </a:rPr>
              <a:t>deq</a:t>
            </a:r>
            <a:r>
              <a:rPr lang="en-US" sz="2000" dirty="0">
                <a:solidFill>
                  <a:schemeClr val="bg1">
                    <a:lumMod val="65000"/>
                  </a:schemeClr>
                </a:solidFill>
                <a:latin typeface="Courier New" pitchFamily="49" charset="0"/>
                <a:cs typeface="Arial" charset="0"/>
              </a:rPr>
              <a:t>() throws </a:t>
            </a:r>
            <a:r>
              <a:rPr lang="en-US" sz="2000" dirty="0" err="1">
                <a:solidFill>
                  <a:schemeClr val="bg1">
                    <a:lumMod val="65000"/>
                  </a:schemeClr>
                </a:solidFill>
                <a:latin typeface="Courier New" pitchFamily="49" charset="0"/>
                <a:cs typeface="Arial" charset="0"/>
              </a:rPr>
              <a:t>EmptyException</a:t>
            </a:r>
            <a:r>
              <a:rPr lang="en-US" sz="2000" dirty="0">
                <a:solidFill>
                  <a:schemeClr val="bg1">
                    <a:lumMod val="65000"/>
                  </a:schemeClr>
                </a:solidFill>
                <a:latin typeface="Courier New" pitchFamily="49" charset="0"/>
                <a:cs typeface="Arial" charset="0"/>
              </a:rPr>
              <a:t> {</a:t>
            </a:r>
          </a:p>
          <a:p>
            <a:pPr>
              <a:defRPr/>
            </a:pPr>
            <a:r>
              <a:rPr lang="en-US" sz="2000" dirty="0">
                <a:solidFill>
                  <a:schemeClr val="tx1"/>
                </a:solidFill>
                <a:latin typeface="Courier New" pitchFamily="49" charset="0"/>
                <a:cs typeface="Arial" charset="0"/>
              </a:rPr>
              <a:t>  </a:t>
            </a:r>
            <a:r>
              <a:rPr lang="en-US" sz="2000" dirty="0" err="1">
                <a:solidFill>
                  <a:schemeClr val="bg1">
                    <a:lumMod val="65000"/>
                  </a:schemeClr>
                </a:solidFill>
                <a:latin typeface="Courier New" pitchFamily="49" charset="0"/>
                <a:cs typeface="Arial" charset="0"/>
              </a:rPr>
              <a:t>lock.lock</a:t>
            </a:r>
            <a:r>
              <a:rPr lang="en-US" sz="2000" dirty="0">
                <a:solidFill>
                  <a:schemeClr val="bg1">
                    <a:lumMod val="65000"/>
                  </a:schemeClr>
                </a:solidFill>
                <a:latin typeface="Courier New" pitchFamily="49" charset="0"/>
                <a:cs typeface="Arial" charset="0"/>
              </a:rPr>
              <a:t>();             </a:t>
            </a:r>
          </a:p>
          <a:p>
            <a:pPr>
              <a:defRPr/>
            </a:pPr>
            <a:r>
              <a:rPr lang="en-US" sz="2000" dirty="0">
                <a:solidFill>
                  <a:schemeClr val="tx1"/>
                </a:solidFill>
                <a:latin typeface="Courier New" pitchFamily="49" charset="0"/>
                <a:cs typeface="Arial" charset="0"/>
              </a:rPr>
              <a:t>  </a:t>
            </a:r>
            <a:r>
              <a:rPr lang="en-US" sz="2000" dirty="0">
                <a:solidFill>
                  <a:schemeClr val="bg1">
                    <a:lumMod val="65000"/>
                  </a:schemeClr>
                </a:solidFill>
                <a:latin typeface="Courier New" pitchFamily="49" charset="0"/>
                <a:cs typeface="Arial" charset="0"/>
              </a:rPr>
              <a:t>try {      </a:t>
            </a:r>
          </a:p>
          <a:p>
            <a:pPr>
              <a:defRPr/>
            </a:pPr>
            <a:r>
              <a:rPr lang="en-US" sz="2000" dirty="0">
                <a:solidFill>
                  <a:schemeClr val="bg1">
                    <a:lumMod val="65000"/>
                  </a:schemeClr>
                </a:solidFill>
                <a:latin typeface="Courier New" pitchFamily="49" charset="0"/>
                <a:cs typeface="Arial" charset="0"/>
              </a:rPr>
              <a:t>    if (tail == head)        </a:t>
            </a:r>
          </a:p>
          <a:p>
            <a:pPr>
              <a:defRPr/>
            </a:pPr>
            <a:r>
              <a:rPr lang="en-US" sz="2000" dirty="0">
                <a:solidFill>
                  <a:schemeClr val="bg1">
                    <a:lumMod val="65000"/>
                  </a:schemeClr>
                </a:solidFill>
                <a:latin typeface="Courier New" pitchFamily="49" charset="0"/>
                <a:cs typeface="Arial" charset="0"/>
              </a:rPr>
              <a:t>       throw new </a:t>
            </a:r>
            <a:r>
              <a:rPr lang="en-US" sz="2000" dirty="0" err="1">
                <a:solidFill>
                  <a:schemeClr val="bg1">
                    <a:lumMod val="65000"/>
                  </a:schemeClr>
                </a:solidFill>
                <a:latin typeface="Courier New" pitchFamily="49" charset="0"/>
                <a:cs typeface="Arial" charset="0"/>
              </a:rPr>
              <a:t>EmptyException</a:t>
            </a:r>
            <a:r>
              <a:rPr lang="en-US" sz="2000" dirty="0">
                <a:solidFill>
                  <a:schemeClr val="bg1">
                    <a:lumMod val="65000"/>
                  </a:schemeClr>
                </a:solidFill>
                <a:latin typeface="Courier New" pitchFamily="49" charset="0"/>
                <a:cs typeface="Arial" charset="0"/>
              </a:rPr>
              <a:t>();      </a:t>
            </a:r>
          </a:p>
          <a:p>
            <a:pPr>
              <a:defRPr/>
            </a:pPr>
            <a:r>
              <a:rPr lang="en-US" sz="2000" dirty="0">
                <a:solidFill>
                  <a:schemeClr val="bg1">
                    <a:lumMod val="65000"/>
                  </a:schemeClr>
                </a:solidFill>
                <a:latin typeface="Courier New" pitchFamily="49" charset="0"/>
                <a:cs typeface="Arial" charset="0"/>
              </a:rPr>
              <a:t>    T x = items[head % </a:t>
            </a:r>
            <a:r>
              <a:rPr lang="en-US" sz="2000" dirty="0" err="1">
                <a:solidFill>
                  <a:schemeClr val="bg1">
                    <a:lumMod val="65000"/>
                  </a:schemeClr>
                </a:solidFill>
                <a:latin typeface="Courier New" pitchFamily="49" charset="0"/>
                <a:cs typeface="Arial" charset="0"/>
              </a:rPr>
              <a:t>items.length</a:t>
            </a:r>
            <a:r>
              <a:rPr lang="en-US" sz="2000" dirty="0">
                <a:solidFill>
                  <a:schemeClr val="bg1">
                    <a:lumMod val="65000"/>
                  </a:schemeClr>
                </a:solidFill>
                <a:latin typeface="Courier New" pitchFamily="49" charset="0"/>
                <a:cs typeface="Arial" charset="0"/>
              </a:rPr>
              <a:t>];      </a:t>
            </a:r>
          </a:p>
          <a:p>
            <a:pPr>
              <a:defRPr/>
            </a:pPr>
            <a:r>
              <a:rPr lang="en-US" sz="2000" dirty="0">
                <a:solidFill>
                  <a:schemeClr val="bg1">
                    <a:lumMod val="65000"/>
                  </a:schemeClr>
                </a:solidFill>
                <a:latin typeface="Courier New" pitchFamily="49" charset="0"/>
                <a:cs typeface="Arial" charset="0"/>
              </a:rPr>
              <a:t>    head++;      </a:t>
            </a:r>
          </a:p>
          <a:p>
            <a:pPr>
              <a:defRPr/>
            </a:pPr>
            <a:r>
              <a:rPr lang="en-US" sz="2000" dirty="0">
                <a:solidFill>
                  <a:schemeClr val="bg1">
                    <a:lumMod val="65000"/>
                  </a:schemeClr>
                </a:solidFill>
                <a:latin typeface="Courier New" pitchFamily="49" charset="0"/>
                <a:cs typeface="Arial" charset="0"/>
              </a:rPr>
              <a:t>    return x;    </a:t>
            </a:r>
          </a:p>
          <a:p>
            <a:pPr>
              <a:defRPr/>
            </a:pPr>
            <a:r>
              <a:rPr lang="en-US" sz="2000" dirty="0">
                <a:solidFill>
                  <a:schemeClr val="bg1">
                    <a:lumMod val="65000"/>
                  </a:schemeClr>
                </a:solidFill>
                <a:latin typeface="Courier New" pitchFamily="49" charset="0"/>
                <a:cs typeface="Arial" charset="0"/>
              </a:rPr>
              <a:t>  } finally {      </a:t>
            </a:r>
          </a:p>
          <a:p>
            <a:pPr>
              <a:defRPr/>
            </a:pPr>
            <a:r>
              <a:rPr lang="en-US" sz="2000" dirty="0">
                <a:solidFill>
                  <a:srgbClr val="0070C0"/>
                </a:solidFill>
                <a:latin typeface="Courier New" pitchFamily="49" charset="0"/>
                <a:cs typeface="Arial" charset="0"/>
              </a:rPr>
              <a:t>    </a:t>
            </a:r>
            <a:r>
              <a:rPr lang="en-US" sz="2000" dirty="0" err="1">
                <a:solidFill>
                  <a:srgbClr val="0070C0"/>
                </a:solidFill>
                <a:latin typeface="Courier New" pitchFamily="49" charset="0"/>
                <a:cs typeface="Arial" charset="0"/>
              </a:rPr>
              <a:t>lock.unlock</a:t>
            </a:r>
            <a:r>
              <a:rPr lang="en-US" sz="2000" dirty="0">
                <a:solidFill>
                  <a:srgbClr val="0070C0"/>
                </a:solidFill>
                <a:latin typeface="Courier New" pitchFamily="49" charset="0"/>
                <a:cs typeface="Arial" charset="0"/>
              </a:rPr>
              <a:t>();    </a:t>
            </a:r>
          </a:p>
          <a:p>
            <a:pPr>
              <a:defRPr/>
            </a:pPr>
            <a:r>
              <a:rPr lang="en-US" sz="2000" dirty="0">
                <a:solidFill>
                  <a:schemeClr val="bg1">
                    <a:lumMod val="65000"/>
                  </a:schemeClr>
                </a:solidFill>
                <a:latin typeface="Courier New" pitchFamily="49" charset="0"/>
                <a:cs typeface="Arial" charset="0"/>
              </a:rPr>
              <a:t>  }  </a:t>
            </a:r>
          </a:p>
          <a:p>
            <a:pPr>
              <a:defRPr/>
            </a:pPr>
            <a:r>
              <a:rPr lang="en-US" sz="2000" dirty="0">
                <a:solidFill>
                  <a:schemeClr val="bg1">
                    <a:lumMod val="65000"/>
                  </a:schemeClr>
                </a:solidFill>
                <a:latin typeface="Courier New" pitchFamily="49" charset="0"/>
                <a:cs typeface="Arial" charset="0"/>
              </a:rPr>
              <a:t>} </a:t>
            </a:r>
          </a:p>
        </p:txBody>
      </p:sp>
      <p:pic>
        <p:nvPicPr>
          <p:cNvPr id="148487" name="Picture 2" descr="magic"/>
          <p:cNvPicPr>
            <a:picLocks noChangeAspect="1" noChangeArrowheads="1"/>
          </p:cNvPicPr>
          <p:nvPr/>
        </p:nvPicPr>
        <p:blipFill>
          <a:blip r:embed="rId3" cstate="print"/>
          <a:srcRect/>
          <a:stretch>
            <a:fillRect/>
          </a:stretch>
        </p:blipFill>
        <p:spPr bwMode="auto">
          <a:xfrm>
            <a:off x="1308100" y="1181100"/>
            <a:ext cx="127000" cy="127000"/>
          </a:xfrm>
          <a:prstGeom prst="rect">
            <a:avLst/>
          </a:prstGeom>
          <a:noFill/>
          <a:ln w="9525" algn="ctr">
            <a:noFill/>
            <a:miter lim="800000"/>
            <a:headEnd/>
            <a:tailEnd/>
          </a:ln>
        </p:spPr>
      </p:pic>
      <p:sp>
        <p:nvSpPr>
          <p:cNvPr id="148488" name="AutoShape 6"/>
          <p:cNvSpPr>
            <a:spLocks noChangeArrowheads="1"/>
          </p:cNvSpPr>
          <p:nvPr/>
        </p:nvSpPr>
        <p:spPr bwMode="auto">
          <a:xfrm>
            <a:off x="1320800" y="4286250"/>
            <a:ext cx="2298700" cy="457200"/>
          </a:xfrm>
          <a:prstGeom prst="wedgeRoundRectCallout">
            <a:avLst>
              <a:gd name="adj1" fmla="val 85875"/>
              <a:gd name="adj2" fmla="val 29167"/>
              <a:gd name="adj3" fmla="val 16667"/>
            </a:avLst>
          </a:prstGeom>
          <a:noFill/>
          <a:ln w="38100">
            <a:solidFill>
              <a:srgbClr val="FF0000"/>
            </a:solidFill>
            <a:miter lim="800000"/>
            <a:headEnd/>
            <a:tailEnd/>
          </a:ln>
        </p:spPr>
        <p:txBody>
          <a:bodyPr anchor="ctr"/>
          <a:lstStyle/>
          <a:p>
            <a:pPr algn="ctr"/>
            <a:endParaRPr lang="en-US" sz="2800" b="0" dirty="0">
              <a:latin typeface="Arial" pitchFamily="34" charset="0"/>
            </a:endParaRPr>
          </a:p>
        </p:txBody>
      </p:sp>
      <p:sp>
        <p:nvSpPr>
          <p:cNvPr id="148489" name="Text Box 7"/>
          <p:cNvSpPr txBox="1">
            <a:spLocks noChangeArrowheads="1"/>
          </p:cNvSpPr>
          <p:nvPr/>
        </p:nvSpPr>
        <p:spPr bwMode="auto">
          <a:xfrm>
            <a:off x="4381500" y="4098925"/>
            <a:ext cx="3810000" cy="1800225"/>
          </a:xfrm>
          <a:prstGeom prst="rect">
            <a:avLst/>
          </a:prstGeom>
          <a:noFill/>
          <a:ln w="9525">
            <a:noFill/>
            <a:miter lim="800000"/>
            <a:headEnd/>
            <a:tailEnd/>
          </a:ln>
        </p:spPr>
        <p:txBody>
          <a:bodyPr>
            <a:spAutoFit/>
          </a:bodyPr>
          <a:lstStyle/>
          <a:p>
            <a:pPr algn="ctr"/>
            <a:r>
              <a:rPr lang="en-US" sz="2800" b="0" dirty="0">
                <a:latin typeface="Arial" pitchFamily="34" charset="0"/>
              </a:rPr>
              <a:t>Linearization points</a:t>
            </a:r>
          </a:p>
          <a:p>
            <a:pPr algn="ctr"/>
            <a:r>
              <a:rPr lang="en-US" sz="2800" b="0" dirty="0">
                <a:latin typeface="Arial" pitchFamily="34" charset="0"/>
              </a:rPr>
              <a:t>are when locks are released </a:t>
            </a:r>
          </a:p>
          <a:p>
            <a:pPr algn="ctr"/>
            <a:endParaRPr lang="en-US" sz="2800" b="0" dirty="0">
              <a:latin typeface="Arial" pitchFamily="34" charset="0"/>
            </a:endParaRPr>
          </a:p>
        </p:txBody>
      </p:sp>
      <p:grpSp>
        <p:nvGrpSpPr>
          <p:cNvPr id="10" name="Group 9"/>
          <p:cNvGrpSpPr/>
          <p:nvPr/>
        </p:nvGrpSpPr>
        <p:grpSpPr>
          <a:xfrm>
            <a:off x="5899150" y="2246316"/>
            <a:ext cx="2590800" cy="1751014"/>
            <a:chOff x="5413375" y="1296989"/>
            <a:chExt cx="2590800" cy="1751014"/>
          </a:xfrm>
        </p:grpSpPr>
        <p:grpSp>
          <p:nvGrpSpPr>
            <p:cNvPr id="11" name="Group 7"/>
            <p:cNvGrpSpPr>
              <a:grpSpLocks/>
            </p:cNvGrpSpPr>
            <p:nvPr/>
          </p:nvGrpSpPr>
          <p:grpSpPr bwMode="auto">
            <a:xfrm>
              <a:off x="6067425" y="1787528"/>
              <a:ext cx="1319213" cy="1260475"/>
              <a:chOff x="3734" y="1374"/>
              <a:chExt cx="831" cy="794"/>
            </a:xfrm>
          </p:grpSpPr>
          <p:sp>
            <p:nvSpPr>
              <p:cNvPr id="28" name="Oval 8"/>
              <p:cNvSpPr>
                <a:spLocks noChangeArrowheads="1"/>
              </p:cNvSpPr>
              <p:nvPr/>
            </p:nvSpPr>
            <p:spPr bwMode="auto">
              <a:xfrm>
                <a:off x="3734" y="1374"/>
                <a:ext cx="831" cy="794"/>
              </a:xfrm>
              <a:prstGeom prst="ellipse">
                <a:avLst/>
              </a:prstGeom>
              <a:solidFill>
                <a:srgbClr val="00FFFF"/>
              </a:solidFill>
              <a:ln w="28575" algn="ctr">
                <a:solidFill>
                  <a:schemeClr val="tx1"/>
                </a:solidFill>
                <a:round/>
                <a:headEnd/>
                <a:tailEnd/>
              </a:ln>
            </p:spPr>
            <p:txBody>
              <a:bodyPr wrap="none" anchor="ctr">
                <a:noAutofit/>
              </a:bodyPr>
              <a:lstStyle/>
              <a:p>
                <a:endParaRPr lang="en-US" dirty="0">
                  <a:latin typeface="Courier New" pitchFamily="49" charset="0"/>
                </a:endParaRPr>
              </a:p>
            </p:txBody>
          </p:sp>
          <p:sp>
            <p:nvSpPr>
              <p:cNvPr id="29" name="Oval 9"/>
              <p:cNvSpPr>
                <a:spLocks noChangeArrowheads="1"/>
              </p:cNvSpPr>
              <p:nvPr/>
            </p:nvSpPr>
            <p:spPr bwMode="auto">
              <a:xfrm>
                <a:off x="3931" y="1559"/>
                <a:ext cx="454" cy="409"/>
              </a:xfrm>
              <a:prstGeom prst="ellipse">
                <a:avLst/>
              </a:prstGeom>
              <a:solidFill>
                <a:srgbClr val="FFFFCC"/>
              </a:solidFill>
              <a:ln w="28575" algn="ctr">
                <a:solidFill>
                  <a:schemeClr val="tx1"/>
                </a:solidFill>
                <a:round/>
                <a:headEnd/>
                <a:tailEnd/>
              </a:ln>
            </p:spPr>
            <p:txBody>
              <a:bodyPr wrap="square" anchor="ctr">
                <a:spAutoFit/>
              </a:bodyPr>
              <a:lstStyle/>
              <a:p>
                <a:endParaRPr lang="en-US" dirty="0">
                  <a:latin typeface="Courier New" pitchFamily="49" charset="0"/>
                </a:endParaRPr>
              </a:p>
            </p:txBody>
          </p:sp>
          <p:sp>
            <p:nvSpPr>
              <p:cNvPr id="30" name="Line 10"/>
              <p:cNvSpPr>
                <a:spLocks noChangeShapeType="1"/>
              </p:cNvSpPr>
              <p:nvPr/>
            </p:nvSpPr>
            <p:spPr bwMode="auto">
              <a:xfrm flipV="1">
                <a:off x="3904" y="1983"/>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31" name="Line 11"/>
              <p:cNvSpPr>
                <a:spLocks noChangeShapeType="1"/>
              </p:cNvSpPr>
              <p:nvPr/>
            </p:nvSpPr>
            <p:spPr bwMode="auto">
              <a:xfrm flipV="1">
                <a:off x="4308" y="1455"/>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32" name="Line 12"/>
              <p:cNvSpPr>
                <a:spLocks noChangeShapeType="1"/>
              </p:cNvSpPr>
              <p:nvPr/>
            </p:nvSpPr>
            <p:spPr bwMode="auto">
              <a:xfrm flipV="1">
                <a:off x="4416" y="167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33" name="Line 13"/>
              <p:cNvSpPr>
                <a:spLocks noChangeShapeType="1"/>
              </p:cNvSpPr>
              <p:nvPr/>
            </p:nvSpPr>
            <p:spPr bwMode="auto">
              <a:xfrm flipV="1">
                <a:off x="3760" y="185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34" name="Line 14"/>
              <p:cNvSpPr>
                <a:spLocks noChangeShapeType="1"/>
              </p:cNvSpPr>
              <p:nvPr/>
            </p:nvSpPr>
            <p:spPr bwMode="auto">
              <a:xfrm>
                <a:off x="3768" y="1613"/>
                <a:ext cx="121" cy="50"/>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35" name="Line 15"/>
              <p:cNvSpPr>
                <a:spLocks noChangeShapeType="1"/>
              </p:cNvSpPr>
              <p:nvPr/>
            </p:nvSpPr>
            <p:spPr bwMode="auto">
              <a:xfrm>
                <a:off x="4400" y="1857"/>
                <a:ext cx="117" cy="5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36" name="Line 16"/>
              <p:cNvSpPr>
                <a:spLocks noChangeShapeType="1"/>
              </p:cNvSpPr>
              <p:nvPr/>
            </p:nvSpPr>
            <p:spPr bwMode="auto">
              <a:xfrm>
                <a:off x="3952" y="142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37" name="Line 17"/>
              <p:cNvSpPr>
                <a:spLocks noChangeShapeType="1"/>
              </p:cNvSpPr>
              <p:nvPr/>
            </p:nvSpPr>
            <p:spPr bwMode="auto">
              <a:xfrm flipH="1">
                <a:off x="4161" y="1377"/>
                <a:ext cx="11" cy="12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38" name="Line 18"/>
              <p:cNvSpPr>
                <a:spLocks noChangeShapeType="1"/>
              </p:cNvSpPr>
              <p:nvPr/>
            </p:nvSpPr>
            <p:spPr bwMode="auto">
              <a:xfrm>
                <a:off x="4300" y="198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39" name="Line 19"/>
              <p:cNvSpPr>
                <a:spLocks noChangeShapeType="1"/>
              </p:cNvSpPr>
              <p:nvPr/>
            </p:nvSpPr>
            <p:spPr bwMode="auto">
              <a:xfrm flipH="1">
                <a:off x="4129" y="2025"/>
                <a:ext cx="3" cy="12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grpSp>
        <p:sp>
          <p:nvSpPr>
            <p:cNvPr id="12" name="Text Box 20"/>
            <p:cNvSpPr txBox="1">
              <a:spLocks noChangeArrowheads="1"/>
            </p:cNvSpPr>
            <p:nvPr/>
          </p:nvSpPr>
          <p:spPr bwMode="auto">
            <a:xfrm>
              <a:off x="6435725" y="15605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0</a:t>
              </a:r>
            </a:p>
          </p:txBody>
        </p:sp>
        <p:sp>
          <p:nvSpPr>
            <p:cNvPr id="13" name="Text Box 21"/>
            <p:cNvSpPr txBox="1">
              <a:spLocks noChangeArrowheads="1"/>
            </p:cNvSpPr>
            <p:nvPr/>
          </p:nvSpPr>
          <p:spPr bwMode="auto">
            <a:xfrm>
              <a:off x="6892925" y="15859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1</a:t>
              </a:r>
            </a:p>
          </p:txBody>
        </p:sp>
        <p:sp>
          <p:nvSpPr>
            <p:cNvPr id="14" name="Text Box 22"/>
            <p:cNvSpPr txBox="1">
              <a:spLocks noChangeArrowheads="1"/>
            </p:cNvSpPr>
            <p:nvPr/>
          </p:nvSpPr>
          <p:spPr bwMode="auto">
            <a:xfrm>
              <a:off x="5413375" y="1757364"/>
              <a:ext cx="954088" cy="246063"/>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capacity-1</a:t>
              </a:r>
            </a:p>
          </p:txBody>
        </p:sp>
        <p:sp>
          <p:nvSpPr>
            <p:cNvPr id="15" name="Text Box 23"/>
            <p:cNvSpPr txBox="1">
              <a:spLocks noChangeArrowheads="1"/>
            </p:cNvSpPr>
            <p:nvPr/>
          </p:nvSpPr>
          <p:spPr bwMode="auto">
            <a:xfrm>
              <a:off x="7216775" y="184626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2</a:t>
              </a:r>
            </a:p>
          </p:txBody>
        </p:sp>
        <p:sp>
          <p:nvSpPr>
            <p:cNvPr id="16" name="Text Box 24"/>
            <p:cNvSpPr txBox="1">
              <a:spLocks noChangeArrowheads="1"/>
            </p:cNvSpPr>
            <p:nvPr/>
          </p:nvSpPr>
          <p:spPr bwMode="auto">
            <a:xfrm>
              <a:off x="5915025" y="1296989"/>
              <a:ext cx="601663" cy="307975"/>
            </a:xfrm>
            <a:prstGeom prst="rect">
              <a:avLst/>
            </a:prstGeom>
            <a:solidFill>
              <a:srgbClr val="00FFFF"/>
            </a:solidFill>
            <a:ln w="28575" algn="ctr">
              <a:solidFill>
                <a:schemeClr val="tx1"/>
              </a:solidFill>
              <a:miter lim="800000"/>
              <a:headEnd/>
              <a:tailEnd/>
            </a:ln>
          </p:spPr>
          <p:txBody>
            <a:bodyPr wrap="none">
              <a:spAutoFit/>
            </a:bodyPr>
            <a:lstStyle/>
            <a:p>
              <a:r>
                <a:rPr lang="en-US" sz="1400" dirty="0">
                  <a:solidFill>
                    <a:schemeClr val="tx2"/>
                  </a:solidFill>
                  <a:latin typeface="Arial" pitchFamily="34" charset="0"/>
                </a:rPr>
                <a:t>head</a:t>
              </a:r>
            </a:p>
          </p:txBody>
        </p:sp>
        <p:sp>
          <p:nvSpPr>
            <p:cNvPr id="17" name="Line 25"/>
            <p:cNvSpPr>
              <a:spLocks noChangeShapeType="1"/>
            </p:cNvSpPr>
            <p:nvPr/>
          </p:nvSpPr>
          <p:spPr bwMode="auto">
            <a:xfrm>
              <a:off x="6305550" y="1581152"/>
              <a:ext cx="203200" cy="2159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18" name="Text Box 26"/>
            <p:cNvSpPr txBox="1">
              <a:spLocks noChangeArrowheads="1"/>
            </p:cNvSpPr>
            <p:nvPr/>
          </p:nvSpPr>
          <p:spPr bwMode="auto">
            <a:xfrm>
              <a:off x="7413625" y="1309689"/>
              <a:ext cx="590550" cy="307975"/>
            </a:xfrm>
            <a:prstGeom prst="rect">
              <a:avLst/>
            </a:prstGeom>
            <a:solidFill>
              <a:srgbClr val="00FFFF"/>
            </a:solidFill>
            <a:ln w="28575" algn="ctr">
              <a:solidFill>
                <a:schemeClr val="tx1"/>
              </a:solidFill>
              <a:miter lim="800000"/>
              <a:headEnd/>
              <a:tailEnd/>
            </a:ln>
          </p:spPr>
          <p:txBody>
            <a:bodyPr>
              <a:spAutoFit/>
            </a:bodyPr>
            <a:lstStyle/>
            <a:p>
              <a:r>
                <a:rPr lang="en-US" sz="1400" dirty="0">
                  <a:solidFill>
                    <a:schemeClr val="tx2"/>
                  </a:solidFill>
                  <a:latin typeface="Arial" pitchFamily="34" charset="0"/>
                </a:rPr>
                <a:t>tail</a:t>
              </a:r>
            </a:p>
          </p:txBody>
        </p:sp>
        <p:sp>
          <p:nvSpPr>
            <p:cNvPr id="19" name="Line 27"/>
            <p:cNvSpPr>
              <a:spLocks noChangeShapeType="1"/>
            </p:cNvSpPr>
            <p:nvPr/>
          </p:nvSpPr>
          <p:spPr bwMode="auto">
            <a:xfrm flipH="1">
              <a:off x="7194550" y="1606552"/>
              <a:ext cx="406400" cy="4191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20" name="Text Box 28"/>
            <p:cNvSpPr txBox="1">
              <a:spLocks noChangeArrowheads="1"/>
            </p:cNvSpPr>
            <p:nvPr/>
          </p:nvSpPr>
          <p:spPr bwMode="auto">
            <a:xfrm>
              <a:off x="6435725" y="16827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y</a:t>
              </a:r>
            </a:p>
          </p:txBody>
        </p:sp>
        <p:sp>
          <p:nvSpPr>
            <p:cNvPr id="21" name="Text Box 29"/>
            <p:cNvSpPr txBox="1">
              <a:spLocks noChangeArrowheads="1"/>
            </p:cNvSpPr>
            <p:nvPr/>
          </p:nvSpPr>
          <p:spPr bwMode="auto">
            <a:xfrm>
              <a:off x="6727825" y="17081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z</a:t>
              </a:r>
            </a:p>
          </p:txBody>
        </p:sp>
        <p:grpSp>
          <p:nvGrpSpPr>
            <p:cNvPr id="22" name="Group 21"/>
            <p:cNvGrpSpPr/>
            <p:nvPr/>
          </p:nvGrpSpPr>
          <p:grpSpPr>
            <a:xfrm>
              <a:off x="6563360" y="2171808"/>
              <a:ext cx="332554" cy="474757"/>
              <a:chOff x="4436366" y="3112166"/>
              <a:chExt cx="634627" cy="906000"/>
            </a:xfrm>
          </p:grpSpPr>
          <p:sp>
            <p:nvSpPr>
              <p:cNvPr id="23" name="Oval 8"/>
              <p:cNvSpPr>
                <a:spLocks noChangeArrowheads="1"/>
              </p:cNvSpPr>
              <p:nvPr/>
            </p:nvSpPr>
            <p:spPr bwMode="auto">
              <a:xfrm>
                <a:off x="4436366" y="3112166"/>
                <a:ext cx="634627" cy="655835"/>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24" name="Oval 9"/>
              <p:cNvSpPr>
                <a:spLocks noChangeArrowheads="1"/>
              </p:cNvSpPr>
              <p:nvPr/>
            </p:nvSpPr>
            <p:spPr bwMode="auto">
              <a:xfrm>
                <a:off x="4527663" y="3200062"/>
                <a:ext cx="445352" cy="516104"/>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25" name="Oval 10"/>
              <p:cNvSpPr>
                <a:spLocks noChangeArrowheads="1"/>
              </p:cNvSpPr>
              <p:nvPr/>
            </p:nvSpPr>
            <p:spPr bwMode="auto">
              <a:xfrm>
                <a:off x="4440819" y="3375853"/>
                <a:ext cx="630174" cy="642313"/>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26" name="Oval 11"/>
              <p:cNvSpPr>
                <a:spLocks noChangeArrowheads="1"/>
              </p:cNvSpPr>
              <p:nvPr/>
            </p:nvSpPr>
            <p:spPr bwMode="auto">
              <a:xfrm>
                <a:off x="4639001" y="3508823"/>
                <a:ext cx="227130" cy="220865"/>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27"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CC"/>
              </a:solidFill>
              <a:ln w="12700">
                <a:solidFill>
                  <a:schemeClr val="bg1"/>
                </a:solidFill>
                <a:miter lim="800000"/>
                <a:headEnd/>
                <a:tailEnd/>
              </a:ln>
            </p:spPr>
            <p:txBody>
              <a:bodyPr wrap="none" anchor="ctr"/>
              <a:lstStyle/>
              <a:p>
                <a:endParaRPr lang="en-US" dirty="0">
                  <a:latin typeface="Arial" pitchFamily="34" charset="0"/>
                </a:endParaRPr>
              </a:p>
            </p:txBody>
          </p:sp>
        </p:grpSp>
      </p:grpSp>
      <p:pic>
        <p:nvPicPr>
          <p:cNvPr id="40"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p:cNvSpPr>
            <a:spLocks noGrp="1"/>
          </p:cNvSpPr>
          <p:nvPr>
            <p:ph type="sldNum" sz="quarter" idx="11"/>
          </p:nvPr>
        </p:nvSpPr>
        <p:spPr>
          <a:xfrm>
            <a:off x="6553200" y="6248400"/>
            <a:ext cx="1905000" cy="457200"/>
          </a:xfrm>
        </p:spPr>
        <p:txBody>
          <a:bodyPr/>
          <a:lstStyle/>
          <a:p>
            <a:pPr>
              <a:defRPr/>
            </a:pPr>
            <a:fld id="{B35052E0-05C5-46D9-9FA5-DFFBFC727B84}" type="slidenum">
              <a:rPr lang="x-none" b="0">
                <a:solidFill>
                  <a:schemeClr val="tx1"/>
                </a:solidFill>
                <a:latin typeface="Arial" pitchFamily="34" charset="0"/>
                <a:cs typeface="+mn-cs"/>
              </a:rPr>
              <a:pPr>
                <a:defRPr/>
              </a:pPr>
              <a:t>151</a:t>
            </a:fld>
            <a:endParaRPr lang="en-US" b="0" dirty="0">
              <a:solidFill>
                <a:schemeClr val="tx1"/>
              </a:solidFill>
              <a:latin typeface="Arial" pitchFamily="34" charset="0"/>
              <a:cs typeface="+mn-cs"/>
            </a:endParaRPr>
          </a:p>
        </p:txBody>
      </p:sp>
      <p:pic>
        <p:nvPicPr>
          <p:cNvPr id="14950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49509" name="Rectangle 3"/>
          <p:cNvSpPr>
            <a:spLocks noGrp="1" noChangeArrowheads="1"/>
          </p:cNvSpPr>
          <p:nvPr>
            <p:ph type="title" idx="4294967295"/>
          </p:nvPr>
        </p:nvSpPr>
        <p:spPr/>
        <p:txBody>
          <a:bodyPr/>
          <a:lstStyle/>
          <a:p>
            <a:pPr eaLnBrk="1" hangingPunct="1"/>
            <a:r>
              <a:rPr lang="en-US" dirty="0" smtClean="0"/>
              <a:t>More Reasoning: Wait-free</a:t>
            </a:r>
          </a:p>
        </p:txBody>
      </p:sp>
      <p:grpSp>
        <p:nvGrpSpPr>
          <p:cNvPr id="149510" name="Group 5"/>
          <p:cNvGrpSpPr>
            <a:grpSpLocks/>
          </p:cNvGrpSpPr>
          <p:nvPr/>
        </p:nvGrpSpPr>
        <p:grpSpPr bwMode="auto">
          <a:xfrm>
            <a:off x="6289675" y="1677989"/>
            <a:ext cx="2463800" cy="1717675"/>
            <a:chOff x="3730" y="1105"/>
            <a:chExt cx="1552" cy="1082"/>
          </a:xfrm>
        </p:grpSpPr>
        <p:grpSp>
          <p:nvGrpSpPr>
            <p:cNvPr id="149537" name="Group 6"/>
            <p:cNvGrpSpPr>
              <a:grpSpLocks/>
            </p:cNvGrpSpPr>
            <p:nvPr/>
          </p:nvGrpSpPr>
          <p:grpSpPr bwMode="auto">
            <a:xfrm>
              <a:off x="4068" y="1417"/>
              <a:ext cx="801" cy="770"/>
              <a:chOff x="3740" y="1377"/>
              <a:chExt cx="801" cy="770"/>
            </a:xfrm>
          </p:grpSpPr>
          <p:sp>
            <p:nvSpPr>
              <p:cNvPr id="149548" name="Oval 7"/>
              <p:cNvSpPr>
                <a:spLocks noChangeArrowheads="1"/>
              </p:cNvSpPr>
              <p:nvPr/>
            </p:nvSpPr>
            <p:spPr bwMode="auto">
              <a:xfrm>
                <a:off x="3740" y="1561"/>
                <a:ext cx="164" cy="409"/>
              </a:xfrm>
              <a:prstGeom prst="ellipse">
                <a:avLst/>
              </a:prstGeom>
              <a:solidFill>
                <a:srgbClr val="00FFFF"/>
              </a:solidFill>
              <a:ln w="28575" algn="ctr">
                <a:solidFill>
                  <a:schemeClr val="tx1"/>
                </a:solidFill>
                <a:round/>
                <a:headEnd/>
                <a:tailEnd/>
              </a:ln>
            </p:spPr>
            <p:txBody>
              <a:bodyPr wrap="none" anchor="ctr">
                <a:spAutoFit/>
              </a:bodyPr>
              <a:lstStyle/>
              <a:p>
                <a:endParaRPr lang="en-US" dirty="0">
                  <a:latin typeface="Courier New" pitchFamily="49" charset="0"/>
                </a:endParaRPr>
              </a:p>
            </p:txBody>
          </p:sp>
          <p:sp>
            <p:nvSpPr>
              <p:cNvPr id="149549" name="Oval 8"/>
              <p:cNvSpPr>
                <a:spLocks noChangeArrowheads="1"/>
              </p:cNvSpPr>
              <p:nvPr/>
            </p:nvSpPr>
            <p:spPr bwMode="auto">
              <a:xfrm>
                <a:off x="3877" y="1561"/>
                <a:ext cx="539" cy="409"/>
              </a:xfrm>
              <a:prstGeom prst="ellipse">
                <a:avLst/>
              </a:prstGeom>
              <a:solidFill>
                <a:srgbClr val="FFFFCC"/>
              </a:solidFill>
              <a:ln w="28575" algn="ctr">
                <a:solidFill>
                  <a:schemeClr val="tx1"/>
                </a:solidFill>
                <a:round/>
                <a:headEnd/>
                <a:tailEnd/>
              </a:ln>
            </p:spPr>
            <p:txBody>
              <a:bodyPr anchor="ctr">
                <a:spAutoFit/>
              </a:bodyPr>
              <a:lstStyle/>
              <a:p>
                <a:endParaRPr lang="en-US" dirty="0">
                  <a:latin typeface="Courier New" pitchFamily="49" charset="0"/>
                </a:endParaRPr>
              </a:p>
            </p:txBody>
          </p:sp>
          <p:sp>
            <p:nvSpPr>
              <p:cNvPr id="149550" name="Line 9"/>
              <p:cNvSpPr>
                <a:spLocks noChangeShapeType="1"/>
              </p:cNvSpPr>
              <p:nvPr/>
            </p:nvSpPr>
            <p:spPr bwMode="auto">
              <a:xfrm flipV="1">
                <a:off x="3904" y="1983"/>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49551" name="Line 10"/>
              <p:cNvSpPr>
                <a:spLocks noChangeShapeType="1"/>
              </p:cNvSpPr>
              <p:nvPr/>
            </p:nvSpPr>
            <p:spPr bwMode="auto">
              <a:xfrm flipV="1">
                <a:off x="4308" y="1455"/>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49552" name="Line 11"/>
              <p:cNvSpPr>
                <a:spLocks noChangeShapeType="1"/>
              </p:cNvSpPr>
              <p:nvPr/>
            </p:nvSpPr>
            <p:spPr bwMode="auto">
              <a:xfrm flipV="1">
                <a:off x="4416" y="167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49553" name="Line 12"/>
              <p:cNvSpPr>
                <a:spLocks noChangeShapeType="1"/>
              </p:cNvSpPr>
              <p:nvPr/>
            </p:nvSpPr>
            <p:spPr bwMode="auto">
              <a:xfrm flipV="1">
                <a:off x="3760" y="185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49554" name="Line 13"/>
              <p:cNvSpPr>
                <a:spLocks noChangeShapeType="1"/>
              </p:cNvSpPr>
              <p:nvPr/>
            </p:nvSpPr>
            <p:spPr bwMode="auto">
              <a:xfrm>
                <a:off x="3768" y="1613"/>
                <a:ext cx="121" cy="50"/>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49555" name="Line 14"/>
              <p:cNvSpPr>
                <a:spLocks noChangeShapeType="1"/>
              </p:cNvSpPr>
              <p:nvPr/>
            </p:nvSpPr>
            <p:spPr bwMode="auto">
              <a:xfrm>
                <a:off x="4400" y="1857"/>
                <a:ext cx="117" cy="5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49556" name="Line 15"/>
              <p:cNvSpPr>
                <a:spLocks noChangeShapeType="1"/>
              </p:cNvSpPr>
              <p:nvPr/>
            </p:nvSpPr>
            <p:spPr bwMode="auto">
              <a:xfrm>
                <a:off x="3952" y="142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49557" name="Line 16"/>
              <p:cNvSpPr>
                <a:spLocks noChangeShapeType="1"/>
              </p:cNvSpPr>
              <p:nvPr/>
            </p:nvSpPr>
            <p:spPr bwMode="auto">
              <a:xfrm flipH="1">
                <a:off x="4161" y="1377"/>
                <a:ext cx="11" cy="12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49558" name="Line 17"/>
              <p:cNvSpPr>
                <a:spLocks noChangeShapeType="1"/>
              </p:cNvSpPr>
              <p:nvPr/>
            </p:nvSpPr>
            <p:spPr bwMode="auto">
              <a:xfrm>
                <a:off x="4300" y="198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49559" name="Line 18"/>
              <p:cNvSpPr>
                <a:spLocks noChangeShapeType="1"/>
              </p:cNvSpPr>
              <p:nvPr/>
            </p:nvSpPr>
            <p:spPr bwMode="auto">
              <a:xfrm flipH="1">
                <a:off x="4129" y="2025"/>
                <a:ext cx="3" cy="12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grpSp>
        <p:sp>
          <p:nvSpPr>
            <p:cNvPr id="149538" name="Text Box 19"/>
            <p:cNvSpPr txBox="1">
              <a:spLocks noChangeArrowheads="1"/>
            </p:cNvSpPr>
            <p:nvPr/>
          </p:nvSpPr>
          <p:spPr bwMode="auto">
            <a:xfrm>
              <a:off x="4294" y="1271"/>
              <a:ext cx="164" cy="154"/>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0</a:t>
              </a:r>
            </a:p>
          </p:txBody>
        </p:sp>
        <p:sp>
          <p:nvSpPr>
            <p:cNvPr id="149539" name="Text Box 20"/>
            <p:cNvSpPr txBox="1">
              <a:spLocks noChangeArrowheads="1"/>
            </p:cNvSpPr>
            <p:nvPr/>
          </p:nvSpPr>
          <p:spPr bwMode="auto">
            <a:xfrm>
              <a:off x="4582" y="1287"/>
              <a:ext cx="164" cy="154"/>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1</a:t>
              </a:r>
            </a:p>
          </p:txBody>
        </p:sp>
        <p:sp>
          <p:nvSpPr>
            <p:cNvPr id="149540" name="Text Box 21"/>
            <p:cNvSpPr txBox="1">
              <a:spLocks noChangeArrowheads="1"/>
            </p:cNvSpPr>
            <p:nvPr/>
          </p:nvSpPr>
          <p:spPr bwMode="auto">
            <a:xfrm>
              <a:off x="3730" y="1395"/>
              <a:ext cx="601" cy="15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capacity-1</a:t>
              </a:r>
            </a:p>
          </p:txBody>
        </p:sp>
        <p:sp>
          <p:nvSpPr>
            <p:cNvPr id="149541" name="Text Box 22"/>
            <p:cNvSpPr txBox="1">
              <a:spLocks noChangeArrowheads="1"/>
            </p:cNvSpPr>
            <p:nvPr/>
          </p:nvSpPr>
          <p:spPr bwMode="auto">
            <a:xfrm>
              <a:off x="4786" y="1451"/>
              <a:ext cx="164" cy="154"/>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2</a:t>
              </a:r>
            </a:p>
          </p:txBody>
        </p:sp>
        <p:sp>
          <p:nvSpPr>
            <p:cNvPr id="149542" name="Text Box 23"/>
            <p:cNvSpPr txBox="1">
              <a:spLocks noChangeArrowheads="1"/>
            </p:cNvSpPr>
            <p:nvPr/>
          </p:nvSpPr>
          <p:spPr bwMode="auto">
            <a:xfrm>
              <a:off x="3966" y="1105"/>
              <a:ext cx="379" cy="194"/>
            </a:xfrm>
            <a:prstGeom prst="rect">
              <a:avLst/>
            </a:prstGeom>
            <a:solidFill>
              <a:srgbClr val="00FFFF"/>
            </a:solidFill>
            <a:ln w="28575" algn="ctr">
              <a:solidFill>
                <a:schemeClr val="tx1"/>
              </a:solidFill>
              <a:miter lim="800000"/>
              <a:headEnd/>
              <a:tailEnd/>
            </a:ln>
          </p:spPr>
          <p:txBody>
            <a:bodyPr wrap="none">
              <a:spAutoFit/>
            </a:bodyPr>
            <a:lstStyle/>
            <a:p>
              <a:r>
                <a:rPr lang="en-US" sz="1400" dirty="0">
                  <a:solidFill>
                    <a:schemeClr val="tx2"/>
                  </a:solidFill>
                  <a:latin typeface="Arial" pitchFamily="34" charset="0"/>
                </a:rPr>
                <a:t>head</a:t>
              </a:r>
            </a:p>
          </p:txBody>
        </p:sp>
        <p:sp>
          <p:nvSpPr>
            <p:cNvPr id="149543" name="Line 24"/>
            <p:cNvSpPr>
              <a:spLocks noChangeShapeType="1"/>
            </p:cNvSpPr>
            <p:nvPr/>
          </p:nvSpPr>
          <p:spPr bwMode="auto">
            <a:xfrm>
              <a:off x="4212" y="1284"/>
              <a:ext cx="128" cy="136"/>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149544" name="Text Box 25"/>
            <p:cNvSpPr txBox="1">
              <a:spLocks noChangeArrowheads="1"/>
            </p:cNvSpPr>
            <p:nvPr/>
          </p:nvSpPr>
          <p:spPr bwMode="auto">
            <a:xfrm>
              <a:off x="4910" y="1113"/>
              <a:ext cx="372" cy="194"/>
            </a:xfrm>
            <a:prstGeom prst="rect">
              <a:avLst/>
            </a:prstGeom>
            <a:solidFill>
              <a:srgbClr val="00FFFF"/>
            </a:solidFill>
            <a:ln w="28575" algn="ctr">
              <a:solidFill>
                <a:schemeClr val="tx1"/>
              </a:solidFill>
              <a:miter lim="800000"/>
              <a:headEnd/>
              <a:tailEnd/>
            </a:ln>
          </p:spPr>
          <p:txBody>
            <a:bodyPr>
              <a:spAutoFit/>
            </a:bodyPr>
            <a:lstStyle/>
            <a:p>
              <a:r>
                <a:rPr lang="en-US" sz="1400" dirty="0">
                  <a:solidFill>
                    <a:schemeClr val="tx2"/>
                  </a:solidFill>
                  <a:latin typeface="Arial" pitchFamily="34" charset="0"/>
                </a:rPr>
                <a:t>tail</a:t>
              </a:r>
            </a:p>
          </p:txBody>
        </p:sp>
        <p:sp>
          <p:nvSpPr>
            <p:cNvPr id="149545" name="Line 26"/>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149546" name="Text Box 27"/>
            <p:cNvSpPr txBox="1">
              <a:spLocks noChangeArrowheads="1"/>
            </p:cNvSpPr>
            <p:nvPr/>
          </p:nvSpPr>
          <p:spPr bwMode="auto">
            <a:xfrm>
              <a:off x="4294" y="1348"/>
              <a:ext cx="212" cy="250"/>
            </a:xfrm>
            <a:prstGeom prst="rect">
              <a:avLst/>
            </a:prstGeom>
            <a:noFill/>
            <a:ln w="9525" algn="ctr">
              <a:noFill/>
              <a:miter lim="800000"/>
              <a:headEnd/>
              <a:tailEnd/>
            </a:ln>
          </p:spPr>
          <p:txBody>
            <a:bodyPr wrap="none">
              <a:spAutoFit/>
            </a:bodyPr>
            <a:lstStyle/>
            <a:p>
              <a:r>
                <a:rPr lang="en-US" sz="2000" dirty="0">
                  <a:latin typeface="Courier New" pitchFamily="49" charset="0"/>
                </a:rPr>
                <a:t>y</a:t>
              </a:r>
            </a:p>
          </p:txBody>
        </p:sp>
        <p:sp>
          <p:nvSpPr>
            <p:cNvPr id="149547" name="Text Box 28"/>
            <p:cNvSpPr txBox="1">
              <a:spLocks noChangeArrowheads="1"/>
            </p:cNvSpPr>
            <p:nvPr/>
          </p:nvSpPr>
          <p:spPr bwMode="auto">
            <a:xfrm>
              <a:off x="4478" y="1364"/>
              <a:ext cx="212" cy="250"/>
            </a:xfrm>
            <a:prstGeom prst="rect">
              <a:avLst/>
            </a:prstGeom>
            <a:noFill/>
            <a:ln w="9525" algn="ctr">
              <a:noFill/>
              <a:miter lim="800000"/>
              <a:headEnd/>
              <a:tailEnd/>
            </a:ln>
          </p:spPr>
          <p:txBody>
            <a:bodyPr wrap="none">
              <a:spAutoFit/>
            </a:bodyPr>
            <a:lstStyle/>
            <a:p>
              <a:r>
                <a:rPr lang="en-US" sz="2000" dirty="0">
                  <a:latin typeface="Courier New" pitchFamily="49" charset="0"/>
                </a:rPr>
                <a:t>z</a:t>
              </a:r>
            </a:p>
          </p:txBody>
        </p:sp>
      </p:grpSp>
      <p:sp>
        <p:nvSpPr>
          <p:cNvPr id="149511" name="AutoShape 30"/>
          <p:cNvSpPr>
            <a:spLocks noChangeArrowheads="1"/>
          </p:cNvSpPr>
          <p:nvPr/>
        </p:nvSpPr>
        <p:spPr bwMode="auto">
          <a:xfrm>
            <a:off x="1004888" y="2027238"/>
            <a:ext cx="5434012" cy="715962"/>
          </a:xfrm>
          <a:prstGeom prst="wedgeRoundRectCallout">
            <a:avLst>
              <a:gd name="adj1" fmla="val -19972"/>
              <a:gd name="adj2" fmla="val 49995"/>
              <a:gd name="adj3" fmla="val 16667"/>
            </a:avLst>
          </a:prstGeom>
          <a:noFill/>
          <a:ln w="38100">
            <a:solidFill>
              <a:srgbClr val="FF0000"/>
            </a:solidFill>
            <a:miter lim="800000"/>
            <a:headEnd/>
            <a:tailEnd/>
          </a:ln>
        </p:spPr>
        <p:txBody>
          <a:bodyPr anchor="ctr"/>
          <a:lstStyle/>
          <a:p>
            <a:pPr algn="ctr"/>
            <a:endParaRPr lang="en-US" sz="2800" b="0" dirty="0">
              <a:latin typeface="Arial" pitchFamily="34" charset="0"/>
            </a:endParaRPr>
          </a:p>
        </p:txBody>
      </p:sp>
      <p:sp>
        <p:nvSpPr>
          <p:cNvPr id="149512" name="Rectangle 4"/>
          <p:cNvSpPr>
            <a:spLocks noChangeArrowheads="1"/>
          </p:cNvSpPr>
          <p:nvPr/>
        </p:nvSpPr>
        <p:spPr bwMode="auto">
          <a:xfrm>
            <a:off x="990600" y="1536700"/>
            <a:ext cx="7772400" cy="5016500"/>
          </a:xfrm>
          <a:prstGeom prst="rect">
            <a:avLst/>
          </a:prstGeom>
          <a:solidFill>
            <a:srgbClr val="FFFFCC"/>
          </a:solidFill>
          <a:ln w="9525">
            <a:noFill/>
            <a:miter lim="800000"/>
            <a:headEnd/>
            <a:tailEnd/>
          </a:ln>
        </p:spPr>
        <p:txBody>
          <a:bodyPr>
            <a:spAutoFit/>
          </a:bodyPr>
          <a:lstStyle/>
          <a:p>
            <a:r>
              <a:rPr lang="en-US" sz="2000" dirty="0">
                <a:solidFill>
                  <a:schemeClr val="tx1"/>
                </a:solidFill>
                <a:latin typeface="Courier New" pitchFamily="49" charset="0"/>
              </a:rPr>
              <a:t>public class </a:t>
            </a:r>
            <a:r>
              <a:rPr lang="en-US" sz="2000" dirty="0" err="1">
                <a:solidFill>
                  <a:srgbClr val="0000FF"/>
                </a:solidFill>
                <a:latin typeface="Courier New" pitchFamily="49" charset="0"/>
              </a:rPr>
              <a:t>WaitFreeQueue</a:t>
            </a:r>
            <a:r>
              <a:rPr lang="en-US" sz="2000" dirty="0">
                <a:solidFill>
                  <a:srgbClr val="0000FF"/>
                </a:solidFill>
                <a:latin typeface="Courier New" pitchFamily="49" charset="0"/>
              </a:rPr>
              <a:t> {</a:t>
            </a:r>
          </a:p>
          <a:p>
            <a:endParaRPr lang="en-US" sz="2000" dirty="0">
              <a:solidFill>
                <a:schemeClr val="folHlink"/>
              </a:solidFill>
              <a:latin typeface="Courier New" pitchFamily="49" charset="0"/>
            </a:endParaRPr>
          </a:p>
          <a:p>
            <a:r>
              <a:rPr lang="en-US" sz="2000" dirty="0">
                <a:solidFill>
                  <a:srgbClr val="0000FF"/>
                </a:solidFill>
                <a:latin typeface="Courier New" pitchFamily="49" charset="0"/>
              </a:rPr>
              <a:t>  </a:t>
            </a:r>
            <a:r>
              <a:rPr lang="en-US" sz="2000" dirty="0" err="1">
                <a:solidFill>
                  <a:schemeClr val="tx1"/>
                </a:solidFill>
                <a:latin typeface="Courier New" pitchFamily="49" charset="0"/>
              </a:rPr>
              <a:t>int</a:t>
            </a:r>
            <a:r>
              <a:rPr lang="en-US" sz="2000" dirty="0">
                <a:solidFill>
                  <a:srgbClr val="0000FF"/>
                </a:solidFill>
                <a:latin typeface="Courier New" pitchFamily="49" charset="0"/>
              </a:rPr>
              <a:t> head = 0, tail = 0; </a:t>
            </a:r>
          </a:p>
          <a:p>
            <a:r>
              <a:rPr lang="en-US" sz="2000" dirty="0">
                <a:solidFill>
                  <a:srgbClr val="0000FF"/>
                </a:solidFill>
                <a:latin typeface="Courier New" pitchFamily="49" charset="0"/>
              </a:rPr>
              <a:t>  items = (T[]) new Object[capacity];    </a:t>
            </a:r>
          </a:p>
          <a:p>
            <a:endParaRPr lang="en-US" sz="2000" dirty="0">
              <a:solidFill>
                <a:srgbClr val="0000FF"/>
              </a:solidFill>
              <a:latin typeface="Courier New" pitchFamily="49" charset="0"/>
            </a:endParaRPr>
          </a:p>
          <a:p>
            <a:r>
              <a:rPr lang="en-US" sz="2000" dirty="0">
                <a:solidFill>
                  <a:srgbClr val="0000FF"/>
                </a:solidFill>
                <a:latin typeface="Courier New" pitchFamily="49" charset="0"/>
              </a:rPr>
              <a:t>  </a:t>
            </a:r>
            <a:r>
              <a:rPr lang="en-US" sz="2000" dirty="0">
                <a:solidFill>
                  <a:schemeClr val="tx1"/>
                </a:solidFill>
                <a:latin typeface="Courier New" pitchFamily="49" charset="0"/>
              </a:rPr>
              <a:t>public</a:t>
            </a:r>
            <a:r>
              <a:rPr lang="en-US" sz="2000" dirty="0">
                <a:solidFill>
                  <a:srgbClr val="0000FF"/>
                </a:solidFill>
                <a:latin typeface="Courier New" pitchFamily="49" charset="0"/>
              </a:rPr>
              <a:t> </a:t>
            </a:r>
            <a:r>
              <a:rPr lang="en-US" sz="2000" dirty="0">
                <a:solidFill>
                  <a:schemeClr val="tx1"/>
                </a:solidFill>
                <a:latin typeface="Courier New" pitchFamily="49" charset="0"/>
              </a:rPr>
              <a:t>void</a:t>
            </a:r>
            <a:r>
              <a:rPr lang="en-US" sz="2000" dirty="0">
                <a:solidFill>
                  <a:srgbClr val="0000FF"/>
                </a:solidFill>
                <a:latin typeface="Courier New" pitchFamily="49" charset="0"/>
              </a:rPr>
              <a:t> </a:t>
            </a:r>
            <a:r>
              <a:rPr lang="en-US" sz="2000" dirty="0" err="1">
                <a:solidFill>
                  <a:srgbClr val="0000FF"/>
                </a:solidFill>
                <a:latin typeface="Courier New" pitchFamily="49" charset="0"/>
              </a:rPr>
              <a:t>enq</a:t>
            </a:r>
            <a:r>
              <a:rPr lang="en-US" sz="2000" dirty="0">
                <a:solidFill>
                  <a:srgbClr val="0000FF"/>
                </a:solidFill>
                <a:latin typeface="Courier New" pitchFamily="49" charset="0"/>
              </a:rPr>
              <a:t>(Item x) {</a:t>
            </a:r>
          </a:p>
          <a:p>
            <a:r>
              <a:rPr lang="en-US" sz="2000" dirty="0">
                <a:solidFill>
                  <a:srgbClr val="0000FF"/>
                </a:solidFill>
                <a:latin typeface="Courier New" pitchFamily="49" charset="0"/>
              </a:rPr>
              <a:t>    </a:t>
            </a:r>
            <a:r>
              <a:rPr lang="en-US" sz="2000" dirty="0">
                <a:solidFill>
                  <a:schemeClr val="tx1"/>
                </a:solidFill>
                <a:latin typeface="Courier New" pitchFamily="49" charset="0"/>
              </a:rPr>
              <a:t>if</a:t>
            </a:r>
            <a:r>
              <a:rPr lang="en-US" sz="2000" dirty="0">
                <a:solidFill>
                  <a:srgbClr val="0000FF"/>
                </a:solidFill>
                <a:latin typeface="Courier New" pitchFamily="49" charset="0"/>
              </a:rPr>
              <a:t> (tail-head == capacity) </a:t>
            </a:r>
            <a:r>
              <a:rPr lang="en-US" sz="2000" dirty="0">
                <a:solidFill>
                  <a:schemeClr val="tx1"/>
                </a:solidFill>
                <a:latin typeface="Courier New" pitchFamily="49" charset="0"/>
              </a:rPr>
              <a:t>throw </a:t>
            </a:r>
          </a:p>
          <a:p>
            <a:r>
              <a:rPr lang="en-US" sz="2000" dirty="0">
                <a:solidFill>
                  <a:srgbClr val="0000FF"/>
                </a:solidFill>
                <a:latin typeface="Courier New" pitchFamily="49" charset="0"/>
              </a:rPr>
              <a:t>         </a:t>
            </a:r>
            <a:r>
              <a:rPr lang="en-US" sz="2000" dirty="0">
                <a:solidFill>
                  <a:schemeClr val="tx1"/>
                </a:solidFill>
                <a:latin typeface="Courier New" pitchFamily="49" charset="0"/>
              </a:rPr>
              <a:t>new</a:t>
            </a:r>
            <a:r>
              <a:rPr lang="en-US" sz="2000" dirty="0">
                <a:solidFill>
                  <a:srgbClr val="0000FF"/>
                </a:solidFill>
                <a:latin typeface="Courier New" pitchFamily="49" charset="0"/>
              </a:rPr>
              <a:t> </a:t>
            </a:r>
            <a:r>
              <a:rPr lang="en-US" sz="2000" dirty="0" err="1">
                <a:solidFill>
                  <a:srgbClr val="0000FF"/>
                </a:solidFill>
                <a:latin typeface="Courier New" pitchFamily="49" charset="0"/>
              </a:rPr>
              <a:t>FullException</a:t>
            </a:r>
            <a:r>
              <a:rPr lang="en-US" sz="2000" dirty="0">
                <a:solidFill>
                  <a:srgbClr val="0000FF"/>
                </a:solidFill>
                <a:latin typeface="Courier New" pitchFamily="49" charset="0"/>
              </a:rPr>
              <a:t>();</a:t>
            </a:r>
            <a:endParaRPr lang="en-US" sz="2000" i="1" dirty="0">
              <a:solidFill>
                <a:srgbClr val="0000FF"/>
              </a:solidFill>
              <a:latin typeface="Courier New" pitchFamily="49" charset="0"/>
            </a:endParaRPr>
          </a:p>
          <a:p>
            <a:r>
              <a:rPr lang="en-US" sz="2000" dirty="0">
                <a:solidFill>
                  <a:srgbClr val="0000FF"/>
                </a:solidFill>
                <a:latin typeface="Courier New" pitchFamily="49" charset="0"/>
              </a:rPr>
              <a:t>    items[tail % capacity] = x; tail++;</a:t>
            </a:r>
          </a:p>
          <a:p>
            <a:r>
              <a:rPr lang="en-US" sz="2000" dirty="0">
                <a:solidFill>
                  <a:srgbClr val="0000FF"/>
                </a:solidFill>
                <a:latin typeface="Courier New" pitchFamily="49" charset="0"/>
              </a:rPr>
              <a:t>  }</a:t>
            </a:r>
          </a:p>
          <a:p>
            <a:r>
              <a:rPr lang="en-US" sz="2000" dirty="0">
                <a:solidFill>
                  <a:srgbClr val="0000FF"/>
                </a:solidFill>
                <a:latin typeface="Courier New" pitchFamily="49" charset="0"/>
              </a:rPr>
              <a:t>  </a:t>
            </a:r>
            <a:r>
              <a:rPr lang="en-US" sz="2000" dirty="0">
                <a:solidFill>
                  <a:schemeClr val="tx1"/>
                </a:solidFill>
                <a:latin typeface="Courier New" pitchFamily="49" charset="0"/>
              </a:rPr>
              <a:t>public</a:t>
            </a:r>
            <a:r>
              <a:rPr lang="en-US" sz="2000" dirty="0">
                <a:solidFill>
                  <a:srgbClr val="0000FF"/>
                </a:solidFill>
                <a:latin typeface="Courier New" pitchFamily="49" charset="0"/>
              </a:rPr>
              <a:t> Item </a:t>
            </a:r>
            <a:r>
              <a:rPr lang="en-US" sz="2000" dirty="0" err="1">
                <a:solidFill>
                  <a:srgbClr val="0000FF"/>
                </a:solidFill>
                <a:latin typeface="Courier New" pitchFamily="49" charset="0"/>
              </a:rPr>
              <a:t>deq</a:t>
            </a:r>
            <a:r>
              <a:rPr lang="en-US" sz="2000" dirty="0">
                <a:solidFill>
                  <a:srgbClr val="0000FF"/>
                </a:solidFill>
                <a:latin typeface="Courier New" pitchFamily="49" charset="0"/>
              </a:rPr>
              <a:t>() {</a:t>
            </a:r>
          </a:p>
          <a:p>
            <a:r>
              <a:rPr lang="en-US" sz="2000" dirty="0">
                <a:solidFill>
                  <a:srgbClr val="0000FF"/>
                </a:solidFill>
                <a:latin typeface="Courier New" pitchFamily="49" charset="0"/>
              </a:rPr>
              <a:t>     </a:t>
            </a:r>
            <a:r>
              <a:rPr lang="en-US" sz="2000" dirty="0">
                <a:solidFill>
                  <a:schemeClr val="tx1"/>
                </a:solidFill>
                <a:latin typeface="Courier New" pitchFamily="49" charset="0"/>
              </a:rPr>
              <a:t>if</a:t>
            </a:r>
            <a:r>
              <a:rPr lang="en-US" sz="2000" dirty="0">
                <a:solidFill>
                  <a:srgbClr val="0000FF"/>
                </a:solidFill>
                <a:latin typeface="Courier New" pitchFamily="49" charset="0"/>
              </a:rPr>
              <a:t> (tail == head) </a:t>
            </a:r>
            <a:r>
              <a:rPr lang="en-US" sz="2000" dirty="0">
                <a:solidFill>
                  <a:schemeClr val="tx1"/>
                </a:solidFill>
                <a:latin typeface="Courier New" pitchFamily="49" charset="0"/>
              </a:rPr>
              <a:t>throw </a:t>
            </a:r>
          </a:p>
          <a:p>
            <a:r>
              <a:rPr lang="en-US" sz="2000" dirty="0">
                <a:solidFill>
                  <a:srgbClr val="0000FF"/>
                </a:solidFill>
                <a:latin typeface="Courier New" pitchFamily="49" charset="0"/>
              </a:rPr>
              <a:t>         </a:t>
            </a:r>
            <a:r>
              <a:rPr lang="en-US" sz="2000" dirty="0">
                <a:solidFill>
                  <a:schemeClr val="tx1"/>
                </a:solidFill>
                <a:latin typeface="Courier New" pitchFamily="49" charset="0"/>
              </a:rPr>
              <a:t>new</a:t>
            </a:r>
            <a:r>
              <a:rPr lang="en-US" sz="2000" dirty="0">
                <a:solidFill>
                  <a:srgbClr val="0000FF"/>
                </a:solidFill>
                <a:latin typeface="Courier New" pitchFamily="49" charset="0"/>
              </a:rPr>
              <a:t> </a:t>
            </a:r>
            <a:r>
              <a:rPr lang="en-US" sz="2000" dirty="0" err="1">
                <a:solidFill>
                  <a:srgbClr val="0000FF"/>
                </a:solidFill>
                <a:latin typeface="Courier New" pitchFamily="49" charset="0"/>
              </a:rPr>
              <a:t>EmptyException</a:t>
            </a:r>
            <a:r>
              <a:rPr lang="en-US" sz="2000" dirty="0">
                <a:solidFill>
                  <a:srgbClr val="0000FF"/>
                </a:solidFill>
                <a:latin typeface="Courier New" pitchFamily="49" charset="0"/>
              </a:rPr>
              <a:t>();</a:t>
            </a:r>
            <a:endParaRPr lang="en-US" sz="2000" i="1" dirty="0">
              <a:solidFill>
                <a:srgbClr val="0000FF"/>
              </a:solidFill>
              <a:latin typeface="Courier New" pitchFamily="49" charset="0"/>
            </a:endParaRPr>
          </a:p>
          <a:p>
            <a:r>
              <a:rPr lang="en-US" sz="2000" dirty="0">
                <a:solidFill>
                  <a:srgbClr val="0000FF"/>
                </a:solidFill>
                <a:latin typeface="Courier New" pitchFamily="49" charset="0"/>
              </a:rPr>
              <a:t>     Item </a:t>
            </a:r>
            <a:r>
              <a:rPr lang="en-US" sz="2000" dirty="0" err="1">
                <a:solidFill>
                  <a:srgbClr val="0000FF"/>
                </a:solidFill>
                <a:latin typeface="Courier New" pitchFamily="49" charset="0"/>
              </a:rPr>
              <a:t>item</a:t>
            </a:r>
            <a:r>
              <a:rPr lang="en-US" sz="2000" dirty="0">
                <a:solidFill>
                  <a:srgbClr val="0000FF"/>
                </a:solidFill>
                <a:latin typeface="Courier New" pitchFamily="49" charset="0"/>
              </a:rPr>
              <a:t> = items[head % capacity]; head++;</a:t>
            </a:r>
          </a:p>
          <a:p>
            <a:r>
              <a:rPr lang="en-US" sz="2000" dirty="0">
                <a:solidFill>
                  <a:srgbClr val="0000FF"/>
                </a:solidFill>
                <a:latin typeface="Courier New" pitchFamily="49" charset="0"/>
              </a:rPr>
              <a:t>     </a:t>
            </a:r>
            <a:r>
              <a:rPr lang="en-US" sz="2000" dirty="0">
                <a:solidFill>
                  <a:schemeClr val="tx1"/>
                </a:solidFill>
                <a:latin typeface="Courier New" pitchFamily="49" charset="0"/>
              </a:rPr>
              <a:t>return</a:t>
            </a:r>
            <a:r>
              <a:rPr lang="en-US" sz="2000" dirty="0">
                <a:solidFill>
                  <a:srgbClr val="0000FF"/>
                </a:solidFill>
                <a:latin typeface="Courier New" pitchFamily="49" charset="0"/>
              </a:rPr>
              <a:t> item;</a:t>
            </a:r>
          </a:p>
          <a:p>
            <a:r>
              <a:rPr lang="en-US" sz="2000" dirty="0">
                <a:solidFill>
                  <a:srgbClr val="0000FF"/>
                </a:solidFill>
                <a:latin typeface="Courier New" pitchFamily="49" charset="0"/>
              </a:rPr>
              <a:t>}}</a:t>
            </a:r>
          </a:p>
        </p:txBody>
      </p:sp>
      <p:grpSp>
        <p:nvGrpSpPr>
          <p:cNvPr id="57" name="Group 7"/>
          <p:cNvGrpSpPr>
            <a:grpSpLocks/>
          </p:cNvGrpSpPr>
          <p:nvPr/>
        </p:nvGrpSpPr>
        <p:grpSpPr bwMode="auto">
          <a:xfrm>
            <a:off x="6802438" y="2215441"/>
            <a:ext cx="1319213" cy="1260475"/>
            <a:chOff x="3734" y="1374"/>
            <a:chExt cx="831" cy="794"/>
          </a:xfrm>
        </p:grpSpPr>
        <p:sp>
          <p:nvSpPr>
            <p:cNvPr id="74" name="Oval 8"/>
            <p:cNvSpPr>
              <a:spLocks noChangeArrowheads="1"/>
            </p:cNvSpPr>
            <p:nvPr/>
          </p:nvSpPr>
          <p:spPr bwMode="auto">
            <a:xfrm>
              <a:off x="3734" y="1374"/>
              <a:ext cx="831" cy="794"/>
            </a:xfrm>
            <a:prstGeom prst="ellipse">
              <a:avLst/>
            </a:prstGeom>
            <a:solidFill>
              <a:srgbClr val="00FFFF"/>
            </a:solidFill>
            <a:ln w="28575" algn="ctr">
              <a:solidFill>
                <a:schemeClr val="tx1"/>
              </a:solidFill>
              <a:round/>
              <a:headEnd/>
              <a:tailEnd/>
            </a:ln>
          </p:spPr>
          <p:txBody>
            <a:bodyPr wrap="none" anchor="ctr">
              <a:noAutofit/>
            </a:bodyPr>
            <a:lstStyle/>
            <a:p>
              <a:endParaRPr lang="en-US" dirty="0">
                <a:latin typeface="Courier New" pitchFamily="49" charset="0"/>
              </a:endParaRPr>
            </a:p>
          </p:txBody>
        </p:sp>
        <p:sp>
          <p:nvSpPr>
            <p:cNvPr id="75" name="Oval 9"/>
            <p:cNvSpPr>
              <a:spLocks noChangeArrowheads="1"/>
            </p:cNvSpPr>
            <p:nvPr/>
          </p:nvSpPr>
          <p:spPr bwMode="auto">
            <a:xfrm>
              <a:off x="3931" y="1559"/>
              <a:ext cx="454" cy="409"/>
            </a:xfrm>
            <a:prstGeom prst="ellipse">
              <a:avLst/>
            </a:prstGeom>
            <a:solidFill>
              <a:srgbClr val="FFFFCC"/>
            </a:solidFill>
            <a:ln w="28575" algn="ctr">
              <a:solidFill>
                <a:schemeClr val="tx1"/>
              </a:solidFill>
              <a:round/>
              <a:headEnd/>
              <a:tailEnd/>
            </a:ln>
          </p:spPr>
          <p:txBody>
            <a:bodyPr wrap="square" anchor="ctr">
              <a:spAutoFit/>
            </a:bodyPr>
            <a:lstStyle/>
            <a:p>
              <a:endParaRPr lang="en-US" dirty="0">
                <a:latin typeface="Courier New" pitchFamily="49" charset="0"/>
              </a:endParaRPr>
            </a:p>
          </p:txBody>
        </p:sp>
        <p:sp>
          <p:nvSpPr>
            <p:cNvPr id="76" name="Line 10"/>
            <p:cNvSpPr>
              <a:spLocks noChangeShapeType="1"/>
            </p:cNvSpPr>
            <p:nvPr/>
          </p:nvSpPr>
          <p:spPr bwMode="auto">
            <a:xfrm flipV="1">
              <a:off x="3904" y="1983"/>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77" name="Line 11"/>
            <p:cNvSpPr>
              <a:spLocks noChangeShapeType="1"/>
            </p:cNvSpPr>
            <p:nvPr/>
          </p:nvSpPr>
          <p:spPr bwMode="auto">
            <a:xfrm flipV="1">
              <a:off x="4308" y="1455"/>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78" name="Line 12"/>
            <p:cNvSpPr>
              <a:spLocks noChangeShapeType="1"/>
            </p:cNvSpPr>
            <p:nvPr/>
          </p:nvSpPr>
          <p:spPr bwMode="auto">
            <a:xfrm flipV="1">
              <a:off x="4416" y="167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79" name="Line 13"/>
            <p:cNvSpPr>
              <a:spLocks noChangeShapeType="1"/>
            </p:cNvSpPr>
            <p:nvPr/>
          </p:nvSpPr>
          <p:spPr bwMode="auto">
            <a:xfrm flipV="1">
              <a:off x="3760" y="185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80" name="Line 14"/>
            <p:cNvSpPr>
              <a:spLocks noChangeShapeType="1"/>
            </p:cNvSpPr>
            <p:nvPr/>
          </p:nvSpPr>
          <p:spPr bwMode="auto">
            <a:xfrm>
              <a:off x="3768" y="1613"/>
              <a:ext cx="121" cy="50"/>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81" name="Line 15"/>
            <p:cNvSpPr>
              <a:spLocks noChangeShapeType="1"/>
            </p:cNvSpPr>
            <p:nvPr/>
          </p:nvSpPr>
          <p:spPr bwMode="auto">
            <a:xfrm>
              <a:off x="4400" y="1857"/>
              <a:ext cx="117" cy="5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82" name="Line 16"/>
            <p:cNvSpPr>
              <a:spLocks noChangeShapeType="1"/>
            </p:cNvSpPr>
            <p:nvPr/>
          </p:nvSpPr>
          <p:spPr bwMode="auto">
            <a:xfrm>
              <a:off x="3952" y="142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83" name="Line 17"/>
            <p:cNvSpPr>
              <a:spLocks noChangeShapeType="1"/>
            </p:cNvSpPr>
            <p:nvPr/>
          </p:nvSpPr>
          <p:spPr bwMode="auto">
            <a:xfrm flipH="1">
              <a:off x="4161" y="1377"/>
              <a:ext cx="11" cy="12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84" name="Line 18"/>
            <p:cNvSpPr>
              <a:spLocks noChangeShapeType="1"/>
            </p:cNvSpPr>
            <p:nvPr/>
          </p:nvSpPr>
          <p:spPr bwMode="auto">
            <a:xfrm>
              <a:off x="4300" y="198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85" name="Line 19"/>
            <p:cNvSpPr>
              <a:spLocks noChangeShapeType="1"/>
            </p:cNvSpPr>
            <p:nvPr/>
          </p:nvSpPr>
          <p:spPr bwMode="auto">
            <a:xfrm flipH="1">
              <a:off x="4129" y="2025"/>
              <a:ext cx="3" cy="12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grpSp>
      <p:sp>
        <p:nvSpPr>
          <p:cNvPr id="58" name="Text Box 20"/>
          <p:cNvSpPr txBox="1">
            <a:spLocks noChangeArrowheads="1"/>
          </p:cNvSpPr>
          <p:nvPr/>
        </p:nvSpPr>
        <p:spPr bwMode="auto">
          <a:xfrm>
            <a:off x="7170738" y="1988427"/>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0</a:t>
            </a:r>
          </a:p>
        </p:txBody>
      </p:sp>
      <p:sp>
        <p:nvSpPr>
          <p:cNvPr id="59" name="Text Box 21"/>
          <p:cNvSpPr txBox="1">
            <a:spLocks noChangeArrowheads="1"/>
          </p:cNvSpPr>
          <p:nvPr/>
        </p:nvSpPr>
        <p:spPr bwMode="auto">
          <a:xfrm>
            <a:off x="7627938" y="2013827"/>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1</a:t>
            </a:r>
          </a:p>
        </p:txBody>
      </p:sp>
      <p:sp>
        <p:nvSpPr>
          <p:cNvPr id="60" name="Text Box 22"/>
          <p:cNvSpPr txBox="1">
            <a:spLocks noChangeArrowheads="1"/>
          </p:cNvSpPr>
          <p:nvPr/>
        </p:nvSpPr>
        <p:spPr bwMode="auto">
          <a:xfrm>
            <a:off x="6148388" y="2185277"/>
            <a:ext cx="954088" cy="246063"/>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capacity-1</a:t>
            </a:r>
          </a:p>
        </p:txBody>
      </p:sp>
      <p:sp>
        <p:nvSpPr>
          <p:cNvPr id="61" name="Text Box 23"/>
          <p:cNvSpPr txBox="1">
            <a:spLocks noChangeArrowheads="1"/>
          </p:cNvSpPr>
          <p:nvPr/>
        </p:nvSpPr>
        <p:spPr bwMode="auto">
          <a:xfrm>
            <a:off x="7951788" y="2274177"/>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2</a:t>
            </a:r>
          </a:p>
        </p:txBody>
      </p:sp>
      <p:sp>
        <p:nvSpPr>
          <p:cNvPr id="62" name="Text Box 24"/>
          <p:cNvSpPr txBox="1">
            <a:spLocks noChangeArrowheads="1"/>
          </p:cNvSpPr>
          <p:nvPr/>
        </p:nvSpPr>
        <p:spPr bwMode="auto">
          <a:xfrm>
            <a:off x="6650038" y="1724902"/>
            <a:ext cx="601663" cy="307975"/>
          </a:xfrm>
          <a:prstGeom prst="rect">
            <a:avLst/>
          </a:prstGeom>
          <a:solidFill>
            <a:srgbClr val="00FFFF"/>
          </a:solidFill>
          <a:ln w="28575" algn="ctr">
            <a:solidFill>
              <a:schemeClr val="tx1"/>
            </a:solidFill>
            <a:miter lim="800000"/>
            <a:headEnd/>
            <a:tailEnd/>
          </a:ln>
        </p:spPr>
        <p:txBody>
          <a:bodyPr wrap="none">
            <a:spAutoFit/>
          </a:bodyPr>
          <a:lstStyle/>
          <a:p>
            <a:r>
              <a:rPr lang="en-US" sz="1400" dirty="0">
                <a:solidFill>
                  <a:schemeClr val="tx2"/>
                </a:solidFill>
                <a:latin typeface="Arial" pitchFamily="34" charset="0"/>
              </a:rPr>
              <a:t>head</a:t>
            </a:r>
          </a:p>
        </p:txBody>
      </p:sp>
      <p:sp>
        <p:nvSpPr>
          <p:cNvPr id="63" name="Line 25"/>
          <p:cNvSpPr>
            <a:spLocks noChangeShapeType="1"/>
          </p:cNvSpPr>
          <p:nvPr/>
        </p:nvSpPr>
        <p:spPr bwMode="auto">
          <a:xfrm>
            <a:off x="7040563" y="2009065"/>
            <a:ext cx="203200" cy="2159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64" name="Text Box 26"/>
          <p:cNvSpPr txBox="1">
            <a:spLocks noChangeArrowheads="1"/>
          </p:cNvSpPr>
          <p:nvPr/>
        </p:nvSpPr>
        <p:spPr bwMode="auto">
          <a:xfrm>
            <a:off x="8148638" y="1737602"/>
            <a:ext cx="590550" cy="307975"/>
          </a:xfrm>
          <a:prstGeom prst="rect">
            <a:avLst/>
          </a:prstGeom>
          <a:solidFill>
            <a:srgbClr val="00FFFF"/>
          </a:solidFill>
          <a:ln w="28575" algn="ctr">
            <a:solidFill>
              <a:schemeClr val="tx1"/>
            </a:solidFill>
            <a:miter lim="800000"/>
            <a:headEnd/>
            <a:tailEnd/>
          </a:ln>
        </p:spPr>
        <p:txBody>
          <a:bodyPr>
            <a:spAutoFit/>
          </a:bodyPr>
          <a:lstStyle/>
          <a:p>
            <a:r>
              <a:rPr lang="en-US" sz="1400" dirty="0">
                <a:solidFill>
                  <a:schemeClr val="tx2"/>
                </a:solidFill>
                <a:latin typeface="Arial" pitchFamily="34" charset="0"/>
              </a:rPr>
              <a:t>tail</a:t>
            </a:r>
          </a:p>
        </p:txBody>
      </p:sp>
      <p:sp>
        <p:nvSpPr>
          <p:cNvPr id="65" name="Line 27"/>
          <p:cNvSpPr>
            <a:spLocks noChangeShapeType="1"/>
          </p:cNvSpPr>
          <p:nvPr/>
        </p:nvSpPr>
        <p:spPr bwMode="auto">
          <a:xfrm flipH="1">
            <a:off x="7929563" y="2034465"/>
            <a:ext cx="406400" cy="4191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66" name="Text Box 28"/>
          <p:cNvSpPr txBox="1">
            <a:spLocks noChangeArrowheads="1"/>
          </p:cNvSpPr>
          <p:nvPr/>
        </p:nvSpPr>
        <p:spPr bwMode="auto">
          <a:xfrm>
            <a:off x="7170738" y="2110665"/>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y</a:t>
            </a:r>
          </a:p>
        </p:txBody>
      </p:sp>
      <p:sp>
        <p:nvSpPr>
          <p:cNvPr id="67" name="Text Box 29"/>
          <p:cNvSpPr txBox="1">
            <a:spLocks noChangeArrowheads="1"/>
          </p:cNvSpPr>
          <p:nvPr/>
        </p:nvSpPr>
        <p:spPr bwMode="auto">
          <a:xfrm>
            <a:off x="7462838" y="2136065"/>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z</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p:cNvSpPr>
            <a:spLocks noChangeArrowheads="1"/>
          </p:cNvSpPr>
          <p:nvPr/>
        </p:nvSpPr>
        <p:spPr bwMode="auto">
          <a:xfrm>
            <a:off x="990600" y="1536700"/>
            <a:ext cx="7772400" cy="5016500"/>
          </a:xfrm>
          <a:prstGeom prst="rect">
            <a:avLst/>
          </a:prstGeom>
          <a:solidFill>
            <a:srgbClr val="FFFFCC"/>
          </a:solidFill>
          <a:ln w="9525">
            <a:noFill/>
            <a:miter lim="800000"/>
            <a:headEnd/>
            <a:tailEnd/>
          </a:ln>
        </p:spPr>
        <p:txBody>
          <a:bodyPr>
            <a:spAutoFit/>
          </a:bodyPr>
          <a:lstStyle/>
          <a:p>
            <a:r>
              <a:rPr lang="en-US" sz="2000" dirty="0">
                <a:solidFill>
                  <a:schemeClr val="bg2"/>
                </a:solidFill>
                <a:latin typeface="Courier New" pitchFamily="49" charset="0"/>
              </a:rPr>
              <a:t>public class </a:t>
            </a:r>
            <a:r>
              <a:rPr lang="en-US" sz="2000" dirty="0" err="1">
                <a:solidFill>
                  <a:schemeClr val="bg2"/>
                </a:solidFill>
                <a:latin typeface="Courier New" pitchFamily="49" charset="0"/>
              </a:rPr>
              <a:t>WaitFreeQueue</a:t>
            </a:r>
            <a:r>
              <a:rPr lang="en-US" sz="2000" dirty="0">
                <a:solidFill>
                  <a:schemeClr val="bg2"/>
                </a:solidFill>
                <a:latin typeface="Courier New" pitchFamily="49" charset="0"/>
              </a:rPr>
              <a:t> {</a:t>
            </a:r>
          </a:p>
          <a:p>
            <a:endParaRPr lang="en-US" sz="2000" dirty="0">
              <a:solidFill>
                <a:schemeClr val="folHlink"/>
              </a:solidFill>
              <a:latin typeface="Courier New" pitchFamily="49" charset="0"/>
            </a:endParaRPr>
          </a:p>
          <a:p>
            <a:r>
              <a:rPr lang="en-US" sz="2000" dirty="0">
                <a:solidFill>
                  <a:srgbClr val="0000FF"/>
                </a:solidFill>
                <a:latin typeface="Courier New" pitchFamily="49" charset="0"/>
              </a:rPr>
              <a:t>  </a:t>
            </a:r>
            <a:r>
              <a:rPr lang="en-US" sz="2000" dirty="0" err="1">
                <a:solidFill>
                  <a:schemeClr val="bg2"/>
                </a:solidFill>
                <a:latin typeface="Courier New" pitchFamily="49" charset="0"/>
              </a:rPr>
              <a:t>int</a:t>
            </a:r>
            <a:r>
              <a:rPr lang="en-US" sz="2000" dirty="0">
                <a:solidFill>
                  <a:schemeClr val="bg2"/>
                </a:solidFill>
                <a:latin typeface="Courier New" pitchFamily="49" charset="0"/>
              </a:rPr>
              <a:t> head = 0, tail = 0; </a:t>
            </a:r>
          </a:p>
          <a:p>
            <a:r>
              <a:rPr lang="en-US" sz="2000" dirty="0">
                <a:solidFill>
                  <a:schemeClr val="bg2"/>
                </a:solidFill>
                <a:latin typeface="Courier New" pitchFamily="49" charset="0"/>
              </a:rPr>
              <a:t>  items = (T[]) new Object[capacity</a:t>
            </a:r>
            <a:r>
              <a:rPr lang="en-US" sz="2000" dirty="0">
                <a:solidFill>
                  <a:srgbClr val="0000FF"/>
                </a:solidFill>
                <a:latin typeface="Courier New" pitchFamily="49" charset="0"/>
              </a:rPr>
              <a:t>];    </a:t>
            </a:r>
          </a:p>
          <a:p>
            <a:endParaRPr lang="en-US" sz="2000" dirty="0">
              <a:solidFill>
                <a:srgbClr val="0000FF"/>
              </a:solidFill>
              <a:latin typeface="Courier New" pitchFamily="49" charset="0"/>
            </a:endParaRPr>
          </a:p>
          <a:p>
            <a:r>
              <a:rPr lang="en-US" sz="2000" dirty="0">
                <a:solidFill>
                  <a:srgbClr val="0000FF"/>
                </a:solidFill>
                <a:latin typeface="Courier New" pitchFamily="49" charset="0"/>
              </a:rPr>
              <a:t>  </a:t>
            </a:r>
            <a:r>
              <a:rPr lang="en-US" sz="2000" dirty="0">
                <a:solidFill>
                  <a:schemeClr val="bg2"/>
                </a:solidFill>
                <a:latin typeface="Courier New" pitchFamily="49" charset="0"/>
              </a:rPr>
              <a:t>public void </a:t>
            </a:r>
            <a:r>
              <a:rPr lang="en-US" sz="2000" dirty="0" err="1">
                <a:solidFill>
                  <a:schemeClr val="bg2"/>
                </a:solidFill>
                <a:latin typeface="Courier New" pitchFamily="49" charset="0"/>
              </a:rPr>
              <a:t>enq</a:t>
            </a:r>
            <a:r>
              <a:rPr lang="en-US" sz="2000" dirty="0">
                <a:solidFill>
                  <a:schemeClr val="bg2"/>
                </a:solidFill>
                <a:latin typeface="Courier New" pitchFamily="49" charset="0"/>
              </a:rPr>
              <a:t>(Item x) {</a:t>
            </a:r>
          </a:p>
          <a:p>
            <a:r>
              <a:rPr lang="en-US" sz="2000" dirty="0">
                <a:solidFill>
                  <a:schemeClr val="bg2"/>
                </a:solidFill>
                <a:latin typeface="Courier New" pitchFamily="49" charset="0"/>
              </a:rPr>
              <a:t>    if (tail-head == capacity) throw </a:t>
            </a:r>
          </a:p>
          <a:p>
            <a:r>
              <a:rPr lang="en-US" sz="2000" dirty="0">
                <a:solidFill>
                  <a:schemeClr val="bg2"/>
                </a:solidFill>
                <a:latin typeface="Courier New" pitchFamily="49" charset="0"/>
              </a:rPr>
              <a:t>         new </a:t>
            </a:r>
            <a:r>
              <a:rPr lang="en-US" sz="2000" dirty="0" err="1">
                <a:solidFill>
                  <a:schemeClr val="bg2"/>
                </a:solidFill>
                <a:latin typeface="Courier New" pitchFamily="49" charset="0"/>
              </a:rPr>
              <a:t>FullException</a:t>
            </a:r>
            <a:r>
              <a:rPr lang="en-US" sz="2000" dirty="0">
                <a:solidFill>
                  <a:schemeClr val="bg2"/>
                </a:solidFill>
                <a:latin typeface="Courier New" pitchFamily="49" charset="0"/>
              </a:rPr>
              <a:t>();</a:t>
            </a:r>
            <a:endParaRPr lang="en-US" sz="2000" i="1" dirty="0">
              <a:solidFill>
                <a:schemeClr val="bg2"/>
              </a:solidFill>
              <a:latin typeface="Courier New" pitchFamily="49" charset="0"/>
            </a:endParaRPr>
          </a:p>
          <a:p>
            <a:r>
              <a:rPr lang="en-US" sz="2000" dirty="0">
                <a:solidFill>
                  <a:srgbClr val="0000FF"/>
                </a:solidFill>
                <a:latin typeface="Courier New" pitchFamily="49" charset="0"/>
              </a:rPr>
              <a:t>    </a:t>
            </a:r>
            <a:r>
              <a:rPr lang="en-US" sz="2000" dirty="0">
                <a:solidFill>
                  <a:schemeClr val="bg2"/>
                </a:solidFill>
                <a:latin typeface="Courier New" pitchFamily="49" charset="0"/>
              </a:rPr>
              <a:t>items[tail % capacity] = x; </a:t>
            </a:r>
            <a:r>
              <a:rPr lang="en-US" sz="2000" dirty="0">
                <a:solidFill>
                  <a:srgbClr val="0000FF"/>
                </a:solidFill>
                <a:latin typeface="Courier New" pitchFamily="49" charset="0"/>
              </a:rPr>
              <a:t>tail++;</a:t>
            </a:r>
          </a:p>
          <a:p>
            <a:r>
              <a:rPr lang="en-US" sz="2000" dirty="0">
                <a:solidFill>
                  <a:schemeClr val="bg2"/>
                </a:solidFill>
                <a:latin typeface="Courier New" pitchFamily="49" charset="0"/>
              </a:rPr>
              <a:t>  }</a:t>
            </a:r>
          </a:p>
          <a:p>
            <a:r>
              <a:rPr lang="en-US" sz="2000" dirty="0">
                <a:solidFill>
                  <a:schemeClr val="bg2"/>
                </a:solidFill>
                <a:latin typeface="Courier New" pitchFamily="49" charset="0"/>
              </a:rPr>
              <a:t>  public Item </a:t>
            </a:r>
            <a:r>
              <a:rPr lang="en-US" sz="2000" dirty="0" err="1">
                <a:solidFill>
                  <a:schemeClr val="bg2"/>
                </a:solidFill>
                <a:latin typeface="Courier New" pitchFamily="49" charset="0"/>
              </a:rPr>
              <a:t>deq</a:t>
            </a:r>
            <a:r>
              <a:rPr lang="en-US" sz="2000" dirty="0">
                <a:solidFill>
                  <a:schemeClr val="bg2"/>
                </a:solidFill>
                <a:latin typeface="Courier New" pitchFamily="49" charset="0"/>
              </a:rPr>
              <a:t>() {</a:t>
            </a:r>
          </a:p>
          <a:p>
            <a:r>
              <a:rPr lang="en-US" sz="2000" dirty="0">
                <a:solidFill>
                  <a:schemeClr val="bg2"/>
                </a:solidFill>
                <a:latin typeface="Courier New" pitchFamily="49" charset="0"/>
              </a:rPr>
              <a:t>     if (tail == head) throw </a:t>
            </a:r>
          </a:p>
          <a:p>
            <a:r>
              <a:rPr lang="en-US" sz="2000" dirty="0">
                <a:solidFill>
                  <a:schemeClr val="bg2"/>
                </a:solidFill>
                <a:latin typeface="Courier New" pitchFamily="49" charset="0"/>
              </a:rPr>
              <a:t>         new </a:t>
            </a:r>
            <a:r>
              <a:rPr lang="en-US" sz="2000" dirty="0" err="1">
                <a:solidFill>
                  <a:schemeClr val="bg2"/>
                </a:solidFill>
                <a:latin typeface="Courier New" pitchFamily="49" charset="0"/>
              </a:rPr>
              <a:t>EmptyException</a:t>
            </a:r>
            <a:r>
              <a:rPr lang="en-US" sz="2000" dirty="0">
                <a:solidFill>
                  <a:schemeClr val="bg2"/>
                </a:solidFill>
                <a:latin typeface="Courier New" pitchFamily="49" charset="0"/>
              </a:rPr>
              <a:t>();</a:t>
            </a:r>
            <a:endParaRPr lang="en-US" sz="2000" i="1" dirty="0">
              <a:solidFill>
                <a:schemeClr val="bg2"/>
              </a:solidFill>
              <a:latin typeface="Courier New" pitchFamily="49" charset="0"/>
            </a:endParaRPr>
          </a:p>
          <a:p>
            <a:r>
              <a:rPr lang="en-US" sz="2000" dirty="0">
                <a:solidFill>
                  <a:schemeClr val="bg2"/>
                </a:solidFill>
                <a:latin typeface="Courier New" pitchFamily="49" charset="0"/>
              </a:rPr>
              <a:t>     Item </a:t>
            </a:r>
            <a:r>
              <a:rPr lang="en-US" sz="2000" dirty="0" err="1">
                <a:solidFill>
                  <a:schemeClr val="bg2"/>
                </a:solidFill>
                <a:latin typeface="Courier New" pitchFamily="49" charset="0"/>
              </a:rPr>
              <a:t>item</a:t>
            </a:r>
            <a:r>
              <a:rPr lang="en-US" sz="2000" dirty="0">
                <a:solidFill>
                  <a:schemeClr val="bg2"/>
                </a:solidFill>
                <a:latin typeface="Courier New" pitchFamily="49" charset="0"/>
              </a:rPr>
              <a:t> = items[head % capacity]; </a:t>
            </a:r>
            <a:r>
              <a:rPr lang="en-US" sz="2000" dirty="0">
                <a:solidFill>
                  <a:srgbClr val="0000FF"/>
                </a:solidFill>
                <a:latin typeface="Courier New" pitchFamily="49" charset="0"/>
              </a:rPr>
              <a:t>head++;</a:t>
            </a:r>
          </a:p>
          <a:p>
            <a:r>
              <a:rPr lang="en-US" sz="2000" dirty="0">
                <a:solidFill>
                  <a:schemeClr val="bg2"/>
                </a:solidFill>
                <a:latin typeface="Courier New" pitchFamily="49" charset="0"/>
              </a:rPr>
              <a:t>     return item;</a:t>
            </a:r>
          </a:p>
          <a:p>
            <a:r>
              <a:rPr lang="en-US" sz="2000" dirty="0">
                <a:solidFill>
                  <a:schemeClr val="bg2"/>
                </a:solidFill>
                <a:latin typeface="Courier New" pitchFamily="49" charset="0"/>
              </a:rPr>
              <a:t>}}</a:t>
            </a:r>
          </a:p>
        </p:txBody>
      </p:sp>
      <p:sp>
        <p:nvSpPr>
          <p:cNvPr id="32"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3" name="Slide Number Placeholder 3"/>
          <p:cNvSpPr>
            <a:spLocks noGrp="1"/>
          </p:cNvSpPr>
          <p:nvPr>
            <p:ph type="sldNum" sz="quarter" idx="11"/>
          </p:nvPr>
        </p:nvSpPr>
        <p:spPr>
          <a:xfrm>
            <a:off x="6553200" y="6248400"/>
            <a:ext cx="1905000" cy="457200"/>
          </a:xfrm>
        </p:spPr>
        <p:txBody>
          <a:bodyPr/>
          <a:lstStyle/>
          <a:p>
            <a:pPr>
              <a:defRPr/>
            </a:pPr>
            <a:fld id="{32F9F871-F6EE-407C-8E6C-9466B0B5432D}" type="slidenum">
              <a:rPr lang="x-none" b="0">
                <a:solidFill>
                  <a:schemeClr val="tx1"/>
                </a:solidFill>
                <a:latin typeface="Arial" pitchFamily="34" charset="0"/>
                <a:cs typeface="+mn-cs"/>
              </a:rPr>
              <a:pPr>
                <a:defRPr/>
              </a:pPr>
              <a:t>152</a:t>
            </a:fld>
            <a:endParaRPr lang="en-US" b="0" dirty="0">
              <a:solidFill>
                <a:schemeClr val="tx1"/>
              </a:solidFill>
              <a:latin typeface="Arial" pitchFamily="34" charset="0"/>
              <a:cs typeface="+mn-cs"/>
            </a:endParaRPr>
          </a:p>
        </p:txBody>
      </p:sp>
      <p:sp>
        <p:nvSpPr>
          <p:cNvPr id="150533" name="Rectangle 3"/>
          <p:cNvSpPr>
            <a:spLocks noGrp="1" noChangeArrowheads="1"/>
          </p:cNvSpPr>
          <p:nvPr>
            <p:ph type="title" idx="4294967295"/>
          </p:nvPr>
        </p:nvSpPr>
        <p:spPr/>
        <p:txBody>
          <a:bodyPr/>
          <a:lstStyle/>
          <a:p>
            <a:pPr eaLnBrk="1" hangingPunct="1"/>
            <a:r>
              <a:rPr lang="en-US" dirty="0" smtClean="0"/>
              <a:t>More Reasoning: Wait-free</a:t>
            </a:r>
          </a:p>
        </p:txBody>
      </p:sp>
      <p:sp>
        <p:nvSpPr>
          <p:cNvPr id="150535" name="AutoShape 5"/>
          <p:cNvSpPr>
            <a:spLocks noChangeArrowheads="1"/>
          </p:cNvSpPr>
          <p:nvPr/>
        </p:nvSpPr>
        <p:spPr bwMode="auto">
          <a:xfrm>
            <a:off x="5765800" y="3916363"/>
            <a:ext cx="1295400" cy="457200"/>
          </a:xfrm>
          <a:prstGeom prst="wedgeRoundRectCallout">
            <a:avLst>
              <a:gd name="adj1" fmla="val 46468"/>
              <a:gd name="adj2" fmla="val -169097"/>
              <a:gd name="adj3" fmla="val 16667"/>
            </a:avLst>
          </a:prstGeom>
          <a:noFill/>
          <a:ln w="38100">
            <a:solidFill>
              <a:srgbClr val="FF0000"/>
            </a:solidFill>
            <a:miter lim="800000"/>
            <a:headEnd/>
            <a:tailEnd/>
          </a:ln>
        </p:spPr>
        <p:txBody>
          <a:bodyPr anchor="ctr"/>
          <a:lstStyle/>
          <a:p>
            <a:pPr algn="r"/>
            <a:endParaRPr lang="en-US" sz="2000" dirty="0">
              <a:solidFill>
                <a:schemeClr val="accent2"/>
              </a:solidFill>
              <a:latin typeface="Courier New" pitchFamily="49" charset="0"/>
            </a:endParaRPr>
          </a:p>
        </p:txBody>
      </p:sp>
      <p:sp>
        <p:nvSpPr>
          <p:cNvPr id="150536" name="Text Box 6"/>
          <p:cNvSpPr txBox="1">
            <a:spLocks noChangeArrowheads="1"/>
          </p:cNvSpPr>
          <p:nvPr/>
        </p:nvSpPr>
        <p:spPr bwMode="auto">
          <a:xfrm>
            <a:off x="4383088" y="1814513"/>
            <a:ext cx="3810000" cy="1373187"/>
          </a:xfrm>
          <a:prstGeom prst="rect">
            <a:avLst/>
          </a:prstGeom>
          <a:solidFill>
            <a:srgbClr val="FFFFCC"/>
          </a:solidFill>
          <a:ln w="9525">
            <a:noFill/>
            <a:miter lim="800000"/>
            <a:headEnd/>
            <a:tailEnd/>
          </a:ln>
        </p:spPr>
        <p:txBody>
          <a:bodyPr>
            <a:spAutoFit/>
          </a:bodyPr>
          <a:lstStyle/>
          <a:p>
            <a:pPr algn="ctr"/>
            <a:r>
              <a:rPr lang="en-US" sz="2800" b="0" dirty="0">
                <a:latin typeface="Arial" pitchFamily="34" charset="0"/>
              </a:rPr>
              <a:t>Linearization order is order head and tail fields modified</a:t>
            </a:r>
          </a:p>
        </p:txBody>
      </p:sp>
      <p:sp>
        <p:nvSpPr>
          <p:cNvPr id="150537" name="AutoShape 7"/>
          <p:cNvSpPr>
            <a:spLocks noChangeArrowheads="1"/>
          </p:cNvSpPr>
          <p:nvPr/>
        </p:nvSpPr>
        <p:spPr bwMode="auto">
          <a:xfrm>
            <a:off x="7188200" y="5499100"/>
            <a:ext cx="1295400" cy="457200"/>
          </a:xfrm>
          <a:prstGeom prst="wedgeRoundRectCallout">
            <a:avLst>
              <a:gd name="adj1" fmla="val -46954"/>
              <a:gd name="adj2" fmla="val -507986"/>
              <a:gd name="adj3" fmla="val 16667"/>
            </a:avLst>
          </a:prstGeom>
          <a:noFill/>
          <a:ln w="38100">
            <a:solidFill>
              <a:srgbClr val="FF0000"/>
            </a:solidFill>
            <a:miter lim="800000"/>
            <a:headEnd/>
            <a:tailEnd/>
          </a:ln>
        </p:spPr>
        <p:txBody>
          <a:bodyPr anchor="ctr"/>
          <a:lstStyle/>
          <a:p>
            <a:pPr algn="ctr"/>
            <a:endParaRPr lang="en-US" sz="2000" dirty="0">
              <a:solidFill>
                <a:schemeClr val="accent2"/>
              </a:solidFill>
              <a:latin typeface="Courier New" pitchFamily="49" charset="0"/>
            </a:endParaRPr>
          </a:p>
        </p:txBody>
      </p:sp>
      <p:sp>
        <p:nvSpPr>
          <p:cNvPr id="38" name="TextBox 37"/>
          <p:cNvSpPr txBox="1"/>
          <p:nvPr/>
        </p:nvSpPr>
        <p:spPr>
          <a:xfrm rot="19306974">
            <a:off x="406400" y="2381250"/>
            <a:ext cx="3554413" cy="1200150"/>
          </a:xfrm>
          <a:prstGeom prst="rect">
            <a:avLst/>
          </a:prstGeom>
          <a:solidFill>
            <a:schemeClr val="bg1">
              <a:lumMod val="95000"/>
            </a:schemeClr>
          </a:solidFill>
          <a:ln w="38100">
            <a:solidFill>
              <a:srgbClr val="FF0000"/>
            </a:solidFill>
          </a:ln>
          <a:effectLst>
            <a:outerShdw blurRad="50800" dist="38100" dir="2700000" algn="tl" rotWithShape="0">
              <a:prstClr val="black">
                <a:alpha val="40000"/>
              </a:prstClr>
            </a:outerShdw>
          </a:effectLst>
        </p:spPr>
        <p:txBody>
          <a:bodyPr wrap="none">
            <a:spAutoFit/>
          </a:bodyPr>
          <a:lstStyle/>
          <a:p>
            <a:pPr>
              <a:defRPr/>
            </a:pPr>
            <a:r>
              <a:rPr lang="en-US" dirty="0">
                <a:latin typeface="Arial" pitchFamily="34" charset="0"/>
                <a:cs typeface="Arial" charset="0"/>
              </a:rPr>
              <a:t>Remember that there </a:t>
            </a:r>
          </a:p>
          <a:p>
            <a:pPr>
              <a:defRPr/>
            </a:pPr>
            <a:r>
              <a:rPr lang="en-US" dirty="0" smtClean="0">
                <a:latin typeface="Arial" pitchFamily="34" charset="0"/>
                <a:cs typeface="Arial" charset="0"/>
              </a:rPr>
              <a:t>Is only </a:t>
            </a:r>
            <a:r>
              <a:rPr lang="en-US" dirty="0">
                <a:latin typeface="Arial" pitchFamily="34" charset="0"/>
                <a:cs typeface="Arial" charset="0"/>
              </a:rPr>
              <a:t>one </a:t>
            </a:r>
            <a:r>
              <a:rPr lang="en-US" dirty="0" err="1">
                <a:latin typeface="Arial" pitchFamily="34" charset="0"/>
                <a:cs typeface="Arial" charset="0"/>
              </a:rPr>
              <a:t>enqueuer</a:t>
            </a:r>
            <a:r>
              <a:rPr lang="en-US" dirty="0">
                <a:latin typeface="Arial" pitchFamily="34" charset="0"/>
                <a:cs typeface="Arial" charset="0"/>
              </a:rPr>
              <a:t> </a:t>
            </a:r>
          </a:p>
          <a:p>
            <a:pPr>
              <a:defRPr/>
            </a:pPr>
            <a:r>
              <a:rPr lang="en-US" dirty="0">
                <a:latin typeface="Arial" pitchFamily="34" charset="0"/>
                <a:cs typeface="Arial" charset="0"/>
              </a:rPr>
              <a:t>and only one </a:t>
            </a:r>
            <a:r>
              <a:rPr lang="en-US" dirty="0" err="1">
                <a:latin typeface="Arial" pitchFamily="34" charset="0"/>
                <a:cs typeface="Arial" charset="0"/>
              </a:rPr>
              <a:t>dequeuer</a:t>
            </a:r>
            <a:endParaRPr lang="en-US" dirty="0">
              <a:latin typeface="Arial" pitchFamily="34"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9EBBE142-7D43-4EEC-8B98-B4E85A7B536F}" type="slidenum">
              <a:rPr lang="x-none" b="0">
                <a:solidFill>
                  <a:schemeClr val="tx1"/>
                </a:solidFill>
                <a:latin typeface="Arial" pitchFamily="34" charset="0"/>
                <a:cs typeface="+mn-cs"/>
              </a:rPr>
              <a:pPr>
                <a:defRPr/>
              </a:pPr>
              <a:t>153</a:t>
            </a:fld>
            <a:endParaRPr lang="en-US" b="0" dirty="0">
              <a:solidFill>
                <a:schemeClr val="tx1"/>
              </a:solidFill>
              <a:latin typeface="Arial" pitchFamily="34" charset="0"/>
              <a:cs typeface="+mn-cs"/>
            </a:endParaRPr>
          </a:p>
        </p:txBody>
      </p:sp>
      <p:pic>
        <p:nvPicPr>
          <p:cNvPr id="15155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51557" name="Rectangle 3"/>
          <p:cNvSpPr>
            <a:spLocks noGrp="1" noChangeArrowheads="1"/>
          </p:cNvSpPr>
          <p:nvPr>
            <p:ph type="title" idx="4294967295"/>
          </p:nvPr>
        </p:nvSpPr>
        <p:spPr/>
        <p:txBody>
          <a:bodyPr/>
          <a:lstStyle/>
          <a:p>
            <a:pPr eaLnBrk="1" hangingPunct="1"/>
            <a:r>
              <a:rPr lang="en-US" smtClean="0"/>
              <a:t>Strategy</a:t>
            </a:r>
          </a:p>
        </p:txBody>
      </p:sp>
      <p:sp>
        <p:nvSpPr>
          <p:cNvPr id="151558" name="Rectangle 4"/>
          <p:cNvSpPr>
            <a:spLocks noGrp="1" noChangeArrowheads="1"/>
          </p:cNvSpPr>
          <p:nvPr>
            <p:ph type="body" idx="4294967295"/>
          </p:nvPr>
        </p:nvSpPr>
        <p:spPr/>
        <p:txBody>
          <a:bodyPr/>
          <a:lstStyle/>
          <a:p>
            <a:pPr eaLnBrk="1" hangingPunct="1"/>
            <a:r>
              <a:rPr lang="en-US" smtClean="0"/>
              <a:t>Identify one atomic step where method </a:t>
            </a:r>
            <a:r>
              <a:rPr lang="en-US" smtClean="0">
                <a:latin typeface="Arial" pitchFamily="34" charset="0"/>
              </a:rPr>
              <a:t>“</a:t>
            </a:r>
            <a:r>
              <a:rPr lang="en-US" smtClean="0"/>
              <a:t>happens</a:t>
            </a:r>
            <a:r>
              <a:rPr lang="en-US" smtClean="0">
                <a:latin typeface="Arial" pitchFamily="34" charset="0"/>
              </a:rPr>
              <a:t>”</a:t>
            </a:r>
            <a:endParaRPr lang="en-US" smtClean="0"/>
          </a:p>
          <a:p>
            <a:pPr lvl="1" eaLnBrk="1" hangingPunct="1"/>
            <a:r>
              <a:rPr lang="en-US" smtClean="0"/>
              <a:t>Critical section</a:t>
            </a:r>
          </a:p>
          <a:p>
            <a:pPr lvl="1" eaLnBrk="1" hangingPunct="1"/>
            <a:r>
              <a:rPr lang="en-US" smtClean="0"/>
              <a:t>Machine instruction</a:t>
            </a:r>
          </a:p>
          <a:p>
            <a:pPr eaLnBrk="1" hangingPunct="1"/>
            <a:r>
              <a:rPr lang="en-US" smtClean="0"/>
              <a:t>Doesn</a:t>
            </a:r>
            <a:r>
              <a:rPr lang="en-US" smtClean="0">
                <a:latin typeface="Arial" pitchFamily="34" charset="0"/>
              </a:rPr>
              <a:t>’</a:t>
            </a:r>
            <a:r>
              <a:rPr lang="en-US" smtClean="0"/>
              <a:t>t always work</a:t>
            </a:r>
          </a:p>
          <a:p>
            <a:pPr lvl="1" eaLnBrk="1" hangingPunct="1"/>
            <a:r>
              <a:rPr lang="en-US" smtClean="0"/>
              <a:t>Might need to define several different steps for a given method</a:t>
            </a:r>
          </a:p>
          <a:p>
            <a:pPr lvl="1" eaLnBrk="1" hangingPunct="1"/>
            <a:endParaRPr lang="en-US" smtClean="0"/>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745EA400-CA5F-4F4F-9390-22E3576D7E81}" type="slidenum">
              <a:rPr lang="x-none" b="0">
                <a:solidFill>
                  <a:schemeClr val="tx1"/>
                </a:solidFill>
                <a:latin typeface="Arial" pitchFamily="34" charset="0"/>
                <a:cs typeface="+mn-cs"/>
              </a:rPr>
              <a:pPr>
                <a:defRPr/>
              </a:pPr>
              <a:t>154</a:t>
            </a:fld>
            <a:endParaRPr lang="en-US" b="0" dirty="0">
              <a:solidFill>
                <a:schemeClr val="tx1"/>
              </a:solidFill>
              <a:latin typeface="Arial" pitchFamily="34" charset="0"/>
              <a:cs typeface="+mn-cs"/>
            </a:endParaRPr>
          </a:p>
        </p:txBody>
      </p:sp>
      <p:pic>
        <p:nvPicPr>
          <p:cNvPr id="15258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52581" name="Rectangle 3"/>
          <p:cNvSpPr>
            <a:spLocks noGrp="1" noChangeArrowheads="1"/>
          </p:cNvSpPr>
          <p:nvPr>
            <p:ph type="title" idx="4294967295"/>
          </p:nvPr>
        </p:nvSpPr>
        <p:spPr/>
        <p:txBody>
          <a:bodyPr/>
          <a:lstStyle/>
          <a:p>
            <a:pPr eaLnBrk="1" hangingPunct="1"/>
            <a:r>
              <a:rPr lang="en-US" smtClean="0"/>
              <a:t>Linearizability: Summary</a:t>
            </a:r>
          </a:p>
        </p:txBody>
      </p:sp>
      <p:sp>
        <p:nvSpPr>
          <p:cNvPr id="152582" name="Rectangle 4"/>
          <p:cNvSpPr>
            <a:spLocks noGrp="1" noChangeArrowheads="1"/>
          </p:cNvSpPr>
          <p:nvPr>
            <p:ph type="body" idx="4294967295"/>
          </p:nvPr>
        </p:nvSpPr>
        <p:spPr/>
        <p:txBody>
          <a:bodyPr/>
          <a:lstStyle/>
          <a:p>
            <a:pPr eaLnBrk="1" hangingPunct="1"/>
            <a:r>
              <a:rPr lang="en-US" smtClean="0"/>
              <a:t>Powerful specification tool for shared objects</a:t>
            </a:r>
          </a:p>
          <a:p>
            <a:pPr eaLnBrk="1" hangingPunct="1"/>
            <a:r>
              <a:rPr lang="en-US" smtClean="0"/>
              <a:t>Allows us to capture the notion of objects being </a:t>
            </a:r>
            <a:r>
              <a:rPr lang="en-US" smtClean="0">
                <a:latin typeface="Arial" pitchFamily="34" charset="0"/>
              </a:rPr>
              <a:t>“</a:t>
            </a:r>
            <a:r>
              <a:rPr lang="en-US" smtClean="0"/>
              <a:t>atomic</a:t>
            </a:r>
            <a:r>
              <a:rPr lang="en-US" smtClean="0">
                <a:latin typeface="Arial" pitchFamily="34" charset="0"/>
              </a:rPr>
              <a:t>”</a:t>
            </a:r>
            <a:endParaRPr lang="en-US" smtClean="0"/>
          </a:p>
          <a:p>
            <a:pPr eaLnBrk="1" hangingPunct="1"/>
            <a:r>
              <a:rPr lang="en-US" smtClean="0"/>
              <a:t>Don</a:t>
            </a:r>
            <a:r>
              <a:rPr lang="en-US" smtClean="0">
                <a:latin typeface="Arial" pitchFamily="34" charset="0"/>
              </a:rPr>
              <a:t>’</a:t>
            </a:r>
            <a:r>
              <a:rPr lang="en-US" smtClean="0"/>
              <a:t>t leave home without it</a:t>
            </a:r>
          </a:p>
          <a:p>
            <a:pPr eaLnBrk="1" hangingPunct="1"/>
            <a:endParaRPr lang="en-US" smtClean="0"/>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1" name="Slide Number Placeholder 4"/>
          <p:cNvSpPr>
            <a:spLocks noGrp="1"/>
          </p:cNvSpPr>
          <p:nvPr>
            <p:ph type="sldNum" sz="quarter" idx="11"/>
          </p:nvPr>
        </p:nvSpPr>
        <p:spPr>
          <a:xfrm>
            <a:off x="6553200" y="6248400"/>
            <a:ext cx="1905000" cy="457200"/>
          </a:xfrm>
        </p:spPr>
        <p:txBody>
          <a:bodyPr/>
          <a:lstStyle/>
          <a:p>
            <a:pPr>
              <a:defRPr/>
            </a:pPr>
            <a:fld id="{923AC174-4309-4942-9206-064C2846F383}" type="slidenum">
              <a:rPr lang="x-none" b="0">
                <a:solidFill>
                  <a:schemeClr val="tx1"/>
                </a:solidFill>
                <a:latin typeface="Arial" pitchFamily="34" charset="0"/>
                <a:cs typeface="+mn-cs"/>
              </a:rPr>
              <a:pPr>
                <a:defRPr/>
              </a:pPr>
              <a:t>155</a:t>
            </a:fld>
            <a:endParaRPr lang="en-US" b="0" dirty="0">
              <a:solidFill>
                <a:schemeClr val="tx1"/>
              </a:solidFill>
              <a:latin typeface="Arial" pitchFamily="34" charset="0"/>
              <a:cs typeface="+mn-cs"/>
            </a:endParaRPr>
          </a:p>
        </p:txBody>
      </p:sp>
      <p:pic>
        <p:nvPicPr>
          <p:cNvPr id="15360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53605" name="Rectangle 3"/>
          <p:cNvSpPr>
            <a:spLocks noGrp="1" noChangeArrowheads="1"/>
          </p:cNvSpPr>
          <p:nvPr>
            <p:ph type="title" idx="4294967295"/>
          </p:nvPr>
        </p:nvSpPr>
        <p:spPr/>
        <p:txBody>
          <a:bodyPr/>
          <a:lstStyle/>
          <a:p>
            <a:pPr eaLnBrk="1" hangingPunct="1"/>
            <a:r>
              <a:rPr lang="en-US" smtClean="0"/>
              <a:t>Alternative: Sequential Consistency</a:t>
            </a:r>
          </a:p>
        </p:txBody>
      </p:sp>
      <p:sp>
        <p:nvSpPr>
          <p:cNvPr id="153606" name="Rectangle 5"/>
          <p:cNvSpPr>
            <a:spLocks noChangeArrowheads="1"/>
          </p:cNvSpPr>
          <p:nvPr/>
        </p:nvSpPr>
        <p:spPr bwMode="auto">
          <a:xfrm>
            <a:off x="846138" y="2054225"/>
            <a:ext cx="7772400" cy="4114800"/>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en-US" sz="3200" b="0" dirty="0">
                <a:solidFill>
                  <a:srgbClr val="0000FF"/>
                </a:solidFill>
                <a:latin typeface="Arial" pitchFamily="34" charset="0"/>
              </a:rPr>
              <a:t>History </a:t>
            </a:r>
            <a:r>
              <a:rPr lang="en-US" sz="3200" b="0" dirty="0">
                <a:solidFill>
                  <a:schemeClr val="tx1"/>
                </a:solidFill>
                <a:latin typeface="Arial" pitchFamily="34" charset="0"/>
              </a:rPr>
              <a:t>H</a:t>
            </a:r>
            <a:r>
              <a:rPr lang="en-US" sz="3200" b="0" dirty="0">
                <a:solidFill>
                  <a:srgbClr val="0000FF"/>
                </a:solidFill>
                <a:latin typeface="Arial" pitchFamily="34" charset="0"/>
              </a:rPr>
              <a:t> is </a:t>
            </a:r>
            <a:r>
              <a:rPr lang="en-US" sz="3200" i="1" dirty="0">
                <a:latin typeface="Arial" pitchFamily="34" charset="0"/>
              </a:rPr>
              <a:t>Sequentially Consistent</a:t>
            </a:r>
            <a:r>
              <a:rPr lang="en-US" sz="3200" b="0" dirty="0">
                <a:solidFill>
                  <a:srgbClr val="0000FF"/>
                </a:solidFill>
                <a:latin typeface="Arial" pitchFamily="34" charset="0"/>
              </a:rPr>
              <a:t> if it can be extended to </a:t>
            </a:r>
            <a:r>
              <a:rPr lang="en-US" sz="3200" dirty="0">
                <a:solidFill>
                  <a:schemeClr val="tx1"/>
                </a:solidFill>
                <a:latin typeface="Arial" pitchFamily="34" charset="0"/>
              </a:rPr>
              <a:t>G</a:t>
            </a:r>
            <a:r>
              <a:rPr lang="en-US" sz="3200" b="0" dirty="0">
                <a:solidFill>
                  <a:srgbClr val="0000FF"/>
                </a:solidFill>
                <a:latin typeface="Arial" pitchFamily="34" charset="0"/>
              </a:rPr>
              <a:t> by</a:t>
            </a:r>
          </a:p>
          <a:p>
            <a:pPr marL="742950" lvl="1" indent="-285750" eaLnBrk="1" hangingPunct="1">
              <a:lnSpc>
                <a:spcPct val="90000"/>
              </a:lnSpc>
              <a:spcBef>
                <a:spcPct val="20000"/>
              </a:spcBef>
              <a:buFontTx/>
              <a:buChar char="–"/>
            </a:pPr>
            <a:r>
              <a:rPr lang="en-US" sz="2800" b="0" dirty="0">
                <a:solidFill>
                  <a:srgbClr val="0000FF"/>
                </a:solidFill>
                <a:latin typeface="Arial" pitchFamily="34" charset="0"/>
              </a:rPr>
              <a:t>Appending zero or more responses to pending invocations</a:t>
            </a:r>
          </a:p>
          <a:p>
            <a:pPr marL="742950" lvl="1" indent="-285750" eaLnBrk="1" hangingPunct="1">
              <a:lnSpc>
                <a:spcPct val="90000"/>
              </a:lnSpc>
              <a:spcBef>
                <a:spcPct val="20000"/>
              </a:spcBef>
              <a:buFontTx/>
              <a:buChar char="–"/>
            </a:pPr>
            <a:r>
              <a:rPr lang="en-US" sz="2800" b="0" dirty="0">
                <a:solidFill>
                  <a:srgbClr val="0000FF"/>
                </a:solidFill>
                <a:latin typeface="Arial" pitchFamily="34" charset="0"/>
              </a:rPr>
              <a:t>Discarding other pending invocations</a:t>
            </a:r>
          </a:p>
          <a:p>
            <a:pPr marL="342900" indent="-342900" eaLnBrk="1" hangingPunct="1">
              <a:lnSpc>
                <a:spcPct val="90000"/>
              </a:lnSpc>
              <a:spcBef>
                <a:spcPct val="20000"/>
              </a:spcBef>
              <a:buFontTx/>
              <a:buChar char="•"/>
            </a:pPr>
            <a:r>
              <a:rPr lang="en-US" sz="3200" b="0" dirty="0">
                <a:solidFill>
                  <a:srgbClr val="0000FF"/>
                </a:solidFill>
                <a:latin typeface="Arial" pitchFamily="34" charset="0"/>
              </a:rPr>
              <a:t>So that </a:t>
            </a:r>
            <a:r>
              <a:rPr lang="en-US" sz="3200" b="0" dirty="0">
                <a:solidFill>
                  <a:schemeClr val="tx1"/>
                </a:solidFill>
                <a:latin typeface="Arial" pitchFamily="34" charset="0"/>
              </a:rPr>
              <a:t>G</a:t>
            </a:r>
            <a:r>
              <a:rPr lang="en-US" sz="3200" b="0" dirty="0">
                <a:solidFill>
                  <a:srgbClr val="0000FF"/>
                </a:solidFill>
                <a:latin typeface="Arial" pitchFamily="34" charset="0"/>
              </a:rPr>
              <a:t> is equivalent to a</a:t>
            </a:r>
          </a:p>
          <a:p>
            <a:pPr marL="742950" lvl="1" indent="-285750" eaLnBrk="1" hangingPunct="1">
              <a:lnSpc>
                <a:spcPct val="90000"/>
              </a:lnSpc>
              <a:spcBef>
                <a:spcPct val="20000"/>
              </a:spcBef>
              <a:buFontTx/>
              <a:buChar char="–"/>
            </a:pPr>
            <a:r>
              <a:rPr lang="en-US" sz="2800" b="0" dirty="0">
                <a:solidFill>
                  <a:srgbClr val="0000FF"/>
                </a:solidFill>
                <a:latin typeface="Arial" pitchFamily="34" charset="0"/>
              </a:rPr>
              <a:t>Legal sequential history </a:t>
            </a:r>
            <a:r>
              <a:rPr lang="en-US" sz="2800" dirty="0">
                <a:solidFill>
                  <a:schemeClr val="tx1"/>
                </a:solidFill>
                <a:latin typeface="Arial" pitchFamily="34" charset="0"/>
              </a:rPr>
              <a:t>S</a:t>
            </a:r>
            <a:r>
              <a:rPr lang="en-US" sz="2800" dirty="0">
                <a:solidFill>
                  <a:srgbClr val="0000FF"/>
                </a:solidFill>
                <a:latin typeface="Arial" pitchFamily="34" charset="0"/>
              </a:rPr>
              <a:t> </a:t>
            </a:r>
          </a:p>
        </p:txBody>
      </p:sp>
      <p:grpSp>
        <p:nvGrpSpPr>
          <p:cNvPr id="2" name="Group 12"/>
          <p:cNvGrpSpPr>
            <a:grpSpLocks/>
          </p:cNvGrpSpPr>
          <p:nvPr/>
        </p:nvGrpSpPr>
        <p:grpSpPr bwMode="auto">
          <a:xfrm>
            <a:off x="666750" y="4411663"/>
            <a:ext cx="7986713" cy="1946275"/>
            <a:chOff x="420" y="2779"/>
            <a:chExt cx="5031" cy="1226"/>
          </a:xfrm>
        </p:grpSpPr>
        <p:sp>
          <p:nvSpPr>
            <p:cNvPr id="153608" name="Text Box 8"/>
            <p:cNvSpPr txBox="1">
              <a:spLocks noChangeArrowheads="1"/>
            </p:cNvSpPr>
            <p:nvPr/>
          </p:nvSpPr>
          <p:spPr bwMode="auto">
            <a:xfrm>
              <a:off x="518" y="3436"/>
              <a:ext cx="2432" cy="569"/>
            </a:xfrm>
            <a:prstGeom prst="rect">
              <a:avLst/>
            </a:prstGeom>
            <a:noFill/>
            <a:ln w="9525" algn="ctr">
              <a:noFill/>
              <a:miter lim="800000"/>
              <a:headEnd/>
              <a:tailEnd/>
            </a:ln>
          </p:spPr>
          <p:txBody>
            <a:bodyPr wrap="none">
              <a:spAutoFit/>
            </a:bodyPr>
            <a:lstStyle/>
            <a:p>
              <a:pPr lvl="1" eaLnBrk="1" hangingPunct="1">
                <a:lnSpc>
                  <a:spcPct val="90000"/>
                </a:lnSpc>
                <a:spcBef>
                  <a:spcPct val="20000"/>
                </a:spcBef>
                <a:buFontTx/>
                <a:buChar char="–"/>
              </a:pPr>
              <a:r>
                <a:rPr lang="en-US" sz="2800" b="0" dirty="0">
                  <a:solidFill>
                    <a:srgbClr val="0000FF"/>
                  </a:solidFill>
                  <a:latin typeface="Arial" pitchFamily="34" charset="0"/>
                </a:rPr>
                <a:t> Where </a:t>
              </a:r>
              <a:r>
                <a:rPr lang="en-US" sz="2800" b="0" dirty="0">
                  <a:solidFill>
                    <a:schemeClr val="tx1"/>
                  </a:solidFill>
                  <a:latin typeface="Arial" pitchFamily="34" charset="0"/>
                  <a:sym typeface="Wingdings" pitchFamily="2" charset="2"/>
                </a:rPr>
                <a:t></a:t>
              </a:r>
              <a:r>
                <a:rPr lang="en-US" sz="2800" dirty="0">
                  <a:solidFill>
                    <a:schemeClr val="tx1"/>
                  </a:solidFill>
                  <a:latin typeface="Arial" pitchFamily="34" charset="0"/>
                  <a:sym typeface="Symbol" pitchFamily="18" charset="2"/>
                </a:rPr>
                <a:t>G</a:t>
              </a:r>
              <a:r>
                <a:rPr lang="en-US" sz="2800" b="0" dirty="0">
                  <a:solidFill>
                    <a:schemeClr val="tx1"/>
                  </a:solidFill>
                  <a:latin typeface="Arial" pitchFamily="34" charset="0"/>
                  <a:sym typeface="Symbol" pitchFamily="18" charset="2"/>
                </a:rPr>
                <a:t> </a:t>
              </a:r>
              <a:r>
                <a:rPr lang="en-US" sz="2800" b="0" dirty="0">
                  <a:solidFill>
                    <a:schemeClr val="tx1"/>
                  </a:solidFill>
                  <a:latin typeface="Arial" pitchFamily="34" charset="0"/>
                </a:rPr>
                <a:t> </a:t>
              </a:r>
              <a:r>
                <a:rPr lang="en-US" sz="2800" b="0" dirty="0">
                  <a:solidFill>
                    <a:schemeClr val="tx1"/>
                  </a:solidFill>
                  <a:latin typeface="Arial" pitchFamily="34" charset="0"/>
                  <a:sym typeface="Wingdings" pitchFamily="2" charset="2"/>
                </a:rPr>
                <a:t></a:t>
              </a:r>
              <a:r>
                <a:rPr lang="en-US" sz="2800" dirty="0">
                  <a:solidFill>
                    <a:schemeClr val="tx1"/>
                  </a:solidFill>
                  <a:latin typeface="Arial" pitchFamily="34" charset="0"/>
                  <a:sym typeface="Symbol" pitchFamily="18" charset="2"/>
                </a:rPr>
                <a:t>S</a:t>
              </a:r>
            </a:p>
            <a:p>
              <a:endParaRPr lang="en-US" sz="2800" dirty="0">
                <a:latin typeface="Arial" pitchFamily="34" charset="0"/>
              </a:endParaRPr>
            </a:p>
          </p:txBody>
        </p:sp>
        <p:sp>
          <p:nvSpPr>
            <p:cNvPr id="153609" name="Text Box 9"/>
            <p:cNvSpPr txBox="1">
              <a:spLocks noChangeArrowheads="1"/>
            </p:cNvSpPr>
            <p:nvPr/>
          </p:nvSpPr>
          <p:spPr bwMode="auto">
            <a:xfrm>
              <a:off x="4001" y="2779"/>
              <a:ext cx="1450" cy="523"/>
            </a:xfrm>
            <a:prstGeom prst="rect">
              <a:avLst/>
            </a:prstGeom>
            <a:noFill/>
            <a:ln w="9525" algn="ctr">
              <a:noFill/>
              <a:miter lim="800000"/>
              <a:headEnd/>
              <a:tailEnd/>
            </a:ln>
          </p:spPr>
          <p:txBody>
            <a:bodyPr wrap="none">
              <a:spAutoFit/>
            </a:bodyPr>
            <a:lstStyle/>
            <a:p>
              <a:r>
                <a:rPr lang="en-US" dirty="0">
                  <a:solidFill>
                    <a:schemeClr val="tx1"/>
                  </a:solidFill>
                  <a:latin typeface="Arial" pitchFamily="34" charset="0"/>
                </a:rPr>
                <a:t>  Differs from </a:t>
              </a:r>
            </a:p>
            <a:p>
              <a:r>
                <a:rPr lang="en-US" dirty="0">
                  <a:solidFill>
                    <a:schemeClr val="tx1"/>
                  </a:solidFill>
                  <a:latin typeface="Arial" pitchFamily="34" charset="0"/>
                </a:rPr>
                <a:t>  </a:t>
              </a:r>
              <a:r>
                <a:rPr lang="en-US" dirty="0" err="1">
                  <a:solidFill>
                    <a:schemeClr val="tx1"/>
                  </a:solidFill>
                  <a:latin typeface="Arial" pitchFamily="34" charset="0"/>
                </a:rPr>
                <a:t>linearizability</a:t>
              </a:r>
              <a:endParaRPr lang="en-US" dirty="0">
                <a:solidFill>
                  <a:schemeClr val="tx1"/>
                </a:solidFill>
                <a:latin typeface="Arial" pitchFamily="34" charset="0"/>
              </a:endParaRPr>
            </a:p>
          </p:txBody>
        </p:sp>
        <p:sp>
          <p:nvSpPr>
            <p:cNvPr id="153610" name="Freeform 10"/>
            <p:cNvSpPr>
              <a:spLocks/>
            </p:cNvSpPr>
            <p:nvPr/>
          </p:nvSpPr>
          <p:spPr bwMode="auto">
            <a:xfrm>
              <a:off x="3438" y="3310"/>
              <a:ext cx="923" cy="291"/>
            </a:xfrm>
            <a:custGeom>
              <a:avLst/>
              <a:gdLst>
                <a:gd name="T0" fmla="*/ 648 w 960"/>
                <a:gd name="T1" fmla="*/ 0 h 402"/>
                <a:gd name="T2" fmla="*/ 277 w 960"/>
                <a:gd name="T3" fmla="*/ 47 h 402"/>
                <a:gd name="T4" fmla="*/ 0 w 960"/>
                <a:gd name="T5" fmla="*/ 43 h 402"/>
                <a:gd name="T6" fmla="*/ 0 60000 65536"/>
                <a:gd name="T7" fmla="*/ 0 60000 65536"/>
                <a:gd name="T8" fmla="*/ 0 60000 65536"/>
                <a:gd name="T9" fmla="*/ 0 w 960"/>
                <a:gd name="T10" fmla="*/ 0 h 402"/>
                <a:gd name="T11" fmla="*/ 960 w 960"/>
                <a:gd name="T12" fmla="*/ 402 h 402"/>
              </a:gdLst>
              <a:ahLst/>
              <a:cxnLst>
                <a:cxn ang="T6">
                  <a:pos x="T0" y="T1"/>
                </a:cxn>
                <a:cxn ang="T7">
                  <a:pos x="T2" y="T3"/>
                </a:cxn>
                <a:cxn ang="T8">
                  <a:pos x="T4" y="T5"/>
                </a:cxn>
              </a:cxnLst>
              <a:rect l="T9" t="T10" r="T11" b="T12"/>
              <a:pathLst>
                <a:path w="960" h="402">
                  <a:moveTo>
                    <a:pt x="960" y="0"/>
                  </a:moveTo>
                  <a:cubicBezTo>
                    <a:pt x="766" y="146"/>
                    <a:pt x="572" y="292"/>
                    <a:pt x="412" y="347"/>
                  </a:cubicBezTo>
                  <a:cubicBezTo>
                    <a:pt x="252" y="402"/>
                    <a:pt x="67" y="333"/>
                    <a:pt x="0" y="329"/>
                  </a:cubicBezTo>
                </a:path>
              </a:pathLst>
            </a:custGeom>
            <a:noFill/>
            <a:ln w="57150">
              <a:solidFill>
                <a:schemeClr val="tx1"/>
              </a:solidFill>
              <a:round/>
              <a:headEnd/>
              <a:tailEnd type="triangle" w="med" len="med"/>
            </a:ln>
          </p:spPr>
          <p:txBody>
            <a:bodyPr>
              <a:spAutoFit/>
            </a:bodyPr>
            <a:lstStyle/>
            <a:p>
              <a:endParaRPr lang="en-US" dirty="0">
                <a:latin typeface="Courier New" pitchFamily="49" charset="0"/>
              </a:endParaRPr>
            </a:p>
          </p:txBody>
        </p:sp>
        <p:sp>
          <p:nvSpPr>
            <p:cNvPr id="153611" name="Line 7"/>
            <p:cNvSpPr>
              <a:spLocks noChangeShapeType="1"/>
            </p:cNvSpPr>
            <p:nvPr/>
          </p:nvSpPr>
          <p:spPr bwMode="auto">
            <a:xfrm>
              <a:off x="420" y="3584"/>
              <a:ext cx="2844" cy="0"/>
            </a:xfrm>
            <a:prstGeom prst="line">
              <a:avLst/>
            </a:prstGeom>
            <a:noFill/>
            <a:ln w="57150">
              <a:solidFill>
                <a:srgbClr val="FF0000"/>
              </a:solidFill>
              <a:round/>
              <a:headEnd/>
              <a:tailEnd/>
            </a:ln>
          </p:spPr>
          <p:txBody>
            <a:bodyPr>
              <a:spAutoFit/>
            </a:bodyPr>
            <a:lstStyle/>
            <a:p>
              <a:endParaRPr lang="en-US" dirty="0">
                <a:latin typeface="Courier New" pitchFamily="49" charset="0"/>
              </a:endParaRPr>
            </a:p>
          </p:txBody>
        </p:sp>
      </p:grpSp>
      <p:pic>
        <p:nvPicPr>
          <p:cNvPr id="12"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E532DAC8-876D-4608-AD86-6FF401D8A3E7}" type="slidenum">
              <a:rPr lang="x-none" b="0">
                <a:solidFill>
                  <a:schemeClr val="tx1"/>
                </a:solidFill>
                <a:latin typeface="Arial" pitchFamily="34" charset="0"/>
                <a:cs typeface="+mn-cs"/>
              </a:rPr>
              <a:pPr>
                <a:defRPr/>
              </a:pPr>
              <a:t>156</a:t>
            </a:fld>
            <a:endParaRPr lang="en-US" b="0" dirty="0">
              <a:solidFill>
                <a:schemeClr val="tx1"/>
              </a:solidFill>
              <a:latin typeface="Arial" pitchFamily="34" charset="0"/>
              <a:cs typeface="+mn-cs"/>
            </a:endParaRPr>
          </a:p>
        </p:txBody>
      </p:sp>
      <p:pic>
        <p:nvPicPr>
          <p:cNvPr id="15462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54629" name="Rectangle 3"/>
          <p:cNvSpPr>
            <a:spLocks noGrp="1" noChangeArrowheads="1"/>
          </p:cNvSpPr>
          <p:nvPr>
            <p:ph type="title" idx="4294967295"/>
          </p:nvPr>
        </p:nvSpPr>
        <p:spPr>
          <a:xfrm>
            <a:off x="700088" y="508000"/>
            <a:ext cx="7772400" cy="1143000"/>
          </a:xfrm>
        </p:spPr>
        <p:txBody>
          <a:bodyPr/>
          <a:lstStyle/>
          <a:p>
            <a:pPr eaLnBrk="1" hangingPunct="1"/>
            <a:r>
              <a:rPr lang="en-US" smtClean="0"/>
              <a:t>Sequential Consistency</a:t>
            </a:r>
          </a:p>
        </p:txBody>
      </p:sp>
      <p:sp>
        <p:nvSpPr>
          <p:cNvPr id="154630" name="Rectangle 4"/>
          <p:cNvSpPr>
            <a:spLocks noGrp="1" noChangeArrowheads="1"/>
          </p:cNvSpPr>
          <p:nvPr>
            <p:ph type="body" idx="4294967295"/>
          </p:nvPr>
        </p:nvSpPr>
        <p:spPr>
          <a:xfrm>
            <a:off x="685800" y="2082800"/>
            <a:ext cx="7772400" cy="4114800"/>
          </a:xfrm>
        </p:spPr>
        <p:txBody>
          <a:bodyPr/>
          <a:lstStyle/>
          <a:p>
            <a:pPr eaLnBrk="1" hangingPunct="1"/>
            <a:r>
              <a:rPr lang="en-US" smtClean="0">
                <a:solidFill>
                  <a:schemeClr val="tx1"/>
                </a:solidFill>
              </a:rPr>
              <a:t>No</a:t>
            </a:r>
            <a:r>
              <a:rPr lang="en-US" smtClean="0"/>
              <a:t> need to preserve </a:t>
            </a:r>
            <a:r>
              <a:rPr lang="en-US" smtClean="0">
                <a:solidFill>
                  <a:schemeClr val="tx1"/>
                </a:solidFill>
              </a:rPr>
              <a:t>real-time order</a:t>
            </a:r>
          </a:p>
          <a:p>
            <a:pPr lvl="1" eaLnBrk="1" hangingPunct="1"/>
            <a:r>
              <a:rPr lang="en-US" smtClean="0">
                <a:solidFill>
                  <a:schemeClr val="tx1"/>
                </a:solidFill>
              </a:rPr>
              <a:t>Cannot</a:t>
            </a:r>
            <a:r>
              <a:rPr lang="en-US" smtClean="0"/>
              <a:t> re-order operations done by the same thread</a:t>
            </a:r>
            <a:endParaRPr lang="en-US" smtClean="0">
              <a:solidFill>
                <a:schemeClr val="tx1"/>
              </a:solidFill>
            </a:endParaRPr>
          </a:p>
          <a:p>
            <a:pPr lvl="1" eaLnBrk="1" hangingPunct="1"/>
            <a:r>
              <a:rPr lang="en-US" smtClean="0">
                <a:solidFill>
                  <a:schemeClr val="tx1"/>
                </a:solidFill>
              </a:rPr>
              <a:t>Can</a:t>
            </a:r>
            <a:r>
              <a:rPr lang="en-US" smtClean="0"/>
              <a:t> re-order non-overlapping operations done by different threads</a:t>
            </a:r>
          </a:p>
          <a:p>
            <a:pPr eaLnBrk="1" hangingPunct="1"/>
            <a:r>
              <a:rPr lang="en-US" smtClean="0"/>
              <a:t>Often used to describe multiprocessor memory architectures</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3" name="Slide Number Placeholder 3"/>
          <p:cNvSpPr>
            <a:spLocks noGrp="1"/>
          </p:cNvSpPr>
          <p:nvPr>
            <p:ph type="sldNum" sz="quarter" idx="11"/>
          </p:nvPr>
        </p:nvSpPr>
        <p:spPr>
          <a:xfrm>
            <a:off x="6553200" y="6248400"/>
            <a:ext cx="1905000" cy="457200"/>
          </a:xfrm>
        </p:spPr>
        <p:txBody>
          <a:bodyPr/>
          <a:lstStyle/>
          <a:p>
            <a:pPr>
              <a:defRPr/>
            </a:pPr>
            <a:fld id="{2C39A99A-71AB-4AC7-AFD0-25A67A2D6496}" type="slidenum">
              <a:rPr lang="x-none" b="0">
                <a:solidFill>
                  <a:schemeClr val="tx1"/>
                </a:solidFill>
                <a:latin typeface="Arial" pitchFamily="34" charset="0"/>
                <a:cs typeface="+mn-cs"/>
              </a:rPr>
              <a:pPr>
                <a:defRPr/>
              </a:pPr>
              <a:t>157</a:t>
            </a:fld>
            <a:endParaRPr lang="en-US" b="0" dirty="0">
              <a:solidFill>
                <a:schemeClr val="tx1"/>
              </a:solidFill>
              <a:latin typeface="Arial" pitchFamily="34" charset="0"/>
              <a:cs typeface="+mn-cs"/>
            </a:endParaRPr>
          </a:p>
        </p:txBody>
      </p:sp>
      <p:pic>
        <p:nvPicPr>
          <p:cNvPr id="15565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55653" name="Rectangle 3"/>
          <p:cNvSpPr>
            <a:spLocks noGrp="1" noChangeArrowheads="1"/>
          </p:cNvSpPr>
          <p:nvPr>
            <p:ph type="title" idx="4294967295"/>
          </p:nvPr>
        </p:nvSpPr>
        <p:spPr/>
        <p:txBody>
          <a:bodyPr/>
          <a:lstStyle/>
          <a:p>
            <a:pPr eaLnBrk="1" hangingPunct="1"/>
            <a:r>
              <a:rPr lang="en-US" smtClean="0"/>
              <a:t>Example</a:t>
            </a:r>
          </a:p>
        </p:txBody>
      </p:sp>
      <p:grpSp>
        <p:nvGrpSpPr>
          <p:cNvPr id="155654" name="Group 4"/>
          <p:cNvGrpSpPr>
            <a:grpSpLocks/>
          </p:cNvGrpSpPr>
          <p:nvPr/>
        </p:nvGrpSpPr>
        <p:grpSpPr bwMode="auto">
          <a:xfrm>
            <a:off x="838200" y="5257800"/>
            <a:ext cx="7391400" cy="762000"/>
            <a:chOff x="528" y="3312"/>
            <a:chExt cx="4656" cy="480"/>
          </a:xfrm>
        </p:grpSpPr>
        <p:sp>
          <p:nvSpPr>
            <p:cNvPr id="155670" name="AutoShape 5"/>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55671" name="Text Box 6"/>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grpSp>
        <p:nvGrpSpPr>
          <p:cNvPr id="155655" name="Group 7"/>
          <p:cNvGrpSpPr>
            <a:grpSpLocks/>
          </p:cNvGrpSpPr>
          <p:nvPr/>
        </p:nvGrpSpPr>
        <p:grpSpPr bwMode="auto">
          <a:xfrm>
            <a:off x="3429000" y="2352675"/>
            <a:ext cx="1828800" cy="466725"/>
            <a:chOff x="2160" y="1200"/>
            <a:chExt cx="1152" cy="294"/>
          </a:xfrm>
        </p:grpSpPr>
        <p:grpSp>
          <p:nvGrpSpPr>
            <p:cNvPr id="155657" name="Group 8"/>
            <p:cNvGrpSpPr>
              <a:grpSpLocks/>
            </p:cNvGrpSpPr>
            <p:nvPr/>
          </p:nvGrpSpPr>
          <p:grpSpPr bwMode="auto">
            <a:xfrm>
              <a:off x="2234" y="1292"/>
              <a:ext cx="138" cy="110"/>
              <a:chOff x="2928" y="1465"/>
              <a:chExt cx="271" cy="215"/>
            </a:xfrm>
          </p:grpSpPr>
          <p:sp>
            <p:nvSpPr>
              <p:cNvPr id="155668" name="Oval 9"/>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55669" name="Oval 10"/>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55658" name="Rectangle 11"/>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55659" name="Rectangle 12"/>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55660" name="Rectangle 13"/>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55661" name="Line 14"/>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5662" name="Line 15"/>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155663" name="Group 16"/>
            <p:cNvGrpSpPr>
              <a:grpSpLocks/>
            </p:cNvGrpSpPr>
            <p:nvPr/>
          </p:nvGrpSpPr>
          <p:grpSpPr bwMode="auto">
            <a:xfrm>
              <a:off x="2528" y="1292"/>
              <a:ext cx="138" cy="110"/>
              <a:chOff x="3648" y="3312"/>
              <a:chExt cx="271" cy="215"/>
            </a:xfrm>
          </p:grpSpPr>
          <p:sp>
            <p:nvSpPr>
              <p:cNvPr id="155666" name="Oval 17"/>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55667" name="Oval 18"/>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55664" name="Oval 19"/>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55665" name="Oval 20"/>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pic>
        <p:nvPicPr>
          <p:cNvPr id="24"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4" name="Slide Number Placeholder 3"/>
          <p:cNvSpPr>
            <a:spLocks noGrp="1"/>
          </p:cNvSpPr>
          <p:nvPr>
            <p:ph type="sldNum" sz="quarter" idx="11"/>
          </p:nvPr>
        </p:nvSpPr>
        <p:spPr>
          <a:xfrm>
            <a:off x="6553200" y="6248400"/>
            <a:ext cx="1905000" cy="457200"/>
          </a:xfrm>
        </p:spPr>
        <p:txBody>
          <a:bodyPr/>
          <a:lstStyle/>
          <a:p>
            <a:pPr>
              <a:defRPr/>
            </a:pPr>
            <a:fld id="{0A89477C-7F2B-4A68-9B28-DE1E68B62A93}" type="slidenum">
              <a:rPr lang="x-none" b="0">
                <a:solidFill>
                  <a:schemeClr val="tx1"/>
                </a:solidFill>
                <a:latin typeface="Arial" pitchFamily="34" charset="0"/>
                <a:cs typeface="+mn-cs"/>
              </a:rPr>
              <a:pPr>
                <a:defRPr/>
              </a:pPr>
              <a:t>158</a:t>
            </a:fld>
            <a:endParaRPr lang="en-US" b="0" dirty="0">
              <a:solidFill>
                <a:schemeClr val="tx1"/>
              </a:solidFill>
              <a:latin typeface="Arial" pitchFamily="34" charset="0"/>
              <a:cs typeface="+mn-cs"/>
            </a:endParaRPr>
          </a:p>
        </p:txBody>
      </p:sp>
      <p:pic>
        <p:nvPicPr>
          <p:cNvPr id="15667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56677" name="Rectangle 3"/>
          <p:cNvSpPr>
            <a:spLocks noGrp="1" noChangeArrowheads="1"/>
          </p:cNvSpPr>
          <p:nvPr>
            <p:ph type="title" idx="4294967295"/>
          </p:nvPr>
        </p:nvSpPr>
        <p:spPr/>
        <p:txBody>
          <a:bodyPr/>
          <a:lstStyle/>
          <a:p>
            <a:pPr eaLnBrk="1" hangingPunct="1"/>
            <a:r>
              <a:rPr lang="en-US" smtClean="0"/>
              <a:t>Example</a:t>
            </a:r>
          </a:p>
        </p:txBody>
      </p:sp>
      <p:grpSp>
        <p:nvGrpSpPr>
          <p:cNvPr id="156678" name="Group 4"/>
          <p:cNvGrpSpPr>
            <a:grpSpLocks/>
          </p:cNvGrpSpPr>
          <p:nvPr/>
        </p:nvGrpSpPr>
        <p:grpSpPr bwMode="auto">
          <a:xfrm>
            <a:off x="838200" y="5257800"/>
            <a:ext cx="7391400" cy="762000"/>
            <a:chOff x="528" y="3312"/>
            <a:chExt cx="4656" cy="480"/>
          </a:xfrm>
        </p:grpSpPr>
        <p:sp>
          <p:nvSpPr>
            <p:cNvPr id="156695" name="AutoShape 5"/>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56696" name="Text Box 6"/>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156679" name="AutoShape 7"/>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156680" name="Group 8"/>
          <p:cNvGrpSpPr>
            <a:grpSpLocks/>
          </p:cNvGrpSpPr>
          <p:nvPr/>
        </p:nvGrpSpPr>
        <p:grpSpPr bwMode="auto">
          <a:xfrm>
            <a:off x="3429000" y="2352675"/>
            <a:ext cx="1828800" cy="466725"/>
            <a:chOff x="2160" y="1200"/>
            <a:chExt cx="1152" cy="294"/>
          </a:xfrm>
        </p:grpSpPr>
        <p:grpSp>
          <p:nvGrpSpPr>
            <p:cNvPr id="156682" name="Group 9"/>
            <p:cNvGrpSpPr>
              <a:grpSpLocks/>
            </p:cNvGrpSpPr>
            <p:nvPr/>
          </p:nvGrpSpPr>
          <p:grpSpPr bwMode="auto">
            <a:xfrm>
              <a:off x="2234" y="1292"/>
              <a:ext cx="138" cy="110"/>
              <a:chOff x="2928" y="1465"/>
              <a:chExt cx="271" cy="215"/>
            </a:xfrm>
          </p:grpSpPr>
          <p:sp>
            <p:nvSpPr>
              <p:cNvPr id="156693" name="Oval 10"/>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56694" name="Oval 11"/>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56683" name="Rectangle 12"/>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56684" name="Rectangle 13"/>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56685" name="Rectangle 14"/>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56686" name="Line 15"/>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6687" name="Line 16"/>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156688" name="Group 17"/>
            <p:cNvGrpSpPr>
              <a:grpSpLocks/>
            </p:cNvGrpSpPr>
            <p:nvPr/>
          </p:nvGrpSpPr>
          <p:grpSpPr bwMode="auto">
            <a:xfrm>
              <a:off x="2528" y="1292"/>
              <a:ext cx="138" cy="110"/>
              <a:chOff x="3648" y="3312"/>
              <a:chExt cx="271" cy="215"/>
            </a:xfrm>
          </p:grpSpPr>
          <p:sp>
            <p:nvSpPr>
              <p:cNvPr id="156691" name="Oval 18"/>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56692" name="Oval 19"/>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56689" name="Oval 20"/>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56690" name="Oval 21"/>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pic>
        <p:nvPicPr>
          <p:cNvPr id="25"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5" name="Slide Number Placeholder 3"/>
          <p:cNvSpPr>
            <a:spLocks noGrp="1"/>
          </p:cNvSpPr>
          <p:nvPr>
            <p:ph type="sldNum" sz="quarter" idx="11"/>
          </p:nvPr>
        </p:nvSpPr>
        <p:spPr>
          <a:xfrm>
            <a:off x="6553200" y="6248400"/>
            <a:ext cx="1905000" cy="457200"/>
          </a:xfrm>
        </p:spPr>
        <p:txBody>
          <a:bodyPr/>
          <a:lstStyle/>
          <a:p>
            <a:pPr>
              <a:defRPr/>
            </a:pPr>
            <a:fld id="{CEECA08D-2793-413B-B3DC-3900A4E16EA1}" type="slidenum">
              <a:rPr lang="x-none" b="0">
                <a:solidFill>
                  <a:schemeClr val="tx1"/>
                </a:solidFill>
                <a:latin typeface="Arial" pitchFamily="34" charset="0"/>
                <a:cs typeface="+mn-cs"/>
              </a:rPr>
              <a:pPr>
                <a:defRPr/>
              </a:pPr>
              <a:t>159</a:t>
            </a:fld>
            <a:endParaRPr lang="en-US" b="0" dirty="0">
              <a:solidFill>
                <a:schemeClr val="tx1"/>
              </a:solidFill>
              <a:latin typeface="Arial" pitchFamily="34" charset="0"/>
              <a:cs typeface="+mn-cs"/>
            </a:endParaRPr>
          </a:p>
        </p:txBody>
      </p:sp>
      <p:pic>
        <p:nvPicPr>
          <p:cNvPr id="15770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57701" name="Rectangle 3"/>
          <p:cNvSpPr>
            <a:spLocks noGrp="1" noChangeArrowheads="1"/>
          </p:cNvSpPr>
          <p:nvPr>
            <p:ph type="title" idx="4294967295"/>
          </p:nvPr>
        </p:nvSpPr>
        <p:spPr/>
        <p:txBody>
          <a:bodyPr/>
          <a:lstStyle/>
          <a:p>
            <a:pPr eaLnBrk="1" hangingPunct="1"/>
            <a:r>
              <a:rPr lang="en-US" smtClean="0"/>
              <a:t>Example</a:t>
            </a:r>
          </a:p>
        </p:txBody>
      </p:sp>
      <p:grpSp>
        <p:nvGrpSpPr>
          <p:cNvPr id="157702" name="Group 4"/>
          <p:cNvGrpSpPr>
            <a:grpSpLocks/>
          </p:cNvGrpSpPr>
          <p:nvPr/>
        </p:nvGrpSpPr>
        <p:grpSpPr bwMode="auto">
          <a:xfrm>
            <a:off x="838200" y="5257800"/>
            <a:ext cx="7391400" cy="762000"/>
            <a:chOff x="528" y="3312"/>
            <a:chExt cx="4656" cy="480"/>
          </a:xfrm>
        </p:grpSpPr>
        <p:sp>
          <p:nvSpPr>
            <p:cNvPr id="157720" name="AutoShape 5"/>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57721" name="Text Box 6"/>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157703" name="AutoShape 7"/>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157704" name="Group 8"/>
          <p:cNvGrpSpPr>
            <a:grpSpLocks/>
          </p:cNvGrpSpPr>
          <p:nvPr/>
        </p:nvGrpSpPr>
        <p:grpSpPr bwMode="auto">
          <a:xfrm>
            <a:off x="3429000" y="2352675"/>
            <a:ext cx="1828800" cy="466725"/>
            <a:chOff x="2160" y="1200"/>
            <a:chExt cx="1152" cy="294"/>
          </a:xfrm>
        </p:grpSpPr>
        <p:grpSp>
          <p:nvGrpSpPr>
            <p:cNvPr id="157707" name="Group 9"/>
            <p:cNvGrpSpPr>
              <a:grpSpLocks/>
            </p:cNvGrpSpPr>
            <p:nvPr/>
          </p:nvGrpSpPr>
          <p:grpSpPr bwMode="auto">
            <a:xfrm>
              <a:off x="2234" y="1292"/>
              <a:ext cx="138" cy="110"/>
              <a:chOff x="2928" y="1465"/>
              <a:chExt cx="271" cy="215"/>
            </a:xfrm>
          </p:grpSpPr>
          <p:sp>
            <p:nvSpPr>
              <p:cNvPr id="157718" name="Oval 10"/>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57719" name="Oval 11"/>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57708" name="Rectangle 12"/>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57709" name="Rectangle 13"/>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57710" name="Rectangle 14"/>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57711" name="Line 15"/>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7712" name="Line 16"/>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157713" name="Group 17"/>
            <p:cNvGrpSpPr>
              <a:grpSpLocks/>
            </p:cNvGrpSpPr>
            <p:nvPr/>
          </p:nvGrpSpPr>
          <p:grpSpPr bwMode="auto">
            <a:xfrm>
              <a:off x="2528" y="1292"/>
              <a:ext cx="138" cy="110"/>
              <a:chOff x="3648" y="3312"/>
              <a:chExt cx="271" cy="215"/>
            </a:xfrm>
          </p:grpSpPr>
          <p:sp>
            <p:nvSpPr>
              <p:cNvPr id="157716" name="Oval 18"/>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57717" name="Oval 19"/>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57714" name="Oval 20"/>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57715" name="Oval 21"/>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57705" name="AutoShape 22"/>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q.deq(y)</a:t>
            </a:r>
          </a:p>
        </p:txBody>
      </p:sp>
      <p:pic>
        <p:nvPicPr>
          <p:cNvPr id="26"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4"/>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b="1" dirty="0">
                <a:solidFill>
                  <a:schemeClr val="bg1">
                    <a:lumMod val="50000"/>
                  </a:schemeClr>
                </a:solidFill>
                <a:latin typeface="Courier New" pitchFamily="49" charset="0"/>
                <a:cs typeface="Courier New" pitchFamily="49" charset="0"/>
              </a:rPr>
              <a:t>public T </a:t>
            </a:r>
            <a:r>
              <a:rPr lang="en-US" sz="2000" b="1" dirty="0" err="1">
                <a:solidFill>
                  <a:schemeClr val="bg1">
                    <a:lumMod val="50000"/>
                  </a:schemeClr>
                </a:solidFill>
                <a:latin typeface="Courier New" pitchFamily="49" charset="0"/>
                <a:cs typeface="Courier New" pitchFamily="49" charset="0"/>
              </a:rPr>
              <a:t>deq</a:t>
            </a:r>
            <a:r>
              <a:rPr lang="en-US" sz="2000" b="1" dirty="0">
                <a:solidFill>
                  <a:schemeClr val="bg1">
                    <a:lumMod val="50000"/>
                  </a:schemeClr>
                </a:solidFill>
                <a:latin typeface="Courier New" pitchFamily="49" charset="0"/>
                <a:cs typeface="Courier New" pitchFamily="49" charset="0"/>
              </a:rPr>
              <a:t>() throws </a:t>
            </a:r>
            <a:r>
              <a:rPr lang="en-US" sz="2000" b="1" dirty="0" err="1">
                <a:solidFill>
                  <a:schemeClr val="bg1">
                    <a:lumMod val="50000"/>
                  </a:schemeClr>
                </a:solidFill>
                <a:latin typeface="Courier New" pitchFamily="49" charset="0"/>
                <a:cs typeface="Courier New" pitchFamily="49" charset="0"/>
              </a:rPr>
              <a:t>EmptyException</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a:t>
            </a:r>
            <a:r>
              <a:rPr lang="en-US" sz="2000" b="1" dirty="0" err="1">
                <a:solidFill>
                  <a:schemeClr val="bg1">
                    <a:lumMod val="50000"/>
                  </a:schemeClr>
                </a:solidFill>
                <a:latin typeface="Courier New" pitchFamily="49" charset="0"/>
                <a:cs typeface="Courier New" pitchFamily="49" charset="0"/>
              </a:rPr>
              <a:t>lock.lock</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try {      </a:t>
            </a:r>
          </a:p>
          <a:p>
            <a:pPr>
              <a:defRPr/>
            </a:pPr>
            <a:r>
              <a:rPr lang="en-US" sz="2000" b="1" dirty="0">
                <a:solidFill>
                  <a:schemeClr val="tx1"/>
                </a:solidFill>
                <a:latin typeface="Courier New" pitchFamily="49" charset="0"/>
                <a:cs typeface="Courier New" pitchFamily="49" charset="0"/>
              </a:rPr>
              <a:t>    if </a:t>
            </a:r>
            <a:r>
              <a:rPr lang="en-US" sz="2000" b="1" dirty="0">
                <a:solidFill>
                  <a:srgbClr val="0000FF"/>
                </a:solidFill>
                <a:latin typeface="Courier New" pitchFamily="49" charset="0"/>
                <a:cs typeface="Courier New" pitchFamily="49" charset="0"/>
              </a:rPr>
              <a:t>(tail == head)        </a:t>
            </a:r>
          </a:p>
          <a:p>
            <a:pPr>
              <a:defRPr/>
            </a:pPr>
            <a:r>
              <a:rPr lang="en-US" sz="2000" b="1" dirty="0">
                <a:solidFill>
                  <a:schemeClr val="tx1"/>
                </a:solidFill>
                <a:latin typeface="Courier New" pitchFamily="49" charset="0"/>
                <a:cs typeface="Courier New" pitchFamily="49" charset="0"/>
              </a:rPr>
              <a:t>       throw new </a:t>
            </a:r>
            <a:r>
              <a:rPr lang="en-US" sz="2000" b="1" dirty="0" err="1">
                <a:solidFill>
                  <a:srgbClr val="0000FF"/>
                </a:solidFill>
                <a:latin typeface="Courier New" pitchFamily="49" charset="0"/>
                <a:cs typeface="Courier New" pitchFamily="49" charset="0"/>
              </a:rPr>
              <a:t>EmptyException</a:t>
            </a:r>
            <a:r>
              <a:rPr lang="en-US" sz="2000" b="1" dirty="0">
                <a:solidFill>
                  <a:srgbClr val="0000FF"/>
                </a:solidFill>
                <a:latin typeface="Courier New" pitchFamily="49" charset="0"/>
                <a:cs typeface="Courier New" pitchFamily="49" charset="0"/>
              </a:rPr>
              <a:t>();      </a:t>
            </a:r>
          </a:p>
          <a:p>
            <a:pPr>
              <a:defRPr/>
            </a:pPr>
            <a:r>
              <a:rPr lang="en-US" sz="2000" b="1" dirty="0">
                <a:solidFill>
                  <a:srgbClr val="0070C0"/>
                </a:solidFill>
                <a:latin typeface="Courier New" pitchFamily="49" charset="0"/>
                <a:cs typeface="Courier New" pitchFamily="49" charset="0"/>
              </a:rPr>
              <a:t>    </a:t>
            </a:r>
            <a:r>
              <a:rPr lang="en-US" sz="2000" b="1" dirty="0">
                <a:solidFill>
                  <a:schemeClr val="bg1">
                    <a:lumMod val="50000"/>
                  </a:schemeClr>
                </a:solidFill>
                <a:latin typeface="Courier New" pitchFamily="49" charset="0"/>
                <a:cs typeface="Courier New" pitchFamily="49" charset="0"/>
              </a:rPr>
              <a:t>T x = items[head % </a:t>
            </a:r>
            <a:r>
              <a:rPr lang="en-US" sz="2000" b="1" dirty="0" err="1">
                <a:solidFill>
                  <a:schemeClr val="bg1">
                    <a:lumMod val="50000"/>
                  </a:schemeClr>
                </a:solidFill>
                <a:latin typeface="Courier New" pitchFamily="49" charset="0"/>
                <a:cs typeface="Courier New" pitchFamily="49" charset="0"/>
              </a:rPr>
              <a:t>items.length</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head++;      </a:t>
            </a:r>
          </a:p>
          <a:p>
            <a:pPr>
              <a:defRPr/>
            </a:pPr>
            <a:r>
              <a:rPr lang="en-US" sz="2000" b="1" dirty="0">
                <a:solidFill>
                  <a:schemeClr val="bg1">
                    <a:lumMod val="50000"/>
                  </a:schemeClr>
                </a:solidFill>
                <a:latin typeface="Courier New" pitchFamily="49" charset="0"/>
                <a:cs typeface="Courier New" pitchFamily="49" charset="0"/>
              </a:rPr>
              <a:t>    return x;    </a:t>
            </a:r>
          </a:p>
          <a:p>
            <a:pPr>
              <a:defRPr/>
            </a:pPr>
            <a:r>
              <a:rPr lang="en-US" sz="2000" b="1" dirty="0">
                <a:solidFill>
                  <a:schemeClr val="bg1">
                    <a:lumMod val="50000"/>
                  </a:schemeClr>
                </a:solidFill>
                <a:latin typeface="Courier New" pitchFamily="49" charset="0"/>
                <a:cs typeface="Courier New" pitchFamily="49" charset="0"/>
              </a:rPr>
              <a:t>  } finally {      </a:t>
            </a:r>
          </a:p>
          <a:p>
            <a:pPr>
              <a:defRPr/>
            </a:pPr>
            <a:r>
              <a:rPr lang="en-US" sz="2000" b="1" dirty="0">
                <a:solidFill>
                  <a:schemeClr val="bg1">
                    <a:lumMod val="50000"/>
                  </a:schemeClr>
                </a:solidFill>
                <a:latin typeface="Courier New" pitchFamily="49" charset="0"/>
                <a:cs typeface="Courier New" pitchFamily="49" charset="0"/>
              </a:rPr>
              <a:t>    </a:t>
            </a:r>
            <a:r>
              <a:rPr lang="en-US" sz="2000" b="1" dirty="0" err="1">
                <a:solidFill>
                  <a:schemeClr val="bg1">
                    <a:lumMod val="50000"/>
                  </a:schemeClr>
                </a:solidFill>
                <a:latin typeface="Courier New" pitchFamily="49" charset="0"/>
                <a:cs typeface="Courier New" pitchFamily="49" charset="0"/>
              </a:rPr>
              <a:t>lock.unlock</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  </a:t>
            </a:r>
          </a:p>
          <a:p>
            <a:pPr>
              <a:defRPr/>
            </a:pPr>
            <a:r>
              <a:rPr lang="en-US" sz="2000" b="1" dirty="0">
                <a:solidFill>
                  <a:schemeClr val="bg1">
                    <a:lumMod val="50000"/>
                  </a:schemeClr>
                </a:solidFill>
                <a:latin typeface="Courier New" pitchFamily="49" charset="0"/>
                <a:cs typeface="Courier New" pitchFamily="49" charset="0"/>
              </a:rPr>
              <a:t>} </a:t>
            </a:r>
          </a:p>
        </p:txBody>
      </p:sp>
      <p:sp>
        <p:nvSpPr>
          <p:cNvPr id="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p:cNvSpPr>
            <a:spLocks noGrp="1"/>
          </p:cNvSpPr>
          <p:nvPr>
            <p:ph type="sldNum" sz="quarter" idx="11"/>
          </p:nvPr>
        </p:nvSpPr>
        <p:spPr>
          <a:xfrm>
            <a:off x="6553200" y="6248400"/>
            <a:ext cx="1905000" cy="457200"/>
          </a:xfrm>
        </p:spPr>
        <p:txBody>
          <a:bodyPr/>
          <a:lstStyle/>
          <a:p>
            <a:pPr>
              <a:defRPr/>
            </a:pPr>
            <a:fld id="{B6DBEAB9-F390-4E0C-AD20-CB864E95A133}" type="slidenum">
              <a:rPr lang="x-none" b="0">
                <a:solidFill>
                  <a:schemeClr val="tx1"/>
                </a:solidFill>
                <a:latin typeface="Arial" pitchFamily="34" charset="0"/>
                <a:cs typeface="+mn-cs"/>
              </a:rPr>
              <a:pPr>
                <a:defRPr/>
              </a:pPr>
              <a:t>16</a:t>
            </a:fld>
            <a:endParaRPr lang="en-US" b="0" dirty="0">
              <a:solidFill>
                <a:schemeClr val="tx1"/>
              </a:solidFill>
              <a:latin typeface="Arial" pitchFamily="34" charset="0"/>
              <a:cs typeface="+mn-cs"/>
            </a:endParaRPr>
          </a:p>
        </p:txBody>
      </p:sp>
      <p:sp>
        <p:nvSpPr>
          <p:cNvPr id="13317" name="Rectangle 3"/>
          <p:cNvSpPr>
            <a:spLocks noGrp="1" noChangeArrowheads="1"/>
          </p:cNvSpPr>
          <p:nvPr>
            <p:ph type="title" idx="4294967295"/>
          </p:nvPr>
        </p:nvSpPr>
        <p:spPr>
          <a:xfrm>
            <a:off x="671513" y="233363"/>
            <a:ext cx="7772400" cy="1143000"/>
          </a:xfrm>
        </p:spPr>
        <p:txBody>
          <a:bodyPr/>
          <a:lstStyle/>
          <a:p>
            <a:pPr eaLnBrk="1" hangingPunct="1"/>
            <a:r>
              <a:rPr lang="en-US" dirty="0"/>
              <a:t>Implementation: </a:t>
            </a:r>
            <a:r>
              <a:rPr lang="en-US" b="1" dirty="0" err="1">
                <a:solidFill>
                  <a:schemeClr val="tx1"/>
                </a:solidFill>
                <a:latin typeface="Courier New" pitchFamily="49" charset="0"/>
                <a:cs typeface="Courier New" pitchFamily="49" charset="0"/>
              </a:rPr>
              <a:t>deq</a:t>
            </a:r>
            <a:r>
              <a:rPr lang="en-US" b="1" dirty="0">
                <a:solidFill>
                  <a:schemeClr val="tx1"/>
                </a:solidFill>
                <a:latin typeface="Courier New" pitchFamily="49" charset="0"/>
                <a:cs typeface="Courier New" pitchFamily="49" charset="0"/>
              </a:rPr>
              <a:t>()</a:t>
            </a:r>
            <a:endParaRPr lang="en-US" dirty="0" smtClean="0">
              <a:solidFill>
                <a:srgbClr val="FF3300"/>
              </a:solidFill>
            </a:endParaRPr>
          </a:p>
        </p:txBody>
      </p:sp>
      <p:pic>
        <p:nvPicPr>
          <p:cNvPr id="13319" name="Picture 2" descr="magic"/>
          <p:cNvPicPr>
            <a:picLocks noChangeAspect="1" noChangeArrowheads="1"/>
          </p:cNvPicPr>
          <p:nvPr/>
        </p:nvPicPr>
        <p:blipFill>
          <a:blip r:embed="rId3" cstate="print"/>
          <a:srcRect/>
          <a:stretch>
            <a:fillRect/>
          </a:stretch>
        </p:blipFill>
        <p:spPr bwMode="auto">
          <a:xfrm>
            <a:off x="1308100" y="1181100"/>
            <a:ext cx="127000" cy="127000"/>
          </a:xfrm>
          <a:prstGeom prst="rect">
            <a:avLst/>
          </a:prstGeom>
          <a:noFill/>
          <a:ln w="9525" algn="ctr">
            <a:noFill/>
            <a:miter lim="800000"/>
            <a:headEnd/>
            <a:tailEnd/>
          </a:ln>
        </p:spPr>
      </p:pic>
      <p:sp>
        <p:nvSpPr>
          <p:cNvPr id="13320" name="AutoShape 6"/>
          <p:cNvSpPr>
            <a:spLocks noChangeArrowheads="1"/>
          </p:cNvSpPr>
          <p:nvPr/>
        </p:nvSpPr>
        <p:spPr bwMode="auto">
          <a:xfrm>
            <a:off x="1295400" y="2508250"/>
            <a:ext cx="4787900" cy="692150"/>
          </a:xfrm>
          <a:prstGeom prst="wedgeRoundRectCallout">
            <a:avLst>
              <a:gd name="adj1" fmla="val 12511"/>
              <a:gd name="adj2" fmla="val 327335"/>
              <a:gd name="adj3" fmla="val 16667"/>
            </a:avLst>
          </a:prstGeom>
          <a:noFill/>
          <a:ln w="38100">
            <a:solidFill>
              <a:srgbClr val="FF0000"/>
            </a:solidFill>
            <a:miter lim="800000"/>
            <a:headEnd/>
            <a:tailEnd/>
          </a:ln>
        </p:spPr>
        <p:txBody>
          <a:bodyPr anchor="ctr"/>
          <a:lstStyle/>
          <a:p>
            <a:pPr algn="ctr"/>
            <a:endParaRPr lang="en-US" sz="2800" b="0" dirty="0">
              <a:latin typeface="Arial" pitchFamily="34" charset="0"/>
            </a:endParaRPr>
          </a:p>
        </p:txBody>
      </p:sp>
      <p:sp>
        <p:nvSpPr>
          <p:cNvPr id="13321" name="Text Box 7"/>
          <p:cNvSpPr txBox="1">
            <a:spLocks noChangeArrowheads="1"/>
          </p:cNvSpPr>
          <p:nvPr/>
        </p:nvSpPr>
        <p:spPr bwMode="auto">
          <a:xfrm>
            <a:off x="1624013" y="5187951"/>
            <a:ext cx="4584700" cy="946150"/>
          </a:xfrm>
          <a:prstGeom prst="rect">
            <a:avLst/>
          </a:prstGeom>
          <a:noFill/>
          <a:ln w="9525">
            <a:noFill/>
            <a:miter lim="800000"/>
            <a:headEnd/>
            <a:tailEnd/>
          </a:ln>
        </p:spPr>
        <p:txBody>
          <a:bodyPr>
            <a:spAutoFit/>
          </a:bodyPr>
          <a:lstStyle/>
          <a:p>
            <a:pPr algn="ctr"/>
            <a:r>
              <a:rPr lang="en-US" sz="2800" b="0" dirty="0">
                <a:latin typeface="Arial" pitchFamily="34" charset="0"/>
              </a:rPr>
              <a:t>If queue empty</a:t>
            </a:r>
          </a:p>
          <a:p>
            <a:pPr algn="ctr"/>
            <a:r>
              <a:rPr lang="en-US" sz="2800" b="0" dirty="0">
                <a:latin typeface="Arial" pitchFamily="34" charset="0"/>
              </a:rPr>
              <a:t>throw exception</a:t>
            </a:r>
          </a:p>
        </p:txBody>
      </p:sp>
      <p:grpSp>
        <p:nvGrpSpPr>
          <p:cNvPr id="40" name="Group 39"/>
          <p:cNvGrpSpPr/>
          <p:nvPr/>
        </p:nvGrpSpPr>
        <p:grpSpPr>
          <a:xfrm>
            <a:off x="6073775" y="3897949"/>
            <a:ext cx="2590800" cy="1751014"/>
            <a:chOff x="5413375" y="1296989"/>
            <a:chExt cx="2590800" cy="1751014"/>
          </a:xfrm>
        </p:grpSpPr>
        <p:grpSp>
          <p:nvGrpSpPr>
            <p:cNvPr id="41" name="Group 7"/>
            <p:cNvGrpSpPr>
              <a:grpSpLocks/>
            </p:cNvGrpSpPr>
            <p:nvPr/>
          </p:nvGrpSpPr>
          <p:grpSpPr bwMode="auto">
            <a:xfrm>
              <a:off x="6067425" y="1787528"/>
              <a:ext cx="1319213" cy="1260475"/>
              <a:chOff x="3734" y="1374"/>
              <a:chExt cx="831" cy="794"/>
            </a:xfrm>
          </p:grpSpPr>
          <p:sp>
            <p:nvSpPr>
              <p:cNvPr id="58" name="Oval 8"/>
              <p:cNvSpPr>
                <a:spLocks noChangeArrowheads="1"/>
              </p:cNvSpPr>
              <p:nvPr/>
            </p:nvSpPr>
            <p:spPr bwMode="auto">
              <a:xfrm>
                <a:off x="3734" y="1374"/>
                <a:ext cx="831" cy="794"/>
              </a:xfrm>
              <a:prstGeom prst="ellipse">
                <a:avLst/>
              </a:prstGeom>
              <a:solidFill>
                <a:srgbClr val="00FFFF"/>
              </a:solidFill>
              <a:ln w="28575" algn="ctr">
                <a:solidFill>
                  <a:schemeClr val="tx1"/>
                </a:solidFill>
                <a:round/>
                <a:headEnd/>
                <a:tailEnd/>
              </a:ln>
            </p:spPr>
            <p:txBody>
              <a:bodyPr wrap="none" anchor="ctr">
                <a:noAutofit/>
              </a:bodyPr>
              <a:lstStyle/>
              <a:p>
                <a:endParaRPr lang="en-US" dirty="0">
                  <a:latin typeface="Courier New" pitchFamily="49" charset="0"/>
                </a:endParaRPr>
              </a:p>
            </p:txBody>
          </p:sp>
          <p:sp>
            <p:nvSpPr>
              <p:cNvPr id="59" name="Oval 9"/>
              <p:cNvSpPr>
                <a:spLocks noChangeArrowheads="1"/>
              </p:cNvSpPr>
              <p:nvPr/>
            </p:nvSpPr>
            <p:spPr bwMode="auto">
              <a:xfrm>
                <a:off x="3931" y="1559"/>
                <a:ext cx="454" cy="409"/>
              </a:xfrm>
              <a:prstGeom prst="ellipse">
                <a:avLst/>
              </a:prstGeom>
              <a:solidFill>
                <a:srgbClr val="FFFFCC"/>
              </a:solidFill>
              <a:ln w="28575" algn="ctr">
                <a:solidFill>
                  <a:schemeClr val="tx1"/>
                </a:solidFill>
                <a:round/>
                <a:headEnd/>
                <a:tailEnd/>
              </a:ln>
            </p:spPr>
            <p:txBody>
              <a:bodyPr wrap="square" anchor="ctr">
                <a:spAutoFit/>
              </a:bodyPr>
              <a:lstStyle/>
              <a:p>
                <a:endParaRPr lang="en-US" dirty="0">
                  <a:latin typeface="Courier New" pitchFamily="49" charset="0"/>
                </a:endParaRPr>
              </a:p>
            </p:txBody>
          </p:sp>
          <p:sp>
            <p:nvSpPr>
              <p:cNvPr id="60" name="Line 10"/>
              <p:cNvSpPr>
                <a:spLocks noChangeShapeType="1"/>
              </p:cNvSpPr>
              <p:nvPr/>
            </p:nvSpPr>
            <p:spPr bwMode="auto">
              <a:xfrm flipV="1">
                <a:off x="3904" y="1983"/>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1" name="Line 11"/>
              <p:cNvSpPr>
                <a:spLocks noChangeShapeType="1"/>
              </p:cNvSpPr>
              <p:nvPr/>
            </p:nvSpPr>
            <p:spPr bwMode="auto">
              <a:xfrm flipV="1">
                <a:off x="4308" y="1455"/>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2" name="Line 12"/>
              <p:cNvSpPr>
                <a:spLocks noChangeShapeType="1"/>
              </p:cNvSpPr>
              <p:nvPr/>
            </p:nvSpPr>
            <p:spPr bwMode="auto">
              <a:xfrm flipV="1">
                <a:off x="4416" y="167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3" name="Line 13"/>
              <p:cNvSpPr>
                <a:spLocks noChangeShapeType="1"/>
              </p:cNvSpPr>
              <p:nvPr/>
            </p:nvSpPr>
            <p:spPr bwMode="auto">
              <a:xfrm flipV="1">
                <a:off x="3760" y="185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4" name="Line 14"/>
              <p:cNvSpPr>
                <a:spLocks noChangeShapeType="1"/>
              </p:cNvSpPr>
              <p:nvPr/>
            </p:nvSpPr>
            <p:spPr bwMode="auto">
              <a:xfrm>
                <a:off x="3768" y="1613"/>
                <a:ext cx="121" cy="50"/>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5" name="Line 15"/>
              <p:cNvSpPr>
                <a:spLocks noChangeShapeType="1"/>
              </p:cNvSpPr>
              <p:nvPr/>
            </p:nvSpPr>
            <p:spPr bwMode="auto">
              <a:xfrm>
                <a:off x="4400" y="1857"/>
                <a:ext cx="117" cy="5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6" name="Line 16"/>
              <p:cNvSpPr>
                <a:spLocks noChangeShapeType="1"/>
              </p:cNvSpPr>
              <p:nvPr/>
            </p:nvSpPr>
            <p:spPr bwMode="auto">
              <a:xfrm>
                <a:off x="3952" y="142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7" name="Line 17"/>
              <p:cNvSpPr>
                <a:spLocks noChangeShapeType="1"/>
              </p:cNvSpPr>
              <p:nvPr/>
            </p:nvSpPr>
            <p:spPr bwMode="auto">
              <a:xfrm flipH="1">
                <a:off x="4161" y="1377"/>
                <a:ext cx="11" cy="12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8" name="Line 18"/>
              <p:cNvSpPr>
                <a:spLocks noChangeShapeType="1"/>
              </p:cNvSpPr>
              <p:nvPr/>
            </p:nvSpPr>
            <p:spPr bwMode="auto">
              <a:xfrm>
                <a:off x="4300" y="198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69" name="Line 19"/>
              <p:cNvSpPr>
                <a:spLocks noChangeShapeType="1"/>
              </p:cNvSpPr>
              <p:nvPr/>
            </p:nvSpPr>
            <p:spPr bwMode="auto">
              <a:xfrm flipH="1">
                <a:off x="4129" y="2025"/>
                <a:ext cx="3" cy="12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grpSp>
        <p:sp>
          <p:nvSpPr>
            <p:cNvPr id="42" name="Text Box 20"/>
            <p:cNvSpPr txBox="1">
              <a:spLocks noChangeArrowheads="1"/>
            </p:cNvSpPr>
            <p:nvPr/>
          </p:nvSpPr>
          <p:spPr bwMode="auto">
            <a:xfrm>
              <a:off x="6435725" y="15605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0</a:t>
              </a:r>
            </a:p>
          </p:txBody>
        </p:sp>
        <p:sp>
          <p:nvSpPr>
            <p:cNvPr id="43" name="Text Box 21"/>
            <p:cNvSpPr txBox="1">
              <a:spLocks noChangeArrowheads="1"/>
            </p:cNvSpPr>
            <p:nvPr/>
          </p:nvSpPr>
          <p:spPr bwMode="auto">
            <a:xfrm>
              <a:off x="6892925" y="15859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1</a:t>
              </a:r>
            </a:p>
          </p:txBody>
        </p:sp>
        <p:sp>
          <p:nvSpPr>
            <p:cNvPr id="44" name="Text Box 22"/>
            <p:cNvSpPr txBox="1">
              <a:spLocks noChangeArrowheads="1"/>
            </p:cNvSpPr>
            <p:nvPr/>
          </p:nvSpPr>
          <p:spPr bwMode="auto">
            <a:xfrm>
              <a:off x="5413375" y="1757364"/>
              <a:ext cx="954088" cy="246063"/>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capacity-1</a:t>
              </a:r>
            </a:p>
          </p:txBody>
        </p:sp>
        <p:sp>
          <p:nvSpPr>
            <p:cNvPr id="45" name="Text Box 23"/>
            <p:cNvSpPr txBox="1">
              <a:spLocks noChangeArrowheads="1"/>
            </p:cNvSpPr>
            <p:nvPr/>
          </p:nvSpPr>
          <p:spPr bwMode="auto">
            <a:xfrm>
              <a:off x="7216775" y="184626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2</a:t>
              </a:r>
            </a:p>
          </p:txBody>
        </p:sp>
        <p:sp>
          <p:nvSpPr>
            <p:cNvPr id="46" name="Text Box 24"/>
            <p:cNvSpPr txBox="1">
              <a:spLocks noChangeArrowheads="1"/>
            </p:cNvSpPr>
            <p:nvPr/>
          </p:nvSpPr>
          <p:spPr bwMode="auto">
            <a:xfrm>
              <a:off x="5915025" y="1296989"/>
              <a:ext cx="601663" cy="307975"/>
            </a:xfrm>
            <a:prstGeom prst="rect">
              <a:avLst/>
            </a:prstGeom>
            <a:solidFill>
              <a:srgbClr val="00FFFF"/>
            </a:solidFill>
            <a:ln w="28575" algn="ctr">
              <a:solidFill>
                <a:schemeClr val="tx1"/>
              </a:solidFill>
              <a:miter lim="800000"/>
              <a:headEnd/>
              <a:tailEnd/>
            </a:ln>
          </p:spPr>
          <p:txBody>
            <a:bodyPr wrap="none">
              <a:spAutoFit/>
            </a:bodyPr>
            <a:lstStyle/>
            <a:p>
              <a:r>
                <a:rPr lang="en-US" sz="1400" dirty="0">
                  <a:solidFill>
                    <a:schemeClr val="tx2"/>
                  </a:solidFill>
                  <a:latin typeface="Arial" pitchFamily="34" charset="0"/>
                </a:rPr>
                <a:t>head</a:t>
              </a:r>
            </a:p>
          </p:txBody>
        </p:sp>
        <p:sp>
          <p:nvSpPr>
            <p:cNvPr id="47" name="Line 25"/>
            <p:cNvSpPr>
              <a:spLocks noChangeShapeType="1"/>
            </p:cNvSpPr>
            <p:nvPr/>
          </p:nvSpPr>
          <p:spPr bwMode="auto">
            <a:xfrm>
              <a:off x="6305550" y="1581152"/>
              <a:ext cx="203200" cy="2159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48" name="Text Box 26"/>
            <p:cNvSpPr txBox="1">
              <a:spLocks noChangeArrowheads="1"/>
            </p:cNvSpPr>
            <p:nvPr/>
          </p:nvSpPr>
          <p:spPr bwMode="auto">
            <a:xfrm>
              <a:off x="7413625" y="1309689"/>
              <a:ext cx="590550" cy="307975"/>
            </a:xfrm>
            <a:prstGeom prst="rect">
              <a:avLst/>
            </a:prstGeom>
            <a:solidFill>
              <a:srgbClr val="00FFFF"/>
            </a:solidFill>
            <a:ln w="28575" algn="ctr">
              <a:solidFill>
                <a:schemeClr val="tx1"/>
              </a:solidFill>
              <a:miter lim="800000"/>
              <a:headEnd/>
              <a:tailEnd/>
            </a:ln>
          </p:spPr>
          <p:txBody>
            <a:bodyPr>
              <a:spAutoFit/>
            </a:bodyPr>
            <a:lstStyle/>
            <a:p>
              <a:r>
                <a:rPr lang="en-US" sz="1400" dirty="0">
                  <a:solidFill>
                    <a:schemeClr val="tx2"/>
                  </a:solidFill>
                  <a:latin typeface="Arial" pitchFamily="34" charset="0"/>
                </a:rPr>
                <a:t>tail</a:t>
              </a:r>
            </a:p>
          </p:txBody>
        </p:sp>
        <p:sp>
          <p:nvSpPr>
            <p:cNvPr id="49" name="Line 27"/>
            <p:cNvSpPr>
              <a:spLocks noChangeShapeType="1"/>
            </p:cNvSpPr>
            <p:nvPr/>
          </p:nvSpPr>
          <p:spPr bwMode="auto">
            <a:xfrm flipH="1">
              <a:off x="7194550" y="1606552"/>
              <a:ext cx="406400" cy="4191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50" name="Text Box 28"/>
            <p:cNvSpPr txBox="1">
              <a:spLocks noChangeArrowheads="1"/>
            </p:cNvSpPr>
            <p:nvPr/>
          </p:nvSpPr>
          <p:spPr bwMode="auto">
            <a:xfrm>
              <a:off x="6435725" y="16827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y</a:t>
              </a:r>
            </a:p>
          </p:txBody>
        </p:sp>
        <p:sp>
          <p:nvSpPr>
            <p:cNvPr id="51" name="Text Box 29"/>
            <p:cNvSpPr txBox="1">
              <a:spLocks noChangeArrowheads="1"/>
            </p:cNvSpPr>
            <p:nvPr/>
          </p:nvSpPr>
          <p:spPr bwMode="auto">
            <a:xfrm>
              <a:off x="6727825" y="17081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z</a:t>
              </a:r>
            </a:p>
          </p:txBody>
        </p:sp>
        <p:grpSp>
          <p:nvGrpSpPr>
            <p:cNvPr id="52" name="Group 37"/>
            <p:cNvGrpSpPr/>
            <p:nvPr/>
          </p:nvGrpSpPr>
          <p:grpSpPr>
            <a:xfrm>
              <a:off x="6563360" y="2171808"/>
              <a:ext cx="332554" cy="474757"/>
              <a:chOff x="4436366" y="3112166"/>
              <a:chExt cx="634627" cy="906000"/>
            </a:xfrm>
          </p:grpSpPr>
          <p:sp>
            <p:nvSpPr>
              <p:cNvPr id="53" name="Oval 8"/>
              <p:cNvSpPr>
                <a:spLocks noChangeArrowheads="1"/>
              </p:cNvSpPr>
              <p:nvPr/>
            </p:nvSpPr>
            <p:spPr bwMode="auto">
              <a:xfrm>
                <a:off x="4436366" y="3112166"/>
                <a:ext cx="634627" cy="655835"/>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54" name="Oval 9"/>
              <p:cNvSpPr>
                <a:spLocks noChangeArrowheads="1"/>
              </p:cNvSpPr>
              <p:nvPr/>
            </p:nvSpPr>
            <p:spPr bwMode="auto">
              <a:xfrm>
                <a:off x="4527663" y="3200062"/>
                <a:ext cx="445352" cy="516104"/>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55" name="Oval 10"/>
              <p:cNvSpPr>
                <a:spLocks noChangeArrowheads="1"/>
              </p:cNvSpPr>
              <p:nvPr/>
            </p:nvSpPr>
            <p:spPr bwMode="auto">
              <a:xfrm>
                <a:off x="4440819" y="3375853"/>
                <a:ext cx="630174" cy="642313"/>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56" name="Oval 11"/>
              <p:cNvSpPr>
                <a:spLocks noChangeArrowheads="1"/>
              </p:cNvSpPr>
              <p:nvPr/>
            </p:nvSpPr>
            <p:spPr bwMode="auto">
              <a:xfrm>
                <a:off x="4639001" y="3508823"/>
                <a:ext cx="227130" cy="220865"/>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57"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CC"/>
              </a:solidFill>
              <a:ln w="12700">
                <a:solidFill>
                  <a:schemeClr val="bg1"/>
                </a:solidFill>
                <a:miter lim="800000"/>
                <a:headEnd/>
                <a:tailEnd/>
              </a:ln>
            </p:spPr>
            <p:txBody>
              <a:bodyPr wrap="none" anchor="ctr"/>
              <a:lstStyle/>
              <a:p>
                <a:endParaRPr lang="en-US" dirty="0">
                  <a:latin typeface="Arial" pitchFamily="34" charset="0"/>
                </a:endParaRPr>
              </a:p>
            </p:txBody>
          </p:sp>
        </p:grpSp>
      </p:grpSp>
    </p:spTree>
    <p:extLst>
      <p:ext uri="{BB962C8B-B14F-4D97-AF65-F5344CB8AC3E}">
        <p14:creationId xmlns:p14="http://schemas.microsoft.com/office/powerpoint/2010/main" val="230582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7" name="Slide Number Placeholder 3"/>
          <p:cNvSpPr>
            <a:spLocks noGrp="1"/>
          </p:cNvSpPr>
          <p:nvPr>
            <p:ph type="sldNum" sz="quarter" idx="11"/>
          </p:nvPr>
        </p:nvSpPr>
        <p:spPr>
          <a:xfrm>
            <a:off x="6553200" y="6248400"/>
            <a:ext cx="1905000" cy="457200"/>
          </a:xfrm>
        </p:spPr>
        <p:txBody>
          <a:bodyPr/>
          <a:lstStyle/>
          <a:p>
            <a:pPr>
              <a:defRPr/>
            </a:pPr>
            <a:fld id="{678C7604-DB16-421D-882C-8FDAA9BA1F84}" type="slidenum">
              <a:rPr lang="x-none" b="0">
                <a:solidFill>
                  <a:schemeClr val="tx1"/>
                </a:solidFill>
                <a:latin typeface="Arial" pitchFamily="34" charset="0"/>
                <a:cs typeface="+mn-cs"/>
              </a:rPr>
              <a:pPr>
                <a:defRPr/>
              </a:pPr>
              <a:t>160</a:t>
            </a:fld>
            <a:endParaRPr lang="en-US" b="0" dirty="0">
              <a:solidFill>
                <a:schemeClr val="tx1"/>
              </a:solidFill>
              <a:latin typeface="Arial" pitchFamily="34" charset="0"/>
              <a:cs typeface="+mn-cs"/>
            </a:endParaRPr>
          </a:p>
        </p:txBody>
      </p:sp>
      <p:pic>
        <p:nvPicPr>
          <p:cNvPr id="15872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58725" name="Rectangle 3"/>
          <p:cNvSpPr>
            <a:spLocks noGrp="1" noChangeArrowheads="1"/>
          </p:cNvSpPr>
          <p:nvPr>
            <p:ph type="title" idx="4294967295"/>
          </p:nvPr>
        </p:nvSpPr>
        <p:spPr/>
        <p:txBody>
          <a:bodyPr/>
          <a:lstStyle/>
          <a:p>
            <a:pPr eaLnBrk="1" hangingPunct="1"/>
            <a:r>
              <a:rPr lang="en-US" smtClean="0"/>
              <a:t>Example</a:t>
            </a:r>
          </a:p>
        </p:txBody>
      </p:sp>
      <p:grpSp>
        <p:nvGrpSpPr>
          <p:cNvPr id="158726" name="Group 4"/>
          <p:cNvGrpSpPr>
            <a:grpSpLocks/>
          </p:cNvGrpSpPr>
          <p:nvPr/>
        </p:nvGrpSpPr>
        <p:grpSpPr bwMode="auto">
          <a:xfrm>
            <a:off x="838200" y="5257800"/>
            <a:ext cx="7391400" cy="762000"/>
            <a:chOff x="528" y="3312"/>
            <a:chExt cx="4656" cy="480"/>
          </a:xfrm>
        </p:grpSpPr>
        <p:sp>
          <p:nvSpPr>
            <p:cNvPr id="158746" name="AutoShape 5"/>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58747" name="Text Box 6"/>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158727" name="AutoShape 7"/>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158728" name="Group 8"/>
          <p:cNvGrpSpPr>
            <a:grpSpLocks/>
          </p:cNvGrpSpPr>
          <p:nvPr/>
        </p:nvGrpSpPr>
        <p:grpSpPr bwMode="auto">
          <a:xfrm>
            <a:off x="3429000" y="2352675"/>
            <a:ext cx="1828800" cy="466725"/>
            <a:chOff x="2160" y="1200"/>
            <a:chExt cx="1152" cy="294"/>
          </a:xfrm>
        </p:grpSpPr>
        <p:grpSp>
          <p:nvGrpSpPr>
            <p:cNvPr id="158733" name="Group 9"/>
            <p:cNvGrpSpPr>
              <a:grpSpLocks/>
            </p:cNvGrpSpPr>
            <p:nvPr/>
          </p:nvGrpSpPr>
          <p:grpSpPr bwMode="auto">
            <a:xfrm>
              <a:off x="2234" y="1292"/>
              <a:ext cx="138" cy="110"/>
              <a:chOff x="2928" y="1465"/>
              <a:chExt cx="271" cy="215"/>
            </a:xfrm>
          </p:grpSpPr>
          <p:sp>
            <p:nvSpPr>
              <p:cNvPr id="158744" name="Oval 10"/>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58745" name="Oval 11"/>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58734" name="Rectangle 12"/>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58735" name="Rectangle 13"/>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58736" name="Rectangle 14"/>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58737" name="Line 15"/>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8738" name="Line 16"/>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158739" name="Group 17"/>
            <p:cNvGrpSpPr>
              <a:grpSpLocks/>
            </p:cNvGrpSpPr>
            <p:nvPr/>
          </p:nvGrpSpPr>
          <p:grpSpPr bwMode="auto">
            <a:xfrm>
              <a:off x="2528" y="1292"/>
              <a:ext cx="138" cy="110"/>
              <a:chOff x="3648" y="3312"/>
              <a:chExt cx="271" cy="215"/>
            </a:xfrm>
          </p:grpSpPr>
          <p:sp>
            <p:nvSpPr>
              <p:cNvPr id="158742" name="Oval 18"/>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58743" name="Oval 19"/>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58740" name="Oval 20"/>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58741" name="Oval 21"/>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58729" name="AutoShape 22"/>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158730" name="AutoShape 23"/>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q.deq(y)</a:t>
            </a:r>
          </a:p>
        </p:txBody>
      </p:sp>
      <p:pic>
        <p:nvPicPr>
          <p:cNvPr id="158732" name="Picture 25" descr="MCj03970740000[1]"/>
          <p:cNvPicPr>
            <a:picLocks noChangeAspect="1" noChangeArrowheads="1"/>
          </p:cNvPicPr>
          <p:nvPr/>
        </p:nvPicPr>
        <p:blipFill>
          <a:blip r:embed="rId4" cstate="print"/>
          <a:srcRect/>
          <a:stretch>
            <a:fillRect/>
          </a:stretch>
        </p:blipFill>
        <p:spPr bwMode="auto">
          <a:xfrm>
            <a:off x="450850" y="534988"/>
            <a:ext cx="866775" cy="858837"/>
          </a:xfrm>
          <a:prstGeom prst="rect">
            <a:avLst/>
          </a:prstGeom>
          <a:noFill/>
          <a:ln w="9525">
            <a:noFill/>
            <a:miter lim="800000"/>
            <a:headEnd/>
            <a:tailEnd/>
          </a:ln>
        </p:spPr>
      </p:pic>
      <p:pic>
        <p:nvPicPr>
          <p:cNvPr id="28" name="Picture 7"/>
          <p:cNvPicPr>
            <a:picLocks noChangeAspect="1" noChangeArrowheads="1"/>
          </p:cNvPicPr>
          <p:nvPr/>
        </p:nvPicPr>
        <p:blipFill>
          <a:blip r:embed="rId5"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2" name="Slide Number Placeholder 3"/>
          <p:cNvSpPr>
            <a:spLocks noGrp="1"/>
          </p:cNvSpPr>
          <p:nvPr>
            <p:ph type="sldNum" sz="quarter" idx="11"/>
          </p:nvPr>
        </p:nvSpPr>
        <p:spPr>
          <a:xfrm>
            <a:off x="6553200" y="6248400"/>
            <a:ext cx="1905000" cy="457200"/>
          </a:xfrm>
        </p:spPr>
        <p:txBody>
          <a:bodyPr/>
          <a:lstStyle/>
          <a:p>
            <a:pPr>
              <a:defRPr/>
            </a:pPr>
            <a:fld id="{026713B1-1332-4E1E-8F96-984552A71CF4}" type="slidenum">
              <a:rPr lang="x-none" b="0">
                <a:solidFill>
                  <a:schemeClr val="tx1"/>
                </a:solidFill>
                <a:latin typeface="Arial" pitchFamily="34" charset="0"/>
                <a:cs typeface="+mn-cs"/>
              </a:rPr>
              <a:pPr>
                <a:defRPr/>
              </a:pPr>
              <a:t>161</a:t>
            </a:fld>
            <a:endParaRPr lang="en-US" b="0" dirty="0">
              <a:solidFill>
                <a:schemeClr val="tx1"/>
              </a:solidFill>
              <a:latin typeface="Arial" pitchFamily="34" charset="0"/>
              <a:cs typeface="+mn-cs"/>
            </a:endParaRPr>
          </a:p>
        </p:txBody>
      </p:sp>
      <p:pic>
        <p:nvPicPr>
          <p:cNvPr id="15974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59749" name="Rectangle 3"/>
          <p:cNvSpPr>
            <a:spLocks noGrp="1" noChangeArrowheads="1"/>
          </p:cNvSpPr>
          <p:nvPr>
            <p:ph type="title" idx="4294967295"/>
          </p:nvPr>
        </p:nvSpPr>
        <p:spPr/>
        <p:txBody>
          <a:bodyPr/>
          <a:lstStyle/>
          <a:p>
            <a:pPr eaLnBrk="1" hangingPunct="1"/>
            <a:r>
              <a:rPr lang="en-US" smtClean="0"/>
              <a:t>Example</a:t>
            </a:r>
          </a:p>
        </p:txBody>
      </p:sp>
      <p:grpSp>
        <p:nvGrpSpPr>
          <p:cNvPr id="159750" name="Group 4"/>
          <p:cNvGrpSpPr>
            <a:grpSpLocks/>
          </p:cNvGrpSpPr>
          <p:nvPr/>
        </p:nvGrpSpPr>
        <p:grpSpPr bwMode="auto">
          <a:xfrm>
            <a:off x="838200" y="5257800"/>
            <a:ext cx="7391400" cy="762000"/>
            <a:chOff x="528" y="3312"/>
            <a:chExt cx="4656" cy="480"/>
          </a:xfrm>
        </p:grpSpPr>
        <p:sp>
          <p:nvSpPr>
            <p:cNvPr id="159775" name="AutoShape 5"/>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59776" name="Text Box 6"/>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159751" name="AutoShape 7"/>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159752" name="Group 8"/>
          <p:cNvGrpSpPr>
            <a:grpSpLocks/>
          </p:cNvGrpSpPr>
          <p:nvPr/>
        </p:nvGrpSpPr>
        <p:grpSpPr bwMode="auto">
          <a:xfrm>
            <a:off x="3429000" y="2352675"/>
            <a:ext cx="1828800" cy="466725"/>
            <a:chOff x="2160" y="1200"/>
            <a:chExt cx="1152" cy="294"/>
          </a:xfrm>
        </p:grpSpPr>
        <p:grpSp>
          <p:nvGrpSpPr>
            <p:cNvPr id="159762" name="Group 9"/>
            <p:cNvGrpSpPr>
              <a:grpSpLocks/>
            </p:cNvGrpSpPr>
            <p:nvPr/>
          </p:nvGrpSpPr>
          <p:grpSpPr bwMode="auto">
            <a:xfrm>
              <a:off x="2234" y="1292"/>
              <a:ext cx="138" cy="110"/>
              <a:chOff x="2928" y="1465"/>
              <a:chExt cx="271" cy="215"/>
            </a:xfrm>
          </p:grpSpPr>
          <p:sp>
            <p:nvSpPr>
              <p:cNvPr id="159773" name="Oval 10"/>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59774" name="Oval 11"/>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59763" name="Rectangle 12"/>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59764" name="Rectangle 13"/>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59765" name="Rectangle 14"/>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59766" name="Line 15"/>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9767" name="Line 16"/>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159768" name="Group 17"/>
            <p:cNvGrpSpPr>
              <a:grpSpLocks/>
            </p:cNvGrpSpPr>
            <p:nvPr/>
          </p:nvGrpSpPr>
          <p:grpSpPr bwMode="auto">
            <a:xfrm>
              <a:off x="2528" y="1292"/>
              <a:ext cx="138" cy="110"/>
              <a:chOff x="3648" y="3312"/>
              <a:chExt cx="271" cy="215"/>
            </a:xfrm>
          </p:grpSpPr>
          <p:sp>
            <p:nvSpPr>
              <p:cNvPr id="159771" name="Oval 18"/>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59772" name="Oval 19"/>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59769" name="Oval 20"/>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59770" name="Oval 21"/>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59753" name="AutoShape 22"/>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159754" name="AutoShape 23"/>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q.deq(y)</a:t>
            </a:r>
          </a:p>
        </p:txBody>
      </p:sp>
      <p:grpSp>
        <p:nvGrpSpPr>
          <p:cNvPr id="159755" name="Group 24"/>
          <p:cNvGrpSpPr>
            <a:grpSpLocks/>
          </p:cNvGrpSpPr>
          <p:nvPr/>
        </p:nvGrpSpPr>
        <p:grpSpPr bwMode="auto">
          <a:xfrm>
            <a:off x="909638" y="3362325"/>
            <a:ext cx="4267200" cy="1981200"/>
            <a:chOff x="573" y="2118"/>
            <a:chExt cx="2688" cy="1248"/>
          </a:xfrm>
        </p:grpSpPr>
        <p:sp>
          <p:nvSpPr>
            <p:cNvPr id="159758" name="AutoShape 25"/>
            <p:cNvSpPr>
              <a:spLocks noChangeArrowheads="1"/>
            </p:cNvSpPr>
            <p:nvPr/>
          </p:nvSpPr>
          <p:spPr bwMode="auto">
            <a:xfrm>
              <a:off x="573" y="2118"/>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sp>
          <p:nvSpPr>
            <p:cNvPr id="159759" name="AutoShape 26"/>
            <p:cNvSpPr>
              <a:spLocks noChangeArrowheads="1"/>
            </p:cNvSpPr>
            <p:nvPr/>
          </p:nvSpPr>
          <p:spPr bwMode="auto">
            <a:xfrm>
              <a:off x="2013" y="2742"/>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159760" name="Line 27"/>
            <p:cNvSpPr>
              <a:spLocks noChangeShapeType="1"/>
            </p:cNvSpPr>
            <p:nvPr/>
          </p:nvSpPr>
          <p:spPr bwMode="auto">
            <a:xfrm>
              <a:off x="1143" y="2249"/>
              <a:ext cx="0" cy="329"/>
            </a:xfrm>
            <a:prstGeom prst="line">
              <a:avLst/>
            </a:prstGeom>
            <a:noFill/>
            <a:ln w="76200">
              <a:solidFill>
                <a:srgbClr val="6666FF"/>
              </a:solidFill>
              <a:round/>
              <a:headEnd/>
              <a:tailEnd/>
            </a:ln>
          </p:spPr>
          <p:txBody>
            <a:bodyPr wrap="none" anchor="ctr"/>
            <a:lstStyle/>
            <a:p>
              <a:endParaRPr lang="en-US" dirty="0">
                <a:latin typeface="Courier New" pitchFamily="49" charset="0"/>
              </a:endParaRPr>
            </a:p>
          </p:txBody>
        </p:sp>
        <p:sp>
          <p:nvSpPr>
            <p:cNvPr id="159761" name="Line 28"/>
            <p:cNvSpPr>
              <a:spLocks noChangeShapeType="1"/>
            </p:cNvSpPr>
            <p:nvPr/>
          </p:nvSpPr>
          <p:spPr bwMode="auto">
            <a:xfrm>
              <a:off x="2629" y="2885"/>
              <a:ext cx="0" cy="329"/>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grpSp>
      <p:pic>
        <p:nvPicPr>
          <p:cNvPr id="159757" name="Picture 30" descr="MCj03970740000[1]"/>
          <p:cNvPicPr>
            <a:picLocks noChangeAspect="1" noChangeArrowheads="1"/>
          </p:cNvPicPr>
          <p:nvPr/>
        </p:nvPicPr>
        <p:blipFill>
          <a:blip r:embed="rId4" cstate="print"/>
          <a:srcRect/>
          <a:stretch>
            <a:fillRect/>
          </a:stretch>
        </p:blipFill>
        <p:spPr bwMode="auto">
          <a:xfrm>
            <a:off x="450850" y="534988"/>
            <a:ext cx="866775" cy="858837"/>
          </a:xfrm>
          <a:prstGeom prst="rect">
            <a:avLst/>
          </a:prstGeom>
          <a:noFill/>
          <a:ln w="9525">
            <a:noFill/>
            <a:miter lim="800000"/>
            <a:headEnd/>
            <a:tailEnd/>
          </a:ln>
        </p:spPr>
      </p:pic>
      <p:pic>
        <p:nvPicPr>
          <p:cNvPr id="33" name="Picture 7"/>
          <p:cNvPicPr>
            <a:picLocks noChangeAspect="1" noChangeArrowheads="1"/>
          </p:cNvPicPr>
          <p:nvPr/>
        </p:nvPicPr>
        <p:blipFill>
          <a:blip r:embed="rId5"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2" name="Slide Number Placeholder 3"/>
          <p:cNvSpPr>
            <a:spLocks noGrp="1"/>
          </p:cNvSpPr>
          <p:nvPr>
            <p:ph type="sldNum" sz="quarter" idx="11"/>
          </p:nvPr>
        </p:nvSpPr>
        <p:spPr>
          <a:xfrm>
            <a:off x="6553200" y="6248400"/>
            <a:ext cx="1905000" cy="457200"/>
          </a:xfrm>
        </p:spPr>
        <p:txBody>
          <a:bodyPr/>
          <a:lstStyle/>
          <a:p>
            <a:pPr>
              <a:defRPr/>
            </a:pPr>
            <a:fld id="{1D9A82A2-CCF6-4B9D-8691-5A9896AB12A5}" type="slidenum">
              <a:rPr lang="x-none" b="0">
                <a:solidFill>
                  <a:schemeClr val="tx1"/>
                </a:solidFill>
                <a:latin typeface="Arial" pitchFamily="34" charset="0"/>
                <a:cs typeface="+mn-cs"/>
              </a:rPr>
              <a:pPr>
                <a:defRPr/>
              </a:pPr>
              <a:t>162</a:t>
            </a:fld>
            <a:endParaRPr lang="en-US" b="0" dirty="0">
              <a:solidFill>
                <a:schemeClr val="tx1"/>
              </a:solidFill>
              <a:latin typeface="Arial" pitchFamily="34" charset="0"/>
              <a:cs typeface="+mn-cs"/>
            </a:endParaRPr>
          </a:p>
        </p:txBody>
      </p:sp>
      <p:pic>
        <p:nvPicPr>
          <p:cNvPr id="16077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60773" name="Rectangle 3"/>
          <p:cNvSpPr>
            <a:spLocks noGrp="1" noChangeArrowheads="1"/>
          </p:cNvSpPr>
          <p:nvPr>
            <p:ph type="title" idx="4294967295"/>
          </p:nvPr>
        </p:nvSpPr>
        <p:spPr/>
        <p:txBody>
          <a:bodyPr/>
          <a:lstStyle/>
          <a:p>
            <a:pPr eaLnBrk="1" hangingPunct="1"/>
            <a:r>
              <a:rPr lang="en-US" smtClean="0"/>
              <a:t>Example</a:t>
            </a:r>
          </a:p>
        </p:txBody>
      </p:sp>
      <p:grpSp>
        <p:nvGrpSpPr>
          <p:cNvPr id="160774" name="Group 4"/>
          <p:cNvGrpSpPr>
            <a:grpSpLocks/>
          </p:cNvGrpSpPr>
          <p:nvPr/>
        </p:nvGrpSpPr>
        <p:grpSpPr bwMode="auto">
          <a:xfrm>
            <a:off x="838200" y="5257800"/>
            <a:ext cx="7391400" cy="762000"/>
            <a:chOff x="528" y="3312"/>
            <a:chExt cx="4656" cy="480"/>
          </a:xfrm>
        </p:grpSpPr>
        <p:sp>
          <p:nvSpPr>
            <p:cNvPr id="160799" name="AutoShape 5"/>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60800" name="Text Box 6"/>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160775" name="AutoShape 7"/>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160776" name="Group 8"/>
          <p:cNvGrpSpPr>
            <a:grpSpLocks/>
          </p:cNvGrpSpPr>
          <p:nvPr/>
        </p:nvGrpSpPr>
        <p:grpSpPr bwMode="auto">
          <a:xfrm>
            <a:off x="3429000" y="2352675"/>
            <a:ext cx="1828800" cy="466725"/>
            <a:chOff x="2160" y="1200"/>
            <a:chExt cx="1152" cy="294"/>
          </a:xfrm>
        </p:grpSpPr>
        <p:grpSp>
          <p:nvGrpSpPr>
            <p:cNvPr id="160786" name="Group 9"/>
            <p:cNvGrpSpPr>
              <a:grpSpLocks/>
            </p:cNvGrpSpPr>
            <p:nvPr/>
          </p:nvGrpSpPr>
          <p:grpSpPr bwMode="auto">
            <a:xfrm>
              <a:off x="2234" y="1292"/>
              <a:ext cx="138" cy="110"/>
              <a:chOff x="2928" y="1465"/>
              <a:chExt cx="271" cy="215"/>
            </a:xfrm>
          </p:grpSpPr>
          <p:sp>
            <p:nvSpPr>
              <p:cNvPr id="160797" name="Oval 10"/>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60798" name="Oval 11"/>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60787" name="Rectangle 12"/>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60788" name="Rectangle 13"/>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60789" name="Rectangle 14"/>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60790" name="Line 15"/>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60791" name="Line 16"/>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160792" name="Group 17"/>
            <p:cNvGrpSpPr>
              <a:grpSpLocks/>
            </p:cNvGrpSpPr>
            <p:nvPr/>
          </p:nvGrpSpPr>
          <p:grpSpPr bwMode="auto">
            <a:xfrm>
              <a:off x="2528" y="1292"/>
              <a:ext cx="138" cy="110"/>
              <a:chOff x="3648" y="3312"/>
              <a:chExt cx="271" cy="215"/>
            </a:xfrm>
          </p:grpSpPr>
          <p:sp>
            <p:nvSpPr>
              <p:cNvPr id="160795" name="Oval 18"/>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60796" name="Oval 19"/>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60793" name="Oval 20"/>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60794" name="Oval 21"/>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60777" name="AutoShape 22"/>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160778" name="AutoShape 23"/>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q.deq(y)</a:t>
            </a:r>
          </a:p>
        </p:txBody>
      </p:sp>
      <p:sp>
        <p:nvSpPr>
          <p:cNvPr id="160779" name="AutoShape 24"/>
          <p:cNvSpPr>
            <a:spLocks noChangeArrowheads="1"/>
          </p:cNvSpPr>
          <p:nvPr/>
        </p:nvSpPr>
        <p:spPr bwMode="auto">
          <a:xfrm>
            <a:off x="909638"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sp>
        <p:nvSpPr>
          <p:cNvPr id="160780" name="AutoShape 25"/>
          <p:cNvSpPr>
            <a:spLocks noChangeArrowheads="1"/>
          </p:cNvSpPr>
          <p:nvPr/>
        </p:nvSpPr>
        <p:spPr bwMode="auto">
          <a:xfrm>
            <a:off x="3195638" y="43529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1088538" name="Line 26"/>
          <p:cNvSpPr>
            <a:spLocks noChangeShapeType="1"/>
          </p:cNvSpPr>
          <p:nvPr/>
        </p:nvSpPr>
        <p:spPr bwMode="auto">
          <a:xfrm>
            <a:off x="1814513" y="3570288"/>
            <a:ext cx="0" cy="522287"/>
          </a:xfrm>
          <a:prstGeom prst="line">
            <a:avLst/>
          </a:prstGeom>
          <a:noFill/>
          <a:ln w="76200">
            <a:solidFill>
              <a:srgbClr val="6666FF"/>
            </a:solidFill>
            <a:round/>
            <a:headEnd/>
            <a:tailEnd/>
          </a:ln>
        </p:spPr>
        <p:txBody>
          <a:bodyPr wrap="none" anchor="ctr"/>
          <a:lstStyle/>
          <a:p>
            <a:endParaRPr lang="en-US" dirty="0">
              <a:latin typeface="Courier New" pitchFamily="49" charset="0"/>
            </a:endParaRPr>
          </a:p>
        </p:txBody>
      </p:sp>
      <p:sp>
        <p:nvSpPr>
          <p:cNvPr id="1088539" name="Line 27"/>
          <p:cNvSpPr>
            <a:spLocks noChangeShapeType="1"/>
          </p:cNvSpPr>
          <p:nvPr/>
        </p:nvSpPr>
        <p:spPr bwMode="auto">
          <a:xfrm>
            <a:off x="4173538" y="4579938"/>
            <a:ext cx="0" cy="522287"/>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pic>
        <p:nvPicPr>
          <p:cNvPr id="160784" name="Picture 29" descr="MCj03970740000[1]"/>
          <p:cNvPicPr>
            <a:picLocks noChangeAspect="1" noChangeArrowheads="1"/>
          </p:cNvPicPr>
          <p:nvPr/>
        </p:nvPicPr>
        <p:blipFill>
          <a:blip r:embed="rId4" cstate="print"/>
          <a:srcRect/>
          <a:stretch>
            <a:fillRect/>
          </a:stretch>
        </p:blipFill>
        <p:spPr bwMode="auto">
          <a:xfrm>
            <a:off x="450850" y="534988"/>
            <a:ext cx="866775" cy="858837"/>
          </a:xfrm>
          <a:prstGeom prst="rect">
            <a:avLst/>
          </a:prstGeom>
          <a:noFill/>
          <a:ln w="9525">
            <a:noFill/>
            <a:miter lim="800000"/>
            <a:headEnd/>
            <a:tailEnd/>
          </a:ln>
        </p:spPr>
      </p:pic>
      <p:sp>
        <p:nvSpPr>
          <p:cNvPr id="160785" name="Text Box 30"/>
          <p:cNvSpPr txBox="1">
            <a:spLocks noChangeArrowheads="1"/>
          </p:cNvSpPr>
          <p:nvPr/>
        </p:nvSpPr>
        <p:spPr bwMode="auto">
          <a:xfrm rot="2237948">
            <a:off x="4572000" y="2552700"/>
            <a:ext cx="4572000" cy="800100"/>
          </a:xfrm>
          <a:prstGeom prst="rect">
            <a:avLst/>
          </a:prstGeom>
          <a:solidFill>
            <a:schemeClr val="bg1">
              <a:lumMod val="95000"/>
            </a:schemeClr>
          </a:solidFill>
          <a:ln w="38100">
            <a:solidFill>
              <a:srgbClr val="FF0000"/>
            </a:solidFill>
            <a:miter lim="800000"/>
            <a:headEnd/>
            <a:tailEnd/>
          </a:ln>
          <a:effectLst>
            <a:outerShdw blurRad="50800" dist="38100" dir="2700000" algn="tl" rotWithShape="0">
              <a:prstClr val="black">
                <a:alpha val="40000"/>
              </a:prstClr>
            </a:outerShdw>
          </a:effectLst>
        </p:spPr>
        <p:txBody>
          <a:bodyPr>
            <a:spAutoFit/>
          </a:bodyPr>
          <a:lstStyle/>
          <a:p>
            <a:pPr algn="ctr"/>
            <a:r>
              <a:rPr lang="en-US" sz="4400" dirty="0">
                <a:latin typeface="Arial" pitchFamily="34" charset="0"/>
              </a:rPr>
              <a:t>not </a:t>
            </a:r>
            <a:r>
              <a:rPr lang="en-US" sz="4400" dirty="0" err="1">
                <a:latin typeface="Arial" pitchFamily="34" charset="0"/>
              </a:rPr>
              <a:t>linearizable</a:t>
            </a:r>
            <a:endParaRPr lang="en-US" sz="4400" dirty="0">
              <a:latin typeface="Arial" pitchFamily="34" charset="0"/>
            </a:endParaRPr>
          </a:p>
        </p:txBody>
      </p:sp>
      <p:pic>
        <p:nvPicPr>
          <p:cNvPr id="33" name="Picture 7"/>
          <p:cNvPicPr>
            <a:picLocks noChangeAspect="1" noChangeArrowheads="1"/>
          </p:cNvPicPr>
          <p:nvPr/>
        </p:nvPicPr>
        <p:blipFill>
          <a:blip r:embed="rId5"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2.5E-6 -2.05098E-6 L 0.10104 -2.05098E-6 " pathEditMode="relative" rAng="0" ptsTypes="AA">
                                      <p:cBhvr>
                                        <p:cTn id="6" dur="2000" fill="hold"/>
                                        <p:tgtEl>
                                          <p:spTgt spid="1088538"/>
                                        </p:tgtEl>
                                        <p:attrNameLst>
                                          <p:attrName>ppt_x</p:attrName>
                                          <p:attrName>ppt_y</p:attrName>
                                        </p:attrNameLst>
                                      </p:cBhvr>
                                      <p:rCtr x="51" y="0"/>
                                    </p:animMotion>
                                  </p:childTnLst>
                                </p:cTn>
                              </p:par>
                              <p:par>
                                <p:cTn id="7" presetID="35" presetClass="path" presetSubtype="0" accel="50000" decel="50000" fill="hold" grpId="0" nodeType="withEffect">
                                  <p:stCondLst>
                                    <p:cond delay="0"/>
                                  </p:stCondLst>
                                  <p:childTnLst>
                                    <p:animMotion origin="layout" path="M -3.61111E-6 -4.86674E-6 L -0.1059 -4.86674E-6 " pathEditMode="relative" rAng="0" ptsTypes="AA">
                                      <p:cBhvr>
                                        <p:cTn id="8" dur="2000" fill="hold"/>
                                        <p:tgtEl>
                                          <p:spTgt spid="1088539"/>
                                        </p:tgtEl>
                                        <p:attrNameLst>
                                          <p:attrName>ppt_x</p:attrName>
                                          <p:attrName>ppt_y</p:attrName>
                                        </p:attrNameLst>
                                      </p:cBhvr>
                                      <p:rCtr x="-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38" grpId="0" animBg="1"/>
      <p:bldP spid="1088539"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2" name="Slide Number Placeholder 3"/>
          <p:cNvSpPr>
            <a:spLocks noGrp="1"/>
          </p:cNvSpPr>
          <p:nvPr>
            <p:ph type="sldNum" sz="quarter" idx="11"/>
          </p:nvPr>
        </p:nvSpPr>
        <p:spPr>
          <a:xfrm>
            <a:off x="6553200" y="6248400"/>
            <a:ext cx="1905000" cy="457200"/>
          </a:xfrm>
        </p:spPr>
        <p:txBody>
          <a:bodyPr/>
          <a:lstStyle/>
          <a:p>
            <a:pPr>
              <a:defRPr/>
            </a:pPr>
            <a:fld id="{BEAB1600-70C8-43F7-9B4B-A9E95E7D5CF3}" type="slidenum">
              <a:rPr lang="x-none" b="0">
                <a:solidFill>
                  <a:schemeClr val="tx1"/>
                </a:solidFill>
                <a:latin typeface="Arial" pitchFamily="34" charset="0"/>
                <a:cs typeface="+mn-cs"/>
              </a:rPr>
              <a:pPr>
                <a:defRPr/>
              </a:pPr>
              <a:t>163</a:t>
            </a:fld>
            <a:endParaRPr lang="en-US" b="0" dirty="0">
              <a:solidFill>
                <a:schemeClr val="tx1"/>
              </a:solidFill>
              <a:latin typeface="Arial" pitchFamily="34" charset="0"/>
              <a:cs typeface="+mn-cs"/>
            </a:endParaRPr>
          </a:p>
        </p:txBody>
      </p:sp>
      <p:pic>
        <p:nvPicPr>
          <p:cNvPr id="16179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61797" name="Rectangle 3"/>
          <p:cNvSpPr>
            <a:spLocks noGrp="1" noChangeArrowheads="1"/>
          </p:cNvSpPr>
          <p:nvPr>
            <p:ph type="title" idx="4294967295"/>
          </p:nvPr>
        </p:nvSpPr>
        <p:spPr/>
        <p:txBody>
          <a:bodyPr/>
          <a:lstStyle/>
          <a:p>
            <a:pPr eaLnBrk="1" hangingPunct="1"/>
            <a:r>
              <a:rPr lang="en-US" smtClean="0"/>
              <a:t>Example</a:t>
            </a:r>
          </a:p>
        </p:txBody>
      </p:sp>
      <p:grpSp>
        <p:nvGrpSpPr>
          <p:cNvPr id="161798" name="Group 4"/>
          <p:cNvGrpSpPr>
            <a:grpSpLocks/>
          </p:cNvGrpSpPr>
          <p:nvPr/>
        </p:nvGrpSpPr>
        <p:grpSpPr bwMode="auto">
          <a:xfrm>
            <a:off x="838200" y="5257800"/>
            <a:ext cx="7391400" cy="762000"/>
            <a:chOff x="528" y="3312"/>
            <a:chExt cx="4656" cy="480"/>
          </a:xfrm>
        </p:grpSpPr>
        <p:sp>
          <p:nvSpPr>
            <p:cNvPr id="161823" name="AutoShape 5"/>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61824" name="Text Box 6"/>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161799" name="AutoShape 7"/>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161800" name="Group 8"/>
          <p:cNvGrpSpPr>
            <a:grpSpLocks/>
          </p:cNvGrpSpPr>
          <p:nvPr/>
        </p:nvGrpSpPr>
        <p:grpSpPr bwMode="auto">
          <a:xfrm>
            <a:off x="3429000" y="2352675"/>
            <a:ext cx="1828800" cy="466725"/>
            <a:chOff x="2160" y="1200"/>
            <a:chExt cx="1152" cy="294"/>
          </a:xfrm>
        </p:grpSpPr>
        <p:grpSp>
          <p:nvGrpSpPr>
            <p:cNvPr id="161810" name="Group 9"/>
            <p:cNvGrpSpPr>
              <a:grpSpLocks/>
            </p:cNvGrpSpPr>
            <p:nvPr/>
          </p:nvGrpSpPr>
          <p:grpSpPr bwMode="auto">
            <a:xfrm>
              <a:off x="2234" y="1292"/>
              <a:ext cx="138" cy="110"/>
              <a:chOff x="2928" y="1465"/>
              <a:chExt cx="271" cy="215"/>
            </a:xfrm>
          </p:grpSpPr>
          <p:sp>
            <p:nvSpPr>
              <p:cNvPr id="161821" name="Oval 10"/>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61822" name="Oval 11"/>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61811" name="Rectangle 12"/>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61812" name="Rectangle 13"/>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61813" name="Rectangle 14"/>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161814" name="Line 15"/>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61815" name="Line 16"/>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161816" name="Group 17"/>
            <p:cNvGrpSpPr>
              <a:grpSpLocks/>
            </p:cNvGrpSpPr>
            <p:nvPr/>
          </p:nvGrpSpPr>
          <p:grpSpPr bwMode="auto">
            <a:xfrm>
              <a:off x="2528" y="1292"/>
              <a:ext cx="138" cy="110"/>
              <a:chOff x="3648" y="3312"/>
              <a:chExt cx="271" cy="215"/>
            </a:xfrm>
          </p:grpSpPr>
          <p:sp>
            <p:nvSpPr>
              <p:cNvPr id="161819" name="Oval 18"/>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61820" name="Oval 19"/>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61817" name="Oval 20"/>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161818" name="Oval 21"/>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161801" name="AutoShape 22"/>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161802" name="AutoShape 23"/>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q.deq(y)</a:t>
            </a:r>
          </a:p>
        </p:txBody>
      </p:sp>
      <p:sp>
        <p:nvSpPr>
          <p:cNvPr id="161803" name="AutoShape 24"/>
          <p:cNvSpPr>
            <a:spLocks noChangeArrowheads="1"/>
          </p:cNvSpPr>
          <p:nvPr/>
        </p:nvSpPr>
        <p:spPr bwMode="auto">
          <a:xfrm>
            <a:off x="909638"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sp>
        <p:nvSpPr>
          <p:cNvPr id="161804" name="AutoShape 25"/>
          <p:cNvSpPr>
            <a:spLocks noChangeArrowheads="1"/>
          </p:cNvSpPr>
          <p:nvPr/>
        </p:nvSpPr>
        <p:spPr bwMode="auto">
          <a:xfrm>
            <a:off x="3195638" y="43529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1090586" name="Line 26"/>
          <p:cNvSpPr>
            <a:spLocks noChangeShapeType="1"/>
          </p:cNvSpPr>
          <p:nvPr/>
        </p:nvSpPr>
        <p:spPr bwMode="auto">
          <a:xfrm>
            <a:off x="1814513" y="3570288"/>
            <a:ext cx="0" cy="522287"/>
          </a:xfrm>
          <a:prstGeom prst="line">
            <a:avLst/>
          </a:prstGeom>
          <a:noFill/>
          <a:ln w="76200">
            <a:solidFill>
              <a:srgbClr val="6666FF"/>
            </a:solidFill>
            <a:round/>
            <a:headEnd/>
            <a:tailEnd/>
          </a:ln>
        </p:spPr>
        <p:txBody>
          <a:bodyPr wrap="none" anchor="ctr"/>
          <a:lstStyle/>
          <a:p>
            <a:endParaRPr lang="en-US" dirty="0">
              <a:latin typeface="Courier New" pitchFamily="49" charset="0"/>
            </a:endParaRPr>
          </a:p>
        </p:txBody>
      </p:sp>
      <p:sp>
        <p:nvSpPr>
          <p:cNvPr id="1090587" name="Line 27"/>
          <p:cNvSpPr>
            <a:spLocks noChangeShapeType="1"/>
          </p:cNvSpPr>
          <p:nvPr/>
        </p:nvSpPr>
        <p:spPr bwMode="auto">
          <a:xfrm>
            <a:off x="4173538" y="4579938"/>
            <a:ext cx="0" cy="522287"/>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pic>
        <p:nvPicPr>
          <p:cNvPr id="161808" name="Picture 29" descr="MCj03970740000[1]"/>
          <p:cNvPicPr>
            <a:picLocks noChangeAspect="1" noChangeArrowheads="1"/>
          </p:cNvPicPr>
          <p:nvPr/>
        </p:nvPicPr>
        <p:blipFill>
          <a:blip r:embed="rId4" cstate="print"/>
          <a:srcRect/>
          <a:stretch>
            <a:fillRect/>
          </a:stretch>
        </p:blipFill>
        <p:spPr bwMode="auto">
          <a:xfrm>
            <a:off x="450850" y="534988"/>
            <a:ext cx="866775" cy="858837"/>
          </a:xfrm>
          <a:prstGeom prst="rect">
            <a:avLst/>
          </a:prstGeom>
          <a:noFill/>
          <a:ln w="9525">
            <a:noFill/>
            <a:miter lim="800000"/>
            <a:headEnd/>
            <a:tailEnd/>
          </a:ln>
        </p:spPr>
      </p:pic>
      <p:sp>
        <p:nvSpPr>
          <p:cNvPr id="161809" name="Text Box 30"/>
          <p:cNvSpPr txBox="1">
            <a:spLocks noChangeArrowheads="1"/>
          </p:cNvSpPr>
          <p:nvPr/>
        </p:nvSpPr>
        <p:spPr bwMode="auto">
          <a:xfrm rot="2237948">
            <a:off x="3852863" y="1644650"/>
            <a:ext cx="5291137" cy="1470025"/>
          </a:xfrm>
          <a:prstGeom prst="rect">
            <a:avLst/>
          </a:prstGeom>
          <a:solidFill>
            <a:schemeClr val="bg1">
              <a:lumMod val="95000"/>
            </a:schemeClr>
          </a:solidFill>
          <a:ln w="38100">
            <a:solidFill>
              <a:srgbClr val="FF0000"/>
            </a:solidFill>
            <a:miter lim="800000"/>
            <a:headEnd/>
            <a:tailEnd/>
          </a:ln>
          <a:effectLst>
            <a:outerShdw blurRad="50800" dist="38100" dir="2700000" algn="tl" rotWithShape="0">
              <a:prstClr val="black">
                <a:alpha val="40000"/>
              </a:prstClr>
            </a:outerShdw>
          </a:effectLst>
        </p:spPr>
        <p:txBody>
          <a:bodyPr>
            <a:spAutoFit/>
          </a:bodyPr>
          <a:lstStyle/>
          <a:p>
            <a:pPr algn="ctr"/>
            <a:r>
              <a:rPr lang="en-US" sz="4400" dirty="0">
                <a:latin typeface="Arial" pitchFamily="34" charset="0"/>
              </a:rPr>
              <a:t>Yet Sequentially Consistent</a:t>
            </a:r>
          </a:p>
        </p:txBody>
      </p:sp>
      <p:pic>
        <p:nvPicPr>
          <p:cNvPr id="33" name="Picture 7"/>
          <p:cNvPicPr>
            <a:picLocks noChangeAspect="1" noChangeArrowheads="1"/>
          </p:cNvPicPr>
          <p:nvPr/>
        </p:nvPicPr>
        <p:blipFill>
          <a:blip r:embed="rId5"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2.5E-6 -2.05098E-6 L 0.10104 -2.05098E-6 " pathEditMode="relative" rAng="0" ptsTypes="AA">
                                      <p:cBhvr>
                                        <p:cTn id="6" dur="2000" fill="hold"/>
                                        <p:tgtEl>
                                          <p:spTgt spid="1090586"/>
                                        </p:tgtEl>
                                        <p:attrNameLst>
                                          <p:attrName>ppt_x</p:attrName>
                                          <p:attrName>ppt_y</p:attrName>
                                        </p:attrNameLst>
                                      </p:cBhvr>
                                      <p:rCtr x="51" y="0"/>
                                    </p:animMotion>
                                  </p:childTnLst>
                                </p:cTn>
                              </p:par>
                              <p:par>
                                <p:cTn id="7" presetID="35" presetClass="path" presetSubtype="0" accel="50000" decel="50000" fill="hold" grpId="0" nodeType="withEffect">
                                  <p:stCondLst>
                                    <p:cond delay="0"/>
                                  </p:stCondLst>
                                  <p:childTnLst>
                                    <p:animMotion origin="layout" path="M -3.61111E-6 2.96296E-6 L -0.23507 2.96296E-6 " pathEditMode="relative" rAng="0" ptsTypes="AA">
                                      <p:cBhvr>
                                        <p:cTn id="8" dur="2000" fill="hold"/>
                                        <p:tgtEl>
                                          <p:spTgt spid="1090587"/>
                                        </p:tgtEl>
                                        <p:attrNameLst>
                                          <p:attrName>ppt_x</p:attrName>
                                          <p:attrName>ppt_y</p:attrName>
                                        </p:attrNameLst>
                                      </p:cBhvr>
                                      <p:rCtr x="-11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86" grpId="0" animBg="1"/>
      <p:bldP spid="1090587"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E0E4A0FE-86DE-4C1C-9432-C618533B02D0}" type="slidenum">
              <a:rPr lang="x-none" b="0">
                <a:solidFill>
                  <a:schemeClr val="tx1"/>
                </a:solidFill>
                <a:latin typeface="Arial" pitchFamily="34" charset="0"/>
                <a:cs typeface="+mn-cs"/>
              </a:rPr>
              <a:pPr>
                <a:defRPr/>
              </a:pPr>
              <a:t>164</a:t>
            </a:fld>
            <a:endParaRPr lang="en-US" b="0" dirty="0">
              <a:solidFill>
                <a:schemeClr val="tx1"/>
              </a:solidFill>
              <a:latin typeface="Arial" pitchFamily="34" charset="0"/>
              <a:cs typeface="+mn-cs"/>
            </a:endParaRPr>
          </a:p>
        </p:txBody>
      </p:sp>
      <p:pic>
        <p:nvPicPr>
          <p:cNvPr id="16282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62821" name="Rectangle 3"/>
          <p:cNvSpPr>
            <a:spLocks noGrp="1" noChangeArrowheads="1"/>
          </p:cNvSpPr>
          <p:nvPr>
            <p:ph type="title" idx="4294967295"/>
          </p:nvPr>
        </p:nvSpPr>
        <p:spPr/>
        <p:txBody>
          <a:bodyPr/>
          <a:lstStyle/>
          <a:p>
            <a:pPr eaLnBrk="1" hangingPunct="1"/>
            <a:r>
              <a:rPr lang="en-US" smtClean="0"/>
              <a:t>Theorem</a:t>
            </a:r>
          </a:p>
        </p:txBody>
      </p:sp>
      <p:sp>
        <p:nvSpPr>
          <p:cNvPr id="162822" name="Rectangle 4"/>
          <p:cNvSpPr>
            <a:spLocks noGrp="1" noChangeArrowheads="1"/>
          </p:cNvSpPr>
          <p:nvPr>
            <p:ph type="body" idx="4294967295"/>
          </p:nvPr>
        </p:nvSpPr>
        <p:spPr/>
        <p:txBody>
          <a:bodyPr/>
          <a:lstStyle/>
          <a:p>
            <a:pPr eaLnBrk="1" hangingPunct="1">
              <a:buFontTx/>
              <a:buNone/>
            </a:pPr>
            <a:r>
              <a:rPr lang="en-US" sz="4000" dirty="0" smtClean="0"/>
              <a:t>Sequential Consistency is not </a:t>
            </a:r>
            <a:r>
              <a:rPr lang="en-US" sz="4000" dirty="0" err="1" smtClean="0"/>
              <a:t>composable</a:t>
            </a:r>
            <a:endParaRPr lang="en-US" sz="4000" dirty="0" smtClean="0"/>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2" name="Slide Number Placeholder 3"/>
          <p:cNvSpPr>
            <a:spLocks noGrp="1"/>
          </p:cNvSpPr>
          <p:nvPr>
            <p:ph type="sldNum" sz="quarter" idx="11"/>
          </p:nvPr>
        </p:nvSpPr>
        <p:spPr>
          <a:xfrm>
            <a:off x="6553200" y="6248400"/>
            <a:ext cx="1905000" cy="457200"/>
          </a:xfrm>
        </p:spPr>
        <p:txBody>
          <a:bodyPr/>
          <a:lstStyle/>
          <a:p>
            <a:pPr>
              <a:defRPr/>
            </a:pPr>
            <a:fld id="{F400C9ED-C557-4442-90B9-0DFCD6CA6218}" type="slidenum">
              <a:rPr lang="x-none" b="0">
                <a:solidFill>
                  <a:schemeClr val="tx1"/>
                </a:solidFill>
                <a:latin typeface="Arial" pitchFamily="34" charset="0"/>
                <a:cs typeface="+mn-cs"/>
              </a:rPr>
              <a:pPr>
                <a:defRPr/>
              </a:pPr>
              <a:t>165</a:t>
            </a:fld>
            <a:endParaRPr lang="en-US" b="0" dirty="0">
              <a:solidFill>
                <a:schemeClr val="tx1"/>
              </a:solidFill>
              <a:latin typeface="Arial" pitchFamily="34" charset="0"/>
              <a:cs typeface="+mn-cs"/>
            </a:endParaRPr>
          </a:p>
        </p:txBody>
      </p:sp>
      <p:pic>
        <p:nvPicPr>
          <p:cNvPr id="16384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63845" name="Rectangle 3"/>
          <p:cNvSpPr>
            <a:spLocks noGrp="1" noChangeArrowheads="1"/>
          </p:cNvSpPr>
          <p:nvPr>
            <p:ph type="title" idx="4294967295"/>
          </p:nvPr>
        </p:nvSpPr>
        <p:spPr/>
        <p:txBody>
          <a:bodyPr/>
          <a:lstStyle/>
          <a:p>
            <a:pPr eaLnBrk="1" hangingPunct="1"/>
            <a:r>
              <a:rPr lang="en-US" smtClean="0"/>
              <a:t>FIFO Queue Example</a:t>
            </a:r>
          </a:p>
        </p:txBody>
      </p:sp>
      <p:sp>
        <p:nvSpPr>
          <p:cNvPr id="163846"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163847" name="AutoShape 5"/>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p.enq(x)</a:t>
            </a:r>
          </a:p>
        </p:txBody>
      </p:sp>
      <p:sp>
        <p:nvSpPr>
          <p:cNvPr id="163848" name="AutoShape 6"/>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p.deq(y)</a:t>
            </a:r>
          </a:p>
        </p:txBody>
      </p:sp>
      <p:sp>
        <p:nvSpPr>
          <p:cNvPr id="163849" name="AutoShape 7"/>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q.enq(x)</a:t>
            </a:r>
          </a:p>
        </p:txBody>
      </p:sp>
      <p:grpSp>
        <p:nvGrpSpPr>
          <p:cNvPr id="163850" name="Group 8"/>
          <p:cNvGrpSpPr>
            <a:grpSpLocks/>
          </p:cNvGrpSpPr>
          <p:nvPr/>
        </p:nvGrpSpPr>
        <p:grpSpPr bwMode="auto">
          <a:xfrm>
            <a:off x="838200" y="5257800"/>
            <a:ext cx="7391400" cy="762000"/>
            <a:chOff x="528" y="3312"/>
            <a:chExt cx="4656" cy="480"/>
          </a:xfrm>
        </p:grpSpPr>
        <p:sp>
          <p:nvSpPr>
            <p:cNvPr id="163851" name="AutoShape 9"/>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63852" name="Text Box 10"/>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13"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5" name="Slide Number Placeholder 3"/>
          <p:cNvSpPr>
            <a:spLocks noGrp="1"/>
          </p:cNvSpPr>
          <p:nvPr>
            <p:ph type="sldNum" sz="quarter" idx="11"/>
          </p:nvPr>
        </p:nvSpPr>
        <p:spPr>
          <a:xfrm>
            <a:off x="6553200" y="6248400"/>
            <a:ext cx="1905000" cy="457200"/>
          </a:xfrm>
        </p:spPr>
        <p:txBody>
          <a:bodyPr/>
          <a:lstStyle/>
          <a:p>
            <a:pPr>
              <a:defRPr/>
            </a:pPr>
            <a:fld id="{D51D5457-018E-4204-84B0-8D1428544EDC}" type="slidenum">
              <a:rPr lang="x-none" b="0">
                <a:solidFill>
                  <a:schemeClr val="tx1"/>
                </a:solidFill>
                <a:latin typeface="Arial" pitchFamily="34" charset="0"/>
                <a:cs typeface="+mn-cs"/>
              </a:rPr>
              <a:pPr>
                <a:defRPr/>
              </a:pPr>
              <a:t>166</a:t>
            </a:fld>
            <a:endParaRPr lang="en-US" b="0" dirty="0">
              <a:solidFill>
                <a:schemeClr val="tx1"/>
              </a:solidFill>
              <a:latin typeface="Arial" pitchFamily="34" charset="0"/>
              <a:cs typeface="+mn-cs"/>
            </a:endParaRPr>
          </a:p>
        </p:txBody>
      </p:sp>
      <p:pic>
        <p:nvPicPr>
          <p:cNvPr id="16486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64869" name="Rectangle 3"/>
          <p:cNvSpPr>
            <a:spLocks noGrp="1" noChangeArrowheads="1"/>
          </p:cNvSpPr>
          <p:nvPr>
            <p:ph type="title" idx="4294967295"/>
          </p:nvPr>
        </p:nvSpPr>
        <p:spPr/>
        <p:txBody>
          <a:bodyPr/>
          <a:lstStyle/>
          <a:p>
            <a:pPr eaLnBrk="1" hangingPunct="1"/>
            <a:r>
              <a:rPr lang="en-US" smtClean="0"/>
              <a:t>FIFO Queue Example</a:t>
            </a:r>
          </a:p>
        </p:txBody>
      </p:sp>
      <p:sp>
        <p:nvSpPr>
          <p:cNvPr id="164870"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164871" name="AutoShape 5"/>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p.enq(x)</a:t>
            </a:r>
          </a:p>
        </p:txBody>
      </p:sp>
      <p:sp>
        <p:nvSpPr>
          <p:cNvPr id="164872" name="AutoShape 6"/>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p.deq(y)</a:t>
            </a:r>
          </a:p>
        </p:txBody>
      </p:sp>
      <p:sp>
        <p:nvSpPr>
          <p:cNvPr id="164873" name="AutoShape 7"/>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q.enq(x)</a:t>
            </a:r>
          </a:p>
        </p:txBody>
      </p:sp>
      <p:sp>
        <p:nvSpPr>
          <p:cNvPr id="164874" name="AutoShape 8"/>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q.enq(y)</a:t>
            </a:r>
          </a:p>
        </p:txBody>
      </p:sp>
      <p:sp>
        <p:nvSpPr>
          <p:cNvPr id="164875" name="AutoShape 9"/>
          <p:cNvSpPr>
            <a:spLocks noChangeArrowheads="1"/>
          </p:cNvSpPr>
          <p:nvPr/>
        </p:nvSpPr>
        <p:spPr bwMode="auto">
          <a:xfrm>
            <a:off x="6057900"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q.deq(x)</a:t>
            </a:r>
          </a:p>
        </p:txBody>
      </p:sp>
      <p:sp>
        <p:nvSpPr>
          <p:cNvPr id="164876" name="AutoShape 10"/>
          <p:cNvSpPr>
            <a:spLocks noChangeArrowheads="1"/>
          </p:cNvSpPr>
          <p:nvPr/>
        </p:nvSpPr>
        <p:spPr bwMode="auto">
          <a:xfrm>
            <a:off x="4141788"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p.enq(y)</a:t>
            </a:r>
          </a:p>
        </p:txBody>
      </p:sp>
      <p:grpSp>
        <p:nvGrpSpPr>
          <p:cNvPr id="164877" name="Group 11"/>
          <p:cNvGrpSpPr>
            <a:grpSpLocks/>
          </p:cNvGrpSpPr>
          <p:nvPr/>
        </p:nvGrpSpPr>
        <p:grpSpPr bwMode="auto">
          <a:xfrm>
            <a:off x="838200" y="5257800"/>
            <a:ext cx="7391400" cy="762000"/>
            <a:chOff x="528" y="3312"/>
            <a:chExt cx="4656" cy="480"/>
          </a:xfrm>
        </p:grpSpPr>
        <p:sp>
          <p:nvSpPr>
            <p:cNvPr id="164878" name="AutoShape 12"/>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64879" name="Text Box 13"/>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16"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7" name="Slide Number Placeholder 3"/>
          <p:cNvSpPr>
            <a:spLocks noGrp="1"/>
          </p:cNvSpPr>
          <p:nvPr>
            <p:ph type="sldNum" sz="quarter" idx="11"/>
          </p:nvPr>
        </p:nvSpPr>
        <p:spPr>
          <a:xfrm>
            <a:off x="6553200" y="6248400"/>
            <a:ext cx="1905000" cy="457200"/>
          </a:xfrm>
        </p:spPr>
        <p:txBody>
          <a:bodyPr/>
          <a:lstStyle/>
          <a:p>
            <a:pPr>
              <a:defRPr/>
            </a:pPr>
            <a:fld id="{D2F0EC93-2D3B-4D9D-B77D-2252A55DA67A}" type="slidenum">
              <a:rPr lang="x-none" b="0">
                <a:solidFill>
                  <a:schemeClr val="tx1"/>
                </a:solidFill>
                <a:latin typeface="Arial" pitchFamily="34" charset="0"/>
                <a:cs typeface="+mn-cs"/>
              </a:rPr>
              <a:pPr>
                <a:defRPr/>
              </a:pPr>
              <a:t>167</a:t>
            </a:fld>
            <a:endParaRPr lang="en-US" b="0" dirty="0">
              <a:solidFill>
                <a:schemeClr val="tx1"/>
              </a:solidFill>
              <a:latin typeface="Arial" pitchFamily="34" charset="0"/>
              <a:cs typeface="+mn-cs"/>
            </a:endParaRPr>
          </a:p>
        </p:txBody>
      </p:sp>
      <p:pic>
        <p:nvPicPr>
          <p:cNvPr id="16589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65893" name="Rectangle 3"/>
          <p:cNvSpPr>
            <a:spLocks noGrp="1" noChangeArrowheads="1"/>
          </p:cNvSpPr>
          <p:nvPr>
            <p:ph type="title" idx="4294967295"/>
          </p:nvPr>
        </p:nvSpPr>
        <p:spPr/>
        <p:txBody>
          <a:bodyPr/>
          <a:lstStyle/>
          <a:p>
            <a:pPr eaLnBrk="1" hangingPunct="1"/>
            <a:r>
              <a:rPr lang="en-US" smtClean="0"/>
              <a:t>FIFO Queue Example</a:t>
            </a:r>
          </a:p>
        </p:txBody>
      </p:sp>
      <p:sp>
        <p:nvSpPr>
          <p:cNvPr id="165894"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165895" name="AutoShape 5"/>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p.enq(x)</a:t>
            </a:r>
          </a:p>
        </p:txBody>
      </p:sp>
      <p:sp>
        <p:nvSpPr>
          <p:cNvPr id="165896" name="AutoShape 6"/>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p.deq(y)</a:t>
            </a:r>
          </a:p>
        </p:txBody>
      </p:sp>
      <p:sp>
        <p:nvSpPr>
          <p:cNvPr id="165897" name="AutoShape 7"/>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q.enq(x)</a:t>
            </a:r>
          </a:p>
        </p:txBody>
      </p:sp>
      <p:sp>
        <p:nvSpPr>
          <p:cNvPr id="165898" name="AutoShape 8"/>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q.enq(y)</a:t>
            </a:r>
          </a:p>
        </p:txBody>
      </p:sp>
      <p:sp>
        <p:nvSpPr>
          <p:cNvPr id="165899" name="AutoShape 9"/>
          <p:cNvSpPr>
            <a:spLocks noChangeArrowheads="1"/>
          </p:cNvSpPr>
          <p:nvPr/>
        </p:nvSpPr>
        <p:spPr bwMode="auto">
          <a:xfrm>
            <a:off x="6057900"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q.deq(x)</a:t>
            </a:r>
          </a:p>
        </p:txBody>
      </p:sp>
      <p:sp>
        <p:nvSpPr>
          <p:cNvPr id="165900" name="AutoShape 10"/>
          <p:cNvSpPr>
            <a:spLocks noChangeArrowheads="1"/>
          </p:cNvSpPr>
          <p:nvPr/>
        </p:nvSpPr>
        <p:spPr bwMode="auto">
          <a:xfrm>
            <a:off x="4141788"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p.enq(y)</a:t>
            </a:r>
          </a:p>
        </p:txBody>
      </p:sp>
      <p:sp>
        <p:nvSpPr>
          <p:cNvPr id="165901" name="AutoShape 11"/>
          <p:cNvSpPr>
            <a:spLocks noChangeArrowheads="1"/>
          </p:cNvSpPr>
          <p:nvPr/>
        </p:nvSpPr>
        <p:spPr bwMode="auto">
          <a:xfrm>
            <a:off x="1042988" y="1828800"/>
            <a:ext cx="7010400" cy="2514600"/>
          </a:xfrm>
          <a:prstGeom prst="wedgeRoundRectCallout">
            <a:avLst>
              <a:gd name="adj1" fmla="val -26787"/>
              <a:gd name="adj2" fmla="val 68815"/>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165902" name="Text Box 12"/>
          <p:cNvSpPr txBox="1">
            <a:spLocks noChangeArrowheads="1"/>
          </p:cNvSpPr>
          <p:nvPr/>
        </p:nvSpPr>
        <p:spPr bwMode="auto">
          <a:xfrm>
            <a:off x="1774729" y="4724400"/>
            <a:ext cx="1782859" cy="523220"/>
          </a:xfrm>
          <a:prstGeom prst="rect">
            <a:avLst/>
          </a:prstGeom>
          <a:noFill/>
          <a:ln w="9525">
            <a:noFill/>
            <a:miter lim="800000"/>
            <a:headEnd/>
            <a:tailEnd/>
          </a:ln>
        </p:spPr>
        <p:txBody>
          <a:bodyPr wrap="none">
            <a:spAutoFit/>
          </a:bodyPr>
          <a:lstStyle/>
          <a:p>
            <a:pPr algn="r"/>
            <a:r>
              <a:rPr lang="en-US" sz="2800" dirty="0">
                <a:latin typeface="Arial" pitchFamily="34" charset="0"/>
              </a:rPr>
              <a:t>History H</a:t>
            </a:r>
          </a:p>
        </p:txBody>
      </p:sp>
      <p:grpSp>
        <p:nvGrpSpPr>
          <p:cNvPr id="165903" name="Group 13"/>
          <p:cNvGrpSpPr>
            <a:grpSpLocks/>
          </p:cNvGrpSpPr>
          <p:nvPr/>
        </p:nvGrpSpPr>
        <p:grpSpPr bwMode="auto">
          <a:xfrm>
            <a:off x="838200" y="5257800"/>
            <a:ext cx="7391400" cy="762000"/>
            <a:chOff x="528" y="3312"/>
            <a:chExt cx="4656" cy="480"/>
          </a:xfrm>
        </p:grpSpPr>
        <p:sp>
          <p:nvSpPr>
            <p:cNvPr id="165904" name="AutoShape 14"/>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65905" name="Text Box 15"/>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1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5" name="Slide Number Placeholder 3"/>
          <p:cNvSpPr>
            <a:spLocks noGrp="1"/>
          </p:cNvSpPr>
          <p:nvPr>
            <p:ph type="sldNum" sz="quarter" idx="11"/>
          </p:nvPr>
        </p:nvSpPr>
        <p:spPr>
          <a:xfrm>
            <a:off x="6553200" y="6248400"/>
            <a:ext cx="1905000" cy="457200"/>
          </a:xfrm>
        </p:spPr>
        <p:txBody>
          <a:bodyPr/>
          <a:lstStyle/>
          <a:p>
            <a:pPr>
              <a:defRPr/>
            </a:pPr>
            <a:fld id="{1151EE07-F5BD-4DD4-A3B5-94243435118D}" type="slidenum">
              <a:rPr lang="x-none" b="0">
                <a:solidFill>
                  <a:schemeClr val="tx1"/>
                </a:solidFill>
                <a:latin typeface="Arial" pitchFamily="34" charset="0"/>
                <a:cs typeface="+mn-cs"/>
              </a:rPr>
              <a:pPr>
                <a:defRPr/>
              </a:pPr>
              <a:t>168</a:t>
            </a:fld>
            <a:endParaRPr lang="en-US" b="0" dirty="0">
              <a:solidFill>
                <a:schemeClr val="tx1"/>
              </a:solidFill>
              <a:latin typeface="Arial" pitchFamily="34" charset="0"/>
              <a:cs typeface="+mn-cs"/>
            </a:endParaRPr>
          </a:p>
        </p:txBody>
      </p:sp>
      <p:pic>
        <p:nvPicPr>
          <p:cNvPr id="16691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66917" name="Rectangle 3"/>
          <p:cNvSpPr>
            <a:spLocks noGrp="1" noChangeArrowheads="1"/>
          </p:cNvSpPr>
          <p:nvPr>
            <p:ph type="title" idx="4294967295"/>
          </p:nvPr>
        </p:nvSpPr>
        <p:spPr/>
        <p:txBody>
          <a:bodyPr/>
          <a:lstStyle/>
          <a:p>
            <a:pPr eaLnBrk="1" hangingPunct="1"/>
            <a:r>
              <a:rPr lang="en-US" smtClean="0"/>
              <a:t>H|p Sequentially Consistent</a:t>
            </a:r>
          </a:p>
        </p:txBody>
      </p:sp>
      <p:sp>
        <p:nvSpPr>
          <p:cNvPr id="166918"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937989" name="AutoShape 5"/>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p.enq(x</a:t>
            </a:r>
            <a:r>
              <a:rPr lang="en-US" u="sng" dirty="0">
                <a:solidFill>
                  <a:schemeClr val="bg1"/>
                </a:solidFill>
                <a:latin typeface="Arial" pitchFamily="34" charset="0"/>
              </a:rPr>
              <a:t>)</a:t>
            </a:r>
          </a:p>
        </p:txBody>
      </p:sp>
      <p:sp>
        <p:nvSpPr>
          <p:cNvPr id="937990" name="AutoShape 6"/>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p.deq(y</a:t>
            </a:r>
            <a:r>
              <a:rPr lang="en-US" u="sng" dirty="0">
                <a:solidFill>
                  <a:schemeClr val="bg1"/>
                </a:solidFill>
                <a:latin typeface="Arial" pitchFamily="34" charset="0"/>
              </a:rPr>
              <a:t>)</a:t>
            </a:r>
          </a:p>
        </p:txBody>
      </p:sp>
      <p:sp>
        <p:nvSpPr>
          <p:cNvPr id="937991" name="AutoShape 7"/>
          <p:cNvSpPr>
            <a:spLocks noChangeArrowheads="1"/>
          </p:cNvSpPr>
          <p:nvPr/>
        </p:nvSpPr>
        <p:spPr bwMode="auto">
          <a:xfrm>
            <a:off x="4141788"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p.enq(y</a:t>
            </a:r>
            <a:r>
              <a:rPr lang="en-US" u="sng" dirty="0">
                <a:solidFill>
                  <a:schemeClr val="bg1"/>
                </a:solidFill>
                <a:latin typeface="Arial" pitchFamily="34" charset="0"/>
              </a:rPr>
              <a:t>)</a:t>
            </a:r>
          </a:p>
        </p:txBody>
      </p:sp>
      <p:sp>
        <p:nvSpPr>
          <p:cNvPr id="937992" name="AutoShape 8"/>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q.enq(x)</a:t>
            </a:r>
          </a:p>
        </p:txBody>
      </p:sp>
      <p:sp>
        <p:nvSpPr>
          <p:cNvPr id="937993" name="AutoShape 9"/>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q.enq(y)</a:t>
            </a:r>
          </a:p>
        </p:txBody>
      </p:sp>
      <p:sp>
        <p:nvSpPr>
          <p:cNvPr id="937994" name="AutoShape 10"/>
          <p:cNvSpPr>
            <a:spLocks noChangeArrowheads="1"/>
          </p:cNvSpPr>
          <p:nvPr/>
        </p:nvSpPr>
        <p:spPr bwMode="auto">
          <a:xfrm>
            <a:off x="6057900"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q.deq(x)</a:t>
            </a:r>
          </a:p>
        </p:txBody>
      </p:sp>
      <p:grpSp>
        <p:nvGrpSpPr>
          <p:cNvPr id="166925" name="Group 11"/>
          <p:cNvGrpSpPr>
            <a:grpSpLocks/>
          </p:cNvGrpSpPr>
          <p:nvPr/>
        </p:nvGrpSpPr>
        <p:grpSpPr bwMode="auto">
          <a:xfrm>
            <a:off x="838200" y="5257800"/>
            <a:ext cx="7391400" cy="762000"/>
            <a:chOff x="528" y="3312"/>
            <a:chExt cx="4656" cy="480"/>
          </a:xfrm>
        </p:grpSpPr>
        <p:sp>
          <p:nvSpPr>
            <p:cNvPr id="166926" name="AutoShape 12"/>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66927" name="Text Box 13"/>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16"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37992"/>
                                        </p:tgtEl>
                                      </p:cBhvr>
                                    </p:animEffect>
                                    <p:set>
                                      <p:cBhvr>
                                        <p:cTn id="7" dur="1" fill="hold">
                                          <p:stCondLst>
                                            <p:cond delay="499"/>
                                          </p:stCondLst>
                                        </p:cTn>
                                        <p:tgtEl>
                                          <p:spTgt spid="937992"/>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937993"/>
                                        </p:tgtEl>
                                      </p:cBhvr>
                                    </p:animEffect>
                                    <p:set>
                                      <p:cBhvr>
                                        <p:cTn id="10" dur="1" fill="hold">
                                          <p:stCondLst>
                                            <p:cond delay="499"/>
                                          </p:stCondLst>
                                        </p:cTn>
                                        <p:tgtEl>
                                          <p:spTgt spid="937993"/>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937994"/>
                                        </p:tgtEl>
                                      </p:cBhvr>
                                    </p:animEffect>
                                    <p:set>
                                      <p:cBhvr>
                                        <p:cTn id="13" dur="1" fill="hold">
                                          <p:stCondLst>
                                            <p:cond delay="499"/>
                                          </p:stCondLst>
                                        </p:cTn>
                                        <p:tgtEl>
                                          <p:spTgt spid="937994"/>
                                        </p:tgtEl>
                                        <p:attrNameLst>
                                          <p:attrName>style.visibility</p:attrName>
                                        </p:attrNameLst>
                                      </p:cBhvr>
                                      <p:to>
                                        <p:strVal val="hidden"/>
                                      </p:to>
                                    </p:set>
                                  </p:childTnLst>
                                </p:cTn>
                              </p:par>
                            </p:childTnLst>
                          </p:cTn>
                        </p:par>
                        <p:par>
                          <p:cTn id="14" fill="hold">
                            <p:stCondLst>
                              <p:cond delay="500"/>
                            </p:stCondLst>
                            <p:childTnLst>
                              <p:par>
                                <p:cTn id="15" presetID="0" presetClass="path" presetSubtype="0" accel="50000" decel="50000" fill="hold" grpId="0" nodeType="afterEffect">
                                  <p:stCondLst>
                                    <p:cond delay="0"/>
                                  </p:stCondLst>
                                  <p:childTnLst>
                                    <p:animMotion origin="layout" path="M -0.00295 0.02775 L -0.35295 0.18312 " pathEditMode="relative" rAng="0" ptsTypes="AA">
                                      <p:cBhvr>
                                        <p:cTn id="16" dur="2000" fill="hold"/>
                                        <p:tgtEl>
                                          <p:spTgt spid="937991"/>
                                        </p:tgtEl>
                                        <p:attrNameLst>
                                          <p:attrName>ppt_x</p:attrName>
                                          <p:attrName>ppt_y</p:attrName>
                                        </p:attrNameLst>
                                      </p:cBhvr>
                                      <p:rCtr x="-17500" y="7800"/>
                                    </p:animMotion>
                                  </p:childTnLst>
                                </p:cTn>
                              </p:par>
                            </p:childTnLst>
                          </p:cTn>
                        </p:par>
                        <p:par>
                          <p:cTn id="17" fill="hold">
                            <p:stCondLst>
                              <p:cond delay="2500"/>
                            </p:stCondLst>
                            <p:childTnLst>
                              <p:par>
                                <p:cTn id="18" presetID="0" presetClass="path" presetSubtype="0" accel="50000" decel="50000" fill="hold" grpId="0" nodeType="afterEffect">
                                  <p:stCondLst>
                                    <p:cond delay="0"/>
                                  </p:stCondLst>
                                  <p:childTnLst>
                                    <p:animMotion origin="layout" path="M 0.00417 0.02775 L 0.27083 0.3163 " pathEditMode="relative" rAng="0" ptsTypes="AA">
                                      <p:cBhvr>
                                        <p:cTn id="19" dur="2000" fill="hold"/>
                                        <p:tgtEl>
                                          <p:spTgt spid="937989"/>
                                        </p:tgtEl>
                                        <p:attrNameLst>
                                          <p:attrName>ppt_x</p:attrName>
                                          <p:attrName>ppt_y</p:attrName>
                                        </p:attrNameLst>
                                      </p:cBhvr>
                                      <p:rCtr x="13300" y="14400"/>
                                    </p:animMotion>
                                  </p:childTnLst>
                                </p:cTn>
                              </p:par>
                            </p:childTnLst>
                          </p:cTn>
                        </p:par>
                        <p:par>
                          <p:cTn id="20" fill="hold">
                            <p:stCondLst>
                              <p:cond delay="4500"/>
                            </p:stCondLst>
                            <p:childTnLst>
                              <p:par>
                                <p:cTn id="21" presetID="0" presetClass="path" presetSubtype="0" accel="50000" decel="50000" fill="hold" grpId="0" nodeType="afterEffect">
                                  <p:stCondLst>
                                    <p:cond delay="0"/>
                                  </p:stCondLst>
                                  <p:childTnLst>
                                    <p:animMotion origin="layout" path="M -0.0066 0.00555 L 0.1434 0.3163 " pathEditMode="relative" rAng="0" ptsTypes="AA">
                                      <p:cBhvr>
                                        <p:cTn id="22" dur="2000" fill="hold"/>
                                        <p:tgtEl>
                                          <p:spTgt spid="937990"/>
                                        </p:tgtEl>
                                        <p:attrNameLst>
                                          <p:attrName>ppt_x</p:attrName>
                                          <p:attrName>ppt_y</p:attrName>
                                        </p:attrNameLst>
                                      </p:cBhvr>
                                      <p:rCtr x="7500" y="15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89" grpId="0" animBg="1"/>
      <p:bldP spid="937990" grpId="0" animBg="1"/>
      <p:bldP spid="937991" grpId="0" animBg="1"/>
      <p:bldP spid="937992" grpId="0" animBg="1"/>
      <p:bldP spid="937993" grpId="0" animBg="1"/>
      <p:bldP spid="937994"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5" name="Slide Number Placeholder 3"/>
          <p:cNvSpPr>
            <a:spLocks noGrp="1"/>
          </p:cNvSpPr>
          <p:nvPr>
            <p:ph type="sldNum" sz="quarter" idx="11"/>
          </p:nvPr>
        </p:nvSpPr>
        <p:spPr>
          <a:xfrm>
            <a:off x="6553200" y="6248400"/>
            <a:ext cx="1905000" cy="457200"/>
          </a:xfrm>
        </p:spPr>
        <p:txBody>
          <a:bodyPr/>
          <a:lstStyle/>
          <a:p>
            <a:pPr>
              <a:defRPr/>
            </a:pPr>
            <a:fld id="{5C43BCE9-E181-4665-88D0-A32741250756}" type="slidenum">
              <a:rPr lang="x-none" b="0">
                <a:solidFill>
                  <a:schemeClr val="tx1"/>
                </a:solidFill>
                <a:latin typeface="Arial" pitchFamily="34" charset="0"/>
                <a:cs typeface="+mn-cs"/>
              </a:rPr>
              <a:pPr>
                <a:defRPr/>
              </a:pPr>
              <a:t>169</a:t>
            </a:fld>
            <a:endParaRPr lang="en-US" b="0" dirty="0">
              <a:solidFill>
                <a:schemeClr val="tx1"/>
              </a:solidFill>
              <a:latin typeface="Arial" pitchFamily="34" charset="0"/>
              <a:cs typeface="+mn-cs"/>
            </a:endParaRPr>
          </a:p>
        </p:txBody>
      </p:sp>
      <p:pic>
        <p:nvPicPr>
          <p:cNvPr id="16794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67941" name="Rectangle 3"/>
          <p:cNvSpPr>
            <a:spLocks noGrp="1" noChangeArrowheads="1"/>
          </p:cNvSpPr>
          <p:nvPr>
            <p:ph type="title" idx="4294967295"/>
          </p:nvPr>
        </p:nvSpPr>
        <p:spPr/>
        <p:txBody>
          <a:bodyPr/>
          <a:lstStyle/>
          <a:p>
            <a:pPr eaLnBrk="1" hangingPunct="1"/>
            <a:r>
              <a:rPr lang="en-US" smtClean="0"/>
              <a:t>H|q Sequentially Consistent</a:t>
            </a:r>
          </a:p>
        </p:txBody>
      </p:sp>
      <p:sp>
        <p:nvSpPr>
          <p:cNvPr id="167942"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940037" name="AutoShape 5"/>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p.enq(x)</a:t>
            </a:r>
          </a:p>
        </p:txBody>
      </p:sp>
      <p:sp>
        <p:nvSpPr>
          <p:cNvPr id="940038" name="AutoShape 6"/>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p.deq(y)</a:t>
            </a:r>
          </a:p>
        </p:txBody>
      </p:sp>
      <p:sp>
        <p:nvSpPr>
          <p:cNvPr id="940039" name="AutoShape 7"/>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q.enq(x)</a:t>
            </a:r>
          </a:p>
        </p:txBody>
      </p:sp>
      <p:sp>
        <p:nvSpPr>
          <p:cNvPr id="940040" name="AutoShape 8"/>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q.enq(y)</a:t>
            </a:r>
          </a:p>
        </p:txBody>
      </p:sp>
      <p:sp>
        <p:nvSpPr>
          <p:cNvPr id="940041" name="AutoShape 9"/>
          <p:cNvSpPr>
            <a:spLocks noChangeArrowheads="1"/>
          </p:cNvSpPr>
          <p:nvPr/>
        </p:nvSpPr>
        <p:spPr bwMode="auto">
          <a:xfrm>
            <a:off x="6057900"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q.deq(x)</a:t>
            </a:r>
          </a:p>
        </p:txBody>
      </p:sp>
      <p:sp>
        <p:nvSpPr>
          <p:cNvPr id="940042" name="AutoShape 10"/>
          <p:cNvSpPr>
            <a:spLocks noChangeArrowheads="1"/>
          </p:cNvSpPr>
          <p:nvPr/>
        </p:nvSpPr>
        <p:spPr bwMode="auto">
          <a:xfrm>
            <a:off x="4141788"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p.enq(y)</a:t>
            </a:r>
          </a:p>
        </p:txBody>
      </p:sp>
      <p:grpSp>
        <p:nvGrpSpPr>
          <p:cNvPr id="167949" name="Group 11"/>
          <p:cNvGrpSpPr>
            <a:grpSpLocks/>
          </p:cNvGrpSpPr>
          <p:nvPr/>
        </p:nvGrpSpPr>
        <p:grpSpPr bwMode="auto">
          <a:xfrm>
            <a:off x="838200" y="5257800"/>
            <a:ext cx="7391400" cy="762000"/>
            <a:chOff x="528" y="3312"/>
            <a:chExt cx="4656" cy="480"/>
          </a:xfrm>
        </p:grpSpPr>
        <p:sp>
          <p:nvSpPr>
            <p:cNvPr id="167950" name="AutoShape 12"/>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67951" name="Text Box 13"/>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16"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40038"/>
                                        </p:tgtEl>
                                      </p:cBhvr>
                                    </p:animEffect>
                                    <p:set>
                                      <p:cBhvr>
                                        <p:cTn id="7" dur="1" fill="hold">
                                          <p:stCondLst>
                                            <p:cond delay="499"/>
                                          </p:stCondLst>
                                        </p:cTn>
                                        <p:tgtEl>
                                          <p:spTgt spid="940038"/>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940037"/>
                                        </p:tgtEl>
                                      </p:cBhvr>
                                    </p:animEffect>
                                    <p:set>
                                      <p:cBhvr>
                                        <p:cTn id="10" dur="1" fill="hold">
                                          <p:stCondLst>
                                            <p:cond delay="499"/>
                                          </p:stCondLst>
                                        </p:cTn>
                                        <p:tgtEl>
                                          <p:spTgt spid="940037"/>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940042"/>
                                        </p:tgtEl>
                                      </p:cBhvr>
                                    </p:animEffect>
                                    <p:set>
                                      <p:cBhvr>
                                        <p:cTn id="13" dur="1" fill="hold">
                                          <p:stCondLst>
                                            <p:cond delay="499"/>
                                          </p:stCondLst>
                                        </p:cTn>
                                        <p:tgtEl>
                                          <p:spTgt spid="940042"/>
                                        </p:tgtEl>
                                        <p:attrNameLst>
                                          <p:attrName>style.visibility</p:attrName>
                                        </p:attrNameLst>
                                      </p:cBhvr>
                                      <p:to>
                                        <p:strVal val="hidden"/>
                                      </p:to>
                                    </p:set>
                                  </p:childTnLst>
                                </p:cTn>
                              </p:par>
                            </p:childTnLst>
                          </p:cTn>
                        </p:par>
                        <p:par>
                          <p:cTn id="14" fill="hold">
                            <p:stCondLst>
                              <p:cond delay="500"/>
                            </p:stCondLst>
                            <p:childTnLst>
                              <p:par>
                                <p:cTn id="15" presetID="0" presetClass="path" presetSubtype="0" accel="50000" decel="50000" fill="hold" grpId="0" nodeType="afterEffect">
                                  <p:stCondLst>
                                    <p:cond delay="0"/>
                                  </p:stCondLst>
                                  <p:childTnLst>
                                    <p:animMotion origin="layout" path="M 0.02795 -0.04994 L -0.24705 0.3163 " pathEditMode="relative" rAng="0" ptsTypes="AA">
                                      <p:cBhvr>
                                        <p:cTn id="16" dur="2000" fill="hold"/>
                                        <p:tgtEl>
                                          <p:spTgt spid="940039"/>
                                        </p:tgtEl>
                                        <p:attrNameLst>
                                          <p:attrName>ppt_x</p:attrName>
                                          <p:attrName>ppt_y</p:attrName>
                                        </p:attrNameLst>
                                      </p:cBhvr>
                                      <p:rCtr x="-13800" y="18300"/>
                                    </p:animMotion>
                                  </p:childTnLst>
                                </p:cTn>
                              </p:par>
                            </p:childTnLst>
                          </p:cTn>
                        </p:par>
                        <p:par>
                          <p:cTn id="17" fill="hold">
                            <p:stCondLst>
                              <p:cond delay="2500"/>
                            </p:stCondLst>
                            <p:childTnLst>
                              <p:par>
                                <p:cTn id="18" presetID="0" presetClass="path" presetSubtype="0" accel="50000" decel="50000" fill="hold" grpId="0" nodeType="afterEffect">
                                  <p:stCondLst>
                                    <p:cond delay="0"/>
                                  </p:stCondLst>
                                  <p:childTnLst>
                                    <p:animMotion origin="layout" path="M -2.77778E-6 -0.01665 L 0.15834 0.18312 " pathEditMode="relative" rAng="0" ptsTypes="AA">
                                      <p:cBhvr>
                                        <p:cTn id="19" dur="2000" fill="hold"/>
                                        <p:tgtEl>
                                          <p:spTgt spid="940040"/>
                                        </p:tgtEl>
                                        <p:attrNameLst>
                                          <p:attrName>ppt_x</p:attrName>
                                          <p:attrName>ppt_y</p:attrName>
                                        </p:attrNameLst>
                                      </p:cBhvr>
                                      <p:rCtr x="7900" y="10000"/>
                                    </p:animMotion>
                                  </p:childTnLst>
                                </p:cTn>
                              </p:par>
                            </p:childTnLst>
                          </p:cTn>
                        </p:par>
                        <p:par>
                          <p:cTn id="20" fill="hold">
                            <p:stCondLst>
                              <p:cond delay="4500"/>
                            </p:stCondLst>
                            <p:childTnLst>
                              <p:par>
                                <p:cTn id="21" presetID="0" presetClass="path" presetSubtype="0" accel="50000" decel="50000" fill="hold" grpId="0" nodeType="afterEffect">
                                  <p:stCondLst>
                                    <p:cond delay="0"/>
                                  </p:stCondLst>
                                  <p:childTnLst>
                                    <p:animMotion origin="layout" path="M 0.00417 -0.07214 L 0.0375 0.18312 " pathEditMode="relative" rAng="0" ptsTypes="AA">
                                      <p:cBhvr>
                                        <p:cTn id="22" dur="2000" fill="hold"/>
                                        <p:tgtEl>
                                          <p:spTgt spid="940041"/>
                                        </p:tgtEl>
                                        <p:attrNameLst>
                                          <p:attrName>ppt_x</p:attrName>
                                          <p:attrName>ppt_y</p:attrName>
                                        </p:attrNameLst>
                                      </p:cBhvr>
                                      <p:rCtr x="1700" y="12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7" grpId="0" animBg="1"/>
      <p:bldP spid="940038" grpId="0" animBg="1"/>
      <p:bldP spid="940039" grpId="0" animBg="1"/>
      <p:bldP spid="940040" grpId="0" animBg="1"/>
      <p:bldP spid="940041" grpId="0" animBg="1"/>
      <p:bldP spid="9400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p:cNvSpPr>
            <a:spLocks noGrp="1"/>
          </p:cNvSpPr>
          <p:nvPr>
            <p:ph type="sldNum" sz="quarter" idx="11"/>
          </p:nvPr>
        </p:nvSpPr>
        <p:spPr>
          <a:xfrm>
            <a:off x="6553200" y="6248400"/>
            <a:ext cx="1905000" cy="457200"/>
          </a:xfrm>
        </p:spPr>
        <p:txBody>
          <a:bodyPr/>
          <a:lstStyle/>
          <a:p>
            <a:pPr>
              <a:defRPr/>
            </a:pPr>
            <a:fld id="{7D815C70-AFE7-4526-98C8-F16A2D0F27E3}" type="slidenum">
              <a:rPr lang="x-none" b="0">
                <a:solidFill>
                  <a:schemeClr val="tx1"/>
                </a:solidFill>
                <a:latin typeface="Arial" pitchFamily="34" charset="0"/>
                <a:cs typeface="+mn-cs"/>
              </a:rPr>
              <a:pPr>
                <a:defRPr/>
              </a:pPr>
              <a:t>17</a:t>
            </a:fld>
            <a:endParaRPr lang="en-US" b="0" dirty="0">
              <a:solidFill>
                <a:schemeClr val="tx1"/>
              </a:solidFill>
              <a:latin typeface="Arial" pitchFamily="34" charset="0"/>
              <a:cs typeface="+mn-cs"/>
            </a:endParaRPr>
          </a:p>
        </p:txBody>
      </p:sp>
      <p:sp>
        <p:nvSpPr>
          <p:cNvPr id="20485" name="Rectangle 3"/>
          <p:cNvSpPr>
            <a:spLocks noGrp="1" noChangeArrowheads="1"/>
          </p:cNvSpPr>
          <p:nvPr>
            <p:ph type="title" idx="4294967295"/>
          </p:nvPr>
        </p:nvSpPr>
        <p:spPr/>
        <p:txBody>
          <a:bodyPr/>
          <a:lstStyle/>
          <a:p>
            <a:pPr eaLnBrk="1" hangingPunct="1"/>
            <a:r>
              <a:rPr lang="en-US" dirty="0" smtClean="0"/>
              <a:t>Modify the Queue</a:t>
            </a:r>
            <a:endParaRPr lang="en-US" dirty="0" smtClean="0">
              <a:solidFill>
                <a:srgbClr val="0000FF"/>
              </a:solidFill>
            </a:endParaRPr>
          </a:p>
        </p:txBody>
      </p:sp>
      <p:sp>
        <p:nvSpPr>
          <p:cNvPr id="2" name="TextBox 1"/>
          <p:cNvSpPr txBox="1"/>
          <p:nvPr/>
        </p:nvSpPr>
        <p:spPr>
          <a:xfrm>
            <a:off x="2209800" y="1828800"/>
            <a:ext cx="928459" cy="461665"/>
          </a:xfrm>
          <a:prstGeom prst="rect">
            <a:avLst/>
          </a:prstGeom>
          <a:noFill/>
        </p:spPr>
        <p:txBody>
          <a:bodyPr wrap="none" rtlCol="0">
            <a:spAutoFit/>
          </a:bodyPr>
          <a:lstStyle/>
          <a:p>
            <a:r>
              <a:rPr lang="en-US" dirty="0" smtClean="0">
                <a:solidFill>
                  <a:srgbClr val="0000FF"/>
                </a:solidFill>
                <a:latin typeface="Courier New" pitchFamily="49" charset="0"/>
              </a:rPr>
              <a:t>head</a:t>
            </a:r>
            <a:endParaRPr lang="en-US" dirty="0">
              <a:solidFill>
                <a:srgbClr val="0000FF"/>
              </a:solidFill>
              <a:latin typeface="Courier New" pitchFamily="49" charset="0"/>
            </a:endParaRPr>
          </a:p>
        </p:txBody>
      </p:sp>
      <p:cxnSp>
        <p:nvCxnSpPr>
          <p:cNvPr id="6" name="Straight Arrow Connector 5"/>
          <p:cNvCxnSpPr>
            <a:stCxn id="2" idx="3"/>
          </p:cNvCxnSpPr>
          <p:nvPr/>
        </p:nvCxnSpPr>
        <p:spPr bwMode="auto">
          <a:xfrm>
            <a:off x="3138259" y="2059633"/>
            <a:ext cx="763816" cy="115416"/>
          </a:xfrm>
          <a:prstGeom prst="straightConnector1">
            <a:avLst/>
          </a:prstGeom>
          <a:noFill/>
          <a:ln w="38100" cap="flat" cmpd="sng" algn="ctr">
            <a:solidFill>
              <a:srgbClr val="0000FF"/>
            </a:solidFill>
            <a:prstDash val="solid"/>
            <a:round/>
            <a:headEnd type="none" w="med" len="med"/>
            <a:tailEnd type="arrow"/>
          </a:ln>
          <a:effectLst/>
        </p:spPr>
      </p:cxnSp>
      <p:sp>
        <p:nvSpPr>
          <p:cNvPr id="17" name="TextBox 16"/>
          <p:cNvSpPr txBox="1"/>
          <p:nvPr/>
        </p:nvSpPr>
        <p:spPr>
          <a:xfrm>
            <a:off x="6908800" y="1597968"/>
            <a:ext cx="928459" cy="461665"/>
          </a:xfrm>
          <a:prstGeom prst="rect">
            <a:avLst/>
          </a:prstGeom>
          <a:noFill/>
        </p:spPr>
        <p:txBody>
          <a:bodyPr wrap="none" rtlCol="0">
            <a:spAutoFit/>
          </a:bodyPr>
          <a:lstStyle/>
          <a:p>
            <a:r>
              <a:rPr lang="en-US" dirty="0" smtClean="0">
                <a:solidFill>
                  <a:srgbClr val="0000FF"/>
                </a:solidFill>
                <a:latin typeface="Courier New" pitchFamily="49" charset="0"/>
              </a:rPr>
              <a:t>tail</a:t>
            </a:r>
            <a:endParaRPr lang="en-US" dirty="0">
              <a:solidFill>
                <a:srgbClr val="0000FF"/>
              </a:solidFill>
              <a:latin typeface="Courier New" pitchFamily="49" charset="0"/>
            </a:endParaRPr>
          </a:p>
        </p:txBody>
      </p:sp>
      <p:cxnSp>
        <p:nvCxnSpPr>
          <p:cNvPr id="18" name="Straight Arrow Connector 17"/>
          <p:cNvCxnSpPr>
            <a:stCxn id="17" idx="2"/>
          </p:cNvCxnSpPr>
          <p:nvPr/>
        </p:nvCxnSpPr>
        <p:spPr bwMode="auto">
          <a:xfrm flipH="1">
            <a:off x="6131188" y="2059633"/>
            <a:ext cx="1241842" cy="772467"/>
          </a:xfrm>
          <a:prstGeom prst="straightConnector1">
            <a:avLst/>
          </a:prstGeom>
          <a:noFill/>
          <a:ln w="38100" cap="flat" cmpd="sng" algn="ctr">
            <a:solidFill>
              <a:srgbClr val="0000FF"/>
            </a:solidFill>
            <a:prstDash val="solid"/>
            <a:round/>
            <a:headEnd type="none" w="med" len="med"/>
            <a:tailEnd type="arrow"/>
          </a:ln>
          <a:effectLst/>
        </p:spPr>
      </p:cxnSp>
      <p:sp>
        <p:nvSpPr>
          <p:cNvPr id="21" name="TextBox 20"/>
          <p:cNvSpPr txBox="1"/>
          <p:nvPr/>
        </p:nvSpPr>
        <p:spPr>
          <a:xfrm>
            <a:off x="3716768"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0</a:t>
            </a:r>
            <a:endParaRPr lang="en-US" dirty="0">
              <a:solidFill>
                <a:srgbClr val="0000FF"/>
              </a:solidFill>
              <a:latin typeface="Courier New" pitchFamily="49" charset="0"/>
            </a:endParaRPr>
          </a:p>
        </p:txBody>
      </p:sp>
      <p:sp>
        <p:nvSpPr>
          <p:cNvPr id="22" name="TextBox 21"/>
          <p:cNvSpPr txBox="1"/>
          <p:nvPr/>
        </p:nvSpPr>
        <p:spPr>
          <a:xfrm>
            <a:off x="6260113"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2</a:t>
            </a:r>
            <a:endParaRPr lang="en-US" dirty="0">
              <a:solidFill>
                <a:srgbClr val="0000FF"/>
              </a:solidFill>
              <a:latin typeface="Courier New" pitchFamily="49" charset="0"/>
            </a:endParaRPr>
          </a:p>
        </p:txBody>
      </p:sp>
      <p:sp>
        <p:nvSpPr>
          <p:cNvPr id="23" name="TextBox 22"/>
          <p:cNvSpPr txBox="1"/>
          <p:nvPr/>
        </p:nvSpPr>
        <p:spPr>
          <a:xfrm>
            <a:off x="5370007"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1</a:t>
            </a:r>
            <a:endParaRPr lang="en-US" dirty="0">
              <a:solidFill>
                <a:srgbClr val="0000FF"/>
              </a:solidFill>
              <a:latin typeface="Courier New" pitchFamily="49" charset="0"/>
            </a:endParaRPr>
          </a:p>
        </p:txBody>
      </p:sp>
      <p:sp>
        <p:nvSpPr>
          <p:cNvPr id="24" name="TextBox 23"/>
          <p:cNvSpPr txBox="1"/>
          <p:nvPr/>
        </p:nvSpPr>
        <p:spPr>
          <a:xfrm>
            <a:off x="3716768"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5</a:t>
            </a:r>
            <a:endParaRPr lang="en-US" dirty="0">
              <a:solidFill>
                <a:srgbClr val="0000FF"/>
              </a:solidFill>
              <a:latin typeface="Courier New" pitchFamily="49" charset="0"/>
            </a:endParaRPr>
          </a:p>
        </p:txBody>
      </p:sp>
      <p:sp>
        <p:nvSpPr>
          <p:cNvPr id="25" name="TextBox 24"/>
          <p:cNvSpPr txBox="1"/>
          <p:nvPr/>
        </p:nvSpPr>
        <p:spPr>
          <a:xfrm>
            <a:off x="5370007"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4</a:t>
            </a:r>
            <a:endParaRPr lang="en-US" dirty="0">
              <a:solidFill>
                <a:srgbClr val="0000FF"/>
              </a:solidFill>
              <a:latin typeface="Courier New" pitchFamily="49" charset="0"/>
            </a:endParaRPr>
          </a:p>
        </p:txBody>
      </p:sp>
      <p:sp>
        <p:nvSpPr>
          <p:cNvPr id="26" name="TextBox 25"/>
          <p:cNvSpPr txBox="1"/>
          <p:nvPr/>
        </p:nvSpPr>
        <p:spPr>
          <a:xfrm>
            <a:off x="2699429"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7</a:t>
            </a:r>
            <a:endParaRPr lang="en-US" dirty="0">
              <a:solidFill>
                <a:srgbClr val="0000FF"/>
              </a:solidFill>
              <a:latin typeface="Courier New" pitchFamily="49" charset="0"/>
            </a:endParaRPr>
          </a:p>
        </p:txBody>
      </p:sp>
      <p:sp>
        <p:nvSpPr>
          <p:cNvPr id="27" name="TextBox 26"/>
          <p:cNvSpPr txBox="1"/>
          <p:nvPr/>
        </p:nvSpPr>
        <p:spPr>
          <a:xfrm>
            <a:off x="6260113"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3</a:t>
            </a:r>
            <a:endParaRPr lang="en-US" dirty="0">
              <a:solidFill>
                <a:srgbClr val="0000FF"/>
              </a:solidFill>
              <a:latin typeface="Courier New" pitchFamily="49" charset="0"/>
            </a:endParaRPr>
          </a:p>
        </p:txBody>
      </p:sp>
      <p:sp>
        <p:nvSpPr>
          <p:cNvPr id="28" name="TextBox 27"/>
          <p:cNvSpPr txBox="1"/>
          <p:nvPr/>
        </p:nvSpPr>
        <p:spPr>
          <a:xfrm>
            <a:off x="2699429"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6</a:t>
            </a:r>
            <a:endParaRPr lang="en-US" dirty="0">
              <a:solidFill>
                <a:srgbClr val="0000FF"/>
              </a:solidFill>
              <a:latin typeface="Courier New" pitchFamily="49" charset="0"/>
            </a:endParaRPr>
          </a:p>
        </p:txBody>
      </p:sp>
      <p:sp>
        <p:nvSpPr>
          <p:cNvPr id="36" name="TextBox 35"/>
          <p:cNvSpPr txBox="1"/>
          <p:nvPr/>
        </p:nvSpPr>
        <p:spPr>
          <a:xfrm>
            <a:off x="4059889" y="1136303"/>
            <a:ext cx="928459" cy="461665"/>
          </a:xfrm>
          <a:prstGeom prst="rect">
            <a:avLst/>
          </a:prstGeom>
          <a:noFill/>
        </p:spPr>
        <p:txBody>
          <a:bodyPr wrap="none" rtlCol="0">
            <a:spAutoFit/>
          </a:bodyPr>
          <a:lstStyle/>
          <a:p>
            <a:r>
              <a:rPr lang="en-US" dirty="0" smtClean="0">
                <a:solidFill>
                  <a:srgbClr val="0000FF"/>
                </a:solidFill>
                <a:latin typeface="Courier New" pitchFamily="49" charset="0"/>
              </a:rPr>
              <a:t>head</a:t>
            </a:r>
            <a:endParaRPr lang="en-US" dirty="0">
              <a:solidFill>
                <a:srgbClr val="0000FF"/>
              </a:solidFill>
              <a:latin typeface="Courier New" pitchFamily="49" charset="0"/>
            </a:endParaRPr>
          </a:p>
        </p:txBody>
      </p:sp>
      <p:cxnSp>
        <p:nvCxnSpPr>
          <p:cNvPr id="37" name="Straight Arrow Connector 36"/>
          <p:cNvCxnSpPr>
            <a:stCxn id="36" idx="3"/>
          </p:cNvCxnSpPr>
          <p:nvPr/>
        </p:nvCxnSpPr>
        <p:spPr bwMode="auto">
          <a:xfrm>
            <a:off x="4988348" y="1367136"/>
            <a:ext cx="196352" cy="626764"/>
          </a:xfrm>
          <a:prstGeom prst="straightConnector1">
            <a:avLst/>
          </a:prstGeom>
          <a:noFill/>
          <a:ln w="38100" cap="flat" cmpd="sng" algn="ctr">
            <a:solidFill>
              <a:srgbClr val="0000FF"/>
            </a:solidFill>
            <a:prstDash val="solid"/>
            <a:round/>
            <a:headEnd type="none" w="med" len="med"/>
            <a:tailEnd type="arrow"/>
          </a:ln>
          <a:effectLst/>
        </p:spPr>
      </p:cxnSp>
      <p:grpSp>
        <p:nvGrpSpPr>
          <p:cNvPr id="48" name="Group 24"/>
          <p:cNvGrpSpPr>
            <a:grpSpLocks/>
          </p:cNvGrpSpPr>
          <p:nvPr/>
        </p:nvGrpSpPr>
        <p:grpSpPr bwMode="auto">
          <a:xfrm>
            <a:off x="901700" y="3924300"/>
            <a:ext cx="1447800" cy="1295400"/>
            <a:chOff x="3168" y="1824"/>
            <a:chExt cx="912" cy="816"/>
          </a:xfrm>
        </p:grpSpPr>
        <p:sp>
          <p:nvSpPr>
            <p:cNvPr id="49"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0"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1"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2"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3"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4"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5"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6"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7"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58" name="Group 57"/>
          <p:cNvGrpSpPr/>
          <p:nvPr/>
        </p:nvGrpSpPr>
        <p:grpSpPr>
          <a:xfrm>
            <a:off x="4436366" y="3112166"/>
            <a:ext cx="634627" cy="906000"/>
            <a:chOff x="4436366" y="3112166"/>
            <a:chExt cx="634627" cy="906000"/>
          </a:xfrm>
        </p:grpSpPr>
        <p:sp>
          <p:nvSpPr>
            <p:cNvPr id="59" name="Oval 8"/>
            <p:cNvSpPr>
              <a:spLocks noChangeArrowheads="1"/>
            </p:cNvSpPr>
            <p:nvPr/>
          </p:nvSpPr>
          <p:spPr bwMode="auto">
            <a:xfrm>
              <a:off x="4436366" y="3112166"/>
              <a:ext cx="634627" cy="655835"/>
            </a:xfrm>
            <a:prstGeom prst="ellipse">
              <a:avLst/>
            </a:prstGeom>
            <a:solidFill>
              <a:srgbClr val="FF0000"/>
            </a:solidFill>
            <a:ln w="12700">
              <a:solidFill>
                <a:srgbClr val="FF0000"/>
              </a:solidFill>
              <a:round/>
              <a:headEnd/>
              <a:tailEnd/>
            </a:ln>
          </p:spPr>
          <p:txBody>
            <a:bodyPr wrap="none" anchor="ctr"/>
            <a:lstStyle/>
            <a:p>
              <a:endParaRPr lang="en-US" dirty="0">
                <a:latin typeface="Arial" pitchFamily="34" charset="0"/>
              </a:endParaRPr>
            </a:p>
          </p:txBody>
        </p:sp>
        <p:sp>
          <p:nvSpPr>
            <p:cNvPr id="60" name="Oval 9"/>
            <p:cNvSpPr>
              <a:spLocks noChangeArrowheads="1"/>
            </p:cNvSpPr>
            <p:nvPr/>
          </p:nvSpPr>
          <p:spPr bwMode="auto">
            <a:xfrm>
              <a:off x="4527663" y="3200062"/>
              <a:ext cx="445352" cy="516104"/>
            </a:xfrm>
            <a:prstGeom prst="ellipse">
              <a:avLst/>
            </a:prstGeom>
            <a:solidFill>
              <a:schemeClr val="bg1"/>
            </a:solidFill>
            <a:ln w="12700">
              <a:solidFill>
                <a:srgbClr val="FF0000"/>
              </a:solidFill>
              <a:round/>
              <a:headEnd/>
              <a:tailEnd/>
            </a:ln>
          </p:spPr>
          <p:txBody>
            <a:bodyPr wrap="none" anchor="ctr"/>
            <a:lstStyle/>
            <a:p>
              <a:endParaRPr lang="en-US" dirty="0">
                <a:latin typeface="Arial" pitchFamily="34" charset="0"/>
              </a:endParaRPr>
            </a:p>
          </p:txBody>
        </p:sp>
        <p:sp>
          <p:nvSpPr>
            <p:cNvPr id="61" name="Oval 10"/>
            <p:cNvSpPr>
              <a:spLocks noChangeArrowheads="1"/>
            </p:cNvSpPr>
            <p:nvPr/>
          </p:nvSpPr>
          <p:spPr bwMode="auto">
            <a:xfrm>
              <a:off x="4440819" y="3375853"/>
              <a:ext cx="630174" cy="642313"/>
            </a:xfrm>
            <a:prstGeom prst="ellipse">
              <a:avLst/>
            </a:prstGeom>
            <a:solidFill>
              <a:srgbClr val="FF0000"/>
            </a:solidFill>
            <a:ln w="12700">
              <a:solidFill>
                <a:srgbClr val="FF0000"/>
              </a:solidFill>
              <a:round/>
              <a:headEnd/>
              <a:tailEnd/>
            </a:ln>
          </p:spPr>
          <p:txBody>
            <a:bodyPr wrap="none" anchor="ctr"/>
            <a:lstStyle/>
            <a:p>
              <a:endParaRPr lang="en-US" dirty="0">
                <a:latin typeface="Arial" pitchFamily="34" charset="0"/>
              </a:endParaRPr>
            </a:p>
          </p:txBody>
        </p:sp>
        <p:sp>
          <p:nvSpPr>
            <p:cNvPr id="62" name="Oval 11"/>
            <p:cNvSpPr>
              <a:spLocks noChangeArrowheads="1"/>
            </p:cNvSpPr>
            <p:nvPr/>
          </p:nvSpPr>
          <p:spPr bwMode="auto">
            <a:xfrm>
              <a:off x="4639001" y="3508823"/>
              <a:ext cx="227130" cy="220865"/>
            </a:xfrm>
            <a:prstGeom prst="ellipse">
              <a:avLst/>
            </a:prstGeom>
            <a:solidFill>
              <a:schemeClr val="bg1"/>
            </a:solidFill>
            <a:ln w="12700">
              <a:solidFill>
                <a:srgbClr val="FF0000"/>
              </a:solidFill>
              <a:round/>
              <a:headEnd/>
              <a:tailEnd/>
            </a:ln>
          </p:spPr>
          <p:txBody>
            <a:bodyPr wrap="none" anchor="ctr"/>
            <a:lstStyle/>
            <a:p>
              <a:endParaRPr lang="en-US" dirty="0">
                <a:latin typeface="Arial" pitchFamily="34" charset="0"/>
              </a:endParaRPr>
            </a:p>
          </p:txBody>
        </p:sp>
        <p:sp>
          <p:nvSpPr>
            <p:cNvPr id="63"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rgbClr val="FF0000"/>
              </a:solidFill>
              <a:miter lim="800000"/>
              <a:headEnd/>
              <a:tailEnd/>
            </a:ln>
          </p:spPr>
          <p:txBody>
            <a:bodyPr wrap="none" anchor="ctr"/>
            <a:lstStyle/>
            <a:p>
              <a:endParaRPr lang="en-US" dirty="0">
                <a:latin typeface="Arial" pitchFamily="34" charset="0"/>
              </a:endParaRPr>
            </a:p>
          </p:txBody>
        </p:sp>
      </p:grpSp>
      <p:grpSp>
        <p:nvGrpSpPr>
          <p:cNvPr id="76" name="Group 24"/>
          <p:cNvGrpSpPr>
            <a:grpSpLocks/>
          </p:cNvGrpSpPr>
          <p:nvPr/>
        </p:nvGrpSpPr>
        <p:grpSpPr bwMode="auto">
          <a:xfrm flipH="1">
            <a:off x="7277100" y="3947468"/>
            <a:ext cx="1447800" cy="1295400"/>
            <a:chOff x="3168" y="1824"/>
            <a:chExt cx="912" cy="816"/>
          </a:xfrm>
        </p:grpSpPr>
        <p:sp>
          <p:nvSpPr>
            <p:cNvPr id="77"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8"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9"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0"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81"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82"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83"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4"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5"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86" name="Cloud Callout 85"/>
          <p:cNvSpPr/>
          <p:nvPr/>
        </p:nvSpPr>
        <p:spPr bwMode="auto">
          <a:xfrm>
            <a:off x="6575510" y="2457008"/>
            <a:ext cx="2469980" cy="1077575"/>
          </a:xfrm>
          <a:prstGeom prst="cloudCallout">
            <a:avLst>
              <a:gd name="adj1" fmla="val 5686"/>
              <a:gd name="adj2" fmla="val 78909"/>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7030A0"/>
                </a:solidFill>
                <a:effectLst/>
                <a:latin typeface="Arial" pitchFamily="34" charset="0"/>
              </a:rPr>
              <a:t>Waiting to </a:t>
            </a:r>
            <a:r>
              <a:rPr kumimoji="0" lang="en-US" sz="2000" b="0" i="0" u="none" strike="noStrike" cap="none" normalizeH="0" baseline="0" dirty="0" err="1" smtClean="0">
                <a:ln>
                  <a:noFill/>
                </a:ln>
                <a:solidFill>
                  <a:srgbClr val="7030A0"/>
                </a:solidFill>
                <a:effectLst/>
                <a:latin typeface="Arial" pitchFamily="34" charset="0"/>
              </a:rPr>
              <a:t>enqueue</a:t>
            </a:r>
            <a:r>
              <a:rPr kumimoji="0" lang="en-US" sz="2000" b="0" i="0" u="none" strike="noStrike" cap="none" normalizeH="0" baseline="0" dirty="0" smtClean="0">
                <a:ln>
                  <a:noFill/>
                </a:ln>
                <a:solidFill>
                  <a:srgbClr val="7030A0"/>
                </a:solidFill>
                <a:effectLst/>
                <a:latin typeface="Arial" pitchFamily="34" charset="0"/>
              </a:rPr>
              <a:t>… </a:t>
            </a:r>
          </a:p>
        </p:txBody>
      </p:sp>
      <p:grpSp>
        <p:nvGrpSpPr>
          <p:cNvPr id="64" name="Group 63"/>
          <p:cNvGrpSpPr/>
          <p:nvPr/>
        </p:nvGrpSpPr>
        <p:grpSpPr>
          <a:xfrm>
            <a:off x="3117850" y="1993900"/>
            <a:ext cx="3162300" cy="3055620"/>
            <a:chOff x="3117850" y="1993900"/>
            <a:chExt cx="3162300" cy="3055620"/>
          </a:xfrm>
        </p:grpSpPr>
        <p:pic>
          <p:nvPicPr>
            <p:cNvPr id="65" name="Picture 2" descr="magic"/>
            <p:cNvPicPr>
              <a:picLocks noChangeAspect="1" noChangeArrowheads="1"/>
            </p:cNvPicPr>
            <p:nvPr/>
          </p:nvPicPr>
          <p:blipFill>
            <a:blip r:embed="rId3" cstate="print"/>
            <a:srcRect/>
            <a:stretch>
              <a:fillRect/>
            </a:stretch>
          </p:blipFill>
          <p:spPr bwMode="auto">
            <a:xfrm>
              <a:off x="4635500" y="3511550"/>
              <a:ext cx="127000" cy="127000"/>
            </a:xfrm>
            <a:prstGeom prst="rect">
              <a:avLst/>
            </a:prstGeom>
            <a:noFill/>
            <a:ln w="9525" algn="ctr">
              <a:noFill/>
              <a:miter lim="800000"/>
              <a:headEnd/>
              <a:tailEnd/>
            </a:ln>
          </p:spPr>
        </p:pic>
        <p:sp>
          <p:nvSpPr>
            <p:cNvPr id="66" name="Oval 65"/>
            <p:cNvSpPr/>
            <p:nvPr/>
          </p:nvSpPr>
          <p:spPr bwMode="auto">
            <a:xfrm>
              <a:off x="3117850" y="1993900"/>
              <a:ext cx="3162300" cy="3055620"/>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cxnSp>
          <p:nvCxnSpPr>
            <p:cNvPr id="67" name="Straight Connector 66"/>
            <p:cNvCxnSpPr>
              <a:stCxn id="66" idx="4"/>
              <a:endCxn id="66" idx="4"/>
            </p:cNvCxnSpPr>
            <p:nvPr/>
          </p:nvCxnSpPr>
          <p:spPr bwMode="auto">
            <a:xfrm>
              <a:off x="4699000" y="5049520"/>
              <a:ext cx="0" cy="0"/>
            </a:xfrm>
            <a:prstGeom prst="line">
              <a:avLst/>
            </a:prstGeom>
            <a:noFill/>
            <a:ln w="9525" cap="flat" cmpd="sng" algn="ctr">
              <a:noFill/>
              <a:prstDash val="solid"/>
              <a:round/>
              <a:headEnd type="none" w="med" len="med"/>
              <a:tailEnd type="none" w="med" len="med"/>
            </a:ln>
            <a:effectLst/>
          </p:spPr>
        </p:cxnSp>
        <p:cxnSp>
          <p:nvCxnSpPr>
            <p:cNvPr id="68" name="Straight Connector 67"/>
            <p:cNvCxnSpPr>
              <a:stCxn id="66" idx="4"/>
              <a:endCxn id="66" idx="0"/>
            </p:cNvCxnSpPr>
            <p:nvPr/>
          </p:nvCxnSpPr>
          <p:spPr bwMode="auto">
            <a:xfrm flipV="1">
              <a:off x="4699000" y="1993900"/>
              <a:ext cx="0" cy="3055620"/>
            </a:xfrm>
            <a:prstGeom prst="line">
              <a:avLst/>
            </a:prstGeom>
            <a:noFill/>
            <a:ln w="38100" cap="flat" cmpd="sng" algn="ctr">
              <a:solidFill>
                <a:schemeClr val="tx1"/>
              </a:solidFill>
              <a:prstDash val="solid"/>
              <a:round/>
              <a:headEnd type="none" w="med" len="med"/>
              <a:tailEnd type="none" w="med" len="med"/>
            </a:ln>
            <a:effectLst/>
          </p:spPr>
        </p:cxnSp>
        <p:cxnSp>
          <p:nvCxnSpPr>
            <p:cNvPr id="69" name="Straight Connector 68"/>
            <p:cNvCxnSpPr>
              <a:stCxn id="66" idx="3"/>
              <a:endCxn id="66" idx="7"/>
            </p:cNvCxnSpPr>
            <p:nvPr/>
          </p:nvCxnSpPr>
          <p:spPr bwMode="auto">
            <a:xfrm flipV="1">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cxnSp>
          <p:nvCxnSpPr>
            <p:cNvPr id="70" name="Straight Connector 69"/>
            <p:cNvCxnSpPr>
              <a:stCxn id="66" idx="2"/>
            </p:cNvCxnSpPr>
            <p:nvPr/>
          </p:nvCxnSpPr>
          <p:spPr bwMode="auto">
            <a:xfrm flipV="1">
              <a:off x="3117850" y="3511550"/>
              <a:ext cx="3162300" cy="10160"/>
            </a:xfrm>
            <a:prstGeom prst="line">
              <a:avLst/>
            </a:prstGeom>
            <a:noFill/>
            <a:ln w="38100" cap="flat" cmpd="sng" algn="ctr">
              <a:solidFill>
                <a:schemeClr val="tx1"/>
              </a:solidFill>
              <a:prstDash val="solid"/>
              <a:round/>
              <a:headEnd type="none" w="med" len="med"/>
              <a:tailEnd type="none" w="med" len="med"/>
            </a:ln>
            <a:effectLst/>
          </p:spPr>
        </p:cxnSp>
        <p:cxnSp>
          <p:nvCxnSpPr>
            <p:cNvPr id="71" name="Straight Connector 70"/>
            <p:cNvCxnSpPr>
              <a:stCxn id="66" idx="1"/>
              <a:endCxn id="66" idx="5"/>
            </p:cNvCxnSpPr>
            <p:nvPr/>
          </p:nvCxnSpPr>
          <p:spPr bwMode="auto">
            <a:xfrm>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sp>
          <p:nvSpPr>
            <p:cNvPr id="72" name="Oval 71"/>
            <p:cNvSpPr/>
            <p:nvPr/>
          </p:nvSpPr>
          <p:spPr bwMode="auto">
            <a:xfrm>
              <a:off x="3549650" y="2423160"/>
              <a:ext cx="2298700" cy="21971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grpSp>
      <p:sp>
        <p:nvSpPr>
          <p:cNvPr id="73" name="TextBox 72"/>
          <p:cNvSpPr txBox="1"/>
          <p:nvPr/>
        </p:nvSpPr>
        <p:spPr>
          <a:xfrm>
            <a:off x="4999393" y="2072332"/>
            <a:ext cx="370614" cy="461665"/>
          </a:xfrm>
          <a:prstGeom prst="rect">
            <a:avLst/>
          </a:prstGeom>
          <a:noFill/>
        </p:spPr>
        <p:txBody>
          <a:bodyPr wrap="none" rtlCol="0">
            <a:spAutoFit/>
          </a:bodyPr>
          <a:lstStyle/>
          <a:p>
            <a:r>
              <a:rPr lang="en-US" dirty="0" smtClean="0">
                <a:solidFill>
                  <a:schemeClr val="tx1"/>
                </a:solidFill>
                <a:latin typeface="Courier New" pitchFamily="49" charset="0"/>
              </a:rPr>
              <a:t>y</a:t>
            </a:r>
            <a:endParaRPr lang="en-US" dirty="0">
              <a:solidFill>
                <a:schemeClr val="tx1"/>
              </a:solidFill>
              <a:latin typeface="Courier New" pitchFamily="49" charset="0"/>
            </a:endParaRPr>
          </a:p>
        </p:txBody>
      </p:sp>
      <p:sp>
        <p:nvSpPr>
          <p:cNvPr id="74" name="TextBox 73"/>
          <p:cNvSpPr txBox="1"/>
          <p:nvPr/>
        </p:nvSpPr>
        <p:spPr>
          <a:xfrm>
            <a:off x="4059889" y="2097733"/>
            <a:ext cx="370614" cy="461665"/>
          </a:xfrm>
          <a:prstGeom prst="rect">
            <a:avLst/>
          </a:prstGeom>
          <a:noFill/>
        </p:spPr>
        <p:txBody>
          <a:bodyPr wrap="none" rtlCol="0">
            <a:spAutoFit/>
          </a:bodyPr>
          <a:lstStyle/>
          <a:p>
            <a:r>
              <a:rPr lang="en-US" dirty="0" smtClean="0">
                <a:solidFill>
                  <a:schemeClr val="tx1"/>
                </a:solidFill>
                <a:latin typeface="Courier New" pitchFamily="49" charset="0"/>
              </a:rPr>
              <a:t>x</a:t>
            </a:r>
            <a:endParaRPr lang="en-US" dirty="0">
              <a:solidFill>
                <a:schemeClr val="tx1"/>
              </a:solidFill>
              <a:latin typeface="Courier New" pitchFamily="49" charset="0"/>
            </a:endParaRPr>
          </a:p>
        </p:txBody>
      </p:sp>
    </p:spTree>
    <p:extLst>
      <p:ext uri="{BB962C8B-B14F-4D97-AF65-F5344CB8AC3E}">
        <p14:creationId xmlns:p14="http://schemas.microsoft.com/office/powerpoint/2010/main" val="65841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7" name="Slide Number Placeholder 3"/>
          <p:cNvSpPr>
            <a:spLocks noGrp="1"/>
          </p:cNvSpPr>
          <p:nvPr>
            <p:ph type="sldNum" sz="quarter" idx="11"/>
          </p:nvPr>
        </p:nvSpPr>
        <p:spPr>
          <a:xfrm>
            <a:off x="6553200" y="6248400"/>
            <a:ext cx="1905000" cy="457200"/>
          </a:xfrm>
        </p:spPr>
        <p:txBody>
          <a:bodyPr/>
          <a:lstStyle/>
          <a:p>
            <a:pPr>
              <a:defRPr/>
            </a:pPr>
            <a:fld id="{44A06C29-384B-4A81-9BB2-BEE0438003D3}" type="slidenum">
              <a:rPr lang="x-none" b="0">
                <a:solidFill>
                  <a:schemeClr val="tx1"/>
                </a:solidFill>
                <a:latin typeface="Arial" pitchFamily="34" charset="0"/>
                <a:cs typeface="+mn-cs"/>
              </a:rPr>
              <a:pPr>
                <a:defRPr/>
              </a:pPr>
              <a:t>170</a:t>
            </a:fld>
            <a:endParaRPr lang="en-US" b="0" dirty="0">
              <a:solidFill>
                <a:schemeClr val="tx1"/>
              </a:solidFill>
              <a:latin typeface="Arial" pitchFamily="34" charset="0"/>
              <a:cs typeface="+mn-cs"/>
            </a:endParaRPr>
          </a:p>
        </p:txBody>
      </p:sp>
      <p:pic>
        <p:nvPicPr>
          <p:cNvPr id="16896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68965" name="Rectangle 3"/>
          <p:cNvSpPr>
            <a:spLocks noGrp="1" noChangeArrowheads="1"/>
          </p:cNvSpPr>
          <p:nvPr>
            <p:ph type="title" idx="4294967295"/>
          </p:nvPr>
        </p:nvSpPr>
        <p:spPr/>
        <p:txBody>
          <a:bodyPr/>
          <a:lstStyle/>
          <a:p>
            <a:pPr eaLnBrk="1" hangingPunct="1"/>
            <a:r>
              <a:rPr lang="en-US" smtClean="0"/>
              <a:t>Ordering imposed by p</a:t>
            </a:r>
          </a:p>
        </p:txBody>
      </p:sp>
      <p:sp>
        <p:nvSpPr>
          <p:cNvPr id="168966"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168967" name="AutoShape 5"/>
          <p:cNvSpPr>
            <a:spLocks noChangeArrowheads="1"/>
          </p:cNvSpPr>
          <p:nvPr/>
        </p:nvSpPr>
        <p:spPr bwMode="auto">
          <a:xfrm>
            <a:off x="1257300"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p.enq(x)</a:t>
            </a:r>
          </a:p>
        </p:txBody>
      </p:sp>
      <p:sp>
        <p:nvSpPr>
          <p:cNvPr id="168968" name="AutoShape 6"/>
          <p:cNvSpPr>
            <a:spLocks noChangeArrowheads="1"/>
          </p:cNvSpPr>
          <p:nvPr/>
        </p:nvSpPr>
        <p:spPr bwMode="auto">
          <a:xfrm>
            <a:off x="5089525"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p.deq(y)</a:t>
            </a:r>
          </a:p>
        </p:txBody>
      </p:sp>
      <p:sp>
        <p:nvSpPr>
          <p:cNvPr id="168969" name="AutoShape 7"/>
          <p:cNvSpPr>
            <a:spLocks noChangeArrowheads="1"/>
          </p:cNvSpPr>
          <p:nvPr/>
        </p:nvSpPr>
        <p:spPr bwMode="auto">
          <a:xfrm>
            <a:off x="3173413" y="25146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q.enq(x)</a:t>
            </a:r>
          </a:p>
        </p:txBody>
      </p:sp>
      <p:sp>
        <p:nvSpPr>
          <p:cNvPr id="168970" name="AutoShape 8"/>
          <p:cNvSpPr>
            <a:spLocks noChangeArrowheads="1"/>
          </p:cNvSpPr>
          <p:nvPr/>
        </p:nvSpPr>
        <p:spPr bwMode="auto">
          <a:xfrm>
            <a:off x="2225675" y="34290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q.enq(y)</a:t>
            </a:r>
          </a:p>
        </p:txBody>
      </p:sp>
      <p:sp>
        <p:nvSpPr>
          <p:cNvPr id="168971" name="AutoShape 9"/>
          <p:cNvSpPr>
            <a:spLocks noChangeArrowheads="1"/>
          </p:cNvSpPr>
          <p:nvPr/>
        </p:nvSpPr>
        <p:spPr bwMode="auto">
          <a:xfrm>
            <a:off x="6057900" y="34290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q.deq(x)</a:t>
            </a:r>
          </a:p>
        </p:txBody>
      </p:sp>
      <p:sp>
        <p:nvSpPr>
          <p:cNvPr id="168972" name="AutoShape 10"/>
          <p:cNvSpPr>
            <a:spLocks noChangeArrowheads="1"/>
          </p:cNvSpPr>
          <p:nvPr/>
        </p:nvSpPr>
        <p:spPr bwMode="auto">
          <a:xfrm>
            <a:off x="4141788"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p.enq(y)</a:t>
            </a:r>
          </a:p>
        </p:txBody>
      </p:sp>
      <p:sp>
        <p:nvSpPr>
          <p:cNvPr id="168973" name="Freeform 11"/>
          <p:cNvSpPr>
            <a:spLocks/>
          </p:cNvSpPr>
          <p:nvPr/>
        </p:nvSpPr>
        <p:spPr bwMode="auto">
          <a:xfrm>
            <a:off x="2146300" y="2020888"/>
            <a:ext cx="3848100" cy="735012"/>
          </a:xfrm>
          <a:custGeom>
            <a:avLst/>
            <a:gdLst>
              <a:gd name="T0" fmla="*/ 2147483647 w 2424"/>
              <a:gd name="T1" fmla="*/ 2147483647 h 463"/>
              <a:gd name="T2" fmla="*/ 2147483647 w 2424"/>
              <a:gd name="T3" fmla="*/ 2147483647 h 463"/>
              <a:gd name="T4" fmla="*/ 0 w 2424"/>
              <a:gd name="T5" fmla="*/ 2147483647 h 463"/>
              <a:gd name="T6" fmla="*/ 0 60000 65536"/>
              <a:gd name="T7" fmla="*/ 0 60000 65536"/>
              <a:gd name="T8" fmla="*/ 0 60000 65536"/>
              <a:gd name="T9" fmla="*/ 0 w 2424"/>
              <a:gd name="T10" fmla="*/ 0 h 463"/>
              <a:gd name="T11" fmla="*/ 2424 w 2424"/>
              <a:gd name="T12" fmla="*/ 463 h 463"/>
            </a:gdLst>
            <a:ahLst/>
            <a:cxnLst>
              <a:cxn ang="T6">
                <a:pos x="T0" y="T1"/>
              </a:cxn>
              <a:cxn ang="T7">
                <a:pos x="T2" y="T3"/>
              </a:cxn>
              <a:cxn ang="T8">
                <a:pos x="T4" y="T5"/>
              </a:cxn>
            </a:cxnLst>
            <a:rect l="T9" t="T10" r="T11" b="T12"/>
            <a:pathLst>
              <a:path w="2424" h="463">
                <a:moveTo>
                  <a:pt x="2424" y="423"/>
                </a:moveTo>
                <a:cubicBezTo>
                  <a:pt x="2188" y="354"/>
                  <a:pt x="1412" y="0"/>
                  <a:pt x="1008" y="7"/>
                </a:cubicBezTo>
                <a:cubicBezTo>
                  <a:pt x="604" y="14"/>
                  <a:pt x="168" y="387"/>
                  <a:pt x="0" y="463"/>
                </a:cubicBezTo>
              </a:path>
            </a:pathLst>
          </a:custGeom>
          <a:noFill/>
          <a:ln w="76200">
            <a:solidFill>
              <a:schemeClr val="accent1"/>
            </a:solidFill>
            <a:round/>
            <a:headEnd type="triangle" w="med" len="med"/>
            <a:tailEnd/>
          </a:ln>
        </p:spPr>
        <p:txBody>
          <a:bodyPr wrap="none" anchor="ctr"/>
          <a:lstStyle/>
          <a:p>
            <a:endParaRPr lang="en-US" dirty="0">
              <a:latin typeface="Courier New" pitchFamily="49" charset="0"/>
            </a:endParaRPr>
          </a:p>
        </p:txBody>
      </p:sp>
      <p:sp>
        <p:nvSpPr>
          <p:cNvPr id="168974" name="Freeform 12"/>
          <p:cNvSpPr>
            <a:spLocks/>
          </p:cNvSpPr>
          <p:nvPr/>
        </p:nvSpPr>
        <p:spPr bwMode="auto">
          <a:xfrm>
            <a:off x="2133600" y="3276600"/>
            <a:ext cx="2895600" cy="1562100"/>
          </a:xfrm>
          <a:custGeom>
            <a:avLst/>
            <a:gdLst>
              <a:gd name="T0" fmla="*/ 0 w 1824"/>
              <a:gd name="T1" fmla="*/ 0 h 984"/>
              <a:gd name="T2" fmla="*/ 2147483647 w 1824"/>
              <a:gd name="T3" fmla="*/ 2147483647 h 984"/>
              <a:gd name="T4" fmla="*/ 2147483647 w 1824"/>
              <a:gd name="T5" fmla="*/ 2147483647 h 984"/>
              <a:gd name="T6" fmla="*/ 2147483647 w 1824"/>
              <a:gd name="T7" fmla="*/ 2147483647 h 984"/>
              <a:gd name="T8" fmla="*/ 0 60000 65536"/>
              <a:gd name="T9" fmla="*/ 0 60000 65536"/>
              <a:gd name="T10" fmla="*/ 0 60000 65536"/>
              <a:gd name="T11" fmla="*/ 0 60000 65536"/>
              <a:gd name="T12" fmla="*/ 0 w 1824"/>
              <a:gd name="T13" fmla="*/ 0 h 984"/>
              <a:gd name="T14" fmla="*/ 1824 w 1824"/>
              <a:gd name="T15" fmla="*/ 984 h 984"/>
            </a:gdLst>
            <a:ahLst/>
            <a:cxnLst>
              <a:cxn ang="T8">
                <a:pos x="T0" y="T1"/>
              </a:cxn>
              <a:cxn ang="T9">
                <a:pos x="T2" y="T3"/>
              </a:cxn>
              <a:cxn ang="T10">
                <a:pos x="T4" y="T5"/>
              </a:cxn>
              <a:cxn ang="T11">
                <a:pos x="T6" y="T7"/>
              </a:cxn>
            </a:cxnLst>
            <a:rect l="T12" t="T13" r="T14" b="T15"/>
            <a:pathLst>
              <a:path w="1824" h="984">
                <a:moveTo>
                  <a:pt x="0" y="0"/>
                </a:moveTo>
                <a:cubicBezTo>
                  <a:pt x="68" y="328"/>
                  <a:pt x="136" y="656"/>
                  <a:pt x="384" y="816"/>
                </a:cubicBezTo>
                <a:cubicBezTo>
                  <a:pt x="632" y="976"/>
                  <a:pt x="1248" y="984"/>
                  <a:pt x="1488" y="960"/>
                </a:cubicBezTo>
                <a:cubicBezTo>
                  <a:pt x="1728" y="936"/>
                  <a:pt x="1776" y="804"/>
                  <a:pt x="1824" y="672"/>
                </a:cubicBezTo>
              </a:path>
            </a:pathLst>
          </a:custGeom>
          <a:noFill/>
          <a:ln w="76200">
            <a:solidFill>
              <a:schemeClr val="accent1"/>
            </a:solidFill>
            <a:round/>
            <a:headEnd type="triangle" w="med" len="med"/>
            <a:tailEnd/>
          </a:ln>
        </p:spPr>
        <p:txBody>
          <a:bodyPr wrap="none" anchor="ctr"/>
          <a:lstStyle/>
          <a:p>
            <a:endParaRPr lang="en-US" dirty="0">
              <a:latin typeface="Courier New" pitchFamily="49" charset="0"/>
            </a:endParaRPr>
          </a:p>
        </p:txBody>
      </p:sp>
      <p:grpSp>
        <p:nvGrpSpPr>
          <p:cNvPr id="168975" name="Group 13"/>
          <p:cNvGrpSpPr>
            <a:grpSpLocks/>
          </p:cNvGrpSpPr>
          <p:nvPr/>
        </p:nvGrpSpPr>
        <p:grpSpPr bwMode="auto">
          <a:xfrm>
            <a:off x="838200" y="5257800"/>
            <a:ext cx="7391400" cy="762000"/>
            <a:chOff x="528" y="3312"/>
            <a:chExt cx="4656" cy="480"/>
          </a:xfrm>
        </p:grpSpPr>
        <p:sp>
          <p:nvSpPr>
            <p:cNvPr id="168976" name="AutoShape 14"/>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68977" name="Text Box 15"/>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1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7" name="Slide Number Placeholder 3"/>
          <p:cNvSpPr>
            <a:spLocks noGrp="1"/>
          </p:cNvSpPr>
          <p:nvPr>
            <p:ph type="sldNum" sz="quarter" idx="11"/>
          </p:nvPr>
        </p:nvSpPr>
        <p:spPr>
          <a:xfrm>
            <a:off x="6553200" y="6248400"/>
            <a:ext cx="1905000" cy="457200"/>
          </a:xfrm>
        </p:spPr>
        <p:txBody>
          <a:bodyPr/>
          <a:lstStyle/>
          <a:p>
            <a:pPr>
              <a:defRPr/>
            </a:pPr>
            <a:fld id="{818CACED-7140-4E69-AD15-BBAD3A9FF239}" type="slidenum">
              <a:rPr lang="x-none" b="0">
                <a:solidFill>
                  <a:schemeClr val="tx1"/>
                </a:solidFill>
                <a:latin typeface="Arial" pitchFamily="34" charset="0"/>
                <a:cs typeface="+mn-cs"/>
              </a:rPr>
              <a:pPr>
                <a:defRPr/>
              </a:pPr>
              <a:t>171</a:t>
            </a:fld>
            <a:endParaRPr lang="en-US" b="0" dirty="0">
              <a:solidFill>
                <a:schemeClr val="tx1"/>
              </a:solidFill>
              <a:latin typeface="Arial" pitchFamily="34" charset="0"/>
              <a:cs typeface="+mn-cs"/>
            </a:endParaRPr>
          </a:p>
        </p:txBody>
      </p:sp>
      <p:pic>
        <p:nvPicPr>
          <p:cNvPr id="16998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69989" name="Rectangle 3"/>
          <p:cNvSpPr>
            <a:spLocks noGrp="1" noChangeArrowheads="1"/>
          </p:cNvSpPr>
          <p:nvPr>
            <p:ph type="title" idx="4294967295"/>
          </p:nvPr>
        </p:nvSpPr>
        <p:spPr/>
        <p:txBody>
          <a:bodyPr/>
          <a:lstStyle/>
          <a:p>
            <a:pPr eaLnBrk="1" hangingPunct="1"/>
            <a:r>
              <a:rPr lang="en-US" smtClean="0"/>
              <a:t>Ordering imposed by q</a:t>
            </a:r>
          </a:p>
        </p:txBody>
      </p:sp>
      <p:sp>
        <p:nvSpPr>
          <p:cNvPr id="169990"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169991" name="AutoShape 5"/>
          <p:cNvSpPr>
            <a:spLocks noChangeArrowheads="1"/>
          </p:cNvSpPr>
          <p:nvPr/>
        </p:nvSpPr>
        <p:spPr bwMode="auto">
          <a:xfrm>
            <a:off x="1257300" y="25146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p.enq(x)</a:t>
            </a:r>
          </a:p>
        </p:txBody>
      </p:sp>
      <p:sp>
        <p:nvSpPr>
          <p:cNvPr id="169992" name="AutoShape 6"/>
          <p:cNvSpPr>
            <a:spLocks noChangeArrowheads="1"/>
          </p:cNvSpPr>
          <p:nvPr/>
        </p:nvSpPr>
        <p:spPr bwMode="auto">
          <a:xfrm>
            <a:off x="5089525" y="25146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p.deq(y)</a:t>
            </a:r>
          </a:p>
        </p:txBody>
      </p:sp>
      <p:sp>
        <p:nvSpPr>
          <p:cNvPr id="169993" name="AutoShape 7"/>
          <p:cNvSpPr>
            <a:spLocks noChangeArrowheads="1"/>
          </p:cNvSpPr>
          <p:nvPr/>
        </p:nvSpPr>
        <p:spPr bwMode="auto">
          <a:xfrm>
            <a:off x="3173413"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q.enq(x)</a:t>
            </a:r>
          </a:p>
        </p:txBody>
      </p:sp>
      <p:sp>
        <p:nvSpPr>
          <p:cNvPr id="169994" name="AutoShape 8"/>
          <p:cNvSpPr>
            <a:spLocks noChangeArrowheads="1"/>
          </p:cNvSpPr>
          <p:nvPr/>
        </p:nvSpPr>
        <p:spPr bwMode="auto">
          <a:xfrm>
            <a:off x="2225675"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q.enq(y)</a:t>
            </a:r>
          </a:p>
        </p:txBody>
      </p:sp>
      <p:sp>
        <p:nvSpPr>
          <p:cNvPr id="169995" name="AutoShape 9"/>
          <p:cNvSpPr>
            <a:spLocks noChangeArrowheads="1"/>
          </p:cNvSpPr>
          <p:nvPr/>
        </p:nvSpPr>
        <p:spPr bwMode="auto">
          <a:xfrm>
            <a:off x="6057900"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q.deq(x)</a:t>
            </a:r>
          </a:p>
        </p:txBody>
      </p:sp>
      <p:sp>
        <p:nvSpPr>
          <p:cNvPr id="169996" name="AutoShape 10"/>
          <p:cNvSpPr>
            <a:spLocks noChangeArrowheads="1"/>
          </p:cNvSpPr>
          <p:nvPr/>
        </p:nvSpPr>
        <p:spPr bwMode="auto">
          <a:xfrm>
            <a:off x="4141788" y="34290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p.enq(y)</a:t>
            </a:r>
          </a:p>
        </p:txBody>
      </p:sp>
      <p:sp>
        <p:nvSpPr>
          <p:cNvPr id="169997" name="Freeform 11"/>
          <p:cNvSpPr>
            <a:spLocks/>
          </p:cNvSpPr>
          <p:nvPr/>
        </p:nvSpPr>
        <p:spPr bwMode="auto">
          <a:xfrm>
            <a:off x="3124200" y="4192588"/>
            <a:ext cx="3797300" cy="369887"/>
          </a:xfrm>
          <a:custGeom>
            <a:avLst/>
            <a:gdLst>
              <a:gd name="T0" fmla="*/ 2147483647 w 2392"/>
              <a:gd name="T1" fmla="*/ 2147483647 h 233"/>
              <a:gd name="T2" fmla="*/ 2147483647 w 2392"/>
              <a:gd name="T3" fmla="*/ 2147483647 h 233"/>
              <a:gd name="T4" fmla="*/ 0 w 2392"/>
              <a:gd name="T5" fmla="*/ 0 h 233"/>
              <a:gd name="T6" fmla="*/ 0 60000 65536"/>
              <a:gd name="T7" fmla="*/ 0 60000 65536"/>
              <a:gd name="T8" fmla="*/ 0 60000 65536"/>
              <a:gd name="T9" fmla="*/ 0 w 2392"/>
              <a:gd name="T10" fmla="*/ 0 h 233"/>
              <a:gd name="T11" fmla="*/ 2392 w 2392"/>
              <a:gd name="T12" fmla="*/ 233 h 233"/>
            </a:gdLst>
            <a:ahLst/>
            <a:cxnLst>
              <a:cxn ang="T6">
                <a:pos x="T0" y="T1"/>
              </a:cxn>
              <a:cxn ang="T7">
                <a:pos x="T2" y="T3"/>
              </a:cxn>
              <a:cxn ang="T8">
                <a:pos x="T4" y="T5"/>
              </a:cxn>
            </a:cxnLst>
            <a:rect l="T9" t="T10" r="T11" b="T12"/>
            <a:pathLst>
              <a:path w="2392" h="233">
                <a:moveTo>
                  <a:pt x="2392" y="15"/>
                </a:moveTo>
                <a:cubicBezTo>
                  <a:pt x="2176" y="50"/>
                  <a:pt x="1495" y="233"/>
                  <a:pt x="1096" y="231"/>
                </a:cubicBezTo>
                <a:cubicBezTo>
                  <a:pt x="697" y="229"/>
                  <a:pt x="228" y="48"/>
                  <a:pt x="0" y="0"/>
                </a:cubicBezTo>
              </a:path>
            </a:pathLst>
          </a:custGeom>
          <a:noFill/>
          <a:ln w="76200">
            <a:solidFill>
              <a:schemeClr val="accent1"/>
            </a:solidFill>
            <a:round/>
            <a:headEnd type="triangle" w="med" len="med"/>
            <a:tailEnd/>
          </a:ln>
        </p:spPr>
        <p:txBody>
          <a:bodyPr wrap="none" anchor="ctr"/>
          <a:lstStyle/>
          <a:p>
            <a:endParaRPr lang="en-US" dirty="0">
              <a:latin typeface="Courier New" pitchFamily="49" charset="0"/>
            </a:endParaRPr>
          </a:p>
        </p:txBody>
      </p:sp>
      <p:sp>
        <p:nvSpPr>
          <p:cNvPr id="169998" name="Freeform 12"/>
          <p:cNvSpPr>
            <a:spLocks/>
          </p:cNvSpPr>
          <p:nvPr/>
        </p:nvSpPr>
        <p:spPr bwMode="auto">
          <a:xfrm>
            <a:off x="3022600" y="3200400"/>
            <a:ext cx="177800" cy="457200"/>
          </a:xfrm>
          <a:custGeom>
            <a:avLst/>
            <a:gdLst>
              <a:gd name="T0" fmla="*/ 2147483647 w 112"/>
              <a:gd name="T1" fmla="*/ 2147483647 h 288"/>
              <a:gd name="T2" fmla="*/ 2147483647 w 112"/>
              <a:gd name="T3" fmla="*/ 2147483647 h 288"/>
              <a:gd name="T4" fmla="*/ 2147483647 w 112"/>
              <a:gd name="T5" fmla="*/ 0 h 288"/>
              <a:gd name="T6" fmla="*/ 0 60000 65536"/>
              <a:gd name="T7" fmla="*/ 0 60000 65536"/>
              <a:gd name="T8" fmla="*/ 0 60000 65536"/>
              <a:gd name="T9" fmla="*/ 0 w 112"/>
              <a:gd name="T10" fmla="*/ 0 h 288"/>
              <a:gd name="T11" fmla="*/ 112 w 112"/>
              <a:gd name="T12" fmla="*/ 288 h 288"/>
            </a:gdLst>
            <a:ahLst/>
            <a:cxnLst>
              <a:cxn ang="T6">
                <a:pos x="T0" y="T1"/>
              </a:cxn>
              <a:cxn ang="T7">
                <a:pos x="T2" y="T3"/>
              </a:cxn>
              <a:cxn ang="T8">
                <a:pos x="T4" y="T5"/>
              </a:cxn>
            </a:cxnLst>
            <a:rect l="T9" t="T10" r="T11" b="T12"/>
            <a:pathLst>
              <a:path w="112" h="288">
                <a:moveTo>
                  <a:pt x="16" y="288"/>
                </a:moveTo>
                <a:cubicBezTo>
                  <a:pt x="8" y="216"/>
                  <a:pt x="0" y="144"/>
                  <a:pt x="16" y="96"/>
                </a:cubicBezTo>
                <a:cubicBezTo>
                  <a:pt x="32" y="48"/>
                  <a:pt x="72" y="24"/>
                  <a:pt x="112" y="0"/>
                </a:cubicBezTo>
              </a:path>
            </a:pathLst>
          </a:custGeom>
          <a:noFill/>
          <a:ln w="76200">
            <a:solidFill>
              <a:schemeClr val="accent1"/>
            </a:solidFill>
            <a:round/>
            <a:headEnd type="triangle" w="med" len="med"/>
            <a:tailEnd/>
          </a:ln>
        </p:spPr>
        <p:txBody>
          <a:bodyPr wrap="none" anchor="ctr"/>
          <a:lstStyle/>
          <a:p>
            <a:endParaRPr lang="en-US" dirty="0">
              <a:latin typeface="Courier New" pitchFamily="49" charset="0"/>
            </a:endParaRPr>
          </a:p>
        </p:txBody>
      </p:sp>
      <p:grpSp>
        <p:nvGrpSpPr>
          <p:cNvPr id="169999" name="Group 13"/>
          <p:cNvGrpSpPr>
            <a:grpSpLocks/>
          </p:cNvGrpSpPr>
          <p:nvPr/>
        </p:nvGrpSpPr>
        <p:grpSpPr bwMode="auto">
          <a:xfrm>
            <a:off x="838200" y="5257800"/>
            <a:ext cx="7391400" cy="762000"/>
            <a:chOff x="528" y="3312"/>
            <a:chExt cx="4656" cy="480"/>
          </a:xfrm>
        </p:grpSpPr>
        <p:sp>
          <p:nvSpPr>
            <p:cNvPr id="170000" name="AutoShape 14"/>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70001" name="Text Box 15"/>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1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9" name="Slide Number Placeholder 3"/>
          <p:cNvSpPr>
            <a:spLocks noGrp="1"/>
          </p:cNvSpPr>
          <p:nvPr>
            <p:ph type="sldNum" sz="quarter" idx="11"/>
          </p:nvPr>
        </p:nvSpPr>
        <p:spPr>
          <a:xfrm>
            <a:off x="6553200" y="6248400"/>
            <a:ext cx="1905000" cy="457200"/>
          </a:xfrm>
        </p:spPr>
        <p:txBody>
          <a:bodyPr/>
          <a:lstStyle/>
          <a:p>
            <a:pPr>
              <a:defRPr/>
            </a:pPr>
            <a:fld id="{8389A5AE-1FF4-46F3-B7D5-AEF84118D999}" type="slidenum">
              <a:rPr lang="x-none" b="0">
                <a:solidFill>
                  <a:schemeClr val="tx1"/>
                </a:solidFill>
                <a:latin typeface="Arial" pitchFamily="34" charset="0"/>
                <a:cs typeface="+mn-cs"/>
              </a:rPr>
              <a:pPr>
                <a:defRPr/>
              </a:pPr>
              <a:t>172</a:t>
            </a:fld>
            <a:endParaRPr lang="en-US" b="0" dirty="0">
              <a:solidFill>
                <a:schemeClr val="tx1"/>
              </a:solidFill>
              <a:latin typeface="Arial" pitchFamily="34" charset="0"/>
              <a:cs typeface="+mn-cs"/>
            </a:endParaRPr>
          </a:p>
        </p:txBody>
      </p:sp>
      <p:sp>
        <p:nvSpPr>
          <p:cNvPr id="171012" name="AutoShape 20"/>
          <p:cNvSpPr>
            <a:spLocks noChangeArrowheads="1"/>
          </p:cNvSpPr>
          <p:nvPr/>
        </p:nvSpPr>
        <p:spPr bwMode="auto">
          <a:xfrm>
            <a:off x="1257300"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p.enq(x)</a:t>
            </a:r>
          </a:p>
        </p:txBody>
      </p:sp>
      <p:pic>
        <p:nvPicPr>
          <p:cNvPr id="171013"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71014" name="Rectangle 3"/>
          <p:cNvSpPr>
            <a:spLocks noGrp="1" noChangeArrowheads="1"/>
          </p:cNvSpPr>
          <p:nvPr>
            <p:ph type="title" idx="4294967295"/>
          </p:nvPr>
        </p:nvSpPr>
        <p:spPr/>
        <p:txBody>
          <a:bodyPr/>
          <a:lstStyle/>
          <a:p>
            <a:pPr eaLnBrk="1" hangingPunct="1"/>
            <a:r>
              <a:rPr lang="en-US" smtClean="0"/>
              <a:t>Ordering imposed by both</a:t>
            </a:r>
          </a:p>
        </p:txBody>
      </p:sp>
      <p:sp>
        <p:nvSpPr>
          <p:cNvPr id="171015"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171016" name="AutoShape 7"/>
          <p:cNvSpPr>
            <a:spLocks noChangeArrowheads="1"/>
          </p:cNvSpPr>
          <p:nvPr/>
        </p:nvSpPr>
        <p:spPr bwMode="auto">
          <a:xfrm>
            <a:off x="3173413"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q.enq(x)</a:t>
            </a:r>
          </a:p>
        </p:txBody>
      </p:sp>
      <p:sp>
        <p:nvSpPr>
          <p:cNvPr id="171017" name="AutoShape 8"/>
          <p:cNvSpPr>
            <a:spLocks noChangeArrowheads="1"/>
          </p:cNvSpPr>
          <p:nvPr/>
        </p:nvSpPr>
        <p:spPr bwMode="auto">
          <a:xfrm>
            <a:off x="2225675"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q.enq(y)</a:t>
            </a:r>
          </a:p>
        </p:txBody>
      </p:sp>
      <p:sp>
        <p:nvSpPr>
          <p:cNvPr id="171018" name="AutoShape 9"/>
          <p:cNvSpPr>
            <a:spLocks noChangeArrowheads="1"/>
          </p:cNvSpPr>
          <p:nvPr/>
        </p:nvSpPr>
        <p:spPr bwMode="auto">
          <a:xfrm>
            <a:off x="6057900"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q.deq(x)</a:t>
            </a:r>
          </a:p>
        </p:txBody>
      </p:sp>
      <p:sp>
        <p:nvSpPr>
          <p:cNvPr id="171019" name="Freeform 12"/>
          <p:cNvSpPr>
            <a:spLocks/>
          </p:cNvSpPr>
          <p:nvPr/>
        </p:nvSpPr>
        <p:spPr bwMode="auto">
          <a:xfrm>
            <a:off x="3022600" y="3200400"/>
            <a:ext cx="177800" cy="457200"/>
          </a:xfrm>
          <a:custGeom>
            <a:avLst/>
            <a:gdLst>
              <a:gd name="T0" fmla="*/ 2147483647 w 112"/>
              <a:gd name="T1" fmla="*/ 2147483647 h 288"/>
              <a:gd name="T2" fmla="*/ 2147483647 w 112"/>
              <a:gd name="T3" fmla="*/ 2147483647 h 288"/>
              <a:gd name="T4" fmla="*/ 2147483647 w 112"/>
              <a:gd name="T5" fmla="*/ 0 h 288"/>
              <a:gd name="T6" fmla="*/ 0 60000 65536"/>
              <a:gd name="T7" fmla="*/ 0 60000 65536"/>
              <a:gd name="T8" fmla="*/ 0 60000 65536"/>
              <a:gd name="T9" fmla="*/ 0 w 112"/>
              <a:gd name="T10" fmla="*/ 0 h 288"/>
              <a:gd name="T11" fmla="*/ 112 w 112"/>
              <a:gd name="T12" fmla="*/ 288 h 288"/>
            </a:gdLst>
            <a:ahLst/>
            <a:cxnLst>
              <a:cxn ang="T6">
                <a:pos x="T0" y="T1"/>
              </a:cxn>
              <a:cxn ang="T7">
                <a:pos x="T2" y="T3"/>
              </a:cxn>
              <a:cxn ang="T8">
                <a:pos x="T4" y="T5"/>
              </a:cxn>
            </a:cxnLst>
            <a:rect l="T9" t="T10" r="T11" b="T12"/>
            <a:pathLst>
              <a:path w="112" h="288">
                <a:moveTo>
                  <a:pt x="16" y="288"/>
                </a:moveTo>
                <a:cubicBezTo>
                  <a:pt x="8" y="216"/>
                  <a:pt x="0" y="144"/>
                  <a:pt x="16" y="96"/>
                </a:cubicBezTo>
                <a:cubicBezTo>
                  <a:pt x="32" y="48"/>
                  <a:pt x="72" y="24"/>
                  <a:pt x="112" y="0"/>
                </a:cubicBezTo>
              </a:path>
            </a:pathLst>
          </a:custGeom>
          <a:noFill/>
          <a:ln w="76200">
            <a:solidFill>
              <a:schemeClr val="accent1"/>
            </a:solidFill>
            <a:round/>
            <a:headEnd type="triangle" w="med" len="med"/>
            <a:tailEnd/>
          </a:ln>
        </p:spPr>
        <p:txBody>
          <a:bodyPr wrap="none" anchor="ctr"/>
          <a:lstStyle/>
          <a:p>
            <a:endParaRPr lang="en-US" dirty="0">
              <a:latin typeface="Courier New" pitchFamily="49" charset="0"/>
            </a:endParaRPr>
          </a:p>
        </p:txBody>
      </p:sp>
      <p:grpSp>
        <p:nvGrpSpPr>
          <p:cNvPr id="171020" name="Group 13"/>
          <p:cNvGrpSpPr>
            <a:grpSpLocks/>
          </p:cNvGrpSpPr>
          <p:nvPr/>
        </p:nvGrpSpPr>
        <p:grpSpPr bwMode="auto">
          <a:xfrm>
            <a:off x="838200" y="5257800"/>
            <a:ext cx="7391400" cy="762000"/>
            <a:chOff x="528" y="3312"/>
            <a:chExt cx="4656" cy="480"/>
          </a:xfrm>
        </p:grpSpPr>
        <p:sp>
          <p:nvSpPr>
            <p:cNvPr id="171026" name="AutoShape 14"/>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71027" name="Text Box 15"/>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171021" name="AutoShape 21"/>
          <p:cNvSpPr>
            <a:spLocks noChangeArrowheads="1"/>
          </p:cNvSpPr>
          <p:nvPr/>
        </p:nvSpPr>
        <p:spPr bwMode="auto">
          <a:xfrm>
            <a:off x="5089525"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p.deq(y)</a:t>
            </a:r>
          </a:p>
        </p:txBody>
      </p:sp>
      <p:sp>
        <p:nvSpPr>
          <p:cNvPr id="171022" name="AutoShape 22"/>
          <p:cNvSpPr>
            <a:spLocks noChangeArrowheads="1"/>
          </p:cNvSpPr>
          <p:nvPr/>
        </p:nvSpPr>
        <p:spPr bwMode="auto">
          <a:xfrm>
            <a:off x="4141788"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p.enq(y)</a:t>
            </a:r>
          </a:p>
        </p:txBody>
      </p:sp>
      <p:sp>
        <p:nvSpPr>
          <p:cNvPr id="171023" name="Freeform 23"/>
          <p:cNvSpPr>
            <a:spLocks/>
          </p:cNvSpPr>
          <p:nvPr/>
        </p:nvSpPr>
        <p:spPr bwMode="auto">
          <a:xfrm>
            <a:off x="3124200" y="4192588"/>
            <a:ext cx="3797300" cy="369887"/>
          </a:xfrm>
          <a:custGeom>
            <a:avLst/>
            <a:gdLst>
              <a:gd name="T0" fmla="*/ 2147483647 w 2392"/>
              <a:gd name="T1" fmla="*/ 2147483647 h 233"/>
              <a:gd name="T2" fmla="*/ 2147483647 w 2392"/>
              <a:gd name="T3" fmla="*/ 2147483647 h 233"/>
              <a:gd name="T4" fmla="*/ 0 w 2392"/>
              <a:gd name="T5" fmla="*/ 0 h 233"/>
              <a:gd name="T6" fmla="*/ 0 60000 65536"/>
              <a:gd name="T7" fmla="*/ 0 60000 65536"/>
              <a:gd name="T8" fmla="*/ 0 60000 65536"/>
              <a:gd name="T9" fmla="*/ 0 w 2392"/>
              <a:gd name="T10" fmla="*/ 0 h 233"/>
              <a:gd name="T11" fmla="*/ 2392 w 2392"/>
              <a:gd name="T12" fmla="*/ 233 h 233"/>
            </a:gdLst>
            <a:ahLst/>
            <a:cxnLst>
              <a:cxn ang="T6">
                <a:pos x="T0" y="T1"/>
              </a:cxn>
              <a:cxn ang="T7">
                <a:pos x="T2" y="T3"/>
              </a:cxn>
              <a:cxn ang="T8">
                <a:pos x="T4" y="T5"/>
              </a:cxn>
            </a:cxnLst>
            <a:rect l="T9" t="T10" r="T11" b="T12"/>
            <a:pathLst>
              <a:path w="2392" h="233">
                <a:moveTo>
                  <a:pt x="2392" y="15"/>
                </a:moveTo>
                <a:cubicBezTo>
                  <a:pt x="2176" y="50"/>
                  <a:pt x="1495" y="233"/>
                  <a:pt x="1096" y="231"/>
                </a:cubicBezTo>
                <a:cubicBezTo>
                  <a:pt x="697" y="229"/>
                  <a:pt x="228" y="48"/>
                  <a:pt x="0" y="0"/>
                </a:cubicBezTo>
              </a:path>
            </a:pathLst>
          </a:custGeom>
          <a:noFill/>
          <a:ln w="76200">
            <a:solidFill>
              <a:schemeClr val="accent1"/>
            </a:solidFill>
            <a:round/>
            <a:headEnd type="triangle" w="med" len="med"/>
            <a:tailEnd/>
          </a:ln>
        </p:spPr>
        <p:txBody>
          <a:bodyPr wrap="none" anchor="ctr"/>
          <a:lstStyle/>
          <a:p>
            <a:endParaRPr lang="en-US" dirty="0">
              <a:latin typeface="Courier New" pitchFamily="49" charset="0"/>
            </a:endParaRPr>
          </a:p>
        </p:txBody>
      </p:sp>
      <p:sp>
        <p:nvSpPr>
          <p:cNvPr id="171024" name="Freeform 24"/>
          <p:cNvSpPr>
            <a:spLocks/>
          </p:cNvSpPr>
          <p:nvPr/>
        </p:nvSpPr>
        <p:spPr bwMode="auto">
          <a:xfrm>
            <a:off x="2146300" y="2020888"/>
            <a:ext cx="3848100" cy="735012"/>
          </a:xfrm>
          <a:custGeom>
            <a:avLst/>
            <a:gdLst>
              <a:gd name="T0" fmla="*/ 2147483647 w 2424"/>
              <a:gd name="T1" fmla="*/ 2147483647 h 463"/>
              <a:gd name="T2" fmla="*/ 2147483647 w 2424"/>
              <a:gd name="T3" fmla="*/ 2147483647 h 463"/>
              <a:gd name="T4" fmla="*/ 0 w 2424"/>
              <a:gd name="T5" fmla="*/ 2147483647 h 463"/>
              <a:gd name="T6" fmla="*/ 0 60000 65536"/>
              <a:gd name="T7" fmla="*/ 0 60000 65536"/>
              <a:gd name="T8" fmla="*/ 0 60000 65536"/>
              <a:gd name="T9" fmla="*/ 0 w 2424"/>
              <a:gd name="T10" fmla="*/ 0 h 463"/>
              <a:gd name="T11" fmla="*/ 2424 w 2424"/>
              <a:gd name="T12" fmla="*/ 463 h 463"/>
            </a:gdLst>
            <a:ahLst/>
            <a:cxnLst>
              <a:cxn ang="T6">
                <a:pos x="T0" y="T1"/>
              </a:cxn>
              <a:cxn ang="T7">
                <a:pos x="T2" y="T3"/>
              </a:cxn>
              <a:cxn ang="T8">
                <a:pos x="T4" y="T5"/>
              </a:cxn>
            </a:cxnLst>
            <a:rect l="T9" t="T10" r="T11" b="T12"/>
            <a:pathLst>
              <a:path w="2424" h="463">
                <a:moveTo>
                  <a:pt x="2424" y="423"/>
                </a:moveTo>
                <a:cubicBezTo>
                  <a:pt x="2188" y="354"/>
                  <a:pt x="1412" y="0"/>
                  <a:pt x="1008" y="7"/>
                </a:cubicBezTo>
                <a:cubicBezTo>
                  <a:pt x="604" y="14"/>
                  <a:pt x="168" y="387"/>
                  <a:pt x="0" y="463"/>
                </a:cubicBezTo>
              </a:path>
            </a:pathLst>
          </a:custGeom>
          <a:noFill/>
          <a:ln w="76200">
            <a:solidFill>
              <a:schemeClr val="accent1"/>
            </a:solidFill>
            <a:round/>
            <a:headEnd type="triangle" w="med" len="med"/>
            <a:tailEnd/>
          </a:ln>
        </p:spPr>
        <p:txBody>
          <a:bodyPr wrap="none" anchor="ctr"/>
          <a:lstStyle/>
          <a:p>
            <a:endParaRPr lang="en-US" dirty="0">
              <a:latin typeface="Courier New" pitchFamily="49" charset="0"/>
            </a:endParaRPr>
          </a:p>
        </p:txBody>
      </p:sp>
      <p:sp>
        <p:nvSpPr>
          <p:cNvPr id="171025" name="Freeform 25"/>
          <p:cNvSpPr>
            <a:spLocks/>
          </p:cNvSpPr>
          <p:nvPr/>
        </p:nvSpPr>
        <p:spPr bwMode="auto">
          <a:xfrm>
            <a:off x="2133600" y="3276600"/>
            <a:ext cx="2895600" cy="1562100"/>
          </a:xfrm>
          <a:custGeom>
            <a:avLst/>
            <a:gdLst>
              <a:gd name="T0" fmla="*/ 0 w 1824"/>
              <a:gd name="T1" fmla="*/ 0 h 984"/>
              <a:gd name="T2" fmla="*/ 2147483647 w 1824"/>
              <a:gd name="T3" fmla="*/ 2147483647 h 984"/>
              <a:gd name="T4" fmla="*/ 2147483647 w 1824"/>
              <a:gd name="T5" fmla="*/ 2147483647 h 984"/>
              <a:gd name="T6" fmla="*/ 2147483647 w 1824"/>
              <a:gd name="T7" fmla="*/ 2147483647 h 984"/>
              <a:gd name="T8" fmla="*/ 0 60000 65536"/>
              <a:gd name="T9" fmla="*/ 0 60000 65536"/>
              <a:gd name="T10" fmla="*/ 0 60000 65536"/>
              <a:gd name="T11" fmla="*/ 0 60000 65536"/>
              <a:gd name="T12" fmla="*/ 0 w 1824"/>
              <a:gd name="T13" fmla="*/ 0 h 984"/>
              <a:gd name="T14" fmla="*/ 1824 w 1824"/>
              <a:gd name="T15" fmla="*/ 984 h 984"/>
            </a:gdLst>
            <a:ahLst/>
            <a:cxnLst>
              <a:cxn ang="T8">
                <a:pos x="T0" y="T1"/>
              </a:cxn>
              <a:cxn ang="T9">
                <a:pos x="T2" y="T3"/>
              </a:cxn>
              <a:cxn ang="T10">
                <a:pos x="T4" y="T5"/>
              </a:cxn>
              <a:cxn ang="T11">
                <a:pos x="T6" y="T7"/>
              </a:cxn>
            </a:cxnLst>
            <a:rect l="T12" t="T13" r="T14" b="T15"/>
            <a:pathLst>
              <a:path w="1824" h="984">
                <a:moveTo>
                  <a:pt x="0" y="0"/>
                </a:moveTo>
                <a:cubicBezTo>
                  <a:pt x="68" y="328"/>
                  <a:pt x="136" y="656"/>
                  <a:pt x="384" y="816"/>
                </a:cubicBezTo>
                <a:cubicBezTo>
                  <a:pt x="632" y="976"/>
                  <a:pt x="1248" y="984"/>
                  <a:pt x="1488" y="960"/>
                </a:cubicBezTo>
                <a:cubicBezTo>
                  <a:pt x="1728" y="936"/>
                  <a:pt x="1776" y="804"/>
                  <a:pt x="1824" y="672"/>
                </a:cubicBezTo>
              </a:path>
            </a:pathLst>
          </a:custGeom>
          <a:noFill/>
          <a:ln w="76200">
            <a:solidFill>
              <a:schemeClr val="accent1"/>
            </a:solidFill>
            <a:round/>
            <a:headEnd type="triangle" w="med" len="med"/>
            <a:tailEnd/>
          </a:ln>
        </p:spPr>
        <p:txBody>
          <a:bodyPr wrap="none" anchor="ctr"/>
          <a:lstStyle/>
          <a:p>
            <a:endParaRPr lang="en-US" dirty="0">
              <a:latin typeface="Courier New" pitchFamily="49" charset="0"/>
            </a:endParaRPr>
          </a:p>
        </p:txBody>
      </p:sp>
      <p:pic>
        <p:nvPicPr>
          <p:cNvPr id="20"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0" name="Slide Number Placeholder 3"/>
          <p:cNvSpPr>
            <a:spLocks noGrp="1"/>
          </p:cNvSpPr>
          <p:nvPr>
            <p:ph type="sldNum" sz="quarter" idx="11"/>
          </p:nvPr>
        </p:nvSpPr>
        <p:spPr>
          <a:xfrm>
            <a:off x="6553200" y="6248400"/>
            <a:ext cx="1905000" cy="457200"/>
          </a:xfrm>
        </p:spPr>
        <p:txBody>
          <a:bodyPr/>
          <a:lstStyle/>
          <a:p>
            <a:pPr>
              <a:defRPr/>
            </a:pPr>
            <a:fld id="{83FE3EDB-1FAB-4D39-8E1D-5F7C6EADFA8B}" type="slidenum">
              <a:rPr lang="x-none" b="0">
                <a:solidFill>
                  <a:schemeClr val="tx1"/>
                </a:solidFill>
                <a:latin typeface="Arial" pitchFamily="34" charset="0"/>
                <a:cs typeface="+mn-cs"/>
              </a:rPr>
              <a:pPr>
                <a:defRPr/>
              </a:pPr>
              <a:t>173</a:t>
            </a:fld>
            <a:endParaRPr lang="en-US" b="0" dirty="0">
              <a:solidFill>
                <a:schemeClr val="tx1"/>
              </a:solidFill>
              <a:latin typeface="Arial" pitchFamily="34" charset="0"/>
              <a:cs typeface="+mn-cs"/>
            </a:endParaRPr>
          </a:p>
        </p:txBody>
      </p:sp>
      <p:sp>
        <p:nvSpPr>
          <p:cNvPr id="172036" name="AutoShape 2"/>
          <p:cNvSpPr>
            <a:spLocks noChangeArrowheads="1"/>
          </p:cNvSpPr>
          <p:nvPr/>
        </p:nvSpPr>
        <p:spPr bwMode="auto">
          <a:xfrm>
            <a:off x="1257300" y="2514600"/>
            <a:ext cx="1828800" cy="990600"/>
          </a:xfrm>
          <a:prstGeom prst="leftRightArrow">
            <a:avLst>
              <a:gd name="adj1" fmla="val 50000"/>
              <a:gd name="adj2" fmla="val 36923"/>
            </a:avLst>
          </a:prstGeom>
          <a:solidFill>
            <a:schemeClr val="bg1">
              <a:lumMod val="50000"/>
            </a:schemeClr>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p.enq(x)</a:t>
            </a:r>
          </a:p>
        </p:txBody>
      </p:sp>
      <p:pic>
        <p:nvPicPr>
          <p:cNvPr id="172037" name="Picture 3"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72038" name="Rectangle 4"/>
          <p:cNvSpPr>
            <a:spLocks noGrp="1" noChangeArrowheads="1"/>
          </p:cNvSpPr>
          <p:nvPr>
            <p:ph type="title" idx="4294967295"/>
          </p:nvPr>
        </p:nvSpPr>
        <p:spPr/>
        <p:txBody>
          <a:bodyPr/>
          <a:lstStyle/>
          <a:p>
            <a:pPr eaLnBrk="1" hangingPunct="1"/>
            <a:r>
              <a:rPr lang="en-US" smtClean="0"/>
              <a:t>Combining orders</a:t>
            </a:r>
          </a:p>
        </p:txBody>
      </p:sp>
      <p:sp>
        <p:nvSpPr>
          <p:cNvPr id="172039" name="Text Box 5"/>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172040" name="AutoShape 6"/>
          <p:cNvSpPr>
            <a:spLocks noChangeArrowheads="1"/>
          </p:cNvSpPr>
          <p:nvPr/>
        </p:nvSpPr>
        <p:spPr bwMode="auto">
          <a:xfrm>
            <a:off x="3173413" y="2514600"/>
            <a:ext cx="1828800" cy="990600"/>
          </a:xfrm>
          <a:prstGeom prst="leftRightArrow">
            <a:avLst>
              <a:gd name="adj1" fmla="val 50000"/>
              <a:gd name="adj2" fmla="val 36923"/>
            </a:avLst>
          </a:prstGeom>
          <a:solidFill>
            <a:schemeClr val="bg1">
              <a:lumMod val="50000"/>
            </a:schemeClr>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q.enq(x)</a:t>
            </a:r>
          </a:p>
        </p:txBody>
      </p:sp>
      <p:sp>
        <p:nvSpPr>
          <p:cNvPr id="172041" name="AutoShape 7"/>
          <p:cNvSpPr>
            <a:spLocks noChangeArrowheads="1"/>
          </p:cNvSpPr>
          <p:nvPr/>
        </p:nvSpPr>
        <p:spPr bwMode="auto">
          <a:xfrm>
            <a:off x="2225675" y="3429000"/>
            <a:ext cx="1828800" cy="990600"/>
          </a:xfrm>
          <a:prstGeom prst="leftRightArrow">
            <a:avLst>
              <a:gd name="adj1" fmla="val 50000"/>
              <a:gd name="adj2" fmla="val 36923"/>
            </a:avLst>
          </a:prstGeom>
          <a:solidFill>
            <a:schemeClr val="bg1">
              <a:lumMod val="50000"/>
            </a:schemeClr>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q.enq(y)</a:t>
            </a:r>
          </a:p>
        </p:txBody>
      </p:sp>
      <p:sp>
        <p:nvSpPr>
          <p:cNvPr id="172042" name="AutoShape 8"/>
          <p:cNvSpPr>
            <a:spLocks noChangeArrowheads="1"/>
          </p:cNvSpPr>
          <p:nvPr/>
        </p:nvSpPr>
        <p:spPr bwMode="auto">
          <a:xfrm>
            <a:off x="6057900" y="3429000"/>
            <a:ext cx="1828800" cy="990600"/>
          </a:xfrm>
          <a:prstGeom prst="leftRightArrow">
            <a:avLst>
              <a:gd name="adj1" fmla="val 50000"/>
              <a:gd name="adj2" fmla="val 36923"/>
            </a:avLst>
          </a:prstGeom>
          <a:solidFill>
            <a:schemeClr val="bg1">
              <a:lumMod val="50000"/>
            </a:schemeClr>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q.deq(x)</a:t>
            </a:r>
          </a:p>
        </p:txBody>
      </p:sp>
      <p:sp>
        <p:nvSpPr>
          <p:cNvPr id="172043" name="Freeform 9"/>
          <p:cNvSpPr>
            <a:spLocks/>
          </p:cNvSpPr>
          <p:nvPr/>
        </p:nvSpPr>
        <p:spPr bwMode="auto">
          <a:xfrm>
            <a:off x="3022600" y="3200400"/>
            <a:ext cx="177800" cy="457200"/>
          </a:xfrm>
          <a:custGeom>
            <a:avLst/>
            <a:gdLst>
              <a:gd name="T0" fmla="*/ 2147483647 w 112"/>
              <a:gd name="T1" fmla="*/ 2147483647 h 288"/>
              <a:gd name="T2" fmla="*/ 2147483647 w 112"/>
              <a:gd name="T3" fmla="*/ 2147483647 h 288"/>
              <a:gd name="T4" fmla="*/ 2147483647 w 112"/>
              <a:gd name="T5" fmla="*/ 0 h 288"/>
              <a:gd name="T6" fmla="*/ 0 60000 65536"/>
              <a:gd name="T7" fmla="*/ 0 60000 65536"/>
              <a:gd name="T8" fmla="*/ 0 60000 65536"/>
              <a:gd name="T9" fmla="*/ 0 w 112"/>
              <a:gd name="T10" fmla="*/ 0 h 288"/>
              <a:gd name="T11" fmla="*/ 112 w 112"/>
              <a:gd name="T12" fmla="*/ 288 h 288"/>
            </a:gdLst>
            <a:ahLst/>
            <a:cxnLst>
              <a:cxn ang="T6">
                <a:pos x="T0" y="T1"/>
              </a:cxn>
              <a:cxn ang="T7">
                <a:pos x="T2" y="T3"/>
              </a:cxn>
              <a:cxn ang="T8">
                <a:pos x="T4" y="T5"/>
              </a:cxn>
            </a:cxnLst>
            <a:rect l="T9" t="T10" r="T11" b="T12"/>
            <a:pathLst>
              <a:path w="112" h="288">
                <a:moveTo>
                  <a:pt x="16" y="288"/>
                </a:moveTo>
                <a:cubicBezTo>
                  <a:pt x="8" y="216"/>
                  <a:pt x="0" y="144"/>
                  <a:pt x="16" y="96"/>
                </a:cubicBezTo>
                <a:cubicBezTo>
                  <a:pt x="32" y="48"/>
                  <a:pt x="72" y="24"/>
                  <a:pt x="112" y="0"/>
                </a:cubicBezTo>
              </a:path>
            </a:pathLst>
          </a:custGeom>
          <a:noFill/>
          <a:ln w="76200">
            <a:solidFill>
              <a:schemeClr val="folHlink"/>
            </a:solidFill>
            <a:round/>
            <a:headEnd type="triangle" w="med" len="med"/>
            <a:tailEnd/>
          </a:ln>
        </p:spPr>
        <p:txBody>
          <a:bodyPr wrap="none" anchor="ctr"/>
          <a:lstStyle/>
          <a:p>
            <a:endParaRPr lang="en-US"/>
          </a:p>
        </p:txBody>
      </p:sp>
      <p:grpSp>
        <p:nvGrpSpPr>
          <p:cNvPr id="172044" name="Group 10"/>
          <p:cNvGrpSpPr>
            <a:grpSpLocks/>
          </p:cNvGrpSpPr>
          <p:nvPr/>
        </p:nvGrpSpPr>
        <p:grpSpPr bwMode="auto">
          <a:xfrm>
            <a:off x="838200" y="5257800"/>
            <a:ext cx="7391400" cy="762000"/>
            <a:chOff x="528" y="3312"/>
            <a:chExt cx="4656" cy="480"/>
          </a:xfrm>
        </p:grpSpPr>
        <p:sp>
          <p:nvSpPr>
            <p:cNvPr id="172051" name="AutoShape 11"/>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a:p>
          </p:txBody>
        </p:sp>
        <p:sp>
          <p:nvSpPr>
            <p:cNvPr id="172052" name="Text Box 12"/>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172045" name="AutoShape 13"/>
          <p:cNvSpPr>
            <a:spLocks noChangeArrowheads="1"/>
          </p:cNvSpPr>
          <p:nvPr/>
        </p:nvSpPr>
        <p:spPr bwMode="auto">
          <a:xfrm>
            <a:off x="5089525" y="2514600"/>
            <a:ext cx="1828800" cy="990600"/>
          </a:xfrm>
          <a:prstGeom prst="leftRightArrow">
            <a:avLst>
              <a:gd name="adj1" fmla="val 50000"/>
              <a:gd name="adj2" fmla="val 36923"/>
            </a:avLst>
          </a:prstGeom>
          <a:solidFill>
            <a:schemeClr val="bg1">
              <a:lumMod val="50000"/>
            </a:schemeClr>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p.deq(y)</a:t>
            </a:r>
          </a:p>
        </p:txBody>
      </p:sp>
      <p:sp>
        <p:nvSpPr>
          <p:cNvPr id="172046" name="AutoShape 14"/>
          <p:cNvSpPr>
            <a:spLocks noChangeArrowheads="1"/>
          </p:cNvSpPr>
          <p:nvPr/>
        </p:nvSpPr>
        <p:spPr bwMode="auto">
          <a:xfrm>
            <a:off x="4141788" y="3429000"/>
            <a:ext cx="1828800" cy="990600"/>
          </a:xfrm>
          <a:prstGeom prst="leftRightArrow">
            <a:avLst>
              <a:gd name="adj1" fmla="val 50000"/>
              <a:gd name="adj2" fmla="val 36923"/>
            </a:avLst>
          </a:prstGeom>
          <a:solidFill>
            <a:schemeClr val="bg1">
              <a:lumMod val="50000"/>
            </a:schemeClr>
          </a:solidFill>
          <a:ln w="38100">
            <a:solidFill>
              <a:schemeClr val="tx1"/>
            </a:solidFill>
            <a:miter lim="800000"/>
            <a:headEnd/>
            <a:tailEnd/>
          </a:ln>
        </p:spPr>
        <p:txBody>
          <a:bodyPr wrap="none" anchor="ctr"/>
          <a:lstStyle/>
          <a:p>
            <a:pPr algn="r"/>
            <a:r>
              <a:rPr lang="en-US" dirty="0">
                <a:solidFill>
                  <a:schemeClr val="bg1"/>
                </a:solidFill>
                <a:latin typeface="Arial" pitchFamily="34" charset="0"/>
              </a:rPr>
              <a:t>p.enq(y)</a:t>
            </a:r>
          </a:p>
        </p:txBody>
      </p:sp>
      <p:sp>
        <p:nvSpPr>
          <p:cNvPr id="172047" name="Freeform 15"/>
          <p:cNvSpPr>
            <a:spLocks/>
          </p:cNvSpPr>
          <p:nvPr/>
        </p:nvSpPr>
        <p:spPr bwMode="auto">
          <a:xfrm>
            <a:off x="3124200" y="4192588"/>
            <a:ext cx="3797300" cy="369887"/>
          </a:xfrm>
          <a:custGeom>
            <a:avLst/>
            <a:gdLst>
              <a:gd name="T0" fmla="*/ 2147483647 w 2392"/>
              <a:gd name="T1" fmla="*/ 2147483647 h 233"/>
              <a:gd name="T2" fmla="*/ 2147483647 w 2392"/>
              <a:gd name="T3" fmla="*/ 2147483647 h 233"/>
              <a:gd name="T4" fmla="*/ 0 w 2392"/>
              <a:gd name="T5" fmla="*/ 0 h 233"/>
              <a:gd name="T6" fmla="*/ 0 60000 65536"/>
              <a:gd name="T7" fmla="*/ 0 60000 65536"/>
              <a:gd name="T8" fmla="*/ 0 60000 65536"/>
              <a:gd name="T9" fmla="*/ 0 w 2392"/>
              <a:gd name="T10" fmla="*/ 0 h 233"/>
              <a:gd name="T11" fmla="*/ 2392 w 2392"/>
              <a:gd name="T12" fmla="*/ 233 h 233"/>
            </a:gdLst>
            <a:ahLst/>
            <a:cxnLst>
              <a:cxn ang="T6">
                <a:pos x="T0" y="T1"/>
              </a:cxn>
              <a:cxn ang="T7">
                <a:pos x="T2" y="T3"/>
              </a:cxn>
              <a:cxn ang="T8">
                <a:pos x="T4" y="T5"/>
              </a:cxn>
            </a:cxnLst>
            <a:rect l="T9" t="T10" r="T11" b="T12"/>
            <a:pathLst>
              <a:path w="2392" h="233">
                <a:moveTo>
                  <a:pt x="2392" y="15"/>
                </a:moveTo>
                <a:cubicBezTo>
                  <a:pt x="2176" y="50"/>
                  <a:pt x="1495" y="233"/>
                  <a:pt x="1096" y="231"/>
                </a:cubicBezTo>
                <a:cubicBezTo>
                  <a:pt x="697" y="229"/>
                  <a:pt x="228" y="48"/>
                  <a:pt x="0" y="0"/>
                </a:cubicBezTo>
              </a:path>
            </a:pathLst>
          </a:custGeom>
          <a:noFill/>
          <a:ln w="76200">
            <a:solidFill>
              <a:schemeClr val="folHlink"/>
            </a:solidFill>
            <a:round/>
            <a:headEnd type="triangle" w="med" len="med"/>
            <a:tailEnd/>
          </a:ln>
        </p:spPr>
        <p:txBody>
          <a:bodyPr wrap="none" anchor="ctr"/>
          <a:lstStyle/>
          <a:p>
            <a:endParaRPr lang="en-US"/>
          </a:p>
        </p:txBody>
      </p:sp>
      <p:sp>
        <p:nvSpPr>
          <p:cNvPr id="172048" name="Freeform 16"/>
          <p:cNvSpPr>
            <a:spLocks/>
          </p:cNvSpPr>
          <p:nvPr/>
        </p:nvSpPr>
        <p:spPr bwMode="auto">
          <a:xfrm>
            <a:off x="2146300" y="2020888"/>
            <a:ext cx="3848100" cy="735012"/>
          </a:xfrm>
          <a:custGeom>
            <a:avLst/>
            <a:gdLst>
              <a:gd name="T0" fmla="*/ 2147483647 w 2424"/>
              <a:gd name="T1" fmla="*/ 2147483647 h 463"/>
              <a:gd name="T2" fmla="*/ 2147483647 w 2424"/>
              <a:gd name="T3" fmla="*/ 2147483647 h 463"/>
              <a:gd name="T4" fmla="*/ 0 w 2424"/>
              <a:gd name="T5" fmla="*/ 2147483647 h 463"/>
              <a:gd name="T6" fmla="*/ 0 60000 65536"/>
              <a:gd name="T7" fmla="*/ 0 60000 65536"/>
              <a:gd name="T8" fmla="*/ 0 60000 65536"/>
              <a:gd name="T9" fmla="*/ 0 w 2424"/>
              <a:gd name="T10" fmla="*/ 0 h 463"/>
              <a:gd name="T11" fmla="*/ 2424 w 2424"/>
              <a:gd name="T12" fmla="*/ 463 h 463"/>
            </a:gdLst>
            <a:ahLst/>
            <a:cxnLst>
              <a:cxn ang="T6">
                <a:pos x="T0" y="T1"/>
              </a:cxn>
              <a:cxn ang="T7">
                <a:pos x="T2" y="T3"/>
              </a:cxn>
              <a:cxn ang="T8">
                <a:pos x="T4" y="T5"/>
              </a:cxn>
            </a:cxnLst>
            <a:rect l="T9" t="T10" r="T11" b="T12"/>
            <a:pathLst>
              <a:path w="2424" h="463">
                <a:moveTo>
                  <a:pt x="2424" y="423"/>
                </a:moveTo>
                <a:cubicBezTo>
                  <a:pt x="2188" y="354"/>
                  <a:pt x="1412" y="0"/>
                  <a:pt x="1008" y="7"/>
                </a:cubicBezTo>
                <a:cubicBezTo>
                  <a:pt x="604" y="14"/>
                  <a:pt x="168" y="387"/>
                  <a:pt x="0" y="463"/>
                </a:cubicBezTo>
              </a:path>
            </a:pathLst>
          </a:custGeom>
          <a:noFill/>
          <a:ln w="76200">
            <a:solidFill>
              <a:schemeClr val="folHlink"/>
            </a:solidFill>
            <a:round/>
            <a:headEnd type="triangle" w="med" len="med"/>
            <a:tailEnd/>
          </a:ln>
        </p:spPr>
        <p:txBody>
          <a:bodyPr wrap="none" anchor="ctr"/>
          <a:lstStyle/>
          <a:p>
            <a:endParaRPr lang="en-US"/>
          </a:p>
        </p:txBody>
      </p:sp>
      <p:sp>
        <p:nvSpPr>
          <p:cNvPr id="172049" name="Freeform 17"/>
          <p:cNvSpPr>
            <a:spLocks/>
          </p:cNvSpPr>
          <p:nvPr/>
        </p:nvSpPr>
        <p:spPr bwMode="auto">
          <a:xfrm>
            <a:off x="2133600" y="3276600"/>
            <a:ext cx="2895600" cy="1562100"/>
          </a:xfrm>
          <a:custGeom>
            <a:avLst/>
            <a:gdLst>
              <a:gd name="T0" fmla="*/ 0 w 1824"/>
              <a:gd name="T1" fmla="*/ 0 h 984"/>
              <a:gd name="T2" fmla="*/ 2147483647 w 1824"/>
              <a:gd name="T3" fmla="*/ 2147483647 h 984"/>
              <a:gd name="T4" fmla="*/ 2147483647 w 1824"/>
              <a:gd name="T5" fmla="*/ 2147483647 h 984"/>
              <a:gd name="T6" fmla="*/ 2147483647 w 1824"/>
              <a:gd name="T7" fmla="*/ 2147483647 h 984"/>
              <a:gd name="T8" fmla="*/ 0 60000 65536"/>
              <a:gd name="T9" fmla="*/ 0 60000 65536"/>
              <a:gd name="T10" fmla="*/ 0 60000 65536"/>
              <a:gd name="T11" fmla="*/ 0 60000 65536"/>
              <a:gd name="T12" fmla="*/ 0 w 1824"/>
              <a:gd name="T13" fmla="*/ 0 h 984"/>
              <a:gd name="T14" fmla="*/ 1824 w 1824"/>
              <a:gd name="T15" fmla="*/ 984 h 984"/>
            </a:gdLst>
            <a:ahLst/>
            <a:cxnLst>
              <a:cxn ang="T8">
                <a:pos x="T0" y="T1"/>
              </a:cxn>
              <a:cxn ang="T9">
                <a:pos x="T2" y="T3"/>
              </a:cxn>
              <a:cxn ang="T10">
                <a:pos x="T4" y="T5"/>
              </a:cxn>
              <a:cxn ang="T11">
                <a:pos x="T6" y="T7"/>
              </a:cxn>
            </a:cxnLst>
            <a:rect l="T12" t="T13" r="T14" b="T15"/>
            <a:pathLst>
              <a:path w="1824" h="984">
                <a:moveTo>
                  <a:pt x="0" y="0"/>
                </a:moveTo>
                <a:cubicBezTo>
                  <a:pt x="68" y="328"/>
                  <a:pt x="136" y="656"/>
                  <a:pt x="384" y="816"/>
                </a:cubicBezTo>
                <a:cubicBezTo>
                  <a:pt x="632" y="976"/>
                  <a:pt x="1248" y="984"/>
                  <a:pt x="1488" y="960"/>
                </a:cubicBezTo>
                <a:cubicBezTo>
                  <a:pt x="1728" y="936"/>
                  <a:pt x="1776" y="804"/>
                  <a:pt x="1824" y="672"/>
                </a:cubicBezTo>
              </a:path>
            </a:pathLst>
          </a:custGeom>
          <a:noFill/>
          <a:ln w="76200">
            <a:solidFill>
              <a:schemeClr val="folHlink"/>
            </a:solidFill>
            <a:round/>
            <a:headEnd type="triangle" w="med" len="med"/>
            <a:tailEnd/>
          </a:ln>
        </p:spPr>
        <p:txBody>
          <a:bodyPr wrap="none" anchor="ctr"/>
          <a:lstStyle/>
          <a:p>
            <a:endParaRPr lang="en-US"/>
          </a:p>
        </p:txBody>
      </p:sp>
      <p:sp>
        <p:nvSpPr>
          <p:cNvPr id="172050" name="Freeform 18"/>
          <p:cNvSpPr>
            <a:spLocks/>
          </p:cNvSpPr>
          <p:nvPr/>
        </p:nvSpPr>
        <p:spPr bwMode="auto">
          <a:xfrm>
            <a:off x="1989138" y="2163763"/>
            <a:ext cx="5327650" cy="2519362"/>
          </a:xfrm>
          <a:custGeom>
            <a:avLst/>
            <a:gdLst>
              <a:gd name="T0" fmla="*/ 2147483647 w 2036"/>
              <a:gd name="T1" fmla="*/ 2147483647 h 1838"/>
              <a:gd name="T2" fmla="*/ 2147483647 w 2036"/>
              <a:gd name="T3" fmla="*/ 2147483647 h 1838"/>
              <a:gd name="T4" fmla="*/ 2147483647 w 2036"/>
              <a:gd name="T5" fmla="*/ 2147483647 h 1838"/>
              <a:gd name="T6" fmla="*/ 2147483647 w 2036"/>
              <a:gd name="T7" fmla="*/ 2147483647 h 1838"/>
              <a:gd name="T8" fmla="*/ 2147483647 w 2036"/>
              <a:gd name="T9" fmla="*/ 2147483647 h 1838"/>
              <a:gd name="T10" fmla="*/ 2147483647 w 2036"/>
              <a:gd name="T11" fmla="*/ 2147483647 h 1838"/>
              <a:gd name="T12" fmla="*/ 2147483647 w 2036"/>
              <a:gd name="T13" fmla="*/ 2147483647 h 1838"/>
              <a:gd name="T14" fmla="*/ 2147483647 w 2036"/>
              <a:gd name="T15" fmla="*/ 2147483647 h 1838"/>
              <a:gd name="T16" fmla="*/ 2147483647 w 2036"/>
              <a:gd name="T17" fmla="*/ 2147483647 h 18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36"/>
              <a:gd name="T28" fmla="*/ 0 h 1838"/>
              <a:gd name="T29" fmla="*/ 2036 w 2036"/>
              <a:gd name="T30" fmla="*/ 1838 h 18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36" h="1838">
                <a:moveTo>
                  <a:pt x="155" y="349"/>
                </a:moveTo>
                <a:cubicBezTo>
                  <a:pt x="453" y="174"/>
                  <a:pt x="752" y="0"/>
                  <a:pt x="947" y="29"/>
                </a:cubicBezTo>
                <a:cubicBezTo>
                  <a:pt x="1142" y="58"/>
                  <a:pt x="1346" y="418"/>
                  <a:pt x="1323" y="525"/>
                </a:cubicBezTo>
                <a:cubicBezTo>
                  <a:pt x="1300" y="632"/>
                  <a:pt x="912" y="572"/>
                  <a:pt x="811" y="669"/>
                </a:cubicBezTo>
                <a:cubicBezTo>
                  <a:pt x="710" y="766"/>
                  <a:pt x="539" y="1033"/>
                  <a:pt x="715" y="1109"/>
                </a:cubicBezTo>
                <a:cubicBezTo>
                  <a:pt x="891" y="1185"/>
                  <a:pt x="1698" y="1025"/>
                  <a:pt x="1867" y="1125"/>
                </a:cubicBezTo>
                <a:cubicBezTo>
                  <a:pt x="2036" y="1225"/>
                  <a:pt x="1996" y="1626"/>
                  <a:pt x="1731" y="1709"/>
                </a:cubicBezTo>
                <a:cubicBezTo>
                  <a:pt x="1466" y="1792"/>
                  <a:pt x="550" y="1838"/>
                  <a:pt x="275" y="1621"/>
                </a:cubicBezTo>
                <a:cubicBezTo>
                  <a:pt x="0" y="1404"/>
                  <a:pt x="41" y="904"/>
                  <a:pt x="83" y="405"/>
                </a:cubicBezTo>
              </a:path>
            </a:pathLst>
          </a:custGeom>
          <a:noFill/>
          <a:ln w="76200">
            <a:solidFill>
              <a:srgbClr val="FF0000"/>
            </a:solidFill>
            <a:round/>
            <a:headEnd/>
            <a:tailEnd type="triangle" w="med" len="med"/>
          </a:ln>
        </p:spPr>
        <p:txBody>
          <a:bodyPr>
            <a:spAutoFit/>
          </a:bodyPr>
          <a:lstStyle/>
          <a:p>
            <a:endParaRPr lang="en-US"/>
          </a:p>
        </p:txBody>
      </p:sp>
    </p:spTree>
    <p:extLst>
      <p:ext uri="{BB962C8B-B14F-4D97-AF65-F5344CB8AC3E}">
        <p14:creationId xmlns:p14="http://schemas.microsoft.com/office/powerpoint/2010/main" val="228784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p:cNvSpPr>
            <a:spLocks noGrp="1"/>
          </p:cNvSpPr>
          <p:nvPr>
            <p:ph type="sldNum" sz="quarter" idx="11"/>
          </p:nvPr>
        </p:nvSpPr>
        <p:spPr>
          <a:xfrm>
            <a:off x="6553200" y="6248400"/>
            <a:ext cx="1905000" cy="457200"/>
          </a:xfrm>
        </p:spPr>
        <p:txBody>
          <a:bodyPr/>
          <a:lstStyle/>
          <a:p>
            <a:pPr>
              <a:defRPr/>
            </a:pPr>
            <a:fld id="{98DA3FA9-D6AA-405C-B436-0DB0AA3EE3F6}" type="slidenum">
              <a:rPr lang="x-none" b="0">
                <a:solidFill>
                  <a:schemeClr val="tx1"/>
                </a:solidFill>
                <a:latin typeface="Arial" pitchFamily="34" charset="0"/>
                <a:cs typeface="+mn-cs"/>
              </a:rPr>
              <a:pPr>
                <a:defRPr/>
              </a:pPr>
              <a:t>174</a:t>
            </a:fld>
            <a:endParaRPr lang="en-US" b="0" dirty="0">
              <a:solidFill>
                <a:schemeClr val="tx1"/>
              </a:solidFill>
              <a:latin typeface="Arial" pitchFamily="34" charset="0"/>
              <a:cs typeface="+mn-cs"/>
            </a:endParaRPr>
          </a:p>
        </p:txBody>
      </p:sp>
      <p:sp>
        <p:nvSpPr>
          <p:cNvPr id="173060" name="Rectangle 2"/>
          <p:cNvSpPr>
            <a:spLocks noGrp="1" noChangeArrowheads="1"/>
          </p:cNvSpPr>
          <p:nvPr>
            <p:ph type="title" idx="4294967295"/>
          </p:nvPr>
        </p:nvSpPr>
        <p:spPr/>
        <p:txBody>
          <a:bodyPr/>
          <a:lstStyle/>
          <a:p>
            <a:pPr eaLnBrk="1" hangingPunct="1"/>
            <a:r>
              <a:rPr lang="en-US" smtClean="0"/>
              <a:t>Fact</a:t>
            </a:r>
          </a:p>
        </p:txBody>
      </p:sp>
      <p:sp>
        <p:nvSpPr>
          <p:cNvPr id="173061" name="Rectangle 3"/>
          <p:cNvSpPr>
            <a:spLocks noGrp="1" noChangeArrowheads="1"/>
          </p:cNvSpPr>
          <p:nvPr>
            <p:ph type="body" idx="4294967295"/>
          </p:nvPr>
        </p:nvSpPr>
        <p:spPr/>
        <p:txBody>
          <a:bodyPr/>
          <a:lstStyle/>
          <a:p>
            <a:pPr eaLnBrk="1" hangingPunct="1"/>
            <a:r>
              <a:rPr lang="en-US" smtClean="0"/>
              <a:t>Most hardware architectures don</a:t>
            </a:r>
            <a:r>
              <a:rPr lang="en-US" smtClean="0">
                <a:latin typeface="Arial" pitchFamily="34" charset="0"/>
              </a:rPr>
              <a:t>’</a:t>
            </a:r>
            <a:r>
              <a:rPr lang="en-US" smtClean="0"/>
              <a:t>t support sequential consistency</a:t>
            </a:r>
          </a:p>
          <a:p>
            <a:pPr eaLnBrk="1" hangingPunct="1"/>
            <a:r>
              <a:rPr lang="en-US" smtClean="0"/>
              <a:t>Because they think it</a:t>
            </a:r>
            <a:r>
              <a:rPr lang="en-US" smtClean="0">
                <a:latin typeface="Arial" pitchFamily="34" charset="0"/>
              </a:rPr>
              <a:t>’</a:t>
            </a:r>
            <a:r>
              <a:rPr lang="en-US" smtClean="0"/>
              <a:t>s too </a:t>
            </a:r>
            <a:r>
              <a:rPr lang="en-US" smtClean="0">
                <a:solidFill>
                  <a:schemeClr val="tx1"/>
                </a:solidFill>
              </a:rPr>
              <a:t>strong</a:t>
            </a:r>
          </a:p>
          <a:p>
            <a:pPr eaLnBrk="1" hangingPunct="1"/>
            <a:r>
              <a:rPr lang="en-US" smtClean="0"/>
              <a:t>Here</a:t>
            </a:r>
            <a:r>
              <a:rPr lang="en-US" smtClean="0">
                <a:latin typeface="Arial" pitchFamily="34" charset="0"/>
              </a:rPr>
              <a:t>’</a:t>
            </a:r>
            <a:r>
              <a:rPr lang="en-US" smtClean="0"/>
              <a:t>s another story </a:t>
            </a:r>
            <a:r>
              <a:rPr lang="en-US" smtClean="0">
                <a:latin typeface="Arial" pitchFamily="34" charset="0"/>
              </a:rPr>
              <a:t>…</a:t>
            </a:r>
            <a:endParaRPr lang="en-US" smtClean="0"/>
          </a:p>
        </p:txBody>
      </p:sp>
      <p:pic>
        <p:nvPicPr>
          <p:cNvPr id="6"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3" name="Slide Number Placeholder 3"/>
          <p:cNvSpPr>
            <a:spLocks noGrp="1"/>
          </p:cNvSpPr>
          <p:nvPr>
            <p:ph type="sldNum" sz="quarter" idx="11"/>
          </p:nvPr>
        </p:nvSpPr>
        <p:spPr>
          <a:xfrm>
            <a:off x="6553200" y="6248400"/>
            <a:ext cx="1905000" cy="457200"/>
          </a:xfrm>
        </p:spPr>
        <p:txBody>
          <a:bodyPr/>
          <a:lstStyle/>
          <a:p>
            <a:pPr>
              <a:defRPr/>
            </a:pPr>
            <a:fld id="{05B68169-0881-4B6C-868F-B140BCA90741}" type="slidenum">
              <a:rPr lang="x-none" b="0">
                <a:solidFill>
                  <a:schemeClr val="tx1"/>
                </a:solidFill>
                <a:latin typeface="Arial" pitchFamily="34" charset="0"/>
                <a:cs typeface="+mn-cs"/>
              </a:rPr>
              <a:pPr>
                <a:defRPr/>
              </a:pPr>
              <a:t>175</a:t>
            </a:fld>
            <a:endParaRPr lang="en-US" b="0" dirty="0">
              <a:solidFill>
                <a:schemeClr val="tx1"/>
              </a:solidFill>
              <a:latin typeface="Arial" pitchFamily="34" charset="0"/>
              <a:cs typeface="+mn-cs"/>
            </a:endParaRPr>
          </a:p>
        </p:txBody>
      </p:sp>
      <p:pic>
        <p:nvPicPr>
          <p:cNvPr id="17408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74085" name="Rectangle 3"/>
          <p:cNvSpPr>
            <a:spLocks noGrp="1" noChangeArrowheads="1"/>
          </p:cNvSpPr>
          <p:nvPr>
            <p:ph type="title" idx="4294967295"/>
          </p:nvPr>
        </p:nvSpPr>
        <p:spPr/>
        <p:txBody>
          <a:bodyPr/>
          <a:lstStyle/>
          <a:p>
            <a:pPr eaLnBrk="1" hangingPunct="1"/>
            <a:r>
              <a:rPr lang="en-US" smtClean="0"/>
              <a:t>The Flag Example</a:t>
            </a:r>
          </a:p>
        </p:txBody>
      </p:sp>
      <p:sp>
        <p:nvSpPr>
          <p:cNvPr id="174086"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174087" name="AutoShape 5"/>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err="1">
                <a:solidFill>
                  <a:schemeClr val="bg1"/>
                </a:solidFill>
                <a:latin typeface="Arial" pitchFamily="34" charset="0"/>
              </a:rPr>
              <a:t>x.write</a:t>
            </a:r>
            <a:r>
              <a:rPr lang="en-US" dirty="0">
                <a:solidFill>
                  <a:schemeClr val="bg1"/>
                </a:solidFill>
                <a:latin typeface="Arial" pitchFamily="34" charset="0"/>
              </a:rPr>
              <a:t>(1)</a:t>
            </a:r>
          </a:p>
        </p:txBody>
      </p:sp>
      <p:sp>
        <p:nvSpPr>
          <p:cNvPr id="174088" name="AutoShape 6"/>
          <p:cNvSpPr>
            <a:spLocks noChangeArrowheads="1"/>
          </p:cNvSpPr>
          <p:nvPr/>
        </p:nvSpPr>
        <p:spPr bwMode="auto">
          <a:xfrm>
            <a:off x="5576888" y="2074863"/>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err="1">
                <a:solidFill>
                  <a:schemeClr val="bg1"/>
                </a:solidFill>
                <a:latin typeface="Arial" pitchFamily="34" charset="0"/>
              </a:rPr>
              <a:t>y.read</a:t>
            </a:r>
            <a:r>
              <a:rPr lang="en-US" dirty="0">
                <a:solidFill>
                  <a:schemeClr val="bg1"/>
                </a:solidFill>
                <a:latin typeface="Arial" pitchFamily="34" charset="0"/>
              </a:rPr>
              <a:t>(0)</a:t>
            </a:r>
          </a:p>
        </p:txBody>
      </p:sp>
      <p:sp>
        <p:nvSpPr>
          <p:cNvPr id="174089" name="AutoShape 7"/>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err="1">
                <a:solidFill>
                  <a:schemeClr val="bg1"/>
                </a:solidFill>
                <a:latin typeface="Arial" pitchFamily="34" charset="0"/>
              </a:rPr>
              <a:t>y.write</a:t>
            </a:r>
            <a:r>
              <a:rPr lang="en-US" dirty="0">
                <a:solidFill>
                  <a:schemeClr val="bg1"/>
                </a:solidFill>
                <a:latin typeface="Arial" pitchFamily="34" charset="0"/>
              </a:rPr>
              <a:t>(1)</a:t>
            </a:r>
          </a:p>
        </p:txBody>
      </p:sp>
      <p:sp>
        <p:nvSpPr>
          <p:cNvPr id="174090" name="AutoShape 8"/>
          <p:cNvSpPr>
            <a:spLocks noChangeArrowheads="1"/>
          </p:cNvSpPr>
          <p:nvPr/>
        </p:nvSpPr>
        <p:spPr bwMode="auto">
          <a:xfrm>
            <a:off x="5159375" y="3076575"/>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err="1">
                <a:solidFill>
                  <a:schemeClr val="bg1"/>
                </a:solidFill>
                <a:latin typeface="Arial" pitchFamily="34" charset="0"/>
              </a:rPr>
              <a:t>x.read</a:t>
            </a:r>
            <a:r>
              <a:rPr lang="en-US" dirty="0">
                <a:solidFill>
                  <a:schemeClr val="bg1"/>
                </a:solidFill>
                <a:latin typeface="Arial" pitchFamily="34" charset="0"/>
              </a:rPr>
              <a:t>(0)</a:t>
            </a:r>
          </a:p>
        </p:txBody>
      </p:sp>
      <p:grpSp>
        <p:nvGrpSpPr>
          <p:cNvPr id="174091" name="Group 9"/>
          <p:cNvGrpSpPr>
            <a:grpSpLocks/>
          </p:cNvGrpSpPr>
          <p:nvPr/>
        </p:nvGrpSpPr>
        <p:grpSpPr bwMode="auto">
          <a:xfrm>
            <a:off x="838200" y="5257800"/>
            <a:ext cx="7391400" cy="762000"/>
            <a:chOff x="528" y="3312"/>
            <a:chExt cx="4656" cy="480"/>
          </a:xfrm>
        </p:grpSpPr>
        <p:sp>
          <p:nvSpPr>
            <p:cNvPr id="174092" name="AutoShape 10"/>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174093" name="Text Box 11"/>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14"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1" name="Slide Number Placeholder 3"/>
          <p:cNvSpPr>
            <a:spLocks noGrp="1"/>
          </p:cNvSpPr>
          <p:nvPr>
            <p:ph type="sldNum" sz="quarter" idx="11"/>
          </p:nvPr>
        </p:nvSpPr>
        <p:spPr>
          <a:xfrm>
            <a:off x="6553200" y="6248400"/>
            <a:ext cx="1905000" cy="457200"/>
          </a:xfrm>
        </p:spPr>
        <p:txBody>
          <a:bodyPr/>
          <a:lstStyle/>
          <a:p>
            <a:pPr>
              <a:defRPr/>
            </a:pPr>
            <a:fld id="{959F19DA-36B8-464C-B5C7-D569427214E7}" type="slidenum">
              <a:rPr lang="x-none" b="0">
                <a:solidFill>
                  <a:schemeClr val="tx1"/>
                </a:solidFill>
                <a:latin typeface="Arial" pitchFamily="34" charset="0"/>
                <a:cs typeface="+mn-cs"/>
              </a:rPr>
              <a:pPr>
                <a:defRPr/>
              </a:pPr>
              <a:t>176</a:t>
            </a:fld>
            <a:endParaRPr lang="en-US" b="0" dirty="0">
              <a:solidFill>
                <a:schemeClr val="tx1"/>
              </a:solidFill>
              <a:latin typeface="Arial" pitchFamily="34" charset="0"/>
              <a:cs typeface="+mn-cs"/>
            </a:endParaRPr>
          </a:p>
        </p:txBody>
      </p:sp>
      <p:pic>
        <p:nvPicPr>
          <p:cNvPr id="17510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75109" name="Rectangle 3"/>
          <p:cNvSpPr>
            <a:spLocks noGrp="1" noChangeArrowheads="1"/>
          </p:cNvSpPr>
          <p:nvPr>
            <p:ph type="title" idx="4294967295"/>
          </p:nvPr>
        </p:nvSpPr>
        <p:spPr/>
        <p:txBody>
          <a:bodyPr/>
          <a:lstStyle/>
          <a:p>
            <a:pPr eaLnBrk="1" hangingPunct="1"/>
            <a:r>
              <a:rPr lang="en-US" smtClean="0"/>
              <a:t>The Flag Example</a:t>
            </a:r>
          </a:p>
        </p:txBody>
      </p:sp>
      <p:sp>
        <p:nvSpPr>
          <p:cNvPr id="175110"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175111" name="AutoShape 5"/>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err="1">
                <a:solidFill>
                  <a:schemeClr val="bg1"/>
                </a:solidFill>
                <a:latin typeface="Arial" pitchFamily="34" charset="0"/>
              </a:rPr>
              <a:t>x.write</a:t>
            </a:r>
            <a:r>
              <a:rPr lang="en-US" dirty="0">
                <a:solidFill>
                  <a:schemeClr val="bg1"/>
                </a:solidFill>
                <a:latin typeface="Arial" pitchFamily="34" charset="0"/>
              </a:rPr>
              <a:t>(1)</a:t>
            </a:r>
          </a:p>
        </p:txBody>
      </p:sp>
      <p:sp>
        <p:nvSpPr>
          <p:cNvPr id="175112" name="AutoShape 6"/>
          <p:cNvSpPr>
            <a:spLocks noChangeArrowheads="1"/>
          </p:cNvSpPr>
          <p:nvPr/>
        </p:nvSpPr>
        <p:spPr bwMode="auto">
          <a:xfrm>
            <a:off x="5576888" y="2074863"/>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err="1">
                <a:solidFill>
                  <a:schemeClr val="bg1"/>
                </a:solidFill>
                <a:latin typeface="Arial" pitchFamily="34" charset="0"/>
              </a:rPr>
              <a:t>y.read</a:t>
            </a:r>
            <a:r>
              <a:rPr lang="en-US" dirty="0">
                <a:solidFill>
                  <a:schemeClr val="bg1"/>
                </a:solidFill>
                <a:latin typeface="Arial" pitchFamily="34" charset="0"/>
              </a:rPr>
              <a:t>(0)</a:t>
            </a:r>
          </a:p>
        </p:txBody>
      </p:sp>
      <p:sp>
        <p:nvSpPr>
          <p:cNvPr id="175113" name="AutoShape 7"/>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err="1">
                <a:solidFill>
                  <a:schemeClr val="bg1"/>
                </a:solidFill>
                <a:latin typeface="Arial" pitchFamily="34" charset="0"/>
              </a:rPr>
              <a:t>y.write</a:t>
            </a:r>
            <a:r>
              <a:rPr lang="en-US" dirty="0">
                <a:solidFill>
                  <a:schemeClr val="bg1"/>
                </a:solidFill>
                <a:latin typeface="Arial" pitchFamily="34" charset="0"/>
              </a:rPr>
              <a:t>(1)</a:t>
            </a:r>
          </a:p>
        </p:txBody>
      </p:sp>
      <p:sp>
        <p:nvSpPr>
          <p:cNvPr id="175114" name="AutoShape 8"/>
          <p:cNvSpPr>
            <a:spLocks noChangeArrowheads="1"/>
          </p:cNvSpPr>
          <p:nvPr/>
        </p:nvSpPr>
        <p:spPr bwMode="auto">
          <a:xfrm>
            <a:off x="5159375" y="3076575"/>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err="1">
                <a:solidFill>
                  <a:schemeClr val="bg1"/>
                </a:solidFill>
                <a:latin typeface="Arial" pitchFamily="34" charset="0"/>
              </a:rPr>
              <a:t>x.read</a:t>
            </a:r>
            <a:r>
              <a:rPr lang="en-US" dirty="0">
                <a:solidFill>
                  <a:schemeClr val="bg1"/>
                </a:solidFill>
                <a:latin typeface="Arial" pitchFamily="34" charset="0"/>
              </a:rPr>
              <a:t>(0)</a:t>
            </a:r>
          </a:p>
        </p:txBody>
      </p:sp>
      <p:sp>
        <p:nvSpPr>
          <p:cNvPr id="175115" name="Rectangle 9"/>
          <p:cNvSpPr>
            <a:spLocks noChangeArrowheads="1"/>
          </p:cNvSpPr>
          <p:nvPr/>
        </p:nvSpPr>
        <p:spPr bwMode="auto">
          <a:xfrm>
            <a:off x="685800" y="4479925"/>
            <a:ext cx="7772400" cy="1616075"/>
          </a:xfrm>
          <a:prstGeom prst="rect">
            <a:avLst/>
          </a:prstGeom>
          <a:noFill/>
          <a:ln w="9525">
            <a:noFill/>
            <a:miter lim="800000"/>
            <a:headEnd/>
            <a:tailEnd/>
          </a:ln>
        </p:spPr>
        <p:txBody>
          <a:bodyPr/>
          <a:lstStyle/>
          <a:p>
            <a:pPr marL="342900" indent="-342900" eaLnBrk="1" hangingPunct="1">
              <a:spcBef>
                <a:spcPct val="20000"/>
              </a:spcBef>
              <a:buFontTx/>
              <a:buChar char="•"/>
            </a:pPr>
            <a:r>
              <a:rPr lang="en-US" sz="3200" b="0" dirty="0">
                <a:solidFill>
                  <a:srgbClr val="0000FF"/>
                </a:solidFill>
                <a:latin typeface="Arial" pitchFamily="34" charset="0"/>
              </a:rPr>
              <a:t>Each thread’s view is sequentially consistent</a:t>
            </a:r>
          </a:p>
          <a:p>
            <a:pPr marL="742950" lvl="1" indent="-285750" eaLnBrk="1" hangingPunct="1">
              <a:spcBef>
                <a:spcPct val="20000"/>
              </a:spcBef>
              <a:buFontTx/>
              <a:buChar char="–"/>
            </a:pPr>
            <a:r>
              <a:rPr lang="en-US" sz="2800" b="0" dirty="0">
                <a:solidFill>
                  <a:srgbClr val="0000FF"/>
                </a:solidFill>
                <a:latin typeface="Arial" pitchFamily="34" charset="0"/>
              </a:rPr>
              <a:t>It went first</a:t>
            </a:r>
          </a:p>
        </p:txBody>
      </p:sp>
      <p:pic>
        <p:nvPicPr>
          <p:cNvPr id="12"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1" name="Slide Number Placeholder 3"/>
          <p:cNvSpPr>
            <a:spLocks noGrp="1"/>
          </p:cNvSpPr>
          <p:nvPr>
            <p:ph type="sldNum" sz="quarter" idx="11"/>
          </p:nvPr>
        </p:nvSpPr>
        <p:spPr>
          <a:xfrm>
            <a:off x="6553200" y="6248400"/>
            <a:ext cx="1905000" cy="457200"/>
          </a:xfrm>
        </p:spPr>
        <p:txBody>
          <a:bodyPr/>
          <a:lstStyle/>
          <a:p>
            <a:pPr>
              <a:defRPr/>
            </a:pPr>
            <a:fld id="{0AF1E46E-F45C-4983-A560-FE8AFCAC1F7B}" type="slidenum">
              <a:rPr lang="x-none" b="0">
                <a:solidFill>
                  <a:schemeClr val="tx1"/>
                </a:solidFill>
                <a:latin typeface="Arial" pitchFamily="34" charset="0"/>
                <a:cs typeface="+mn-cs"/>
              </a:rPr>
              <a:pPr>
                <a:defRPr/>
              </a:pPr>
              <a:t>177</a:t>
            </a:fld>
            <a:endParaRPr lang="en-US" b="0" dirty="0">
              <a:solidFill>
                <a:schemeClr val="tx1"/>
              </a:solidFill>
              <a:latin typeface="Arial" pitchFamily="34" charset="0"/>
              <a:cs typeface="+mn-cs"/>
            </a:endParaRPr>
          </a:p>
        </p:txBody>
      </p:sp>
      <p:pic>
        <p:nvPicPr>
          <p:cNvPr id="17613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76133" name="Rectangle 3"/>
          <p:cNvSpPr>
            <a:spLocks noGrp="1" noChangeArrowheads="1"/>
          </p:cNvSpPr>
          <p:nvPr>
            <p:ph type="title" idx="4294967295"/>
          </p:nvPr>
        </p:nvSpPr>
        <p:spPr/>
        <p:txBody>
          <a:bodyPr/>
          <a:lstStyle/>
          <a:p>
            <a:pPr eaLnBrk="1" hangingPunct="1"/>
            <a:r>
              <a:rPr lang="en-US" smtClean="0"/>
              <a:t>The Flag Example</a:t>
            </a:r>
          </a:p>
        </p:txBody>
      </p:sp>
      <p:sp>
        <p:nvSpPr>
          <p:cNvPr id="176134"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176135" name="AutoShape 5"/>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err="1">
                <a:solidFill>
                  <a:schemeClr val="bg1"/>
                </a:solidFill>
                <a:latin typeface="Arial" pitchFamily="34" charset="0"/>
              </a:rPr>
              <a:t>x.write</a:t>
            </a:r>
            <a:r>
              <a:rPr lang="en-US" dirty="0">
                <a:solidFill>
                  <a:schemeClr val="bg1"/>
                </a:solidFill>
                <a:latin typeface="Arial" pitchFamily="34" charset="0"/>
              </a:rPr>
              <a:t>(1)</a:t>
            </a:r>
          </a:p>
        </p:txBody>
      </p:sp>
      <p:sp>
        <p:nvSpPr>
          <p:cNvPr id="176136" name="AutoShape 6"/>
          <p:cNvSpPr>
            <a:spLocks noChangeArrowheads="1"/>
          </p:cNvSpPr>
          <p:nvPr/>
        </p:nvSpPr>
        <p:spPr bwMode="auto">
          <a:xfrm>
            <a:off x="5576888" y="2074863"/>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err="1">
                <a:solidFill>
                  <a:schemeClr val="bg1"/>
                </a:solidFill>
                <a:latin typeface="Arial" pitchFamily="34" charset="0"/>
              </a:rPr>
              <a:t>y.read</a:t>
            </a:r>
            <a:r>
              <a:rPr lang="en-US" dirty="0">
                <a:solidFill>
                  <a:schemeClr val="bg1"/>
                </a:solidFill>
                <a:latin typeface="Arial" pitchFamily="34" charset="0"/>
              </a:rPr>
              <a:t>(0)</a:t>
            </a:r>
          </a:p>
        </p:txBody>
      </p:sp>
      <p:sp>
        <p:nvSpPr>
          <p:cNvPr id="176137" name="AutoShape 7"/>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err="1">
                <a:solidFill>
                  <a:schemeClr val="bg1"/>
                </a:solidFill>
                <a:latin typeface="Arial" pitchFamily="34" charset="0"/>
              </a:rPr>
              <a:t>y.write</a:t>
            </a:r>
            <a:r>
              <a:rPr lang="en-US" dirty="0">
                <a:solidFill>
                  <a:schemeClr val="bg1"/>
                </a:solidFill>
                <a:latin typeface="Arial" pitchFamily="34" charset="0"/>
              </a:rPr>
              <a:t>(1)</a:t>
            </a:r>
          </a:p>
        </p:txBody>
      </p:sp>
      <p:sp>
        <p:nvSpPr>
          <p:cNvPr id="176138" name="AutoShape 8"/>
          <p:cNvSpPr>
            <a:spLocks noChangeArrowheads="1"/>
          </p:cNvSpPr>
          <p:nvPr/>
        </p:nvSpPr>
        <p:spPr bwMode="auto">
          <a:xfrm>
            <a:off x="5159375" y="3076575"/>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err="1">
                <a:solidFill>
                  <a:schemeClr val="bg1"/>
                </a:solidFill>
                <a:latin typeface="Arial" pitchFamily="34" charset="0"/>
              </a:rPr>
              <a:t>x.read</a:t>
            </a:r>
            <a:r>
              <a:rPr lang="en-US" dirty="0">
                <a:solidFill>
                  <a:schemeClr val="bg1"/>
                </a:solidFill>
                <a:latin typeface="Arial" pitchFamily="34" charset="0"/>
              </a:rPr>
              <a:t>(0)</a:t>
            </a:r>
          </a:p>
        </p:txBody>
      </p:sp>
      <p:sp>
        <p:nvSpPr>
          <p:cNvPr id="176139" name="Rectangle 9"/>
          <p:cNvSpPr>
            <a:spLocks noChangeArrowheads="1"/>
          </p:cNvSpPr>
          <p:nvPr/>
        </p:nvSpPr>
        <p:spPr bwMode="auto">
          <a:xfrm>
            <a:off x="685800" y="4479925"/>
            <a:ext cx="7772400" cy="1616075"/>
          </a:xfrm>
          <a:prstGeom prst="rect">
            <a:avLst/>
          </a:prstGeom>
          <a:noFill/>
          <a:ln w="9525">
            <a:noFill/>
            <a:miter lim="800000"/>
            <a:headEnd/>
            <a:tailEnd/>
          </a:ln>
        </p:spPr>
        <p:txBody>
          <a:bodyPr/>
          <a:lstStyle/>
          <a:p>
            <a:pPr marL="342900" indent="-342900" eaLnBrk="1" hangingPunct="1">
              <a:spcBef>
                <a:spcPct val="20000"/>
              </a:spcBef>
              <a:buFontTx/>
              <a:buChar char="•"/>
            </a:pPr>
            <a:r>
              <a:rPr lang="en-US" sz="3200" b="0" dirty="0">
                <a:solidFill>
                  <a:srgbClr val="0000FF"/>
                </a:solidFill>
                <a:latin typeface="Arial" pitchFamily="34" charset="0"/>
              </a:rPr>
              <a:t>Entire history isn’t sequentially consistent</a:t>
            </a:r>
          </a:p>
          <a:p>
            <a:pPr marL="742950" lvl="1" indent="-285750" eaLnBrk="1" hangingPunct="1">
              <a:spcBef>
                <a:spcPct val="20000"/>
              </a:spcBef>
              <a:buFontTx/>
              <a:buChar char="–"/>
            </a:pPr>
            <a:r>
              <a:rPr lang="en-US" sz="2800" b="0" dirty="0">
                <a:solidFill>
                  <a:srgbClr val="0000FF"/>
                </a:solidFill>
                <a:latin typeface="Arial" pitchFamily="34" charset="0"/>
              </a:rPr>
              <a:t>Can’t both go first</a:t>
            </a:r>
          </a:p>
        </p:txBody>
      </p:sp>
      <p:pic>
        <p:nvPicPr>
          <p:cNvPr id="12"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1" name="Slide Number Placeholder 3"/>
          <p:cNvSpPr>
            <a:spLocks noGrp="1"/>
          </p:cNvSpPr>
          <p:nvPr>
            <p:ph type="sldNum" sz="quarter" idx="11"/>
          </p:nvPr>
        </p:nvSpPr>
        <p:spPr>
          <a:xfrm>
            <a:off x="6553200" y="6248400"/>
            <a:ext cx="1905000" cy="457200"/>
          </a:xfrm>
        </p:spPr>
        <p:txBody>
          <a:bodyPr/>
          <a:lstStyle/>
          <a:p>
            <a:pPr>
              <a:defRPr/>
            </a:pPr>
            <a:fld id="{16E3868A-FD38-45B4-A863-58CBEC3B24D7}" type="slidenum">
              <a:rPr lang="x-none" b="0">
                <a:solidFill>
                  <a:schemeClr val="tx1"/>
                </a:solidFill>
                <a:latin typeface="Arial" pitchFamily="34" charset="0"/>
                <a:cs typeface="+mn-cs"/>
              </a:rPr>
              <a:pPr>
                <a:defRPr/>
              </a:pPr>
              <a:t>178</a:t>
            </a:fld>
            <a:endParaRPr lang="en-US" b="0" dirty="0">
              <a:solidFill>
                <a:schemeClr val="tx1"/>
              </a:solidFill>
              <a:latin typeface="Arial" pitchFamily="34" charset="0"/>
              <a:cs typeface="+mn-cs"/>
            </a:endParaRPr>
          </a:p>
        </p:txBody>
      </p:sp>
      <p:pic>
        <p:nvPicPr>
          <p:cNvPr id="17715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77157" name="Rectangle 3"/>
          <p:cNvSpPr>
            <a:spLocks noGrp="1" noChangeArrowheads="1"/>
          </p:cNvSpPr>
          <p:nvPr>
            <p:ph type="title" idx="4294967295"/>
          </p:nvPr>
        </p:nvSpPr>
        <p:spPr/>
        <p:txBody>
          <a:bodyPr/>
          <a:lstStyle/>
          <a:p>
            <a:pPr eaLnBrk="1" hangingPunct="1"/>
            <a:r>
              <a:rPr lang="en-US" smtClean="0"/>
              <a:t>The Flag Example</a:t>
            </a:r>
          </a:p>
        </p:txBody>
      </p:sp>
      <p:sp>
        <p:nvSpPr>
          <p:cNvPr id="177158"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177159" name="AutoShape 5"/>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err="1">
                <a:solidFill>
                  <a:schemeClr val="bg1"/>
                </a:solidFill>
                <a:latin typeface="Arial" pitchFamily="34" charset="0"/>
              </a:rPr>
              <a:t>x.write</a:t>
            </a:r>
            <a:r>
              <a:rPr lang="en-US" dirty="0">
                <a:solidFill>
                  <a:schemeClr val="bg1"/>
                </a:solidFill>
                <a:latin typeface="Arial" pitchFamily="34" charset="0"/>
              </a:rPr>
              <a:t>(1)</a:t>
            </a:r>
          </a:p>
        </p:txBody>
      </p:sp>
      <p:sp>
        <p:nvSpPr>
          <p:cNvPr id="177160" name="AutoShape 6"/>
          <p:cNvSpPr>
            <a:spLocks noChangeArrowheads="1"/>
          </p:cNvSpPr>
          <p:nvPr/>
        </p:nvSpPr>
        <p:spPr bwMode="auto">
          <a:xfrm>
            <a:off x="5576888" y="2074863"/>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r"/>
            <a:r>
              <a:rPr lang="en-US" dirty="0" err="1">
                <a:solidFill>
                  <a:schemeClr val="bg1"/>
                </a:solidFill>
                <a:latin typeface="Arial" pitchFamily="34" charset="0"/>
              </a:rPr>
              <a:t>y.read</a:t>
            </a:r>
            <a:r>
              <a:rPr lang="en-US" dirty="0">
                <a:solidFill>
                  <a:schemeClr val="bg1"/>
                </a:solidFill>
                <a:latin typeface="Arial" pitchFamily="34" charset="0"/>
              </a:rPr>
              <a:t>(0)</a:t>
            </a:r>
          </a:p>
        </p:txBody>
      </p:sp>
      <p:sp>
        <p:nvSpPr>
          <p:cNvPr id="177161" name="AutoShape 7"/>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err="1">
                <a:solidFill>
                  <a:schemeClr val="bg1"/>
                </a:solidFill>
                <a:latin typeface="Arial" pitchFamily="34" charset="0"/>
              </a:rPr>
              <a:t>y.write</a:t>
            </a:r>
            <a:r>
              <a:rPr lang="en-US" dirty="0">
                <a:solidFill>
                  <a:schemeClr val="bg1"/>
                </a:solidFill>
                <a:latin typeface="Arial" pitchFamily="34" charset="0"/>
              </a:rPr>
              <a:t>(1)</a:t>
            </a:r>
          </a:p>
        </p:txBody>
      </p:sp>
      <p:sp>
        <p:nvSpPr>
          <p:cNvPr id="177162" name="AutoShape 8"/>
          <p:cNvSpPr>
            <a:spLocks noChangeArrowheads="1"/>
          </p:cNvSpPr>
          <p:nvPr/>
        </p:nvSpPr>
        <p:spPr bwMode="auto">
          <a:xfrm>
            <a:off x="5159375" y="3076575"/>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r"/>
            <a:r>
              <a:rPr lang="en-US" dirty="0" err="1">
                <a:solidFill>
                  <a:schemeClr val="bg1"/>
                </a:solidFill>
                <a:latin typeface="Arial" pitchFamily="34" charset="0"/>
              </a:rPr>
              <a:t>x.read</a:t>
            </a:r>
            <a:r>
              <a:rPr lang="en-US" dirty="0">
                <a:solidFill>
                  <a:schemeClr val="bg1"/>
                </a:solidFill>
                <a:latin typeface="Arial" pitchFamily="34" charset="0"/>
              </a:rPr>
              <a:t>(0)</a:t>
            </a:r>
          </a:p>
        </p:txBody>
      </p:sp>
      <p:sp>
        <p:nvSpPr>
          <p:cNvPr id="177163" name="Rectangle 9"/>
          <p:cNvSpPr>
            <a:spLocks noChangeArrowheads="1"/>
          </p:cNvSpPr>
          <p:nvPr/>
        </p:nvSpPr>
        <p:spPr bwMode="auto">
          <a:xfrm>
            <a:off x="685800" y="4479925"/>
            <a:ext cx="7772400" cy="1616075"/>
          </a:xfrm>
          <a:prstGeom prst="rect">
            <a:avLst/>
          </a:prstGeom>
          <a:noFill/>
          <a:ln w="9525">
            <a:noFill/>
            <a:miter lim="800000"/>
            <a:headEnd/>
            <a:tailEnd/>
          </a:ln>
        </p:spPr>
        <p:txBody>
          <a:bodyPr/>
          <a:lstStyle/>
          <a:p>
            <a:pPr marL="342900" indent="-342900" eaLnBrk="1" hangingPunct="1">
              <a:spcBef>
                <a:spcPct val="20000"/>
              </a:spcBef>
              <a:buFontTx/>
              <a:buChar char="•"/>
            </a:pPr>
            <a:r>
              <a:rPr lang="en-US" sz="3200" b="0" dirty="0">
                <a:solidFill>
                  <a:srgbClr val="0000FF"/>
                </a:solidFill>
                <a:latin typeface="Arial" pitchFamily="34" charset="0"/>
              </a:rPr>
              <a:t>Is this behavior really so wrong?</a:t>
            </a:r>
          </a:p>
          <a:p>
            <a:pPr marL="742950" lvl="1" indent="-285750" eaLnBrk="1" hangingPunct="1">
              <a:spcBef>
                <a:spcPct val="20000"/>
              </a:spcBef>
              <a:buFontTx/>
              <a:buChar char="–"/>
            </a:pPr>
            <a:r>
              <a:rPr lang="en-US" sz="2800" b="0" dirty="0">
                <a:solidFill>
                  <a:schemeClr val="tx1"/>
                </a:solidFill>
                <a:latin typeface="Arial" pitchFamily="34" charset="0"/>
              </a:rPr>
              <a:t>We can argue either way …</a:t>
            </a:r>
          </a:p>
        </p:txBody>
      </p:sp>
      <p:pic>
        <p:nvPicPr>
          <p:cNvPr id="12"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p:cNvSpPr>
            <a:spLocks noGrp="1"/>
          </p:cNvSpPr>
          <p:nvPr>
            <p:ph type="sldNum" sz="quarter" idx="11"/>
          </p:nvPr>
        </p:nvSpPr>
        <p:spPr>
          <a:xfrm>
            <a:off x="6553200" y="6248400"/>
            <a:ext cx="1905000" cy="457200"/>
          </a:xfrm>
        </p:spPr>
        <p:txBody>
          <a:bodyPr/>
          <a:lstStyle/>
          <a:p>
            <a:pPr>
              <a:defRPr/>
            </a:pPr>
            <a:fld id="{94544026-DDD2-49B7-AD52-AB9569829C03}" type="slidenum">
              <a:rPr lang="x-none" b="0">
                <a:solidFill>
                  <a:schemeClr val="tx1"/>
                </a:solidFill>
                <a:latin typeface="Arial" pitchFamily="34" charset="0"/>
                <a:cs typeface="+mn-cs"/>
              </a:rPr>
              <a:pPr>
                <a:defRPr/>
              </a:pPr>
              <a:t>179</a:t>
            </a:fld>
            <a:endParaRPr lang="en-US" b="0" dirty="0">
              <a:solidFill>
                <a:schemeClr val="tx1"/>
              </a:solidFill>
              <a:latin typeface="Arial" pitchFamily="34" charset="0"/>
              <a:cs typeface="+mn-cs"/>
            </a:endParaRPr>
          </a:p>
        </p:txBody>
      </p:sp>
      <p:sp>
        <p:nvSpPr>
          <p:cNvPr id="178180" name="Rectangle 2"/>
          <p:cNvSpPr>
            <a:spLocks noGrp="1" noChangeArrowheads="1"/>
          </p:cNvSpPr>
          <p:nvPr>
            <p:ph type="title" idx="4294967295"/>
          </p:nvPr>
        </p:nvSpPr>
        <p:spPr/>
        <p:txBody>
          <a:bodyPr/>
          <a:lstStyle/>
          <a:p>
            <a:pPr eaLnBrk="1" hangingPunct="1"/>
            <a:r>
              <a:rPr lang="en-US" dirty="0" smtClean="0"/>
              <a:t>Opinion: It</a:t>
            </a:r>
            <a:r>
              <a:rPr lang="en-US" dirty="0" smtClean="0">
                <a:latin typeface="Arial" pitchFamily="34" charset="0"/>
              </a:rPr>
              <a:t>’</a:t>
            </a:r>
            <a:r>
              <a:rPr lang="en-US" dirty="0" smtClean="0"/>
              <a:t>s Wrong</a:t>
            </a:r>
          </a:p>
        </p:txBody>
      </p:sp>
      <p:sp>
        <p:nvSpPr>
          <p:cNvPr id="178181" name="Rectangle 3"/>
          <p:cNvSpPr>
            <a:spLocks noGrp="1" noChangeArrowheads="1"/>
          </p:cNvSpPr>
          <p:nvPr>
            <p:ph type="body" idx="4294967295"/>
          </p:nvPr>
        </p:nvSpPr>
        <p:spPr/>
        <p:txBody>
          <a:bodyPr/>
          <a:lstStyle/>
          <a:p>
            <a:pPr eaLnBrk="1" hangingPunct="1">
              <a:lnSpc>
                <a:spcPct val="90000"/>
              </a:lnSpc>
            </a:pPr>
            <a:r>
              <a:rPr lang="en-US" smtClean="0"/>
              <a:t>This pattern</a:t>
            </a:r>
          </a:p>
          <a:p>
            <a:pPr lvl="1" eaLnBrk="1" hangingPunct="1">
              <a:lnSpc>
                <a:spcPct val="90000"/>
              </a:lnSpc>
            </a:pPr>
            <a:r>
              <a:rPr lang="en-US" smtClean="0"/>
              <a:t>Write mine, read yours</a:t>
            </a:r>
          </a:p>
          <a:p>
            <a:pPr eaLnBrk="1" hangingPunct="1">
              <a:lnSpc>
                <a:spcPct val="90000"/>
              </a:lnSpc>
            </a:pPr>
            <a:r>
              <a:rPr lang="en-US" smtClean="0"/>
              <a:t>Is exactly the flag principle</a:t>
            </a:r>
          </a:p>
          <a:p>
            <a:pPr lvl="1" eaLnBrk="1" hangingPunct="1">
              <a:lnSpc>
                <a:spcPct val="90000"/>
              </a:lnSpc>
            </a:pPr>
            <a:r>
              <a:rPr lang="en-US" smtClean="0"/>
              <a:t>Beloved of Alice and Bob</a:t>
            </a:r>
          </a:p>
          <a:p>
            <a:pPr lvl="1" eaLnBrk="1" hangingPunct="1">
              <a:lnSpc>
                <a:spcPct val="90000"/>
              </a:lnSpc>
            </a:pPr>
            <a:r>
              <a:rPr lang="en-US" smtClean="0"/>
              <a:t>Heart of mutual exclusion</a:t>
            </a:r>
          </a:p>
          <a:p>
            <a:pPr lvl="2" eaLnBrk="1" hangingPunct="1">
              <a:lnSpc>
                <a:spcPct val="90000"/>
              </a:lnSpc>
            </a:pPr>
            <a:r>
              <a:rPr lang="en-US" smtClean="0"/>
              <a:t>Peterson</a:t>
            </a:r>
          </a:p>
          <a:p>
            <a:pPr lvl="2" eaLnBrk="1" hangingPunct="1">
              <a:lnSpc>
                <a:spcPct val="90000"/>
              </a:lnSpc>
            </a:pPr>
            <a:r>
              <a:rPr lang="en-US" smtClean="0"/>
              <a:t>Bakery, etc.</a:t>
            </a:r>
          </a:p>
          <a:p>
            <a:pPr eaLnBrk="1" hangingPunct="1">
              <a:lnSpc>
                <a:spcPct val="90000"/>
              </a:lnSpc>
            </a:pPr>
            <a:r>
              <a:rPr lang="en-US" smtClean="0"/>
              <a:t>It</a:t>
            </a:r>
            <a:r>
              <a:rPr lang="en-US" smtClean="0">
                <a:latin typeface="Arial" pitchFamily="34" charset="0"/>
              </a:rPr>
              <a:t>’</a:t>
            </a:r>
            <a:r>
              <a:rPr lang="en-US" smtClean="0"/>
              <a:t>s non-negotiable!</a:t>
            </a:r>
          </a:p>
        </p:txBody>
      </p:sp>
      <p:pic>
        <p:nvPicPr>
          <p:cNvPr id="6"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4"/>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b="1" dirty="0">
                <a:solidFill>
                  <a:schemeClr val="bg1">
                    <a:lumMod val="50000"/>
                  </a:schemeClr>
                </a:solidFill>
                <a:latin typeface="Courier New" pitchFamily="49" charset="0"/>
                <a:cs typeface="Courier New" pitchFamily="49" charset="0"/>
              </a:rPr>
              <a:t>public T </a:t>
            </a:r>
            <a:r>
              <a:rPr lang="en-US" sz="2000" b="1" dirty="0" err="1">
                <a:solidFill>
                  <a:schemeClr val="bg1">
                    <a:lumMod val="50000"/>
                  </a:schemeClr>
                </a:solidFill>
                <a:latin typeface="Courier New" pitchFamily="49" charset="0"/>
                <a:cs typeface="Courier New" pitchFamily="49" charset="0"/>
              </a:rPr>
              <a:t>deq</a:t>
            </a:r>
            <a:r>
              <a:rPr lang="en-US" sz="2000" b="1" dirty="0">
                <a:solidFill>
                  <a:schemeClr val="bg1">
                    <a:lumMod val="50000"/>
                  </a:schemeClr>
                </a:solidFill>
                <a:latin typeface="Courier New" pitchFamily="49" charset="0"/>
                <a:cs typeface="Courier New" pitchFamily="49" charset="0"/>
              </a:rPr>
              <a:t>() throws </a:t>
            </a:r>
            <a:r>
              <a:rPr lang="en-US" sz="2000" b="1" dirty="0" err="1">
                <a:solidFill>
                  <a:schemeClr val="bg1">
                    <a:lumMod val="50000"/>
                  </a:schemeClr>
                </a:solidFill>
                <a:latin typeface="Courier New" pitchFamily="49" charset="0"/>
                <a:cs typeface="Courier New" pitchFamily="49" charset="0"/>
              </a:rPr>
              <a:t>EmptyException</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a:t>
            </a:r>
            <a:r>
              <a:rPr lang="en-US" sz="2000" b="1" dirty="0" err="1">
                <a:solidFill>
                  <a:schemeClr val="bg1">
                    <a:lumMod val="50000"/>
                  </a:schemeClr>
                </a:solidFill>
                <a:latin typeface="Courier New" pitchFamily="49" charset="0"/>
                <a:cs typeface="Courier New" pitchFamily="49" charset="0"/>
              </a:rPr>
              <a:t>lock.lock</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try {      </a:t>
            </a:r>
          </a:p>
          <a:p>
            <a:pPr>
              <a:defRPr/>
            </a:pPr>
            <a:r>
              <a:rPr lang="en-US" sz="2000" b="1" dirty="0">
                <a:solidFill>
                  <a:schemeClr val="bg1">
                    <a:lumMod val="50000"/>
                  </a:schemeClr>
                </a:solidFill>
                <a:latin typeface="Courier New" pitchFamily="49" charset="0"/>
                <a:cs typeface="Courier New" pitchFamily="49" charset="0"/>
              </a:rPr>
              <a:t>    if (tail == head)        </a:t>
            </a:r>
          </a:p>
          <a:p>
            <a:pPr>
              <a:defRPr/>
            </a:pPr>
            <a:r>
              <a:rPr lang="en-US" sz="2000" b="1" dirty="0">
                <a:solidFill>
                  <a:schemeClr val="bg1">
                    <a:lumMod val="50000"/>
                  </a:schemeClr>
                </a:solidFill>
                <a:latin typeface="Courier New" pitchFamily="49" charset="0"/>
                <a:cs typeface="Courier New" pitchFamily="49" charset="0"/>
              </a:rPr>
              <a:t>       throw new </a:t>
            </a:r>
            <a:r>
              <a:rPr lang="en-US" sz="2000" b="1" dirty="0" err="1">
                <a:solidFill>
                  <a:schemeClr val="bg1">
                    <a:lumMod val="50000"/>
                  </a:schemeClr>
                </a:solidFill>
                <a:latin typeface="Courier New" pitchFamily="49" charset="0"/>
                <a:cs typeface="Courier New" pitchFamily="49" charset="0"/>
              </a:rPr>
              <a:t>EmptyException</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rgbClr val="0070C0"/>
                </a:solidFill>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T x = items[head % </a:t>
            </a:r>
            <a:r>
              <a:rPr lang="en-US" sz="2000" b="1" dirty="0" err="1">
                <a:solidFill>
                  <a:srgbClr val="0000FF"/>
                </a:solidFill>
                <a:latin typeface="Courier New" pitchFamily="49" charset="0"/>
                <a:cs typeface="Courier New" pitchFamily="49" charset="0"/>
              </a:rPr>
              <a:t>items.length</a:t>
            </a:r>
            <a:r>
              <a:rPr lang="en-US" sz="2000" b="1" dirty="0">
                <a:solidFill>
                  <a:srgbClr val="0000FF"/>
                </a:solidFill>
                <a:latin typeface="Courier New" pitchFamily="49" charset="0"/>
                <a:cs typeface="Courier New" pitchFamily="49" charset="0"/>
              </a:rPr>
              <a:t>];      </a:t>
            </a:r>
          </a:p>
          <a:p>
            <a:pPr>
              <a:defRPr/>
            </a:pPr>
            <a:r>
              <a:rPr lang="en-US" sz="2000" b="1" dirty="0">
                <a:solidFill>
                  <a:srgbClr val="0000FF"/>
                </a:solidFill>
                <a:latin typeface="Courier New" pitchFamily="49" charset="0"/>
                <a:cs typeface="Courier New" pitchFamily="49" charset="0"/>
              </a:rPr>
              <a:t>    head++;      </a:t>
            </a:r>
          </a:p>
          <a:p>
            <a:pPr>
              <a:defRPr/>
            </a:pPr>
            <a:r>
              <a:rPr lang="en-US" sz="2000" b="1" dirty="0">
                <a:solidFill>
                  <a:schemeClr val="bg1">
                    <a:lumMod val="50000"/>
                  </a:schemeClr>
                </a:solidFill>
                <a:latin typeface="Courier New" pitchFamily="49" charset="0"/>
                <a:cs typeface="Courier New" pitchFamily="49" charset="0"/>
              </a:rPr>
              <a:t>    return x;    </a:t>
            </a:r>
          </a:p>
          <a:p>
            <a:pPr>
              <a:defRPr/>
            </a:pPr>
            <a:r>
              <a:rPr lang="en-US" sz="2000" b="1" dirty="0">
                <a:solidFill>
                  <a:schemeClr val="bg1">
                    <a:lumMod val="50000"/>
                  </a:schemeClr>
                </a:solidFill>
                <a:latin typeface="Courier New" pitchFamily="49" charset="0"/>
                <a:cs typeface="Courier New" pitchFamily="49" charset="0"/>
              </a:rPr>
              <a:t>  } finally {      </a:t>
            </a:r>
          </a:p>
          <a:p>
            <a:pPr>
              <a:defRPr/>
            </a:pPr>
            <a:r>
              <a:rPr lang="en-US" sz="2000" b="1" dirty="0">
                <a:solidFill>
                  <a:schemeClr val="bg1">
                    <a:lumMod val="50000"/>
                  </a:schemeClr>
                </a:solidFill>
                <a:latin typeface="Courier New" pitchFamily="49" charset="0"/>
                <a:cs typeface="Courier New" pitchFamily="49" charset="0"/>
              </a:rPr>
              <a:t>    </a:t>
            </a:r>
            <a:r>
              <a:rPr lang="en-US" sz="2000" b="1" dirty="0" err="1">
                <a:solidFill>
                  <a:schemeClr val="bg1">
                    <a:lumMod val="50000"/>
                  </a:schemeClr>
                </a:solidFill>
                <a:latin typeface="Courier New" pitchFamily="49" charset="0"/>
                <a:cs typeface="Courier New" pitchFamily="49" charset="0"/>
              </a:rPr>
              <a:t>lock.unlock</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  </a:t>
            </a:r>
          </a:p>
          <a:p>
            <a:pPr>
              <a:defRPr/>
            </a:pPr>
            <a:r>
              <a:rPr lang="en-US" sz="2000" b="1" dirty="0">
                <a:solidFill>
                  <a:schemeClr val="bg1">
                    <a:lumMod val="50000"/>
                  </a:schemeClr>
                </a:solidFill>
                <a:latin typeface="Courier New" pitchFamily="49" charset="0"/>
                <a:cs typeface="Courier New" pitchFamily="49" charset="0"/>
              </a:rPr>
              <a:t>} </a:t>
            </a:r>
          </a:p>
        </p:txBody>
      </p:sp>
      <p:sp>
        <p:nvSpPr>
          <p:cNvPr id="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p:cNvSpPr>
            <a:spLocks noGrp="1"/>
          </p:cNvSpPr>
          <p:nvPr>
            <p:ph type="sldNum" sz="quarter" idx="11"/>
          </p:nvPr>
        </p:nvSpPr>
        <p:spPr>
          <a:xfrm>
            <a:off x="6553200" y="6248400"/>
            <a:ext cx="1905000" cy="457200"/>
          </a:xfrm>
        </p:spPr>
        <p:txBody>
          <a:bodyPr/>
          <a:lstStyle/>
          <a:p>
            <a:pPr>
              <a:defRPr/>
            </a:pPr>
            <a:fld id="{0C330006-4AC6-48A8-9C1A-7BE6AFC256A1}" type="slidenum">
              <a:rPr lang="x-none" b="0">
                <a:solidFill>
                  <a:schemeClr val="tx1"/>
                </a:solidFill>
                <a:latin typeface="Arial" pitchFamily="34" charset="0"/>
                <a:cs typeface="+mn-cs"/>
              </a:rPr>
              <a:pPr>
                <a:defRPr/>
              </a:pPr>
              <a:t>18</a:t>
            </a:fld>
            <a:endParaRPr lang="en-US" b="0" dirty="0">
              <a:solidFill>
                <a:schemeClr val="tx1"/>
              </a:solidFill>
              <a:latin typeface="Arial" pitchFamily="34" charset="0"/>
              <a:cs typeface="+mn-cs"/>
            </a:endParaRPr>
          </a:p>
        </p:txBody>
      </p:sp>
      <p:sp>
        <p:nvSpPr>
          <p:cNvPr id="14341" name="Rectangle 3"/>
          <p:cNvSpPr>
            <a:spLocks noGrp="1" noChangeArrowheads="1"/>
          </p:cNvSpPr>
          <p:nvPr>
            <p:ph type="title" idx="4294967295"/>
          </p:nvPr>
        </p:nvSpPr>
        <p:spPr>
          <a:xfrm>
            <a:off x="671513" y="233363"/>
            <a:ext cx="7772400" cy="1143000"/>
          </a:xfrm>
        </p:spPr>
        <p:txBody>
          <a:bodyPr/>
          <a:lstStyle/>
          <a:p>
            <a:pPr eaLnBrk="1" hangingPunct="1"/>
            <a:r>
              <a:rPr lang="en-US" dirty="0"/>
              <a:t>Implementation: </a:t>
            </a:r>
            <a:r>
              <a:rPr lang="en-US" b="1" dirty="0" err="1">
                <a:solidFill>
                  <a:schemeClr val="tx1"/>
                </a:solidFill>
                <a:latin typeface="Courier New" pitchFamily="49" charset="0"/>
                <a:cs typeface="Courier New" pitchFamily="49" charset="0"/>
              </a:rPr>
              <a:t>deq</a:t>
            </a:r>
            <a:r>
              <a:rPr lang="en-US" b="1" dirty="0">
                <a:solidFill>
                  <a:schemeClr val="tx1"/>
                </a:solidFill>
                <a:latin typeface="Courier New" pitchFamily="49" charset="0"/>
                <a:cs typeface="Courier New" pitchFamily="49" charset="0"/>
              </a:rPr>
              <a:t>()</a:t>
            </a:r>
            <a:endParaRPr lang="en-US" dirty="0" smtClean="0">
              <a:solidFill>
                <a:srgbClr val="FF3300"/>
              </a:solidFill>
            </a:endParaRPr>
          </a:p>
        </p:txBody>
      </p:sp>
      <p:pic>
        <p:nvPicPr>
          <p:cNvPr id="14343" name="Picture 2" descr="magic"/>
          <p:cNvPicPr>
            <a:picLocks noChangeAspect="1" noChangeArrowheads="1"/>
          </p:cNvPicPr>
          <p:nvPr/>
        </p:nvPicPr>
        <p:blipFill>
          <a:blip r:embed="rId3" cstate="print"/>
          <a:srcRect/>
          <a:stretch>
            <a:fillRect/>
          </a:stretch>
        </p:blipFill>
        <p:spPr bwMode="auto">
          <a:xfrm>
            <a:off x="1308100" y="1181100"/>
            <a:ext cx="127000" cy="127000"/>
          </a:xfrm>
          <a:prstGeom prst="rect">
            <a:avLst/>
          </a:prstGeom>
          <a:noFill/>
          <a:ln w="9525" algn="ctr">
            <a:noFill/>
            <a:miter lim="800000"/>
            <a:headEnd/>
            <a:tailEnd/>
          </a:ln>
        </p:spPr>
      </p:pic>
      <p:sp>
        <p:nvSpPr>
          <p:cNvPr id="14344" name="AutoShape 6"/>
          <p:cNvSpPr>
            <a:spLocks noChangeArrowheads="1"/>
          </p:cNvSpPr>
          <p:nvPr/>
        </p:nvSpPr>
        <p:spPr bwMode="auto">
          <a:xfrm>
            <a:off x="1231900" y="3111500"/>
            <a:ext cx="5359400" cy="711200"/>
          </a:xfrm>
          <a:prstGeom prst="wedgeRoundRectCallout">
            <a:avLst>
              <a:gd name="adj1" fmla="val 9916"/>
              <a:gd name="adj2" fmla="val 198404"/>
              <a:gd name="adj3" fmla="val 16667"/>
            </a:avLst>
          </a:prstGeom>
          <a:noFill/>
          <a:ln w="38100">
            <a:solidFill>
              <a:srgbClr val="FF0000"/>
            </a:solidFill>
            <a:miter lim="800000"/>
            <a:headEnd/>
            <a:tailEnd/>
          </a:ln>
        </p:spPr>
        <p:txBody>
          <a:bodyPr anchor="ctr"/>
          <a:lstStyle/>
          <a:p>
            <a:pPr algn="ctr"/>
            <a:endParaRPr lang="en-US" sz="2800" b="0" dirty="0">
              <a:latin typeface="Arial" pitchFamily="34" charset="0"/>
            </a:endParaRPr>
          </a:p>
        </p:txBody>
      </p:sp>
      <p:sp>
        <p:nvSpPr>
          <p:cNvPr id="14345" name="Text Box 7"/>
          <p:cNvSpPr txBox="1">
            <a:spLocks noChangeArrowheads="1"/>
          </p:cNvSpPr>
          <p:nvPr/>
        </p:nvSpPr>
        <p:spPr bwMode="auto">
          <a:xfrm>
            <a:off x="928687" y="4945064"/>
            <a:ext cx="6465888" cy="954107"/>
          </a:xfrm>
          <a:prstGeom prst="rect">
            <a:avLst/>
          </a:prstGeom>
          <a:noFill/>
          <a:ln w="9525">
            <a:noFill/>
            <a:miter lim="800000"/>
            <a:headEnd/>
            <a:tailEnd/>
          </a:ln>
        </p:spPr>
        <p:txBody>
          <a:bodyPr wrap="square">
            <a:spAutoFit/>
          </a:bodyPr>
          <a:lstStyle/>
          <a:p>
            <a:pPr algn="ctr"/>
            <a:r>
              <a:rPr lang="en-US" sz="2800" b="0" dirty="0">
                <a:latin typeface="Arial" pitchFamily="34" charset="0"/>
              </a:rPr>
              <a:t>Queue not </a:t>
            </a:r>
            <a:r>
              <a:rPr lang="en-US" sz="2800" b="0" dirty="0" smtClean="0">
                <a:latin typeface="Arial" pitchFamily="34" charset="0"/>
              </a:rPr>
              <a:t>empty?</a:t>
            </a:r>
            <a:endParaRPr lang="en-US" sz="2800" b="0" dirty="0">
              <a:latin typeface="Arial" pitchFamily="34" charset="0"/>
            </a:endParaRPr>
          </a:p>
          <a:p>
            <a:pPr algn="ctr"/>
            <a:r>
              <a:rPr lang="en-US" sz="2800" b="0" dirty="0" smtClean="0">
                <a:latin typeface="Arial" pitchFamily="34" charset="0"/>
              </a:rPr>
              <a:t>Remove </a:t>
            </a:r>
            <a:r>
              <a:rPr lang="en-US" sz="2800" b="0" dirty="0">
                <a:latin typeface="Arial" pitchFamily="34" charset="0"/>
              </a:rPr>
              <a:t>item and </a:t>
            </a:r>
            <a:r>
              <a:rPr lang="en-US" sz="2800" b="0" dirty="0" smtClean="0">
                <a:latin typeface="Arial" pitchFamily="34" charset="0"/>
              </a:rPr>
              <a:t>update head</a:t>
            </a:r>
            <a:endParaRPr lang="en-US" sz="2800" b="0" dirty="0">
              <a:latin typeface="Arial" pitchFamily="34" charset="0"/>
            </a:endParaRPr>
          </a:p>
        </p:txBody>
      </p:sp>
      <p:grpSp>
        <p:nvGrpSpPr>
          <p:cNvPr id="101" name="Group 100"/>
          <p:cNvGrpSpPr/>
          <p:nvPr/>
        </p:nvGrpSpPr>
        <p:grpSpPr>
          <a:xfrm>
            <a:off x="6165215" y="3776029"/>
            <a:ext cx="2590800" cy="1751014"/>
            <a:chOff x="5413375" y="1296989"/>
            <a:chExt cx="2590800" cy="1751014"/>
          </a:xfrm>
        </p:grpSpPr>
        <p:grpSp>
          <p:nvGrpSpPr>
            <p:cNvPr id="102" name="Group 7"/>
            <p:cNvGrpSpPr>
              <a:grpSpLocks/>
            </p:cNvGrpSpPr>
            <p:nvPr/>
          </p:nvGrpSpPr>
          <p:grpSpPr bwMode="auto">
            <a:xfrm>
              <a:off x="6067425" y="1787528"/>
              <a:ext cx="1319213" cy="1260475"/>
              <a:chOff x="3734" y="1374"/>
              <a:chExt cx="831" cy="794"/>
            </a:xfrm>
          </p:grpSpPr>
          <p:sp>
            <p:nvSpPr>
              <p:cNvPr id="119" name="Oval 8"/>
              <p:cNvSpPr>
                <a:spLocks noChangeArrowheads="1"/>
              </p:cNvSpPr>
              <p:nvPr/>
            </p:nvSpPr>
            <p:spPr bwMode="auto">
              <a:xfrm>
                <a:off x="3734" y="1374"/>
                <a:ext cx="831" cy="794"/>
              </a:xfrm>
              <a:prstGeom prst="ellipse">
                <a:avLst/>
              </a:prstGeom>
              <a:solidFill>
                <a:srgbClr val="00FFFF"/>
              </a:solidFill>
              <a:ln w="28575" algn="ctr">
                <a:solidFill>
                  <a:schemeClr val="tx1"/>
                </a:solidFill>
                <a:round/>
                <a:headEnd/>
                <a:tailEnd/>
              </a:ln>
            </p:spPr>
            <p:txBody>
              <a:bodyPr wrap="none" anchor="ctr">
                <a:noAutofit/>
              </a:bodyPr>
              <a:lstStyle/>
              <a:p>
                <a:endParaRPr lang="en-US" dirty="0">
                  <a:latin typeface="Courier New" pitchFamily="49" charset="0"/>
                </a:endParaRPr>
              </a:p>
            </p:txBody>
          </p:sp>
          <p:sp>
            <p:nvSpPr>
              <p:cNvPr id="120" name="Oval 9"/>
              <p:cNvSpPr>
                <a:spLocks noChangeArrowheads="1"/>
              </p:cNvSpPr>
              <p:nvPr/>
            </p:nvSpPr>
            <p:spPr bwMode="auto">
              <a:xfrm>
                <a:off x="3931" y="1559"/>
                <a:ext cx="454" cy="409"/>
              </a:xfrm>
              <a:prstGeom prst="ellipse">
                <a:avLst/>
              </a:prstGeom>
              <a:solidFill>
                <a:srgbClr val="FFFFCC"/>
              </a:solidFill>
              <a:ln w="28575" algn="ctr">
                <a:solidFill>
                  <a:schemeClr val="tx1"/>
                </a:solidFill>
                <a:round/>
                <a:headEnd/>
                <a:tailEnd/>
              </a:ln>
            </p:spPr>
            <p:txBody>
              <a:bodyPr wrap="square" anchor="ctr">
                <a:spAutoFit/>
              </a:bodyPr>
              <a:lstStyle/>
              <a:p>
                <a:endParaRPr lang="en-US" dirty="0">
                  <a:latin typeface="Courier New" pitchFamily="49" charset="0"/>
                </a:endParaRPr>
              </a:p>
            </p:txBody>
          </p:sp>
          <p:sp>
            <p:nvSpPr>
              <p:cNvPr id="121" name="Line 10"/>
              <p:cNvSpPr>
                <a:spLocks noChangeShapeType="1"/>
              </p:cNvSpPr>
              <p:nvPr/>
            </p:nvSpPr>
            <p:spPr bwMode="auto">
              <a:xfrm flipV="1">
                <a:off x="3904" y="1983"/>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2" name="Line 11"/>
              <p:cNvSpPr>
                <a:spLocks noChangeShapeType="1"/>
              </p:cNvSpPr>
              <p:nvPr/>
            </p:nvSpPr>
            <p:spPr bwMode="auto">
              <a:xfrm flipV="1">
                <a:off x="4308" y="1455"/>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3" name="Line 12"/>
              <p:cNvSpPr>
                <a:spLocks noChangeShapeType="1"/>
              </p:cNvSpPr>
              <p:nvPr/>
            </p:nvSpPr>
            <p:spPr bwMode="auto">
              <a:xfrm flipV="1">
                <a:off x="4416" y="167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4" name="Line 13"/>
              <p:cNvSpPr>
                <a:spLocks noChangeShapeType="1"/>
              </p:cNvSpPr>
              <p:nvPr/>
            </p:nvSpPr>
            <p:spPr bwMode="auto">
              <a:xfrm flipV="1">
                <a:off x="3760" y="185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5" name="Line 14"/>
              <p:cNvSpPr>
                <a:spLocks noChangeShapeType="1"/>
              </p:cNvSpPr>
              <p:nvPr/>
            </p:nvSpPr>
            <p:spPr bwMode="auto">
              <a:xfrm>
                <a:off x="3768" y="1613"/>
                <a:ext cx="121" cy="50"/>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6" name="Line 15"/>
              <p:cNvSpPr>
                <a:spLocks noChangeShapeType="1"/>
              </p:cNvSpPr>
              <p:nvPr/>
            </p:nvSpPr>
            <p:spPr bwMode="auto">
              <a:xfrm>
                <a:off x="4400" y="1857"/>
                <a:ext cx="117" cy="5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7" name="Line 16"/>
              <p:cNvSpPr>
                <a:spLocks noChangeShapeType="1"/>
              </p:cNvSpPr>
              <p:nvPr/>
            </p:nvSpPr>
            <p:spPr bwMode="auto">
              <a:xfrm>
                <a:off x="3952" y="142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8" name="Line 17"/>
              <p:cNvSpPr>
                <a:spLocks noChangeShapeType="1"/>
              </p:cNvSpPr>
              <p:nvPr/>
            </p:nvSpPr>
            <p:spPr bwMode="auto">
              <a:xfrm flipH="1">
                <a:off x="4161" y="1377"/>
                <a:ext cx="11" cy="12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9" name="Line 18"/>
              <p:cNvSpPr>
                <a:spLocks noChangeShapeType="1"/>
              </p:cNvSpPr>
              <p:nvPr/>
            </p:nvSpPr>
            <p:spPr bwMode="auto">
              <a:xfrm>
                <a:off x="4300" y="198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30" name="Line 19"/>
              <p:cNvSpPr>
                <a:spLocks noChangeShapeType="1"/>
              </p:cNvSpPr>
              <p:nvPr/>
            </p:nvSpPr>
            <p:spPr bwMode="auto">
              <a:xfrm flipH="1">
                <a:off x="4129" y="2025"/>
                <a:ext cx="3" cy="12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grpSp>
        <p:sp>
          <p:nvSpPr>
            <p:cNvPr id="103" name="Text Box 20"/>
            <p:cNvSpPr txBox="1">
              <a:spLocks noChangeArrowheads="1"/>
            </p:cNvSpPr>
            <p:nvPr/>
          </p:nvSpPr>
          <p:spPr bwMode="auto">
            <a:xfrm>
              <a:off x="6435725" y="15605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0</a:t>
              </a:r>
            </a:p>
          </p:txBody>
        </p:sp>
        <p:sp>
          <p:nvSpPr>
            <p:cNvPr id="104" name="Text Box 21"/>
            <p:cNvSpPr txBox="1">
              <a:spLocks noChangeArrowheads="1"/>
            </p:cNvSpPr>
            <p:nvPr/>
          </p:nvSpPr>
          <p:spPr bwMode="auto">
            <a:xfrm>
              <a:off x="6892925" y="15859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1</a:t>
              </a:r>
            </a:p>
          </p:txBody>
        </p:sp>
        <p:sp>
          <p:nvSpPr>
            <p:cNvPr id="105" name="Text Box 22"/>
            <p:cNvSpPr txBox="1">
              <a:spLocks noChangeArrowheads="1"/>
            </p:cNvSpPr>
            <p:nvPr/>
          </p:nvSpPr>
          <p:spPr bwMode="auto">
            <a:xfrm>
              <a:off x="5413375" y="1757364"/>
              <a:ext cx="954088" cy="246063"/>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capacity-1</a:t>
              </a:r>
            </a:p>
          </p:txBody>
        </p:sp>
        <p:sp>
          <p:nvSpPr>
            <p:cNvPr id="106" name="Text Box 23"/>
            <p:cNvSpPr txBox="1">
              <a:spLocks noChangeArrowheads="1"/>
            </p:cNvSpPr>
            <p:nvPr/>
          </p:nvSpPr>
          <p:spPr bwMode="auto">
            <a:xfrm>
              <a:off x="7216775" y="184626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2</a:t>
              </a:r>
            </a:p>
          </p:txBody>
        </p:sp>
        <p:sp>
          <p:nvSpPr>
            <p:cNvPr id="107" name="Text Box 24"/>
            <p:cNvSpPr txBox="1">
              <a:spLocks noChangeArrowheads="1"/>
            </p:cNvSpPr>
            <p:nvPr/>
          </p:nvSpPr>
          <p:spPr bwMode="auto">
            <a:xfrm>
              <a:off x="5915025" y="1296989"/>
              <a:ext cx="601663" cy="307975"/>
            </a:xfrm>
            <a:prstGeom prst="rect">
              <a:avLst/>
            </a:prstGeom>
            <a:solidFill>
              <a:srgbClr val="00FFFF"/>
            </a:solidFill>
            <a:ln w="28575" algn="ctr">
              <a:solidFill>
                <a:schemeClr val="tx1"/>
              </a:solidFill>
              <a:miter lim="800000"/>
              <a:headEnd/>
              <a:tailEnd/>
            </a:ln>
          </p:spPr>
          <p:txBody>
            <a:bodyPr wrap="none">
              <a:spAutoFit/>
            </a:bodyPr>
            <a:lstStyle/>
            <a:p>
              <a:r>
                <a:rPr lang="en-US" sz="1400" dirty="0">
                  <a:solidFill>
                    <a:schemeClr val="tx2"/>
                  </a:solidFill>
                  <a:latin typeface="Arial" pitchFamily="34" charset="0"/>
                </a:rPr>
                <a:t>head</a:t>
              </a:r>
            </a:p>
          </p:txBody>
        </p:sp>
        <p:sp>
          <p:nvSpPr>
            <p:cNvPr id="108" name="Line 25"/>
            <p:cNvSpPr>
              <a:spLocks noChangeShapeType="1"/>
            </p:cNvSpPr>
            <p:nvPr/>
          </p:nvSpPr>
          <p:spPr bwMode="auto">
            <a:xfrm>
              <a:off x="6305550" y="1581152"/>
              <a:ext cx="203200" cy="2159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109" name="Text Box 26"/>
            <p:cNvSpPr txBox="1">
              <a:spLocks noChangeArrowheads="1"/>
            </p:cNvSpPr>
            <p:nvPr/>
          </p:nvSpPr>
          <p:spPr bwMode="auto">
            <a:xfrm>
              <a:off x="7413625" y="1309689"/>
              <a:ext cx="590550" cy="307975"/>
            </a:xfrm>
            <a:prstGeom prst="rect">
              <a:avLst/>
            </a:prstGeom>
            <a:solidFill>
              <a:srgbClr val="00FFFF"/>
            </a:solidFill>
            <a:ln w="28575" algn="ctr">
              <a:solidFill>
                <a:schemeClr val="tx1"/>
              </a:solidFill>
              <a:miter lim="800000"/>
              <a:headEnd/>
              <a:tailEnd/>
            </a:ln>
          </p:spPr>
          <p:txBody>
            <a:bodyPr>
              <a:spAutoFit/>
            </a:bodyPr>
            <a:lstStyle/>
            <a:p>
              <a:r>
                <a:rPr lang="en-US" sz="1400" dirty="0">
                  <a:solidFill>
                    <a:schemeClr val="tx2"/>
                  </a:solidFill>
                  <a:latin typeface="Arial" pitchFamily="34" charset="0"/>
                </a:rPr>
                <a:t>tail</a:t>
              </a:r>
            </a:p>
          </p:txBody>
        </p:sp>
        <p:sp>
          <p:nvSpPr>
            <p:cNvPr id="110" name="Line 27"/>
            <p:cNvSpPr>
              <a:spLocks noChangeShapeType="1"/>
            </p:cNvSpPr>
            <p:nvPr/>
          </p:nvSpPr>
          <p:spPr bwMode="auto">
            <a:xfrm flipH="1">
              <a:off x="7194550" y="1606552"/>
              <a:ext cx="406400" cy="4191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111" name="Text Box 28"/>
            <p:cNvSpPr txBox="1">
              <a:spLocks noChangeArrowheads="1"/>
            </p:cNvSpPr>
            <p:nvPr/>
          </p:nvSpPr>
          <p:spPr bwMode="auto">
            <a:xfrm>
              <a:off x="6435725" y="16827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y</a:t>
              </a:r>
            </a:p>
          </p:txBody>
        </p:sp>
        <p:sp>
          <p:nvSpPr>
            <p:cNvPr id="112" name="Text Box 29"/>
            <p:cNvSpPr txBox="1">
              <a:spLocks noChangeArrowheads="1"/>
            </p:cNvSpPr>
            <p:nvPr/>
          </p:nvSpPr>
          <p:spPr bwMode="auto">
            <a:xfrm>
              <a:off x="6727825" y="17081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z</a:t>
              </a:r>
            </a:p>
          </p:txBody>
        </p:sp>
        <p:grpSp>
          <p:nvGrpSpPr>
            <p:cNvPr id="113" name="Group 37"/>
            <p:cNvGrpSpPr/>
            <p:nvPr/>
          </p:nvGrpSpPr>
          <p:grpSpPr>
            <a:xfrm>
              <a:off x="6563360" y="2171808"/>
              <a:ext cx="332554" cy="474757"/>
              <a:chOff x="4436366" y="3112166"/>
              <a:chExt cx="634627" cy="906000"/>
            </a:xfrm>
          </p:grpSpPr>
          <p:sp>
            <p:nvSpPr>
              <p:cNvPr id="114" name="Oval 8"/>
              <p:cNvSpPr>
                <a:spLocks noChangeArrowheads="1"/>
              </p:cNvSpPr>
              <p:nvPr/>
            </p:nvSpPr>
            <p:spPr bwMode="auto">
              <a:xfrm>
                <a:off x="4436366" y="3112166"/>
                <a:ext cx="634627" cy="655835"/>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115" name="Oval 9"/>
              <p:cNvSpPr>
                <a:spLocks noChangeArrowheads="1"/>
              </p:cNvSpPr>
              <p:nvPr/>
            </p:nvSpPr>
            <p:spPr bwMode="auto">
              <a:xfrm>
                <a:off x="4527663" y="3200062"/>
                <a:ext cx="445352" cy="516104"/>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116" name="Oval 10"/>
              <p:cNvSpPr>
                <a:spLocks noChangeArrowheads="1"/>
              </p:cNvSpPr>
              <p:nvPr/>
            </p:nvSpPr>
            <p:spPr bwMode="auto">
              <a:xfrm>
                <a:off x="4440819" y="3375853"/>
                <a:ext cx="630174" cy="642313"/>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117" name="Oval 11"/>
              <p:cNvSpPr>
                <a:spLocks noChangeArrowheads="1"/>
              </p:cNvSpPr>
              <p:nvPr/>
            </p:nvSpPr>
            <p:spPr bwMode="auto">
              <a:xfrm>
                <a:off x="4639001" y="3508823"/>
                <a:ext cx="227130" cy="220865"/>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118"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CC"/>
              </a:solidFill>
              <a:ln w="12700">
                <a:solidFill>
                  <a:schemeClr val="bg1"/>
                </a:solidFill>
                <a:miter lim="800000"/>
                <a:headEnd/>
                <a:tailEnd/>
              </a:ln>
            </p:spPr>
            <p:txBody>
              <a:bodyPr wrap="none" anchor="ctr"/>
              <a:lstStyle/>
              <a:p>
                <a:endParaRPr lang="en-US" dirty="0">
                  <a:latin typeface="Arial" pitchFamily="34" charset="0"/>
                </a:endParaRPr>
              </a:p>
            </p:txBody>
          </p:sp>
        </p:grpSp>
      </p:grpSp>
    </p:spTree>
    <p:extLst>
      <p:ext uri="{BB962C8B-B14F-4D97-AF65-F5344CB8AC3E}">
        <p14:creationId xmlns:p14="http://schemas.microsoft.com/office/powerpoint/2010/main" val="3771680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454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DAB110AD-747A-1D4B-A8AD-677E3B5E61C0}" type="slidenum">
              <a:rPr lang="ar-SA" sz="1400" b="0">
                <a:solidFill>
                  <a:schemeClr val="tx1"/>
                </a:solidFill>
                <a:latin typeface="Arial" charset="0"/>
                <a:cs typeface="Arial" charset="0"/>
              </a:rPr>
              <a:pPr/>
              <a:t>180</a:t>
            </a:fld>
            <a:endParaRPr lang="en-US" sz="1400" b="0">
              <a:solidFill>
                <a:schemeClr val="tx1"/>
              </a:solidFill>
              <a:latin typeface="Arial" charset="0"/>
              <a:cs typeface="Arial" charset="0"/>
            </a:endParaRPr>
          </a:p>
        </p:txBody>
      </p:sp>
      <p:pic>
        <p:nvPicPr>
          <p:cNvPr id="145411" name="Picture 8" descr="mag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Rectangle 2"/>
          <p:cNvSpPr>
            <a:spLocks noGrp="1" noChangeArrowheads="1"/>
          </p:cNvSpPr>
          <p:nvPr>
            <p:ph type="title"/>
          </p:nvPr>
        </p:nvSpPr>
        <p:spPr/>
        <p:txBody>
          <a:bodyPr/>
          <a:lstStyle/>
          <a:p>
            <a:r>
              <a:rPr lang="en-US" sz="4000" dirty="0" smtClean="0">
                <a:latin typeface="Arial" charset="0"/>
              </a:rPr>
              <a:t>Peterson</a:t>
            </a:r>
            <a:r>
              <a:rPr lang="fr-FR" altLang="ja-JP" sz="4000" dirty="0" smtClean="0">
                <a:latin typeface="Arial" charset="0"/>
              </a:rPr>
              <a:t>'</a:t>
            </a:r>
            <a:r>
              <a:rPr lang="en-US" altLang="ja-JP" sz="4000" dirty="0" smtClean="0">
                <a:latin typeface="Arial" charset="0"/>
              </a:rPr>
              <a:t>s </a:t>
            </a:r>
            <a:r>
              <a:rPr lang="en-US" altLang="ja-JP" sz="4000" dirty="0">
                <a:latin typeface="Arial" charset="0"/>
              </a:rPr>
              <a:t>Algorithm</a:t>
            </a:r>
            <a:endParaRPr lang="en-US" sz="4000" dirty="0">
              <a:latin typeface="Arial" charset="0"/>
            </a:endParaRPr>
          </a:p>
        </p:txBody>
      </p:sp>
      <p:sp>
        <p:nvSpPr>
          <p:cNvPr id="145413" name="Rectangle 4"/>
          <p:cNvSpPr>
            <a:spLocks noChangeArrowheads="1"/>
          </p:cNvSpPr>
          <p:nvPr/>
        </p:nvSpPr>
        <p:spPr bwMode="auto">
          <a:xfrm>
            <a:off x="1066800" y="2514600"/>
            <a:ext cx="6781800" cy="2971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400" dirty="0">
                <a:solidFill>
                  <a:schemeClr val="tx1"/>
                </a:solidFill>
                <a:latin typeface="Courier New" charset="0"/>
                <a:cs typeface="Courier New" charset="0"/>
              </a:rPr>
              <a:t>public</a:t>
            </a:r>
            <a:r>
              <a:rPr lang="en-US" sz="2400" dirty="0">
                <a:solidFill>
                  <a:schemeClr val="folHlink"/>
                </a:solidFill>
                <a:latin typeface="Courier New" charset="0"/>
                <a:cs typeface="Courier New" charset="0"/>
              </a:rPr>
              <a:t> </a:t>
            </a:r>
            <a:r>
              <a:rPr lang="en-US" sz="2400" dirty="0">
                <a:solidFill>
                  <a:schemeClr val="tx1"/>
                </a:solidFill>
                <a:latin typeface="Courier New" charset="0"/>
                <a:cs typeface="Courier New" charset="0"/>
              </a:rPr>
              <a:t>void</a:t>
            </a:r>
            <a:r>
              <a:rPr lang="en-US" sz="2400" dirty="0">
                <a:solidFill>
                  <a:schemeClr val="folHlink"/>
                </a:solidFill>
                <a:latin typeface="Courier New" charset="0"/>
                <a:cs typeface="Courier New" charset="0"/>
              </a:rPr>
              <a:t> </a:t>
            </a:r>
            <a:r>
              <a:rPr lang="en-US" sz="2400" dirty="0">
                <a:solidFill>
                  <a:srgbClr val="0000FF"/>
                </a:solidFill>
                <a:latin typeface="Courier New" charset="0"/>
                <a:cs typeface="Courier New" charset="0"/>
              </a:rPr>
              <a:t>lock() {</a:t>
            </a:r>
          </a:p>
          <a:p>
            <a:pPr marL="231775" indent="-231775" eaLnBrk="0" hangingPunct="0">
              <a:lnSpc>
                <a:spcPct val="80000"/>
              </a:lnSpc>
              <a:spcBef>
                <a:spcPct val="20000"/>
              </a:spcBef>
            </a:pPr>
            <a:r>
              <a:rPr lang="en-US" sz="2400" dirty="0">
                <a:solidFill>
                  <a:schemeClr val="accent2"/>
                </a:solidFill>
                <a:latin typeface="Courier New" charset="0"/>
                <a:cs typeface="Courier New" charset="0"/>
              </a:rPr>
              <a:t> </a:t>
            </a:r>
            <a:r>
              <a:rPr lang="en-US" sz="2400" dirty="0">
                <a:solidFill>
                  <a:srgbClr val="0000FF"/>
                </a:solidFill>
                <a:latin typeface="Courier New" charset="0"/>
                <a:cs typeface="Courier New" charset="0"/>
              </a:rPr>
              <a:t>flag[</a:t>
            </a:r>
            <a:r>
              <a:rPr lang="en-US" sz="2400" dirty="0" err="1">
                <a:solidFill>
                  <a:srgbClr val="0000FF"/>
                </a:solidFill>
                <a:latin typeface="Courier New" charset="0"/>
                <a:cs typeface="Courier New" charset="0"/>
              </a:rPr>
              <a:t>i</a:t>
            </a:r>
            <a:r>
              <a:rPr lang="en-US" sz="2400" dirty="0">
                <a:solidFill>
                  <a:srgbClr val="0000FF"/>
                </a:solidFill>
                <a:latin typeface="Courier New" charset="0"/>
                <a:cs typeface="Courier New" charset="0"/>
              </a:rPr>
              <a:t>] = </a:t>
            </a:r>
            <a:r>
              <a:rPr lang="en-US" sz="2400" dirty="0">
                <a:solidFill>
                  <a:schemeClr val="tx1"/>
                </a:solidFill>
                <a:latin typeface="Courier New" charset="0"/>
                <a:cs typeface="Courier New" charset="0"/>
              </a:rPr>
              <a:t>true</a:t>
            </a:r>
            <a:r>
              <a:rPr lang="en-US" sz="2400" dirty="0">
                <a:solidFill>
                  <a:srgbClr val="000000"/>
                </a:solidFill>
                <a:latin typeface="Courier New" charset="0"/>
                <a:cs typeface="Courier New" charset="0"/>
              </a:rPr>
              <a:t>; </a:t>
            </a:r>
            <a:endParaRPr lang="en-US" sz="2400" dirty="0">
              <a:solidFill>
                <a:srgbClr val="FF0000"/>
              </a:solidFill>
              <a:latin typeface="Courier New" charset="0"/>
              <a:cs typeface="Courier New" charset="0"/>
            </a:endParaRPr>
          </a:p>
          <a:p>
            <a:pPr marL="231775" indent="-231775" eaLnBrk="0" hangingPunct="0">
              <a:lnSpc>
                <a:spcPct val="80000"/>
              </a:lnSpc>
              <a:spcBef>
                <a:spcPct val="20000"/>
              </a:spcBef>
            </a:pPr>
            <a:r>
              <a:rPr lang="en-US" sz="2400" dirty="0">
                <a:solidFill>
                  <a:srgbClr val="000000"/>
                </a:solidFill>
                <a:latin typeface="Courier New" charset="0"/>
                <a:cs typeface="Courier New" charset="0"/>
              </a:rPr>
              <a:t> </a:t>
            </a:r>
            <a:r>
              <a:rPr lang="en-US" sz="2400" dirty="0">
                <a:solidFill>
                  <a:srgbClr val="0000FF"/>
                </a:solidFill>
                <a:latin typeface="Courier New" charset="0"/>
                <a:cs typeface="Courier New" charset="0"/>
              </a:rPr>
              <a:t>victim  = </a:t>
            </a:r>
            <a:r>
              <a:rPr lang="en-US" sz="2400" dirty="0" err="1">
                <a:solidFill>
                  <a:srgbClr val="0000FF"/>
                </a:solidFill>
                <a:latin typeface="Courier New" charset="0"/>
                <a:cs typeface="Courier New" charset="0"/>
              </a:rPr>
              <a:t>i</a:t>
            </a:r>
            <a:r>
              <a:rPr lang="en-US" sz="2400" dirty="0">
                <a:solidFill>
                  <a:srgbClr val="0000FF"/>
                </a:solidFill>
                <a:latin typeface="Courier New" charset="0"/>
                <a:cs typeface="Courier New" charset="0"/>
              </a:rPr>
              <a:t>; </a:t>
            </a:r>
          </a:p>
          <a:p>
            <a:pPr marL="231775" indent="-231775" eaLnBrk="0" hangingPunct="0">
              <a:lnSpc>
                <a:spcPct val="80000"/>
              </a:lnSpc>
              <a:spcBef>
                <a:spcPct val="20000"/>
              </a:spcBef>
            </a:pPr>
            <a:r>
              <a:rPr lang="en-US" sz="2400" dirty="0">
                <a:solidFill>
                  <a:schemeClr val="folHlink"/>
                </a:solidFill>
                <a:latin typeface="Courier New" charset="0"/>
                <a:cs typeface="Courier New" charset="0"/>
              </a:rPr>
              <a:t> </a:t>
            </a:r>
            <a:r>
              <a:rPr lang="en-US" sz="2400" dirty="0">
                <a:solidFill>
                  <a:schemeClr val="tx1"/>
                </a:solidFill>
                <a:latin typeface="Courier New" charset="0"/>
                <a:cs typeface="Courier New" charset="0"/>
              </a:rPr>
              <a:t>while</a:t>
            </a:r>
            <a:r>
              <a:rPr lang="en-US" sz="2400" dirty="0">
                <a:solidFill>
                  <a:schemeClr val="folHlink"/>
                </a:solidFill>
                <a:latin typeface="Courier New" charset="0"/>
                <a:cs typeface="Courier New" charset="0"/>
              </a:rPr>
              <a:t> </a:t>
            </a:r>
            <a:r>
              <a:rPr lang="en-US" sz="2400" dirty="0">
                <a:solidFill>
                  <a:srgbClr val="0000FF"/>
                </a:solidFill>
                <a:latin typeface="Courier New" charset="0"/>
                <a:cs typeface="Courier New" charset="0"/>
              </a:rPr>
              <a:t>(flag[j] &amp;&amp; victim == </a:t>
            </a:r>
            <a:r>
              <a:rPr lang="en-US" sz="2400" dirty="0" err="1">
                <a:solidFill>
                  <a:srgbClr val="0000FF"/>
                </a:solidFill>
                <a:latin typeface="Courier New" charset="0"/>
                <a:cs typeface="Courier New" charset="0"/>
              </a:rPr>
              <a:t>i</a:t>
            </a:r>
            <a:r>
              <a:rPr lang="en-US" sz="2400" dirty="0">
                <a:solidFill>
                  <a:srgbClr val="0000FF"/>
                </a:solidFill>
                <a:latin typeface="Courier New" charset="0"/>
                <a:cs typeface="Courier New" charset="0"/>
              </a:rPr>
              <a:t>) {};</a:t>
            </a:r>
          </a:p>
          <a:p>
            <a:pPr marL="231775" indent="-231775" eaLnBrk="0" hangingPunct="0">
              <a:lnSpc>
                <a:spcPct val="80000"/>
              </a:lnSpc>
              <a:spcBef>
                <a:spcPct val="20000"/>
              </a:spcBef>
            </a:pPr>
            <a:r>
              <a:rPr lang="en-US" sz="2400" dirty="0">
                <a:solidFill>
                  <a:schemeClr val="accent2"/>
                </a:solidFill>
                <a:latin typeface="Courier New" charset="0"/>
                <a:cs typeface="Courier New" charset="0"/>
              </a:rPr>
              <a:t>}</a:t>
            </a:r>
          </a:p>
          <a:p>
            <a:pPr marL="231775" indent="-231775" eaLnBrk="0" hangingPunct="0">
              <a:lnSpc>
                <a:spcPct val="80000"/>
              </a:lnSpc>
              <a:spcBef>
                <a:spcPct val="20000"/>
              </a:spcBef>
            </a:pPr>
            <a:r>
              <a:rPr lang="en-US" sz="2400" dirty="0">
                <a:solidFill>
                  <a:schemeClr val="tx1"/>
                </a:solidFill>
                <a:latin typeface="Courier New" charset="0"/>
                <a:cs typeface="Courier New" charset="0"/>
              </a:rPr>
              <a:t>public void</a:t>
            </a:r>
            <a:r>
              <a:rPr lang="en-US" sz="2400" dirty="0">
                <a:solidFill>
                  <a:schemeClr val="folHlink"/>
                </a:solidFill>
                <a:latin typeface="Courier New" charset="0"/>
                <a:cs typeface="Courier New" charset="0"/>
              </a:rPr>
              <a:t> </a:t>
            </a:r>
            <a:r>
              <a:rPr lang="en-US" sz="2400" dirty="0">
                <a:solidFill>
                  <a:srgbClr val="0000FF"/>
                </a:solidFill>
                <a:latin typeface="Courier New" charset="0"/>
                <a:cs typeface="Courier New" charset="0"/>
              </a:rPr>
              <a:t>unlock() {</a:t>
            </a:r>
          </a:p>
          <a:p>
            <a:pPr marL="231775" indent="-231775" eaLnBrk="0" hangingPunct="0">
              <a:lnSpc>
                <a:spcPct val="80000"/>
              </a:lnSpc>
              <a:spcBef>
                <a:spcPct val="20000"/>
              </a:spcBef>
            </a:pPr>
            <a:r>
              <a:rPr lang="en-US" sz="2400" dirty="0">
                <a:solidFill>
                  <a:schemeClr val="accent2"/>
                </a:solidFill>
                <a:latin typeface="Courier New" charset="0"/>
                <a:cs typeface="Courier New" charset="0"/>
              </a:rPr>
              <a:t> </a:t>
            </a:r>
            <a:r>
              <a:rPr lang="en-US" sz="2400" dirty="0">
                <a:solidFill>
                  <a:srgbClr val="0000FF"/>
                </a:solidFill>
                <a:latin typeface="Courier New" charset="0"/>
                <a:cs typeface="Courier New" charset="0"/>
              </a:rPr>
              <a:t>flag[</a:t>
            </a:r>
            <a:r>
              <a:rPr lang="en-US" sz="2400" dirty="0" err="1">
                <a:solidFill>
                  <a:srgbClr val="0000FF"/>
                </a:solidFill>
                <a:latin typeface="Courier New" charset="0"/>
                <a:cs typeface="Courier New" charset="0"/>
              </a:rPr>
              <a:t>i</a:t>
            </a:r>
            <a:r>
              <a:rPr lang="en-US" sz="2400" dirty="0">
                <a:solidFill>
                  <a:srgbClr val="0000FF"/>
                </a:solidFill>
                <a:latin typeface="Courier New" charset="0"/>
                <a:cs typeface="Courier New" charset="0"/>
              </a:rPr>
              <a:t>] = </a:t>
            </a:r>
            <a:r>
              <a:rPr lang="en-US" sz="2400" dirty="0">
                <a:solidFill>
                  <a:schemeClr val="tx1"/>
                </a:solidFill>
                <a:latin typeface="Courier New" charset="0"/>
                <a:cs typeface="Courier New" charset="0"/>
              </a:rPr>
              <a:t>false</a:t>
            </a:r>
            <a:r>
              <a:rPr lang="en-US" sz="2400" dirty="0">
                <a:solidFill>
                  <a:schemeClr val="accent2"/>
                </a:solidFill>
                <a:latin typeface="Courier New" charset="0"/>
                <a:cs typeface="Courier New" charset="0"/>
              </a:rPr>
              <a:t>;</a:t>
            </a:r>
          </a:p>
          <a:p>
            <a:pPr marL="231775" indent="-231775" eaLnBrk="0" hangingPunct="0">
              <a:lnSpc>
                <a:spcPct val="80000"/>
              </a:lnSpc>
              <a:spcBef>
                <a:spcPct val="20000"/>
              </a:spcBef>
            </a:pPr>
            <a:r>
              <a:rPr lang="en-US" sz="2400" dirty="0">
                <a:solidFill>
                  <a:srgbClr val="0000FF"/>
                </a:solidFill>
                <a:latin typeface="Courier New" charset="0"/>
                <a:cs typeface="Courier New" charset="0"/>
              </a:rPr>
              <a:t>}</a:t>
            </a:r>
          </a:p>
        </p:txBody>
      </p:sp>
    </p:spTree>
    <p:extLst>
      <p:ext uri="{BB962C8B-B14F-4D97-AF65-F5344CB8AC3E}">
        <p14:creationId xmlns:p14="http://schemas.microsoft.com/office/powerpoint/2010/main" val="4250463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Footer Placeholder 2"/>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165890"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55F1F605-F117-F143-BEDC-8AF4A77ED88A}" type="slidenum">
              <a:rPr lang="ar-SA" sz="1400" b="0">
                <a:solidFill>
                  <a:schemeClr val="tx1"/>
                </a:solidFill>
                <a:latin typeface="Arial" charset="0"/>
                <a:cs typeface="Arial" charset="0"/>
              </a:rPr>
              <a:pPr algn="r"/>
              <a:t>181</a:t>
            </a:fld>
            <a:endParaRPr lang="en-US" sz="1400" b="0">
              <a:solidFill>
                <a:schemeClr val="tx1"/>
              </a:solidFill>
              <a:latin typeface="Arial" charset="0"/>
              <a:cs typeface="Arial" charset="0"/>
            </a:endParaRPr>
          </a:p>
        </p:txBody>
      </p:sp>
      <p:pic>
        <p:nvPicPr>
          <p:cNvPr id="165891" name="Picture 2" descr="mag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00" y="2082809"/>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Rectangle 3"/>
          <p:cNvSpPr>
            <a:spLocks noGrp="1" noChangeArrowheads="1"/>
          </p:cNvSpPr>
          <p:nvPr>
            <p:ph type="title" idx="4294967295"/>
          </p:nvPr>
        </p:nvSpPr>
        <p:spPr/>
        <p:txBody>
          <a:bodyPr/>
          <a:lstStyle/>
          <a:p>
            <a:r>
              <a:rPr lang="en-US" dirty="0">
                <a:latin typeface="Arial" charset="0"/>
              </a:rPr>
              <a:t>Crux of </a:t>
            </a:r>
            <a:r>
              <a:rPr lang="en-US" dirty="0" smtClean="0">
                <a:latin typeface="Arial" charset="0"/>
              </a:rPr>
              <a:t>Peterson Proof</a:t>
            </a:r>
            <a:endParaRPr lang="en-US" dirty="0">
              <a:latin typeface="Arial" charset="0"/>
            </a:endParaRPr>
          </a:p>
        </p:txBody>
      </p:sp>
      <p:sp>
        <p:nvSpPr>
          <p:cNvPr id="165893" name="Rectangle 4"/>
          <p:cNvSpPr>
            <a:spLocks noChangeArrowheads="1"/>
          </p:cNvSpPr>
          <p:nvPr/>
        </p:nvSpPr>
        <p:spPr bwMode="auto">
          <a:xfrm>
            <a:off x="476250" y="1717684"/>
            <a:ext cx="777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(1)</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(flag[B]=true)</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B</a:t>
            </a:r>
            <a:r>
              <a:rPr lang="en-US" sz="3200" b="0">
                <a:solidFill>
                  <a:schemeClr val="tx1"/>
                </a:solidFill>
                <a:latin typeface="Arial" charset="0"/>
              </a:rPr>
              <a:t>(victim=B)</a:t>
            </a:r>
          </a:p>
        </p:txBody>
      </p:sp>
      <p:sp>
        <p:nvSpPr>
          <p:cNvPr id="165894" name="Rectangle 5"/>
          <p:cNvSpPr>
            <a:spLocks noChangeArrowheads="1"/>
          </p:cNvSpPr>
          <p:nvPr/>
        </p:nvSpPr>
        <p:spPr bwMode="auto">
          <a:xfrm>
            <a:off x="476250" y="2428884"/>
            <a:ext cx="9598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0">
                <a:solidFill>
                  <a:srgbClr val="FF0000"/>
                </a:solidFill>
                <a:latin typeface="Arial" charset="0"/>
              </a:rPr>
              <a:t>(3)</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(victim=B)</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A</a:t>
            </a:r>
            <a:r>
              <a:rPr lang="en-US" sz="3200" b="0">
                <a:solidFill>
                  <a:schemeClr val="tx1"/>
                </a:solidFill>
                <a:latin typeface="Arial" charset="0"/>
              </a:rPr>
              <a:t>(victim=A)</a:t>
            </a:r>
          </a:p>
        </p:txBody>
      </p:sp>
      <p:sp>
        <p:nvSpPr>
          <p:cNvPr id="165895" name="Rectangle 6"/>
          <p:cNvSpPr>
            <a:spLocks noChangeArrowheads="1"/>
          </p:cNvSpPr>
          <p:nvPr/>
        </p:nvSpPr>
        <p:spPr bwMode="auto">
          <a:xfrm>
            <a:off x="476250" y="3103572"/>
            <a:ext cx="68087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(2)</a:t>
            </a:r>
            <a:r>
              <a:rPr lang="en-US" sz="3200" b="0">
                <a:solidFill>
                  <a:schemeClr val="tx1"/>
                </a:solidFill>
                <a:latin typeface="Arial" charset="0"/>
              </a:rPr>
              <a:t> write</a:t>
            </a:r>
            <a:r>
              <a:rPr lang="en-US" sz="3200" b="0" baseline="-25000">
                <a:solidFill>
                  <a:schemeClr val="tx1"/>
                </a:solidFill>
                <a:latin typeface="Arial" charset="0"/>
              </a:rPr>
              <a:t>A</a:t>
            </a:r>
            <a:r>
              <a:rPr lang="en-US" sz="3200" b="0">
                <a:solidFill>
                  <a:schemeClr val="tx1"/>
                </a:solidFill>
                <a:latin typeface="Arial" charset="0"/>
              </a:rPr>
              <a:t>(victim=A)</a:t>
            </a:r>
            <a:r>
              <a:rPr lang="en-US" sz="3200" b="0">
                <a:solidFill>
                  <a:schemeClr val="tx1"/>
                </a:solidFill>
                <a:latin typeface="Arial" charset="0"/>
                <a:sym typeface="Wingdings" charset="0"/>
              </a:rPr>
              <a:t></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(flag[B])</a:t>
            </a:r>
          </a:p>
          <a:p>
            <a:pPr eaLnBrk="0" hangingPunct="0"/>
            <a:r>
              <a:rPr lang="en-US" sz="3200" b="0">
                <a:solidFill>
                  <a:schemeClr val="tx1"/>
                </a:solidFill>
                <a:latin typeface="Arial" charset="0"/>
              </a:rPr>
              <a:t>    </a:t>
            </a:r>
            <a:r>
              <a:rPr lang="en-US" sz="3200" b="0">
                <a:solidFill>
                  <a:schemeClr val="tx1"/>
                </a:solidFill>
                <a:latin typeface="Arial" charset="0"/>
                <a:sym typeface="Wingdings" charset="0"/>
              </a:rPr>
              <a:t> </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(victim)</a:t>
            </a:r>
          </a:p>
        </p:txBody>
      </p:sp>
      <p:sp>
        <p:nvSpPr>
          <p:cNvPr id="165899" name="Rectangle 12"/>
          <p:cNvSpPr>
            <a:spLocks noChangeArrowheads="1"/>
          </p:cNvSpPr>
          <p:nvPr/>
        </p:nvSpPr>
        <p:spPr bwMode="auto">
          <a:xfrm>
            <a:off x="4981574" y="1776422"/>
            <a:ext cx="3390900" cy="5794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pPr eaLnBrk="0" hangingPunct="0"/>
            <a:endParaRPr lang="en-US"/>
          </a:p>
        </p:txBody>
      </p:sp>
      <p:sp>
        <p:nvSpPr>
          <p:cNvPr id="165900" name="Rectangle 14"/>
          <p:cNvSpPr>
            <a:spLocks noChangeArrowheads="1"/>
          </p:cNvSpPr>
          <p:nvPr/>
        </p:nvSpPr>
        <p:spPr bwMode="auto">
          <a:xfrm>
            <a:off x="4411663" y="2449522"/>
            <a:ext cx="3390900" cy="5794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pPr eaLnBrk="0" hangingPunct="0"/>
            <a:endParaRPr lang="en-US"/>
          </a:p>
        </p:txBody>
      </p:sp>
      <p:sp>
        <p:nvSpPr>
          <p:cNvPr id="15" name="Rectangle 4"/>
          <p:cNvSpPr>
            <a:spLocks noChangeArrowheads="1"/>
          </p:cNvSpPr>
          <p:nvPr/>
        </p:nvSpPr>
        <p:spPr bwMode="auto">
          <a:xfrm>
            <a:off x="948267" y="211667"/>
            <a:ext cx="184666" cy="523220"/>
          </a:xfrm>
          <a:prstGeom prst="rect">
            <a:avLst/>
          </a:prstGeom>
          <a:noFill/>
          <a:ln w="9525">
            <a:noFill/>
            <a:miter lim="800000"/>
            <a:headEnd/>
            <a:tailEnd/>
          </a:ln>
        </p:spPr>
        <p:txBody>
          <a:bodyPr wrap="none">
            <a:spAutoFit/>
          </a:bodyPr>
          <a:lstStyle/>
          <a:p>
            <a:endParaRPr lang="en-US" sz="2800" b="0" dirty="0">
              <a:solidFill>
                <a:schemeClr val="bg2"/>
              </a:solidFill>
              <a:latin typeface="Arial" pitchFamily="34" charset="0"/>
            </a:endParaRPr>
          </a:p>
        </p:txBody>
      </p:sp>
    </p:spTree>
    <p:extLst>
      <p:ext uri="{BB962C8B-B14F-4D97-AF65-F5344CB8AC3E}">
        <p14:creationId xmlns:p14="http://schemas.microsoft.com/office/powerpoint/2010/main" val="4098990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Footer Placeholder 2"/>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165890"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55F1F605-F117-F143-BEDC-8AF4A77ED88A}" type="slidenum">
              <a:rPr lang="ar-SA" sz="1400" b="0">
                <a:solidFill>
                  <a:schemeClr val="tx1"/>
                </a:solidFill>
                <a:latin typeface="Arial" charset="0"/>
                <a:cs typeface="Arial" charset="0"/>
              </a:rPr>
              <a:pPr algn="r"/>
              <a:t>182</a:t>
            </a:fld>
            <a:endParaRPr lang="en-US" sz="1400" b="0">
              <a:solidFill>
                <a:schemeClr val="tx1"/>
              </a:solidFill>
              <a:latin typeface="Arial" charset="0"/>
              <a:cs typeface="Arial" charset="0"/>
            </a:endParaRPr>
          </a:p>
        </p:txBody>
      </p:sp>
      <p:pic>
        <p:nvPicPr>
          <p:cNvPr id="165891" name="Picture 2" descr="mag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00" y="2082809"/>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Rectangle 3"/>
          <p:cNvSpPr>
            <a:spLocks noGrp="1" noChangeArrowheads="1"/>
          </p:cNvSpPr>
          <p:nvPr>
            <p:ph type="title" idx="4294967295"/>
          </p:nvPr>
        </p:nvSpPr>
        <p:spPr/>
        <p:txBody>
          <a:bodyPr/>
          <a:lstStyle/>
          <a:p>
            <a:r>
              <a:rPr lang="en-US" dirty="0" smtClean="0">
                <a:latin typeface="Arial" charset="0"/>
              </a:rPr>
              <a:t>Crux of Peterson Proof</a:t>
            </a:r>
            <a:endParaRPr lang="en-US" dirty="0">
              <a:latin typeface="Arial" charset="0"/>
            </a:endParaRPr>
          </a:p>
        </p:txBody>
      </p:sp>
      <p:sp>
        <p:nvSpPr>
          <p:cNvPr id="165893" name="Rectangle 4"/>
          <p:cNvSpPr>
            <a:spLocks noChangeArrowheads="1"/>
          </p:cNvSpPr>
          <p:nvPr/>
        </p:nvSpPr>
        <p:spPr bwMode="auto">
          <a:xfrm>
            <a:off x="476250" y="1717684"/>
            <a:ext cx="777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(1)</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(flag[B]=true)</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B</a:t>
            </a:r>
            <a:r>
              <a:rPr lang="en-US" sz="3200" b="0">
                <a:solidFill>
                  <a:schemeClr val="tx1"/>
                </a:solidFill>
                <a:latin typeface="Arial" charset="0"/>
              </a:rPr>
              <a:t>(victim=B)</a:t>
            </a:r>
          </a:p>
        </p:txBody>
      </p:sp>
      <p:sp>
        <p:nvSpPr>
          <p:cNvPr id="165894" name="Rectangle 5"/>
          <p:cNvSpPr>
            <a:spLocks noChangeArrowheads="1"/>
          </p:cNvSpPr>
          <p:nvPr/>
        </p:nvSpPr>
        <p:spPr bwMode="auto">
          <a:xfrm>
            <a:off x="476250" y="2428884"/>
            <a:ext cx="9598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0">
                <a:solidFill>
                  <a:srgbClr val="FF0000"/>
                </a:solidFill>
                <a:latin typeface="Arial" charset="0"/>
              </a:rPr>
              <a:t>(3)</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(victim=B)</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A</a:t>
            </a:r>
            <a:r>
              <a:rPr lang="en-US" sz="3200" b="0">
                <a:solidFill>
                  <a:schemeClr val="tx1"/>
                </a:solidFill>
                <a:latin typeface="Arial" charset="0"/>
              </a:rPr>
              <a:t>(victim=A)</a:t>
            </a:r>
          </a:p>
        </p:txBody>
      </p:sp>
      <p:sp>
        <p:nvSpPr>
          <p:cNvPr id="165895" name="Rectangle 6"/>
          <p:cNvSpPr>
            <a:spLocks noChangeArrowheads="1"/>
          </p:cNvSpPr>
          <p:nvPr/>
        </p:nvSpPr>
        <p:spPr bwMode="auto">
          <a:xfrm>
            <a:off x="476250" y="3103572"/>
            <a:ext cx="68087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(2)</a:t>
            </a:r>
            <a:r>
              <a:rPr lang="en-US" sz="3200" b="0">
                <a:solidFill>
                  <a:schemeClr val="tx1"/>
                </a:solidFill>
                <a:latin typeface="Arial" charset="0"/>
              </a:rPr>
              <a:t> write</a:t>
            </a:r>
            <a:r>
              <a:rPr lang="en-US" sz="3200" b="0" baseline="-25000">
                <a:solidFill>
                  <a:schemeClr val="tx1"/>
                </a:solidFill>
                <a:latin typeface="Arial" charset="0"/>
              </a:rPr>
              <a:t>A</a:t>
            </a:r>
            <a:r>
              <a:rPr lang="en-US" sz="3200" b="0">
                <a:solidFill>
                  <a:schemeClr val="tx1"/>
                </a:solidFill>
                <a:latin typeface="Arial" charset="0"/>
              </a:rPr>
              <a:t>(victim=A)</a:t>
            </a:r>
            <a:r>
              <a:rPr lang="en-US" sz="3200" b="0">
                <a:solidFill>
                  <a:schemeClr val="tx1"/>
                </a:solidFill>
                <a:latin typeface="Arial" charset="0"/>
                <a:sym typeface="Wingdings" charset="0"/>
              </a:rPr>
              <a:t></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(flag[B])</a:t>
            </a:r>
          </a:p>
          <a:p>
            <a:pPr eaLnBrk="0" hangingPunct="0"/>
            <a:r>
              <a:rPr lang="en-US" sz="3200" b="0">
                <a:solidFill>
                  <a:schemeClr val="tx1"/>
                </a:solidFill>
                <a:latin typeface="Arial" charset="0"/>
              </a:rPr>
              <a:t>    </a:t>
            </a:r>
            <a:r>
              <a:rPr lang="en-US" sz="3200" b="0">
                <a:solidFill>
                  <a:schemeClr val="tx1"/>
                </a:solidFill>
                <a:latin typeface="Arial" charset="0"/>
                <a:sym typeface="Wingdings" charset="0"/>
              </a:rPr>
              <a:t> </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(victim)</a:t>
            </a:r>
          </a:p>
        </p:txBody>
      </p:sp>
      <p:sp>
        <p:nvSpPr>
          <p:cNvPr id="165896" name="AutoShape 12"/>
          <p:cNvSpPr>
            <a:spLocks noChangeArrowheads="1"/>
          </p:cNvSpPr>
          <p:nvPr/>
        </p:nvSpPr>
        <p:spPr bwMode="auto">
          <a:xfrm>
            <a:off x="1083733" y="1732500"/>
            <a:ext cx="3589867" cy="646113"/>
          </a:xfrm>
          <a:prstGeom prst="wedgeRoundRectCallout">
            <a:avLst>
              <a:gd name="adj1" fmla="val -19624"/>
              <a:gd name="adj2" fmla="val 4941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eaLnBrk="0" hangingPunct="0"/>
            <a:endParaRPr lang="en-US" sz="3200" b="0">
              <a:latin typeface="Arial" charset="0"/>
            </a:endParaRPr>
          </a:p>
        </p:txBody>
      </p:sp>
      <p:sp>
        <p:nvSpPr>
          <p:cNvPr id="165897" name="Text Box 13"/>
          <p:cNvSpPr txBox="1">
            <a:spLocks noChangeArrowheads="1"/>
          </p:cNvSpPr>
          <p:nvPr/>
        </p:nvSpPr>
        <p:spPr bwMode="auto">
          <a:xfrm>
            <a:off x="287865" y="4423843"/>
            <a:ext cx="85174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3200" b="0" u="sng" dirty="0">
                <a:latin typeface="Arial" pitchFamily="34" charset="0"/>
              </a:rPr>
              <a:t>Observation: </a:t>
            </a:r>
            <a:r>
              <a:rPr lang="en-US" sz="3200" b="0" dirty="0" smtClean="0">
                <a:latin typeface="Arial" pitchFamily="34" charset="0"/>
              </a:rPr>
              <a:t>proof </a:t>
            </a:r>
            <a:r>
              <a:rPr lang="en-US" sz="3200" b="0" dirty="0">
                <a:latin typeface="Arial" pitchFamily="34" charset="0"/>
              </a:rPr>
              <a:t>relied on </a:t>
            </a:r>
            <a:r>
              <a:rPr lang="en-US" sz="3200" b="0" dirty="0" smtClean="0">
                <a:latin typeface="Arial" pitchFamily="34" charset="0"/>
              </a:rPr>
              <a:t>fact </a:t>
            </a:r>
            <a:r>
              <a:rPr lang="en-US" sz="3200" b="0" dirty="0">
                <a:latin typeface="Arial" pitchFamily="34" charset="0"/>
              </a:rPr>
              <a:t>that if a </a:t>
            </a:r>
          </a:p>
          <a:p>
            <a:r>
              <a:rPr lang="en-US" sz="3200" b="0" dirty="0">
                <a:latin typeface="Arial" pitchFamily="34" charset="0"/>
              </a:rPr>
              <a:t>location is stored, a later load by some thread</a:t>
            </a:r>
          </a:p>
          <a:p>
            <a:r>
              <a:rPr lang="en-US" sz="3200" b="0" dirty="0">
                <a:latin typeface="Arial" pitchFamily="34" charset="0"/>
              </a:rPr>
              <a:t>will return this or a later stored value.</a:t>
            </a:r>
          </a:p>
        </p:txBody>
      </p:sp>
      <p:sp>
        <p:nvSpPr>
          <p:cNvPr id="165899" name="Rectangle 12"/>
          <p:cNvSpPr>
            <a:spLocks noChangeArrowheads="1"/>
          </p:cNvSpPr>
          <p:nvPr/>
        </p:nvSpPr>
        <p:spPr bwMode="auto">
          <a:xfrm>
            <a:off x="4981574" y="1776422"/>
            <a:ext cx="3390900" cy="5794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pPr eaLnBrk="0" hangingPunct="0"/>
            <a:endParaRPr lang="en-US"/>
          </a:p>
        </p:txBody>
      </p:sp>
      <p:sp>
        <p:nvSpPr>
          <p:cNvPr id="165900" name="Rectangle 14"/>
          <p:cNvSpPr>
            <a:spLocks noChangeArrowheads="1"/>
          </p:cNvSpPr>
          <p:nvPr/>
        </p:nvSpPr>
        <p:spPr bwMode="auto">
          <a:xfrm>
            <a:off x="4411663" y="2449522"/>
            <a:ext cx="3390900" cy="5794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pPr eaLnBrk="0" hangingPunct="0"/>
            <a:endParaRPr lang="en-US"/>
          </a:p>
        </p:txBody>
      </p:sp>
      <p:sp>
        <p:nvSpPr>
          <p:cNvPr id="14" name="AutoShape 12"/>
          <p:cNvSpPr>
            <a:spLocks noChangeArrowheads="1"/>
          </p:cNvSpPr>
          <p:nvPr/>
        </p:nvSpPr>
        <p:spPr bwMode="auto">
          <a:xfrm>
            <a:off x="4332288" y="3171833"/>
            <a:ext cx="2559579" cy="646113"/>
          </a:xfrm>
          <a:prstGeom prst="wedgeRoundRectCallout">
            <a:avLst>
              <a:gd name="adj1" fmla="val -19624"/>
              <a:gd name="adj2" fmla="val 4941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eaLnBrk="0" hangingPunct="0"/>
            <a:endParaRPr lang="en-US" sz="3200" b="0">
              <a:latin typeface="Arial" charset="0"/>
            </a:endParaRPr>
          </a:p>
        </p:txBody>
      </p:sp>
      <p:sp>
        <p:nvSpPr>
          <p:cNvPr id="15" name="Rectangle 4"/>
          <p:cNvSpPr>
            <a:spLocks noChangeArrowheads="1"/>
          </p:cNvSpPr>
          <p:nvPr/>
        </p:nvSpPr>
        <p:spPr bwMode="auto">
          <a:xfrm>
            <a:off x="948267" y="211667"/>
            <a:ext cx="184666" cy="523220"/>
          </a:xfrm>
          <a:prstGeom prst="rect">
            <a:avLst/>
          </a:prstGeom>
          <a:noFill/>
          <a:ln w="9525">
            <a:noFill/>
            <a:miter lim="800000"/>
            <a:headEnd/>
            <a:tailEnd/>
          </a:ln>
        </p:spPr>
        <p:txBody>
          <a:bodyPr wrap="none">
            <a:spAutoFit/>
          </a:bodyPr>
          <a:lstStyle/>
          <a:p>
            <a:endParaRPr lang="en-US" sz="2800" b="0" dirty="0">
              <a:solidFill>
                <a:schemeClr val="bg2"/>
              </a:solidFill>
              <a:latin typeface="Arial" pitchFamily="34" charset="0"/>
            </a:endParaRPr>
          </a:p>
        </p:txBody>
      </p:sp>
    </p:spTree>
    <p:extLst>
      <p:ext uri="{BB962C8B-B14F-4D97-AF65-F5344CB8AC3E}">
        <p14:creationId xmlns:p14="http://schemas.microsoft.com/office/powerpoint/2010/main" val="45916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p:cNvSpPr>
            <a:spLocks noGrp="1"/>
          </p:cNvSpPr>
          <p:nvPr>
            <p:ph type="sldNum" sz="quarter" idx="11"/>
          </p:nvPr>
        </p:nvSpPr>
        <p:spPr>
          <a:xfrm>
            <a:off x="6553200" y="6248400"/>
            <a:ext cx="1905000" cy="457200"/>
          </a:xfrm>
        </p:spPr>
        <p:txBody>
          <a:bodyPr/>
          <a:lstStyle/>
          <a:p>
            <a:pPr>
              <a:defRPr/>
            </a:pPr>
            <a:fld id="{9995A36A-E0C9-4274-9134-4FAAAF4BFB69}" type="slidenum">
              <a:rPr lang="x-none" b="0">
                <a:solidFill>
                  <a:schemeClr val="tx1"/>
                </a:solidFill>
                <a:latin typeface="Arial" pitchFamily="34" charset="0"/>
                <a:cs typeface="+mn-cs"/>
              </a:rPr>
              <a:pPr>
                <a:defRPr/>
              </a:pPr>
              <a:t>183</a:t>
            </a:fld>
            <a:endParaRPr lang="en-US" b="0" dirty="0">
              <a:solidFill>
                <a:schemeClr val="tx1"/>
              </a:solidFill>
              <a:latin typeface="Arial" pitchFamily="34" charset="0"/>
              <a:cs typeface="+mn-cs"/>
            </a:endParaRPr>
          </a:p>
        </p:txBody>
      </p:sp>
      <p:sp>
        <p:nvSpPr>
          <p:cNvPr id="179204" name="Rectangle 2"/>
          <p:cNvSpPr>
            <a:spLocks noGrp="1" noChangeArrowheads="1"/>
          </p:cNvSpPr>
          <p:nvPr>
            <p:ph type="title" idx="4294967295"/>
          </p:nvPr>
        </p:nvSpPr>
        <p:spPr/>
        <p:txBody>
          <a:bodyPr/>
          <a:lstStyle/>
          <a:p>
            <a:pPr eaLnBrk="1" hangingPunct="1"/>
            <a:r>
              <a:rPr lang="en-US" sz="4000" dirty="0" smtClean="0"/>
              <a:t>Opinion: But It Feels So Right </a:t>
            </a:r>
            <a:r>
              <a:rPr lang="en-US" sz="4000" dirty="0" smtClean="0">
                <a:latin typeface="Arial" pitchFamily="34" charset="0"/>
              </a:rPr>
              <a:t>…</a:t>
            </a:r>
            <a:endParaRPr lang="en-US" sz="4000" dirty="0" smtClean="0"/>
          </a:p>
        </p:txBody>
      </p:sp>
      <p:sp>
        <p:nvSpPr>
          <p:cNvPr id="179205" name="Rectangle 3"/>
          <p:cNvSpPr>
            <a:spLocks noGrp="1" noChangeArrowheads="1"/>
          </p:cNvSpPr>
          <p:nvPr>
            <p:ph type="body" idx="4294967295"/>
          </p:nvPr>
        </p:nvSpPr>
        <p:spPr/>
        <p:txBody>
          <a:bodyPr/>
          <a:lstStyle/>
          <a:p>
            <a:pPr eaLnBrk="1" hangingPunct="1"/>
            <a:r>
              <a:rPr lang="en-US" dirty="0" smtClean="0"/>
              <a:t>Many hardware architects think that sequential consistency is too </a:t>
            </a:r>
            <a:r>
              <a:rPr lang="en-US" dirty="0" smtClean="0">
                <a:solidFill>
                  <a:schemeClr val="tx1"/>
                </a:solidFill>
              </a:rPr>
              <a:t>strong</a:t>
            </a:r>
          </a:p>
          <a:p>
            <a:pPr eaLnBrk="1" hangingPunct="1"/>
            <a:r>
              <a:rPr lang="en-US" dirty="0" smtClean="0"/>
              <a:t>Too expensive to implement in modern hardware</a:t>
            </a:r>
          </a:p>
          <a:p>
            <a:pPr eaLnBrk="1" hangingPunct="1"/>
            <a:r>
              <a:rPr lang="en-US" dirty="0" smtClean="0"/>
              <a:t>OK if flag principle</a:t>
            </a:r>
          </a:p>
          <a:p>
            <a:pPr lvl="1" eaLnBrk="1" hangingPunct="1"/>
            <a:r>
              <a:rPr lang="en-US" dirty="0" smtClean="0"/>
              <a:t>violated by </a:t>
            </a:r>
            <a:r>
              <a:rPr lang="en-US" dirty="0" smtClean="0">
                <a:solidFill>
                  <a:schemeClr val="tx1"/>
                </a:solidFill>
              </a:rPr>
              <a:t>default</a:t>
            </a:r>
          </a:p>
          <a:p>
            <a:pPr lvl="1" eaLnBrk="1" hangingPunct="1"/>
            <a:r>
              <a:rPr lang="en-US" dirty="0" smtClean="0"/>
              <a:t>Honored by explicit </a:t>
            </a:r>
            <a:r>
              <a:rPr lang="en-US" dirty="0" smtClean="0">
                <a:solidFill>
                  <a:schemeClr val="tx1"/>
                </a:solidFill>
              </a:rPr>
              <a:t>request</a:t>
            </a:r>
          </a:p>
        </p:txBody>
      </p:sp>
      <p:pic>
        <p:nvPicPr>
          <p:cNvPr id="6"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extLst>
      <p:ext uri="{BB962C8B-B14F-4D97-AF65-F5344CB8AC3E}">
        <p14:creationId xmlns:p14="http://schemas.microsoft.com/office/powerpoint/2010/main" val="2393658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a:t>
            </a:r>
            <a:r>
              <a:rPr lang="en-US" dirty="0" err="1" smtClean="0"/>
              <a:t>Consistancy</a:t>
            </a:r>
            <a:endParaRPr lang="en-US" dirty="0"/>
          </a:p>
        </p:txBody>
      </p:sp>
      <p:sp>
        <p:nvSpPr>
          <p:cNvPr id="3" name="Folded Corner 2"/>
          <p:cNvSpPr/>
          <p:nvPr/>
        </p:nvSpPr>
        <p:spPr>
          <a:xfrm>
            <a:off x="533400" y="2133600"/>
            <a:ext cx="3733800" cy="838200"/>
          </a:xfrm>
          <a:prstGeom prst="foldedCorner">
            <a:avLst/>
          </a:prstGeom>
          <a:blipFill>
            <a:blip r:embed="rId2" cstate="print"/>
            <a:tile tx="0" ty="0" sx="100000" sy="100000" flip="none" algn="tl"/>
          </a:blipFill>
          <a:ln>
            <a:solidFill>
              <a:schemeClr val="tx1"/>
            </a:solidFill>
          </a:ln>
          <a:effectLst>
            <a:outerShdw blurRad="50800" dist="38100" dir="2700000" algn="tl" rotWithShape="0">
              <a:prstClr val="black">
                <a:alpha val="40000"/>
              </a:prstClr>
            </a:outerShdw>
          </a:effectLst>
        </p:spPr>
        <p:txBody>
          <a:bodyPr wrap="square">
            <a:noAutofit/>
          </a:bodyPr>
          <a:lstStyle/>
          <a:p>
            <a:r>
              <a:rPr lang="en-US" sz="2400" dirty="0" err="1" smtClean="0">
                <a:latin typeface="Lucida Sans Typewriter" pitchFamily="33" charset="0"/>
                <a:cs typeface="Lucida Sans Typewriter" pitchFamily="33" charset="0"/>
              </a:rPr>
              <a:t>mov</a:t>
            </a:r>
            <a:r>
              <a:rPr lang="en-US" sz="2400" dirty="0" smtClean="0">
                <a:latin typeface="Lucida Sans Typewriter" pitchFamily="33" charset="0"/>
                <a:cs typeface="Lucida Sans Typewriter" pitchFamily="33" charset="0"/>
              </a:rPr>
              <a:t> 1, a    </a:t>
            </a:r>
            <a:r>
              <a:rPr lang="en-US" sz="2400" i="1" dirty="0" smtClean="0">
                <a:solidFill>
                  <a:schemeClr val="tx2"/>
                </a:solidFill>
                <a:latin typeface="Lucida Sans Typewriter" pitchFamily="33" charset="0"/>
                <a:cs typeface="Lucida Sans Typewriter" pitchFamily="33" charset="0"/>
              </a:rPr>
              <a:t>;Store</a:t>
            </a:r>
          </a:p>
          <a:p>
            <a:r>
              <a:rPr lang="en-US" sz="2400" dirty="0" err="1" smtClean="0">
                <a:latin typeface="Lucida Sans Typewriter" pitchFamily="33" charset="0"/>
                <a:cs typeface="Lucida Sans Typewriter" pitchFamily="33" charset="0"/>
              </a:rPr>
              <a:t>mov</a:t>
            </a:r>
            <a:r>
              <a:rPr lang="en-US" sz="2400" dirty="0" smtClean="0">
                <a:latin typeface="Lucida Sans Typewriter" pitchFamily="33" charset="0"/>
                <a:cs typeface="Lucida Sans Typewriter" pitchFamily="33" charset="0"/>
              </a:rPr>
              <a:t> b, %</a:t>
            </a:r>
            <a:r>
              <a:rPr lang="en-US" sz="2400" dirty="0" err="1" smtClean="0">
                <a:latin typeface="Lucida Sans Typewriter" pitchFamily="33" charset="0"/>
                <a:cs typeface="Lucida Sans Typewriter" pitchFamily="33" charset="0"/>
              </a:rPr>
              <a:t>ebx</a:t>
            </a:r>
            <a:r>
              <a:rPr lang="en-US" sz="2400" dirty="0" smtClean="0">
                <a:latin typeface="Lucida Sans Typewriter" pitchFamily="33" charset="0"/>
                <a:cs typeface="Lucida Sans Typewriter" pitchFamily="33" charset="0"/>
              </a:rPr>
              <a:t> </a:t>
            </a:r>
            <a:r>
              <a:rPr lang="en-US" sz="2400" i="1" dirty="0" smtClean="0">
                <a:solidFill>
                  <a:schemeClr val="tx2"/>
                </a:solidFill>
                <a:latin typeface="Lucida Sans Typewriter" pitchFamily="33" charset="0"/>
                <a:cs typeface="Lucida Sans Typewriter" pitchFamily="33" charset="0"/>
              </a:rPr>
              <a:t>;Load</a:t>
            </a:r>
          </a:p>
        </p:txBody>
      </p:sp>
      <p:sp>
        <p:nvSpPr>
          <p:cNvPr id="7" name="Folded Corner 6"/>
          <p:cNvSpPr/>
          <p:nvPr/>
        </p:nvSpPr>
        <p:spPr>
          <a:xfrm>
            <a:off x="4884659" y="2133600"/>
            <a:ext cx="3733800" cy="838200"/>
          </a:xfrm>
          <a:prstGeom prst="foldedCorner">
            <a:avLst/>
          </a:prstGeom>
          <a:blipFill>
            <a:blip r:embed="rId2" cstate="print"/>
            <a:tile tx="0" ty="0" sx="100000" sy="100000" flip="none" algn="tl"/>
          </a:blipFill>
          <a:ln>
            <a:solidFill>
              <a:schemeClr val="tx1"/>
            </a:solidFill>
          </a:ln>
          <a:effectLst>
            <a:outerShdw blurRad="50800" dist="38100" dir="2700000" algn="tl" rotWithShape="0">
              <a:prstClr val="black">
                <a:alpha val="40000"/>
              </a:prstClr>
            </a:outerShdw>
          </a:effectLst>
        </p:spPr>
        <p:txBody>
          <a:bodyPr wrap="square">
            <a:noAutofit/>
          </a:bodyPr>
          <a:lstStyle/>
          <a:p>
            <a:r>
              <a:rPr lang="en-US" sz="2400" dirty="0" err="1" smtClean="0">
                <a:latin typeface="Lucida Sans Typewriter" pitchFamily="33" charset="0"/>
                <a:cs typeface="Lucida Sans Typewriter" pitchFamily="33" charset="0"/>
              </a:rPr>
              <a:t>mov</a:t>
            </a:r>
            <a:r>
              <a:rPr lang="en-US" sz="2400" dirty="0" smtClean="0">
                <a:latin typeface="Lucida Sans Typewriter" pitchFamily="33" charset="0"/>
                <a:cs typeface="Lucida Sans Typewriter" pitchFamily="33" charset="0"/>
              </a:rPr>
              <a:t> 1, b    </a:t>
            </a:r>
            <a:r>
              <a:rPr lang="en-US" sz="2400" i="1" dirty="0" smtClean="0">
                <a:solidFill>
                  <a:schemeClr val="tx2"/>
                </a:solidFill>
                <a:latin typeface="Lucida Sans Typewriter" pitchFamily="33" charset="0"/>
                <a:cs typeface="Lucida Sans Typewriter" pitchFamily="33" charset="0"/>
              </a:rPr>
              <a:t>;Store</a:t>
            </a:r>
          </a:p>
          <a:p>
            <a:r>
              <a:rPr lang="en-US" sz="2400" dirty="0" err="1" smtClean="0">
                <a:latin typeface="Lucida Sans Typewriter" pitchFamily="33" charset="0"/>
                <a:cs typeface="Lucida Sans Typewriter" pitchFamily="33" charset="0"/>
              </a:rPr>
              <a:t>mov</a:t>
            </a:r>
            <a:r>
              <a:rPr lang="en-US" sz="2400" dirty="0" smtClean="0">
                <a:latin typeface="Lucida Sans Typewriter" pitchFamily="33" charset="0"/>
                <a:cs typeface="Lucida Sans Typewriter" pitchFamily="33" charset="0"/>
              </a:rPr>
              <a:t> a, %</a:t>
            </a:r>
            <a:r>
              <a:rPr lang="en-US" sz="2400" dirty="0" err="1" smtClean="0">
                <a:latin typeface="Lucida Sans Typewriter" pitchFamily="33" charset="0"/>
                <a:cs typeface="Lucida Sans Typewriter" pitchFamily="33" charset="0"/>
              </a:rPr>
              <a:t>eax</a:t>
            </a:r>
            <a:r>
              <a:rPr lang="en-US" sz="2400" dirty="0" smtClean="0">
                <a:latin typeface="Lucida Sans Typewriter" pitchFamily="33" charset="0"/>
                <a:cs typeface="Lucida Sans Typewriter" pitchFamily="33" charset="0"/>
              </a:rPr>
              <a:t> </a:t>
            </a:r>
            <a:r>
              <a:rPr lang="en-US" sz="2400" i="1" dirty="0" smtClean="0">
                <a:solidFill>
                  <a:schemeClr val="tx2"/>
                </a:solidFill>
                <a:latin typeface="Lucida Sans Typewriter" pitchFamily="33" charset="0"/>
                <a:cs typeface="Lucida Sans Typewriter" pitchFamily="33" charset="0"/>
              </a:rPr>
              <a:t>;Load</a:t>
            </a:r>
          </a:p>
        </p:txBody>
      </p:sp>
      <p:sp>
        <p:nvSpPr>
          <p:cNvPr id="13" name="TextBox 12"/>
          <p:cNvSpPr txBox="1"/>
          <p:nvPr/>
        </p:nvSpPr>
        <p:spPr>
          <a:xfrm>
            <a:off x="2357966" y="1320800"/>
            <a:ext cx="4110567" cy="461665"/>
          </a:xfrm>
          <a:prstGeom prst="rect">
            <a:avLst/>
          </a:prstGeom>
          <a:noFill/>
        </p:spPr>
        <p:txBody>
          <a:bodyPr wrap="square" rtlCol="0">
            <a:spAutoFit/>
          </a:bodyPr>
          <a:lstStyle/>
          <a:p>
            <a:pPr algn="ctr"/>
            <a:r>
              <a:rPr lang="en-US" sz="2400" dirty="0" smtClean="0">
                <a:latin typeface="Arial"/>
                <a:cs typeface="Arial"/>
              </a:rPr>
              <a:t>Initially, </a:t>
            </a:r>
            <a:r>
              <a:rPr lang="en-US" sz="2400" dirty="0" smtClean="0">
                <a:solidFill>
                  <a:srgbClr val="000000"/>
                </a:solidFill>
                <a:latin typeface="Arial"/>
                <a:cs typeface="Arial"/>
              </a:rPr>
              <a:t>a = b = 0</a:t>
            </a:r>
            <a:r>
              <a:rPr lang="en-US" sz="2400" dirty="0" smtClean="0">
                <a:latin typeface="Arial"/>
                <a:cs typeface="Arial"/>
              </a:rPr>
              <a:t>.</a:t>
            </a:r>
          </a:p>
        </p:txBody>
      </p:sp>
      <p:sp>
        <p:nvSpPr>
          <p:cNvPr id="14" name="TextBox 13"/>
          <p:cNvSpPr txBox="1"/>
          <p:nvPr/>
        </p:nvSpPr>
        <p:spPr>
          <a:xfrm>
            <a:off x="525541" y="1748135"/>
            <a:ext cx="1920719" cy="461665"/>
          </a:xfrm>
          <a:prstGeom prst="rect">
            <a:avLst/>
          </a:prstGeom>
          <a:noFill/>
        </p:spPr>
        <p:txBody>
          <a:bodyPr wrap="none" rtlCol="0">
            <a:spAutoFit/>
          </a:bodyPr>
          <a:lstStyle/>
          <a:p>
            <a:r>
              <a:rPr lang="en-US" sz="2400" b="1" dirty="0" smtClean="0">
                <a:solidFill>
                  <a:schemeClr val="accent6"/>
                </a:solidFill>
                <a:latin typeface="+mn-lt"/>
              </a:rPr>
              <a:t>Processor 0</a:t>
            </a:r>
          </a:p>
        </p:txBody>
      </p:sp>
      <p:sp>
        <p:nvSpPr>
          <p:cNvPr id="15" name="TextBox 14"/>
          <p:cNvSpPr txBox="1"/>
          <p:nvPr/>
        </p:nvSpPr>
        <p:spPr>
          <a:xfrm>
            <a:off x="4876800" y="1748135"/>
            <a:ext cx="1920719" cy="461665"/>
          </a:xfrm>
          <a:prstGeom prst="rect">
            <a:avLst/>
          </a:prstGeom>
          <a:noFill/>
        </p:spPr>
        <p:txBody>
          <a:bodyPr wrap="none" rtlCol="0">
            <a:spAutoFit/>
          </a:bodyPr>
          <a:lstStyle/>
          <a:p>
            <a:r>
              <a:rPr lang="en-US" sz="2400" b="1" dirty="0" smtClean="0">
                <a:solidFill>
                  <a:schemeClr val="accent6"/>
                </a:solidFill>
                <a:latin typeface="+mn-lt"/>
              </a:rPr>
              <a:t>Processor 1</a:t>
            </a:r>
          </a:p>
        </p:txBody>
      </p:sp>
      <p:sp>
        <p:nvSpPr>
          <p:cNvPr id="16" name="TextBox 15"/>
          <p:cNvSpPr txBox="1"/>
          <p:nvPr/>
        </p:nvSpPr>
        <p:spPr>
          <a:xfrm>
            <a:off x="897462" y="3265944"/>
            <a:ext cx="8432801" cy="3046988"/>
          </a:xfrm>
          <a:prstGeom prst="rect">
            <a:avLst/>
          </a:prstGeom>
          <a:noFill/>
        </p:spPr>
        <p:txBody>
          <a:bodyPr wrap="square" rtlCol="0">
            <a:spAutoFit/>
          </a:bodyPr>
          <a:lstStyle/>
          <a:p>
            <a:pPr marL="457200" indent="-457200"/>
            <a:r>
              <a:rPr lang="en-US" sz="3200" b="0" dirty="0" smtClean="0">
                <a:solidFill>
                  <a:srgbClr val="0000FF"/>
                </a:solidFill>
                <a:latin typeface="Arial"/>
                <a:cs typeface="Arial"/>
              </a:rPr>
              <a:t>What are the final possible values of </a:t>
            </a:r>
            <a:r>
              <a:rPr lang="en-US" sz="3200" b="0" dirty="0" smtClean="0">
                <a:solidFill>
                  <a:schemeClr val="tx1"/>
                </a:solidFill>
                <a:latin typeface="Arial"/>
                <a:cs typeface="Arial"/>
              </a:rPr>
              <a:t>%</a:t>
            </a:r>
            <a:r>
              <a:rPr lang="en-US" sz="3200" b="0" dirty="0" err="1" smtClean="0">
                <a:solidFill>
                  <a:schemeClr val="tx1"/>
                </a:solidFill>
                <a:latin typeface="Arial"/>
                <a:cs typeface="Arial"/>
              </a:rPr>
              <a:t>eax</a:t>
            </a:r>
            <a:r>
              <a:rPr lang="en-US" sz="3200" b="0" dirty="0" smtClean="0">
                <a:solidFill>
                  <a:schemeClr val="tx1"/>
                </a:solidFill>
                <a:latin typeface="Arial"/>
                <a:cs typeface="Arial"/>
              </a:rPr>
              <a:t> </a:t>
            </a:r>
            <a:r>
              <a:rPr lang="en-US" sz="3200" b="0" dirty="0" smtClean="0">
                <a:solidFill>
                  <a:srgbClr val="0000FF"/>
                </a:solidFill>
                <a:latin typeface="Arial"/>
                <a:cs typeface="Arial"/>
              </a:rPr>
              <a:t>and </a:t>
            </a:r>
            <a:r>
              <a:rPr lang="en-US" sz="3200" b="0" dirty="0" smtClean="0">
                <a:solidFill>
                  <a:srgbClr val="000000"/>
                </a:solidFill>
                <a:latin typeface="Arial"/>
                <a:cs typeface="Arial"/>
              </a:rPr>
              <a:t>%</a:t>
            </a:r>
            <a:r>
              <a:rPr lang="en-US" sz="3200" b="0" dirty="0" err="1" smtClean="0">
                <a:solidFill>
                  <a:srgbClr val="000000"/>
                </a:solidFill>
                <a:latin typeface="Arial"/>
                <a:cs typeface="Arial"/>
              </a:rPr>
              <a:t>ebx</a:t>
            </a:r>
            <a:r>
              <a:rPr lang="en-US" sz="3200" b="0" dirty="0" smtClean="0">
                <a:solidFill>
                  <a:srgbClr val="000000"/>
                </a:solidFill>
                <a:latin typeface="Arial"/>
                <a:cs typeface="Arial"/>
              </a:rPr>
              <a:t> </a:t>
            </a:r>
            <a:r>
              <a:rPr lang="en-US" sz="3200" b="0" dirty="0" smtClean="0">
                <a:solidFill>
                  <a:srgbClr val="0000FF"/>
                </a:solidFill>
                <a:latin typeface="Arial"/>
                <a:cs typeface="Arial"/>
              </a:rPr>
              <a:t>after both processors have executed?</a:t>
            </a:r>
          </a:p>
          <a:p>
            <a:pPr marL="457200" indent="-457200"/>
            <a:r>
              <a:rPr lang="en-US" sz="3200" b="0" dirty="0" smtClean="0">
                <a:solidFill>
                  <a:srgbClr val="0000FF"/>
                </a:solidFill>
                <a:latin typeface="Arial"/>
                <a:cs typeface="Arial"/>
              </a:rPr>
              <a:t>Sequential </a:t>
            </a:r>
            <a:r>
              <a:rPr lang="en-US" sz="3200" b="0" dirty="0">
                <a:solidFill>
                  <a:srgbClr val="0000FF"/>
                </a:solidFill>
                <a:latin typeface="Arial"/>
                <a:cs typeface="Arial"/>
              </a:rPr>
              <a:t>consistency implies that</a:t>
            </a:r>
            <a:r>
              <a:rPr lang="en-US" sz="3200" b="0" dirty="0">
                <a:solidFill>
                  <a:schemeClr val="tx2"/>
                </a:solidFill>
                <a:latin typeface="Arial"/>
                <a:cs typeface="Arial"/>
              </a:rPr>
              <a:t> no execution ends with </a:t>
            </a:r>
            <a:r>
              <a:rPr lang="en-US" sz="3200" b="0" dirty="0">
                <a:solidFill>
                  <a:srgbClr val="000000"/>
                </a:solidFill>
                <a:latin typeface="Arial"/>
                <a:cs typeface="Arial"/>
              </a:rPr>
              <a:t>%</a:t>
            </a:r>
            <a:r>
              <a:rPr lang="en-US" sz="3200" b="0" dirty="0" err="1">
                <a:solidFill>
                  <a:srgbClr val="000000"/>
                </a:solidFill>
                <a:latin typeface="Arial"/>
                <a:cs typeface="Arial"/>
              </a:rPr>
              <a:t>eax</a:t>
            </a:r>
            <a:r>
              <a:rPr lang="en-US" sz="3200" b="0" dirty="0">
                <a:solidFill>
                  <a:srgbClr val="000000"/>
                </a:solidFill>
                <a:latin typeface="Arial"/>
                <a:cs typeface="Arial"/>
              </a:rPr>
              <a:t>= %</a:t>
            </a:r>
            <a:r>
              <a:rPr lang="en-US" sz="3200" b="0" dirty="0" err="1">
                <a:solidFill>
                  <a:srgbClr val="000000"/>
                </a:solidFill>
                <a:latin typeface="Arial"/>
                <a:cs typeface="Arial"/>
              </a:rPr>
              <a:t>ebx</a:t>
            </a:r>
            <a:r>
              <a:rPr lang="en-US" sz="3200" b="0" dirty="0">
                <a:solidFill>
                  <a:srgbClr val="000000"/>
                </a:solidFill>
                <a:latin typeface="Arial"/>
                <a:cs typeface="Arial"/>
              </a:rPr>
              <a:t> = </a:t>
            </a:r>
            <a:r>
              <a:rPr lang="en-US" sz="3200" b="0" dirty="0" smtClean="0">
                <a:solidFill>
                  <a:srgbClr val="000000"/>
                </a:solidFill>
                <a:latin typeface="Arial"/>
                <a:cs typeface="Arial"/>
              </a:rPr>
              <a:t>0</a:t>
            </a:r>
            <a:endParaRPr lang="en-US" sz="3200" b="0" dirty="0">
              <a:solidFill>
                <a:schemeClr val="tx2"/>
              </a:solidFill>
              <a:latin typeface="Arial"/>
              <a:cs typeface="Arial"/>
            </a:endParaRPr>
          </a:p>
          <a:p>
            <a:pPr marL="514350" indent="-514350">
              <a:buAutoNum type="alphaUcPeriod"/>
            </a:pPr>
            <a:endParaRPr lang="en-US" sz="3200" b="0" dirty="0" smtClean="0">
              <a:solidFill>
                <a:srgbClr val="0000FF"/>
              </a:solidFill>
              <a:latin typeface="Arial"/>
              <a:cs typeface="Arial"/>
            </a:endParaRPr>
          </a:p>
        </p:txBody>
      </p:sp>
      <p:sp>
        <p:nvSpPr>
          <p:cNvPr id="10" name="Footer Placeholder 2"/>
          <p:cNvSpPr>
            <a:spLocks noGrp="1"/>
          </p:cNvSpPr>
          <p:nvPr>
            <p:ph type="ftr" sz="quarter" idx="10"/>
          </p:nvPr>
        </p:nvSpPr>
        <p:spPr>
          <a:xfrm>
            <a:off x="3124200" y="6248400"/>
            <a:ext cx="2895600" cy="457200"/>
          </a:xfrm>
        </p:spPr>
        <p:txBody>
          <a:bodyPr/>
          <a:lstStyle/>
          <a:p>
            <a:pPr>
              <a:defRPr/>
            </a:pPr>
            <a:r>
              <a:rPr lang="en-US" b="0" dirty="0" smtClean="0">
                <a:solidFill>
                  <a:schemeClr val="tx1"/>
                </a:solidFill>
                <a:latin typeface="Arial" pitchFamily="34" charset="0"/>
                <a:cs typeface="+mn-cs"/>
              </a:rPr>
              <a:t>Slide used with permission of Charles E. </a:t>
            </a:r>
            <a:r>
              <a:rPr lang="en-US" b="0" dirty="0" err="1" smtClean="0">
                <a:solidFill>
                  <a:schemeClr val="tx1"/>
                </a:solidFill>
                <a:latin typeface="Arial" pitchFamily="34" charset="0"/>
                <a:cs typeface="+mn-cs"/>
              </a:rPr>
              <a:t>Leiserson</a:t>
            </a:r>
            <a:endParaRPr lang="en-US" b="0" dirty="0">
              <a:solidFill>
                <a:schemeClr val="tx1"/>
              </a:solidFill>
              <a:latin typeface="Arial" pitchFamily="34" charset="0"/>
              <a:cs typeface="+mn-cs"/>
            </a:endParaRPr>
          </a:p>
        </p:txBody>
      </p:sp>
    </p:spTree>
    <p:extLst>
      <p:ext uri="{BB962C8B-B14F-4D97-AF65-F5344CB8AC3E}">
        <p14:creationId xmlns:p14="http://schemas.microsoft.com/office/powerpoint/2010/main" val="213409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Consistency</a:t>
            </a:r>
            <a:endParaRPr lang="en-US" dirty="0"/>
          </a:p>
        </p:txBody>
      </p:sp>
      <p:sp>
        <p:nvSpPr>
          <p:cNvPr id="3" name="TextBox 2"/>
          <p:cNvSpPr txBox="1"/>
          <p:nvPr/>
        </p:nvSpPr>
        <p:spPr>
          <a:xfrm>
            <a:off x="702732" y="1532467"/>
            <a:ext cx="8034867" cy="4524315"/>
          </a:xfrm>
          <a:prstGeom prst="rect">
            <a:avLst/>
          </a:prstGeom>
          <a:noFill/>
        </p:spPr>
        <p:txBody>
          <a:bodyPr wrap="square" rtlCol="0">
            <a:spAutoFit/>
          </a:bodyPr>
          <a:lstStyle/>
          <a:p>
            <a:pPr marL="234950" indent="-234950">
              <a:buClr>
                <a:schemeClr val="accent6"/>
              </a:buClr>
              <a:buFont typeface="Lucida Sans Unicode" pitchFamily="34" charset="0"/>
              <a:buChar char="∙"/>
            </a:pPr>
            <a:r>
              <a:rPr lang="en-US" sz="3200" b="0" dirty="0" smtClean="0">
                <a:solidFill>
                  <a:srgbClr val="0000FF"/>
                </a:solidFill>
                <a:latin typeface="Arial"/>
                <a:cs typeface="Arial"/>
              </a:rPr>
              <a:t> No modern-day processor implements sequential consistency. </a:t>
            </a:r>
          </a:p>
          <a:p>
            <a:pPr marL="234950" indent="-234950">
              <a:buClr>
                <a:schemeClr val="accent6"/>
              </a:buClr>
              <a:buFont typeface="Lucida Sans Unicode" pitchFamily="34" charset="0"/>
              <a:buChar char="∙"/>
            </a:pPr>
            <a:r>
              <a:rPr lang="en-US" sz="3200" b="0" dirty="0" smtClean="0">
                <a:solidFill>
                  <a:srgbClr val="0000FF"/>
                </a:solidFill>
                <a:latin typeface="Arial"/>
                <a:cs typeface="Arial"/>
              </a:rPr>
              <a:t> Hardware actively reorders instructions.</a:t>
            </a:r>
          </a:p>
          <a:p>
            <a:pPr marL="234950" indent="-234950">
              <a:buClr>
                <a:schemeClr val="accent6"/>
              </a:buClr>
              <a:buFont typeface="Lucida Sans Unicode" pitchFamily="34" charset="0"/>
              <a:buChar char="∙"/>
            </a:pPr>
            <a:r>
              <a:rPr lang="en-US" sz="3200" b="0" dirty="0" smtClean="0">
                <a:solidFill>
                  <a:srgbClr val="0000FF"/>
                </a:solidFill>
                <a:latin typeface="Arial"/>
                <a:cs typeface="Arial"/>
              </a:rPr>
              <a:t> Compilers may reorder instructions, too.</a:t>
            </a:r>
          </a:p>
          <a:p>
            <a:pPr marL="234950" indent="-234950">
              <a:buClr>
                <a:schemeClr val="accent6"/>
              </a:buClr>
              <a:buFont typeface="Lucida Sans Unicode" pitchFamily="34" charset="0"/>
              <a:buChar char="∙"/>
            </a:pPr>
            <a:r>
              <a:rPr lang="en-US" sz="3200" b="0" dirty="0" smtClean="0">
                <a:solidFill>
                  <a:srgbClr val="0000FF"/>
                </a:solidFill>
                <a:latin typeface="Arial"/>
                <a:cs typeface="Arial"/>
              </a:rPr>
              <a:t> Why?</a:t>
            </a:r>
          </a:p>
          <a:p>
            <a:pPr marL="234950" indent="-234950">
              <a:buClr>
                <a:schemeClr val="accent6"/>
              </a:buClr>
              <a:buFont typeface="Lucida Sans Unicode" pitchFamily="34" charset="0"/>
              <a:buChar char="∙"/>
            </a:pPr>
            <a:r>
              <a:rPr lang="en-US" sz="3200" b="0" dirty="0" smtClean="0">
                <a:solidFill>
                  <a:srgbClr val="0000FF"/>
                </a:solidFill>
                <a:latin typeface="Arial"/>
                <a:cs typeface="Arial"/>
              </a:rPr>
              <a:t> Because </a:t>
            </a:r>
            <a:r>
              <a:rPr lang="en-US" sz="3200" b="0" dirty="0">
                <a:solidFill>
                  <a:srgbClr val="0000FF"/>
                </a:solidFill>
                <a:latin typeface="Arial"/>
                <a:cs typeface="Arial"/>
              </a:rPr>
              <a:t>most of performance is derived from a single thread’s unsynchronized execution of code.</a:t>
            </a:r>
          </a:p>
          <a:p>
            <a:pPr marL="234950" indent="-234950">
              <a:buClr>
                <a:schemeClr val="accent6"/>
              </a:buClr>
              <a:buFont typeface="Lucida Sans Unicode" pitchFamily="34" charset="0"/>
              <a:buChar char="∙"/>
            </a:pPr>
            <a:endParaRPr lang="en-US" sz="3200" b="0" dirty="0" smtClean="0">
              <a:solidFill>
                <a:srgbClr val="0000FF"/>
              </a:solidFill>
              <a:latin typeface="Arial"/>
              <a:cs typeface="Arial"/>
            </a:endParaRPr>
          </a:p>
        </p:txBody>
      </p:sp>
      <p:sp>
        <p:nvSpPr>
          <p:cNvPr id="8"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Tree>
    <p:extLst>
      <p:ext uri="{BB962C8B-B14F-4D97-AF65-F5344CB8AC3E}">
        <p14:creationId xmlns:p14="http://schemas.microsoft.com/office/powerpoint/2010/main" val="3377019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Reordering</a:t>
            </a:r>
            <a:endParaRPr lang="en-US" dirty="0"/>
          </a:p>
        </p:txBody>
      </p:sp>
      <p:sp>
        <p:nvSpPr>
          <p:cNvPr id="22" name="TextBox 21"/>
          <p:cNvSpPr txBox="1"/>
          <p:nvPr/>
        </p:nvSpPr>
        <p:spPr>
          <a:xfrm>
            <a:off x="381000" y="3352800"/>
            <a:ext cx="8458200" cy="1077218"/>
          </a:xfrm>
          <a:prstGeom prst="rect">
            <a:avLst/>
          </a:prstGeom>
          <a:noFill/>
        </p:spPr>
        <p:txBody>
          <a:bodyPr wrap="square" rtlCol="0">
            <a:spAutoFit/>
          </a:bodyPr>
          <a:lstStyle/>
          <a:p>
            <a:pPr marL="514350" indent="-514350"/>
            <a:r>
              <a:rPr lang="en-US" sz="3200" b="0" dirty="0" smtClean="0">
                <a:solidFill>
                  <a:schemeClr val="tx1"/>
                </a:solidFill>
                <a:latin typeface="Arial"/>
                <a:cs typeface="Arial"/>
              </a:rPr>
              <a:t>Q.</a:t>
            </a:r>
            <a:r>
              <a:rPr lang="en-US" sz="3200" b="0" dirty="0" smtClean="0">
                <a:solidFill>
                  <a:srgbClr val="0000FF"/>
                </a:solidFill>
                <a:latin typeface="Arial"/>
                <a:cs typeface="Arial"/>
              </a:rPr>
              <a:t>	Why might the hardware or compiler decide to reorder these instructions?</a:t>
            </a:r>
          </a:p>
        </p:txBody>
      </p:sp>
      <p:sp>
        <p:nvSpPr>
          <p:cNvPr id="23" name="TextBox 22"/>
          <p:cNvSpPr txBox="1"/>
          <p:nvPr/>
        </p:nvSpPr>
        <p:spPr>
          <a:xfrm>
            <a:off x="381000" y="4267200"/>
            <a:ext cx="8458200" cy="1569660"/>
          </a:xfrm>
          <a:prstGeom prst="rect">
            <a:avLst/>
          </a:prstGeom>
          <a:noFill/>
        </p:spPr>
        <p:txBody>
          <a:bodyPr wrap="square" rtlCol="0">
            <a:spAutoFit/>
          </a:bodyPr>
          <a:lstStyle/>
          <a:p>
            <a:pPr marL="514350" indent="-514350"/>
            <a:r>
              <a:rPr lang="en-US" sz="3200" b="0" dirty="0" smtClean="0">
                <a:solidFill>
                  <a:schemeClr val="tx1"/>
                </a:solidFill>
                <a:latin typeface="Arial"/>
                <a:cs typeface="Arial"/>
              </a:rPr>
              <a:t>A.</a:t>
            </a:r>
            <a:r>
              <a:rPr lang="en-US" sz="3200" b="0" dirty="0" smtClean="0">
                <a:solidFill>
                  <a:srgbClr val="0000FF"/>
                </a:solidFill>
                <a:latin typeface="Arial"/>
                <a:cs typeface="Arial"/>
              </a:rPr>
              <a:t>	To obtain higher performance by covering load latency — </a:t>
            </a:r>
            <a:r>
              <a:rPr lang="en-US" sz="3200" b="0" i="1" dirty="0" smtClean="0">
                <a:solidFill>
                  <a:schemeClr val="tx1"/>
                </a:solidFill>
                <a:latin typeface="Arial"/>
                <a:cs typeface="Arial"/>
              </a:rPr>
              <a:t>instruction-level parallelism</a:t>
            </a:r>
            <a:r>
              <a:rPr lang="en-US" sz="3200" b="0" dirty="0" smtClean="0">
                <a:solidFill>
                  <a:srgbClr val="0000FF"/>
                </a:solidFill>
                <a:latin typeface="Arial"/>
                <a:cs typeface="Arial"/>
              </a:rPr>
              <a:t>.  </a:t>
            </a:r>
          </a:p>
        </p:txBody>
      </p:sp>
      <p:sp>
        <p:nvSpPr>
          <p:cNvPr id="11" name="Folded Corner 10"/>
          <p:cNvSpPr/>
          <p:nvPr/>
        </p:nvSpPr>
        <p:spPr>
          <a:xfrm>
            <a:off x="304800" y="1371600"/>
            <a:ext cx="3733800" cy="838200"/>
          </a:xfrm>
          <a:prstGeom prst="foldedCorner">
            <a:avLst/>
          </a:prstGeom>
          <a:blipFill>
            <a:blip r:embed="rId2" cstate="print"/>
            <a:tile tx="0" ty="0" sx="100000" sy="100000" flip="none" algn="tl"/>
          </a:blipFill>
          <a:ln>
            <a:solidFill>
              <a:schemeClr val="tx1"/>
            </a:solidFill>
          </a:ln>
          <a:effectLst>
            <a:outerShdw blurRad="50800" dist="38100" dir="2700000" algn="tl" rotWithShape="0">
              <a:prstClr val="black">
                <a:alpha val="40000"/>
              </a:prstClr>
            </a:outerShdw>
          </a:effectLst>
        </p:spPr>
        <p:txBody>
          <a:bodyPr wrap="square">
            <a:noAutofit/>
          </a:bodyPr>
          <a:lstStyle/>
          <a:p>
            <a:r>
              <a:rPr lang="en-US" sz="2400" dirty="0" err="1" smtClean="0">
                <a:latin typeface="Lucida Sans Typewriter" pitchFamily="33" charset="0"/>
                <a:cs typeface="Lucida Sans Typewriter" pitchFamily="33" charset="0"/>
              </a:rPr>
              <a:t>mov</a:t>
            </a:r>
            <a:r>
              <a:rPr lang="en-US" sz="2400" dirty="0" smtClean="0">
                <a:latin typeface="Lucida Sans Typewriter" pitchFamily="33" charset="0"/>
                <a:cs typeface="Lucida Sans Typewriter" pitchFamily="33" charset="0"/>
              </a:rPr>
              <a:t> 1, a    </a:t>
            </a:r>
            <a:r>
              <a:rPr lang="en-US" sz="2400" i="1" dirty="0" smtClean="0">
                <a:solidFill>
                  <a:schemeClr val="tx2"/>
                </a:solidFill>
                <a:latin typeface="Lucida Sans Typewriter" pitchFamily="33" charset="0"/>
                <a:cs typeface="Lucida Sans Typewriter" pitchFamily="33" charset="0"/>
              </a:rPr>
              <a:t>;Store</a:t>
            </a:r>
          </a:p>
          <a:p>
            <a:r>
              <a:rPr lang="en-US" sz="2400" dirty="0" err="1" smtClean="0">
                <a:latin typeface="Lucida Sans Typewriter" pitchFamily="33" charset="0"/>
                <a:cs typeface="Lucida Sans Typewriter" pitchFamily="33" charset="0"/>
              </a:rPr>
              <a:t>mov</a:t>
            </a:r>
            <a:r>
              <a:rPr lang="en-US" sz="2400" dirty="0" smtClean="0">
                <a:latin typeface="Lucida Sans Typewriter" pitchFamily="33" charset="0"/>
                <a:cs typeface="Lucida Sans Typewriter" pitchFamily="33" charset="0"/>
              </a:rPr>
              <a:t> b, %</a:t>
            </a:r>
            <a:r>
              <a:rPr lang="en-US" sz="2400" dirty="0" err="1" smtClean="0">
                <a:latin typeface="Lucida Sans Typewriter" pitchFamily="33" charset="0"/>
                <a:cs typeface="Lucida Sans Typewriter" pitchFamily="33" charset="0"/>
              </a:rPr>
              <a:t>ebx</a:t>
            </a:r>
            <a:r>
              <a:rPr lang="en-US" sz="2400" dirty="0" smtClean="0">
                <a:latin typeface="Lucida Sans Typewriter" pitchFamily="33" charset="0"/>
                <a:cs typeface="Lucida Sans Typewriter" pitchFamily="33" charset="0"/>
              </a:rPr>
              <a:t> </a:t>
            </a:r>
            <a:r>
              <a:rPr lang="en-US" sz="2400" i="1" dirty="0" smtClean="0">
                <a:solidFill>
                  <a:schemeClr val="tx2"/>
                </a:solidFill>
                <a:latin typeface="Lucida Sans Typewriter" pitchFamily="33" charset="0"/>
                <a:cs typeface="Lucida Sans Typewriter" pitchFamily="33" charset="0"/>
              </a:rPr>
              <a:t>;Load</a:t>
            </a:r>
          </a:p>
        </p:txBody>
      </p:sp>
      <p:sp>
        <p:nvSpPr>
          <p:cNvPr id="12" name="Folded Corner 11"/>
          <p:cNvSpPr/>
          <p:nvPr/>
        </p:nvSpPr>
        <p:spPr>
          <a:xfrm>
            <a:off x="4876800" y="1371600"/>
            <a:ext cx="3733800" cy="838200"/>
          </a:xfrm>
          <a:prstGeom prst="foldedCorner">
            <a:avLst/>
          </a:prstGeom>
          <a:blipFill>
            <a:blip r:embed="rId2" cstate="print"/>
            <a:tile tx="0" ty="0" sx="100000" sy="100000" flip="none" algn="tl"/>
          </a:blipFill>
          <a:ln>
            <a:solidFill>
              <a:schemeClr val="tx1"/>
            </a:solidFill>
          </a:ln>
          <a:effectLst>
            <a:outerShdw blurRad="50800" dist="38100" dir="2700000" algn="tl" rotWithShape="0">
              <a:prstClr val="black">
                <a:alpha val="40000"/>
              </a:prstClr>
            </a:outerShdw>
          </a:effectLst>
        </p:spPr>
        <p:txBody>
          <a:bodyPr wrap="square">
            <a:noAutofit/>
          </a:bodyPr>
          <a:lstStyle/>
          <a:p>
            <a:r>
              <a:rPr lang="en-US" sz="2400" dirty="0" err="1" smtClean="0">
                <a:latin typeface="Lucida Sans Typewriter" pitchFamily="33" charset="0"/>
                <a:cs typeface="Lucida Sans Typewriter" pitchFamily="33" charset="0"/>
              </a:rPr>
              <a:t>mov</a:t>
            </a:r>
            <a:r>
              <a:rPr lang="en-US" sz="2400" dirty="0" smtClean="0">
                <a:latin typeface="Lucida Sans Typewriter" pitchFamily="33" charset="0"/>
                <a:cs typeface="Lucida Sans Typewriter" pitchFamily="33" charset="0"/>
              </a:rPr>
              <a:t> b, %</a:t>
            </a:r>
            <a:r>
              <a:rPr lang="en-US" sz="2400" dirty="0" err="1" smtClean="0">
                <a:latin typeface="Lucida Sans Typewriter" pitchFamily="33" charset="0"/>
                <a:cs typeface="Lucida Sans Typewriter" pitchFamily="33" charset="0"/>
              </a:rPr>
              <a:t>ebx</a:t>
            </a:r>
            <a:r>
              <a:rPr lang="en-US" sz="2400" dirty="0" smtClean="0">
                <a:latin typeface="Lucida Sans Typewriter" pitchFamily="33" charset="0"/>
                <a:cs typeface="Lucida Sans Typewriter" pitchFamily="33" charset="0"/>
              </a:rPr>
              <a:t> </a:t>
            </a:r>
            <a:r>
              <a:rPr lang="en-US" sz="2400" i="1" dirty="0" smtClean="0">
                <a:solidFill>
                  <a:schemeClr val="tx2"/>
                </a:solidFill>
                <a:latin typeface="Lucida Sans Typewriter" pitchFamily="33" charset="0"/>
                <a:cs typeface="Lucida Sans Typewriter" pitchFamily="33" charset="0"/>
              </a:rPr>
              <a:t>;Load</a:t>
            </a:r>
            <a:endParaRPr lang="en-US" sz="2400" dirty="0" smtClean="0">
              <a:latin typeface="Lucida Sans Typewriter" pitchFamily="33" charset="0"/>
              <a:cs typeface="Lucida Sans Typewriter" pitchFamily="33" charset="0"/>
            </a:endParaRPr>
          </a:p>
          <a:p>
            <a:r>
              <a:rPr lang="en-US" sz="2400" dirty="0" err="1" smtClean="0">
                <a:latin typeface="Lucida Sans Typewriter" pitchFamily="33" charset="0"/>
                <a:cs typeface="Lucida Sans Typewriter" pitchFamily="33" charset="0"/>
              </a:rPr>
              <a:t>mov</a:t>
            </a:r>
            <a:r>
              <a:rPr lang="en-US" sz="2400" dirty="0" smtClean="0">
                <a:latin typeface="Lucida Sans Typewriter" pitchFamily="33" charset="0"/>
                <a:cs typeface="Lucida Sans Typewriter" pitchFamily="33" charset="0"/>
              </a:rPr>
              <a:t> 1, a    </a:t>
            </a:r>
            <a:r>
              <a:rPr lang="en-US" sz="2400" i="1" dirty="0" smtClean="0">
                <a:solidFill>
                  <a:schemeClr val="tx2"/>
                </a:solidFill>
                <a:latin typeface="Lucida Sans Typewriter" pitchFamily="33" charset="0"/>
                <a:cs typeface="Lucida Sans Typewriter" pitchFamily="33" charset="0"/>
              </a:rPr>
              <a:t>;Store</a:t>
            </a:r>
          </a:p>
          <a:p>
            <a:endParaRPr lang="en-US" sz="2400" i="1" dirty="0" smtClean="0">
              <a:solidFill>
                <a:schemeClr val="tx2"/>
              </a:solidFill>
              <a:latin typeface="Lucida Sans Typewriter" pitchFamily="33" charset="0"/>
              <a:cs typeface="Lucida Sans Typewriter" pitchFamily="33" charset="0"/>
            </a:endParaRPr>
          </a:p>
        </p:txBody>
      </p:sp>
      <p:cxnSp>
        <p:nvCxnSpPr>
          <p:cNvPr id="13" name="Straight Arrow Connector 12"/>
          <p:cNvCxnSpPr/>
          <p:nvPr/>
        </p:nvCxnSpPr>
        <p:spPr>
          <a:xfrm flipV="1">
            <a:off x="4038600" y="1600200"/>
            <a:ext cx="838200" cy="381000"/>
          </a:xfrm>
          <a:prstGeom prst="straightConnector1">
            <a:avLst/>
          </a:prstGeom>
          <a:ln w="28575">
            <a:solidFill>
              <a:srgbClr val="0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2137" y="2438400"/>
            <a:ext cx="2579126" cy="523220"/>
          </a:xfrm>
          <a:prstGeom prst="rect">
            <a:avLst/>
          </a:prstGeom>
          <a:noFill/>
        </p:spPr>
        <p:txBody>
          <a:bodyPr wrap="none" rtlCol="0">
            <a:spAutoFit/>
          </a:bodyPr>
          <a:lstStyle/>
          <a:p>
            <a:pPr algn="ctr"/>
            <a:r>
              <a:rPr lang="en-US" sz="2800" b="0" dirty="0" smtClean="0">
                <a:solidFill>
                  <a:srgbClr val="0000FF"/>
                </a:solidFill>
                <a:latin typeface="Arial"/>
                <a:cs typeface="Arial"/>
              </a:rPr>
              <a:t>Program Order</a:t>
            </a:r>
          </a:p>
        </p:txBody>
      </p:sp>
      <p:sp>
        <p:nvSpPr>
          <p:cNvPr id="17" name="TextBox 16"/>
          <p:cNvSpPr txBox="1"/>
          <p:nvPr/>
        </p:nvSpPr>
        <p:spPr>
          <a:xfrm>
            <a:off x="5354112" y="2438400"/>
            <a:ext cx="2779176" cy="523220"/>
          </a:xfrm>
          <a:prstGeom prst="rect">
            <a:avLst/>
          </a:prstGeom>
          <a:noFill/>
        </p:spPr>
        <p:txBody>
          <a:bodyPr wrap="none" rtlCol="0">
            <a:spAutoFit/>
          </a:bodyPr>
          <a:lstStyle/>
          <a:p>
            <a:pPr algn="ctr"/>
            <a:r>
              <a:rPr lang="en-US" sz="2800" b="0" dirty="0" smtClean="0">
                <a:solidFill>
                  <a:srgbClr val="0000FF"/>
                </a:solidFill>
                <a:latin typeface="Arial"/>
                <a:cs typeface="Arial"/>
              </a:rPr>
              <a:t>Execution Order</a:t>
            </a:r>
          </a:p>
        </p:txBody>
      </p:sp>
      <p:cxnSp>
        <p:nvCxnSpPr>
          <p:cNvPr id="18" name="Straight Arrow Connector 17"/>
          <p:cNvCxnSpPr/>
          <p:nvPr/>
        </p:nvCxnSpPr>
        <p:spPr>
          <a:xfrm>
            <a:off x="4038600" y="1600200"/>
            <a:ext cx="838200" cy="381000"/>
          </a:xfrm>
          <a:prstGeom prst="straightConnector1">
            <a:avLst/>
          </a:prstGeom>
          <a:ln w="28575">
            <a:solidFill>
              <a:srgbClr val="0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Footer Placeholder 2"/>
          <p:cNvSpPr txBox="1">
            <a:spLocks/>
          </p:cNvSpPr>
          <p:nvPr/>
        </p:nvSpPr>
        <p:spPr bwMode="auto">
          <a:xfrm>
            <a:off x="3090334" y="606213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b="0" kern="1200" baseline="0">
                <a:solidFill>
                  <a:schemeClr val="tx1"/>
                </a:solidFill>
                <a:latin typeface="Arial" pitchFamily="34" charset="0"/>
                <a:ea typeface="+mn-ea"/>
                <a:cs typeface="Arial" charset="0"/>
              </a:defRPr>
            </a:lvl1pPr>
            <a:lvl2pPr marL="457200"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2pPr>
            <a:lvl3pPr marL="914400"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3pPr>
            <a:lvl4pPr marL="1371600"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4pPr>
            <a:lvl5pPr marL="1828800"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5pPr>
            <a:lvl6pPr marL="2286000" algn="l" defTabSz="914400" rtl="0" eaLnBrk="1" latinLnBrk="0" hangingPunct="1">
              <a:defRPr sz="2400" b="1" kern="1200">
                <a:solidFill>
                  <a:srgbClr val="FF0000"/>
                </a:solidFill>
                <a:latin typeface="Lucida Console" pitchFamily="49" charset="0"/>
                <a:ea typeface="+mn-ea"/>
                <a:cs typeface="Arial" pitchFamily="34" charset="0"/>
              </a:defRPr>
            </a:lvl6pPr>
            <a:lvl7pPr marL="2743200" algn="l" defTabSz="914400" rtl="0" eaLnBrk="1" latinLnBrk="0" hangingPunct="1">
              <a:defRPr sz="2400" b="1" kern="1200">
                <a:solidFill>
                  <a:srgbClr val="FF0000"/>
                </a:solidFill>
                <a:latin typeface="Lucida Console" pitchFamily="49" charset="0"/>
                <a:ea typeface="+mn-ea"/>
                <a:cs typeface="Arial" pitchFamily="34" charset="0"/>
              </a:defRPr>
            </a:lvl7pPr>
            <a:lvl8pPr marL="3200400" algn="l" defTabSz="914400" rtl="0" eaLnBrk="1" latinLnBrk="0" hangingPunct="1">
              <a:defRPr sz="2400" b="1" kern="1200">
                <a:solidFill>
                  <a:srgbClr val="FF0000"/>
                </a:solidFill>
                <a:latin typeface="Lucida Console" pitchFamily="49" charset="0"/>
                <a:ea typeface="+mn-ea"/>
                <a:cs typeface="Arial" pitchFamily="34" charset="0"/>
              </a:defRPr>
            </a:lvl8pPr>
            <a:lvl9pPr marL="3657600" algn="l" defTabSz="914400" rtl="0" eaLnBrk="1" latinLnBrk="0" hangingPunct="1">
              <a:defRPr sz="2400" b="1" kern="1200">
                <a:solidFill>
                  <a:srgbClr val="FF0000"/>
                </a:solidFill>
                <a:latin typeface="Lucida Console" pitchFamily="49" charset="0"/>
                <a:ea typeface="+mn-ea"/>
                <a:cs typeface="Arial" pitchFamily="34" charset="0"/>
              </a:defRPr>
            </a:lvl9pPr>
          </a:lstStyle>
          <a:p>
            <a:pPr>
              <a:defRPr/>
            </a:pPr>
            <a:r>
              <a:rPr lang="en-US" dirty="0" smtClean="0">
                <a:cs typeface="+mn-cs"/>
              </a:rPr>
              <a:t>Slide used with permission of Charles E. </a:t>
            </a:r>
            <a:r>
              <a:rPr lang="en-US" dirty="0" err="1" smtClean="0">
                <a:cs typeface="+mn-cs"/>
              </a:rPr>
              <a:t>Leiserson</a:t>
            </a:r>
            <a:endParaRPr lang="en-US" dirty="0">
              <a:cs typeface="+mn-cs"/>
            </a:endParaRPr>
          </a:p>
        </p:txBody>
      </p:sp>
    </p:spTree>
    <p:extLst>
      <p:ext uri="{BB962C8B-B14F-4D97-AF65-F5344CB8AC3E}">
        <p14:creationId xmlns:p14="http://schemas.microsoft.com/office/powerpoint/2010/main" val="1867034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Reordering</a:t>
            </a:r>
            <a:endParaRPr lang="en-US" dirty="0"/>
          </a:p>
        </p:txBody>
      </p:sp>
      <p:sp>
        <p:nvSpPr>
          <p:cNvPr id="4" name="TextBox 3"/>
          <p:cNvSpPr txBox="1"/>
          <p:nvPr/>
        </p:nvSpPr>
        <p:spPr>
          <a:xfrm>
            <a:off x="457200" y="3352800"/>
            <a:ext cx="8382000" cy="1077218"/>
          </a:xfrm>
          <a:prstGeom prst="rect">
            <a:avLst/>
          </a:prstGeom>
          <a:noFill/>
        </p:spPr>
        <p:txBody>
          <a:bodyPr wrap="square" rtlCol="0">
            <a:spAutoFit/>
          </a:bodyPr>
          <a:lstStyle/>
          <a:p>
            <a:pPr marL="571500" indent="-571500"/>
            <a:r>
              <a:rPr lang="en-US" sz="3200" b="0" dirty="0" smtClean="0">
                <a:solidFill>
                  <a:schemeClr val="tx1"/>
                </a:solidFill>
                <a:latin typeface="Arial"/>
                <a:cs typeface="Arial"/>
              </a:rPr>
              <a:t>Q.</a:t>
            </a:r>
            <a:r>
              <a:rPr lang="en-US" sz="3200" b="0" dirty="0" smtClean="0">
                <a:solidFill>
                  <a:srgbClr val="0000FF"/>
                </a:solidFill>
                <a:latin typeface="Arial"/>
                <a:cs typeface="Arial"/>
              </a:rPr>
              <a:t>	When is it safe for the hardware or compiler to perform this reordering?</a:t>
            </a:r>
          </a:p>
        </p:txBody>
      </p:sp>
      <p:sp>
        <p:nvSpPr>
          <p:cNvPr id="20" name="TextBox 19"/>
          <p:cNvSpPr txBox="1"/>
          <p:nvPr/>
        </p:nvSpPr>
        <p:spPr>
          <a:xfrm>
            <a:off x="457200" y="4343400"/>
            <a:ext cx="5810805" cy="1154162"/>
          </a:xfrm>
          <a:prstGeom prst="rect">
            <a:avLst/>
          </a:prstGeom>
          <a:noFill/>
        </p:spPr>
        <p:txBody>
          <a:bodyPr wrap="none" rtlCol="0">
            <a:spAutoFit/>
          </a:bodyPr>
          <a:lstStyle/>
          <a:p>
            <a:pPr marL="571500" indent="-571500"/>
            <a:r>
              <a:rPr lang="en-US" sz="3200" b="0" dirty="0" smtClean="0">
                <a:solidFill>
                  <a:schemeClr val="tx1"/>
                </a:solidFill>
                <a:latin typeface="Arial"/>
                <a:cs typeface="Arial"/>
              </a:rPr>
              <a:t>A.</a:t>
            </a:r>
            <a:r>
              <a:rPr lang="en-US" sz="3200" b="0" dirty="0" smtClean="0">
                <a:solidFill>
                  <a:srgbClr val="0000FF"/>
                </a:solidFill>
                <a:latin typeface="Arial"/>
                <a:cs typeface="Arial"/>
              </a:rPr>
              <a:t>	When </a:t>
            </a:r>
            <a:r>
              <a:rPr lang="en-US" sz="3200" b="0" dirty="0" smtClean="0">
                <a:solidFill>
                  <a:schemeClr val="tx1"/>
                </a:solidFill>
                <a:latin typeface="Arial"/>
                <a:cs typeface="Arial"/>
              </a:rPr>
              <a:t>a ≠ b</a:t>
            </a:r>
            <a:r>
              <a:rPr lang="en-US" sz="3200" b="0" dirty="0" smtClean="0">
                <a:solidFill>
                  <a:srgbClr val="0000FF"/>
                </a:solidFill>
                <a:latin typeface="Arial"/>
                <a:cs typeface="Arial"/>
              </a:rPr>
              <a:t>.</a:t>
            </a:r>
          </a:p>
          <a:p>
            <a:pPr marL="571500" indent="-571500">
              <a:spcBef>
                <a:spcPts val="600"/>
              </a:spcBef>
            </a:pPr>
            <a:r>
              <a:rPr lang="en-US" sz="3200" b="0" dirty="0" smtClean="0">
                <a:solidFill>
                  <a:schemeClr val="tx1"/>
                </a:solidFill>
                <a:latin typeface="Arial"/>
                <a:cs typeface="Arial"/>
              </a:rPr>
              <a:t>A′.</a:t>
            </a:r>
            <a:r>
              <a:rPr lang="en-US" sz="3200" b="0" dirty="0" smtClean="0">
                <a:solidFill>
                  <a:srgbClr val="0000FF"/>
                </a:solidFill>
                <a:latin typeface="Arial"/>
                <a:cs typeface="Arial"/>
              </a:rPr>
              <a:t>	And there’s no concurrency.</a:t>
            </a:r>
          </a:p>
        </p:txBody>
      </p:sp>
      <p:sp>
        <p:nvSpPr>
          <p:cNvPr id="11" name="Folded Corner 10"/>
          <p:cNvSpPr/>
          <p:nvPr/>
        </p:nvSpPr>
        <p:spPr>
          <a:xfrm>
            <a:off x="304800" y="1371600"/>
            <a:ext cx="3733800" cy="838200"/>
          </a:xfrm>
          <a:prstGeom prst="foldedCorner">
            <a:avLst/>
          </a:prstGeom>
          <a:blipFill>
            <a:blip r:embed="rId2" cstate="print"/>
            <a:tile tx="0" ty="0" sx="100000" sy="100000" flip="none" algn="tl"/>
          </a:blipFill>
          <a:ln>
            <a:solidFill>
              <a:schemeClr val="tx1"/>
            </a:solidFill>
          </a:ln>
          <a:effectLst>
            <a:outerShdw blurRad="50800" dist="38100" dir="2700000" algn="tl" rotWithShape="0">
              <a:prstClr val="black">
                <a:alpha val="40000"/>
              </a:prstClr>
            </a:outerShdw>
          </a:effectLst>
        </p:spPr>
        <p:txBody>
          <a:bodyPr wrap="square">
            <a:noAutofit/>
          </a:bodyPr>
          <a:lstStyle/>
          <a:p>
            <a:r>
              <a:rPr lang="en-US" sz="2400" dirty="0" err="1" smtClean="0">
                <a:latin typeface="Lucida Sans Typewriter" pitchFamily="33" charset="0"/>
                <a:cs typeface="Lucida Sans Typewriter" pitchFamily="33" charset="0"/>
              </a:rPr>
              <a:t>mov</a:t>
            </a:r>
            <a:r>
              <a:rPr lang="en-US" sz="2400" dirty="0" smtClean="0">
                <a:latin typeface="Lucida Sans Typewriter" pitchFamily="33" charset="0"/>
                <a:cs typeface="Lucida Sans Typewriter" pitchFamily="33" charset="0"/>
              </a:rPr>
              <a:t> 1, a    </a:t>
            </a:r>
            <a:r>
              <a:rPr lang="en-US" sz="2400" i="1" dirty="0" smtClean="0">
                <a:solidFill>
                  <a:schemeClr val="tx2"/>
                </a:solidFill>
                <a:latin typeface="Lucida Sans Typewriter" pitchFamily="33" charset="0"/>
                <a:cs typeface="Lucida Sans Typewriter" pitchFamily="33" charset="0"/>
              </a:rPr>
              <a:t>;Store</a:t>
            </a:r>
          </a:p>
          <a:p>
            <a:r>
              <a:rPr lang="en-US" sz="2400" dirty="0" err="1" smtClean="0">
                <a:latin typeface="Lucida Sans Typewriter" pitchFamily="33" charset="0"/>
                <a:cs typeface="Lucida Sans Typewriter" pitchFamily="33" charset="0"/>
              </a:rPr>
              <a:t>mov</a:t>
            </a:r>
            <a:r>
              <a:rPr lang="en-US" sz="2400" dirty="0" smtClean="0">
                <a:latin typeface="Lucida Sans Typewriter" pitchFamily="33" charset="0"/>
                <a:cs typeface="Lucida Sans Typewriter" pitchFamily="33" charset="0"/>
              </a:rPr>
              <a:t> b, %</a:t>
            </a:r>
            <a:r>
              <a:rPr lang="en-US" sz="2400" dirty="0" err="1" smtClean="0">
                <a:latin typeface="Lucida Sans Typewriter" pitchFamily="33" charset="0"/>
                <a:cs typeface="Lucida Sans Typewriter" pitchFamily="33" charset="0"/>
              </a:rPr>
              <a:t>ebx</a:t>
            </a:r>
            <a:r>
              <a:rPr lang="en-US" sz="2400" dirty="0" smtClean="0">
                <a:latin typeface="Lucida Sans Typewriter" pitchFamily="33" charset="0"/>
                <a:cs typeface="Lucida Sans Typewriter" pitchFamily="33" charset="0"/>
              </a:rPr>
              <a:t> </a:t>
            </a:r>
            <a:r>
              <a:rPr lang="en-US" sz="2400" i="1" dirty="0" smtClean="0">
                <a:solidFill>
                  <a:schemeClr val="tx2"/>
                </a:solidFill>
                <a:latin typeface="Lucida Sans Typewriter" pitchFamily="33" charset="0"/>
                <a:cs typeface="Lucida Sans Typewriter" pitchFamily="33" charset="0"/>
              </a:rPr>
              <a:t>;Load</a:t>
            </a:r>
          </a:p>
        </p:txBody>
      </p:sp>
      <p:sp>
        <p:nvSpPr>
          <p:cNvPr id="12" name="Folded Corner 11"/>
          <p:cNvSpPr/>
          <p:nvPr/>
        </p:nvSpPr>
        <p:spPr>
          <a:xfrm>
            <a:off x="4876800" y="1371600"/>
            <a:ext cx="3733800" cy="838200"/>
          </a:xfrm>
          <a:prstGeom prst="foldedCorner">
            <a:avLst/>
          </a:prstGeom>
          <a:blipFill>
            <a:blip r:embed="rId2" cstate="print"/>
            <a:tile tx="0" ty="0" sx="100000" sy="100000" flip="none" algn="tl"/>
          </a:blipFill>
          <a:ln>
            <a:solidFill>
              <a:schemeClr val="tx1"/>
            </a:solidFill>
          </a:ln>
          <a:effectLst>
            <a:outerShdw blurRad="50800" dist="38100" dir="2700000" algn="tl" rotWithShape="0">
              <a:prstClr val="black">
                <a:alpha val="40000"/>
              </a:prstClr>
            </a:outerShdw>
          </a:effectLst>
        </p:spPr>
        <p:txBody>
          <a:bodyPr wrap="square">
            <a:noAutofit/>
          </a:bodyPr>
          <a:lstStyle/>
          <a:p>
            <a:r>
              <a:rPr lang="en-US" sz="2400" dirty="0" err="1" smtClean="0">
                <a:latin typeface="Lucida Sans Typewriter" pitchFamily="33" charset="0"/>
                <a:cs typeface="Lucida Sans Typewriter" pitchFamily="33" charset="0"/>
              </a:rPr>
              <a:t>mov</a:t>
            </a:r>
            <a:r>
              <a:rPr lang="en-US" sz="2400" dirty="0" smtClean="0">
                <a:latin typeface="Lucida Sans Typewriter" pitchFamily="33" charset="0"/>
                <a:cs typeface="Lucida Sans Typewriter" pitchFamily="33" charset="0"/>
              </a:rPr>
              <a:t> b, %</a:t>
            </a:r>
            <a:r>
              <a:rPr lang="en-US" sz="2400" dirty="0" err="1" smtClean="0">
                <a:latin typeface="Lucida Sans Typewriter" pitchFamily="33" charset="0"/>
                <a:cs typeface="Lucida Sans Typewriter" pitchFamily="33" charset="0"/>
              </a:rPr>
              <a:t>ebx</a:t>
            </a:r>
            <a:r>
              <a:rPr lang="en-US" sz="2400" dirty="0" smtClean="0">
                <a:latin typeface="Lucida Sans Typewriter" pitchFamily="33" charset="0"/>
                <a:cs typeface="Lucida Sans Typewriter" pitchFamily="33" charset="0"/>
              </a:rPr>
              <a:t> </a:t>
            </a:r>
            <a:r>
              <a:rPr lang="en-US" sz="2400" i="1" dirty="0" smtClean="0">
                <a:solidFill>
                  <a:schemeClr val="tx2"/>
                </a:solidFill>
                <a:latin typeface="Lucida Sans Typewriter" pitchFamily="33" charset="0"/>
                <a:cs typeface="Lucida Sans Typewriter" pitchFamily="33" charset="0"/>
              </a:rPr>
              <a:t>;Load</a:t>
            </a:r>
            <a:endParaRPr lang="en-US" sz="2400" dirty="0" smtClean="0">
              <a:latin typeface="Lucida Sans Typewriter" pitchFamily="33" charset="0"/>
              <a:cs typeface="Lucida Sans Typewriter" pitchFamily="33" charset="0"/>
            </a:endParaRPr>
          </a:p>
          <a:p>
            <a:r>
              <a:rPr lang="en-US" sz="2400" dirty="0" err="1" smtClean="0">
                <a:latin typeface="Lucida Sans Typewriter" pitchFamily="33" charset="0"/>
                <a:cs typeface="Lucida Sans Typewriter" pitchFamily="33" charset="0"/>
              </a:rPr>
              <a:t>mov</a:t>
            </a:r>
            <a:r>
              <a:rPr lang="en-US" sz="2400" dirty="0" smtClean="0">
                <a:latin typeface="Lucida Sans Typewriter" pitchFamily="33" charset="0"/>
                <a:cs typeface="Lucida Sans Typewriter" pitchFamily="33" charset="0"/>
              </a:rPr>
              <a:t> 1, a    </a:t>
            </a:r>
            <a:r>
              <a:rPr lang="en-US" sz="2400" i="1" dirty="0" smtClean="0">
                <a:solidFill>
                  <a:schemeClr val="tx2"/>
                </a:solidFill>
                <a:latin typeface="Lucida Sans Typewriter" pitchFamily="33" charset="0"/>
                <a:cs typeface="Lucida Sans Typewriter" pitchFamily="33" charset="0"/>
              </a:rPr>
              <a:t>;Store</a:t>
            </a:r>
          </a:p>
          <a:p>
            <a:endParaRPr lang="en-US" sz="2400" i="1" dirty="0" smtClean="0">
              <a:solidFill>
                <a:schemeClr val="tx2"/>
              </a:solidFill>
              <a:latin typeface="Lucida Sans Typewriter" pitchFamily="33" charset="0"/>
              <a:cs typeface="Lucida Sans Typewriter" pitchFamily="33" charset="0"/>
            </a:endParaRPr>
          </a:p>
        </p:txBody>
      </p:sp>
      <p:cxnSp>
        <p:nvCxnSpPr>
          <p:cNvPr id="13" name="Straight Arrow Connector 12"/>
          <p:cNvCxnSpPr/>
          <p:nvPr/>
        </p:nvCxnSpPr>
        <p:spPr>
          <a:xfrm flipV="1">
            <a:off x="4038600" y="1600200"/>
            <a:ext cx="838200" cy="381000"/>
          </a:xfrm>
          <a:prstGeom prst="straightConnector1">
            <a:avLst/>
          </a:prstGeom>
          <a:ln w="28575">
            <a:solidFill>
              <a:srgbClr val="0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2137" y="2438400"/>
            <a:ext cx="2579126" cy="523220"/>
          </a:xfrm>
          <a:prstGeom prst="rect">
            <a:avLst/>
          </a:prstGeom>
          <a:noFill/>
        </p:spPr>
        <p:txBody>
          <a:bodyPr wrap="none" rtlCol="0">
            <a:spAutoFit/>
          </a:bodyPr>
          <a:lstStyle/>
          <a:p>
            <a:pPr algn="ctr"/>
            <a:r>
              <a:rPr lang="en-US" sz="2800" b="0" dirty="0" smtClean="0">
                <a:solidFill>
                  <a:srgbClr val="0000FF"/>
                </a:solidFill>
                <a:latin typeface="Arial"/>
                <a:cs typeface="Arial"/>
              </a:rPr>
              <a:t>Program Order</a:t>
            </a:r>
          </a:p>
        </p:txBody>
      </p:sp>
      <p:sp>
        <p:nvSpPr>
          <p:cNvPr id="15" name="TextBox 14"/>
          <p:cNvSpPr txBox="1"/>
          <p:nvPr/>
        </p:nvSpPr>
        <p:spPr>
          <a:xfrm>
            <a:off x="5354112" y="2438400"/>
            <a:ext cx="2779176" cy="523220"/>
          </a:xfrm>
          <a:prstGeom prst="rect">
            <a:avLst/>
          </a:prstGeom>
          <a:noFill/>
        </p:spPr>
        <p:txBody>
          <a:bodyPr wrap="none" rtlCol="0">
            <a:spAutoFit/>
          </a:bodyPr>
          <a:lstStyle/>
          <a:p>
            <a:pPr algn="ctr"/>
            <a:r>
              <a:rPr lang="en-US" sz="2800" b="0" dirty="0" smtClean="0">
                <a:solidFill>
                  <a:srgbClr val="0000FF"/>
                </a:solidFill>
                <a:latin typeface="Arial"/>
                <a:cs typeface="Arial"/>
              </a:rPr>
              <a:t>Execution Order</a:t>
            </a:r>
          </a:p>
        </p:txBody>
      </p:sp>
      <p:cxnSp>
        <p:nvCxnSpPr>
          <p:cNvPr id="16" name="Straight Arrow Connector 15"/>
          <p:cNvCxnSpPr/>
          <p:nvPr/>
        </p:nvCxnSpPr>
        <p:spPr>
          <a:xfrm>
            <a:off x="4038600" y="1600200"/>
            <a:ext cx="838200" cy="381000"/>
          </a:xfrm>
          <a:prstGeom prst="straightConnector1">
            <a:avLst/>
          </a:prstGeom>
          <a:ln w="28575">
            <a:solidFill>
              <a:srgbClr val="0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Footer Placeholder 2"/>
          <p:cNvSpPr txBox="1">
            <a:spLocks/>
          </p:cNvSpPr>
          <p:nvPr/>
        </p:nvSpPr>
        <p:spPr bwMode="auto">
          <a:xfrm>
            <a:off x="3090334" y="606213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b="0" kern="1200" baseline="0">
                <a:solidFill>
                  <a:schemeClr val="tx1"/>
                </a:solidFill>
                <a:latin typeface="Arial" pitchFamily="34" charset="0"/>
                <a:ea typeface="+mn-ea"/>
                <a:cs typeface="Arial" charset="0"/>
              </a:defRPr>
            </a:lvl1pPr>
            <a:lvl2pPr marL="457200"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2pPr>
            <a:lvl3pPr marL="914400"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3pPr>
            <a:lvl4pPr marL="1371600"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4pPr>
            <a:lvl5pPr marL="1828800"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5pPr>
            <a:lvl6pPr marL="2286000" algn="l" defTabSz="914400" rtl="0" eaLnBrk="1" latinLnBrk="0" hangingPunct="1">
              <a:defRPr sz="2400" b="1" kern="1200">
                <a:solidFill>
                  <a:srgbClr val="FF0000"/>
                </a:solidFill>
                <a:latin typeface="Lucida Console" pitchFamily="49" charset="0"/>
                <a:ea typeface="+mn-ea"/>
                <a:cs typeface="Arial" pitchFamily="34" charset="0"/>
              </a:defRPr>
            </a:lvl6pPr>
            <a:lvl7pPr marL="2743200" algn="l" defTabSz="914400" rtl="0" eaLnBrk="1" latinLnBrk="0" hangingPunct="1">
              <a:defRPr sz="2400" b="1" kern="1200">
                <a:solidFill>
                  <a:srgbClr val="FF0000"/>
                </a:solidFill>
                <a:latin typeface="Lucida Console" pitchFamily="49" charset="0"/>
                <a:ea typeface="+mn-ea"/>
                <a:cs typeface="Arial" pitchFamily="34" charset="0"/>
              </a:defRPr>
            </a:lvl7pPr>
            <a:lvl8pPr marL="3200400" algn="l" defTabSz="914400" rtl="0" eaLnBrk="1" latinLnBrk="0" hangingPunct="1">
              <a:defRPr sz="2400" b="1" kern="1200">
                <a:solidFill>
                  <a:srgbClr val="FF0000"/>
                </a:solidFill>
                <a:latin typeface="Lucida Console" pitchFamily="49" charset="0"/>
                <a:ea typeface="+mn-ea"/>
                <a:cs typeface="Arial" pitchFamily="34" charset="0"/>
              </a:defRPr>
            </a:lvl8pPr>
            <a:lvl9pPr marL="3657600" algn="l" defTabSz="914400" rtl="0" eaLnBrk="1" latinLnBrk="0" hangingPunct="1">
              <a:defRPr sz="2400" b="1" kern="1200">
                <a:solidFill>
                  <a:srgbClr val="FF0000"/>
                </a:solidFill>
                <a:latin typeface="Lucida Console" pitchFamily="49" charset="0"/>
                <a:ea typeface="+mn-ea"/>
                <a:cs typeface="Arial" pitchFamily="34" charset="0"/>
              </a:defRPr>
            </a:lvl9pPr>
          </a:lstStyle>
          <a:p>
            <a:pPr>
              <a:defRPr/>
            </a:pPr>
            <a:r>
              <a:rPr lang="en-US" dirty="0" smtClean="0">
                <a:cs typeface="+mn-cs"/>
              </a:rPr>
              <a:t>Slide used with permission of Charles E. </a:t>
            </a:r>
            <a:r>
              <a:rPr lang="en-US" dirty="0" err="1" smtClean="0">
                <a:cs typeface="+mn-cs"/>
              </a:rPr>
              <a:t>Leiserson</a:t>
            </a:r>
            <a:endParaRPr lang="en-US" dirty="0">
              <a:cs typeface="+mn-cs"/>
            </a:endParaRPr>
          </a:p>
        </p:txBody>
      </p:sp>
    </p:spTree>
    <p:extLst>
      <p:ext uri="{BB962C8B-B14F-4D97-AF65-F5344CB8AC3E}">
        <p14:creationId xmlns:p14="http://schemas.microsoft.com/office/powerpoint/2010/main" val="178341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56107"/>
            <a:ext cx="8229600" cy="1143000"/>
          </a:xfrm>
        </p:spPr>
        <p:txBody>
          <a:bodyPr/>
          <a:lstStyle/>
          <a:p>
            <a:r>
              <a:rPr lang="en-US" dirty="0" smtClean="0">
                <a:latin typeface="Arial"/>
                <a:cs typeface="Arial"/>
              </a:rPr>
              <a:t>Hardware Reordering</a:t>
            </a:r>
            <a:endParaRPr lang="en-US" dirty="0">
              <a:latin typeface="Arial"/>
              <a:cs typeface="Arial"/>
            </a:endParaRPr>
          </a:p>
        </p:txBody>
      </p:sp>
      <p:sp>
        <p:nvSpPr>
          <p:cNvPr id="93216" name="Text Box 32"/>
          <p:cNvSpPr txBox="1">
            <a:spLocks noChangeArrowheads="1"/>
          </p:cNvSpPr>
          <p:nvPr/>
        </p:nvSpPr>
        <p:spPr bwMode="auto">
          <a:xfrm>
            <a:off x="414866" y="3742266"/>
            <a:ext cx="8322733" cy="2246769"/>
          </a:xfrm>
          <a:prstGeom prst="rect">
            <a:avLst/>
          </a:prstGeom>
          <a:noFill/>
          <a:ln w="9525" algn="ctr">
            <a:noFill/>
            <a:miter lim="800000"/>
            <a:headEnd/>
            <a:tailEnd/>
          </a:ln>
          <a:effectLst/>
        </p:spPr>
        <p:txBody>
          <a:bodyPr wrap="square">
            <a:spAutoFit/>
          </a:bodyPr>
          <a:lstStyle/>
          <a:p>
            <a:pPr marL="287338" indent="-287338" algn="l">
              <a:buClr>
                <a:schemeClr val="accent2"/>
              </a:buClr>
              <a:buFont typeface="Lucida Sans Unicode" pitchFamily="34" charset="0"/>
              <a:buChar char="∙"/>
            </a:pPr>
            <a:r>
              <a:rPr lang="en-US" sz="2800" b="0" dirty="0">
                <a:solidFill>
                  <a:srgbClr val="0000FF"/>
                </a:solidFill>
                <a:latin typeface="Arial"/>
                <a:cs typeface="Arial"/>
              </a:rPr>
              <a:t>P</a:t>
            </a:r>
            <a:r>
              <a:rPr lang="en-US" sz="2800" b="0" dirty="0" smtClean="0">
                <a:solidFill>
                  <a:srgbClr val="0000FF"/>
                </a:solidFill>
                <a:latin typeface="Arial"/>
                <a:cs typeface="Arial"/>
              </a:rPr>
              <a:t>rocessor can issue stores faster than the network can handle them ⇒ </a:t>
            </a:r>
            <a:r>
              <a:rPr lang="en-US" sz="2800" b="0" dirty="0" smtClean="0">
                <a:solidFill>
                  <a:schemeClr val="tx1"/>
                </a:solidFill>
                <a:latin typeface="Arial"/>
                <a:cs typeface="Arial"/>
              </a:rPr>
              <a:t>store buffer</a:t>
            </a:r>
            <a:r>
              <a:rPr lang="en-US" sz="2800" b="0" dirty="0" smtClean="0">
                <a:solidFill>
                  <a:srgbClr val="0000FF"/>
                </a:solidFill>
                <a:latin typeface="Arial"/>
                <a:cs typeface="Arial"/>
              </a:rPr>
              <a:t>.</a:t>
            </a:r>
            <a:endParaRPr lang="en-US" sz="2800" b="0" dirty="0">
              <a:solidFill>
                <a:srgbClr val="0000FF"/>
              </a:solidFill>
              <a:latin typeface="Arial"/>
              <a:cs typeface="Arial"/>
            </a:endParaRPr>
          </a:p>
          <a:p>
            <a:pPr marL="287338" indent="-287338" algn="l">
              <a:buClr>
                <a:schemeClr val="accent2"/>
              </a:buClr>
              <a:buFont typeface="Lucida Sans Unicode" pitchFamily="34" charset="0"/>
              <a:buChar char="∙"/>
            </a:pPr>
            <a:r>
              <a:rPr lang="en-US" sz="2800" b="0" dirty="0" smtClean="0">
                <a:solidFill>
                  <a:srgbClr val="000000"/>
                </a:solidFill>
                <a:latin typeface="Arial"/>
                <a:cs typeface="Arial"/>
              </a:rPr>
              <a:t>Loads take priority</a:t>
            </a:r>
            <a:r>
              <a:rPr lang="en-US" sz="2800" b="0" dirty="0" smtClean="0">
                <a:solidFill>
                  <a:srgbClr val="0000FF"/>
                </a:solidFill>
                <a:latin typeface="Arial"/>
                <a:cs typeface="Arial"/>
              </a:rPr>
              <a:t>, bypassing </a:t>
            </a:r>
            <a:r>
              <a:rPr lang="en-US" sz="2800" b="0" dirty="0">
                <a:solidFill>
                  <a:srgbClr val="0000FF"/>
                </a:solidFill>
                <a:latin typeface="Arial"/>
                <a:cs typeface="Arial"/>
              </a:rPr>
              <a:t>the store </a:t>
            </a:r>
            <a:r>
              <a:rPr lang="en-US" sz="2800" b="0" dirty="0" smtClean="0">
                <a:solidFill>
                  <a:srgbClr val="0000FF"/>
                </a:solidFill>
                <a:latin typeface="Arial"/>
                <a:cs typeface="Arial"/>
              </a:rPr>
              <a:t>buffer.</a:t>
            </a:r>
            <a:endParaRPr lang="en-US" sz="2800" b="0" dirty="0">
              <a:solidFill>
                <a:srgbClr val="0000FF"/>
              </a:solidFill>
              <a:latin typeface="Arial"/>
              <a:cs typeface="Arial"/>
            </a:endParaRPr>
          </a:p>
          <a:p>
            <a:pPr marL="287338" indent="-287338" algn="l">
              <a:buClr>
                <a:schemeClr val="accent2"/>
              </a:buClr>
              <a:buFont typeface="Lucida Sans Unicode" pitchFamily="34" charset="0"/>
              <a:buChar char="∙"/>
            </a:pPr>
            <a:r>
              <a:rPr lang="en-US" sz="2800" b="0" dirty="0" smtClean="0">
                <a:solidFill>
                  <a:srgbClr val="0000FF"/>
                </a:solidFill>
                <a:latin typeface="Arial"/>
                <a:cs typeface="Arial"/>
              </a:rPr>
              <a:t>Except if a load address matches an address in the store </a:t>
            </a:r>
            <a:r>
              <a:rPr lang="en-US" sz="2800" b="0" dirty="0">
                <a:solidFill>
                  <a:srgbClr val="0000FF"/>
                </a:solidFill>
                <a:latin typeface="Arial"/>
                <a:cs typeface="Arial"/>
              </a:rPr>
              <a:t>buffer, </a:t>
            </a:r>
            <a:r>
              <a:rPr lang="en-US" sz="2800" b="0" dirty="0" smtClean="0">
                <a:solidFill>
                  <a:srgbClr val="000000"/>
                </a:solidFill>
                <a:latin typeface="Arial"/>
                <a:cs typeface="Arial"/>
              </a:rPr>
              <a:t>the store buffer returns the result</a:t>
            </a:r>
            <a:r>
              <a:rPr lang="en-US" sz="2800" b="0" dirty="0" smtClean="0">
                <a:solidFill>
                  <a:srgbClr val="0000FF"/>
                </a:solidFill>
                <a:latin typeface="Arial"/>
                <a:cs typeface="Arial"/>
              </a:rPr>
              <a:t>.</a:t>
            </a:r>
            <a:endParaRPr lang="en-US" sz="2800" b="0" dirty="0">
              <a:solidFill>
                <a:srgbClr val="0000FF"/>
              </a:solidFill>
              <a:latin typeface="Arial"/>
              <a:cs typeface="Arial"/>
            </a:endParaRPr>
          </a:p>
        </p:txBody>
      </p:sp>
      <p:sp>
        <p:nvSpPr>
          <p:cNvPr id="31" name="Rounded Rectangle 30"/>
          <p:cNvSpPr/>
          <p:nvPr/>
        </p:nvSpPr>
        <p:spPr>
          <a:xfrm>
            <a:off x="6324600" y="1752600"/>
            <a:ext cx="1905000" cy="182880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Arial"/>
                <a:cs typeface="Arial"/>
              </a:rPr>
              <a:t>Memory System</a:t>
            </a:r>
            <a:endParaRPr lang="en-US" sz="2400" b="1" dirty="0">
              <a:solidFill>
                <a:schemeClr val="bg1"/>
              </a:solidFill>
              <a:latin typeface="Arial"/>
              <a:cs typeface="Arial"/>
            </a:endParaRPr>
          </a:p>
        </p:txBody>
      </p:sp>
      <p:cxnSp>
        <p:nvCxnSpPr>
          <p:cNvPr id="33" name="Straight Arrow Connector 32"/>
          <p:cNvCxnSpPr/>
          <p:nvPr/>
        </p:nvCxnSpPr>
        <p:spPr>
          <a:xfrm>
            <a:off x="1752600" y="2366665"/>
            <a:ext cx="4572000" cy="1"/>
          </a:xfrm>
          <a:prstGeom prst="straightConnector1">
            <a:avLst/>
          </a:prstGeom>
          <a:ln w="28575">
            <a:solidFill>
              <a:srgbClr val="000000"/>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H="1">
            <a:off x="4569760" y="1905636"/>
            <a:ext cx="918865" cy="3192"/>
          </a:xfrm>
          <a:prstGeom prst="straightConnector1">
            <a:avLst/>
          </a:prstGeom>
          <a:ln w="28575">
            <a:solidFill>
              <a:srgbClr val="0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50" name="Right Arrow 49"/>
          <p:cNvSpPr/>
          <p:nvPr/>
        </p:nvSpPr>
        <p:spPr>
          <a:xfrm rot="5400000">
            <a:off x="2552700" y="1490365"/>
            <a:ext cx="457200" cy="381000"/>
          </a:xfrm>
          <a:prstGeom prst="rightArrow">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51" name="Right Arrow 50"/>
          <p:cNvSpPr/>
          <p:nvPr/>
        </p:nvSpPr>
        <p:spPr>
          <a:xfrm rot="5400000">
            <a:off x="2933700" y="1490365"/>
            <a:ext cx="457200" cy="381000"/>
          </a:xfrm>
          <a:prstGeom prst="rightArrow">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52" name="Right Arrow 51"/>
          <p:cNvSpPr/>
          <p:nvPr/>
        </p:nvSpPr>
        <p:spPr>
          <a:xfrm rot="5400000">
            <a:off x="3314700" y="1490365"/>
            <a:ext cx="457200" cy="381000"/>
          </a:xfrm>
          <a:prstGeom prst="rightArrow">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53" name="Right Arrow 52"/>
          <p:cNvSpPr/>
          <p:nvPr/>
        </p:nvSpPr>
        <p:spPr>
          <a:xfrm rot="5400000">
            <a:off x="3012132" y="2173932"/>
            <a:ext cx="1824335" cy="381000"/>
          </a:xfrm>
          <a:prstGeom prst="rightArrow">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54" name="Right Arrow 53"/>
          <p:cNvSpPr/>
          <p:nvPr/>
        </p:nvSpPr>
        <p:spPr>
          <a:xfrm rot="5400000">
            <a:off x="4076700" y="1490365"/>
            <a:ext cx="457200" cy="381000"/>
          </a:xfrm>
          <a:prstGeom prst="rightArrow">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57" name="TextBox 56"/>
          <p:cNvSpPr txBox="1"/>
          <p:nvPr/>
        </p:nvSpPr>
        <p:spPr>
          <a:xfrm>
            <a:off x="2324100" y="990600"/>
            <a:ext cx="2438400" cy="461665"/>
          </a:xfrm>
          <a:prstGeom prst="rect">
            <a:avLst/>
          </a:prstGeom>
          <a:noFill/>
        </p:spPr>
        <p:txBody>
          <a:bodyPr wrap="square" rtlCol="0">
            <a:spAutoFit/>
          </a:bodyPr>
          <a:lstStyle/>
          <a:p>
            <a:pPr algn="ctr"/>
            <a:r>
              <a:rPr lang="en-US" sz="2400" b="1" dirty="0" smtClean="0">
                <a:latin typeface="Arial"/>
                <a:cs typeface="Arial"/>
              </a:rPr>
              <a:t>Load Bypass</a:t>
            </a:r>
          </a:p>
        </p:txBody>
      </p:sp>
      <p:sp>
        <p:nvSpPr>
          <p:cNvPr id="59" name="TextBox 58"/>
          <p:cNvSpPr txBox="1"/>
          <p:nvPr/>
        </p:nvSpPr>
        <p:spPr>
          <a:xfrm>
            <a:off x="381000" y="2586335"/>
            <a:ext cx="2133600" cy="461665"/>
          </a:xfrm>
          <a:prstGeom prst="rect">
            <a:avLst/>
          </a:prstGeom>
          <a:noFill/>
        </p:spPr>
        <p:txBody>
          <a:bodyPr wrap="square" rtlCol="0">
            <a:spAutoFit/>
          </a:bodyPr>
          <a:lstStyle/>
          <a:p>
            <a:pPr algn="ctr"/>
            <a:r>
              <a:rPr lang="en-US" sz="2400" b="1" dirty="0" smtClean="0">
                <a:latin typeface="Arial"/>
                <a:cs typeface="Arial"/>
              </a:rPr>
              <a:t>Processor</a:t>
            </a:r>
          </a:p>
        </p:txBody>
      </p:sp>
      <p:sp>
        <p:nvSpPr>
          <p:cNvPr id="64" name="TextBox 63"/>
          <p:cNvSpPr txBox="1"/>
          <p:nvPr/>
        </p:nvSpPr>
        <p:spPr>
          <a:xfrm>
            <a:off x="4572000" y="2586335"/>
            <a:ext cx="1676400" cy="461665"/>
          </a:xfrm>
          <a:prstGeom prst="rect">
            <a:avLst/>
          </a:prstGeom>
          <a:noFill/>
        </p:spPr>
        <p:txBody>
          <a:bodyPr wrap="square" rtlCol="0">
            <a:spAutoFit/>
          </a:bodyPr>
          <a:lstStyle/>
          <a:p>
            <a:pPr algn="ctr"/>
            <a:r>
              <a:rPr lang="en-US" sz="2400" b="1" dirty="0" smtClean="0">
                <a:latin typeface="Arial"/>
                <a:cs typeface="Arial"/>
              </a:rPr>
              <a:t>Network</a:t>
            </a:r>
          </a:p>
        </p:txBody>
      </p:sp>
      <p:cxnSp>
        <p:nvCxnSpPr>
          <p:cNvPr id="66" name="Elbow Connector 65"/>
          <p:cNvCxnSpPr/>
          <p:nvPr/>
        </p:nvCxnSpPr>
        <p:spPr>
          <a:xfrm rot="10800000">
            <a:off x="1600200" y="3276600"/>
            <a:ext cx="4724400" cy="0"/>
          </a:xfrm>
          <a:prstGeom prst="bentConnector3">
            <a:avLst>
              <a:gd name="adj1" fmla="val 50000"/>
            </a:avLst>
          </a:prstGeom>
          <a:ln w="28575">
            <a:solidFill>
              <a:srgbClr val="0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6200000" flipH="1">
            <a:off x="1599563" y="1905637"/>
            <a:ext cx="918865" cy="3192"/>
          </a:xfrm>
          <a:prstGeom prst="straightConnector1">
            <a:avLst/>
          </a:prstGeom>
          <a:ln w="28575">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057400" y="1447800"/>
            <a:ext cx="2971800" cy="1588"/>
          </a:xfrm>
          <a:prstGeom prst="line">
            <a:avLst/>
          </a:prstGeom>
          <a:ln w="28575">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 name="Group 78"/>
          <p:cNvGrpSpPr/>
          <p:nvPr/>
        </p:nvGrpSpPr>
        <p:grpSpPr>
          <a:xfrm>
            <a:off x="1676400" y="1947565"/>
            <a:ext cx="2895600" cy="1017030"/>
            <a:chOff x="1676400" y="2176165"/>
            <a:chExt cx="2895600" cy="1017030"/>
          </a:xfrm>
        </p:grpSpPr>
        <p:grpSp>
          <p:nvGrpSpPr>
            <p:cNvPr id="3" name="Group 76"/>
            <p:cNvGrpSpPr/>
            <p:nvPr/>
          </p:nvGrpSpPr>
          <p:grpSpPr>
            <a:xfrm>
              <a:off x="2590800" y="2176165"/>
              <a:ext cx="1905000" cy="838200"/>
              <a:chOff x="2590800" y="2176165"/>
              <a:chExt cx="1905000" cy="838200"/>
            </a:xfrm>
          </p:grpSpPr>
          <p:sp>
            <p:nvSpPr>
              <p:cNvPr id="26" name="Rectangle 25"/>
              <p:cNvSpPr/>
              <p:nvPr/>
            </p:nvSpPr>
            <p:spPr>
              <a:xfrm>
                <a:off x="2590800" y="2176165"/>
                <a:ext cx="381000" cy="838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latin typeface="Arial"/>
                  <a:cs typeface="Arial"/>
                </a:endParaRPr>
              </a:p>
            </p:txBody>
          </p:sp>
          <p:sp>
            <p:nvSpPr>
              <p:cNvPr id="27" name="Rectangle 26"/>
              <p:cNvSpPr/>
              <p:nvPr/>
            </p:nvSpPr>
            <p:spPr>
              <a:xfrm>
                <a:off x="2971800" y="2176165"/>
                <a:ext cx="381000" cy="838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latin typeface="Arial"/>
                  <a:cs typeface="Arial"/>
                </a:endParaRPr>
              </a:p>
            </p:txBody>
          </p:sp>
          <p:sp>
            <p:nvSpPr>
              <p:cNvPr id="28" name="Rectangle 27"/>
              <p:cNvSpPr/>
              <p:nvPr/>
            </p:nvSpPr>
            <p:spPr>
              <a:xfrm>
                <a:off x="3352800" y="2176165"/>
                <a:ext cx="381000" cy="838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latin typeface="Arial"/>
                  <a:cs typeface="Arial"/>
                </a:endParaRPr>
              </a:p>
            </p:txBody>
          </p:sp>
          <p:sp>
            <p:nvSpPr>
              <p:cNvPr id="29" name="Rectangle 28"/>
              <p:cNvSpPr/>
              <p:nvPr/>
            </p:nvSpPr>
            <p:spPr>
              <a:xfrm>
                <a:off x="3733800" y="2176165"/>
                <a:ext cx="381000" cy="838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endParaRPr lang="en-US" dirty="0">
                  <a:latin typeface="Arial"/>
                  <a:cs typeface="Arial"/>
                </a:endParaRPr>
              </a:p>
            </p:txBody>
          </p:sp>
          <p:sp>
            <p:nvSpPr>
              <p:cNvPr id="30" name="Rectangle 29"/>
              <p:cNvSpPr/>
              <p:nvPr/>
            </p:nvSpPr>
            <p:spPr>
              <a:xfrm>
                <a:off x="4114800" y="2176165"/>
                <a:ext cx="381000" cy="838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latin typeface="Arial"/>
                  <a:cs typeface="Arial"/>
                </a:endParaRPr>
              </a:p>
            </p:txBody>
          </p:sp>
        </p:grpSp>
        <p:cxnSp>
          <p:nvCxnSpPr>
            <p:cNvPr id="35" name="Straight Arrow Connector 34"/>
            <p:cNvCxnSpPr>
              <a:endCxn id="26" idx="1"/>
            </p:cNvCxnSpPr>
            <p:nvPr/>
          </p:nvCxnSpPr>
          <p:spPr>
            <a:xfrm>
              <a:off x="1676400" y="2595265"/>
              <a:ext cx="914400" cy="1588"/>
            </a:xfrm>
            <a:prstGeom prst="straightConnector1">
              <a:avLst/>
            </a:prstGeom>
            <a:ln w="28575">
              <a:solidFill>
                <a:srgbClr val="0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514600" y="2362198"/>
              <a:ext cx="2057400" cy="830997"/>
            </a:xfrm>
            <a:prstGeom prst="rect">
              <a:avLst/>
            </a:prstGeom>
            <a:noFill/>
          </p:spPr>
          <p:txBody>
            <a:bodyPr wrap="square" rtlCol="0">
              <a:noAutofit/>
            </a:bodyPr>
            <a:lstStyle/>
            <a:p>
              <a:pPr algn="ctr"/>
              <a:r>
                <a:rPr lang="en-US" sz="2400" b="1" dirty="0" smtClean="0">
                  <a:solidFill>
                    <a:schemeClr val="bg1"/>
                  </a:solidFill>
                  <a:latin typeface="Arial"/>
                  <a:cs typeface="Arial"/>
                </a:rPr>
                <a:t>Store Buffer</a:t>
              </a:r>
            </a:p>
          </p:txBody>
        </p:sp>
      </p:grpSp>
      <p:sp>
        <p:nvSpPr>
          <p:cNvPr id="34" name="Footer Placeholder 2"/>
          <p:cNvSpPr txBox="1">
            <a:spLocks/>
          </p:cNvSpPr>
          <p:nvPr/>
        </p:nvSpPr>
        <p:spPr bwMode="auto">
          <a:xfrm>
            <a:off x="3090334" y="606213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b="0" kern="1200" baseline="0">
                <a:solidFill>
                  <a:schemeClr val="tx1"/>
                </a:solidFill>
                <a:latin typeface="Arial" pitchFamily="34" charset="0"/>
                <a:ea typeface="+mn-ea"/>
                <a:cs typeface="Arial" charset="0"/>
              </a:defRPr>
            </a:lvl1pPr>
            <a:lvl2pPr marL="457200"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2pPr>
            <a:lvl3pPr marL="914400"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3pPr>
            <a:lvl4pPr marL="1371600"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4pPr>
            <a:lvl5pPr marL="1828800" algn="l" rtl="0" eaLnBrk="0" fontAlgn="base" hangingPunct="0">
              <a:spcBef>
                <a:spcPct val="0"/>
              </a:spcBef>
              <a:spcAft>
                <a:spcPct val="0"/>
              </a:spcAft>
              <a:defRPr sz="2400" b="1" kern="1200">
                <a:solidFill>
                  <a:srgbClr val="FF0000"/>
                </a:solidFill>
                <a:latin typeface="Lucida Console" pitchFamily="49" charset="0"/>
                <a:ea typeface="+mn-ea"/>
                <a:cs typeface="Arial" pitchFamily="34" charset="0"/>
              </a:defRPr>
            </a:lvl5pPr>
            <a:lvl6pPr marL="2286000" algn="l" defTabSz="914400" rtl="0" eaLnBrk="1" latinLnBrk="0" hangingPunct="1">
              <a:defRPr sz="2400" b="1" kern="1200">
                <a:solidFill>
                  <a:srgbClr val="FF0000"/>
                </a:solidFill>
                <a:latin typeface="Lucida Console" pitchFamily="49" charset="0"/>
                <a:ea typeface="+mn-ea"/>
                <a:cs typeface="Arial" pitchFamily="34" charset="0"/>
              </a:defRPr>
            </a:lvl6pPr>
            <a:lvl7pPr marL="2743200" algn="l" defTabSz="914400" rtl="0" eaLnBrk="1" latinLnBrk="0" hangingPunct="1">
              <a:defRPr sz="2400" b="1" kern="1200">
                <a:solidFill>
                  <a:srgbClr val="FF0000"/>
                </a:solidFill>
                <a:latin typeface="Lucida Console" pitchFamily="49" charset="0"/>
                <a:ea typeface="+mn-ea"/>
                <a:cs typeface="Arial" pitchFamily="34" charset="0"/>
              </a:defRPr>
            </a:lvl7pPr>
            <a:lvl8pPr marL="3200400" algn="l" defTabSz="914400" rtl="0" eaLnBrk="1" latinLnBrk="0" hangingPunct="1">
              <a:defRPr sz="2400" b="1" kern="1200">
                <a:solidFill>
                  <a:srgbClr val="FF0000"/>
                </a:solidFill>
                <a:latin typeface="Lucida Console" pitchFamily="49" charset="0"/>
                <a:ea typeface="+mn-ea"/>
                <a:cs typeface="Arial" pitchFamily="34" charset="0"/>
              </a:defRPr>
            </a:lvl8pPr>
            <a:lvl9pPr marL="3657600" algn="l" defTabSz="914400" rtl="0" eaLnBrk="1" latinLnBrk="0" hangingPunct="1">
              <a:defRPr sz="2400" b="1" kern="1200">
                <a:solidFill>
                  <a:srgbClr val="FF0000"/>
                </a:solidFill>
                <a:latin typeface="Lucida Console" pitchFamily="49" charset="0"/>
                <a:ea typeface="+mn-ea"/>
                <a:cs typeface="Arial" pitchFamily="34" charset="0"/>
              </a:defRPr>
            </a:lvl9pPr>
          </a:lstStyle>
          <a:p>
            <a:pPr>
              <a:defRPr/>
            </a:pPr>
            <a:r>
              <a:rPr lang="en-US" dirty="0" smtClean="0">
                <a:cs typeface="+mn-cs"/>
              </a:rPr>
              <a:t>Slide used with permission of Charles E. </a:t>
            </a:r>
            <a:r>
              <a:rPr lang="en-US" dirty="0" err="1" smtClean="0">
                <a:cs typeface="+mn-cs"/>
              </a:rPr>
              <a:t>Leiserson</a:t>
            </a:r>
            <a:endParaRPr lang="en-US" dirty="0">
              <a:cs typeface="+mn-cs"/>
            </a:endParaRPr>
          </a:p>
        </p:txBody>
      </p:sp>
    </p:spTree>
    <p:extLst>
      <p:ext uri="{BB962C8B-B14F-4D97-AF65-F5344CB8AC3E}">
        <p14:creationId xmlns:p14="http://schemas.microsoft.com/office/powerpoint/2010/main" val="83925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216">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216">
                                            <p:txEl>
                                              <p:pRg st="1" end="1"/>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down)">
                                      <p:cBhvr>
                                        <p:cTn id="18" dur="500"/>
                                        <p:tgtEl>
                                          <p:spTgt spid="73"/>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left)">
                                      <p:cBhvr>
                                        <p:cTn id="22" dur="500"/>
                                        <p:tgtEl>
                                          <p:spTgt spid="75"/>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up)">
                                      <p:cBhvr>
                                        <p:cTn id="26" dur="500"/>
                                        <p:tgtEl>
                                          <p:spTgt spid="48"/>
                                        </p:tgtEl>
                                      </p:cBhvr>
                                    </p:animEffect>
                                  </p:childTnLst>
                                </p:cTn>
                              </p:par>
                            </p:childTnLst>
                          </p:cTn>
                        </p:par>
                        <p:par>
                          <p:cTn id="27" fill="hold">
                            <p:stCondLst>
                              <p:cond delay="1500"/>
                            </p:stCondLst>
                            <p:childTnLst>
                              <p:par>
                                <p:cTn id="28" presetID="1" presetClass="entr" presetSubtype="0"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3216">
                                            <p:txEl>
                                              <p:pRg st="2" end="2"/>
                                            </p:txEl>
                                          </p:spTgt>
                                        </p:tgtEl>
                                        <p:attrNameLst>
                                          <p:attrName>style.visibility</p:attrName>
                                        </p:attrNameLst>
                                      </p:cBhvr>
                                      <p:to>
                                        <p:strVal val="visible"/>
                                      </p:to>
                                    </p:set>
                                  </p:childTnLst>
                                </p:cTn>
                              </p:par>
                            </p:childTnLst>
                          </p:cTn>
                        </p:par>
                        <p:par>
                          <p:cTn id="34" fill="hold">
                            <p:stCondLst>
                              <p:cond delay="0"/>
                            </p:stCondLst>
                            <p:childTnLst>
                              <p:par>
                                <p:cTn id="35" presetID="22" presetClass="entr" presetSubtype="1"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up)">
                                      <p:cBhvr>
                                        <p:cTn id="37" dur="500"/>
                                        <p:tgtEl>
                                          <p:spTgt spid="5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up)">
                                      <p:cBhvr>
                                        <p:cTn id="40" dur="2000"/>
                                        <p:tgtEl>
                                          <p:spTgt spid="5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up)">
                                      <p:cBhvr>
                                        <p:cTn id="43" dur="500"/>
                                        <p:tgtEl>
                                          <p:spTgt spid="52"/>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up)">
                                      <p:cBhvr>
                                        <p:cTn id="46" dur="500"/>
                                        <p:tgtEl>
                                          <p:spTgt spid="5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6" grpId="0" build="p"/>
      <p:bldP spid="50" grpId="0" animBg="1"/>
      <p:bldP spid="51" grpId="0" animBg="1"/>
      <p:bldP spid="52" grpId="0" animBg="1"/>
      <p:bldP spid="53" grpId="0" animBg="1"/>
      <p:bldP spid="54" grpId="0" animBg="1"/>
      <p:bldP spid="57"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ded Corner 15"/>
          <p:cNvSpPr/>
          <p:nvPr/>
        </p:nvSpPr>
        <p:spPr>
          <a:xfrm>
            <a:off x="1219200" y="1981200"/>
            <a:ext cx="1447800" cy="3962400"/>
          </a:xfrm>
          <a:prstGeom prst="foldedCorner">
            <a:avLst/>
          </a:prstGeom>
          <a:blipFill>
            <a:blip r:embed="rId3" cstate="print"/>
            <a:tile tx="0" ty="0" sx="100000" sy="100000" flip="none" algn="tl"/>
          </a:blipFill>
          <a:ln>
            <a:solidFill>
              <a:schemeClr val="tx1"/>
            </a:solidFill>
          </a:ln>
          <a:effectLst>
            <a:outerShdw blurRad="50800" dist="38100" dir="2700000" algn="tl" rotWithShape="0">
              <a:prstClr val="black">
                <a:alpha val="40000"/>
              </a:prstClr>
            </a:outerShdw>
          </a:effectLst>
        </p:spPr>
        <p:txBody>
          <a:bodyPr wrap="square">
            <a:noAutofit/>
          </a:bodyPr>
          <a:lstStyle/>
          <a:p>
            <a:endParaRPr lang="en-US" sz="2400" i="1" dirty="0" smtClean="0">
              <a:solidFill>
                <a:schemeClr val="tx2"/>
              </a:solidFill>
              <a:latin typeface="Lucida Sans Typewriter" pitchFamily="33" charset="0"/>
              <a:cs typeface="Lucida Sans Typewriter" pitchFamily="33" charset="0"/>
            </a:endParaRPr>
          </a:p>
        </p:txBody>
      </p:sp>
      <p:sp>
        <p:nvSpPr>
          <p:cNvPr id="2" name="Title 1"/>
          <p:cNvSpPr>
            <a:spLocks noGrp="1"/>
          </p:cNvSpPr>
          <p:nvPr>
            <p:ph type="title"/>
          </p:nvPr>
        </p:nvSpPr>
        <p:spPr>
          <a:xfrm>
            <a:off x="457200" y="71442"/>
            <a:ext cx="8229600" cy="1143000"/>
          </a:xfrm>
        </p:spPr>
        <p:txBody>
          <a:bodyPr/>
          <a:lstStyle/>
          <a:p>
            <a:r>
              <a:rPr lang="en-US" dirty="0" smtClean="0"/>
              <a:t>X86: Memory Consistency</a:t>
            </a:r>
            <a:endParaRPr lang="en-US" dirty="0"/>
          </a:p>
        </p:txBody>
      </p:sp>
      <p:sp>
        <p:nvSpPr>
          <p:cNvPr id="3" name="Rectangle 2"/>
          <p:cNvSpPr/>
          <p:nvPr/>
        </p:nvSpPr>
        <p:spPr>
          <a:xfrm>
            <a:off x="3530600" y="2167457"/>
            <a:ext cx="5334000" cy="3477875"/>
          </a:xfrm>
          <a:prstGeom prst="rect">
            <a:avLst/>
          </a:prstGeom>
        </p:spPr>
        <p:txBody>
          <a:bodyPr wrap="square">
            <a:spAutoFit/>
          </a:bodyPr>
          <a:lstStyle/>
          <a:p>
            <a:pPr marL="514350" indent="-514350">
              <a:spcBef>
                <a:spcPts val="600"/>
              </a:spcBef>
              <a:buClr>
                <a:schemeClr val="tx1"/>
              </a:buClr>
              <a:buFont typeface="+mj-lt"/>
              <a:buAutoNum type="arabicPeriod"/>
            </a:pPr>
            <a:r>
              <a:rPr lang="en-US" sz="2000" dirty="0" smtClean="0">
                <a:solidFill>
                  <a:schemeClr val="tx1"/>
                </a:solidFill>
                <a:latin typeface="Arial"/>
                <a:cs typeface="Arial"/>
              </a:rPr>
              <a:t>Loads</a:t>
            </a:r>
            <a:r>
              <a:rPr lang="en-US" sz="2000" dirty="0" smtClean="0">
                <a:solidFill>
                  <a:srgbClr val="0000FF"/>
                </a:solidFill>
                <a:latin typeface="Arial"/>
                <a:cs typeface="Arial"/>
              </a:rPr>
              <a:t> are </a:t>
            </a:r>
            <a:r>
              <a:rPr lang="en-US" sz="2000" i="1" dirty="0" smtClean="0">
                <a:solidFill>
                  <a:srgbClr val="0000FF"/>
                </a:solidFill>
                <a:latin typeface="Arial"/>
                <a:cs typeface="Arial"/>
              </a:rPr>
              <a:t>not</a:t>
            </a:r>
            <a:r>
              <a:rPr lang="en-US" sz="2000" spc="600" dirty="0" smtClean="0">
                <a:solidFill>
                  <a:srgbClr val="0000FF"/>
                </a:solidFill>
                <a:latin typeface="Arial"/>
                <a:cs typeface="Arial"/>
              </a:rPr>
              <a:t> </a:t>
            </a:r>
            <a:r>
              <a:rPr lang="en-US" sz="2000" dirty="0" smtClean="0">
                <a:solidFill>
                  <a:srgbClr val="0000FF"/>
                </a:solidFill>
                <a:latin typeface="Arial"/>
                <a:cs typeface="Arial"/>
              </a:rPr>
              <a:t>reordered with </a:t>
            </a:r>
            <a:r>
              <a:rPr lang="en-US" sz="2000" dirty="0" smtClean="0">
                <a:solidFill>
                  <a:srgbClr val="000000"/>
                </a:solidFill>
                <a:latin typeface="Arial"/>
                <a:cs typeface="Arial"/>
              </a:rPr>
              <a:t>loads</a:t>
            </a:r>
            <a:r>
              <a:rPr lang="en-US" sz="2000" dirty="0" smtClean="0">
                <a:solidFill>
                  <a:srgbClr val="0000FF"/>
                </a:solidFill>
                <a:latin typeface="Arial"/>
                <a:cs typeface="Arial"/>
              </a:rPr>
              <a:t>.</a:t>
            </a:r>
          </a:p>
          <a:p>
            <a:pPr marL="514350" indent="-514350">
              <a:spcBef>
                <a:spcPts val="600"/>
              </a:spcBef>
              <a:buClr>
                <a:schemeClr val="tx1"/>
              </a:buClr>
              <a:buFont typeface="+mj-lt"/>
              <a:buAutoNum type="arabicPeriod"/>
            </a:pPr>
            <a:r>
              <a:rPr lang="en-US" sz="2000" dirty="0" smtClean="0">
                <a:solidFill>
                  <a:srgbClr val="000000"/>
                </a:solidFill>
                <a:latin typeface="Arial"/>
                <a:cs typeface="Arial"/>
              </a:rPr>
              <a:t>Stores</a:t>
            </a:r>
            <a:r>
              <a:rPr lang="en-US" sz="2000" dirty="0" smtClean="0">
                <a:solidFill>
                  <a:srgbClr val="0000FF"/>
                </a:solidFill>
                <a:latin typeface="Arial"/>
                <a:cs typeface="Arial"/>
              </a:rPr>
              <a:t> are </a:t>
            </a:r>
            <a:r>
              <a:rPr lang="en-US" sz="2000" i="1" dirty="0" smtClean="0">
                <a:solidFill>
                  <a:srgbClr val="0000FF"/>
                </a:solidFill>
                <a:latin typeface="Arial"/>
                <a:cs typeface="Arial"/>
              </a:rPr>
              <a:t>not</a:t>
            </a:r>
            <a:r>
              <a:rPr lang="en-US" sz="2000" spc="600" dirty="0" smtClean="0">
                <a:solidFill>
                  <a:srgbClr val="0000FF"/>
                </a:solidFill>
                <a:latin typeface="Arial"/>
                <a:cs typeface="Arial"/>
              </a:rPr>
              <a:t> </a:t>
            </a:r>
            <a:r>
              <a:rPr lang="en-US" sz="2000" dirty="0" smtClean="0">
                <a:solidFill>
                  <a:srgbClr val="0000FF"/>
                </a:solidFill>
                <a:latin typeface="Arial"/>
                <a:cs typeface="Arial"/>
              </a:rPr>
              <a:t>reordered with </a:t>
            </a:r>
            <a:r>
              <a:rPr lang="en-US" sz="2000" dirty="0" smtClean="0">
                <a:solidFill>
                  <a:srgbClr val="000000"/>
                </a:solidFill>
                <a:latin typeface="Arial"/>
                <a:cs typeface="Arial"/>
              </a:rPr>
              <a:t>stores</a:t>
            </a:r>
            <a:r>
              <a:rPr lang="en-US" sz="2000" dirty="0" smtClean="0">
                <a:solidFill>
                  <a:srgbClr val="0000FF"/>
                </a:solidFill>
                <a:latin typeface="Arial"/>
                <a:cs typeface="Arial"/>
              </a:rPr>
              <a:t>.</a:t>
            </a:r>
          </a:p>
          <a:p>
            <a:pPr marL="514350" indent="-514350">
              <a:spcBef>
                <a:spcPts val="600"/>
              </a:spcBef>
              <a:buClr>
                <a:schemeClr val="tx1"/>
              </a:buClr>
              <a:buFont typeface="+mj-lt"/>
              <a:buAutoNum type="arabicPeriod"/>
            </a:pPr>
            <a:r>
              <a:rPr lang="en-US" sz="2000" dirty="0" smtClean="0">
                <a:solidFill>
                  <a:srgbClr val="000000"/>
                </a:solidFill>
                <a:latin typeface="Arial"/>
                <a:cs typeface="Arial"/>
              </a:rPr>
              <a:t>Stores</a:t>
            </a:r>
            <a:r>
              <a:rPr lang="en-US" sz="2000" dirty="0" smtClean="0">
                <a:solidFill>
                  <a:srgbClr val="0000FF"/>
                </a:solidFill>
                <a:latin typeface="Arial"/>
                <a:cs typeface="Arial"/>
              </a:rPr>
              <a:t> are </a:t>
            </a:r>
            <a:r>
              <a:rPr lang="en-US" sz="2000" i="1" dirty="0" smtClean="0">
                <a:solidFill>
                  <a:srgbClr val="0000FF"/>
                </a:solidFill>
                <a:latin typeface="Arial"/>
                <a:cs typeface="Arial"/>
              </a:rPr>
              <a:t>not</a:t>
            </a:r>
            <a:r>
              <a:rPr lang="en-US" sz="2000" spc="600" dirty="0" smtClean="0">
                <a:solidFill>
                  <a:srgbClr val="0000FF"/>
                </a:solidFill>
                <a:latin typeface="Arial"/>
                <a:cs typeface="Arial"/>
              </a:rPr>
              <a:t> </a:t>
            </a:r>
            <a:r>
              <a:rPr lang="en-US" sz="2000" dirty="0" smtClean="0">
                <a:solidFill>
                  <a:srgbClr val="0000FF"/>
                </a:solidFill>
                <a:latin typeface="Arial"/>
                <a:cs typeface="Arial"/>
              </a:rPr>
              <a:t>reordered with </a:t>
            </a:r>
            <a:r>
              <a:rPr lang="en-US" sz="2000" dirty="0" smtClean="0">
                <a:solidFill>
                  <a:srgbClr val="000000"/>
                </a:solidFill>
                <a:latin typeface="Arial"/>
                <a:cs typeface="Arial"/>
              </a:rPr>
              <a:t>prior loads</a:t>
            </a:r>
            <a:r>
              <a:rPr lang="en-US" sz="2000" dirty="0" smtClean="0">
                <a:solidFill>
                  <a:srgbClr val="0000FF"/>
                </a:solidFill>
                <a:latin typeface="Arial"/>
                <a:cs typeface="Arial"/>
              </a:rPr>
              <a:t>.</a:t>
            </a:r>
          </a:p>
          <a:p>
            <a:pPr marL="514350" indent="-514350">
              <a:spcBef>
                <a:spcPts val="600"/>
              </a:spcBef>
              <a:buClr>
                <a:schemeClr val="tx1"/>
              </a:buClr>
              <a:buFont typeface="+mj-lt"/>
              <a:buAutoNum type="arabicPeriod"/>
            </a:pPr>
            <a:r>
              <a:rPr lang="en-US" sz="2000" dirty="0" smtClean="0">
                <a:solidFill>
                  <a:srgbClr val="0000FF"/>
                </a:solidFill>
                <a:latin typeface="Arial"/>
                <a:cs typeface="Arial"/>
              </a:rPr>
              <a:t>A </a:t>
            </a:r>
            <a:r>
              <a:rPr lang="en-US" sz="2000" dirty="0" smtClean="0">
                <a:solidFill>
                  <a:srgbClr val="000000"/>
                </a:solidFill>
                <a:latin typeface="Arial"/>
                <a:cs typeface="Arial"/>
              </a:rPr>
              <a:t>load</a:t>
            </a:r>
            <a:r>
              <a:rPr lang="en-US" sz="2000" dirty="0" smtClean="0">
                <a:solidFill>
                  <a:srgbClr val="0000FF"/>
                </a:solidFill>
                <a:latin typeface="Arial"/>
                <a:cs typeface="Arial"/>
              </a:rPr>
              <a:t> </a:t>
            </a:r>
            <a:r>
              <a:rPr lang="en-US" sz="2000" i="1" dirty="0" smtClean="0">
                <a:solidFill>
                  <a:srgbClr val="0000FF"/>
                </a:solidFill>
                <a:latin typeface="Arial"/>
                <a:cs typeface="Arial"/>
              </a:rPr>
              <a:t>may</a:t>
            </a:r>
            <a:r>
              <a:rPr lang="en-US" sz="2000" spc="600" dirty="0" smtClean="0">
                <a:solidFill>
                  <a:srgbClr val="0000FF"/>
                </a:solidFill>
                <a:latin typeface="Arial"/>
                <a:cs typeface="Arial"/>
              </a:rPr>
              <a:t> </a:t>
            </a:r>
            <a:r>
              <a:rPr lang="en-US" sz="2000" dirty="0" smtClean="0">
                <a:solidFill>
                  <a:srgbClr val="0000FF"/>
                </a:solidFill>
                <a:latin typeface="Arial"/>
                <a:cs typeface="Arial"/>
              </a:rPr>
              <a:t>be reordered with a </a:t>
            </a:r>
            <a:r>
              <a:rPr lang="en-US" sz="2000" dirty="0" smtClean="0">
                <a:solidFill>
                  <a:srgbClr val="000000"/>
                </a:solidFill>
                <a:latin typeface="Arial"/>
                <a:cs typeface="Arial"/>
              </a:rPr>
              <a:t>prior store to a different location</a:t>
            </a:r>
            <a:r>
              <a:rPr lang="en-US" sz="2000" dirty="0" smtClean="0">
                <a:solidFill>
                  <a:srgbClr val="0000FF"/>
                </a:solidFill>
                <a:latin typeface="Arial"/>
                <a:cs typeface="Arial"/>
              </a:rPr>
              <a:t> but </a:t>
            </a:r>
            <a:r>
              <a:rPr lang="en-US" sz="2000" i="1" dirty="0" smtClean="0">
                <a:solidFill>
                  <a:srgbClr val="0000FF"/>
                </a:solidFill>
                <a:latin typeface="Arial"/>
                <a:cs typeface="Arial"/>
              </a:rPr>
              <a:t>not</a:t>
            </a:r>
            <a:r>
              <a:rPr lang="en-US" sz="2000" spc="600" dirty="0" smtClean="0">
                <a:solidFill>
                  <a:srgbClr val="0000FF"/>
                </a:solidFill>
                <a:latin typeface="Arial"/>
                <a:cs typeface="Arial"/>
              </a:rPr>
              <a:t> </a:t>
            </a:r>
            <a:r>
              <a:rPr lang="en-US" sz="2000" dirty="0" smtClean="0">
                <a:solidFill>
                  <a:srgbClr val="0000FF"/>
                </a:solidFill>
                <a:latin typeface="Arial"/>
                <a:cs typeface="Arial"/>
              </a:rPr>
              <a:t>with a prior store to the same location.</a:t>
            </a:r>
          </a:p>
          <a:p>
            <a:pPr marL="514350" indent="-514350">
              <a:spcBef>
                <a:spcPts val="600"/>
              </a:spcBef>
              <a:buClr>
                <a:schemeClr val="tx1"/>
              </a:buClr>
              <a:buFont typeface="+mj-lt"/>
              <a:buAutoNum type="arabicPeriod"/>
            </a:pPr>
            <a:r>
              <a:rPr lang="en-US" sz="2000" dirty="0" smtClean="0">
                <a:solidFill>
                  <a:srgbClr val="000000"/>
                </a:solidFill>
                <a:latin typeface="Arial"/>
                <a:cs typeface="Arial"/>
              </a:rPr>
              <a:t>Stores</a:t>
            </a:r>
            <a:r>
              <a:rPr lang="en-US" sz="2000" dirty="0" smtClean="0">
                <a:solidFill>
                  <a:srgbClr val="0000FF"/>
                </a:solidFill>
                <a:latin typeface="Arial"/>
                <a:cs typeface="Arial"/>
              </a:rPr>
              <a:t> </a:t>
            </a:r>
            <a:r>
              <a:rPr lang="en-US" sz="2000" dirty="0" smtClean="0">
                <a:solidFill>
                  <a:srgbClr val="000000"/>
                </a:solidFill>
                <a:latin typeface="Arial"/>
                <a:cs typeface="Arial"/>
              </a:rPr>
              <a:t>to the same location </a:t>
            </a:r>
            <a:r>
              <a:rPr lang="en-US" sz="2000" dirty="0" smtClean="0">
                <a:solidFill>
                  <a:srgbClr val="0000FF"/>
                </a:solidFill>
                <a:latin typeface="Arial"/>
                <a:cs typeface="Arial"/>
              </a:rPr>
              <a:t>respect a global total order.</a:t>
            </a:r>
          </a:p>
        </p:txBody>
      </p:sp>
      <p:sp>
        <p:nvSpPr>
          <p:cNvPr id="5" name="Rectangle 4"/>
          <p:cNvSpPr/>
          <p:nvPr/>
        </p:nvSpPr>
        <p:spPr>
          <a:xfrm>
            <a:off x="1371600" y="2133600"/>
            <a:ext cx="1019179" cy="369332"/>
          </a:xfrm>
          <a:prstGeom prst="rect">
            <a:avLst/>
          </a:prstGeom>
        </p:spPr>
        <p:txBody>
          <a:bodyPr wrap="none">
            <a:spAutoFit/>
          </a:bodyPr>
          <a:lstStyle/>
          <a:p>
            <a:r>
              <a:rPr lang="en-US" b="1" dirty="0" smtClean="0">
                <a:solidFill>
                  <a:schemeClr val="tx2"/>
                </a:solidFill>
                <a:latin typeface="Lucida Sans Typewriter" pitchFamily="33" charset="0"/>
                <a:cs typeface="Lucida Sans Typewriter" pitchFamily="33" charset="0"/>
              </a:rPr>
              <a:t>Store1</a:t>
            </a:r>
            <a:endParaRPr lang="en-US" b="1" dirty="0">
              <a:solidFill>
                <a:schemeClr val="tx2"/>
              </a:solidFill>
              <a:latin typeface="Lucida Sans Typewriter" pitchFamily="33" charset="0"/>
              <a:cs typeface="Lucida Sans Typewriter" pitchFamily="33" charset="0"/>
            </a:endParaRPr>
          </a:p>
        </p:txBody>
      </p:sp>
      <p:sp>
        <p:nvSpPr>
          <p:cNvPr id="6" name="Rectangle 5"/>
          <p:cNvSpPr/>
          <p:nvPr/>
        </p:nvSpPr>
        <p:spPr>
          <a:xfrm>
            <a:off x="1371600" y="2533650"/>
            <a:ext cx="1019179" cy="369332"/>
          </a:xfrm>
          <a:prstGeom prst="rect">
            <a:avLst/>
          </a:prstGeom>
        </p:spPr>
        <p:txBody>
          <a:bodyPr wrap="none">
            <a:spAutoFit/>
          </a:bodyPr>
          <a:lstStyle/>
          <a:p>
            <a:r>
              <a:rPr lang="en-US" b="1" dirty="0" smtClean="0">
                <a:solidFill>
                  <a:schemeClr val="tx2"/>
                </a:solidFill>
                <a:latin typeface="Lucida Sans Typewriter" pitchFamily="33" charset="0"/>
                <a:cs typeface="Lucida Sans Typewriter" pitchFamily="33" charset="0"/>
              </a:rPr>
              <a:t>Store2</a:t>
            </a:r>
            <a:endParaRPr lang="en-US" b="1" dirty="0">
              <a:solidFill>
                <a:schemeClr val="tx2"/>
              </a:solidFill>
              <a:latin typeface="Lucida Sans Typewriter" pitchFamily="33" charset="0"/>
              <a:cs typeface="Lucida Sans Typewriter" pitchFamily="33" charset="0"/>
            </a:endParaRPr>
          </a:p>
        </p:txBody>
      </p:sp>
      <p:sp>
        <p:nvSpPr>
          <p:cNvPr id="7" name="Rectangle 6"/>
          <p:cNvSpPr/>
          <p:nvPr/>
        </p:nvSpPr>
        <p:spPr>
          <a:xfrm>
            <a:off x="1371600" y="2933700"/>
            <a:ext cx="880094" cy="369332"/>
          </a:xfrm>
          <a:prstGeom prst="rect">
            <a:avLst/>
          </a:prstGeom>
        </p:spPr>
        <p:txBody>
          <a:bodyPr wrap="none">
            <a:spAutoFit/>
          </a:bodyPr>
          <a:lstStyle/>
          <a:p>
            <a:r>
              <a:rPr lang="en-US" b="1" dirty="0" smtClean="0">
                <a:solidFill>
                  <a:schemeClr val="accent2"/>
                </a:solidFill>
                <a:latin typeface="Lucida Sans Typewriter" pitchFamily="33" charset="0"/>
                <a:cs typeface="Lucida Sans Typewriter" pitchFamily="33" charset="0"/>
              </a:rPr>
              <a:t>Load1</a:t>
            </a:r>
            <a:endParaRPr lang="en-US" b="1" dirty="0">
              <a:solidFill>
                <a:schemeClr val="accent2"/>
              </a:solidFill>
              <a:latin typeface="Lucida Sans Typewriter" pitchFamily="33" charset="0"/>
              <a:cs typeface="Lucida Sans Typewriter" pitchFamily="33" charset="0"/>
            </a:endParaRPr>
          </a:p>
        </p:txBody>
      </p:sp>
      <p:sp>
        <p:nvSpPr>
          <p:cNvPr id="8" name="Rectangle 7"/>
          <p:cNvSpPr/>
          <p:nvPr/>
        </p:nvSpPr>
        <p:spPr>
          <a:xfrm>
            <a:off x="1371600" y="3733800"/>
            <a:ext cx="1019179" cy="369332"/>
          </a:xfrm>
          <a:prstGeom prst="rect">
            <a:avLst/>
          </a:prstGeom>
        </p:spPr>
        <p:txBody>
          <a:bodyPr wrap="none">
            <a:spAutoFit/>
          </a:bodyPr>
          <a:lstStyle/>
          <a:p>
            <a:r>
              <a:rPr lang="en-US" b="1" dirty="0" smtClean="0">
                <a:solidFill>
                  <a:schemeClr val="tx2"/>
                </a:solidFill>
                <a:latin typeface="Lucida Sans Typewriter" pitchFamily="33" charset="0"/>
                <a:cs typeface="Lucida Sans Typewriter" pitchFamily="33" charset="0"/>
              </a:rPr>
              <a:t>Store3</a:t>
            </a:r>
            <a:endParaRPr lang="en-US" b="1" dirty="0">
              <a:solidFill>
                <a:schemeClr val="tx2"/>
              </a:solidFill>
              <a:latin typeface="Lucida Sans Typewriter" pitchFamily="33" charset="0"/>
              <a:cs typeface="Lucida Sans Typewriter" pitchFamily="33" charset="0"/>
            </a:endParaRPr>
          </a:p>
        </p:txBody>
      </p:sp>
      <p:sp>
        <p:nvSpPr>
          <p:cNvPr id="9" name="Rectangle 8"/>
          <p:cNvSpPr/>
          <p:nvPr/>
        </p:nvSpPr>
        <p:spPr>
          <a:xfrm>
            <a:off x="1371600" y="4133850"/>
            <a:ext cx="1019179" cy="369332"/>
          </a:xfrm>
          <a:prstGeom prst="rect">
            <a:avLst/>
          </a:prstGeom>
        </p:spPr>
        <p:txBody>
          <a:bodyPr wrap="none">
            <a:spAutoFit/>
          </a:bodyPr>
          <a:lstStyle/>
          <a:p>
            <a:r>
              <a:rPr lang="en-US" b="1" dirty="0" smtClean="0">
                <a:solidFill>
                  <a:schemeClr val="tx2"/>
                </a:solidFill>
                <a:latin typeface="Lucida Sans Typewriter" pitchFamily="33" charset="0"/>
                <a:cs typeface="Lucida Sans Typewriter" pitchFamily="33" charset="0"/>
              </a:rPr>
              <a:t>Store4</a:t>
            </a:r>
            <a:endParaRPr lang="en-US" b="1" dirty="0">
              <a:solidFill>
                <a:schemeClr val="tx2"/>
              </a:solidFill>
              <a:latin typeface="Lucida Sans Typewriter" pitchFamily="33" charset="0"/>
              <a:cs typeface="Lucida Sans Typewriter" pitchFamily="33" charset="0"/>
            </a:endParaRPr>
          </a:p>
        </p:txBody>
      </p:sp>
      <p:sp>
        <p:nvSpPr>
          <p:cNvPr id="10" name="Rectangle 9"/>
          <p:cNvSpPr/>
          <p:nvPr/>
        </p:nvSpPr>
        <p:spPr>
          <a:xfrm>
            <a:off x="1371600" y="4533900"/>
            <a:ext cx="880094" cy="369332"/>
          </a:xfrm>
          <a:prstGeom prst="rect">
            <a:avLst/>
          </a:prstGeom>
        </p:spPr>
        <p:txBody>
          <a:bodyPr wrap="none">
            <a:spAutoFit/>
          </a:bodyPr>
          <a:lstStyle/>
          <a:p>
            <a:r>
              <a:rPr lang="en-US" b="1" dirty="0" smtClean="0">
                <a:solidFill>
                  <a:schemeClr val="accent2"/>
                </a:solidFill>
                <a:latin typeface="Lucida Sans Typewriter" pitchFamily="33" charset="0"/>
                <a:cs typeface="Lucida Sans Typewriter" pitchFamily="33" charset="0"/>
              </a:rPr>
              <a:t>Load3</a:t>
            </a:r>
            <a:endParaRPr lang="en-US" b="1" dirty="0">
              <a:solidFill>
                <a:schemeClr val="accent2"/>
              </a:solidFill>
              <a:latin typeface="Lucida Sans Typewriter" pitchFamily="33" charset="0"/>
              <a:cs typeface="Lucida Sans Typewriter" pitchFamily="33" charset="0"/>
            </a:endParaRPr>
          </a:p>
        </p:txBody>
      </p:sp>
      <p:sp>
        <p:nvSpPr>
          <p:cNvPr id="11" name="Rectangle 10"/>
          <p:cNvSpPr/>
          <p:nvPr/>
        </p:nvSpPr>
        <p:spPr>
          <a:xfrm>
            <a:off x="1371600" y="3333750"/>
            <a:ext cx="880094" cy="369332"/>
          </a:xfrm>
          <a:prstGeom prst="rect">
            <a:avLst/>
          </a:prstGeom>
        </p:spPr>
        <p:txBody>
          <a:bodyPr wrap="none">
            <a:spAutoFit/>
          </a:bodyPr>
          <a:lstStyle/>
          <a:p>
            <a:r>
              <a:rPr lang="en-US" b="1" dirty="0" smtClean="0">
                <a:solidFill>
                  <a:schemeClr val="accent2"/>
                </a:solidFill>
                <a:latin typeface="Lucida Sans Typewriter" pitchFamily="33" charset="0"/>
                <a:cs typeface="Lucida Sans Typewriter" pitchFamily="33" charset="0"/>
              </a:rPr>
              <a:t>Load2</a:t>
            </a:r>
            <a:endParaRPr lang="en-US" b="1" dirty="0">
              <a:solidFill>
                <a:schemeClr val="accent2"/>
              </a:solidFill>
              <a:latin typeface="Lucida Sans Typewriter" pitchFamily="33" charset="0"/>
              <a:cs typeface="Lucida Sans Typewriter" pitchFamily="33" charset="0"/>
            </a:endParaRPr>
          </a:p>
        </p:txBody>
      </p:sp>
      <p:sp>
        <p:nvSpPr>
          <p:cNvPr id="12" name="Rectangle 11"/>
          <p:cNvSpPr/>
          <p:nvPr/>
        </p:nvSpPr>
        <p:spPr>
          <a:xfrm>
            <a:off x="1371600" y="4933950"/>
            <a:ext cx="880094" cy="369332"/>
          </a:xfrm>
          <a:prstGeom prst="rect">
            <a:avLst/>
          </a:prstGeom>
        </p:spPr>
        <p:txBody>
          <a:bodyPr wrap="none">
            <a:spAutoFit/>
          </a:bodyPr>
          <a:lstStyle/>
          <a:p>
            <a:r>
              <a:rPr lang="en-US" b="1" dirty="0" smtClean="0">
                <a:solidFill>
                  <a:schemeClr val="accent2"/>
                </a:solidFill>
                <a:latin typeface="Lucida Sans Typewriter" pitchFamily="33" charset="0"/>
                <a:cs typeface="Lucida Sans Typewriter" pitchFamily="33" charset="0"/>
              </a:rPr>
              <a:t>Load4</a:t>
            </a:r>
            <a:endParaRPr lang="en-US" b="1" dirty="0">
              <a:solidFill>
                <a:schemeClr val="accent2"/>
              </a:solidFill>
              <a:latin typeface="Lucida Sans Typewriter" pitchFamily="33" charset="0"/>
              <a:cs typeface="Lucida Sans Typewriter" pitchFamily="33" charset="0"/>
            </a:endParaRPr>
          </a:p>
        </p:txBody>
      </p:sp>
      <p:sp>
        <p:nvSpPr>
          <p:cNvPr id="13" name="Rectangle 12"/>
          <p:cNvSpPr/>
          <p:nvPr/>
        </p:nvSpPr>
        <p:spPr>
          <a:xfrm>
            <a:off x="1371600" y="5334000"/>
            <a:ext cx="880094" cy="369332"/>
          </a:xfrm>
          <a:prstGeom prst="rect">
            <a:avLst/>
          </a:prstGeom>
        </p:spPr>
        <p:txBody>
          <a:bodyPr wrap="none">
            <a:spAutoFit/>
          </a:bodyPr>
          <a:lstStyle/>
          <a:p>
            <a:r>
              <a:rPr lang="en-US" b="1" dirty="0" smtClean="0">
                <a:solidFill>
                  <a:schemeClr val="accent2"/>
                </a:solidFill>
                <a:latin typeface="Lucida Sans Typewriter" pitchFamily="33" charset="0"/>
                <a:cs typeface="Lucida Sans Typewriter" pitchFamily="33" charset="0"/>
              </a:rPr>
              <a:t>Load5</a:t>
            </a:r>
            <a:endParaRPr lang="en-US" b="1" dirty="0">
              <a:solidFill>
                <a:schemeClr val="accent2"/>
              </a:solidFill>
              <a:latin typeface="Lucida Sans Typewriter" pitchFamily="33" charset="0"/>
              <a:cs typeface="Lucida Sans Typewriter" pitchFamily="33" charset="0"/>
            </a:endParaRPr>
          </a:p>
        </p:txBody>
      </p:sp>
      <p:sp>
        <p:nvSpPr>
          <p:cNvPr id="14" name="Rectangle 13"/>
          <p:cNvSpPr/>
          <p:nvPr/>
        </p:nvSpPr>
        <p:spPr>
          <a:xfrm>
            <a:off x="1371600" y="1143000"/>
            <a:ext cx="1668245" cy="1200328"/>
          </a:xfrm>
          <a:prstGeom prst="rect">
            <a:avLst/>
          </a:prstGeom>
        </p:spPr>
        <p:txBody>
          <a:bodyPr wrap="none">
            <a:spAutoFit/>
          </a:bodyPr>
          <a:lstStyle/>
          <a:p>
            <a:r>
              <a:rPr lang="en-US" b="1" u="sng" dirty="0" smtClean="0">
                <a:solidFill>
                  <a:schemeClr val="bg2"/>
                </a:solidFill>
                <a:latin typeface="Lucida Sans Typewriter" pitchFamily="33" charset="0"/>
                <a:cs typeface="Lucida Sans Typewriter" pitchFamily="33" charset="0"/>
              </a:rPr>
              <a:t>Thread’s</a:t>
            </a:r>
          </a:p>
          <a:p>
            <a:r>
              <a:rPr lang="en-US" b="1" u="sng" dirty="0" smtClean="0">
                <a:solidFill>
                  <a:schemeClr val="bg2"/>
                </a:solidFill>
                <a:latin typeface="Lucida Sans Typewriter" pitchFamily="33" charset="0"/>
                <a:cs typeface="Lucida Sans Typewriter" pitchFamily="33" charset="0"/>
              </a:rPr>
              <a:t>Code</a:t>
            </a:r>
          </a:p>
          <a:p>
            <a:r>
              <a:rPr lang="en-US" b="1" u="sng" dirty="0" smtClean="0">
                <a:solidFill>
                  <a:schemeClr val="bg2"/>
                </a:solidFill>
                <a:latin typeface="Lucida Sans Typewriter" pitchFamily="33" charset="0"/>
                <a:cs typeface="Lucida Sans Typewriter" pitchFamily="33" charset="0"/>
              </a:rPr>
              <a:t> </a:t>
            </a:r>
          </a:p>
        </p:txBody>
      </p:sp>
      <p:grpSp>
        <p:nvGrpSpPr>
          <p:cNvPr id="27" name="Group 26"/>
          <p:cNvGrpSpPr/>
          <p:nvPr/>
        </p:nvGrpSpPr>
        <p:grpSpPr>
          <a:xfrm>
            <a:off x="1219200" y="3429000"/>
            <a:ext cx="1295400" cy="609600"/>
            <a:chOff x="5105400" y="4038600"/>
            <a:chExt cx="1295400" cy="609600"/>
          </a:xfrm>
        </p:grpSpPr>
        <p:cxnSp>
          <p:nvCxnSpPr>
            <p:cNvPr id="17" name="Straight Connector 16"/>
            <p:cNvCxnSpPr/>
            <p:nvPr/>
          </p:nvCxnSpPr>
          <p:spPr>
            <a:xfrm>
              <a:off x="5105400" y="4114800"/>
              <a:ext cx="1295400" cy="533400"/>
            </a:xfrm>
            <a:prstGeom prst="line">
              <a:avLst/>
            </a:prstGeom>
            <a:ln w="1047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105400" y="4038600"/>
              <a:ext cx="1295400" cy="609600"/>
            </a:xfrm>
            <a:prstGeom prst="line">
              <a:avLst/>
            </a:prstGeom>
            <a:ln w="1047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295400" y="2209800"/>
            <a:ext cx="1295400" cy="609600"/>
            <a:chOff x="5105400" y="4038600"/>
            <a:chExt cx="1295400" cy="609600"/>
          </a:xfrm>
        </p:grpSpPr>
        <p:cxnSp>
          <p:nvCxnSpPr>
            <p:cNvPr id="29" name="Straight Connector 28"/>
            <p:cNvCxnSpPr/>
            <p:nvPr/>
          </p:nvCxnSpPr>
          <p:spPr>
            <a:xfrm>
              <a:off x="5105400" y="4114800"/>
              <a:ext cx="1295400" cy="533400"/>
            </a:xfrm>
            <a:prstGeom prst="line">
              <a:avLst/>
            </a:prstGeom>
            <a:ln w="1047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105400" y="4038600"/>
              <a:ext cx="1295400" cy="609600"/>
            </a:xfrm>
            <a:prstGeom prst="line">
              <a:avLst/>
            </a:prstGeom>
            <a:ln w="1047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219200" y="5029200"/>
            <a:ext cx="1295400" cy="609600"/>
            <a:chOff x="5105400" y="4038600"/>
            <a:chExt cx="1295400" cy="609600"/>
          </a:xfrm>
        </p:grpSpPr>
        <p:cxnSp>
          <p:nvCxnSpPr>
            <p:cNvPr id="32" name="Straight Connector 31"/>
            <p:cNvCxnSpPr/>
            <p:nvPr/>
          </p:nvCxnSpPr>
          <p:spPr>
            <a:xfrm>
              <a:off x="5105400" y="4114800"/>
              <a:ext cx="1295400" cy="533400"/>
            </a:xfrm>
            <a:prstGeom prst="line">
              <a:avLst/>
            </a:prstGeom>
            <a:ln w="1047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105400" y="4038600"/>
              <a:ext cx="1295400" cy="609600"/>
            </a:xfrm>
            <a:prstGeom prst="line">
              <a:avLst/>
            </a:prstGeom>
            <a:ln w="1047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Tree>
    <p:extLst>
      <p:ext uri="{BB962C8B-B14F-4D97-AF65-F5344CB8AC3E}">
        <p14:creationId xmlns:p14="http://schemas.microsoft.com/office/powerpoint/2010/main" val="511275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0 0 L 0 0.06667 " pathEditMode="relative" ptsTypes="AA">
                                      <p:cBhvr>
                                        <p:cTn id="30" dur="2000" fill="hold"/>
                                        <p:tgtEl>
                                          <p:spTgt spid="12"/>
                                        </p:tgtEl>
                                        <p:attrNameLst>
                                          <p:attrName>ppt_x</p:attrName>
                                          <p:attrName>ppt_y</p:attrName>
                                        </p:attrNameLst>
                                      </p:cBhvr>
                                    </p:animMotion>
                                  </p:childTnLst>
                                </p:cTn>
                              </p:par>
                              <p:par>
                                <p:cTn id="31" presetID="0" presetClass="path" presetSubtype="0" accel="50000" decel="50000" fill="hold" grpId="1" nodeType="withEffect">
                                  <p:stCondLst>
                                    <p:cond delay="0"/>
                                  </p:stCondLst>
                                  <p:childTnLst>
                                    <p:animMotion origin="layout" path="M -2.77778E-7 0.00833 L 0.00191 -0.05186 " pathEditMode="relative" rAng="0" ptsTypes="AA">
                                      <p:cBhvr>
                                        <p:cTn id="32" dur="2000" fill="hold"/>
                                        <p:tgtEl>
                                          <p:spTgt spid="13"/>
                                        </p:tgtEl>
                                        <p:attrNameLst>
                                          <p:attrName>ppt_x</p:attrName>
                                          <p:attrName>ppt_y</p:attrName>
                                        </p:attrNameLst>
                                      </p:cBhvr>
                                      <p:rCtr x="87" y="-3009"/>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1" nodeType="clickEffect">
                                  <p:stCondLst>
                                    <p:cond delay="0"/>
                                  </p:stCondLst>
                                  <p:childTnLst>
                                    <p:animMotion origin="layout" path="M 8.33333E-7 3.7037E-6 L 0.0026 -0.06297 " pathEditMode="relative" rAng="0" ptsTypes="AA">
                                      <p:cBhvr>
                                        <p:cTn id="40" dur="2000" fill="hold"/>
                                        <p:tgtEl>
                                          <p:spTgt spid="6"/>
                                        </p:tgtEl>
                                        <p:attrNameLst>
                                          <p:attrName>ppt_x</p:attrName>
                                          <p:attrName>ppt_y</p:attrName>
                                        </p:attrNameLst>
                                      </p:cBhvr>
                                      <p:rCtr x="122" y="-3148"/>
                                    </p:animMotion>
                                  </p:childTnLst>
                                </p:cTn>
                              </p:par>
                              <p:par>
                                <p:cTn id="41" presetID="0" presetClass="path" presetSubtype="0" accel="50000" decel="50000" fill="hold" grpId="1" nodeType="withEffect">
                                  <p:stCondLst>
                                    <p:cond delay="0"/>
                                  </p:stCondLst>
                                  <p:childTnLst>
                                    <p:animMotion origin="layout" path="M 0.00261 -0.00463 L 0.00521 0.0463 " pathEditMode="relative" rAng="0" ptsTypes="AA">
                                      <p:cBhvr>
                                        <p:cTn id="42" dur="2000" fill="hold"/>
                                        <p:tgtEl>
                                          <p:spTgt spid="5"/>
                                        </p:tgtEl>
                                        <p:attrNameLst>
                                          <p:attrName>ppt_x</p:attrName>
                                          <p:attrName>ppt_y</p:attrName>
                                        </p:attrNameLst>
                                      </p:cBhvr>
                                      <p:rCtr x="122" y="2546"/>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1" nodeType="clickEffect">
                                  <p:stCondLst>
                                    <p:cond delay="0"/>
                                  </p:stCondLst>
                                  <p:childTnLst>
                                    <p:animMotion origin="layout" path="M 8.33333E-7 3.7037E-6 L 0.0026 -0.06019 " pathEditMode="relative" rAng="0" ptsTypes="AA">
                                      <p:cBhvr>
                                        <p:cTn id="50" dur="2000" fill="hold"/>
                                        <p:tgtEl>
                                          <p:spTgt spid="8"/>
                                        </p:tgtEl>
                                        <p:attrNameLst>
                                          <p:attrName>ppt_x</p:attrName>
                                          <p:attrName>ppt_y</p:attrName>
                                        </p:attrNameLst>
                                      </p:cBhvr>
                                      <p:rCtr x="122" y="-3009"/>
                                    </p:animMotion>
                                  </p:childTnLst>
                                </p:cTn>
                              </p:par>
                              <p:par>
                                <p:cTn id="51" presetID="0" presetClass="path" presetSubtype="0" accel="50000" decel="50000" fill="hold" grpId="1" nodeType="withEffect">
                                  <p:stCondLst>
                                    <p:cond delay="0"/>
                                  </p:stCondLst>
                                  <p:childTnLst>
                                    <p:animMotion origin="layout" path="M 0 0 L 0 0.05556 " pathEditMode="relative" ptsTypes="AA">
                                      <p:cBhvr>
                                        <p:cTn id="52" dur="2000" fill="hold"/>
                                        <p:tgtEl>
                                          <p:spTgt spid="11"/>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5" grpId="1"/>
      <p:bldP spid="6" grpId="0"/>
      <p:bldP spid="6" grpId="1"/>
      <p:bldP spid="7" grpId="0"/>
      <p:bldP spid="8" grpId="0"/>
      <p:bldP spid="8" grpId="1"/>
      <p:bldP spid="9" grpId="0"/>
      <p:bldP spid="10" grpId="0"/>
      <p:bldP spid="11" grpId="0"/>
      <p:bldP spid="11" grpId="1"/>
      <p:bldP spid="12" grpId="0"/>
      <p:bldP spid="12" grpId="1"/>
      <p:bldP spid="13" grpId="0"/>
      <p:bldP spid="13" grpId="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4"/>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b="1" dirty="0">
                <a:solidFill>
                  <a:schemeClr val="bg1">
                    <a:lumMod val="50000"/>
                  </a:schemeClr>
                </a:solidFill>
                <a:latin typeface="Courier New" pitchFamily="49" charset="0"/>
                <a:cs typeface="Courier New" pitchFamily="49" charset="0"/>
              </a:rPr>
              <a:t>public T </a:t>
            </a:r>
            <a:r>
              <a:rPr lang="en-US" sz="2000" b="1" dirty="0" err="1">
                <a:solidFill>
                  <a:schemeClr val="bg1">
                    <a:lumMod val="50000"/>
                  </a:schemeClr>
                </a:solidFill>
                <a:latin typeface="Courier New" pitchFamily="49" charset="0"/>
                <a:cs typeface="Courier New" pitchFamily="49" charset="0"/>
              </a:rPr>
              <a:t>deq</a:t>
            </a:r>
            <a:r>
              <a:rPr lang="en-US" sz="2000" b="1" dirty="0">
                <a:solidFill>
                  <a:schemeClr val="bg1">
                    <a:lumMod val="50000"/>
                  </a:schemeClr>
                </a:solidFill>
                <a:latin typeface="Courier New" pitchFamily="49" charset="0"/>
                <a:cs typeface="Courier New" pitchFamily="49" charset="0"/>
              </a:rPr>
              <a:t>() throws </a:t>
            </a:r>
            <a:r>
              <a:rPr lang="en-US" sz="2000" b="1" dirty="0" err="1">
                <a:solidFill>
                  <a:schemeClr val="bg1">
                    <a:lumMod val="50000"/>
                  </a:schemeClr>
                </a:solidFill>
                <a:latin typeface="Courier New" pitchFamily="49" charset="0"/>
                <a:cs typeface="Courier New" pitchFamily="49" charset="0"/>
              </a:rPr>
              <a:t>EmptyException</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a:t>
            </a:r>
            <a:r>
              <a:rPr lang="en-US" sz="2000" b="1" dirty="0" err="1">
                <a:solidFill>
                  <a:schemeClr val="bg1">
                    <a:lumMod val="50000"/>
                  </a:schemeClr>
                </a:solidFill>
                <a:latin typeface="Courier New" pitchFamily="49" charset="0"/>
                <a:cs typeface="Courier New" pitchFamily="49" charset="0"/>
              </a:rPr>
              <a:t>lock.lock</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try {      </a:t>
            </a:r>
          </a:p>
          <a:p>
            <a:pPr>
              <a:defRPr/>
            </a:pPr>
            <a:r>
              <a:rPr lang="en-US" sz="2000" b="1" dirty="0">
                <a:solidFill>
                  <a:schemeClr val="bg1">
                    <a:lumMod val="50000"/>
                  </a:schemeClr>
                </a:solidFill>
                <a:latin typeface="Courier New" pitchFamily="49" charset="0"/>
                <a:cs typeface="Courier New" pitchFamily="49" charset="0"/>
              </a:rPr>
              <a:t>    if (tail == head)        </a:t>
            </a:r>
          </a:p>
          <a:p>
            <a:pPr>
              <a:defRPr/>
            </a:pPr>
            <a:r>
              <a:rPr lang="en-US" sz="2000" b="1" dirty="0">
                <a:solidFill>
                  <a:schemeClr val="bg1">
                    <a:lumMod val="50000"/>
                  </a:schemeClr>
                </a:solidFill>
                <a:latin typeface="Courier New" pitchFamily="49" charset="0"/>
                <a:cs typeface="Courier New" pitchFamily="49" charset="0"/>
              </a:rPr>
              <a:t>       throw new </a:t>
            </a:r>
            <a:r>
              <a:rPr lang="en-US" sz="2000" b="1" dirty="0" err="1">
                <a:solidFill>
                  <a:schemeClr val="bg1">
                    <a:lumMod val="50000"/>
                  </a:schemeClr>
                </a:solidFill>
                <a:latin typeface="Courier New" pitchFamily="49" charset="0"/>
                <a:cs typeface="Courier New" pitchFamily="49" charset="0"/>
              </a:rPr>
              <a:t>EmptyException</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T x = items[head % </a:t>
            </a:r>
            <a:r>
              <a:rPr lang="en-US" sz="2000" b="1" dirty="0" err="1">
                <a:solidFill>
                  <a:schemeClr val="bg1">
                    <a:lumMod val="50000"/>
                  </a:schemeClr>
                </a:solidFill>
                <a:latin typeface="Courier New" pitchFamily="49" charset="0"/>
                <a:cs typeface="Courier New" pitchFamily="49" charset="0"/>
              </a:rPr>
              <a:t>items.length</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head++;      </a:t>
            </a:r>
          </a:p>
          <a:p>
            <a:pPr>
              <a:defRPr/>
            </a:pPr>
            <a:r>
              <a:rPr lang="en-US" sz="2000" b="1" dirty="0">
                <a:solidFill>
                  <a:schemeClr val="tx1"/>
                </a:solidFill>
                <a:latin typeface="Courier New" pitchFamily="49" charset="0"/>
                <a:cs typeface="Courier New" pitchFamily="49" charset="0"/>
              </a:rPr>
              <a:t>    return </a:t>
            </a:r>
            <a:r>
              <a:rPr lang="en-US" sz="2000" b="1" dirty="0">
                <a:solidFill>
                  <a:srgbClr val="0000FF"/>
                </a:solidFill>
                <a:latin typeface="Courier New" pitchFamily="49" charset="0"/>
                <a:cs typeface="Courier New" pitchFamily="49" charset="0"/>
              </a:rPr>
              <a:t>x;</a:t>
            </a:r>
            <a:r>
              <a:rPr lang="en-US" sz="2000" b="1" dirty="0">
                <a:solidFill>
                  <a:srgbClr val="0070C0"/>
                </a:solidFill>
                <a:latin typeface="Courier New" pitchFamily="49" charset="0"/>
                <a:cs typeface="Courier New" pitchFamily="49" charset="0"/>
              </a:rPr>
              <a:t>    </a:t>
            </a:r>
          </a:p>
          <a:p>
            <a:pPr>
              <a:defRPr/>
            </a:pPr>
            <a:r>
              <a:rPr lang="en-US" sz="2000" b="1" dirty="0">
                <a:solidFill>
                  <a:schemeClr val="tx1"/>
                </a:solidFill>
                <a:latin typeface="Courier New" pitchFamily="49" charset="0"/>
                <a:cs typeface="Courier New" pitchFamily="49" charset="0"/>
              </a:rPr>
              <a:t>  </a:t>
            </a:r>
            <a:r>
              <a:rPr lang="en-US" sz="2000" b="1" dirty="0">
                <a:solidFill>
                  <a:schemeClr val="bg1">
                    <a:lumMod val="50000"/>
                  </a:schemeClr>
                </a:solidFill>
                <a:latin typeface="Courier New" pitchFamily="49" charset="0"/>
                <a:cs typeface="Courier New" pitchFamily="49" charset="0"/>
              </a:rPr>
              <a:t>} finally {      </a:t>
            </a:r>
          </a:p>
          <a:p>
            <a:pPr>
              <a:defRPr/>
            </a:pPr>
            <a:r>
              <a:rPr lang="en-US" sz="2000" b="1" dirty="0">
                <a:solidFill>
                  <a:schemeClr val="bg1">
                    <a:lumMod val="50000"/>
                  </a:schemeClr>
                </a:solidFill>
                <a:latin typeface="Courier New" pitchFamily="49" charset="0"/>
                <a:cs typeface="Courier New" pitchFamily="49" charset="0"/>
              </a:rPr>
              <a:t>    </a:t>
            </a:r>
            <a:r>
              <a:rPr lang="en-US" sz="2000" b="1" dirty="0" err="1">
                <a:solidFill>
                  <a:schemeClr val="bg1">
                    <a:lumMod val="50000"/>
                  </a:schemeClr>
                </a:solidFill>
                <a:latin typeface="Courier New" pitchFamily="49" charset="0"/>
                <a:cs typeface="Courier New" pitchFamily="49" charset="0"/>
              </a:rPr>
              <a:t>lock.unlock</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  </a:t>
            </a:r>
          </a:p>
          <a:p>
            <a:pPr>
              <a:defRPr/>
            </a:pPr>
            <a:r>
              <a:rPr lang="en-US" sz="2000" b="1" dirty="0">
                <a:solidFill>
                  <a:schemeClr val="bg1">
                    <a:lumMod val="50000"/>
                  </a:schemeClr>
                </a:solidFill>
                <a:latin typeface="Courier New" pitchFamily="49" charset="0"/>
                <a:cs typeface="Courier New" pitchFamily="49" charset="0"/>
              </a:rPr>
              <a:t>} </a:t>
            </a:r>
          </a:p>
        </p:txBody>
      </p:sp>
      <p:sp>
        <p:nvSpPr>
          <p:cNvPr id="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p:cNvSpPr>
            <a:spLocks noGrp="1"/>
          </p:cNvSpPr>
          <p:nvPr>
            <p:ph type="sldNum" sz="quarter" idx="11"/>
          </p:nvPr>
        </p:nvSpPr>
        <p:spPr>
          <a:xfrm>
            <a:off x="6553200" y="6248400"/>
            <a:ext cx="1905000" cy="457200"/>
          </a:xfrm>
        </p:spPr>
        <p:txBody>
          <a:bodyPr/>
          <a:lstStyle/>
          <a:p>
            <a:pPr>
              <a:defRPr/>
            </a:pPr>
            <a:fld id="{28817707-9753-424A-BC42-5CBE2A43B791}" type="slidenum">
              <a:rPr lang="x-none" b="0">
                <a:solidFill>
                  <a:schemeClr val="tx1"/>
                </a:solidFill>
                <a:latin typeface="Arial" pitchFamily="34" charset="0"/>
                <a:cs typeface="+mn-cs"/>
              </a:rPr>
              <a:pPr>
                <a:defRPr/>
              </a:pPr>
              <a:t>19</a:t>
            </a:fld>
            <a:endParaRPr lang="en-US" b="0" dirty="0">
              <a:solidFill>
                <a:schemeClr val="tx1"/>
              </a:solidFill>
              <a:latin typeface="Arial" pitchFamily="34" charset="0"/>
              <a:cs typeface="+mn-cs"/>
            </a:endParaRPr>
          </a:p>
        </p:txBody>
      </p:sp>
      <p:sp>
        <p:nvSpPr>
          <p:cNvPr id="15365" name="Rectangle 3"/>
          <p:cNvSpPr>
            <a:spLocks noGrp="1" noChangeArrowheads="1"/>
          </p:cNvSpPr>
          <p:nvPr>
            <p:ph type="title" idx="4294967295"/>
          </p:nvPr>
        </p:nvSpPr>
        <p:spPr>
          <a:xfrm>
            <a:off x="671513" y="233363"/>
            <a:ext cx="7772400" cy="1143000"/>
          </a:xfrm>
        </p:spPr>
        <p:txBody>
          <a:bodyPr/>
          <a:lstStyle/>
          <a:p>
            <a:pPr eaLnBrk="1" hangingPunct="1"/>
            <a:r>
              <a:rPr lang="en-US" dirty="0"/>
              <a:t>Implementation: </a:t>
            </a:r>
            <a:r>
              <a:rPr lang="en-US" b="1" dirty="0" err="1">
                <a:solidFill>
                  <a:schemeClr val="tx1"/>
                </a:solidFill>
                <a:latin typeface="Courier New" pitchFamily="49" charset="0"/>
                <a:cs typeface="Courier New" pitchFamily="49" charset="0"/>
              </a:rPr>
              <a:t>deq</a:t>
            </a:r>
            <a:r>
              <a:rPr lang="en-US" b="1" dirty="0">
                <a:solidFill>
                  <a:schemeClr val="tx1"/>
                </a:solidFill>
                <a:latin typeface="Courier New" pitchFamily="49" charset="0"/>
                <a:cs typeface="Courier New" pitchFamily="49" charset="0"/>
              </a:rPr>
              <a:t>()</a:t>
            </a:r>
            <a:endParaRPr lang="en-US" dirty="0" smtClean="0">
              <a:solidFill>
                <a:srgbClr val="FF3300"/>
              </a:solidFill>
            </a:endParaRPr>
          </a:p>
        </p:txBody>
      </p:sp>
      <p:pic>
        <p:nvPicPr>
          <p:cNvPr id="15367" name="Picture 2" descr="magic"/>
          <p:cNvPicPr>
            <a:picLocks noChangeAspect="1" noChangeArrowheads="1"/>
          </p:cNvPicPr>
          <p:nvPr/>
        </p:nvPicPr>
        <p:blipFill>
          <a:blip r:embed="rId3" cstate="print"/>
          <a:srcRect/>
          <a:stretch>
            <a:fillRect/>
          </a:stretch>
        </p:blipFill>
        <p:spPr bwMode="auto">
          <a:xfrm>
            <a:off x="1308100" y="1181100"/>
            <a:ext cx="127000" cy="127000"/>
          </a:xfrm>
          <a:prstGeom prst="rect">
            <a:avLst/>
          </a:prstGeom>
          <a:noFill/>
          <a:ln w="9525" algn="ctr">
            <a:noFill/>
            <a:miter lim="800000"/>
            <a:headEnd/>
            <a:tailEnd/>
          </a:ln>
        </p:spPr>
      </p:pic>
      <p:sp>
        <p:nvSpPr>
          <p:cNvPr id="15368" name="AutoShape 6"/>
          <p:cNvSpPr>
            <a:spLocks noChangeArrowheads="1"/>
          </p:cNvSpPr>
          <p:nvPr/>
        </p:nvSpPr>
        <p:spPr bwMode="auto">
          <a:xfrm>
            <a:off x="1231900" y="3733800"/>
            <a:ext cx="1663700" cy="406400"/>
          </a:xfrm>
          <a:prstGeom prst="wedgeRoundRectCallout">
            <a:avLst>
              <a:gd name="adj1" fmla="val 54382"/>
              <a:gd name="adj2" fmla="val 247065"/>
              <a:gd name="adj3" fmla="val 16667"/>
            </a:avLst>
          </a:prstGeom>
          <a:noFill/>
          <a:ln w="38100">
            <a:solidFill>
              <a:srgbClr val="FF0000"/>
            </a:solidFill>
            <a:miter lim="800000"/>
            <a:headEnd/>
            <a:tailEnd/>
          </a:ln>
        </p:spPr>
        <p:txBody>
          <a:bodyPr anchor="ctr"/>
          <a:lstStyle/>
          <a:p>
            <a:pPr algn="ctr"/>
            <a:endParaRPr lang="en-US" sz="2800" b="0" dirty="0">
              <a:latin typeface="Arial" pitchFamily="34" charset="0"/>
            </a:endParaRPr>
          </a:p>
        </p:txBody>
      </p:sp>
      <p:sp>
        <p:nvSpPr>
          <p:cNvPr id="15369" name="Text Box 7"/>
          <p:cNvSpPr txBox="1">
            <a:spLocks noChangeArrowheads="1"/>
          </p:cNvSpPr>
          <p:nvPr/>
        </p:nvSpPr>
        <p:spPr bwMode="auto">
          <a:xfrm>
            <a:off x="1498600" y="5033169"/>
            <a:ext cx="4584700" cy="519113"/>
          </a:xfrm>
          <a:prstGeom prst="rect">
            <a:avLst/>
          </a:prstGeom>
          <a:noFill/>
          <a:ln w="9525">
            <a:noFill/>
            <a:miter lim="800000"/>
            <a:headEnd/>
            <a:tailEnd/>
          </a:ln>
        </p:spPr>
        <p:txBody>
          <a:bodyPr>
            <a:spAutoFit/>
          </a:bodyPr>
          <a:lstStyle/>
          <a:p>
            <a:pPr algn="ctr"/>
            <a:r>
              <a:rPr lang="en-US" sz="2800" b="0" dirty="0">
                <a:latin typeface="Arial" pitchFamily="34" charset="0"/>
              </a:rPr>
              <a:t>Return result</a:t>
            </a:r>
          </a:p>
        </p:txBody>
      </p:sp>
      <p:grpSp>
        <p:nvGrpSpPr>
          <p:cNvPr id="101" name="Group 100"/>
          <p:cNvGrpSpPr/>
          <p:nvPr/>
        </p:nvGrpSpPr>
        <p:grpSpPr>
          <a:xfrm>
            <a:off x="6033135" y="3806509"/>
            <a:ext cx="2590800" cy="1751014"/>
            <a:chOff x="5413375" y="1296989"/>
            <a:chExt cx="2590800" cy="1751014"/>
          </a:xfrm>
        </p:grpSpPr>
        <p:grpSp>
          <p:nvGrpSpPr>
            <p:cNvPr id="102" name="Group 7"/>
            <p:cNvGrpSpPr>
              <a:grpSpLocks/>
            </p:cNvGrpSpPr>
            <p:nvPr/>
          </p:nvGrpSpPr>
          <p:grpSpPr bwMode="auto">
            <a:xfrm>
              <a:off x="6067425" y="1787528"/>
              <a:ext cx="1319213" cy="1260475"/>
              <a:chOff x="3734" y="1374"/>
              <a:chExt cx="831" cy="794"/>
            </a:xfrm>
          </p:grpSpPr>
          <p:sp>
            <p:nvSpPr>
              <p:cNvPr id="119" name="Oval 8"/>
              <p:cNvSpPr>
                <a:spLocks noChangeArrowheads="1"/>
              </p:cNvSpPr>
              <p:nvPr/>
            </p:nvSpPr>
            <p:spPr bwMode="auto">
              <a:xfrm>
                <a:off x="3734" y="1374"/>
                <a:ext cx="831" cy="794"/>
              </a:xfrm>
              <a:prstGeom prst="ellipse">
                <a:avLst/>
              </a:prstGeom>
              <a:solidFill>
                <a:srgbClr val="00FFFF"/>
              </a:solidFill>
              <a:ln w="28575" algn="ctr">
                <a:solidFill>
                  <a:schemeClr val="tx1"/>
                </a:solidFill>
                <a:round/>
                <a:headEnd/>
                <a:tailEnd/>
              </a:ln>
            </p:spPr>
            <p:txBody>
              <a:bodyPr wrap="none" anchor="ctr">
                <a:noAutofit/>
              </a:bodyPr>
              <a:lstStyle/>
              <a:p>
                <a:endParaRPr lang="en-US" dirty="0">
                  <a:latin typeface="Courier New" pitchFamily="49" charset="0"/>
                </a:endParaRPr>
              </a:p>
            </p:txBody>
          </p:sp>
          <p:sp>
            <p:nvSpPr>
              <p:cNvPr id="120" name="Oval 9"/>
              <p:cNvSpPr>
                <a:spLocks noChangeArrowheads="1"/>
              </p:cNvSpPr>
              <p:nvPr/>
            </p:nvSpPr>
            <p:spPr bwMode="auto">
              <a:xfrm>
                <a:off x="3931" y="1559"/>
                <a:ext cx="454" cy="409"/>
              </a:xfrm>
              <a:prstGeom prst="ellipse">
                <a:avLst/>
              </a:prstGeom>
              <a:solidFill>
                <a:srgbClr val="FFFFCC"/>
              </a:solidFill>
              <a:ln w="28575" algn="ctr">
                <a:solidFill>
                  <a:schemeClr val="tx1"/>
                </a:solidFill>
                <a:round/>
                <a:headEnd/>
                <a:tailEnd/>
              </a:ln>
            </p:spPr>
            <p:txBody>
              <a:bodyPr wrap="square" anchor="ctr">
                <a:spAutoFit/>
              </a:bodyPr>
              <a:lstStyle/>
              <a:p>
                <a:endParaRPr lang="en-US" dirty="0">
                  <a:latin typeface="Courier New" pitchFamily="49" charset="0"/>
                </a:endParaRPr>
              </a:p>
            </p:txBody>
          </p:sp>
          <p:sp>
            <p:nvSpPr>
              <p:cNvPr id="121" name="Line 10"/>
              <p:cNvSpPr>
                <a:spLocks noChangeShapeType="1"/>
              </p:cNvSpPr>
              <p:nvPr/>
            </p:nvSpPr>
            <p:spPr bwMode="auto">
              <a:xfrm flipV="1">
                <a:off x="3904" y="1983"/>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2" name="Line 11"/>
              <p:cNvSpPr>
                <a:spLocks noChangeShapeType="1"/>
              </p:cNvSpPr>
              <p:nvPr/>
            </p:nvSpPr>
            <p:spPr bwMode="auto">
              <a:xfrm flipV="1">
                <a:off x="4308" y="1455"/>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3" name="Line 12"/>
              <p:cNvSpPr>
                <a:spLocks noChangeShapeType="1"/>
              </p:cNvSpPr>
              <p:nvPr/>
            </p:nvSpPr>
            <p:spPr bwMode="auto">
              <a:xfrm flipV="1">
                <a:off x="4416" y="167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4" name="Line 13"/>
              <p:cNvSpPr>
                <a:spLocks noChangeShapeType="1"/>
              </p:cNvSpPr>
              <p:nvPr/>
            </p:nvSpPr>
            <p:spPr bwMode="auto">
              <a:xfrm flipV="1">
                <a:off x="3760" y="185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5" name="Line 14"/>
              <p:cNvSpPr>
                <a:spLocks noChangeShapeType="1"/>
              </p:cNvSpPr>
              <p:nvPr/>
            </p:nvSpPr>
            <p:spPr bwMode="auto">
              <a:xfrm>
                <a:off x="3768" y="1613"/>
                <a:ext cx="121" cy="50"/>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6" name="Line 15"/>
              <p:cNvSpPr>
                <a:spLocks noChangeShapeType="1"/>
              </p:cNvSpPr>
              <p:nvPr/>
            </p:nvSpPr>
            <p:spPr bwMode="auto">
              <a:xfrm>
                <a:off x="4400" y="1857"/>
                <a:ext cx="117" cy="5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7" name="Line 16"/>
              <p:cNvSpPr>
                <a:spLocks noChangeShapeType="1"/>
              </p:cNvSpPr>
              <p:nvPr/>
            </p:nvSpPr>
            <p:spPr bwMode="auto">
              <a:xfrm>
                <a:off x="3952" y="142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8" name="Line 17"/>
              <p:cNvSpPr>
                <a:spLocks noChangeShapeType="1"/>
              </p:cNvSpPr>
              <p:nvPr/>
            </p:nvSpPr>
            <p:spPr bwMode="auto">
              <a:xfrm flipH="1">
                <a:off x="4161" y="1377"/>
                <a:ext cx="11" cy="12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9" name="Line 18"/>
              <p:cNvSpPr>
                <a:spLocks noChangeShapeType="1"/>
              </p:cNvSpPr>
              <p:nvPr/>
            </p:nvSpPr>
            <p:spPr bwMode="auto">
              <a:xfrm>
                <a:off x="4300" y="198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30" name="Line 19"/>
              <p:cNvSpPr>
                <a:spLocks noChangeShapeType="1"/>
              </p:cNvSpPr>
              <p:nvPr/>
            </p:nvSpPr>
            <p:spPr bwMode="auto">
              <a:xfrm flipH="1">
                <a:off x="4129" y="2025"/>
                <a:ext cx="3" cy="12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grpSp>
        <p:sp>
          <p:nvSpPr>
            <p:cNvPr id="103" name="Text Box 20"/>
            <p:cNvSpPr txBox="1">
              <a:spLocks noChangeArrowheads="1"/>
            </p:cNvSpPr>
            <p:nvPr/>
          </p:nvSpPr>
          <p:spPr bwMode="auto">
            <a:xfrm>
              <a:off x="6435725" y="15605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0</a:t>
              </a:r>
            </a:p>
          </p:txBody>
        </p:sp>
        <p:sp>
          <p:nvSpPr>
            <p:cNvPr id="104" name="Text Box 21"/>
            <p:cNvSpPr txBox="1">
              <a:spLocks noChangeArrowheads="1"/>
            </p:cNvSpPr>
            <p:nvPr/>
          </p:nvSpPr>
          <p:spPr bwMode="auto">
            <a:xfrm>
              <a:off x="6892925" y="15859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1</a:t>
              </a:r>
            </a:p>
          </p:txBody>
        </p:sp>
        <p:sp>
          <p:nvSpPr>
            <p:cNvPr id="105" name="Text Box 22"/>
            <p:cNvSpPr txBox="1">
              <a:spLocks noChangeArrowheads="1"/>
            </p:cNvSpPr>
            <p:nvPr/>
          </p:nvSpPr>
          <p:spPr bwMode="auto">
            <a:xfrm>
              <a:off x="5413375" y="1757364"/>
              <a:ext cx="954088" cy="246063"/>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capacity-1</a:t>
              </a:r>
            </a:p>
          </p:txBody>
        </p:sp>
        <p:sp>
          <p:nvSpPr>
            <p:cNvPr id="106" name="Text Box 23"/>
            <p:cNvSpPr txBox="1">
              <a:spLocks noChangeArrowheads="1"/>
            </p:cNvSpPr>
            <p:nvPr/>
          </p:nvSpPr>
          <p:spPr bwMode="auto">
            <a:xfrm>
              <a:off x="7216775" y="184626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2</a:t>
              </a:r>
            </a:p>
          </p:txBody>
        </p:sp>
        <p:sp>
          <p:nvSpPr>
            <p:cNvPr id="107" name="Text Box 24"/>
            <p:cNvSpPr txBox="1">
              <a:spLocks noChangeArrowheads="1"/>
            </p:cNvSpPr>
            <p:nvPr/>
          </p:nvSpPr>
          <p:spPr bwMode="auto">
            <a:xfrm>
              <a:off x="5915025" y="1296989"/>
              <a:ext cx="601663" cy="307975"/>
            </a:xfrm>
            <a:prstGeom prst="rect">
              <a:avLst/>
            </a:prstGeom>
            <a:solidFill>
              <a:srgbClr val="00FFFF"/>
            </a:solidFill>
            <a:ln w="28575" algn="ctr">
              <a:solidFill>
                <a:schemeClr val="tx1"/>
              </a:solidFill>
              <a:miter lim="800000"/>
              <a:headEnd/>
              <a:tailEnd/>
            </a:ln>
          </p:spPr>
          <p:txBody>
            <a:bodyPr wrap="none">
              <a:spAutoFit/>
            </a:bodyPr>
            <a:lstStyle/>
            <a:p>
              <a:r>
                <a:rPr lang="en-US" sz="1400" dirty="0">
                  <a:solidFill>
                    <a:schemeClr val="tx2"/>
                  </a:solidFill>
                  <a:latin typeface="Arial" pitchFamily="34" charset="0"/>
                </a:rPr>
                <a:t>head</a:t>
              </a:r>
            </a:p>
          </p:txBody>
        </p:sp>
        <p:sp>
          <p:nvSpPr>
            <p:cNvPr id="108" name="Line 25"/>
            <p:cNvSpPr>
              <a:spLocks noChangeShapeType="1"/>
            </p:cNvSpPr>
            <p:nvPr/>
          </p:nvSpPr>
          <p:spPr bwMode="auto">
            <a:xfrm>
              <a:off x="6305550" y="1581152"/>
              <a:ext cx="203200" cy="2159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109" name="Text Box 26"/>
            <p:cNvSpPr txBox="1">
              <a:spLocks noChangeArrowheads="1"/>
            </p:cNvSpPr>
            <p:nvPr/>
          </p:nvSpPr>
          <p:spPr bwMode="auto">
            <a:xfrm>
              <a:off x="7413625" y="1309689"/>
              <a:ext cx="590550" cy="307975"/>
            </a:xfrm>
            <a:prstGeom prst="rect">
              <a:avLst/>
            </a:prstGeom>
            <a:solidFill>
              <a:srgbClr val="00FFFF"/>
            </a:solidFill>
            <a:ln w="28575" algn="ctr">
              <a:solidFill>
                <a:schemeClr val="tx1"/>
              </a:solidFill>
              <a:miter lim="800000"/>
              <a:headEnd/>
              <a:tailEnd/>
            </a:ln>
          </p:spPr>
          <p:txBody>
            <a:bodyPr>
              <a:spAutoFit/>
            </a:bodyPr>
            <a:lstStyle/>
            <a:p>
              <a:r>
                <a:rPr lang="en-US" sz="1400" dirty="0">
                  <a:solidFill>
                    <a:schemeClr val="tx2"/>
                  </a:solidFill>
                  <a:latin typeface="Arial" pitchFamily="34" charset="0"/>
                </a:rPr>
                <a:t>tail</a:t>
              </a:r>
            </a:p>
          </p:txBody>
        </p:sp>
        <p:sp>
          <p:nvSpPr>
            <p:cNvPr id="110" name="Line 27"/>
            <p:cNvSpPr>
              <a:spLocks noChangeShapeType="1"/>
            </p:cNvSpPr>
            <p:nvPr/>
          </p:nvSpPr>
          <p:spPr bwMode="auto">
            <a:xfrm flipH="1">
              <a:off x="7194550" y="1606552"/>
              <a:ext cx="406400" cy="4191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111" name="Text Box 28"/>
            <p:cNvSpPr txBox="1">
              <a:spLocks noChangeArrowheads="1"/>
            </p:cNvSpPr>
            <p:nvPr/>
          </p:nvSpPr>
          <p:spPr bwMode="auto">
            <a:xfrm>
              <a:off x="6435725" y="16827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y</a:t>
              </a:r>
            </a:p>
          </p:txBody>
        </p:sp>
        <p:sp>
          <p:nvSpPr>
            <p:cNvPr id="112" name="Text Box 29"/>
            <p:cNvSpPr txBox="1">
              <a:spLocks noChangeArrowheads="1"/>
            </p:cNvSpPr>
            <p:nvPr/>
          </p:nvSpPr>
          <p:spPr bwMode="auto">
            <a:xfrm>
              <a:off x="6727825" y="17081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z</a:t>
              </a:r>
            </a:p>
          </p:txBody>
        </p:sp>
        <p:grpSp>
          <p:nvGrpSpPr>
            <p:cNvPr id="113" name="Group 37"/>
            <p:cNvGrpSpPr/>
            <p:nvPr/>
          </p:nvGrpSpPr>
          <p:grpSpPr>
            <a:xfrm>
              <a:off x="6563360" y="2171808"/>
              <a:ext cx="332554" cy="474757"/>
              <a:chOff x="4436366" y="3112166"/>
              <a:chExt cx="634627" cy="906000"/>
            </a:xfrm>
          </p:grpSpPr>
          <p:sp>
            <p:nvSpPr>
              <p:cNvPr id="114" name="Oval 8"/>
              <p:cNvSpPr>
                <a:spLocks noChangeArrowheads="1"/>
              </p:cNvSpPr>
              <p:nvPr/>
            </p:nvSpPr>
            <p:spPr bwMode="auto">
              <a:xfrm>
                <a:off x="4436366" y="3112166"/>
                <a:ext cx="634627" cy="655835"/>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115" name="Oval 9"/>
              <p:cNvSpPr>
                <a:spLocks noChangeArrowheads="1"/>
              </p:cNvSpPr>
              <p:nvPr/>
            </p:nvSpPr>
            <p:spPr bwMode="auto">
              <a:xfrm>
                <a:off x="4527663" y="3200062"/>
                <a:ext cx="445352" cy="516104"/>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116" name="Oval 10"/>
              <p:cNvSpPr>
                <a:spLocks noChangeArrowheads="1"/>
              </p:cNvSpPr>
              <p:nvPr/>
            </p:nvSpPr>
            <p:spPr bwMode="auto">
              <a:xfrm>
                <a:off x="4440819" y="3375853"/>
                <a:ext cx="630174" cy="642313"/>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117" name="Oval 11"/>
              <p:cNvSpPr>
                <a:spLocks noChangeArrowheads="1"/>
              </p:cNvSpPr>
              <p:nvPr/>
            </p:nvSpPr>
            <p:spPr bwMode="auto">
              <a:xfrm>
                <a:off x="4639001" y="3508823"/>
                <a:ext cx="227130" cy="220865"/>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118"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CC"/>
              </a:solidFill>
              <a:ln w="12700">
                <a:solidFill>
                  <a:schemeClr val="bg1"/>
                </a:solidFill>
                <a:miter lim="800000"/>
                <a:headEnd/>
                <a:tailEnd/>
              </a:ln>
            </p:spPr>
            <p:txBody>
              <a:bodyPr wrap="none" anchor="ctr"/>
              <a:lstStyle/>
              <a:p>
                <a:endParaRPr lang="en-US" dirty="0">
                  <a:latin typeface="Arial" pitchFamily="34" charset="0"/>
                </a:endParaRPr>
              </a:p>
            </p:txBody>
          </p:sp>
        </p:grpSp>
      </p:grpSp>
    </p:spTree>
    <p:extLst>
      <p:ext uri="{BB962C8B-B14F-4D97-AF65-F5344CB8AC3E}">
        <p14:creationId xmlns:p14="http://schemas.microsoft.com/office/powerpoint/2010/main" val="3188364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530600" y="2167457"/>
            <a:ext cx="5334000" cy="3477875"/>
          </a:xfrm>
          <a:prstGeom prst="rect">
            <a:avLst/>
          </a:prstGeom>
        </p:spPr>
        <p:txBody>
          <a:bodyPr wrap="square">
            <a:spAutoFit/>
          </a:bodyPr>
          <a:lstStyle/>
          <a:p>
            <a:pPr marL="514350" indent="-514350">
              <a:spcBef>
                <a:spcPts val="600"/>
              </a:spcBef>
              <a:buClr>
                <a:schemeClr val="tx1"/>
              </a:buClr>
              <a:buFont typeface="+mj-lt"/>
              <a:buAutoNum type="arabicPeriod"/>
            </a:pPr>
            <a:r>
              <a:rPr lang="en-US" sz="2000" dirty="0" smtClean="0">
                <a:solidFill>
                  <a:schemeClr val="tx1"/>
                </a:solidFill>
                <a:latin typeface="Arial"/>
                <a:cs typeface="Arial"/>
              </a:rPr>
              <a:t>Loads</a:t>
            </a:r>
            <a:r>
              <a:rPr lang="en-US" sz="2000" dirty="0" smtClean="0">
                <a:solidFill>
                  <a:srgbClr val="0000FF"/>
                </a:solidFill>
                <a:latin typeface="Arial"/>
                <a:cs typeface="Arial"/>
              </a:rPr>
              <a:t> are </a:t>
            </a:r>
            <a:r>
              <a:rPr lang="en-US" sz="2000" i="1" dirty="0" smtClean="0">
                <a:solidFill>
                  <a:srgbClr val="0000FF"/>
                </a:solidFill>
                <a:latin typeface="Arial"/>
                <a:cs typeface="Arial"/>
              </a:rPr>
              <a:t>not</a:t>
            </a:r>
            <a:r>
              <a:rPr lang="en-US" sz="2000" spc="600" dirty="0" smtClean="0">
                <a:solidFill>
                  <a:srgbClr val="0000FF"/>
                </a:solidFill>
                <a:latin typeface="Arial"/>
                <a:cs typeface="Arial"/>
              </a:rPr>
              <a:t> </a:t>
            </a:r>
            <a:r>
              <a:rPr lang="en-US" sz="2000" dirty="0" smtClean="0">
                <a:solidFill>
                  <a:srgbClr val="0000FF"/>
                </a:solidFill>
                <a:latin typeface="Arial"/>
                <a:cs typeface="Arial"/>
              </a:rPr>
              <a:t>reordered with </a:t>
            </a:r>
            <a:r>
              <a:rPr lang="en-US" sz="2000" dirty="0" smtClean="0">
                <a:solidFill>
                  <a:srgbClr val="000000"/>
                </a:solidFill>
                <a:latin typeface="Arial"/>
                <a:cs typeface="Arial"/>
              </a:rPr>
              <a:t>loads</a:t>
            </a:r>
            <a:r>
              <a:rPr lang="en-US" sz="2000" dirty="0" smtClean="0">
                <a:solidFill>
                  <a:srgbClr val="0000FF"/>
                </a:solidFill>
                <a:latin typeface="Arial"/>
                <a:cs typeface="Arial"/>
              </a:rPr>
              <a:t>.</a:t>
            </a:r>
          </a:p>
          <a:p>
            <a:pPr marL="514350" indent="-514350">
              <a:spcBef>
                <a:spcPts val="600"/>
              </a:spcBef>
              <a:buClr>
                <a:schemeClr val="tx1"/>
              </a:buClr>
              <a:buFont typeface="+mj-lt"/>
              <a:buAutoNum type="arabicPeriod"/>
            </a:pPr>
            <a:r>
              <a:rPr lang="en-US" sz="2000" dirty="0" smtClean="0">
                <a:solidFill>
                  <a:srgbClr val="000000"/>
                </a:solidFill>
                <a:latin typeface="Arial"/>
                <a:cs typeface="Arial"/>
              </a:rPr>
              <a:t>Stores</a:t>
            </a:r>
            <a:r>
              <a:rPr lang="en-US" sz="2000" dirty="0" smtClean="0">
                <a:solidFill>
                  <a:srgbClr val="0000FF"/>
                </a:solidFill>
                <a:latin typeface="Arial"/>
                <a:cs typeface="Arial"/>
              </a:rPr>
              <a:t> are </a:t>
            </a:r>
            <a:r>
              <a:rPr lang="en-US" sz="2000" i="1" dirty="0" smtClean="0">
                <a:solidFill>
                  <a:srgbClr val="0000FF"/>
                </a:solidFill>
                <a:latin typeface="Arial"/>
                <a:cs typeface="Arial"/>
              </a:rPr>
              <a:t>not</a:t>
            </a:r>
            <a:r>
              <a:rPr lang="en-US" sz="2000" spc="600" dirty="0" smtClean="0">
                <a:solidFill>
                  <a:srgbClr val="0000FF"/>
                </a:solidFill>
                <a:latin typeface="Arial"/>
                <a:cs typeface="Arial"/>
              </a:rPr>
              <a:t> </a:t>
            </a:r>
            <a:r>
              <a:rPr lang="en-US" sz="2000" dirty="0" smtClean="0">
                <a:solidFill>
                  <a:srgbClr val="0000FF"/>
                </a:solidFill>
                <a:latin typeface="Arial"/>
                <a:cs typeface="Arial"/>
              </a:rPr>
              <a:t>reordered with </a:t>
            </a:r>
            <a:r>
              <a:rPr lang="en-US" sz="2000" dirty="0" smtClean="0">
                <a:solidFill>
                  <a:srgbClr val="000000"/>
                </a:solidFill>
                <a:latin typeface="Arial"/>
                <a:cs typeface="Arial"/>
              </a:rPr>
              <a:t>stores</a:t>
            </a:r>
            <a:r>
              <a:rPr lang="en-US" sz="2000" dirty="0" smtClean="0">
                <a:solidFill>
                  <a:srgbClr val="0000FF"/>
                </a:solidFill>
                <a:latin typeface="Arial"/>
                <a:cs typeface="Arial"/>
              </a:rPr>
              <a:t>.</a:t>
            </a:r>
          </a:p>
          <a:p>
            <a:pPr marL="514350" indent="-514350">
              <a:spcBef>
                <a:spcPts val="600"/>
              </a:spcBef>
              <a:buClr>
                <a:schemeClr val="tx1"/>
              </a:buClr>
              <a:buFont typeface="+mj-lt"/>
              <a:buAutoNum type="arabicPeriod"/>
            </a:pPr>
            <a:r>
              <a:rPr lang="en-US" sz="2000" dirty="0" smtClean="0">
                <a:solidFill>
                  <a:srgbClr val="000000"/>
                </a:solidFill>
                <a:latin typeface="Arial"/>
                <a:cs typeface="Arial"/>
              </a:rPr>
              <a:t>Stores</a:t>
            </a:r>
            <a:r>
              <a:rPr lang="en-US" sz="2000" dirty="0" smtClean="0">
                <a:solidFill>
                  <a:srgbClr val="0000FF"/>
                </a:solidFill>
                <a:latin typeface="Arial"/>
                <a:cs typeface="Arial"/>
              </a:rPr>
              <a:t> are </a:t>
            </a:r>
            <a:r>
              <a:rPr lang="en-US" sz="2000" i="1" dirty="0" smtClean="0">
                <a:solidFill>
                  <a:srgbClr val="0000FF"/>
                </a:solidFill>
                <a:latin typeface="Arial"/>
                <a:cs typeface="Arial"/>
              </a:rPr>
              <a:t>not</a:t>
            </a:r>
            <a:r>
              <a:rPr lang="en-US" sz="2000" spc="600" dirty="0" smtClean="0">
                <a:solidFill>
                  <a:srgbClr val="0000FF"/>
                </a:solidFill>
                <a:latin typeface="Arial"/>
                <a:cs typeface="Arial"/>
              </a:rPr>
              <a:t> </a:t>
            </a:r>
            <a:r>
              <a:rPr lang="en-US" sz="2000" dirty="0" smtClean="0">
                <a:solidFill>
                  <a:srgbClr val="0000FF"/>
                </a:solidFill>
                <a:latin typeface="Arial"/>
                <a:cs typeface="Arial"/>
              </a:rPr>
              <a:t>reordered with </a:t>
            </a:r>
            <a:r>
              <a:rPr lang="en-US" sz="2000" dirty="0" smtClean="0">
                <a:solidFill>
                  <a:srgbClr val="000000"/>
                </a:solidFill>
                <a:latin typeface="Arial"/>
                <a:cs typeface="Arial"/>
              </a:rPr>
              <a:t>prior loads</a:t>
            </a:r>
            <a:r>
              <a:rPr lang="en-US" sz="2000" dirty="0" smtClean="0">
                <a:solidFill>
                  <a:srgbClr val="0000FF"/>
                </a:solidFill>
                <a:latin typeface="Arial"/>
                <a:cs typeface="Arial"/>
              </a:rPr>
              <a:t>.</a:t>
            </a:r>
          </a:p>
          <a:p>
            <a:pPr marL="514350" indent="-514350">
              <a:spcBef>
                <a:spcPts val="600"/>
              </a:spcBef>
              <a:buClr>
                <a:schemeClr val="tx1"/>
              </a:buClr>
              <a:buFont typeface="+mj-lt"/>
              <a:buAutoNum type="arabicPeriod"/>
            </a:pPr>
            <a:r>
              <a:rPr lang="en-US" sz="2000" dirty="0" smtClean="0">
                <a:solidFill>
                  <a:srgbClr val="0000FF"/>
                </a:solidFill>
                <a:latin typeface="Arial"/>
                <a:cs typeface="Arial"/>
              </a:rPr>
              <a:t>A </a:t>
            </a:r>
            <a:r>
              <a:rPr lang="en-US" sz="2000" dirty="0" smtClean="0">
                <a:solidFill>
                  <a:srgbClr val="000000"/>
                </a:solidFill>
                <a:latin typeface="Arial"/>
                <a:cs typeface="Arial"/>
              </a:rPr>
              <a:t>load</a:t>
            </a:r>
            <a:r>
              <a:rPr lang="en-US" sz="2000" dirty="0" smtClean="0">
                <a:solidFill>
                  <a:srgbClr val="0000FF"/>
                </a:solidFill>
                <a:latin typeface="Arial"/>
                <a:cs typeface="Arial"/>
              </a:rPr>
              <a:t> </a:t>
            </a:r>
            <a:r>
              <a:rPr lang="en-US" sz="2000" i="1" dirty="0" smtClean="0">
                <a:solidFill>
                  <a:srgbClr val="0000FF"/>
                </a:solidFill>
                <a:latin typeface="Arial"/>
                <a:cs typeface="Arial"/>
              </a:rPr>
              <a:t>may</a:t>
            </a:r>
            <a:r>
              <a:rPr lang="en-US" sz="2000" spc="600" dirty="0" smtClean="0">
                <a:solidFill>
                  <a:srgbClr val="0000FF"/>
                </a:solidFill>
                <a:latin typeface="Arial"/>
                <a:cs typeface="Arial"/>
              </a:rPr>
              <a:t> </a:t>
            </a:r>
            <a:r>
              <a:rPr lang="en-US" sz="2000" dirty="0" smtClean="0">
                <a:solidFill>
                  <a:srgbClr val="0000FF"/>
                </a:solidFill>
                <a:latin typeface="Arial"/>
                <a:cs typeface="Arial"/>
              </a:rPr>
              <a:t>be reordered with a </a:t>
            </a:r>
            <a:r>
              <a:rPr lang="en-US" sz="2000" dirty="0" smtClean="0">
                <a:solidFill>
                  <a:srgbClr val="000000"/>
                </a:solidFill>
                <a:latin typeface="Arial"/>
                <a:cs typeface="Arial"/>
              </a:rPr>
              <a:t>prior store to a different location</a:t>
            </a:r>
            <a:r>
              <a:rPr lang="en-US" sz="2000" dirty="0" smtClean="0">
                <a:solidFill>
                  <a:srgbClr val="0000FF"/>
                </a:solidFill>
                <a:latin typeface="Arial"/>
                <a:cs typeface="Arial"/>
              </a:rPr>
              <a:t> but </a:t>
            </a:r>
            <a:r>
              <a:rPr lang="en-US" sz="2000" i="1" dirty="0" smtClean="0">
                <a:solidFill>
                  <a:srgbClr val="0000FF"/>
                </a:solidFill>
                <a:latin typeface="Arial"/>
                <a:cs typeface="Arial"/>
              </a:rPr>
              <a:t>not</a:t>
            </a:r>
            <a:r>
              <a:rPr lang="en-US" sz="2000" spc="600" dirty="0" smtClean="0">
                <a:solidFill>
                  <a:srgbClr val="0000FF"/>
                </a:solidFill>
                <a:latin typeface="Arial"/>
                <a:cs typeface="Arial"/>
              </a:rPr>
              <a:t> </a:t>
            </a:r>
            <a:r>
              <a:rPr lang="en-US" sz="2000" dirty="0" smtClean="0">
                <a:solidFill>
                  <a:srgbClr val="0000FF"/>
                </a:solidFill>
                <a:latin typeface="Arial"/>
                <a:cs typeface="Arial"/>
              </a:rPr>
              <a:t>with a prior store to the same location.</a:t>
            </a:r>
          </a:p>
          <a:p>
            <a:pPr marL="514350" indent="-514350">
              <a:spcBef>
                <a:spcPts val="600"/>
              </a:spcBef>
              <a:buClr>
                <a:schemeClr val="tx1"/>
              </a:buClr>
              <a:buFont typeface="+mj-lt"/>
              <a:buAutoNum type="arabicPeriod"/>
            </a:pPr>
            <a:r>
              <a:rPr lang="en-US" sz="2000" dirty="0" smtClean="0">
                <a:solidFill>
                  <a:srgbClr val="000000"/>
                </a:solidFill>
                <a:latin typeface="Arial"/>
                <a:cs typeface="Arial"/>
              </a:rPr>
              <a:t>Stores</a:t>
            </a:r>
            <a:r>
              <a:rPr lang="en-US" sz="2000" dirty="0" smtClean="0">
                <a:solidFill>
                  <a:srgbClr val="0000FF"/>
                </a:solidFill>
                <a:latin typeface="Arial"/>
                <a:cs typeface="Arial"/>
              </a:rPr>
              <a:t> </a:t>
            </a:r>
            <a:r>
              <a:rPr lang="en-US" sz="2000" dirty="0" smtClean="0">
                <a:solidFill>
                  <a:srgbClr val="000000"/>
                </a:solidFill>
                <a:latin typeface="Arial"/>
                <a:cs typeface="Arial"/>
              </a:rPr>
              <a:t>to the same location </a:t>
            </a:r>
            <a:r>
              <a:rPr lang="en-US" sz="2000" dirty="0" smtClean="0">
                <a:solidFill>
                  <a:srgbClr val="0000FF"/>
                </a:solidFill>
                <a:latin typeface="Arial"/>
                <a:cs typeface="Arial"/>
              </a:rPr>
              <a:t>respect a global total order.</a:t>
            </a:r>
          </a:p>
        </p:txBody>
      </p:sp>
      <p:sp>
        <p:nvSpPr>
          <p:cNvPr id="16" name="Folded Corner 15"/>
          <p:cNvSpPr/>
          <p:nvPr/>
        </p:nvSpPr>
        <p:spPr>
          <a:xfrm>
            <a:off x="1219200" y="1981200"/>
            <a:ext cx="1447800" cy="3962400"/>
          </a:xfrm>
          <a:prstGeom prst="foldedCorner">
            <a:avLst/>
          </a:prstGeom>
          <a:blipFill>
            <a:blip r:embed="rId3" cstate="print"/>
            <a:tile tx="0" ty="0" sx="100000" sy="100000" flip="none" algn="tl"/>
          </a:blipFill>
          <a:ln>
            <a:solidFill>
              <a:schemeClr val="tx1"/>
            </a:solidFill>
          </a:ln>
          <a:effectLst>
            <a:outerShdw blurRad="50800" dist="38100" dir="2700000" algn="tl" rotWithShape="0">
              <a:prstClr val="black">
                <a:alpha val="40000"/>
              </a:prstClr>
            </a:outerShdw>
          </a:effectLst>
        </p:spPr>
        <p:txBody>
          <a:bodyPr wrap="square">
            <a:noAutofit/>
          </a:bodyPr>
          <a:lstStyle/>
          <a:p>
            <a:endParaRPr lang="en-US" sz="2400" i="1" dirty="0" smtClean="0">
              <a:solidFill>
                <a:schemeClr val="tx2"/>
              </a:solidFill>
              <a:latin typeface="Lucida Sans Typewriter" pitchFamily="33" charset="0"/>
              <a:cs typeface="Lucida Sans Typewriter" pitchFamily="33" charset="0"/>
            </a:endParaRPr>
          </a:p>
        </p:txBody>
      </p:sp>
      <p:sp>
        <p:nvSpPr>
          <p:cNvPr id="2" name="Title 1"/>
          <p:cNvSpPr>
            <a:spLocks noGrp="1"/>
          </p:cNvSpPr>
          <p:nvPr>
            <p:ph type="title"/>
          </p:nvPr>
        </p:nvSpPr>
        <p:spPr/>
        <p:txBody>
          <a:bodyPr/>
          <a:lstStyle/>
          <a:p>
            <a:r>
              <a:rPr lang="en-US" dirty="0" smtClean="0"/>
              <a:t>X86: Memory Consistency</a:t>
            </a:r>
            <a:endParaRPr lang="en-US" dirty="0"/>
          </a:p>
        </p:txBody>
      </p:sp>
      <p:sp>
        <p:nvSpPr>
          <p:cNvPr id="5" name="Rectangle 4"/>
          <p:cNvSpPr/>
          <p:nvPr/>
        </p:nvSpPr>
        <p:spPr>
          <a:xfrm>
            <a:off x="1371600" y="2133600"/>
            <a:ext cx="1019179" cy="369332"/>
          </a:xfrm>
          <a:prstGeom prst="rect">
            <a:avLst/>
          </a:prstGeom>
        </p:spPr>
        <p:txBody>
          <a:bodyPr wrap="none">
            <a:spAutoFit/>
          </a:bodyPr>
          <a:lstStyle/>
          <a:p>
            <a:r>
              <a:rPr lang="en-US" b="1" dirty="0" smtClean="0">
                <a:solidFill>
                  <a:schemeClr val="tx2"/>
                </a:solidFill>
                <a:latin typeface="Lucida Sans Typewriter" pitchFamily="33" charset="0"/>
                <a:cs typeface="Lucida Sans Typewriter" pitchFamily="33" charset="0"/>
              </a:rPr>
              <a:t>Store1</a:t>
            </a:r>
            <a:endParaRPr lang="en-US" b="1" dirty="0">
              <a:solidFill>
                <a:schemeClr val="tx2"/>
              </a:solidFill>
              <a:latin typeface="Lucida Sans Typewriter" pitchFamily="33" charset="0"/>
              <a:cs typeface="Lucida Sans Typewriter" pitchFamily="33" charset="0"/>
            </a:endParaRPr>
          </a:p>
        </p:txBody>
      </p:sp>
      <p:sp>
        <p:nvSpPr>
          <p:cNvPr id="6" name="Rectangle 5"/>
          <p:cNvSpPr/>
          <p:nvPr/>
        </p:nvSpPr>
        <p:spPr>
          <a:xfrm>
            <a:off x="1371600" y="2533650"/>
            <a:ext cx="1019179" cy="369332"/>
          </a:xfrm>
          <a:prstGeom prst="rect">
            <a:avLst/>
          </a:prstGeom>
        </p:spPr>
        <p:txBody>
          <a:bodyPr wrap="none">
            <a:spAutoFit/>
          </a:bodyPr>
          <a:lstStyle/>
          <a:p>
            <a:r>
              <a:rPr lang="en-US" b="1" dirty="0" smtClean="0">
                <a:solidFill>
                  <a:schemeClr val="tx2"/>
                </a:solidFill>
                <a:latin typeface="Lucida Sans Typewriter" pitchFamily="33" charset="0"/>
                <a:cs typeface="Lucida Sans Typewriter" pitchFamily="33" charset="0"/>
              </a:rPr>
              <a:t>Store2</a:t>
            </a:r>
            <a:endParaRPr lang="en-US" b="1" dirty="0">
              <a:solidFill>
                <a:schemeClr val="tx2"/>
              </a:solidFill>
              <a:latin typeface="Lucida Sans Typewriter" pitchFamily="33" charset="0"/>
              <a:cs typeface="Lucida Sans Typewriter" pitchFamily="33" charset="0"/>
            </a:endParaRPr>
          </a:p>
        </p:txBody>
      </p:sp>
      <p:sp>
        <p:nvSpPr>
          <p:cNvPr id="7" name="Rectangle 6"/>
          <p:cNvSpPr/>
          <p:nvPr/>
        </p:nvSpPr>
        <p:spPr>
          <a:xfrm>
            <a:off x="1371600" y="2933700"/>
            <a:ext cx="880094" cy="369332"/>
          </a:xfrm>
          <a:prstGeom prst="rect">
            <a:avLst/>
          </a:prstGeom>
        </p:spPr>
        <p:txBody>
          <a:bodyPr wrap="none">
            <a:spAutoFit/>
          </a:bodyPr>
          <a:lstStyle/>
          <a:p>
            <a:r>
              <a:rPr lang="en-US" b="1" dirty="0" smtClean="0">
                <a:solidFill>
                  <a:schemeClr val="accent2"/>
                </a:solidFill>
                <a:latin typeface="Lucida Sans Typewriter" pitchFamily="33" charset="0"/>
                <a:cs typeface="Lucida Sans Typewriter" pitchFamily="33" charset="0"/>
              </a:rPr>
              <a:t>Load1</a:t>
            </a:r>
            <a:endParaRPr lang="en-US" b="1" dirty="0">
              <a:solidFill>
                <a:schemeClr val="accent2"/>
              </a:solidFill>
              <a:latin typeface="Lucida Sans Typewriter" pitchFamily="33" charset="0"/>
              <a:cs typeface="Lucida Sans Typewriter" pitchFamily="33" charset="0"/>
            </a:endParaRPr>
          </a:p>
        </p:txBody>
      </p:sp>
      <p:sp>
        <p:nvSpPr>
          <p:cNvPr id="8" name="Rectangle 7"/>
          <p:cNvSpPr/>
          <p:nvPr/>
        </p:nvSpPr>
        <p:spPr>
          <a:xfrm>
            <a:off x="1371600" y="3733800"/>
            <a:ext cx="1019179" cy="369332"/>
          </a:xfrm>
          <a:prstGeom prst="rect">
            <a:avLst/>
          </a:prstGeom>
        </p:spPr>
        <p:txBody>
          <a:bodyPr wrap="none">
            <a:spAutoFit/>
          </a:bodyPr>
          <a:lstStyle/>
          <a:p>
            <a:r>
              <a:rPr lang="en-US" b="1" dirty="0" smtClean="0">
                <a:solidFill>
                  <a:schemeClr val="tx2"/>
                </a:solidFill>
                <a:latin typeface="Lucida Sans Typewriter" pitchFamily="33" charset="0"/>
                <a:cs typeface="Lucida Sans Typewriter" pitchFamily="33" charset="0"/>
              </a:rPr>
              <a:t>Store3</a:t>
            </a:r>
            <a:endParaRPr lang="en-US" b="1" dirty="0">
              <a:solidFill>
                <a:schemeClr val="tx2"/>
              </a:solidFill>
              <a:latin typeface="Lucida Sans Typewriter" pitchFamily="33" charset="0"/>
              <a:cs typeface="Lucida Sans Typewriter" pitchFamily="33" charset="0"/>
            </a:endParaRPr>
          </a:p>
        </p:txBody>
      </p:sp>
      <p:sp>
        <p:nvSpPr>
          <p:cNvPr id="9" name="Rectangle 8"/>
          <p:cNvSpPr/>
          <p:nvPr/>
        </p:nvSpPr>
        <p:spPr>
          <a:xfrm>
            <a:off x="1371600" y="4133850"/>
            <a:ext cx="1019179" cy="369332"/>
          </a:xfrm>
          <a:prstGeom prst="rect">
            <a:avLst/>
          </a:prstGeom>
        </p:spPr>
        <p:txBody>
          <a:bodyPr wrap="none">
            <a:spAutoFit/>
          </a:bodyPr>
          <a:lstStyle/>
          <a:p>
            <a:r>
              <a:rPr lang="en-US" b="1" dirty="0" smtClean="0">
                <a:solidFill>
                  <a:schemeClr val="tx2"/>
                </a:solidFill>
                <a:latin typeface="Lucida Sans Typewriter" pitchFamily="33" charset="0"/>
                <a:cs typeface="Lucida Sans Typewriter" pitchFamily="33" charset="0"/>
              </a:rPr>
              <a:t>Store4</a:t>
            </a:r>
            <a:endParaRPr lang="en-US" b="1" dirty="0">
              <a:solidFill>
                <a:schemeClr val="tx2"/>
              </a:solidFill>
              <a:latin typeface="Lucida Sans Typewriter" pitchFamily="33" charset="0"/>
              <a:cs typeface="Lucida Sans Typewriter" pitchFamily="33" charset="0"/>
            </a:endParaRPr>
          </a:p>
        </p:txBody>
      </p:sp>
      <p:sp>
        <p:nvSpPr>
          <p:cNvPr id="10" name="Rectangle 9"/>
          <p:cNvSpPr/>
          <p:nvPr/>
        </p:nvSpPr>
        <p:spPr>
          <a:xfrm>
            <a:off x="1371600" y="4533900"/>
            <a:ext cx="880094" cy="369332"/>
          </a:xfrm>
          <a:prstGeom prst="rect">
            <a:avLst/>
          </a:prstGeom>
        </p:spPr>
        <p:txBody>
          <a:bodyPr wrap="none">
            <a:spAutoFit/>
          </a:bodyPr>
          <a:lstStyle/>
          <a:p>
            <a:r>
              <a:rPr lang="en-US" b="1" dirty="0" smtClean="0">
                <a:solidFill>
                  <a:schemeClr val="accent2"/>
                </a:solidFill>
                <a:latin typeface="Lucida Sans Typewriter" pitchFamily="33" charset="0"/>
                <a:cs typeface="Lucida Sans Typewriter" pitchFamily="33" charset="0"/>
              </a:rPr>
              <a:t>Load3</a:t>
            </a:r>
            <a:endParaRPr lang="en-US" b="1" dirty="0">
              <a:solidFill>
                <a:schemeClr val="accent2"/>
              </a:solidFill>
              <a:latin typeface="Lucida Sans Typewriter" pitchFamily="33" charset="0"/>
              <a:cs typeface="Lucida Sans Typewriter" pitchFamily="33" charset="0"/>
            </a:endParaRPr>
          </a:p>
        </p:txBody>
      </p:sp>
      <p:sp>
        <p:nvSpPr>
          <p:cNvPr id="11" name="Rectangle 10"/>
          <p:cNvSpPr/>
          <p:nvPr/>
        </p:nvSpPr>
        <p:spPr>
          <a:xfrm>
            <a:off x="1371600" y="3333750"/>
            <a:ext cx="880094" cy="369332"/>
          </a:xfrm>
          <a:prstGeom prst="rect">
            <a:avLst/>
          </a:prstGeom>
        </p:spPr>
        <p:txBody>
          <a:bodyPr wrap="none">
            <a:spAutoFit/>
          </a:bodyPr>
          <a:lstStyle/>
          <a:p>
            <a:r>
              <a:rPr lang="en-US" b="1" dirty="0" smtClean="0">
                <a:solidFill>
                  <a:schemeClr val="accent2"/>
                </a:solidFill>
                <a:latin typeface="Lucida Sans Typewriter" pitchFamily="33" charset="0"/>
                <a:cs typeface="Lucida Sans Typewriter" pitchFamily="33" charset="0"/>
              </a:rPr>
              <a:t>Load2</a:t>
            </a:r>
            <a:endParaRPr lang="en-US" b="1" dirty="0">
              <a:solidFill>
                <a:schemeClr val="accent2"/>
              </a:solidFill>
              <a:latin typeface="Lucida Sans Typewriter" pitchFamily="33" charset="0"/>
              <a:cs typeface="Lucida Sans Typewriter" pitchFamily="33" charset="0"/>
            </a:endParaRPr>
          </a:p>
        </p:txBody>
      </p:sp>
      <p:sp>
        <p:nvSpPr>
          <p:cNvPr id="12" name="Rectangle 11"/>
          <p:cNvSpPr/>
          <p:nvPr/>
        </p:nvSpPr>
        <p:spPr>
          <a:xfrm>
            <a:off x="1371600" y="4933950"/>
            <a:ext cx="880094" cy="369332"/>
          </a:xfrm>
          <a:prstGeom prst="rect">
            <a:avLst/>
          </a:prstGeom>
        </p:spPr>
        <p:txBody>
          <a:bodyPr wrap="none">
            <a:spAutoFit/>
          </a:bodyPr>
          <a:lstStyle/>
          <a:p>
            <a:r>
              <a:rPr lang="en-US" b="1" dirty="0" smtClean="0">
                <a:solidFill>
                  <a:schemeClr val="accent2"/>
                </a:solidFill>
                <a:latin typeface="Lucida Sans Typewriter" pitchFamily="33" charset="0"/>
                <a:cs typeface="Lucida Sans Typewriter" pitchFamily="33" charset="0"/>
              </a:rPr>
              <a:t>Load4</a:t>
            </a:r>
            <a:endParaRPr lang="en-US" b="1" dirty="0">
              <a:solidFill>
                <a:schemeClr val="accent2"/>
              </a:solidFill>
              <a:latin typeface="Lucida Sans Typewriter" pitchFamily="33" charset="0"/>
              <a:cs typeface="Lucida Sans Typewriter" pitchFamily="33" charset="0"/>
            </a:endParaRPr>
          </a:p>
        </p:txBody>
      </p:sp>
      <p:sp>
        <p:nvSpPr>
          <p:cNvPr id="13" name="Rectangle 12"/>
          <p:cNvSpPr/>
          <p:nvPr/>
        </p:nvSpPr>
        <p:spPr>
          <a:xfrm>
            <a:off x="1371600" y="5334000"/>
            <a:ext cx="880094" cy="369332"/>
          </a:xfrm>
          <a:prstGeom prst="rect">
            <a:avLst/>
          </a:prstGeom>
        </p:spPr>
        <p:txBody>
          <a:bodyPr wrap="none">
            <a:spAutoFit/>
          </a:bodyPr>
          <a:lstStyle/>
          <a:p>
            <a:r>
              <a:rPr lang="en-US" b="1" dirty="0" smtClean="0">
                <a:solidFill>
                  <a:schemeClr val="accent2"/>
                </a:solidFill>
                <a:latin typeface="Lucida Sans Typewriter" pitchFamily="33" charset="0"/>
                <a:cs typeface="Lucida Sans Typewriter" pitchFamily="33" charset="0"/>
              </a:rPr>
              <a:t>Load5</a:t>
            </a:r>
            <a:endParaRPr lang="en-US" b="1" dirty="0">
              <a:solidFill>
                <a:schemeClr val="accent2"/>
              </a:solidFill>
              <a:latin typeface="Lucida Sans Typewriter" pitchFamily="33" charset="0"/>
              <a:cs typeface="Lucida Sans Typewriter" pitchFamily="33" charset="0"/>
            </a:endParaRPr>
          </a:p>
        </p:txBody>
      </p:sp>
      <p:sp>
        <p:nvSpPr>
          <p:cNvPr id="14" name="Rectangle 13"/>
          <p:cNvSpPr/>
          <p:nvPr/>
        </p:nvSpPr>
        <p:spPr>
          <a:xfrm>
            <a:off x="1371600" y="1143000"/>
            <a:ext cx="1297350" cy="923330"/>
          </a:xfrm>
          <a:prstGeom prst="rect">
            <a:avLst/>
          </a:prstGeom>
        </p:spPr>
        <p:txBody>
          <a:bodyPr wrap="none">
            <a:spAutoFit/>
          </a:bodyPr>
          <a:lstStyle/>
          <a:p>
            <a:r>
              <a:rPr lang="en-US" b="1" u="sng" dirty="0" smtClean="0">
                <a:solidFill>
                  <a:schemeClr val="bg2"/>
                </a:solidFill>
                <a:latin typeface="Lucida Sans Typewriter" pitchFamily="33" charset="0"/>
                <a:cs typeface="Lucida Sans Typewriter" pitchFamily="33" charset="0"/>
              </a:rPr>
              <a:t>Thread’s</a:t>
            </a:r>
          </a:p>
          <a:p>
            <a:r>
              <a:rPr lang="en-US" b="1" u="sng" dirty="0" smtClean="0">
                <a:solidFill>
                  <a:schemeClr val="bg2"/>
                </a:solidFill>
                <a:latin typeface="Lucida Sans Typewriter" pitchFamily="33" charset="0"/>
                <a:cs typeface="Lucida Sans Typewriter" pitchFamily="33" charset="0"/>
              </a:rPr>
              <a:t>Code</a:t>
            </a:r>
          </a:p>
          <a:p>
            <a:r>
              <a:rPr lang="en-US" b="1" u="sng" dirty="0" smtClean="0">
                <a:solidFill>
                  <a:schemeClr val="bg2"/>
                </a:solidFill>
                <a:latin typeface="Lucida Sans Typewriter" pitchFamily="33" charset="0"/>
                <a:cs typeface="Lucida Sans Typewriter" pitchFamily="33" charset="0"/>
              </a:rPr>
              <a:t> </a:t>
            </a:r>
          </a:p>
        </p:txBody>
      </p:sp>
      <p:sp>
        <p:nvSpPr>
          <p:cNvPr id="33" name="Rounded Rectangular Callout 32"/>
          <p:cNvSpPr/>
          <p:nvPr/>
        </p:nvSpPr>
        <p:spPr>
          <a:xfrm>
            <a:off x="4038600" y="2819400"/>
            <a:ext cx="4114800" cy="1371600"/>
          </a:xfrm>
          <a:prstGeom prst="wedgeRoundRectCallout">
            <a:avLst>
              <a:gd name="adj1" fmla="val -88192"/>
              <a:gd name="adj2" fmla="val 90396"/>
              <a:gd name="adj3" fmla="val 16667"/>
            </a:avLst>
          </a:prstGeom>
          <a:solidFill>
            <a:srgbClr val="FFFFFF"/>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latin typeface="Arial"/>
                <a:cs typeface="Arial"/>
              </a:rPr>
              <a:t>Total Store Ordering (TSO)…weaker than sequential consistency</a:t>
            </a:r>
            <a:endParaRPr lang="en-US" sz="2400" b="1" dirty="0">
              <a:solidFill>
                <a:srgbClr val="FF0000"/>
              </a:solidFill>
              <a:latin typeface="Arial"/>
              <a:cs typeface="Arial"/>
            </a:endParaRPr>
          </a:p>
        </p:txBody>
      </p:sp>
      <p:sp>
        <p:nvSpPr>
          <p:cNvPr id="35" name="Up Arrow 34"/>
          <p:cNvSpPr/>
          <p:nvPr/>
        </p:nvSpPr>
        <p:spPr>
          <a:xfrm>
            <a:off x="228600" y="4191000"/>
            <a:ext cx="609600" cy="1981200"/>
          </a:xfrm>
          <a:prstGeom prst="upArrow">
            <a:avLst/>
          </a:prstGeom>
          <a:solidFill>
            <a:schemeClr val="bg1"/>
          </a:solid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cap="small" dirty="0" smtClean="0">
                <a:solidFill>
                  <a:schemeClr val="bg2"/>
                </a:solidFill>
                <a:latin typeface="Arial"/>
                <a:cs typeface="Arial"/>
              </a:rPr>
              <a:t>Loads</a:t>
            </a:r>
            <a:endParaRPr lang="en-US" b="1" cap="small" dirty="0">
              <a:solidFill>
                <a:schemeClr val="bg2"/>
              </a:solidFill>
              <a:latin typeface="Arial"/>
              <a:cs typeface="Arial"/>
            </a:endParaRPr>
          </a:p>
        </p:txBody>
      </p:sp>
      <p:sp>
        <p:nvSpPr>
          <p:cNvPr id="4" name="Rectangle 3"/>
          <p:cNvSpPr/>
          <p:nvPr/>
        </p:nvSpPr>
        <p:spPr>
          <a:xfrm>
            <a:off x="2810932" y="4891502"/>
            <a:ext cx="948267" cy="584776"/>
          </a:xfrm>
          <a:prstGeom prst="rect">
            <a:avLst/>
          </a:prstGeom>
        </p:spPr>
        <p:txBody>
          <a:bodyPr wrap="square">
            <a:spAutoFit/>
          </a:bodyPr>
          <a:lstStyle/>
          <a:p>
            <a:r>
              <a:rPr lang="en-US" sz="3200" dirty="0" smtClean="0">
                <a:latin typeface="Arial"/>
                <a:cs typeface="Arial"/>
              </a:rPr>
              <a:t>OK!</a:t>
            </a:r>
            <a:endParaRPr lang="en-US" sz="3200" dirty="0">
              <a:latin typeface="Arial"/>
              <a:cs typeface="Arial"/>
            </a:endParaRPr>
          </a:p>
        </p:txBody>
      </p:sp>
      <p:sp>
        <p:nvSpPr>
          <p:cNvPr id="20"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Tree>
    <p:extLst>
      <p:ext uri="{BB962C8B-B14F-4D97-AF65-F5344CB8AC3E}">
        <p14:creationId xmlns:p14="http://schemas.microsoft.com/office/powerpoint/2010/main" val="3694648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8.33333E-7 -3.7037E-6 L -8.33333E-7 0.12223 " pathEditMode="relative" ptsTypes="AA">
                                      <p:cBhvr>
                                        <p:cTn id="10" dur="2000" fill="hold"/>
                                        <p:tgtEl>
                                          <p:spTgt spid="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2.77778E-7 -7.40741E-7 L 0.00191 0.05648 " pathEditMode="relative" rAng="0" ptsTypes="AA">
                                      <p:cBhvr>
                                        <p:cTn id="12" dur="2000" fill="hold"/>
                                        <p:tgtEl>
                                          <p:spTgt spid="8"/>
                                        </p:tgtEl>
                                        <p:attrNameLst>
                                          <p:attrName>ppt_x</p:attrName>
                                          <p:attrName>ppt_y</p:attrName>
                                        </p:attrNameLst>
                                      </p:cBhvr>
                                      <p:rCtr x="87" y="2824"/>
                                    </p:animMotion>
                                  </p:childTnLst>
                                </p:cTn>
                              </p:par>
                              <p:par>
                                <p:cTn id="13" presetID="0" presetClass="path" presetSubtype="0" accel="50000" decel="50000" fill="hold" grpId="0" nodeType="withEffect">
                                  <p:stCondLst>
                                    <p:cond delay="0"/>
                                  </p:stCondLst>
                                  <p:childTnLst>
                                    <p:animMotion origin="layout" path="M 4.44444E-6 4.81481E-6 L 0.00138 -0.10649 " pathEditMode="relative" rAng="0" ptsTypes="AA">
                                      <p:cBhvr>
                                        <p:cTn id="14" dur="2000" fill="hold"/>
                                        <p:tgtEl>
                                          <p:spTgt spid="10"/>
                                        </p:tgtEl>
                                        <p:attrNameLst>
                                          <p:attrName>ppt_x</p:attrName>
                                          <p:attrName>ppt_y</p:attrName>
                                        </p:attrNameLst>
                                      </p:cBhvr>
                                      <p:rCtr x="69" y="-5324"/>
                                    </p:animMotion>
                                  </p:childTnLst>
                                </p:cTn>
                              </p:par>
                              <p:par>
                                <p:cTn id="15" presetID="0" presetClass="path" presetSubtype="0" accel="50000" decel="50000" fill="hold" grpId="0" nodeType="withEffect">
                                  <p:stCondLst>
                                    <p:cond delay="0"/>
                                  </p:stCondLst>
                                  <p:childTnLst>
                                    <p:animMotion origin="layout" path="M 8.33333E-7 -1.85185E-6 L 0.00121 -0.06111 " pathEditMode="relative" rAng="0" ptsTypes="AA">
                                      <p:cBhvr>
                                        <p:cTn id="16" dur="2000" fill="hold"/>
                                        <p:tgtEl>
                                          <p:spTgt spid="12"/>
                                        </p:tgtEl>
                                        <p:attrNameLst>
                                          <p:attrName>ppt_x</p:attrName>
                                          <p:attrName>ppt_y</p:attrName>
                                        </p:attrNameLst>
                                      </p:cBhvr>
                                      <p:rCtr x="52" y="-3056"/>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dissolv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33" grpId="0" animBg="1"/>
      <p:bldP spid="35" grpId="0" animBg="1"/>
      <p:bldP spid="4"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Barriers (Fences)</a:t>
            </a:r>
            <a:endParaRPr lang="en-US" dirty="0"/>
          </a:p>
        </p:txBody>
      </p:sp>
      <p:sp>
        <p:nvSpPr>
          <p:cNvPr id="4" name="TextBox 3"/>
          <p:cNvSpPr txBox="1"/>
          <p:nvPr/>
        </p:nvSpPr>
        <p:spPr>
          <a:xfrm>
            <a:off x="626534" y="1397006"/>
            <a:ext cx="8026400" cy="4678203"/>
          </a:xfrm>
          <a:prstGeom prst="rect">
            <a:avLst/>
          </a:prstGeom>
          <a:noFill/>
        </p:spPr>
        <p:txBody>
          <a:bodyPr wrap="square" rtlCol="0">
            <a:spAutoFit/>
          </a:bodyPr>
          <a:lstStyle/>
          <a:p>
            <a:pPr marL="280988" indent="-280988">
              <a:spcBef>
                <a:spcPts val="600"/>
              </a:spcBef>
              <a:buClr>
                <a:schemeClr val="accent6"/>
              </a:buClr>
              <a:buFont typeface="Lucida Sans Unicode" pitchFamily="34" charset="0"/>
              <a:buChar char="∙"/>
            </a:pPr>
            <a:r>
              <a:rPr lang="en-US" sz="3200" b="0" dirty="0" smtClean="0">
                <a:solidFill>
                  <a:srgbClr val="0000FF"/>
                </a:solidFill>
                <a:latin typeface="Arial"/>
                <a:cs typeface="Arial"/>
              </a:rPr>
              <a:t>A </a:t>
            </a:r>
            <a:r>
              <a:rPr lang="en-US" sz="3200" b="0" i="1" dirty="0" smtClean="0">
                <a:solidFill>
                  <a:srgbClr val="0000FF"/>
                </a:solidFill>
                <a:latin typeface="Arial"/>
                <a:cs typeface="Arial"/>
              </a:rPr>
              <a:t>memory barrier </a:t>
            </a:r>
            <a:r>
              <a:rPr lang="en-US" sz="3200" b="0" dirty="0" smtClean="0">
                <a:solidFill>
                  <a:srgbClr val="0000FF"/>
                </a:solidFill>
                <a:latin typeface="Arial"/>
                <a:cs typeface="Arial"/>
              </a:rPr>
              <a:t>(or</a:t>
            </a:r>
            <a:r>
              <a:rPr lang="en-US" sz="3200" b="0" i="1" spc="-150" dirty="0" smtClean="0">
                <a:solidFill>
                  <a:srgbClr val="0000FF"/>
                </a:solidFill>
                <a:latin typeface="Arial"/>
                <a:cs typeface="Arial"/>
              </a:rPr>
              <a:t> </a:t>
            </a:r>
            <a:r>
              <a:rPr lang="en-US" sz="3200" b="0" i="1" dirty="0" smtClean="0">
                <a:solidFill>
                  <a:srgbClr val="0000FF"/>
                </a:solidFill>
                <a:latin typeface="Arial"/>
                <a:cs typeface="Arial"/>
              </a:rPr>
              <a:t>memory fence</a:t>
            </a:r>
            <a:r>
              <a:rPr lang="en-US" sz="3200" b="0" dirty="0" smtClean="0">
                <a:solidFill>
                  <a:srgbClr val="0000FF"/>
                </a:solidFill>
                <a:latin typeface="Arial"/>
                <a:cs typeface="Arial"/>
              </a:rPr>
              <a:t>) is a hardware action that enforces an ordering constraint between the instructions before and after the fence.</a:t>
            </a:r>
          </a:p>
          <a:p>
            <a:pPr marL="280988" indent="-280988">
              <a:spcBef>
                <a:spcPts val="600"/>
              </a:spcBef>
              <a:buClr>
                <a:schemeClr val="accent6"/>
              </a:buClr>
              <a:buFont typeface="Lucida Sans Unicode" pitchFamily="34" charset="0"/>
              <a:buChar char="∙"/>
            </a:pPr>
            <a:r>
              <a:rPr lang="en-US" sz="3200" b="0" dirty="0" smtClean="0">
                <a:solidFill>
                  <a:srgbClr val="0000FF"/>
                </a:solidFill>
                <a:latin typeface="Arial"/>
                <a:cs typeface="Arial"/>
              </a:rPr>
              <a:t>A memory barrier can be issued explicitly as an instruction (x86: </a:t>
            </a:r>
            <a:r>
              <a:rPr lang="en-US" sz="3200" b="0" dirty="0" err="1" smtClean="0">
                <a:solidFill>
                  <a:srgbClr val="0000FF"/>
                </a:solidFill>
                <a:latin typeface="Arial"/>
                <a:cs typeface="Arial"/>
              </a:rPr>
              <a:t>mfence</a:t>
            </a:r>
            <a:r>
              <a:rPr lang="en-US" sz="3200" b="0" dirty="0" smtClean="0">
                <a:solidFill>
                  <a:srgbClr val="0000FF"/>
                </a:solidFill>
                <a:latin typeface="Arial"/>
                <a:cs typeface="Arial"/>
              </a:rPr>
              <a:t>)</a:t>
            </a:r>
          </a:p>
          <a:p>
            <a:pPr marL="280988" indent="-280988">
              <a:spcBef>
                <a:spcPts val="600"/>
              </a:spcBef>
              <a:buClr>
                <a:schemeClr val="accent6"/>
              </a:buClr>
              <a:buFont typeface="Lucida Sans Unicode" pitchFamily="34" charset="0"/>
              <a:buChar char="∙"/>
            </a:pPr>
            <a:r>
              <a:rPr lang="en-US" sz="3200" b="0" dirty="0" smtClean="0">
                <a:solidFill>
                  <a:srgbClr val="0000FF"/>
                </a:solidFill>
                <a:latin typeface="Arial"/>
                <a:cs typeface="Arial"/>
              </a:rPr>
              <a:t>The typical cost of a memory fence is comparable to that of an L2-cache access.</a:t>
            </a:r>
          </a:p>
        </p:txBody>
      </p:sp>
      <p:sp>
        <p:nvSpPr>
          <p:cNvPr id="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Tree>
    <p:extLst>
      <p:ext uri="{BB962C8B-B14F-4D97-AF65-F5344CB8AC3E}">
        <p14:creationId xmlns:p14="http://schemas.microsoft.com/office/powerpoint/2010/main" val="2315349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530600" y="2167457"/>
            <a:ext cx="5334000" cy="3477875"/>
          </a:xfrm>
          <a:prstGeom prst="rect">
            <a:avLst/>
          </a:prstGeom>
        </p:spPr>
        <p:txBody>
          <a:bodyPr wrap="square">
            <a:spAutoFit/>
          </a:bodyPr>
          <a:lstStyle/>
          <a:p>
            <a:pPr marL="514350" indent="-514350">
              <a:spcBef>
                <a:spcPts val="600"/>
              </a:spcBef>
              <a:buClr>
                <a:schemeClr val="tx1"/>
              </a:buClr>
              <a:buFont typeface="+mj-lt"/>
              <a:buAutoNum type="arabicPeriod"/>
            </a:pPr>
            <a:r>
              <a:rPr lang="en-US" sz="2000" dirty="0" smtClean="0">
                <a:solidFill>
                  <a:schemeClr val="tx1"/>
                </a:solidFill>
                <a:latin typeface="Arial"/>
                <a:cs typeface="Arial"/>
              </a:rPr>
              <a:t>Loads</a:t>
            </a:r>
            <a:r>
              <a:rPr lang="en-US" sz="2000" dirty="0" smtClean="0">
                <a:solidFill>
                  <a:srgbClr val="0000FF"/>
                </a:solidFill>
                <a:latin typeface="Arial"/>
                <a:cs typeface="Arial"/>
              </a:rPr>
              <a:t> are </a:t>
            </a:r>
            <a:r>
              <a:rPr lang="en-US" sz="2000" i="1" dirty="0" smtClean="0">
                <a:solidFill>
                  <a:srgbClr val="0000FF"/>
                </a:solidFill>
                <a:latin typeface="Arial"/>
                <a:cs typeface="Arial"/>
              </a:rPr>
              <a:t>not</a:t>
            </a:r>
            <a:r>
              <a:rPr lang="en-US" sz="2000" spc="600" dirty="0" smtClean="0">
                <a:solidFill>
                  <a:srgbClr val="0000FF"/>
                </a:solidFill>
                <a:latin typeface="Arial"/>
                <a:cs typeface="Arial"/>
              </a:rPr>
              <a:t> </a:t>
            </a:r>
            <a:r>
              <a:rPr lang="en-US" sz="2000" dirty="0" smtClean="0">
                <a:solidFill>
                  <a:srgbClr val="0000FF"/>
                </a:solidFill>
                <a:latin typeface="Arial"/>
                <a:cs typeface="Arial"/>
              </a:rPr>
              <a:t>reordered with </a:t>
            </a:r>
            <a:r>
              <a:rPr lang="en-US" sz="2000" dirty="0" smtClean="0">
                <a:solidFill>
                  <a:srgbClr val="000000"/>
                </a:solidFill>
                <a:latin typeface="Arial"/>
                <a:cs typeface="Arial"/>
              </a:rPr>
              <a:t>loads</a:t>
            </a:r>
            <a:r>
              <a:rPr lang="en-US" sz="2000" dirty="0" smtClean="0">
                <a:solidFill>
                  <a:srgbClr val="0000FF"/>
                </a:solidFill>
                <a:latin typeface="Arial"/>
                <a:cs typeface="Arial"/>
              </a:rPr>
              <a:t>.</a:t>
            </a:r>
          </a:p>
          <a:p>
            <a:pPr marL="514350" indent="-514350">
              <a:spcBef>
                <a:spcPts val="600"/>
              </a:spcBef>
              <a:buClr>
                <a:schemeClr val="tx1"/>
              </a:buClr>
              <a:buFont typeface="+mj-lt"/>
              <a:buAutoNum type="arabicPeriod"/>
            </a:pPr>
            <a:r>
              <a:rPr lang="en-US" sz="2000" dirty="0" smtClean="0">
                <a:solidFill>
                  <a:srgbClr val="000000"/>
                </a:solidFill>
                <a:latin typeface="Arial"/>
                <a:cs typeface="Arial"/>
              </a:rPr>
              <a:t>Stores</a:t>
            </a:r>
            <a:r>
              <a:rPr lang="en-US" sz="2000" dirty="0" smtClean="0">
                <a:solidFill>
                  <a:srgbClr val="0000FF"/>
                </a:solidFill>
                <a:latin typeface="Arial"/>
                <a:cs typeface="Arial"/>
              </a:rPr>
              <a:t> are </a:t>
            </a:r>
            <a:r>
              <a:rPr lang="en-US" sz="2000" i="1" dirty="0" smtClean="0">
                <a:solidFill>
                  <a:srgbClr val="0000FF"/>
                </a:solidFill>
                <a:latin typeface="Arial"/>
                <a:cs typeface="Arial"/>
              </a:rPr>
              <a:t>not</a:t>
            </a:r>
            <a:r>
              <a:rPr lang="en-US" sz="2000" spc="600" dirty="0" smtClean="0">
                <a:solidFill>
                  <a:srgbClr val="0000FF"/>
                </a:solidFill>
                <a:latin typeface="Arial"/>
                <a:cs typeface="Arial"/>
              </a:rPr>
              <a:t> </a:t>
            </a:r>
            <a:r>
              <a:rPr lang="en-US" sz="2000" dirty="0" smtClean="0">
                <a:solidFill>
                  <a:srgbClr val="0000FF"/>
                </a:solidFill>
                <a:latin typeface="Arial"/>
                <a:cs typeface="Arial"/>
              </a:rPr>
              <a:t>reordered with </a:t>
            </a:r>
            <a:r>
              <a:rPr lang="en-US" sz="2000" dirty="0" smtClean="0">
                <a:solidFill>
                  <a:srgbClr val="000000"/>
                </a:solidFill>
                <a:latin typeface="Arial"/>
                <a:cs typeface="Arial"/>
              </a:rPr>
              <a:t>stores</a:t>
            </a:r>
            <a:r>
              <a:rPr lang="en-US" sz="2000" dirty="0" smtClean="0">
                <a:solidFill>
                  <a:srgbClr val="0000FF"/>
                </a:solidFill>
                <a:latin typeface="Arial"/>
                <a:cs typeface="Arial"/>
              </a:rPr>
              <a:t>.</a:t>
            </a:r>
          </a:p>
          <a:p>
            <a:pPr marL="514350" indent="-514350">
              <a:spcBef>
                <a:spcPts val="600"/>
              </a:spcBef>
              <a:buClr>
                <a:schemeClr val="tx1"/>
              </a:buClr>
              <a:buFont typeface="+mj-lt"/>
              <a:buAutoNum type="arabicPeriod"/>
            </a:pPr>
            <a:r>
              <a:rPr lang="en-US" sz="2000" dirty="0" smtClean="0">
                <a:solidFill>
                  <a:srgbClr val="000000"/>
                </a:solidFill>
                <a:latin typeface="Arial"/>
                <a:cs typeface="Arial"/>
              </a:rPr>
              <a:t>Stores</a:t>
            </a:r>
            <a:r>
              <a:rPr lang="en-US" sz="2000" dirty="0" smtClean="0">
                <a:solidFill>
                  <a:srgbClr val="0000FF"/>
                </a:solidFill>
                <a:latin typeface="Arial"/>
                <a:cs typeface="Arial"/>
              </a:rPr>
              <a:t> are </a:t>
            </a:r>
            <a:r>
              <a:rPr lang="en-US" sz="2000" i="1" dirty="0" smtClean="0">
                <a:solidFill>
                  <a:srgbClr val="0000FF"/>
                </a:solidFill>
                <a:latin typeface="Arial"/>
                <a:cs typeface="Arial"/>
              </a:rPr>
              <a:t>not</a:t>
            </a:r>
            <a:r>
              <a:rPr lang="en-US" sz="2000" spc="600" dirty="0" smtClean="0">
                <a:solidFill>
                  <a:srgbClr val="0000FF"/>
                </a:solidFill>
                <a:latin typeface="Arial"/>
                <a:cs typeface="Arial"/>
              </a:rPr>
              <a:t> </a:t>
            </a:r>
            <a:r>
              <a:rPr lang="en-US" sz="2000" dirty="0" smtClean="0">
                <a:solidFill>
                  <a:srgbClr val="0000FF"/>
                </a:solidFill>
                <a:latin typeface="Arial"/>
                <a:cs typeface="Arial"/>
              </a:rPr>
              <a:t>reordered with </a:t>
            </a:r>
            <a:r>
              <a:rPr lang="en-US" sz="2000" dirty="0" smtClean="0">
                <a:solidFill>
                  <a:srgbClr val="000000"/>
                </a:solidFill>
                <a:latin typeface="Arial"/>
                <a:cs typeface="Arial"/>
              </a:rPr>
              <a:t>prior loads</a:t>
            </a:r>
            <a:r>
              <a:rPr lang="en-US" sz="2000" dirty="0" smtClean="0">
                <a:solidFill>
                  <a:srgbClr val="0000FF"/>
                </a:solidFill>
                <a:latin typeface="Arial"/>
                <a:cs typeface="Arial"/>
              </a:rPr>
              <a:t>.</a:t>
            </a:r>
          </a:p>
          <a:p>
            <a:pPr marL="514350" indent="-514350">
              <a:spcBef>
                <a:spcPts val="600"/>
              </a:spcBef>
              <a:buClr>
                <a:schemeClr val="tx1"/>
              </a:buClr>
              <a:buFont typeface="+mj-lt"/>
              <a:buAutoNum type="arabicPeriod"/>
            </a:pPr>
            <a:r>
              <a:rPr lang="en-US" sz="2000" dirty="0" smtClean="0">
                <a:solidFill>
                  <a:srgbClr val="0000FF"/>
                </a:solidFill>
                <a:latin typeface="Arial"/>
                <a:cs typeface="Arial"/>
              </a:rPr>
              <a:t>A </a:t>
            </a:r>
            <a:r>
              <a:rPr lang="en-US" sz="2000" dirty="0" smtClean="0">
                <a:solidFill>
                  <a:srgbClr val="000000"/>
                </a:solidFill>
                <a:latin typeface="Arial"/>
                <a:cs typeface="Arial"/>
              </a:rPr>
              <a:t>load</a:t>
            </a:r>
            <a:r>
              <a:rPr lang="en-US" sz="2000" dirty="0" smtClean="0">
                <a:solidFill>
                  <a:srgbClr val="0000FF"/>
                </a:solidFill>
                <a:latin typeface="Arial"/>
                <a:cs typeface="Arial"/>
              </a:rPr>
              <a:t> </a:t>
            </a:r>
            <a:r>
              <a:rPr lang="en-US" sz="2000" i="1" dirty="0" smtClean="0">
                <a:solidFill>
                  <a:srgbClr val="0000FF"/>
                </a:solidFill>
                <a:latin typeface="Arial"/>
                <a:cs typeface="Arial"/>
              </a:rPr>
              <a:t>may</a:t>
            </a:r>
            <a:r>
              <a:rPr lang="en-US" sz="2000" spc="600" dirty="0" smtClean="0">
                <a:solidFill>
                  <a:srgbClr val="0000FF"/>
                </a:solidFill>
                <a:latin typeface="Arial"/>
                <a:cs typeface="Arial"/>
              </a:rPr>
              <a:t> </a:t>
            </a:r>
            <a:r>
              <a:rPr lang="en-US" sz="2000" dirty="0" smtClean="0">
                <a:solidFill>
                  <a:srgbClr val="0000FF"/>
                </a:solidFill>
                <a:latin typeface="Arial"/>
                <a:cs typeface="Arial"/>
              </a:rPr>
              <a:t>be reordered with a </a:t>
            </a:r>
            <a:r>
              <a:rPr lang="en-US" sz="2000" dirty="0" smtClean="0">
                <a:solidFill>
                  <a:srgbClr val="000000"/>
                </a:solidFill>
                <a:latin typeface="Arial"/>
                <a:cs typeface="Arial"/>
              </a:rPr>
              <a:t>prior store to a different location</a:t>
            </a:r>
            <a:r>
              <a:rPr lang="en-US" sz="2000" dirty="0" smtClean="0">
                <a:solidFill>
                  <a:srgbClr val="0000FF"/>
                </a:solidFill>
                <a:latin typeface="Arial"/>
                <a:cs typeface="Arial"/>
              </a:rPr>
              <a:t> but </a:t>
            </a:r>
            <a:r>
              <a:rPr lang="en-US" sz="2000" i="1" dirty="0" smtClean="0">
                <a:solidFill>
                  <a:srgbClr val="0000FF"/>
                </a:solidFill>
                <a:latin typeface="Arial"/>
                <a:cs typeface="Arial"/>
              </a:rPr>
              <a:t>not</a:t>
            </a:r>
            <a:r>
              <a:rPr lang="en-US" sz="2000" spc="600" dirty="0" smtClean="0">
                <a:solidFill>
                  <a:srgbClr val="0000FF"/>
                </a:solidFill>
                <a:latin typeface="Arial"/>
                <a:cs typeface="Arial"/>
              </a:rPr>
              <a:t> </a:t>
            </a:r>
            <a:r>
              <a:rPr lang="en-US" sz="2000" dirty="0" smtClean="0">
                <a:solidFill>
                  <a:srgbClr val="0000FF"/>
                </a:solidFill>
                <a:latin typeface="Arial"/>
                <a:cs typeface="Arial"/>
              </a:rPr>
              <a:t>with a prior store to the same location.</a:t>
            </a:r>
          </a:p>
          <a:p>
            <a:pPr marL="514350" indent="-514350">
              <a:spcBef>
                <a:spcPts val="600"/>
              </a:spcBef>
              <a:buClr>
                <a:schemeClr val="tx1"/>
              </a:buClr>
              <a:buFont typeface="+mj-lt"/>
              <a:buAutoNum type="arabicPeriod"/>
            </a:pPr>
            <a:r>
              <a:rPr lang="en-US" sz="2000" dirty="0" smtClean="0">
                <a:solidFill>
                  <a:srgbClr val="000000"/>
                </a:solidFill>
                <a:latin typeface="Arial"/>
                <a:cs typeface="Arial"/>
              </a:rPr>
              <a:t>Stores</a:t>
            </a:r>
            <a:r>
              <a:rPr lang="en-US" sz="2000" dirty="0" smtClean="0">
                <a:solidFill>
                  <a:srgbClr val="0000FF"/>
                </a:solidFill>
                <a:latin typeface="Arial"/>
                <a:cs typeface="Arial"/>
              </a:rPr>
              <a:t> </a:t>
            </a:r>
            <a:r>
              <a:rPr lang="en-US" sz="2000" dirty="0" smtClean="0">
                <a:solidFill>
                  <a:srgbClr val="000000"/>
                </a:solidFill>
                <a:latin typeface="Arial"/>
                <a:cs typeface="Arial"/>
              </a:rPr>
              <a:t>to the same location </a:t>
            </a:r>
            <a:r>
              <a:rPr lang="en-US" sz="2000" dirty="0" smtClean="0">
                <a:solidFill>
                  <a:srgbClr val="0000FF"/>
                </a:solidFill>
                <a:latin typeface="Arial"/>
                <a:cs typeface="Arial"/>
              </a:rPr>
              <a:t>respect a global total order.</a:t>
            </a:r>
          </a:p>
        </p:txBody>
      </p:sp>
      <p:sp>
        <p:nvSpPr>
          <p:cNvPr id="16" name="Folded Corner 15"/>
          <p:cNvSpPr/>
          <p:nvPr/>
        </p:nvSpPr>
        <p:spPr>
          <a:xfrm>
            <a:off x="1219200" y="1981199"/>
            <a:ext cx="1447800" cy="4453467"/>
          </a:xfrm>
          <a:prstGeom prst="foldedCorner">
            <a:avLst/>
          </a:prstGeom>
          <a:blipFill>
            <a:blip r:embed="rId3" cstate="print"/>
            <a:tile tx="0" ty="0" sx="100000" sy="100000" flip="none" algn="tl"/>
          </a:blipFill>
          <a:ln>
            <a:solidFill>
              <a:schemeClr val="tx1"/>
            </a:solidFill>
          </a:ln>
          <a:effectLst>
            <a:outerShdw blurRad="50800" dist="38100" dir="2700000" algn="tl" rotWithShape="0">
              <a:prstClr val="black">
                <a:alpha val="40000"/>
              </a:prstClr>
            </a:outerShdw>
          </a:effectLst>
        </p:spPr>
        <p:txBody>
          <a:bodyPr wrap="square">
            <a:noAutofit/>
          </a:bodyPr>
          <a:lstStyle/>
          <a:p>
            <a:endParaRPr lang="en-US" sz="2400" i="1" dirty="0" smtClean="0">
              <a:solidFill>
                <a:schemeClr val="tx2"/>
              </a:solidFill>
              <a:latin typeface="Lucida Sans Typewriter" pitchFamily="33" charset="0"/>
              <a:cs typeface="Lucida Sans Typewriter" pitchFamily="33" charset="0"/>
            </a:endParaRPr>
          </a:p>
        </p:txBody>
      </p:sp>
      <p:sp>
        <p:nvSpPr>
          <p:cNvPr id="2" name="Title 1"/>
          <p:cNvSpPr>
            <a:spLocks noGrp="1"/>
          </p:cNvSpPr>
          <p:nvPr>
            <p:ph type="title"/>
          </p:nvPr>
        </p:nvSpPr>
        <p:spPr/>
        <p:txBody>
          <a:bodyPr/>
          <a:lstStyle/>
          <a:p>
            <a:r>
              <a:rPr lang="en-US" dirty="0" smtClean="0"/>
              <a:t>X86: Memory Consistency</a:t>
            </a:r>
            <a:endParaRPr lang="en-US" dirty="0"/>
          </a:p>
        </p:txBody>
      </p:sp>
      <p:sp>
        <p:nvSpPr>
          <p:cNvPr id="5" name="Rectangle 4"/>
          <p:cNvSpPr/>
          <p:nvPr/>
        </p:nvSpPr>
        <p:spPr>
          <a:xfrm>
            <a:off x="1371600" y="2133600"/>
            <a:ext cx="1019179" cy="369332"/>
          </a:xfrm>
          <a:prstGeom prst="rect">
            <a:avLst/>
          </a:prstGeom>
        </p:spPr>
        <p:txBody>
          <a:bodyPr wrap="none">
            <a:spAutoFit/>
          </a:bodyPr>
          <a:lstStyle/>
          <a:p>
            <a:r>
              <a:rPr lang="en-US" b="1" dirty="0" smtClean="0">
                <a:solidFill>
                  <a:schemeClr val="tx2"/>
                </a:solidFill>
                <a:latin typeface="Lucida Sans Typewriter" pitchFamily="33" charset="0"/>
                <a:cs typeface="Lucida Sans Typewriter" pitchFamily="33" charset="0"/>
              </a:rPr>
              <a:t>Store1</a:t>
            </a:r>
            <a:endParaRPr lang="en-US" b="1" dirty="0">
              <a:solidFill>
                <a:schemeClr val="tx2"/>
              </a:solidFill>
              <a:latin typeface="Lucida Sans Typewriter" pitchFamily="33" charset="0"/>
              <a:cs typeface="Lucida Sans Typewriter" pitchFamily="33" charset="0"/>
            </a:endParaRPr>
          </a:p>
        </p:txBody>
      </p:sp>
      <p:sp>
        <p:nvSpPr>
          <p:cNvPr id="6" name="Rectangle 5"/>
          <p:cNvSpPr/>
          <p:nvPr/>
        </p:nvSpPr>
        <p:spPr>
          <a:xfrm>
            <a:off x="1371600" y="2533650"/>
            <a:ext cx="1019179" cy="369332"/>
          </a:xfrm>
          <a:prstGeom prst="rect">
            <a:avLst/>
          </a:prstGeom>
        </p:spPr>
        <p:txBody>
          <a:bodyPr wrap="none">
            <a:spAutoFit/>
          </a:bodyPr>
          <a:lstStyle/>
          <a:p>
            <a:r>
              <a:rPr lang="en-US" b="1" dirty="0" smtClean="0">
                <a:solidFill>
                  <a:schemeClr val="tx2"/>
                </a:solidFill>
                <a:latin typeface="Lucida Sans Typewriter" pitchFamily="33" charset="0"/>
                <a:cs typeface="Lucida Sans Typewriter" pitchFamily="33" charset="0"/>
              </a:rPr>
              <a:t>Store2</a:t>
            </a:r>
            <a:endParaRPr lang="en-US" b="1" dirty="0">
              <a:solidFill>
                <a:schemeClr val="tx2"/>
              </a:solidFill>
              <a:latin typeface="Lucida Sans Typewriter" pitchFamily="33" charset="0"/>
              <a:cs typeface="Lucida Sans Typewriter" pitchFamily="33" charset="0"/>
            </a:endParaRPr>
          </a:p>
        </p:txBody>
      </p:sp>
      <p:sp>
        <p:nvSpPr>
          <p:cNvPr id="7" name="Rectangle 6"/>
          <p:cNvSpPr/>
          <p:nvPr/>
        </p:nvSpPr>
        <p:spPr>
          <a:xfrm>
            <a:off x="1371600" y="2933700"/>
            <a:ext cx="880094" cy="369332"/>
          </a:xfrm>
          <a:prstGeom prst="rect">
            <a:avLst/>
          </a:prstGeom>
        </p:spPr>
        <p:txBody>
          <a:bodyPr wrap="none">
            <a:spAutoFit/>
          </a:bodyPr>
          <a:lstStyle/>
          <a:p>
            <a:r>
              <a:rPr lang="en-US" b="1" dirty="0" smtClean="0">
                <a:solidFill>
                  <a:schemeClr val="accent2"/>
                </a:solidFill>
                <a:latin typeface="Lucida Sans Typewriter" pitchFamily="33" charset="0"/>
                <a:cs typeface="Lucida Sans Typewriter" pitchFamily="33" charset="0"/>
              </a:rPr>
              <a:t>Load1</a:t>
            </a:r>
            <a:endParaRPr lang="en-US" b="1" dirty="0">
              <a:solidFill>
                <a:schemeClr val="accent2"/>
              </a:solidFill>
              <a:latin typeface="Lucida Sans Typewriter" pitchFamily="33" charset="0"/>
              <a:cs typeface="Lucida Sans Typewriter" pitchFamily="33" charset="0"/>
            </a:endParaRPr>
          </a:p>
        </p:txBody>
      </p:sp>
      <p:sp>
        <p:nvSpPr>
          <p:cNvPr id="8" name="Rectangle 7"/>
          <p:cNvSpPr/>
          <p:nvPr/>
        </p:nvSpPr>
        <p:spPr>
          <a:xfrm>
            <a:off x="1371600" y="3733800"/>
            <a:ext cx="1019179" cy="369332"/>
          </a:xfrm>
          <a:prstGeom prst="rect">
            <a:avLst/>
          </a:prstGeom>
        </p:spPr>
        <p:txBody>
          <a:bodyPr wrap="none">
            <a:spAutoFit/>
          </a:bodyPr>
          <a:lstStyle/>
          <a:p>
            <a:r>
              <a:rPr lang="en-US" b="1" dirty="0" smtClean="0">
                <a:solidFill>
                  <a:schemeClr val="tx2"/>
                </a:solidFill>
                <a:latin typeface="Lucida Sans Typewriter" pitchFamily="33" charset="0"/>
                <a:cs typeface="Lucida Sans Typewriter" pitchFamily="33" charset="0"/>
              </a:rPr>
              <a:t>Store3</a:t>
            </a:r>
            <a:endParaRPr lang="en-US" b="1" dirty="0">
              <a:solidFill>
                <a:schemeClr val="tx2"/>
              </a:solidFill>
              <a:latin typeface="Lucida Sans Typewriter" pitchFamily="33" charset="0"/>
              <a:cs typeface="Lucida Sans Typewriter" pitchFamily="33" charset="0"/>
            </a:endParaRPr>
          </a:p>
        </p:txBody>
      </p:sp>
      <p:sp>
        <p:nvSpPr>
          <p:cNvPr id="9" name="Rectangle 8"/>
          <p:cNvSpPr/>
          <p:nvPr/>
        </p:nvSpPr>
        <p:spPr>
          <a:xfrm>
            <a:off x="1371600" y="4133850"/>
            <a:ext cx="1019179" cy="369332"/>
          </a:xfrm>
          <a:prstGeom prst="rect">
            <a:avLst/>
          </a:prstGeom>
        </p:spPr>
        <p:txBody>
          <a:bodyPr wrap="none">
            <a:spAutoFit/>
          </a:bodyPr>
          <a:lstStyle/>
          <a:p>
            <a:r>
              <a:rPr lang="en-US" b="1" dirty="0" smtClean="0">
                <a:solidFill>
                  <a:schemeClr val="tx2"/>
                </a:solidFill>
                <a:latin typeface="Lucida Sans Typewriter" pitchFamily="33" charset="0"/>
                <a:cs typeface="Lucida Sans Typewriter" pitchFamily="33" charset="0"/>
              </a:rPr>
              <a:t>Store4</a:t>
            </a:r>
            <a:endParaRPr lang="en-US" b="1" dirty="0">
              <a:solidFill>
                <a:schemeClr val="tx2"/>
              </a:solidFill>
              <a:latin typeface="Lucida Sans Typewriter" pitchFamily="33" charset="0"/>
              <a:cs typeface="Lucida Sans Typewriter" pitchFamily="33" charset="0"/>
            </a:endParaRPr>
          </a:p>
        </p:txBody>
      </p:sp>
      <p:sp>
        <p:nvSpPr>
          <p:cNvPr id="10" name="Rectangle 9"/>
          <p:cNvSpPr/>
          <p:nvPr/>
        </p:nvSpPr>
        <p:spPr>
          <a:xfrm>
            <a:off x="1371600" y="5075756"/>
            <a:ext cx="880094" cy="369332"/>
          </a:xfrm>
          <a:prstGeom prst="rect">
            <a:avLst/>
          </a:prstGeom>
        </p:spPr>
        <p:txBody>
          <a:bodyPr wrap="none">
            <a:spAutoFit/>
          </a:bodyPr>
          <a:lstStyle/>
          <a:p>
            <a:r>
              <a:rPr lang="en-US" b="1" dirty="0" smtClean="0">
                <a:solidFill>
                  <a:schemeClr val="accent2"/>
                </a:solidFill>
                <a:latin typeface="Lucida Sans Typewriter" pitchFamily="33" charset="0"/>
                <a:cs typeface="Lucida Sans Typewriter" pitchFamily="33" charset="0"/>
              </a:rPr>
              <a:t>Load3</a:t>
            </a:r>
            <a:endParaRPr lang="en-US" b="1" dirty="0">
              <a:solidFill>
                <a:schemeClr val="accent2"/>
              </a:solidFill>
              <a:latin typeface="Lucida Sans Typewriter" pitchFamily="33" charset="0"/>
              <a:cs typeface="Lucida Sans Typewriter" pitchFamily="33" charset="0"/>
            </a:endParaRPr>
          </a:p>
        </p:txBody>
      </p:sp>
      <p:sp>
        <p:nvSpPr>
          <p:cNvPr id="11" name="Rectangle 10"/>
          <p:cNvSpPr/>
          <p:nvPr/>
        </p:nvSpPr>
        <p:spPr>
          <a:xfrm>
            <a:off x="1371600" y="3333750"/>
            <a:ext cx="1111903" cy="461665"/>
          </a:xfrm>
          <a:prstGeom prst="rect">
            <a:avLst/>
          </a:prstGeom>
        </p:spPr>
        <p:txBody>
          <a:bodyPr wrap="none">
            <a:spAutoFit/>
          </a:bodyPr>
          <a:lstStyle/>
          <a:p>
            <a:r>
              <a:rPr lang="en-US" dirty="0">
                <a:solidFill>
                  <a:schemeClr val="accent2"/>
                </a:solidFill>
                <a:latin typeface="Lucida Sans Typewriter" pitchFamily="33" charset="0"/>
                <a:cs typeface="Lucida Sans Typewriter" pitchFamily="33" charset="0"/>
              </a:rPr>
              <a:t>Load2</a:t>
            </a:r>
            <a:endParaRPr lang="en-US" b="1" dirty="0">
              <a:solidFill>
                <a:schemeClr val="accent2"/>
              </a:solidFill>
              <a:latin typeface="Lucida Sans Typewriter" pitchFamily="33" charset="0"/>
              <a:cs typeface="Lucida Sans Typewriter" pitchFamily="33" charset="0"/>
            </a:endParaRPr>
          </a:p>
        </p:txBody>
      </p:sp>
      <p:sp>
        <p:nvSpPr>
          <p:cNvPr id="12" name="Rectangle 11"/>
          <p:cNvSpPr/>
          <p:nvPr/>
        </p:nvSpPr>
        <p:spPr>
          <a:xfrm>
            <a:off x="1371600" y="5475806"/>
            <a:ext cx="880094" cy="369332"/>
          </a:xfrm>
          <a:prstGeom prst="rect">
            <a:avLst/>
          </a:prstGeom>
        </p:spPr>
        <p:txBody>
          <a:bodyPr wrap="none">
            <a:spAutoFit/>
          </a:bodyPr>
          <a:lstStyle/>
          <a:p>
            <a:r>
              <a:rPr lang="en-US" b="1" dirty="0" smtClean="0">
                <a:solidFill>
                  <a:schemeClr val="accent2"/>
                </a:solidFill>
                <a:latin typeface="Lucida Sans Typewriter" pitchFamily="33" charset="0"/>
                <a:cs typeface="Lucida Sans Typewriter" pitchFamily="33" charset="0"/>
              </a:rPr>
              <a:t>Load4</a:t>
            </a:r>
            <a:endParaRPr lang="en-US" b="1" dirty="0">
              <a:solidFill>
                <a:schemeClr val="accent2"/>
              </a:solidFill>
              <a:latin typeface="Lucida Sans Typewriter" pitchFamily="33" charset="0"/>
              <a:cs typeface="Lucida Sans Typewriter" pitchFamily="33" charset="0"/>
            </a:endParaRPr>
          </a:p>
        </p:txBody>
      </p:sp>
      <p:sp>
        <p:nvSpPr>
          <p:cNvPr id="13" name="Rectangle 12"/>
          <p:cNvSpPr/>
          <p:nvPr/>
        </p:nvSpPr>
        <p:spPr>
          <a:xfrm>
            <a:off x="1371600" y="5875856"/>
            <a:ext cx="880094" cy="369332"/>
          </a:xfrm>
          <a:prstGeom prst="rect">
            <a:avLst/>
          </a:prstGeom>
        </p:spPr>
        <p:txBody>
          <a:bodyPr wrap="none">
            <a:spAutoFit/>
          </a:bodyPr>
          <a:lstStyle/>
          <a:p>
            <a:r>
              <a:rPr lang="en-US" b="1" dirty="0" smtClean="0">
                <a:solidFill>
                  <a:schemeClr val="accent2"/>
                </a:solidFill>
                <a:latin typeface="Lucida Sans Typewriter" pitchFamily="33" charset="0"/>
                <a:cs typeface="Lucida Sans Typewriter" pitchFamily="33" charset="0"/>
              </a:rPr>
              <a:t>Load5</a:t>
            </a:r>
            <a:endParaRPr lang="en-US" b="1" dirty="0">
              <a:solidFill>
                <a:schemeClr val="accent2"/>
              </a:solidFill>
              <a:latin typeface="Lucida Sans Typewriter" pitchFamily="33" charset="0"/>
              <a:cs typeface="Lucida Sans Typewriter" pitchFamily="33" charset="0"/>
            </a:endParaRPr>
          </a:p>
        </p:txBody>
      </p:sp>
      <p:sp>
        <p:nvSpPr>
          <p:cNvPr id="14" name="Rectangle 13"/>
          <p:cNvSpPr/>
          <p:nvPr/>
        </p:nvSpPr>
        <p:spPr>
          <a:xfrm>
            <a:off x="1371600" y="1143000"/>
            <a:ext cx="1297350" cy="923330"/>
          </a:xfrm>
          <a:prstGeom prst="rect">
            <a:avLst/>
          </a:prstGeom>
        </p:spPr>
        <p:txBody>
          <a:bodyPr wrap="none">
            <a:spAutoFit/>
          </a:bodyPr>
          <a:lstStyle/>
          <a:p>
            <a:r>
              <a:rPr lang="en-US" b="1" u="sng" dirty="0" smtClean="0">
                <a:solidFill>
                  <a:schemeClr val="bg2"/>
                </a:solidFill>
                <a:latin typeface="Lucida Sans Typewriter" pitchFamily="33" charset="0"/>
                <a:cs typeface="Lucida Sans Typewriter" pitchFamily="33" charset="0"/>
              </a:rPr>
              <a:t>Thread’s</a:t>
            </a:r>
          </a:p>
          <a:p>
            <a:r>
              <a:rPr lang="en-US" b="1" u="sng" dirty="0" smtClean="0">
                <a:solidFill>
                  <a:schemeClr val="bg2"/>
                </a:solidFill>
                <a:latin typeface="Lucida Sans Typewriter" pitchFamily="33" charset="0"/>
                <a:cs typeface="Lucida Sans Typewriter" pitchFamily="33" charset="0"/>
              </a:rPr>
              <a:t>Code</a:t>
            </a:r>
          </a:p>
          <a:p>
            <a:r>
              <a:rPr lang="en-US" b="1" u="sng" dirty="0" smtClean="0">
                <a:solidFill>
                  <a:schemeClr val="bg2"/>
                </a:solidFill>
                <a:latin typeface="Lucida Sans Typewriter" pitchFamily="33" charset="0"/>
                <a:cs typeface="Lucida Sans Typewriter" pitchFamily="33" charset="0"/>
              </a:rPr>
              <a:t> </a:t>
            </a:r>
          </a:p>
        </p:txBody>
      </p:sp>
      <p:sp>
        <p:nvSpPr>
          <p:cNvPr id="33" name="Rounded Rectangular Callout 32"/>
          <p:cNvSpPr/>
          <p:nvPr/>
        </p:nvSpPr>
        <p:spPr>
          <a:xfrm>
            <a:off x="4580467" y="2523066"/>
            <a:ext cx="4114800" cy="1617133"/>
          </a:xfrm>
          <a:prstGeom prst="wedgeRoundRectCallout">
            <a:avLst>
              <a:gd name="adj1" fmla="val -88192"/>
              <a:gd name="adj2" fmla="val 90396"/>
              <a:gd name="adj3" fmla="val 16667"/>
            </a:avLst>
          </a:prstGeom>
          <a:solidFill>
            <a:schemeClr val="bg1">
              <a:lumMod val="95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latin typeface="Arial"/>
                <a:cs typeface="Arial"/>
              </a:rPr>
              <a:t>Total Store Ordering + properly placed memory barriers =  sequential consistency</a:t>
            </a:r>
            <a:endParaRPr lang="en-US" sz="2400" b="1" dirty="0">
              <a:solidFill>
                <a:srgbClr val="FF0000"/>
              </a:solidFill>
              <a:latin typeface="Arial"/>
              <a:cs typeface="Arial"/>
            </a:endParaRPr>
          </a:p>
        </p:txBody>
      </p:sp>
      <p:sp>
        <p:nvSpPr>
          <p:cNvPr id="18" name="Rectangle 17"/>
          <p:cNvSpPr/>
          <p:nvPr/>
        </p:nvSpPr>
        <p:spPr>
          <a:xfrm>
            <a:off x="1270000" y="4569884"/>
            <a:ext cx="1482798" cy="461665"/>
          </a:xfrm>
          <a:prstGeom prst="rect">
            <a:avLst/>
          </a:prstGeom>
        </p:spPr>
        <p:txBody>
          <a:bodyPr wrap="none">
            <a:spAutoFit/>
          </a:bodyPr>
          <a:lstStyle/>
          <a:p>
            <a:r>
              <a:rPr lang="en-US" dirty="0" smtClean="0">
                <a:latin typeface="Lucida Sans Typewriter" pitchFamily="33" charset="0"/>
                <a:cs typeface="Lucida Sans Typewriter" pitchFamily="33" charset="0"/>
              </a:rPr>
              <a:t>Barrier</a:t>
            </a:r>
            <a:endParaRPr lang="en-US" b="1" dirty="0">
              <a:latin typeface="Lucida Sans Typewriter" pitchFamily="33" charset="0"/>
              <a:cs typeface="Lucida Sans Typewriter" pitchFamily="33" charset="0"/>
            </a:endParaRPr>
          </a:p>
        </p:txBody>
      </p:sp>
    </p:spTree>
    <p:extLst>
      <p:ext uri="{BB962C8B-B14F-4D97-AF65-F5344CB8AC3E}">
        <p14:creationId xmlns:p14="http://schemas.microsoft.com/office/powerpoint/2010/main" val="85568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p:cNvSpPr>
            <a:spLocks noGrp="1"/>
          </p:cNvSpPr>
          <p:nvPr>
            <p:ph type="sldNum" sz="quarter" idx="11"/>
          </p:nvPr>
        </p:nvSpPr>
        <p:spPr>
          <a:xfrm>
            <a:off x="6553200" y="6248400"/>
            <a:ext cx="1905000" cy="457200"/>
          </a:xfrm>
        </p:spPr>
        <p:txBody>
          <a:bodyPr/>
          <a:lstStyle/>
          <a:p>
            <a:pPr>
              <a:defRPr/>
            </a:pPr>
            <a:fld id="{D2C442E2-4958-40A2-BA5A-020F2A8B8699}" type="slidenum">
              <a:rPr lang="x-none" b="0">
                <a:solidFill>
                  <a:schemeClr val="tx1"/>
                </a:solidFill>
                <a:latin typeface="Arial" pitchFamily="34" charset="0"/>
                <a:cs typeface="+mn-cs"/>
              </a:rPr>
              <a:pPr>
                <a:defRPr/>
              </a:pPr>
              <a:t>193</a:t>
            </a:fld>
            <a:endParaRPr lang="en-US" b="0" dirty="0">
              <a:solidFill>
                <a:schemeClr val="tx1"/>
              </a:solidFill>
              <a:latin typeface="Arial" pitchFamily="34" charset="0"/>
              <a:cs typeface="+mn-cs"/>
            </a:endParaRPr>
          </a:p>
        </p:txBody>
      </p:sp>
      <p:sp>
        <p:nvSpPr>
          <p:cNvPr id="185348" name="Rectangle 2"/>
          <p:cNvSpPr>
            <a:spLocks noGrp="1" noChangeArrowheads="1"/>
          </p:cNvSpPr>
          <p:nvPr>
            <p:ph type="title" idx="4294967295"/>
          </p:nvPr>
        </p:nvSpPr>
        <p:spPr/>
        <p:txBody>
          <a:bodyPr/>
          <a:lstStyle/>
          <a:p>
            <a:pPr eaLnBrk="1" hangingPunct="1"/>
            <a:r>
              <a:rPr lang="en-US" dirty="0" smtClean="0"/>
              <a:t>Memory Barriers</a:t>
            </a:r>
          </a:p>
        </p:txBody>
      </p:sp>
      <p:sp>
        <p:nvSpPr>
          <p:cNvPr id="185349" name="Rectangle 3"/>
          <p:cNvSpPr>
            <a:spLocks noGrp="1" noChangeArrowheads="1"/>
          </p:cNvSpPr>
          <p:nvPr>
            <p:ph type="body" idx="4294967295"/>
          </p:nvPr>
        </p:nvSpPr>
        <p:spPr/>
        <p:txBody>
          <a:bodyPr/>
          <a:lstStyle/>
          <a:p>
            <a:pPr eaLnBrk="1" hangingPunct="1"/>
            <a:r>
              <a:rPr lang="en-US" dirty="0" smtClean="0"/>
              <a:t>Explicit Synchronization </a:t>
            </a:r>
          </a:p>
          <a:p>
            <a:pPr eaLnBrk="1" hangingPunct="1"/>
            <a:r>
              <a:rPr lang="en-US" dirty="0" smtClean="0"/>
              <a:t>Memory </a:t>
            </a:r>
            <a:r>
              <a:rPr lang="en-US" dirty="0" smtClean="0">
                <a:solidFill>
                  <a:schemeClr val="tx1"/>
                </a:solidFill>
              </a:rPr>
              <a:t>barrier</a:t>
            </a:r>
            <a:r>
              <a:rPr lang="en-US" dirty="0" smtClean="0"/>
              <a:t> will</a:t>
            </a:r>
          </a:p>
          <a:p>
            <a:pPr lvl="1" eaLnBrk="1" hangingPunct="1"/>
            <a:r>
              <a:rPr lang="en-US" dirty="0" smtClean="0"/>
              <a:t>Flush write buffer</a:t>
            </a:r>
          </a:p>
          <a:p>
            <a:pPr lvl="1" eaLnBrk="1" hangingPunct="1"/>
            <a:r>
              <a:rPr lang="en-US" dirty="0" smtClean="0"/>
              <a:t>Bring caches up to date</a:t>
            </a:r>
          </a:p>
          <a:p>
            <a:pPr eaLnBrk="1" hangingPunct="1"/>
            <a:r>
              <a:rPr lang="en-US" dirty="0" smtClean="0"/>
              <a:t>Compilers often do this for you</a:t>
            </a:r>
          </a:p>
          <a:p>
            <a:pPr lvl="1" eaLnBrk="1" hangingPunct="1"/>
            <a:r>
              <a:rPr lang="en-US" dirty="0" smtClean="0"/>
              <a:t>Entering and leaving critical sections</a:t>
            </a:r>
          </a:p>
        </p:txBody>
      </p:sp>
      <p:pic>
        <p:nvPicPr>
          <p:cNvPr id="6"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p:cNvSpPr>
            <a:spLocks noGrp="1"/>
          </p:cNvSpPr>
          <p:nvPr>
            <p:ph type="sldNum" sz="quarter" idx="11"/>
          </p:nvPr>
        </p:nvSpPr>
        <p:spPr>
          <a:xfrm>
            <a:off x="6553200" y="6248400"/>
            <a:ext cx="1905000" cy="457200"/>
          </a:xfrm>
        </p:spPr>
        <p:txBody>
          <a:bodyPr/>
          <a:lstStyle/>
          <a:p>
            <a:pPr>
              <a:defRPr/>
            </a:pPr>
            <a:fld id="{A1AB7C23-2B6C-405D-B05B-3D79EFCE17CD}" type="slidenum">
              <a:rPr lang="x-none" b="0">
                <a:solidFill>
                  <a:schemeClr val="tx1"/>
                </a:solidFill>
                <a:latin typeface="Arial" pitchFamily="34" charset="0"/>
                <a:cs typeface="+mn-cs"/>
              </a:rPr>
              <a:pPr>
                <a:defRPr/>
              </a:pPr>
              <a:t>194</a:t>
            </a:fld>
            <a:endParaRPr lang="en-US" b="0" dirty="0">
              <a:solidFill>
                <a:schemeClr val="tx1"/>
              </a:solidFill>
              <a:latin typeface="Arial" pitchFamily="34" charset="0"/>
              <a:cs typeface="+mn-cs"/>
            </a:endParaRPr>
          </a:p>
        </p:txBody>
      </p:sp>
      <p:sp>
        <p:nvSpPr>
          <p:cNvPr id="186372" name="Rectangle 2"/>
          <p:cNvSpPr>
            <a:spLocks noGrp="1" noChangeArrowheads="1"/>
          </p:cNvSpPr>
          <p:nvPr>
            <p:ph type="title" idx="4294967295"/>
          </p:nvPr>
        </p:nvSpPr>
        <p:spPr/>
        <p:txBody>
          <a:bodyPr/>
          <a:lstStyle/>
          <a:p>
            <a:pPr eaLnBrk="1" hangingPunct="1"/>
            <a:r>
              <a:rPr lang="en-US" dirty="0" smtClean="0"/>
              <a:t>Volatile Variables </a:t>
            </a:r>
          </a:p>
        </p:txBody>
      </p:sp>
      <p:sp>
        <p:nvSpPr>
          <p:cNvPr id="186373" name="Rectangle 3"/>
          <p:cNvSpPr>
            <a:spLocks noGrp="1" noChangeArrowheads="1"/>
          </p:cNvSpPr>
          <p:nvPr>
            <p:ph type="body" idx="4294967295"/>
          </p:nvPr>
        </p:nvSpPr>
        <p:spPr>
          <a:xfrm>
            <a:off x="728128" y="1600200"/>
            <a:ext cx="7636933" cy="4525963"/>
          </a:xfrm>
        </p:spPr>
        <p:txBody>
          <a:bodyPr/>
          <a:lstStyle/>
          <a:p>
            <a:pPr eaLnBrk="1" hangingPunct="1"/>
            <a:r>
              <a:rPr lang="en-US" dirty="0" smtClean="0"/>
              <a:t>In Java, can ask compiler to keep a variable up-to-date by declaring it </a:t>
            </a:r>
            <a:r>
              <a:rPr lang="en-US" dirty="0" smtClean="0">
                <a:solidFill>
                  <a:schemeClr val="tx1"/>
                </a:solidFill>
              </a:rPr>
              <a:t>volatile</a:t>
            </a:r>
            <a:endParaRPr lang="en-US" dirty="0" smtClean="0"/>
          </a:p>
          <a:p>
            <a:pPr eaLnBrk="1" hangingPunct="1"/>
            <a:r>
              <a:rPr lang="en-US" dirty="0" smtClean="0"/>
              <a:t>Adds a </a:t>
            </a:r>
            <a:r>
              <a:rPr lang="en-US" dirty="0" smtClean="0">
                <a:solidFill>
                  <a:schemeClr val="tx1"/>
                </a:solidFill>
              </a:rPr>
              <a:t>memory barrier </a:t>
            </a:r>
            <a:r>
              <a:rPr lang="en-US" dirty="0" smtClean="0"/>
              <a:t>after each store</a:t>
            </a:r>
          </a:p>
          <a:p>
            <a:pPr eaLnBrk="1" hangingPunct="1"/>
            <a:r>
              <a:rPr lang="en-US" dirty="0" smtClean="0"/>
              <a:t>Inhibits reordering, removing from loops, &amp; other </a:t>
            </a:r>
            <a:r>
              <a:rPr lang="en-US" dirty="0" smtClean="0">
                <a:latin typeface="Arial" pitchFamily="34" charset="0"/>
              </a:rPr>
              <a:t>“compiler </a:t>
            </a:r>
            <a:r>
              <a:rPr lang="en-US" dirty="0" smtClean="0"/>
              <a:t>optimizations</a:t>
            </a:r>
            <a:r>
              <a:rPr lang="en-US" dirty="0" smtClean="0">
                <a:latin typeface="Arial" pitchFamily="34" charset="0"/>
              </a:rPr>
              <a:t>”</a:t>
            </a:r>
          </a:p>
          <a:p>
            <a:pPr eaLnBrk="1" hangingPunct="1"/>
            <a:r>
              <a:rPr lang="en-US" dirty="0" smtClean="0"/>
              <a:t>Will talk about it in detail in later lectures</a:t>
            </a:r>
          </a:p>
        </p:txBody>
      </p:sp>
      <p:pic>
        <p:nvPicPr>
          <p:cNvPr id="6"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p:cNvSpPr>
            <a:spLocks noGrp="1"/>
          </p:cNvSpPr>
          <p:nvPr>
            <p:ph type="sldNum" sz="quarter" idx="11"/>
          </p:nvPr>
        </p:nvSpPr>
        <p:spPr>
          <a:xfrm>
            <a:off x="6553200" y="6248400"/>
            <a:ext cx="1905000" cy="457200"/>
          </a:xfrm>
        </p:spPr>
        <p:txBody>
          <a:bodyPr/>
          <a:lstStyle/>
          <a:p>
            <a:pPr>
              <a:defRPr/>
            </a:pPr>
            <a:fld id="{F26F5394-B8ED-4F06-ACAD-D4E9DE1EF6D8}" type="slidenum">
              <a:rPr lang="x-none" b="0">
                <a:solidFill>
                  <a:schemeClr val="tx1"/>
                </a:solidFill>
                <a:latin typeface="Arial" pitchFamily="34" charset="0"/>
                <a:cs typeface="+mn-cs"/>
              </a:rPr>
              <a:pPr>
                <a:defRPr/>
              </a:pPr>
              <a:t>195</a:t>
            </a:fld>
            <a:endParaRPr lang="en-US" b="0" dirty="0">
              <a:solidFill>
                <a:schemeClr val="tx1"/>
              </a:solidFill>
              <a:latin typeface="Arial" pitchFamily="34" charset="0"/>
              <a:cs typeface="+mn-cs"/>
            </a:endParaRPr>
          </a:p>
        </p:txBody>
      </p:sp>
      <p:sp>
        <p:nvSpPr>
          <p:cNvPr id="187396" name="Rectangle 2"/>
          <p:cNvSpPr>
            <a:spLocks noGrp="1" noChangeArrowheads="1"/>
          </p:cNvSpPr>
          <p:nvPr>
            <p:ph type="title" idx="4294967295"/>
          </p:nvPr>
        </p:nvSpPr>
        <p:spPr/>
        <p:txBody>
          <a:bodyPr/>
          <a:lstStyle/>
          <a:p>
            <a:pPr eaLnBrk="1" hangingPunct="1"/>
            <a:r>
              <a:rPr lang="en-US" sz="4000" dirty="0" smtClean="0"/>
              <a:t>Summary: Real-World</a:t>
            </a:r>
          </a:p>
        </p:txBody>
      </p:sp>
      <p:sp>
        <p:nvSpPr>
          <p:cNvPr id="187397" name="Rectangle 3"/>
          <p:cNvSpPr>
            <a:spLocks noGrp="1" noChangeArrowheads="1"/>
          </p:cNvSpPr>
          <p:nvPr>
            <p:ph type="body" idx="4294967295"/>
          </p:nvPr>
        </p:nvSpPr>
        <p:spPr/>
        <p:txBody>
          <a:bodyPr/>
          <a:lstStyle/>
          <a:p>
            <a:pPr eaLnBrk="1" hangingPunct="1"/>
            <a:r>
              <a:rPr lang="en-US" dirty="0" smtClean="0"/>
              <a:t>Hardware weaker than sequential consistency</a:t>
            </a:r>
          </a:p>
          <a:p>
            <a:pPr eaLnBrk="1" hangingPunct="1"/>
            <a:r>
              <a:rPr lang="en-US" dirty="0" smtClean="0"/>
              <a:t>Can get sequential consistency at a price</a:t>
            </a:r>
          </a:p>
          <a:p>
            <a:pPr eaLnBrk="1" hangingPunct="1"/>
            <a:r>
              <a:rPr lang="en-US" dirty="0" err="1" smtClean="0"/>
              <a:t>Linearizability</a:t>
            </a:r>
            <a:r>
              <a:rPr lang="en-US" dirty="0" smtClean="0"/>
              <a:t> better fit for high-level software</a:t>
            </a:r>
          </a:p>
        </p:txBody>
      </p:sp>
      <p:pic>
        <p:nvPicPr>
          <p:cNvPr id="6"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2A5BA218-0F18-4FFE-8859-B8520EF033E0}" type="slidenum">
              <a:rPr lang="x-none" b="0">
                <a:solidFill>
                  <a:schemeClr val="tx1"/>
                </a:solidFill>
                <a:latin typeface="Arial" pitchFamily="34" charset="0"/>
                <a:cs typeface="+mn-cs"/>
              </a:rPr>
              <a:pPr>
                <a:defRPr/>
              </a:pPr>
              <a:t>196</a:t>
            </a:fld>
            <a:endParaRPr lang="en-US" b="0" dirty="0">
              <a:solidFill>
                <a:schemeClr val="tx1"/>
              </a:solidFill>
              <a:latin typeface="Arial" pitchFamily="34" charset="0"/>
              <a:cs typeface="+mn-cs"/>
            </a:endParaRPr>
          </a:p>
        </p:txBody>
      </p:sp>
      <p:pic>
        <p:nvPicPr>
          <p:cNvPr id="18842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88421" name="Rectangle 3"/>
          <p:cNvSpPr>
            <a:spLocks noGrp="1" noChangeArrowheads="1"/>
          </p:cNvSpPr>
          <p:nvPr>
            <p:ph type="title" idx="4294967295"/>
          </p:nvPr>
        </p:nvSpPr>
        <p:spPr/>
        <p:txBody>
          <a:bodyPr/>
          <a:lstStyle/>
          <a:p>
            <a:pPr eaLnBrk="1" hangingPunct="1"/>
            <a:r>
              <a:rPr lang="en-US" dirty="0" err="1" smtClean="0"/>
              <a:t>Linearizability</a:t>
            </a:r>
            <a:endParaRPr lang="en-US" dirty="0" smtClean="0"/>
          </a:p>
        </p:txBody>
      </p:sp>
      <p:sp>
        <p:nvSpPr>
          <p:cNvPr id="188422" name="Rectangle 4"/>
          <p:cNvSpPr>
            <a:spLocks noGrp="1" noChangeArrowheads="1"/>
          </p:cNvSpPr>
          <p:nvPr>
            <p:ph type="body" idx="4294967295"/>
          </p:nvPr>
        </p:nvSpPr>
        <p:spPr/>
        <p:txBody>
          <a:bodyPr/>
          <a:lstStyle/>
          <a:p>
            <a:pPr eaLnBrk="1" hangingPunct="1"/>
            <a:r>
              <a:rPr lang="en-US" dirty="0" err="1" smtClean="0"/>
              <a:t>Linearizability</a:t>
            </a:r>
            <a:endParaRPr lang="en-US" dirty="0" smtClean="0"/>
          </a:p>
          <a:p>
            <a:pPr lvl="1" eaLnBrk="1" hangingPunct="1"/>
            <a:r>
              <a:rPr lang="en-US" dirty="0" smtClean="0"/>
              <a:t>Operation takes effect instantaneously between invocation and response</a:t>
            </a:r>
          </a:p>
          <a:p>
            <a:pPr lvl="1" eaLnBrk="1" hangingPunct="1"/>
            <a:r>
              <a:rPr lang="en-US" dirty="0" smtClean="0"/>
              <a:t>Uses sequential specification, locality implies </a:t>
            </a:r>
            <a:r>
              <a:rPr lang="en-US" dirty="0" err="1" smtClean="0"/>
              <a:t>composablity</a:t>
            </a:r>
            <a:endParaRPr lang="en-US" dirty="0" smtClean="0"/>
          </a:p>
          <a:p>
            <a:pPr lvl="1" eaLnBrk="1" hangingPunct="1"/>
            <a:endParaRPr lang="en-US" dirty="0" smtClean="0"/>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5DBB0AF8-DB6B-4D03-AEFD-98B327A8426C}" type="slidenum">
              <a:rPr lang="x-none" b="0">
                <a:solidFill>
                  <a:schemeClr val="tx1"/>
                </a:solidFill>
                <a:latin typeface="Arial" pitchFamily="34" charset="0"/>
                <a:cs typeface="+mn-cs"/>
              </a:rPr>
              <a:pPr>
                <a:defRPr/>
              </a:pPr>
              <a:t>197</a:t>
            </a:fld>
            <a:endParaRPr lang="en-US" b="0" dirty="0">
              <a:solidFill>
                <a:schemeClr val="tx1"/>
              </a:solidFill>
              <a:latin typeface="Arial" pitchFamily="34" charset="0"/>
              <a:cs typeface="+mn-cs"/>
            </a:endParaRPr>
          </a:p>
        </p:txBody>
      </p:sp>
      <p:pic>
        <p:nvPicPr>
          <p:cNvPr id="18944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89445" name="Rectangle 3"/>
          <p:cNvSpPr>
            <a:spLocks noGrp="1" noChangeArrowheads="1"/>
          </p:cNvSpPr>
          <p:nvPr>
            <p:ph type="title" idx="4294967295"/>
          </p:nvPr>
        </p:nvSpPr>
        <p:spPr/>
        <p:txBody>
          <a:bodyPr/>
          <a:lstStyle/>
          <a:p>
            <a:pPr eaLnBrk="1" hangingPunct="1"/>
            <a:r>
              <a:rPr lang="en-US" dirty="0" smtClean="0"/>
              <a:t>Summary</a:t>
            </a:r>
            <a:r>
              <a:rPr lang="en-US" dirty="0"/>
              <a:t>:</a:t>
            </a:r>
            <a:r>
              <a:rPr lang="en-US" dirty="0" smtClean="0"/>
              <a:t> Correctness</a:t>
            </a:r>
          </a:p>
        </p:txBody>
      </p:sp>
      <p:sp>
        <p:nvSpPr>
          <p:cNvPr id="189446" name="Rectangle 4"/>
          <p:cNvSpPr>
            <a:spLocks noGrp="1" noChangeArrowheads="1"/>
          </p:cNvSpPr>
          <p:nvPr>
            <p:ph type="body" idx="4294967295"/>
          </p:nvPr>
        </p:nvSpPr>
        <p:spPr/>
        <p:txBody>
          <a:bodyPr/>
          <a:lstStyle/>
          <a:p>
            <a:pPr eaLnBrk="1" hangingPunct="1"/>
            <a:r>
              <a:rPr lang="en-US" dirty="0" smtClean="0"/>
              <a:t>Sequential Consistency</a:t>
            </a:r>
          </a:p>
          <a:p>
            <a:pPr lvl="1" eaLnBrk="1" hangingPunct="1"/>
            <a:r>
              <a:rPr lang="en-US" dirty="0" smtClean="0"/>
              <a:t>Not </a:t>
            </a:r>
            <a:r>
              <a:rPr lang="en-US" dirty="0" err="1" smtClean="0"/>
              <a:t>composable</a:t>
            </a:r>
            <a:endParaRPr lang="en-US" dirty="0" smtClean="0"/>
          </a:p>
          <a:p>
            <a:pPr lvl="1" eaLnBrk="1" hangingPunct="1"/>
            <a:r>
              <a:rPr lang="en-US" dirty="0" smtClean="0"/>
              <a:t>Harder to work with</a:t>
            </a:r>
          </a:p>
          <a:p>
            <a:pPr lvl="1" eaLnBrk="1" hangingPunct="1"/>
            <a:r>
              <a:rPr lang="en-US" dirty="0" smtClean="0"/>
              <a:t>Good way to think about hardware models</a:t>
            </a:r>
          </a:p>
          <a:p>
            <a:pPr eaLnBrk="1" hangingPunct="1"/>
            <a:r>
              <a:rPr lang="en-US" dirty="0" smtClean="0"/>
              <a:t>We will use </a:t>
            </a:r>
            <a:r>
              <a:rPr lang="en-US" i="1" dirty="0" err="1" smtClean="0">
                <a:solidFill>
                  <a:srgbClr val="000000"/>
                </a:solidFill>
              </a:rPr>
              <a:t>linearizability</a:t>
            </a:r>
            <a:r>
              <a:rPr lang="en-US" dirty="0" smtClean="0">
                <a:solidFill>
                  <a:srgbClr val="000000"/>
                </a:solidFill>
              </a:rPr>
              <a:t> </a:t>
            </a:r>
            <a:r>
              <a:rPr lang="en-US" dirty="0" smtClean="0"/>
              <a:t>as our consistency condition in the remainder of this course unless stated otherwise</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Title 1"/>
          <p:cNvSpPr>
            <a:spLocks noGrp="1"/>
          </p:cNvSpPr>
          <p:nvPr>
            <p:ph type="title" idx="4294967295"/>
          </p:nvPr>
        </p:nvSpPr>
        <p:spPr/>
        <p:txBody>
          <a:bodyPr/>
          <a:lstStyle/>
          <a:p>
            <a:pPr eaLnBrk="1" hangingPunct="1"/>
            <a:r>
              <a:rPr lang="en-US" dirty="0" smtClean="0"/>
              <a:t>Progress</a:t>
            </a:r>
          </a:p>
        </p:txBody>
      </p:sp>
      <p:sp>
        <p:nvSpPr>
          <p:cNvPr id="190467" name="Content Placeholder 2"/>
          <p:cNvSpPr>
            <a:spLocks noGrp="1"/>
          </p:cNvSpPr>
          <p:nvPr>
            <p:ph idx="4294967295"/>
          </p:nvPr>
        </p:nvSpPr>
        <p:spPr/>
        <p:txBody>
          <a:bodyPr/>
          <a:lstStyle/>
          <a:p>
            <a:pPr eaLnBrk="1" hangingPunct="1"/>
            <a:r>
              <a:rPr lang="en-US" smtClean="0"/>
              <a:t>We saw an implementation whose methods were lock-based (deadlock-free) </a:t>
            </a:r>
          </a:p>
          <a:p>
            <a:pPr eaLnBrk="1" hangingPunct="1"/>
            <a:r>
              <a:rPr lang="en-US" smtClean="0"/>
              <a:t>We saw an implementation whose methods did not use locks (lock-free)</a:t>
            </a:r>
          </a:p>
          <a:p>
            <a:pPr eaLnBrk="1" hangingPunct="1"/>
            <a:r>
              <a:rPr lang="en-US" smtClean="0"/>
              <a:t>How do they relate?</a:t>
            </a:r>
          </a:p>
        </p:txBody>
      </p:sp>
      <p:sp>
        <p:nvSpPr>
          <p:cNvPr id="4"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p:cNvSpPr>
            <a:spLocks noGrp="1"/>
          </p:cNvSpPr>
          <p:nvPr>
            <p:ph type="sldNum" sz="quarter" idx="11"/>
          </p:nvPr>
        </p:nvSpPr>
        <p:spPr>
          <a:xfrm>
            <a:off x="6553200" y="6248400"/>
            <a:ext cx="1905000" cy="457200"/>
          </a:xfrm>
        </p:spPr>
        <p:txBody>
          <a:bodyPr/>
          <a:lstStyle/>
          <a:p>
            <a:pPr>
              <a:defRPr/>
            </a:pPr>
            <a:fld id="{888DEDE5-8419-4D98-82AF-A243D113E72A}" type="slidenum">
              <a:rPr lang="x-none" b="0">
                <a:solidFill>
                  <a:schemeClr val="tx1"/>
                </a:solidFill>
                <a:latin typeface="Arial" pitchFamily="34" charset="0"/>
                <a:cs typeface="+mn-cs"/>
              </a:rPr>
              <a:pPr>
                <a:defRPr/>
              </a:pPr>
              <a:t>198</a:t>
            </a:fld>
            <a:endParaRPr lang="en-US" b="0" dirty="0">
              <a:solidFill>
                <a:schemeClr val="tx1"/>
              </a:solidFill>
              <a:latin typeface="Arial" pitchFamily="34" charset="0"/>
              <a:cs typeface="+mn-cs"/>
            </a:endParaRPr>
          </a:p>
        </p:txBody>
      </p:sp>
      <p:pic>
        <p:nvPicPr>
          <p:cNvPr id="6"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Title 1"/>
          <p:cNvSpPr>
            <a:spLocks noGrp="1"/>
          </p:cNvSpPr>
          <p:nvPr>
            <p:ph type="title" idx="4294967295"/>
          </p:nvPr>
        </p:nvSpPr>
        <p:spPr/>
        <p:txBody>
          <a:bodyPr/>
          <a:lstStyle/>
          <a:p>
            <a:pPr eaLnBrk="1" hangingPunct="1"/>
            <a:r>
              <a:rPr lang="en-US" smtClean="0"/>
              <a:t>Progress Conditions  </a:t>
            </a:r>
          </a:p>
        </p:txBody>
      </p:sp>
      <p:sp>
        <p:nvSpPr>
          <p:cNvPr id="191491" name="Content Placeholder 2"/>
          <p:cNvSpPr>
            <a:spLocks noGrp="1"/>
          </p:cNvSpPr>
          <p:nvPr>
            <p:ph idx="4294967295"/>
          </p:nvPr>
        </p:nvSpPr>
        <p:spPr/>
        <p:txBody>
          <a:bodyPr/>
          <a:lstStyle/>
          <a:p>
            <a:pPr eaLnBrk="1" hangingPunct="1"/>
            <a:r>
              <a:rPr lang="en-US" sz="2800" i="1" dirty="0" smtClean="0"/>
              <a:t>Deadlock-free: </a:t>
            </a:r>
            <a:r>
              <a:rPr lang="en-US" sz="2800" u="sng" dirty="0" smtClean="0">
                <a:solidFill>
                  <a:schemeClr val="tx1"/>
                </a:solidFill>
              </a:rPr>
              <a:t>some</a:t>
            </a:r>
            <a:r>
              <a:rPr lang="en-US" sz="2800" dirty="0" smtClean="0">
                <a:solidFill>
                  <a:schemeClr val="tx1"/>
                </a:solidFill>
              </a:rPr>
              <a:t> thread trying to acquire the lock eventually succeeds.</a:t>
            </a:r>
          </a:p>
          <a:p>
            <a:pPr eaLnBrk="1" hangingPunct="1"/>
            <a:r>
              <a:rPr lang="en-US" sz="2800" i="1" dirty="0" smtClean="0"/>
              <a:t>Starvation-free: </a:t>
            </a:r>
            <a:r>
              <a:rPr lang="en-US" sz="2800" u="sng" dirty="0" smtClean="0">
                <a:solidFill>
                  <a:schemeClr val="tx1"/>
                </a:solidFill>
              </a:rPr>
              <a:t>every</a:t>
            </a:r>
            <a:r>
              <a:rPr lang="en-US" sz="2800" dirty="0" smtClean="0">
                <a:solidFill>
                  <a:schemeClr val="tx1"/>
                </a:solidFill>
              </a:rPr>
              <a:t> thread trying to acquire the lock eventually succeeds.</a:t>
            </a:r>
          </a:p>
          <a:p>
            <a:pPr eaLnBrk="1" hangingPunct="1"/>
            <a:r>
              <a:rPr lang="en-US" sz="2800" i="1" dirty="0" smtClean="0"/>
              <a:t>Lock-free: </a:t>
            </a:r>
            <a:r>
              <a:rPr lang="en-US" sz="2800" u="sng" dirty="0" smtClean="0">
                <a:solidFill>
                  <a:schemeClr val="tx1"/>
                </a:solidFill>
              </a:rPr>
              <a:t>some</a:t>
            </a:r>
            <a:r>
              <a:rPr lang="en-US" sz="2800" dirty="0" smtClean="0">
                <a:solidFill>
                  <a:schemeClr val="tx1"/>
                </a:solidFill>
              </a:rPr>
              <a:t> thread calling a method eventually returns.</a:t>
            </a:r>
          </a:p>
          <a:p>
            <a:pPr eaLnBrk="1" hangingPunct="1"/>
            <a:r>
              <a:rPr lang="en-US" sz="2800" i="1" dirty="0" smtClean="0"/>
              <a:t>Wait-free: </a:t>
            </a:r>
            <a:r>
              <a:rPr lang="en-US" sz="2800" u="sng" dirty="0" smtClean="0">
                <a:solidFill>
                  <a:schemeClr val="tx1"/>
                </a:solidFill>
              </a:rPr>
              <a:t>every</a:t>
            </a:r>
            <a:r>
              <a:rPr lang="en-US" sz="2800" dirty="0" smtClean="0">
                <a:solidFill>
                  <a:schemeClr val="tx1"/>
                </a:solidFill>
              </a:rPr>
              <a:t> thread calling a method eventually returns.</a:t>
            </a:r>
          </a:p>
          <a:p>
            <a:pPr eaLnBrk="1" hangingPunct="1">
              <a:buFontTx/>
              <a:buNone/>
            </a:pPr>
            <a:endParaRPr lang="en-US" sz="2800" dirty="0" smtClean="0"/>
          </a:p>
        </p:txBody>
      </p:sp>
      <p:sp>
        <p:nvSpPr>
          <p:cNvPr id="4"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p:cNvSpPr>
            <a:spLocks noGrp="1"/>
          </p:cNvSpPr>
          <p:nvPr>
            <p:ph type="sldNum" sz="quarter" idx="11"/>
          </p:nvPr>
        </p:nvSpPr>
        <p:spPr>
          <a:xfrm>
            <a:off x="6553200" y="6248400"/>
            <a:ext cx="1905000" cy="457200"/>
          </a:xfrm>
        </p:spPr>
        <p:txBody>
          <a:bodyPr/>
          <a:lstStyle/>
          <a:p>
            <a:pPr>
              <a:defRPr/>
            </a:pPr>
            <a:fld id="{9513FF7E-4AA7-4278-9EE0-ADE63ABED767}" type="slidenum">
              <a:rPr lang="x-none" b="0">
                <a:solidFill>
                  <a:schemeClr val="tx1"/>
                </a:solidFill>
                <a:latin typeface="Arial" pitchFamily="34" charset="0"/>
                <a:cs typeface="+mn-cs"/>
              </a:rPr>
              <a:pPr>
                <a:defRPr/>
              </a:pPr>
              <a:t>199</a:t>
            </a:fld>
            <a:endParaRPr lang="en-US" b="0" dirty="0">
              <a:solidFill>
                <a:schemeClr val="tx1"/>
              </a:solidFill>
              <a:latin typeface="Arial" pitchFamily="34" charset="0"/>
              <a:cs typeface="+mn-cs"/>
            </a:endParaRPr>
          </a:p>
        </p:txBody>
      </p:sp>
      <p:pic>
        <p:nvPicPr>
          <p:cNvPr id="6"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7" name="Slide Number Placeholder 3"/>
          <p:cNvSpPr>
            <a:spLocks noGrp="1"/>
          </p:cNvSpPr>
          <p:nvPr>
            <p:ph type="sldNum" sz="quarter" idx="11"/>
          </p:nvPr>
        </p:nvSpPr>
        <p:spPr>
          <a:xfrm>
            <a:off x="6553200" y="6248400"/>
            <a:ext cx="1905000" cy="457200"/>
          </a:xfrm>
        </p:spPr>
        <p:txBody>
          <a:bodyPr/>
          <a:lstStyle/>
          <a:p>
            <a:pPr>
              <a:defRPr/>
            </a:pPr>
            <a:fld id="{19E0FE80-CFAA-42BC-9903-BD9A008E67AA}" type="slidenum">
              <a:rPr lang="x-none" b="0">
                <a:solidFill>
                  <a:schemeClr val="tx1"/>
                </a:solidFill>
                <a:latin typeface="Arial" pitchFamily="34" charset="0"/>
                <a:cs typeface="+mn-cs"/>
              </a:rPr>
              <a:pPr>
                <a:defRPr/>
              </a:pPr>
              <a:t>2</a:t>
            </a:fld>
            <a:endParaRPr lang="en-US" b="0" dirty="0">
              <a:solidFill>
                <a:schemeClr val="tx1"/>
              </a:solidFill>
              <a:latin typeface="Arial" pitchFamily="34" charset="0"/>
              <a:cs typeface="+mn-cs"/>
            </a:endParaRPr>
          </a:p>
        </p:txBody>
      </p:sp>
      <p:pic>
        <p:nvPicPr>
          <p:cNvPr id="307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026051" name="AutoShape 3"/>
          <p:cNvSpPr>
            <a:spLocks noChangeArrowheads="1"/>
          </p:cNvSpPr>
          <p:nvPr/>
        </p:nvSpPr>
        <p:spPr bwMode="auto">
          <a:xfrm>
            <a:off x="838200" y="3352800"/>
            <a:ext cx="7391400" cy="2895600"/>
          </a:xfrm>
          <a:prstGeom prst="roundRect">
            <a:avLst>
              <a:gd name="adj" fmla="val 16667"/>
            </a:avLst>
          </a:prstGeom>
          <a:solidFill>
            <a:schemeClr val="bg1"/>
          </a:solidFill>
          <a:ln w="38100">
            <a:solidFill>
              <a:srgbClr val="0000FF"/>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Courier New" pitchFamily="49" charset="0"/>
              <a:cs typeface="+mn-cs"/>
            </a:endParaRPr>
          </a:p>
        </p:txBody>
      </p:sp>
      <p:sp>
        <p:nvSpPr>
          <p:cNvPr id="3078" name="Rectangle 4"/>
          <p:cNvSpPr>
            <a:spLocks noGrp="1" noChangeArrowheads="1"/>
          </p:cNvSpPr>
          <p:nvPr>
            <p:ph type="title" idx="4294967295"/>
          </p:nvPr>
        </p:nvSpPr>
        <p:spPr/>
        <p:txBody>
          <a:bodyPr/>
          <a:lstStyle/>
          <a:p>
            <a:pPr eaLnBrk="1" hangingPunct="1"/>
            <a:r>
              <a:rPr lang="en-US" smtClean="0"/>
              <a:t>Concurrent Computation</a:t>
            </a:r>
          </a:p>
        </p:txBody>
      </p:sp>
      <p:grpSp>
        <p:nvGrpSpPr>
          <p:cNvPr id="3079" name="Group 5"/>
          <p:cNvGrpSpPr>
            <a:grpSpLocks/>
          </p:cNvGrpSpPr>
          <p:nvPr/>
        </p:nvGrpSpPr>
        <p:grpSpPr bwMode="auto">
          <a:xfrm>
            <a:off x="2286000" y="1851025"/>
            <a:ext cx="1379538" cy="1174750"/>
            <a:chOff x="1043" y="2525"/>
            <a:chExt cx="869" cy="740"/>
          </a:xfrm>
        </p:grpSpPr>
        <p:sp>
          <p:nvSpPr>
            <p:cNvPr id="3120" name="Freeform 6"/>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21" name="Freeform 7"/>
            <p:cNvSpPr>
              <a:spLocks/>
            </p:cNvSpPr>
            <p:nvPr/>
          </p:nvSpPr>
          <p:spPr bwMode="auto">
            <a:xfrm>
              <a:off x="1737" y="2793"/>
              <a:ext cx="86" cy="221"/>
            </a:xfrm>
            <a:custGeom>
              <a:avLst/>
              <a:gdLst>
                <a:gd name="T0" fmla="*/ 0 w 143"/>
                <a:gd name="T1" fmla="*/ 0 h 278"/>
                <a:gd name="T2" fmla="*/ 1 w 143"/>
                <a:gd name="T3" fmla="*/ 5 h 278"/>
                <a:gd name="T4" fmla="*/ 1 w 143"/>
                <a:gd name="T5" fmla="*/ 24 h 278"/>
                <a:gd name="T6" fmla="*/ 1 w 143"/>
                <a:gd name="T7" fmla="*/ 29 h 278"/>
                <a:gd name="T8" fmla="*/ 1 w 143"/>
                <a:gd name="T9" fmla="*/ 10 h 278"/>
                <a:gd name="T10" fmla="*/ 1 w 143"/>
                <a:gd name="T11" fmla="*/ 5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22" name="Freeform 8"/>
            <p:cNvSpPr>
              <a:spLocks/>
            </p:cNvSpPr>
            <p:nvPr/>
          </p:nvSpPr>
          <p:spPr bwMode="auto">
            <a:xfrm>
              <a:off x="1705" y="2639"/>
              <a:ext cx="51" cy="178"/>
            </a:xfrm>
            <a:custGeom>
              <a:avLst/>
              <a:gdLst>
                <a:gd name="T0" fmla="*/ 0 w 143"/>
                <a:gd name="T1" fmla="*/ 0 h 278"/>
                <a:gd name="T2" fmla="*/ 0 w 143"/>
                <a:gd name="T3" fmla="*/ 1 h 278"/>
                <a:gd name="T4" fmla="*/ 0 w 143"/>
                <a:gd name="T5" fmla="*/ 3 h 278"/>
                <a:gd name="T6" fmla="*/ 0 w 143"/>
                <a:gd name="T7" fmla="*/ 3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23" name="Freeform 9"/>
            <p:cNvSpPr>
              <a:spLocks/>
            </p:cNvSpPr>
            <p:nvPr/>
          </p:nvSpPr>
          <p:spPr bwMode="auto">
            <a:xfrm>
              <a:off x="1673" y="255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24" name="Freeform 10"/>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25" name="Freeform 11"/>
            <p:cNvSpPr>
              <a:spLocks/>
            </p:cNvSpPr>
            <p:nvPr/>
          </p:nvSpPr>
          <p:spPr bwMode="auto">
            <a:xfrm flipH="1">
              <a:off x="1133" y="2812"/>
              <a:ext cx="86" cy="221"/>
            </a:xfrm>
            <a:custGeom>
              <a:avLst/>
              <a:gdLst>
                <a:gd name="T0" fmla="*/ 0 w 143"/>
                <a:gd name="T1" fmla="*/ 0 h 278"/>
                <a:gd name="T2" fmla="*/ 1 w 143"/>
                <a:gd name="T3" fmla="*/ 5 h 278"/>
                <a:gd name="T4" fmla="*/ 1 w 143"/>
                <a:gd name="T5" fmla="*/ 24 h 278"/>
                <a:gd name="T6" fmla="*/ 1 w 143"/>
                <a:gd name="T7" fmla="*/ 29 h 278"/>
                <a:gd name="T8" fmla="*/ 1 w 143"/>
                <a:gd name="T9" fmla="*/ 10 h 278"/>
                <a:gd name="T10" fmla="*/ 1 w 143"/>
                <a:gd name="T11" fmla="*/ 5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26" name="Freeform 12"/>
            <p:cNvSpPr>
              <a:spLocks/>
            </p:cNvSpPr>
            <p:nvPr/>
          </p:nvSpPr>
          <p:spPr bwMode="auto">
            <a:xfrm flipH="1">
              <a:off x="1244" y="2586"/>
              <a:ext cx="51" cy="178"/>
            </a:xfrm>
            <a:custGeom>
              <a:avLst/>
              <a:gdLst>
                <a:gd name="T0" fmla="*/ 0 w 143"/>
                <a:gd name="T1" fmla="*/ 0 h 278"/>
                <a:gd name="T2" fmla="*/ 0 w 143"/>
                <a:gd name="T3" fmla="*/ 1 h 278"/>
                <a:gd name="T4" fmla="*/ 0 w 143"/>
                <a:gd name="T5" fmla="*/ 3 h 278"/>
                <a:gd name="T6" fmla="*/ 0 w 143"/>
                <a:gd name="T7" fmla="*/ 3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27" name="Freeform 13"/>
            <p:cNvSpPr>
              <a:spLocks/>
            </p:cNvSpPr>
            <p:nvPr/>
          </p:nvSpPr>
          <p:spPr bwMode="auto">
            <a:xfrm flipH="1">
              <a:off x="1204" y="269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28" name="AutoShape 14"/>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en-US" dirty="0">
                <a:latin typeface="Courier New" pitchFamily="49" charset="0"/>
              </a:endParaRPr>
            </a:p>
          </p:txBody>
        </p:sp>
        <p:sp>
          <p:nvSpPr>
            <p:cNvPr id="3129" name="Rectangle 15"/>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p>
              <a:endParaRPr lang="en-US" dirty="0">
                <a:latin typeface="Courier New" pitchFamily="49" charset="0"/>
              </a:endParaRPr>
            </a:p>
          </p:txBody>
        </p:sp>
      </p:grpSp>
      <p:sp>
        <p:nvSpPr>
          <p:cNvPr id="3080" name="Oval 16"/>
          <p:cNvSpPr>
            <a:spLocks noChangeArrowheads="1"/>
          </p:cNvSpPr>
          <p:nvPr/>
        </p:nvSpPr>
        <p:spPr bwMode="auto">
          <a:xfrm>
            <a:off x="1524000" y="4648200"/>
            <a:ext cx="838200" cy="381000"/>
          </a:xfrm>
          <a:prstGeom prst="ellipse">
            <a:avLst/>
          </a:prstGeom>
          <a:solidFill>
            <a:schemeClr val="hlink"/>
          </a:solidFill>
          <a:ln w="38100">
            <a:solidFill>
              <a:schemeClr val="tx1"/>
            </a:solidFill>
            <a:round/>
            <a:headEnd/>
            <a:tailEnd/>
          </a:ln>
        </p:spPr>
        <p:txBody>
          <a:bodyPr wrap="none" anchor="ctr"/>
          <a:lstStyle/>
          <a:p>
            <a:endParaRPr lang="en-US" dirty="0">
              <a:latin typeface="Courier New" pitchFamily="49" charset="0"/>
            </a:endParaRPr>
          </a:p>
        </p:txBody>
      </p:sp>
      <p:sp>
        <p:nvSpPr>
          <p:cNvPr id="3081" name="Oval 17"/>
          <p:cNvSpPr>
            <a:spLocks noChangeArrowheads="1"/>
          </p:cNvSpPr>
          <p:nvPr/>
        </p:nvSpPr>
        <p:spPr bwMode="auto">
          <a:xfrm>
            <a:off x="6781800" y="4572000"/>
            <a:ext cx="838200" cy="381000"/>
          </a:xfrm>
          <a:prstGeom prst="ellipse">
            <a:avLst/>
          </a:prstGeom>
          <a:solidFill>
            <a:srgbClr val="00FFFF"/>
          </a:solidFill>
          <a:ln w="38100">
            <a:solidFill>
              <a:schemeClr val="tx1"/>
            </a:solidFill>
            <a:round/>
            <a:headEnd/>
            <a:tailEnd/>
          </a:ln>
        </p:spPr>
        <p:txBody>
          <a:bodyPr wrap="none" anchor="ctr"/>
          <a:lstStyle/>
          <a:p>
            <a:endParaRPr lang="en-US" dirty="0">
              <a:latin typeface="Courier New" pitchFamily="49" charset="0"/>
            </a:endParaRPr>
          </a:p>
        </p:txBody>
      </p:sp>
      <p:sp>
        <p:nvSpPr>
          <p:cNvPr id="3082" name="Oval 18"/>
          <p:cNvSpPr>
            <a:spLocks noChangeArrowheads="1"/>
          </p:cNvSpPr>
          <p:nvPr/>
        </p:nvSpPr>
        <p:spPr bwMode="auto">
          <a:xfrm>
            <a:off x="6057900" y="3886200"/>
            <a:ext cx="838200" cy="381000"/>
          </a:xfrm>
          <a:prstGeom prst="ellipse">
            <a:avLst/>
          </a:prstGeom>
          <a:solidFill>
            <a:srgbClr val="00FFFF"/>
          </a:solidFill>
          <a:ln w="38100">
            <a:solidFill>
              <a:schemeClr val="tx1"/>
            </a:solidFill>
            <a:round/>
            <a:headEnd/>
            <a:tailEnd/>
          </a:ln>
        </p:spPr>
        <p:txBody>
          <a:bodyPr wrap="none" anchor="ctr"/>
          <a:lstStyle/>
          <a:p>
            <a:endParaRPr lang="en-US" dirty="0">
              <a:latin typeface="Courier New" pitchFamily="49" charset="0"/>
            </a:endParaRPr>
          </a:p>
        </p:txBody>
      </p:sp>
      <p:sp>
        <p:nvSpPr>
          <p:cNvPr id="3083" name="Oval 19"/>
          <p:cNvSpPr>
            <a:spLocks noChangeArrowheads="1"/>
          </p:cNvSpPr>
          <p:nvPr/>
        </p:nvSpPr>
        <p:spPr bwMode="auto">
          <a:xfrm>
            <a:off x="5334000" y="4572000"/>
            <a:ext cx="838200" cy="381000"/>
          </a:xfrm>
          <a:prstGeom prst="ellipse">
            <a:avLst/>
          </a:prstGeom>
          <a:solidFill>
            <a:srgbClr val="00FFFF"/>
          </a:solidFill>
          <a:ln w="38100">
            <a:solidFill>
              <a:schemeClr val="tx1"/>
            </a:solidFill>
            <a:round/>
            <a:headEnd/>
            <a:tailEnd/>
          </a:ln>
        </p:spPr>
        <p:txBody>
          <a:bodyPr wrap="none" anchor="ctr"/>
          <a:lstStyle/>
          <a:p>
            <a:endParaRPr lang="en-US" dirty="0">
              <a:latin typeface="Courier New" pitchFamily="49" charset="0"/>
            </a:endParaRPr>
          </a:p>
        </p:txBody>
      </p:sp>
      <p:sp>
        <p:nvSpPr>
          <p:cNvPr id="3084" name="Oval 20"/>
          <p:cNvSpPr>
            <a:spLocks noChangeArrowheads="1"/>
          </p:cNvSpPr>
          <p:nvPr/>
        </p:nvSpPr>
        <p:spPr bwMode="auto">
          <a:xfrm>
            <a:off x="2819400" y="4648200"/>
            <a:ext cx="838200" cy="381000"/>
          </a:xfrm>
          <a:prstGeom prst="ellipse">
            <a:avLst/>
          </a:prstGeom>
          <a:solidFill>
            <a:schemeClr val="hlink"/>
          </a:solidFill>
          <a:ln w="38100">
            <a:solidFill>
              <a:schemeClr val="tx1"/>
            </a:solidFill>
            <a:round/>
            <a:headEnd/>
            <a:tailEnd/>
          </a:ln>
        </p:spPr>
        <p:txBody>
          <a:bodyPr wrap="none" anchor="ctr"/>
          <a:lstStyle/>
          <a:p>
            <a:endParaRPr lang="en-US" dirty="0">
              <a:latin typeface="Courier New" pitchFamily="49" charset="0"/>
            </a:endParaRPr>
          </a:p>
        </p:txBody>
      </p:sp>
      <p:sp>
        <p:nvSpPr>
          <p:cNvPr id="3085" name="AutoShape 21"/>
          <p:cNvSpPr>
            <a:spLocks noChangeArrowheads="1"/>
          </p:cNvSpPr>
          <p:nvPr/>
        </p:nvSpPr>
        <p:spPr bwMode="auto">
          <a:xfrm>
            <a:off x="2438400" y="4686300"/>
            <a:ext cx="304800" cy="304800"/>
          </a:xfrm>
          <a:prstGeom prst="rightArrow">
            <a:avLst>
              <a:gd name="adj1" fmla="val 50000"/>
              <a:gd name="adj2" fmla="val 25000"/>
            </a:avLst>
          </a:prstGeom>
          <a:solidFill>
            <a:schemeClr val="hlink"/>
          </a:solidFill>
          <a:ln w="38100">
            <a:solidFill>
              <a:schemeClr val="tx1"/>
            </a:solidFill>
            <a:miter lim="800000"/>
            <a:headEnd/>
            <a:tailEnd/>
          </a:ln>
        </p:spPr>
        <p:txBody>
          <a:bodyPr wrap="none" anchor="ctr"/>
          <a:lstStyle/>
          <a:p>
            <a:endParaRPr lang="en-US" dirty="0">
              <a:latin typeface="Courier New" pitchFamily="49" charset="0"/>
            </a:endParaRPr>
          </a:p>
        </p:txBody>
      </p:sp>
      <p:sp>
        <p:nvSpPr>
          <p:cNvPr id="3086" name="AutoShape 22"/>
          <p:cNvSpPr>
            <a:spLocks noChangeArrowheads="1"/>
          </p:cNvSpPr>
          <p:nvPr/>
        </p:nvSpPr>
        <p:spPr bwMode="auto">
          <a:xfrm>
            <a:off x="3733800" y="4686300"/>
            <a:ext cx="304800" cy="304800"/>
          </a:xfrm>
          <a:prstGeom prst="rightArrow">
            <a:avLst>
              <a:gd name="adj1" fmla="val 50000"/>
              <a:gd name="adj2" fmla="val 25000"/>
            </a:avLst>
          </a:prstGeom>
          <a:solidFill>
            <a:schemeClr val="hlink"/>
          </a:solidFill>
          <a:ln w="38100">
            <a:solidFill>
              <a:schemeClr val="tx1"/>
            </a:solidFill>
            <a:miter lim="800000"/>
            <a:headEnd/>
            <a:tailEnd/>
          </a:ln>
        </p:spPr>
        <p:txBody>
          <a:bodyPr wrap="none" anchor="ctr"/>
          <a:lstStyle/>
          <a:p>
            <a:endParaRPr lang="en-US" dirty="0">
              <a:latin typeface="Courier New" pitchFamily="49" charset="0"/>
            </a:endParaRPr>
          </a:p>
        </p:txBody>
      </p:sp>
      <p:sp>
        <p:nvSpPr>
          <p:cNvPr id="3087" name="AutoShape 23"/>
          <p:cNvSpPr>
            <a:spLocks noChangeArrowheads="1"/>
          </p:cNvSpPr>
          <p:nvPr/>
        </p:nvSpPr>
        <p:spPr bwMode="auto">
          <a:xfrm rot="2548433">
            <a:off x="6705600" y="42672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p>
            <a:endParaRPr lang="en-US" dirty="0">
              <a:latin typeface="Courier New" pitchFamily="49" charset="0"/>
            </a:endParaRPr>
          </a:p>
        </p:txBody>
      </p:sp>
      <p:sp>
        <p:nvSpPr>
          <p:cNvPr id="3088" name="AutoShape 24"/>
          <p:cNvSpPr>
            <a:spLocks noChangeArrowheads="1"/>
          </p:cNvSpPr>
          <p:nvPr/>
        </p:nvSpPr>
        <p:spPr bwMode="auto">
          <a:xfrm rot="19051567" flipH="1">
            <a:off x="5867400" y="42672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p>
            <a:endParaRPr lang="en-US" dirty="0">
              <a:latin typeface="Courier New" pitchFamily="49" charset="0"/>
            </a:endParaRPr>
          </a:p>
        </p:txBody>
      </p:sp>
      <p:sp>
        <p:nvSpPr>
          <p:cNvPr id="3089" name="AutoShape 25"/>
          <p:cNvSpPr>
            <a:spLocks noChangeArrowheads="1"/>
          </p:cNvSpPr>
          <p:nvPr/>
        </p:nvSpPr>
        <p:spPr bwMode="auto">
          <a:xfrm rot="19051567" flipH="1">
            <a:off x="5181600" y="49530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p>
            <a:endParaRPr lang="en-US" dirty="0">
              <a:latin typeface="Courier New" pitchFamily="49" charset="0"/>
            </a:endParaRPr>
          </a:p>
        </p:txBody>
      </p:sp>
      <p:sp>
        <p:nvSpPr>
          <p:cNvPr id="3090" name="Text Box 26"/>
          <p:cNvSpPr txBox="1">
            <a:spLocks noChangeArrowheads="1"/>
          </p:cNvSpPr>
          <p:nvPr/>
        </p:nvSpPr>
        <p:spPr bwMode="auto">
          <a:xfrm>
            <a:off x="990600" y="3505200"/>
            <a:ext cx="1658938" cy="579438"/>
          </a:xfrm>
          <a:prstGeom prst="rect">
            <a:avLst/>
          </a:prstGeom>
          <a:noFill/>
          <a:ln w="9525">
            <a:noFill/>
            <a:miter lim="800000"/>
            <a:headEnd/>
            <a:tailEnd/>
          </a:ln>
        </p:spPr>
        <p:txBody>
          <a:bodyPr wrap="none">
            <a:spAutoFit/>
          </a:bodyPr>
          <a:lstStyle/>
          <a:p>
            <a:pPr algn="r"/>
            <a:r>
              <a:rPr lang="en-US" sz="3200" b="0" dirty="0">
                <a:solidFill>
                  <a:srgbClr val="0000FF"/>
                </a:solidFill>
                <a:latin typeface="Arial" pitchFamily="34" charset="0"/>
              </a:rPr>
              <a:t>memory</a:t>
            </a:r>
          </a:p>
        </p:txBody>
      </p:sp>
      <p:sp>
        <p:nvSpPr>
          <p:cNvPr id="3091" name="Freeform 27"/>
          <p:cNvSpPr>
            <a:spLocks/>
          </p:cNvSpPr>
          <p:nvPr/>
        </p:nvSpPr>
        <p:spPr bwMode="auto">
          <a:xfrm>
            <a:off x="3200400" y="2868613"/>
            <a:ext cx="469900" cy="1931987"/>
          </a:xfrm>
          <a:custGeom>
            <a:avLst/>
            <a:gdLst>
              <a:gd name="T0" fmla="*/ 2147483647 w 288"/>
              <a:gd name="T1" fmla="*/ 0 h 1200"/>
              <a:gd name="T2" fmla="*/ 0 w 288"/>
              <a:gd name="T3" fmla="*/ 2147483647 h 1200"/>
              <a:gd name="T4" fmla="*/ 2147483647 w 288"/>
              <a:gd name="T5" fmla="*/ 2147483647 h 1200"/>
              <a:gd name="T6" fmla="*/ 0 60000 65536"/>
              <a:gd name="T7" fmla="*/ 0 60000 65536"/>
              <a:gd name="T8" fmla="*/ 0 60000 65536"/>
              <a:gd name="T9" fmla="*/ 0 w 288"/>
              <a:gd name="T10" fmla="*/ 0 h 1200"/>
              <a:gd name="T11" fmla="*/ 288 w 288"/>
              <a:gd name="T12" fmla="*/ 1200 h 1200"/>
            </a:gdLst>
            <a:ahLst/>
            <a:cxnLst>
              <a:cxn ang="T6">
                <a:pos x="T0" y="T1"/>
              </a:cxn>
              <a:cxn ang="T7">
                <a:pos x="T2" y="T3"/>
              </a:cxn>
              <a:cxn ang="T8">
                <a:pos x="T4" y="T5"/>
              </a:cxn>
            </a:cxnLst>
            <a:rect l="T9" t="T10" r="T11" b="T12"/>
            <a:pathLst>
              <a:path w="288" h="1200">
                <a:moveTo>
                  <a:pt x="288" y="0"/>
                </a:moveTo>
                <a:lnTo>
                  <a:pt x="0" y="1200"/>
                </a:lnTo>
                <a:lnTo>
                  <a:pt x="240" y="48"/>
                </a:lnTo>
              </a:path>
            </a:pathLst>
          </a:custGeom>
          <a:solidFill>
            <a:schemeClr val="tx2"/>
          </a:solidFill>
          <a:ln w="9525">
            <a:solidFill>
              <a:schemeClr val="tx1"/>
            </a:solidFill>
            <a:round/>
            <a:headEnd/>
            <a:tailEnd type="triangle" w="med" len="med"/>
          </a:ln>
        </p:spPr>
        <p:txBody>
          <a:bodyPr wrap="none" anchor="ctr"/>
          <a:lstStyle/>
          <a:p>
            <a:endParaRPr lang="en-US" dirty="0">
              <a:latin typeface="Courier New" pitchFamily="49" charset="0"/>
            </a:endParaRPr>
          </a:p>
        </p:txBody>
      </p:sp>
      <p:sp>
        <p:nvSpPr>
          <p:cNvPr id="3092" name="AutoShape 28"/>
          <p:cNvSpPr>
            <a:spLocks noChangeArrowheads="1"/>
          </p:cNvSpPr>
          <p:nvPr/>
        </p:nvSpPr>
        <p:spPr bwMode="auto">
          <a:xfrm>
            <a:off x="1295400" y="4419600"/>
            <a:ext cx="3733800" cy="1371600"/>
          </a:xfrm>
          <a:prstGeom prst="roundRect">
            <a:avLst>
              <a:gd name="adj" fmla="val 16667"/>
            </a:avLst>
          </a:prstGeom>
          <a:noFill/>
          <a:ln w="38100">
            <a:solidFill>
              <a:schemeClr val="bg2"/>
            </a:solidFill>
            <a:prstDash val="dash"/>
            <a:round/>
            <a:headEnd/>
            <a:tailEnd/>
          </a:ln>
        </p:spPr>
        <p:txBody>
          <a:bodyPr wrap="none" anchor="ctr"/>
          <a:lstStyle/>
          <a:p>
            <a:endParaRPr lang="en-US" dirty="0">
              <a:latin typeface="Courier New" pitchFamily="49" charset="0"/>
            </a:endParaRPr>
          </a:p>
        </p:txBody>
      </p:sp>
      <p:sp>
        <p:nvSpPr>
          <p:cNvPr id="3093" name="Text Box 29"/>
          <p:cNvSpPr txBox="1">
            <a:spLocks noChangeArrowheads="1"/>
          </p:cNvSpPr>
          <p:nvPr/>
        </p:nvSpPr>
        <p:spPr bwMode="auto">
          <a:xfrm>
            <a:off x="1597049" y="5181600"/>
            <a:ext cx="1277914" cy="584775"/>
          </a:xfrm>
          <a:prstGeom prst="rect">
            <a:avLst/>
          </a:prstGeom>
          <a:noFill/>
          <a:ln w="9525">
            <a:noFill/>
            <a:miter lim="800000"/>
            <a:headEnd/>
            <a:tailEnd/>
          </a:ln>
        </p:spPr>
        <p:txBody>
          <a:bodyPr wrap="none">
            <a:spAutoFit/>
          </a:bodyPr>
          <a:lstStyle/>
          <a:p>
            <a:pPr algn="r"/>
            <a:r>
              <a:rPr lang="en-US" sz="3200" b="0" dirty="0">
                <a:solidFill>
                  <a:schemeClr val="bg2"/>
                </a:solidFill>
                <a:latin typeface="Arial" pitchFamily="34" charset="0"/>
              </a:rPr>
              <a:t>object</a:t>
            </a:r>
          </a:p>
        </p:txBody>
      </p:sp>
      <p:sp>
        <p:nvSpPr>
          <p:cNvPr id="3094" name="AutoShape 30"/>
          <p:cNvSpPr>
            <a:spLocks noChangeArrowheads="1"/>
          </p:cNvSpPr>
          <p:nvPr/>
        </p:nvSpPr>
        <p:spPr bwMode="auto">
          <a:xfrm>
            <a:off x="4343400" y="3657600"/>
            <a:ext cx="3505200" cy="2362200"/>
          </a:xfrm>
          <a:prstGeom prst="roundRect">
            <a:avLst>
              <a:gd name="adj" fmla="val 16667"/>
            </a:avLst>
          </a:prstGeom>
          <a:noFill/>
          <a:ln w="38100">
            <a:solidFill>
              <a:schemeClr val="bg2"/>
            </a:solidFill>
            <a:prstDash val="dash"/>
            <a:round/>
            <a:headEnd/>
            <a:tailEnd/>
          </a:ln>
        </p:spPr>
        <p:txBody>
          <a:bodyPr wrap="none" anchor="ctr"/>
          <a:lstStyle/>
          <a:p>
            <a:endParaRPr lang="en-US" dirty="0">
              <a:latin typeface="Courier New" pitchFamily="49" charset="0"/>
            </a:endParaRPr>
          </a:p>
        </p:txBody>
      </p:sp>
      <p:sp>
        <p:nvSpPr>
          <p:cNvPr id="3095" name="Text Box 31"/>
          <p:cNvSpPr txBox="1">
            <a:spLocks noChangeArrowheads="1"/>
          </p:cNvSpPr>
          <p:nvPr/>
        </p:nvSpPr>
        <p:spPr bwMode="auto">
          <a:xfrm>
            <a:off x="6321449" y="5334000"/>
            <a:ext cx="1277914" cy="584775"/>
          </a:xfrm>
          <a:prstGeom prst="rect">
            <a:avLst/>
          </a:prstGeom>
          <a:noFill/>
          <a:ln w="9525">
            <a:noFill/>
            <a:miter lim="800000"/>
            <a:headEnd/>
            <a:tailEnd/>
          </a:ln>
        </p:spPr>
        <p:txBody>
          <a:bodyPr wrap="none">
            <a:spAutoFit/>
          </a:bodyPr>
          <a:lstStyle/>
          <a:p>
            <a:pPr algn="r"/>
            <a:r>
              <a:rPr lang="en-US" sz="3200" b="0" dirty="0">
                <a:solidFill>
                  <a:schemeClr val="bg2"/>
                </a:solidFill>
                <a:latin typeface="Arial" pitchFamily="34" charset="0"/>
              </a:rPr>
              <a:t>object</a:t>
            </a:r>
          </a:p>
        </p:txBody>
      </p:sp>
      <p:sp>
        <p:nvSpPr>
          <p:cNvPr id="3096" name="Oval 32"/>
          <p:cNvSpPr>
            <a:spLocks noChangeArrowheads="1"/>
          </p:cNvSpPr>
          <p:nvPr/>
        </p:nvSpPr>
        <p:spPr bwMode="auto">
          <a:xfrm>
            <a:off x="4572000" y="5257800"/>
            <a:ext cx="838200" cy="381000"/>
          </a:xfrm>
          <a:prstGeom prst="ellipse">
            <a:avLst/>
          </a:prstGeom>
          <a:solidFill>
            <a:srgbClr val="00FFFF"/>
          </a:solidFill>
          <a:ln w="38100">
            <a:solidFill>
              <a:schemeClr val="tx1"/>
            </a:solidFill>
            <a:round/>
            <a:headEnd/>
            <a:tailEnd/>
          </a:ln>
        </p:spPr>
        <p:txBody>
          <a:bodyPr wrap="none" anchor="ctr"/>
          <a:lstStyle/>
          <a:p>
            <a:endParaRPr lang="en-US" dirty="0">
              <a:latin typeface="Courier New" pitchFamily="49" charset="0"/>
            </a:endParaRPr>
          </a:p>
        </p:txBody>
      </p:sp>
      <p:sp>
        <p:nvSpPr>
          <p:cNvPr id="3097" name="Oval 33"/>
          <p:cNvSpPr>
            <a:spLocks noChangeArrowheads="1"/>
          </p:cNvSpPr>
          <p:nvPr/>
        </p:nvSpPr>
        <p:spPr bwMode="auto">
          <a:xfrm>
            <a:off x="4152900" y="4648200"/>
            <a:ext cx="838200" cy="381000"/>
          </a:xfrm>
          <a:prstGeom prst="ellipse">
            <a:avLst/>
          </a:prstGeom>
          <a:solidFill>
            <a:schemeClr val="hlink"/>
          </a:solidFill>
          <a:ln w="38100">
            <a:solidFill>
              <a:schemeClr val="tx1"/>
            </a:solidFill>
            <a:round/>
            <a:headEnd/>
            <a:tailEnd/>
          </a:ln>
        </p:spPr>
        <p:txBody>
          <a:bodyPr wrap="none" anchor="ctr"/>
          <a:lstStyle/>
          <a:p>
            <a:endParaRPr lang="en-US" dirty="0">
              <a:latin typeface="Courier New" pitchFamily="49" charset="0"/>
            </a:endParaRPr>
          </a:p>
        </p:txBody>
      </p:sp>
      <p:sp>
        <p:nvSpPr>
          <p:cNvPr id="3098" name="Freeform 34"/>
          <p:cNvSpPr>
            <a:spLocks/>
          </p:cNvSpPr>
          <p:nvPr/>
        </p:nvSpPr>
        <p:spPr bwMode="auto">
          <a:xfrm>
            <a:off x="5343525" y="25781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099" name="Freeform 35"/>
          <p:cNvSpPr>
            <a:spLocks/>
          </p:cNvSpPr>
          <p:nvPr/>
        </p:nvSpPr>
        <p:spPr bwMode="auto">
          <a:xfrm>
            <a:off x="5292725" y="22764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00" name="Freeform 36"/>
          <p:cNvSpPr>
            <a:spLocks/>
          </p:cNvSpPr>
          <p:nvPr/>
        </p:nvSpPr>
        <p:spPr bwMode="auto">
          <a:xfrm>
            <a:off x="5241925" y="20320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01" name="Freeform 37"/>
          <p:cNvSpPr>
            <a:spLocks/>
          </p:cNvSpPr>
          <p:nvPr/>
        </p:nvSpPr>
        <p:spPr bwMode="auto">
          <a:xfrm>
            <a:off x="5191125" y="18923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02" name="Freeform 38"/>
          <p:cNvSpPr>
            <a:spLocks/>
          </p:cNvSpPr>
          <p:nvPr/>
        </p:nvSpPr>
        <p:spPr bwMode="auto">
          <a:xfrm flipH="1">
            <a:off x="4191000" y="25844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03" name="Freeform 39"/>
          <p:cNvSpPr>
            <a:spLocks/>
          </p:cNvSpPr>
          <p:nvPr/>
        </p:nvSpPr>
        <p:spPr bwMode="auto">
          <a:xfrm flipH="1">
            <a:off x="4333875" y="23066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04" name="Freeform 40"/>
          <p:cNvSpPr>
            <a:spLocks/>
          </p:cNvSpPr>
          <p:nvPr/>
        </p:nvSpPr>
        <p:spPr bwMode="auto">
          <a:xfrm flipH="1">
            <a:off x="4510088" y="19478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05" name="Freeform 41"/>
          <p:cNvSpPr>
            <a:spLocks/>
          </p:cNvSpPr>
          <p:nvPr/>
        </p:nvSpPr>
        <p:spPr bwMode="auto">
          <a:xfrm flipH="1">
            <a:off x="4446588" y="21145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06" name="AutoShape 42"/>
          <p:cNvSpPr>
            <a:spLocks noChangeArrowheads="1"/>
          </p:cNvSpPr>
          <p:nvPr/>
        </p:nvSpPr>
        <p:spPr bwMode="auto">
          <a:xfrm flipV="1">
            <a:off x="4381500" y="18510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38100">
            <a:solidFill>
              <a:schemeClr val="tx1"/>
            </a:solidFill>
            <a:miter lim="800000"/>
            <a:headEnd/>
            <a:tailEnd/>
          </a:ln>
        </p:spPr>
        <p:txBody>
          <a:bodyPr wrap="none" anchor="ctr"/>
          <a:lstStyle/>
          <a:p>
            <a:endParaRPr lang="en-US" dirty="0">
              <a:latin typeface="Courier New" pitchFamily="49" charset="0"/>
            </a:endParaRPr>
          </a:p>
        </p:txBody>
      </p:sp>
      <p:sp>
        <p:nvSpPr>
          <p:cNvPr id="3107" name="Rectangle 43"/>
          <p:cNvSpPr>
            <a:spLocks noChangeArrowheads="1"/>
          </p:cNvSpPr>
          <p:nvPr/>
        </p:nvSpPr>
        <p:spPr bwMode="auto">
          <a:xfrm>
            <a:off x="4381500" y="2746375"/>
            <a:ext cx="1042988" cy="249238"/>
          </a:xfrm>
          <a:prstGeom prst="rect">
            <a:avLst/>
          </a:prstGeom>
          <a:solidFill>
            <a:srgbClr val="FFFF00"/>
          </a:solidFill>
          <a:ln w="38100">
            <a:solidFill>
              <a:schemeClr val="tx1"/>
            </a:solidFill>
            <a:miter lim="800000"/>
            <a:headEnd/>
            <a:tailEnd/>
          </a:ln>
        </p:spPr>
        <p:txBody>
          <a:bodyPr wrap="none" anchor="ctr"/>
          <a:lstStyle/>
          <a:p>
            <a:endParaRPr lang="en-US" dirty="0">
              <a:latin typeface="Courier New" pitchFamily="49" charset="0"/>
            </a:endParaRPr>
          </a:p>
        </p:txBody>
      </p:sp>
      <p:sp>
        <p:nvSpPr>
          <p:cNvPr id="3108" name="Freeform 44"/>
          <p:cNvSpPr>
            <a:spLocks/>
          </p:cNvSpPr>
          <p:nvPr/>
        </p:nvSpPr>
        <p:spPr bwMode="auto">
          <a:xfrm>
            <a:off x="7248525" y="25781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09" name="Freeform 45"/>
          <p:cNvSpPr>
            <a:spLocks/>
          </p:cNvSpPr>
          <p:nvPr/>
        </p:nvSpPr>
        <p:spPr bwMode="auto">
          <a:xfrm>
            <a:off x="7197725" y="22764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10" name="Freeform 46"/>
          <p:cNvSpPr>
            <a:spLocks/>
          </p:cNvSpPr>
          <p:nvPr/>
        </p:nvSpPr>
        <p:spPr bwMode="auto">
          <a:xfrm>
            <a:off x="7146925" y="20320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11" name="Freeform 47"/>
          <p:cNvSpPr>
            <a:spLocks/>
          </p:cNvSpPr>
          <p:nvPr/>
        </p:nvSpPr>
        <p:spPr bwMode="auto">
          <a:xfrm>
            <a:off x="7096125" y="18923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12" name="Freeform 48"/>
          <p:cNvSpPr>
            <a:spLocks/>
          </p:cNvSpPr>
          <p:nvPr/>
        </p:nvSpPr>
        <p:spPr bwMode="auto">
          <a:xfrm flipH="1">
            <a:off x="6096000" y="25844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13" name="Freeform 49"/>
          <p:cNvSpPr>
            <a:spLocks/>
          </p:cNvSpPr>
          <p:nvPr/>
        </p:nvSpPr>
        <p:spPr bwMode="auto">
          <a:xfrm flipH="1">
            <a:off x="6238875" y="23066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14" name="Freeform 50"/>
          <p:cNvSpPr>
            <a:spLocks/>
          </p:cNvSpPr>
          <p:nvPr/>
        </p:nvSpPr>
        <p:spPr bwMode="auto">
          <a:xfrm flipH="1">
            <a:off x="6415088" y="19478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15" name="Freeform 51"/>
          <p:cNvSpPr>
            <a:spLocks/>
          </p:cNvSpPr>
          <p:nvPr/>
        </p:nvSpPr>
        <p:spPr bwMode="auto">
          <a:xfrm flipH="1">
            <a:off x="6351588" y="21145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Courier New" pitchFamily="49" charset="0"/>
            </a:endParaRPr>
          </a:p>
        </p:txBody>
      </p:sp>
      <p:sp>
        <p:nvSpPr>
          <p:cNvPr id="3116" name="AutoShape 52"/>
          <p:cNvSpPr>
            <a:spLocks noChangeArrowheads="1"/>
          </p:cNvSpPr>
          <p:nvPr/>
        </p:nvSpPr>
        <p:spPr bwMode="auto">
          <a:xfrm flipV="1">
            <a:off x="6286500" y="18510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en-US" dirty="0">
              <a:latin typeface="Courier New" pitchFamily="49" charset="0"/>
            </a:endParaRPr>
          </a:p>
        </p:txBody>
      </p:sp>
      <p:sp>
        <p:nvSpPr>
          <p:cNvPr id="3117" name="Rectangle 53"/>
          <p:cNvSpPr>
            <a:spLocks noChangeArrowheads="1"/>
          </p:cNvSpPr>
          <p:nvPr/>
        </p:nvSpPr>
        <p:spPr bwMode="auto">
          <a:xfrm>
            <a:off x="6286500" y="2746375"/>
            <a:ext cx="1042988" cy="249238"/>
          </a:xfrm>
          <a:prstGeom prst="rect">
            <a:avLst/>
          </a:prstGeom>
          <a:solidFill>
            <a:schemeClr val="accent2"/>
          </a:solidFill>
          <a:ln w="38100">
            <a:solidFill>
              <a:schemeClr val="tx1"/>
            </a:solidFill>
            <a:miter lim="800000"/>
            <a:headEnd/>
            <a:tailEnd/>
          </a:ln>
        </p:spPr>
        <p:txBody>
          <a:bodyPr wrap="none" anchor="ctr"/>
          <a:lstStyle/>
          <a:p>
            <a:endParaRPr lang="en-US" dirty="0">
              <a:latin typeface="Courier New" pitchFamily="49" charset="0"/>
            </a:endParaRPr>
          </a:p>
        </p:txBody>
      </p:sp>
      <p:sp>
        <p:nvSpPr>
          <p:cNvPr id="3118" name="Freeform 54"/>
          <p:cNvSpPr>
            <a:spLocks/>
          </p:cNvSpPr>
          <p:nvPr/>
        </p:nvSpPr>
        <p:spPr bwMode="auto">
          <a:xfrm>
            <a:off x="4191000" y="2932113"/>
            <a:ext cx="1397000" cy="1843087"/>
          </a:xfrm>
          <a:custGeom>
            <a:avLst/>
            <a:gdLst>
              <a:gd name="T0" fmla="*/ 2147483647 w 880"/>
              <a:gd name="T1" fmla="*/ 0 h 1136"/>
              <a:gd name="T2" fmla="*/ 2147483647 w 880"/>
              <a:gd name="T3" fmla="*/ 2147483647 h 1136"/>
              <a:gd name="T4" fmla="*/ 0 w 880"/>
              <a:gd name="T5" fmla="*/ 2147483647 h 1136"/>
              <a:gd name="T6" fmla="*/ 0 60000 65536"/>
              <a:gd name="T7" fmla="*/ 0 60000 65536"/>
              <a:gd name="T8" fmla="*/ 0 60000 65536"/>
              <a:gd name="T9" fmla="*/ 0 w 880"/>
              <a:gd name="T10" fmla="*/ 0 h 1136"/>
              <a:gd name="T11" fmla="*/ 880 w 880"/>
              <a:gd name="T12" fmla="*/ 1136 h 1136"/>
            </a:gdLst>
            <a:ahLst/>
            <a:cxnLst>
              <a:cxn ang="T6">
                <a:pos x="T0" y="T1"/>
              </a:cxn>
              <a:cxn ang="T7">
                <a:pos x="T2" y="T3"/>
              </a:cxn>
              <a:cxn ang="T8">
                <a:pos x="T4" y="T5"/>
              </a:cxn>
            </a:cxnLst>
            <a:rect l="T9" t="T10" r="T11" b="T12"/>
            <a:pathLst>
              <a:path w="880" h="1136">
                <a:moveTo>
                  <a:pt x="48" y="0"/>
                </a:moveTo>
                <a:lnTo>
                  <a:pt x="880" y="1136"/>
                </a:lnTo>
                <a:lnTo>
                  <a:pt x="0" y="48"/>
                </a:lnTo>
              </a:path>
            </a:pathLst>
          </a:custGeom>
          <a:solidFill>
            <a:schemeClr val="tx2"/>
          </a:solidFill>
          <a:ln w="9525">
            <a:solidFill>
              <a:schemeClr val="tx1"/>
            </a:solidFill>
            <a:round/>
            <a:headEnd/>
            <a:tailEnd type="triangle" w="med" len="med"/>
          </a:ln>
        </p:spPr>
        <p:txBody>
          <a:bodyPr wrap="none" anchor="ctr"/>
          <a:lstStyle/>
          <a:p>
            <a:endParaRPr lang="en-US" dirty="0">
              <a:latin typeface="Courier New" pitchFamily="49" charset="0"/>
            </a:endParaRPr>
          </a:p>
        </p:txBody>
      </p:sp>
      <p:sp>
        <p:nvSpPr>
          <p:cNvPr id="3119" name="Freeform 55"/>
          <p:cNvSpPr>
            <a:spLocks/>
          </p:cNvSpPr>
          <p:nvPr/>
        </p:nvSpPr>
        <p:spPr bwMode="auto">
          <a:xfrm>
            <a:off x="6516688" y="2944813"/>
            <a:ext cx="946150" cy="1192212"/>
          </a:xfrm>
          <a:custGeom>
            <a:avLst/>
            <a:gdLst>
              <a:gd name="T0" fmla="*/ 2147483647 w 596"/>
              <a:gd name="T1" fmla="*/ 2147483647 h 734"/>
              <a:gd name="T2" fmla="*/ 0 w 596"/>
              <a:gd name="T3" fmla="*/ 2147483647 h 734"/>
              <a:gd name="T4" fmla="*/ 2147483647 w 596"/>
              <a:gd name="T5" fmla="*/ 0 h 734"/>
              <a:gd name="T6" fmla="*/ 0 60000 65536"/>
              <a:gd name="T7" fmla="*/ 0 60000 65536"/>
              <a:gd name="T8" fmla="*/ 0 60000 65536"/>
              <a:gd name="T9" fmla="*/ 0 w 596"/>
              <a:gd name="T10" fmla="*/ 0 h 734"/>
              <a:gd name="T11" fmla="*/ 596 w 596"/>
              <a:gd name="T12" fmla="*/ 734 h 734"/>
            </a:gdLst>
            <a:ahLst/>
            <a:cxnLst>
              <a:cxn ang="T6">
                <a:pos x="T0" y="T1"/>
              </a:cxn>
              <a:cxn ang="T7">
                <a:pos x="T2" y="T3"/>
              </a:cxn>
              <a:cxn ang="T8">
                <a:pos x="T4" y="T5"/>
              </a:cxn>
            </a:cxnLst>
            <a:rect l="T9" t="T10" r="T11" b="T12"/>
            <a:pathLst>
              <a:path w="596" h="734">
                <a:moveTo>
                  <a:pt x="596" y="35"/>
                </a:moveTo>
                <a:lnTo>
                  <a:pt x="0" y="734"/>
                </a:lnTo>
                <a:lnTo>
                  <a:pt x="551" y="0"/>
                </a:lnTo>
              </a:path>
            </a:pathLst>
          </a:custGeom>
          <a:solidFill>
            <a:schemeClr val="tx2"/>
          </a:solidFill>
          <a:ln w="9525">
            <a:solidFill>
              <a:schemeClr val="tx1"/>
            </a:solidFill>
            <a:round/>
            <a:headEnd/>
            <a:tailEnd type="triangle" w="med" len="med"/>
          </a:ln>
        </p:spPr>
        <p:txBody>
          <a:bodyPr wrap="none" anchor="ctr"/>
          <a:lstStyle/>
          <a:p>
            <a:endParaRPr lang="en-US" dirty="0">
              <a:latin typeface="Courier New" pitchFamily="49" charset="0"/>
            </a:endParaRPr>
          </a:p>
        </p:txBody>
      </p:sp>
    </p:spTree>
    <p:extLst>
      <p:ext uri="{BB962C8B-B14F-4D97-AF65-F5344CB8AC3E}">
        <p14:creationId xmlns:p14="http://schemas.microsoft.com/office/powerpoint/2010/main" val="2079607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3117850" y="1993900"/>
            <a:ext cx="3162300" cy="3055620"/>
            <a:chOff x="3117850" y="1993900"/>
            <a:chExt cx="3162300" cy="3055620"/>
          </a:xfrm>
        </p:grpSpPr>
        <p:pic>
          <p:nvPicPr>
            <p:cNvPr id="59" name="Picture 2" descr="magic"/>
            <p:cNvPicPr>
              <a:picLocks noChangeAspect="1" noChangeArrowheads="1"/>
            </p:cNvPicPr>
            <p:nvPr/>
          </p:nvPicPr>
          <p:blipFill>
            <a:blip r:embed="rId3" cstate="print"/>
            <a:srcRect/>
            <a:stretch>
              <a:fillRect/>
            </a:stretch>
          </p:blipFill>
          <p:spPr bwMode="auto">
            <a:xfrm>
              <a:off x="4635500" y="3511550"/>
              <a:ext cx="127000" cy="127000"/>
            </a:xfrm>
            <a:prstGeom prst="rect">
              <a:avLst/>
            </a:prstGeom>
            <a:noFill/>
            <a:ln w="9525" algn="ctr">
              <a:noFill/>
              <a:miter lim="800000"/>
              <a:headEnd/>
              <a:tailEnd/>
            </a:ln>
          </p:spPr>
        </p:pic>
        <p:sp>
          <p:nvSpPr>
            <p:cNvPr id="60" name="Oval 59"/>
            <p:cNvSpPr/>
            <p:nvPr/>
          </p:nvSpPr>
          <p:spPr bwMode="auto">
            <a:xfrm>
              <a:off x="3117850" y="1993900"/>
              <a:ext cx="3162300" cy="3055620"/>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cxnSp>
          <p:nvCxnSpPr>
            <p:cNvPr id="61" name="Straight Connector 60"/>
            <p:cNvCxnSpPr>
              <a:stCxn id="60" idx="4"/>
              <a:endCxn id="60" idx="4"/>
            </p:cNvCxnSpPr>
            <p:nvPr/>
          </p:nvCxnSpPr>
          <p:spPr bwMode="auto">
            <a:xfrm>
              <a:off x="4699000" y="5049520"/>
              <a:ext cx="0" cy="0"/>
            </a:xfrm>
            <a:prstGeom prst="line">
              <a:avLst/>
            </a:prstGeom>
            <a:noFill/>
            <a:ln w="9525" cap="flat" cmpd="sng" algn="ctr">
              <a:noFill/>
              <a:prstDash val="solid"/>
              <a:round/>
              <a:headEnd type="none" w="med" len="med"/>
              <a:tailEnd type="none" w="med" len="med"/>
            </a:ln>
            <a:effectLst/>
          </p:spPr>
        </p:cxnSp>
        <p:cxnSp>
          <p:nvCxnSpPr>
            <p:cNvPr id="62" name="Straight Connector 61"/>
            <p:cNvCxnSpPr>
              <a:stCxn id="60" idx="4"/>
              <a:endCxn id="60" idx="0"/>
            </p:cNvCxnSpPr>
            <p:nvPr/>
          </p:nvCxnSpPr>
          <p:spPr bwMode="auto">
            <a:xfrm flipV="1">
              <a:off x="4699000" y="1993900"/>
              <a:ext cx="0" cy="3055620"/>
            </a:xfrm>
            <a:prstGeom prst="line">
              <a:avLst/>
            </a:prstGeom>
            <a:noFill/>
            <a:ln w="38100" cap="flat" cmpd="sng" algn="ctr">
              <a:solidFill>
                <a:schemeClr val="tx1"/>
              </a:solidFill>
              <a:prstDash val="solid"/>
              <a:round/>
              <a:headEnd type="none" w="med" len="med"/>
              <a:tailEnd type="none" w="med" len="med"/>
            </a:ln>
            <a:effectLst/>
          </p:spPr>
        </p:cxnSp>
        <p:cxnSp>
          <p:nvCxnSpPr>
            <p:cNvPr id="63" name="Straight Connector 62"/>
            <p:cNvCxnSpPr>
              <a:stCxn id="60" idx="3"/>
              <a:endCxn id="60" idx="7"/>
            </p:cNvCxnSpPr>
            <p:nvPr/>
          </p:nvCxnSpPr>
          <p:spPr bwMode="auto">
            <a:xfrm flipV="1">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cxnSp>
          <p:nvCxnSpPr>
            <p:cNvPr id="70" name="Straight Connector 69"/>
            <p:cNvCxnSpPr>
              <a:stCxn id="60" idx="2"/>
            </p:cNvCxnSpPr>
            <p:nvPr/>
          </p:nvCxnSpPr>
          <p:spPr bwMode="auto">
            <a:xfrm flipV="1">
              <a:off x="3117850" y="3511550"/>
              <a:ext cx="3162300" cy="10160"/>
            </a:xfrm>
            <a:prstGeom prst="line">
              <a:avLst/>
            </a:prstGeom>
            <a:noFill/>
            <a:ln w="38100" cap="flat" cmpd="sng" algn="ctr">
              <a:solidFill>
                <a:schemeClr val="tx1"/>
              </a:solidFill>
              <a:prstDash val="solid"/>
              <a:round/>
              <a:headEnd type="none" w="med" len="med"/>
              <a:tailEnd type="none" w="med" len="med"/>
            </a:ln>
            <a:effectLst/>
          </p:spPr>
        </p:cxnSp>
        <p:cxnSp>
          <p:nvCxnSpPr>
            <p:cNvPr id="71" name="Straight Connector 70"/>
            <p:cNvCxnSpPr>
              <a:stCxn id="60" idx="1"/>
              <a:endCxn id="60" idx="5"/>
            </p:cNvCxnSpPr>
            <p:nvPr/>
          </p:nvCxnSpPr>
          <p:spPr bwMode="auto">
            <a:xfrm>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sp>
          <p:nvSpPr>
            <p:cNvPr id="72" name="Oval 71"/>
            <p:cNvSpPr/>
            <p:nvPr/>
          </p:nvSpPr>
          <p:spPr bwMode="auto">
            <a:xfrm>
              <a:off x="3549650" y="2423160"/>
              <a:ext cx="2298700" cy="21971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grpSp>
      <p:sp>
        <p:nvSpPr>
          <p:cNvPr id="2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p:cNvSpPr>
            <a:spLocks noGrp="1"/>
          </p:cNvSpPr>
          <p:nvPr>
            <p:ph type="sldNum" sz="quarter" idx="11"/>
          </p:nvPr>
        </p:nvSpPr>
        <p:spPr>
          <a:xfrm>
            <a:off x="6553200" y="6248400"/>
            <a:ext cx="1905000" cy="457200"/>
          </a:xfrm>
        </p:spPr>
        <p:txBody>
          <a:bodyPr/>
          <a:lstStyle/>
          <a:p>
            <a:pPr>
              <a:defRPr/>
            </a:pPr>
            <a:fld id="{7D815C70-AFE7-4526-98C8-F16A2D0F27E3}" type="slidenum">
              <a:rPr lang="x-none" b="0">
                <a:solidFill>
                  <a:schemeClr val="tx1"/>
                </a:solidFill>
                <a:latin typeface="Arial" pitchFamily="34" charset="0"/>
                <a:cs typeface="+mn-cs"/>
              </a:rPr>
              <a:pPr>
                <a:defRPr/>
              </a:pPr>
              <a:t>20</a:t>
            </a:fld>
            <a:endParaRPr lang="en-US" b="0" dirty="0">
              <a:solidFill>
                <a:schemeClr val="tx1"/>
              </a:solidFill>
              <a:latin typeface="Arial" pitchFamily="34" charset="0"/>
              <a:cs typeface="+mn-cs"/>
            </a:endParaRPr>
          </a:p>
        </p:txBody>
      </p:sp>
      <p:sp>
        <p:nvSpPr>
          <p:cNvPr id="20485" name="Rectangle 3"/>
          <p:cNvSpPr>
            <a:spLocks noGrp="1" noChangeArrowheads="1"/>
          </p:cNvSpPr>
          <p:nvPr>
            <p:ph type="title" idx="4294967295"/>
          </p:nvPr>
        </p:nvSpPr>
        <p:spPr/>
        <p:txBody>
          <a:bodyPr/>
          <a:lstStyle/>
          <a:p>
            <a:pPr eaLnBrk="1" hangingPunct="1"/>
            <a:r>
              <a:rPr lang="en-US" dirty="0" smtClean="0"/>
              <a:t>Release the Lock</a:t>
            </a:r>
            <a:endParaRPr lang="en-US" dirty="0" smtClean="0">
              <a:solidFill>
                <a:srgbClr val="0000FF"/>
              </a:solidFill>
            </a:endParaRPr>
          </a:p>
        </p:txBody>
      </p:sp>
      <p:sp>
        <p:nvSpPr>
          <p:cNvPr id="17" name="TextBox 16"/>
          <p:cNvSpPr txBox="1"/>
          <p:nvPr/>
        </p:nvSpPr>
        <p:spPr>
          <a:xfrm>
            <a:off x="6908800" y="1597968"/>
            <a:ext cx="928459" cy="461665"/>
          </a:xfrm>
          <a:prstGeom prst="rect">
            <a:avLst/>
          </a:prstGeom>
          <a:noFill/>
        </p:spPr>
        <p:txBody>
          <a:bodyPr wrap="none" rtlCol="0">
            <a:spAutoFit/>
          </a:bodyPr>
          <a:lstStyle/>
          <a:p>
            <a:r>
              <a:rPr lang="en-US" dirty="0" smtClean="0">
                <a:solidFill>
                  <a:srgbClr val="0000FF"/>
                </a:solidFill>
                <a:latin typeface="Courier New" pitchFamily="49" charset="0"/>
              </a:rPr>
              <a:t>tail</a:t>
            </a:r>
            <a:endParaRPr lang="en-US" dirty="0">
              <a:solidFill>
                <a:srgbClr val="0000FF"/>
              </a:solidFill>
              <a:latin typeface="Courier New" pitchFamily="49" charset="0"/>
            </a:endParaRPr>
          </a:p>
        </p:txBody>
      </p:sp>
      <p:cxnSp>
        <p:nvCxnSpPr>
          <p:cNvPr id="18" name="Straight Arrow Connector 17"/>
          <p:cNvCxnSpPr>
            <a:stCxn id="17" idx="2"/>
          </p:cNvCxnSpPr>
          <p:nvPr/>
        </p:nvCxnSpPr>
        <p:spPr bwMode="auto">
          <a:xfrm flipH="1">
            <a:off x="6131188" y="2059633"/>
            <a:ext cx="1241842" cy="772467"/>
          </a:xfrm>
          <a:prstGeom prst="straightConnector1">
            <a:avLst/>
          </a:prstGeom>
          <a:noFill/>
          <a:ln w="38100" cap="flat" cmpd="sng" algn="ctr">
            <a:solidFill>
              <a:srgbClr val="0000FF"/>
            </a:solidFill>
            <a:prstDash val="solid"/>
            <a:round/>
            <a:headEnd type="none" w="med" len="med"/>
            <a:tailEnd type="arrow"/>
          </a:ln>
          <a:effectLst/>
        </p:spPr>
      </p:cxnSp>
      <p:sp>
        <p:nvSpPr>
          <p:cNvPr id="21" name="TextBox 20"/>
          <p:cNvSpPr txBox="1"/>
          <p:nvPr/>
        </p:nvSpPr>
        <p:spPr>
          <a:xfrm>
            <a:off x="3716768"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0</a:t>
            </a:r>
            <a:endParaRPr lang="en-US" dirty="0">
              <a:solidFill>
                <a:srgbClr val="0000FF"/>
              </a:solidFill>
              <a:latin typeface="Courier New" pitchFamily="49" charset="0"/>
            </a:endParaRPr>
          </a:p>
        </p:txBody>
      </p:sp>
      <p:sp>
        <p:nvSpPr>
          <p:cNvPr id="22" name="TextBox 21"/>
          <p:cNvSpPr txBox="1"/>
          <p:nvPr/>
        </p:nvSpPr>
        <p:spPr>
          <a:xfrm>
            <a:off x="6260113"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2</a:t>
            </a:r>
            <a:endParaRPr lang="en-US" dirty="0">
              <a:solidFill>
                <a:srgbClr val="0000FF"/>
              </a:solidFill>
              <a:latin typeface="Courier New" pitchFamily="49" charset="0"/>
            </a:endParaRPr>
          </a:p>
        </p:txBody>
      </p:sp>
      <p:sp>
        <p:nvSpPr>
          <p:cNvPr id="23" name="TextBox 22"/>
          <p:cNvSpPr txBox="1"/>
          <p:nvPr/>
        </p:nvSpPr>
        <p:spPr>
          <a:xfrm>
            <a:off x="5370007"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1</a:t>
            </a:r>
            <a:endParaRPr lang="en-US" dirty="0">
              <a:solidFill>
                <a:srgbClr val="0000FF"/>
              </a:solidFill>
              <a:latin typeface="Courier New" pitchFamily="49" charset="0"/>
            </a:endParaRPr>
          </a:p>
        </p:txBody>
      </p:sp>
      <p:sp>
        <p:nvSpPr>
          <p:cNvPr id="24" name="TextBox 23"/>
          <p:cNvSpPr txBox="1"/>
          <p:nvPr/>
        </p:nvSpPr>
        <p:spPr>
          <a:xfrm>
            <a:off x="3716768"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5</a:t>
            </a:r>
            <a:endParaRPr lang="en-US" dirty="0">
              <a:solidFill>
                <a:srgbClr val="0000FF"/>
              </a:solidFill>
              <a:latin typeface="Courier New" pitchFamily="49" charset="0"/>
            </a:endParaRPr>
          </a:p>
        </p:txBody>
      </p:sp>
      <p:sp>
        <p:nvSpPr>
          <p:cNvPr id="25" name="TextBox 24"/>
          <p:cNvSpPr txBox="1"/>
          <p:nvPr/>
        </p:nvSpPr>
        <p:spPr>
          <a:xfrm>
            <a:off x="5370007"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4</a:t>
            </a:r>
            <a:endParaRPr lang="en-US" dirty="0">
              <a:solidFill>
                <a:srgbClr val="0000FF"/>
              </a:solidFill>
              <a:latin typeface="Courier New" pitchFamily="49" charset="0"/>
            </a:endParaRPr>
          </a:p>
        </p:txBody>
      </p:sp>
      <p:sp>
        <p:nvSpPr>
          <p:cNvPr id="26" name="TextBox 25"/>
          <p:cNvSpPr txBox="1"/>
          <p:nvPr/>
        </p:nvSpPr>
        <p:spPr>
          <a:xfrm>
            <a:off x="2699429"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7</a:t>
            </a:r>
            <a:endParaRPr lang="en-US" dirty="0">
              <a:solidFill>
                <a:srgbClr val="0000FF"/>
              </a:solidFill>
              <a:latin typeface="Courier New" pitchFamily="49" charset="0"/>
            </a:endParaRPr>
          </a:p>
        </p:txBody>
      </p:sp>
      <p:sp>
        <p:nvSpPr>
          <p:cNvPr id="27" name="TextBox 26"/>
          <p:cNvSpPr txBox="1"/>
          <p:nvPr/>
        </p:nvSpPr>
        <p:spPr>
          <a:xfrm>
            <a:off x="6260113"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3</a:t>
            </a:r>
            <a:endParaRPr lang="en-US" dirty="0">
              <a:solidFill>
                <a:srgbClr val="0000FF"/>
              </a:solidFill>
              <a:latin typeface="Courier New" pitchFamily="49" charset="0"/>
            </a:endParaRPr>
          </a:p>
        </p:txBody>
      </p:sp>
      <p:sp>
        <p:nvSpPr>
          <p:cNvPr id="28" name="TextBox 27"/>
          <p:cNvSpPr txBox="1"/>
          <p:nvPr/>
        </p:nvSpPr>
        <p:spPr>
          <a:xfrm>
            <a:off x="2699429"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6</a:t>
            </a:r>
            <a:endParaRPr lang="en-US" dirty="0">
              <a:solidFill>
                <a:srgbClr val="0000FF"/>
              </a:solidFill>
              <a:latin typeface="Courier New" pitchFamily="49" charset="0"/>
            </a:endParaRPr>
          </a:p>
        </p:txBody>
      </p:sp>
      <p:sp>
        <p:nvSpPr>
          <p:cNvPr id="32" name="TextBox 31"/>
          <p:cNvSpPr txBox="1"/>
          <p:nvPr/>
        </p:nvSpPr>
        <p:spPr>
          <a:xfrm>
            <a:off x="4999393" y="2072332"/>
            <a:ext cx="370614" cy="461665"/>
          </a:xfrm>
          <a:prstGeom prst="rect">
            <a:avLst/>
          </a:prstGeom>
          <a:noFill/>
        </p:spPr>
        <p:txBody>
          <a:bodyPr wrap="none" rtlCol="0">
            <a:spAutoFit/>
          </a:bodyPr>
          <a:lstStyle/>
          <a:p>
            <a:r>
              <a:rPr lang="en-US" dirty="0" smtClean="0">
                <a:solidFill>
                  <a:schemeClr val="tx1"/>
                </a:solidFill>
                <a:latin typeface="Courier New" pitchFamily="49" charset="0"/>
              </a:rPr>
              <a:t>y</a:t>
            </a:r>
            <a:endParaRPr lang="en-US" dirty="0">
              <a:solidFill>
                <a:schemeClr val="tx1"/>
              </a:solidFill>
              <a:latin typeface="Courier New" pitchFamily="49" charset="0"/>
            </a:endParaRPr>
          </a:p>
        </p:txBody>
      </p:sp>
      <p:sp>
        <p:nvSpPr>
          <p:cNvPr id="33" name="TextBox 32"/>
          <p:cNvSpPr txBox="1"/>
          <p:nvPr/>
        </p:nvSpPr>
        <p:spPr>
          <a:xfrm>
            <a:off x="2027819" y="5056832"/>
            <a:ext cx="370614" cy="461665"/>
          </a:xfrm>
          <a:prstGeom prst="rect">
            <a:avLst/>
          </a:prstGeom>
          <a:noFill/>
        </p:spPr>
        <p:txBody>
          <a:bodyPr wrap="none" rtlCol="0">
            <a:spAutoFit/>
          </a:bodyPr>
          <a:lstStyle/>
          <a:p>
            <a:r>
              <a:rPr lang="en-US" dirty="0" smtClean="0">
                <a:solidFill>
                  <a:schemeClr val="tx1"/>
                </a:solidFill>
                <a:latin typeface="Courier New" pitchFamily="49" charset="0"/>
              </a:rPr>
              <a:t>x</a:t>
            </a:r>
            <a:endParaRPr lang="en-US" dirty="0">
              <a:solidFill>
                <a:schemeClr val="tx1"/>
              </a:solidFill>
              <a:latin typeface="Courier New" pitchFamily="49" charset="0"/>
            </a:endParaRPr>
          </a:p>
        </p:txBody>
      </p:sp>
      <p:sp>
        <p:nvSpPr>
          <p:cNvPr id="36" name="TextBox 35"/>
          <p:cNvSpPr txBox="1"/>
          <p:nvPr/>
        </p:nvSpPr>
        <p:spPr>
          <a:xfrm>
            <a:off x="4059889" y="1136303"/>
            <a:ext cx="928459" cy="461665"/>
          </a:xfrm>
          <a:prstGeom prst="rect">
            <a:avLst/>
          </a:prstGeom>
          <a:noFill/>
        </p:spPr>
        <p:txBody>
          <a:bodyPr wrap="none" rtlCol="0">
            <a:spAutoFit/>
          </a:bodyPr>
          <a:lstStyle/>
          <a:p>
            <a:r>
              <a:rPr lang="en-US" dirty="0" smtClean="0">
                <a:solidFill>
                  <a:srgbClr val="0000FF"/>
                </a:solidFill>
                <a:latin typeface="Courier New" pitchFamily="49" charset="0"/>
              </a:rPr>
              <a:t>head</a:t>
            </a:r>
            <a:endParaRPr lang="en-US" dirty="0">
              <a:solidFill>
                <a:srgbClr val="0000FF"/>
              </a:solidFill>
              <a:latin typeface="Courier New" pitchFamily="49" charset="0"/>
            </a:endParaRPr>
          </a:p>
        </p:txBody>
      </p:sp>
      <p:cxnSp>
        <p:nvCxnSpPr>
          <p:cNvPr id="37" name="Straight Arrow Connector 36"/>
          <p:cNvCxnSpPr>
            <a:stCxn id="36" idx="3"/>
          </p:cNvCxnSpPr>
          <p:nvPr/>
        </p:nvCxnSpPr>
        <p:spPr bwMode="auto">
          <a:xfrm>
            <a:off x="4988348" y="1367136"/>
            <a:ext cx="196352" cy="626764"/>
          </a:xfrm>
          <a:prstGeom prst="straightConnector1">
            <a:avLst/>
          </a:prstGeom>
          <a:noFill/>
          <a:ln w="38100" cap="flat" cmpd="sng" algn="ctr">
            <a:solidFill>
              <a:srgbClr val="0000FF"/>
            </a:solidFill>
            <a:prstDash val="solid"/>
            <a:round/>
            <a:headEnd type="none" w="med" len="med"/>
            <a:tailEnd type="arrow"/>
          </a:ln>
          <a:effectLst/>
        </p:spPr>
      </p:cxnSp>
      <p:grpSp>
        <p:nvGrpSpPr>
          <p:cNvPr id="48" name="Group 24"/>
          <p:cNvGrpSpPr>
            <a:grpSpLocks/>
          </p:cNvGrpSpPr>
          <p:nvPr/>
        </p:nvGrpSpPr>
        <p:grpSpPr bwMode="auto">
          <a:xfrm>
            <a:off x="901700" y="3924300"/>
            <a:ext cx="1447800" cy="1295400"/>
            <a:chOff x="3168" y="1824"/>
            <a:chExt cx="912" cy="816"/>
          </a:xfrm>
        </p:grpSpPr>
        <p:sp>
          <p:nvSpPr>
            <p:cNvPr id="49"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0"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1"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2"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3"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4"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5"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6"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7"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81" name="Group 24"/>
          <p:cNvGrpSpPr>
            <a:grpSpLocks/>
          </p:cNvGrpSpPr>
          <p:nvPr/>
        </p:nvGrpSpPr>
        <p:grpSpPr bwMode="auto">
          <a:xfrm flipH="1">
            <a:off x="7277100" y="3947468"/>
            <a:ext cx="1447800" cy="1295400"/>
            <a:chOff x="3168" y="1824"/>
            <a:chExt cx="912" cy="816"/>
          </a:xfrm>
        </p:grpSpPr>
        <p:sp>
          <p:nvSpPr>
            <p:cNvPr id="82"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3"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4"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5"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86"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87"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88"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9"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0"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91" name="Cloud Callout 90"/>
          <p:cNvSpPr/>
          <p:nvPr/>
        </p:nvSpPr>
        <p:spPr bwMode="auto">
          <a:xfrm>
            <a:off x="6575510" y="2457008"/>
            <a:ext cx="2469980" cy="609064"/>
          </a:xfrm>
          <a:prstGeom prst="cloudCallout">
            <a:avLst>
              <a:gd name="adj1" fmla="val 5686"/>
              <a:gd name="adj2" fmla="val 78909"/>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7030A0"/>
                </a:solidFill>
                <a:effectLst/>
                <a:latin typeface="Arial" pitchFamily="34" charset="0"/>
              </a:rPr>
              <a:t>Waiting…</a:t>
            </a:r>
          </a:p>
        </p:txBody>
      </p:sp>
      <p:grpSp>
        <p:nvGrpSpPr>
          <p:cNvPr id="73" name="Group 72"/>
          <p:cNvGrpSpPr/>
          <p:nvPr/>
        </p:nvGrpSpPr>
        <p:grpSpPr>
          <a:xfrm>
            <a:off x="4381687" y="3112166"/>
            <a:ext cx="634627" cy="906000"/>
            <a:chOff x="4436366" y="3112166"/>
            <a:chExt cx="634627" cy="906000"/>
          </a:xfrm>
        </p:grpSpPr>
        <p:sp>
          <p:nvSpPr>
            <p:cNvPr id="74" name="Oval 8"/>
            <p:cNvSpPr>
              <a:spLocks noChangeArrowheads="1"/>
            </p:cNvSpPr>
            <p:nvPr/>
          </p:nvSpPr>
          <p:spPr bwMode="auto">
            <a:xfrm>
              <a:off x="4436366" y="3112166"/>
              <a:ext cx="634627" cy="655835"/>
            </a:xfrm>
            <a:prstGeom prst="ellipse">
              <a:avLst/>
            </a:prstGeom>
            <a:solidFill>
              <a:srgbClr val="FF0000"/>
            </a:solidFill>
            <a:ln w="12700">
              <a:solidFill>
                <a:srgbClr val="FF0000"/>
              </a:solidFill>
              <a:round/>
              <a:headEnd/>
              <a:tailEnd/>
            </a:ln>
          </p:spPr>
          <p:txBody>
            <a:bodyPr wrap="none" anchor="ctr"/>
            <a:lstStyle/>
            <a:p>
              <a:endParaRPr lang="en-US" dirty="0">
                <a:latin typeface="Arial" pitchFamily="34" charset="0"/>
              </a:endParaRPr>
            </a:p>
          </p:txBody>
        </p:sp>
        <p:sp>
          <p:nvSpPr>
            <p:cNvPr id="75" name="Oval 9"/>
            <p:cNvSpPr>
              <a:spLocks noChangeArrowheads="1"/>
            </p:cNvSpPr>
            <p:nvPr/>
          </p:nvSpPr>
          <p:spPr bwMode="auto">
            <a:xfrm>
              <a:off x="4527663" y="3200062"/>
              <a:ext cx="445352" cy="516104"/>
            </a:xfrm>
            <a:prstGeom prst="ellipse">
              <a:avLst/>
            </a:prstGeom>
            <a:solidFill>
              <a:schemeClr val="bg1"/>
            </a:solidFill>
            <a:ln w="12700">
              <a:solidFill>
                <a:srgbClr val="FF0000"/>
              </a:solidFill>
              <a:round/>
              <a:headEnd/>
              <a:tailEnd/>
            </a:ln>
          </p:spPr>
          <p:txBody>
            <a:bodyPr wrap="none" anchor="ctr"/>
            <a:lstStyle/>
            <a:p>
              <a:endParaRPr lang="en-US" dirty="0">
                <a:latin typeface="Arial" pitchFamily="34" charset="0"/>
              </a:endParaRPr>
            </a:p>
          </p:txBody>
        </p:sp>
        <p:sp>
          <p:nvSpPr>
            <p:cNvPr id="76" name="Oval 10"/>
            <p:cNvSpPr>
              <a:spLocks noChangeArrowheads="1"/>
            </p:cNvSpPr>
            <p:nvPr/>
          </p:nvSpPr>
          <p:spPr bwMode="auto">
            <a:xfrm>
              <a:off x="4440819" y="3375853"/>
              <a:ext cx="630174" cy="642313"/>
            </a:xfrm>
            <a:prstGeom prst="ellipse">
              <a:avLst/>
            </a:prstGeom>
            <a:solidFill>
              <a:srgbClr val="FF0000"/>
            </a:solidFill>
            <a:ln w="12700">
              <a:solidFill>
                <a:srgbClr val="FF0000"/>
              </a:solidFill>
              <a:round/>
              <a:headEnd/>
              <a:tailEnd/>
            </a:ln>
          </p:spPr>
          <p:txBody>
            <a:bodyPr wrap="none" anchor="ctr"/>
            <a:lstStyle/>
            <a:p>
              <a:endParaRPr lang="en-US" dirty="0">
                <a:latin typeface="Arial" pitchFamily="34" charset="0"/>
              </a:endParaRPr>
            </a:p>
          </p:txBody>
        </p:sp>
        <p:sp>
          <p:nvSpPr>
            <p:cNvPr id="77" name="Oval 11"/>
            <p:cNvSpPr>
              <a:spLocks noChangeArrowheads="1"/>
            </p:cNvSpPr>
            <p:nvPr/>
          </p:nvSpPr>
          <p:spPr bwMode="auto">
            <a:xfrm>
              <a:off x="4639001" y="3508823"/>
              <a:ext cx="227130" cy="220865"/>
            </a:xfrm>
            <a:prstGeom prst="ellipse">
              <a:avLst/>
            </a:prstGeom>
            <a:solidFill>
              <a:schemeClr val="bg1"/>
            </a:solidFill>
            <a:ln w="12700">
              <a:solidFill>
                <a:srgbClr val="FF0000"/>
              </a:solidFill>
              <a:round/>
              <a:headEnd/>
              <a:tailEnd/>
            </a:ln>
          </p:spPr>
          <p:txBody>
            <a:bodyPr wrap="none" anchor="ctr"/>
            <a:lstStyle/>
            <a:p>
              <a:endParaRPr lang="en-US" dirty="0">
                <a:latin typeface="Arial" pitchFamily="34" charset="0"/>
              </a:endParaRPr>
            </a:p>
          </p:txBody>
        </p:sp>
        <p:sp>
          <p:nvSpPr>
            <p:cNvPr id="78"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rgbClr val="FF0000"/>
              </a:solidFill>
              <a:miter lim="800000"/>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48647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Title 1"/>
          <p:cNvSpPr>
            <a:spLocks noGrp="1"/>
          </p:cNvSpPr>
          <p:nvPr>
            <p:ph type="title" idx="4294967295"/>
          </p:nvPr>
        </p:nvSpPr>
        <p:spPr/>
        <p:txBody>
          <a:bodyPr/>
          <a:lstStyle/>
          <a:p>
            <a:pPr eaLnBrk="1" hangingPunct="1"/>
            <a:r>
              <a:rPr lang="en-US" smtClean="0"/>
              <a:t>Progress Conditions  </a:t>
            </a:r>
          </a:p>
        </p:txBody>
      </p:sp>
      <p:sp>
        <p:nvSpPr>
          <p:cNvPr id="4" name="Footer Placeholder 3"/>
          <p:cNvSpPr>
            <a:spLocks noGrp="1"/>
          </p:cNvSpPr>
          <p:nvPr>
            <p:ph type="ftr" sz="quarter" idx="10"/>
          </p:nvPr>
        </p:nvSpPr>
        <p:spPr>
          <a:xfrm>
            <a:off x="3086100" y="62103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p:cNvSpPr>
            <a:spLocks noGrp="1"/>
          </p:cNvSpPr>
          <p:nvPr>
            <p:ph type="sldNum" sz="quarter" idx="11"/>
          </p:nvPr>
        </p:nvSpPr>
        <p:spPr>
          <a:xfrm>
            <a:off x="6553200" y="6248400"/>
            <a:ext cx="1905000" cy="457200"/>
          </a:xfrm>
        </p:spPr>
        <p:txBody>
          <a:bodyPr/>
          <a:lstStyle/>
          <a:p>
            <a:pPr>
              <a:defRPr/>
            </a:pPr>
            <a:fld id="{EA8F75CF-6132-467A-9C64-61E44EBFCE98}" type="slidenum">
              <a:rPr lang="x-none" b="0">
                <a:solidFill>
                  <a:schemeClr val="tx1"/>
                </a:solidFill>
                <a:latin typeface="Arial" pitchFamily="34" charset="0"/>
                <a:cs typeface="+mn-cs"/>
              </a:rPr>
              <a:pPr>
                <a:defRPr/>
              </a:pPr>
              <a:t>200</a:t>
            </a:fld>
            <a:endParaRPr lang="en-US" b="0" dirty="0">
              <a:solidFill>
                <a:schemeClr val="tx1"/>
              </a:solidFill>
              <a:latin typeface="Arial" pitchFamily="34" charset="0"/>
              <a:cs typeface="+mn-cs"/>
            </a:endParaRPr>
          </a:p>
        </p:txBody>
      </p:sp>
      <p:sp>
        <p:nvSpPr>
          <p:cNvPr id="192517" name="Rectangle 6"/>
          <p:cNvSpPr>
            <a:spLocks noChangeArrowheads="1"/>
          </p:cNvSpPr>
          <p:nvPr/>
        </p:nvSpPr>
        <p:spPr bwMode="auto">
          <a:xfrm>
            <a:off x="2260600" y="3263900"/>
            <a:ext cx="5327650" cy="2247900"/>
          </a:xfrm>
          <a:prstGeom prst="rect">
            <a:avLst/>
          </a:prstGeom>
          <a:solidFill>
            <a:srgbClr val="DDDDDD"/>
          </a:solidFill>
          <a:ln w="12700" algn="ctr">
            <a:solidFill>
              <a:schemeClr val="tx1"/>
            </a:solidFill>
            <a:round/>
            <a:headEnd/>
            <a:tailEnd/>
          </a:ln>
        </p:spPr>
        <p:txBody>
          <a:bodyPr wrap="none"/>
          <a:lstStyle/>
          <a:p>
            <a:endParaRPr lang="en-US" dirty="0">
              <a:latin typeface="Courier New" pitchFamily="49" charset="0"/>
            </a:endParaRPr>
          </a:p>
        </p:txBody>
      </p:sp>
      <p:cxnSp>
        <p:nvCxnSpPr>
          <p:cNvPr id="192518" name="Straight Connector 10"/>
          <p:cNvCxnSpPr>
            <a:cxnSpLocks noChangeShapeType="1"/>
            <a:stCxn id="192517" idx="1"/>
            <a:endCxn id="192517" idx="3"/>
          </p:cNvCxnSpPr>
          <p:nvPr/>
        </p:nvCxnSpPr>
        <p:spPr bwMode="auto">
          <a:xfrm>
            <a:off x="2260600" y="4387850"/>
            <a:ext cx="5327650" cy="0"/>
          </a:xfrm>
          <a:prstGeom prst="line">
            <a:avLst/>
          </a:prstGeom>
          <a:noFill/>
          <a:ln w="12700" algn="ctr">
            <a:solidFill>
              <a:schemeClr val="tx1"/>
            </a:solidFill>
            <a:round/>
            <a:headEnd/>
            <a:tailEnd/>
          </a:ln>
        </p:spPr>
      </p:cxnSp>
      <p:cxnSp>
        <p:nvCxnSpPr>
          <p:cNvPr id="192519" name="Straight Connector 11"/>
          <p:cNvCxnSpPr>
            <a:cxnSpLocks noChangeShapeType="1"/>
          </p:cNvCxnSpPr>
          <p:nvPr/>
        </p:nvCxnSpPr>
        <p:spPr bwMode="auto">
          <a:xfrm rot="5400000" flipH="1">
            <a:off x="3572669" y="4388644"/>
            <a:ext cx="2247900" cy="1588"/>
          </a:xfrm>
          <a:prstGeom prst="line">
            <a:avLst/>
          </a:prstGeom>
          <a:noFill/>
          <a:ln w="12700" algn="ctr">
            <a:solidFill>
              <a:schemeClr val="tx1"/>
            </a:solidFill>
            <a:round/>
            <a:headEnd/>
            <a:tailEnd/>
          </a:ln>
        </p:spPr>
      </p:cxnSp>
      <p:sp>
        <p:nvSpPr>
          <p:cNvPr id="17" name="TextBox 16"/>
          <p:cNvSpPr txBox="1"/>
          <p:nvPr/>
        </p:nvSpPr>
        <p:spPr>
          <a:xfrm>
            <a:off x="2730500" y="3606800"/>
            <a:ext cx="1490921" cy="461665"/>
          </a:xfrm>
          <a:prstGeom prst="rect">
            <a:avLst/>
          </a:prstGeom>
          <a:noFill/>
        </p:spPr>
        <p:txBody>
          <a:bodyPr wrap="none">
            <a:spAutoFit/>
          </a:bodyPr>
          <a:lstStyle/>
          <a:p>
            <a:pPr>
              <a:defRPr/>
            </a:pPr>
            <a:r>
              <a:rPr lang="en-US" dirty="0">
                <a:solidFill>
                  <a:srgbClr val="0070C0"/>
                </a:solidFill>
                <a:latin typeface="Arial" pitchFamily="34" charset="0"/>
                <a:cs typeface="Arial" charset="0"/>
              </a:rPr>
              <a:t>Wait-free</a:t>
            </a:r>
          </a:p>
        </p:txBody>
      </p:sp>
      <p:sp>
        <p:nvSpPr>
          <p:cNvPr id="18" name="TextBox 17"/>
          <p:cNvSpPr txBox="1"/>
          <p:nvPr/>
        </p:nvSpPr>
        <p:spPr>
          <a:xfrm>
            <a:off x="2781300" y="4673600"/>
            <a:ext cx="1571264" cy="461665"/>
          </a:xfrm>
          <a:prstGeom prst="rect">
            <a:avLst/>
          </a:prstGeom>
          <a:noFill/>
        </p:spPr>
        <p:txBody>
          <a:bodyPr wrap="none">
            <a:spAutoFit/>
          </a:bodyPr>
          <a:lstStyle/>
          <a:p>
            <a:pPr>
              <a:defRPr/>
            </a:pPr>
            <a:r>
              <a:rPr lang="en-US" dirty="0">
                <a:solidFill>
                  <a:srgbClr val="0070C0"/>
                </a:solidFill>
                <a:latin typeface="Arial" pitchFamily="34" charset="0"/>
                <a:cs typeface="Arial" charset="0"/>
              </a:rPr>
              <a:t>Lock-free</a:t>
            </a:r>
          </a:p>
        </p:txBody>
      </p:sp>
      <p:sp>
        <p:nvSpPr>
          <p:cNvPr id="19" name="TextBox 18"/>
          <p:cNvSpPr txBox="1"/>
          <p:nvPr/>
        </p:nvSpPr>
        <p:spPr>
          <a:xfrm>
            <a:off x="5016500" y="3606800"/>
            <a:ext cx="2358338" cy="461665"/>
          </a:xfrm>
          <a:prstGeom prst="rect">
            <a:avLst/>
          </a:prstGeom>
          <a:noFill/>
        </p:spPr>
        <p:txBody>
          <a:bodyPr wrap="none">
            <a:spAutoFit/>
          </a:bodyPr>
          <a:lstStyle/>
          <a:p>
            <a:pPr>
              <a:defRPr/>
            </a:pPr>
            <a:r>
              <a:rPr lang="en-US" dirty="0">
                <a:solidFill>
                  <a:srgbClr val="0070C0"/>
                </a:solidFill>
                <a:latin typeface="Arial" pitchFamily="34" charset="0"/>
                <a:cs typeface="Arial" charset="0"/>
              </a:rPr>
              <a:t>Starvation-free</a:t>
            </a:r>
          </a:p>
        </p:txBody>
      </p:sp>
      <p:sp>
        <p:nvSpPr>
          <p:cNvPr id="20" name="TextBox 19"/>
          <p:cNvSpPr txBox="1"/>
          <p:nvPr/>
        </p:nvSpPr>
        <p:spPr>
          <a:xfrm>
            <a:off x="5067300" y="4699000"/>
            <a:ext cx="2222083" cy="461665"/>
          </a:xfrm>
          <a:prstGeom prst="rect">
            <a:avLst/>
          </a:prstGeom>
          <a:noFill/>
        </p:spPr>
        <p:txBody>
          <a:bodyPr wrap="none">
            <a:spAutoFit/>
          </a:bodyPr>
          <a:lstStyle/>
          <a:p>
            <a:pPr>
              <a:defRPr/>
            </a:pPr>
            <a:r>
              <a:rPr lang="en-US" dirty="0">
                <a:solidFill>
                  <a:srgbClr val="0070C0"/>
                </a:solidFill>
                <a:latin typeface="Arial" pitchFamily="34" charset="0"/>
                <a:cs typeface="Arial" charset="0"/>
              </a:rPr>
              <a:t>Deadlock-free</a:t>
            </a:r>
          </a:p>
        </p:txBody>
      </p:sp>
      <p:sp>
        <p:nvSpPr>
          <p:cNvPr id="22" name="TextBox 21"/>
          <p:cNvSpPr txBox="1"/>
          <p:nvPr/>
        </p:nvSpPr>
        <p:spPr>
          <a:xfrm>
            <a:off x="711200" y="3276600"/>
            <a:ext cx="1340432" cy="1015663"/>
          </a:xfrm>
          <a:prstGeom prst="rect">
            <a:avLst/>
          </a:prstGeom>
          <a:noFill/>
        </p:spPr>
        <p:txBody>
          <a:bodyPr wrap="none">
            <a:spAutoFit/>
          </a:bodyPr>
          <a:lstStyle/>
          <a:p>
            <a:pPr>
              <a:defRPr/>
            </a:pPr>
            <a:r>
              <a:rPr lang="en-US" sz="2000" dirty="0">
                <a:solidFill>
                  <a:schemeClr val="tx1"/>
                </a:solidFill>
                <a:latin typeface="Arial" pitchFamily="34" charset="0"/>
                <a:cs typeface="Arial" charset="0"/>
              </a:rPr>
              <a:t>Everyone</a:t>
            </a:r>
          </a:p>
          <a:p>
            <a:pPr>
              <a:defRPr/>
            </a:pPr>
            <a:r>
              <a:rPr lang="en-US" sz="2000" dirty="0">
                <a:solidFill>
                  <a:schemeClr val="tx1"/>
                </a:solidFill>
                <a:latin typeface="Arial" pitchFamily="34" charset="0"/>
                <a:cs typeface="Arial" charset="0"/>
              </a:rPr>
              <a:t> makes </a:t>
            </a:r>
          </a:p>
          <a:p>
            <a:pPr>
              <a:defRPr/>
            </a:pPr>
            <a:r>
              <a:rPr lang="en-US" sz="2000" dirty="0">
                <a:solidFill>
                  <a:schemeClr val="tx1"/>
                </a:solidFill>
                <a:latin typeface="Arial" pitchFamily="34" charset="0"/>
                <a:cs typeface="Arial" charset="0"/>
              </a:rPr>
              <a:t>progress</a:t>
            </a:r>
          </a:p>
        </p:txBody>
      </p:sp>
      <p:sp>
        <p:nvSpPr>
          <p:cNvPr id="34" name="TextBox 33"/>
          <p:cNvSpPr txBox="1"/>
          <p:nvPr/>
        </p:nvSpPr>
        <p:spPr>
          <a:xfrm>
            <a:off x="2768600" y="2578100"/>
            <a:ext cx="1853392" cy="400110"/>
          </a:xfrm>
          <a:prstGeom prst="rect">
            <a:avLst/>
          </a:prstGeom>
          <a:noFill/>
        </p:spPr>
        <p:txBody>
          <a:bodyPr wrap="none">
            <a:spAutoFit/>
          </a:bodyPr>
          <a:lstStyle/>
          <a:p>
            <a:pPr>
              <a:defRPr/>
            </a:pPr>
            <a:r>
              <a:rPr lang="en-US" sz="2000" dirty="0">
                <a:solidFill>
                  <a:schemeClr val="tx1"/>
                </a:solidFill>
                <a:latin typeface="Arial" pitchFamily="34" charset="0"/>
                <a:cs typeface="Arial" charset="0"/>
              </a:rPr>
              <a:t>Non-Blocking</a:t>
            </a:r>
          </a:p>
        </p:txBody>
      </p:sp>
      <p:sp>
        <p:nvSpPr>
          <p:cNvPr id="35" name="TextBox 34"/>
          <p:cNvSpPr txBox="1"/>
          <p:nvPr/>
        </p:nvSpPr>
        <p:spPr>
          <a:xfrm>
            <a:off x="5511800" y="2552700"/>
            <a:ext cx="1268296" cy="400110"/>
          </a:xfrm>
          <a:prstGeom prst="rect">
            <a:avLst/>
          </a:prstGeom>
          <a:noFill/>
        </p:spPr>
        <p:txBody>
          <a:bodyPr wrap="none">
            <a:spAutoFit/>
          </a:bodyPr>
          <a:lstStyle/>
          <a:p>
            <a:pPr>
              <a:defRPr/>
            </a:pPr>
            <a:r>
              <a:rPr lang="en-US" sz="2000" dirty="0">
                <a:solidFill>
                  <a:schemeClr val="tx1"/>
                </a:solidFill>
                <a:latin typeface="Arial" pitchFamily="34" charset="0"/>
                <a:cs typeface="Arial" charset="0"/>
              </a:rPr>
              <a:t>Blocking</a:t>
            </a:r>
          </a:p>
        </p:txBody>
      </p:sp>
      <p:sp>
        <p:nvSpPr>
          <p:cNvPr id="36" name="TextBox 35"/>
          <p:cNvSpPr txBox="1"/>
          <p:nvPr/>
        </p:nvSpPr>
        <p:spPr>
          <a:xfrm>
            <a:off x="736600" y="4470400"/>
            <a:ext cx="1340432" cy="1015663"/>
          </a:xfrm>
          <a:prstGeom prst="rect">
            <a:avLst/>
          </a:prstGeom>
          <a:noFill/>
        </p:spPr>
        <p:txBody>
          <a:bodyPr wrap="none">
            <a:spAutoFit/>
          </a:bodyPr>
          <a:lstStyle/>
          <a:p>
            <a:pPr>
              <a:defRPr/>
            </a:pPr>
            <a:r>
              <a:rPr lang="en-US" sz="2000" dirty="0">
                <a:solidFill>
                  <a:schemeClr val="tx1"/>
                </a:solidFill>
                <a:latin typeface="Arial" pitchFamily="34" charset="0"/>
                <a:cs typeface="Arial" charset="0"/>
              </a:rPr>
              <a:t>Someone</a:t>
            </a:r>
          </a:p>
          <a:p>
            <a:pPr>
              <a:defRPr/>
            </a:pPr>
            <a:r>
              <a:rPr lang="en-US" sz="2000" dirty="0">
                <a:solidFill>
                  <a:schemeClr val="tx1"/>
                </a:solidFill>
                <a:latin typeface="Arial" pitchFamily="34" charset="0"/>
                <a:cs typeface="Arial" charset="0"/>
              </a:rPr>
              <a:t> makes </a:t>
            </a:r>
          </a:p>
          <a:p>
            <a:pPr>
              <a:defRPr/>
            </a:pPr>
            <a:r>
              <a:rPr lang="en-US" sz="2000" dirty="0">
                <a:solidFill>
                  <a:schemeClr val="tx1"/>
                </a:solidFill>
                <a:latin typeface="Arial" pitchFamily="34" charset="0"/>
                <a:cs typeface="Arial" charset="0"/>
              </a:rPr>
              <a:t>progress</a:t>
            </a:r>
          </a:p>
        </p:txBody>
      </p:sp>
      <p:pic>
        <p:nvPicPr>
          <p:cNvPr id="16"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290E8B29-2B89-4E41-9505-7DE4B73C0033}" type="slidenum">
              <a:rPr lang="x-none" b="0">
                <a:solidFill>
                  <a:schemeClr val="tx1"/>
                </a:solidFill>
                <a:latin typeface="Arial" pitchFamily="34" charset="0"/>
                <a:cs typeface="+mn-cs"/>
              </a:rPr>
              <a:pPr>
                <a:defRPr/>
              </a:pPr>
              <a:t>201</a:t>
            </a:fld>
            <a:endParaRPr lang="en-US" b="0" dirty="0">
              <a:solidFill>
                <a:schemeClr val="tx1"/>
              </a:solidFill>
              <a:latin typeface="Arial" pitchFamily="34" charset="0"/>
              <a:cs typeface="+mn-cs"/>
            </a:endParaRPr>
          </a:p>
        </p:txBody>
      </p:sp>
      <p:pic>
        <p:nvPicPr>
          <p:cNvPr id="19354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93541" name="Rectangle 3"/>
          <p:cNvSpPr>
            <a:spLocks noGrp="1" noChangeArrowheads="1"/>
          </p:cNvSpPr>
          <p:nvPr>
            <p:ph type="title" idx="4294967295"/>
          </p:nvPr>
        </p:nvSpPr>
        <p:spPr/>
        <p:txBody>
          <a:bodyPr/>
          <a:lstStyle/>
          <a:p>
            <a:pPr eaLnBrk="1" hangingPunct="1"/>
            <a:r>
              <a:rPr lang="en-US" smtClean="0"/>
              <a:t>Summary</a:t>
            </a:r>
          </a:p>
        </p:txBody>
      </p:sp>
      <p:sp>
        <p:nvSpPr>
          <p:cNvPr id="193542" name="Rectangle 4"/>
          <p:cNvSpPr>
            <a:spLocks noGrp="1" noChangeArrowheads="1"/>
          </p:cNvSpPr>
          <p:nvPr>
            <p:ph type="body" idx="4294967295"/>
          </p:nvPr>
        </p:nvSpPr>
        <p:spPr/>
        <p:txBody>
          <a:bodyPr/>
          <a:lstStyle/>
          <a:p>
            <a:pPr eaLnBrk="1" hangingPunct="1"/>
            <a:r>
              <a:rPr lang="en-US" smtClean="0">
                <a:solidFill>
                  <a:schemeClr val="tx1"/>
                </a:solidFill>
              </a:rPr>
              <a:t>We will look at </a:t>
            </a:r>
            <a:r>
              <a:rPr lang="en-US" i="1" smtClean="0">
                <a:solidFill>
                  <a:srgbClr val="0070C0"/>
                </a:solidFill>
              </a:rPr>
              <a:t>linearizable</a:t>
            </a:r>
            <a:r>
              <a:rPr lang="en-US" i="1" smtClean="0">
                <a:solidFill>
                  <a:srgbClr val="FF3300"/>
                </a:solidFill>
              </a:rPr>
              <a:t> </a:t>
            </a:r>
            <a:r>
              <a:rPr lang="en-US" i="1" smtClean="0">
                <a:solidFill>
                  <a:srgbClr val="0070C0"/>
                </a:solidFill>
              </a:rPr>
              <a:t>blocking</a:t>
            </a:r>
            <a:r>
              <a:rPr lang="en-US" smtClean="0">
                <a:solidFill>
                  <a:schemeClr val="tx1"/>
                </a:solidFill>
              </a:rPr>
              <a:t> and </a:t>
            </a:r>
            <a:r>
              <a:rPr lang="en-US" i="1" smtClean="0">
                <a:solidFill>
                  <a:srgbClr val="0070C0"/>
                </a:solidFill>
              </a:rPr>
              <a:t>non-blocking</a:t>
            </a:r>
            <a:r>
              <a:rPr lang="en-US" smtClean="0">
                <a:solidFill>
                  <a:schemeClr val="tx1"/>
                </a:solidFill>
              </a:rPr>
              <a:t> implementations of objects. </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2"/>
          <p:cNvSpPr>
            <a:spLocks noGrp="1"/>
          </p:cNvSpPr>
          <p:nvPr>
            <p:ph type="sldNum" sz="quarter" idx="11"/>
          </p:nvPr>
        </p:nvSpPr>
        <p:spPr>
          <a:xfrm>
            <a:off x="6553200" y="6248400"/>
            <a:ext cx="1905000" cy="457200"/>
          </a:xfrm>
        </p:spPr>
        <p:txBody>
          <a:bodyPr/>
          <a:lstStyle/>
          <a:p>
            <a:pPr>
              <a:defRPr/>
            </a:pPr>
            <a:fld id="{A96D2719-71ED-4FCA-9AEB-321110D5822B}" type="slidenum">
              <a:rPr lang="x-none" b="0">
                <a:solidFill>
                  <a:schemeClr val="tx1"/>
                </a:solidFill>
                <a:latin typeface="Arial" pitchFamily="34" charset="0"/>
                <a:cs typeface="+mn-cs"/>
              </a:rPr>
              <a:pPr>
                <a:defRPr/>
              </a:pPr>
              <a:t>202</a:t>
            </a:fld>
            <a:endParaRPr lang="en-US" b="0" dirty="0">
              <a:solidFill>
                <a:schemeClr val="tx1"/>
              </a:solidFill>
              <a:latin typeface="Arial" pitchFamily="34" charset="0"/>
              <a:cs typeface="+mn-cs"/>
            </a:endParaRPr>
          </a:p>
        </p:txBody>
      </p:sp>
      <p:sp>
        <p:nvSpPr>
          <p:cNvPr id="194564" name="Rectangle 2"/>
          <p:cNvSpPr>
            <a:spLocks noChangeArrowheads="1"/>
          </p:cNvSpPr>
          <p:nvPr/>
        </p:nvSpPr>
        <p:spPr bwMode="auto">
          <a:xfrm>
            <a:off x="0" y="-6439"/>
            <a:ext cx="9144000" cy="1200329"/>
          </a:xfrm>
          <a:prstGeom prst="rect">
            <a:avLst/>
          </a:prstGeom>
          <a:noFill/>
          <a:ln w="9525" algn="ctr">
            <a:noFill/>
            <a:miter lim="800000"/>
            <a:headEnd/>
            <a:tailEnd/>
          </a:ln>
        </p:spPr>
        <p:txBody>
          <a:bodyPr anchor="ctr">
            <a:spAutoFit/>
          </a:bodyPr>
          <a:lstStyle/>
          <a:p>
            <a:r>
              <a:rPr lang="en-US" b="0" dirty="0">
                <a:solidFill>
                  <a:schemeClr val="tx1"/>
                </a:solidFill>
                <a:latin typeface="Arial" pitchFamily="34" charset="0"/>
                <a:hlinkClick r:id="rId3"/>
              </a:rPr>
              <a:t>  </a:t>
            </a:r>
            <a:r>
              <a:rPr lang="en-US" sz="1800" b="0" dirty="0">
                <a:solidFill>
                  <a:schemeClr val="tx1"/>
                </a:solidFill>
                <a:latin typeface="Arial" pitchFamily="34" charset="0"/>
              </a:rPr>
              <a:t> </a:t>
            </a:r>
            <a:r>
              <a:rPr lang="en-US" b="0" dirty="0">
                <a:solidFill>
                  <a:schemeClr val="tx1"/>
                </a:solidFill>
                <a:latin typeface="Arial" pitchFamily="34" charset="0"/>
              </a:rPr>
              <a:t>        </a:t>
            </a:r>
            <a:br>
              <a:rPr lang="en-US" b="0" dirty="0">
                <a:solidFill>
                  <a:schemeClr val="tx1"/>
                </a:solidFill>
                <a:latin typeface="Arial" pitchFamily="34" charset="0"/>
              </a:rPr>
            </a:br>
            <a:r>
              <a:rPr lang="en-US" b="0" dirty="0">
                <a:solidFill>
                  <a:schemeClr val="tx1"/>
                </a:solidFill>
                <a:latin typeface="Arial" pitchFamily="34" charset="0"/>
              </a:rPr>
              <a:t>This work is licensed under a </a:t>
            </a:r>
            <a:r>
              <a:rPr lang="en-US" b="0" dirty="0">
                <a:solidFill>
                  <a:schemeClr val="tx1"/>
                </a:solidFill>
                <a:latin typeface="Arial" pitchFamily="34" charset="0"/>
                <a:hlinkClick r:id="rId3"/>
              </a:rPr>
              <a:t>Creative Commons Attribution-</a:t>
            </a:r>
            <a:r>
              <a:rPr lang="en-US" b="0" dirty="0" err="1">
                <a:solidFill>
                  <a:schemeClr val="tx1"/>
                </a:solidFill>
                <a:latin typeface="Arial" pitchFamily="34" charset="0"/>
                <a:hlinkClick r:id="rId3"/>
              </a:rPr>
              <a:t>ShareAlike</a:t>
            </a:r>
            <a:r>
              <a:rPr lang="en-US" b="0" dirty="0">
                <a:solidFill>
                  <a:schemeClr val="tx1"/>
                </a:solidFill>
                <a:latin typeface="Arial" pitchFamily="34" charset="0"/>
                <a:hlinkClick r:id="rId3"/>
              </a:rPr>
              <a:t> 2.5 License</a:t>
            </a:r>
            <a:r>
              <a:rPr lang="en-US" b="0" dirty="0">
                <a:solidFill>
                  <a:schemeClr val="tx1"/>
                </a:solidFill>
                <a:latin typeface="Arial" pitchFamily="34" charset="0"/>
              </a:rPr>
              <a:t>. </a:t>
            </a:r>
          </a:p>
        </p:txBody>
      </p:sp>
      <p:pic>
        <p:nvPicPr>
          <p:cNvPr id="194565" name="Picture 3" descr="Creative Commons License">
            <a:hlinkClick r:id="rId3"/>
          </p:cNvPr>
          <p:cNvPicPr>
            <a:picLocks noChangeAspect="1" noChangeArrowheads="1"/>
          </p:cNvPicPr>
          <p:nvPr/>
        </p:nvPicPr>
        <p:blipFill>
          <a:blip r:embed="rId4" cstate="print"/>
          <a:srcRect/>
          <a:stretch>
            <a:fillRect/>
          </a:stretch>
        </p:blipFill>
        <p:spPr bwMode="auto">
          <a:xfrm>
            <a:off x="182563" y="46038"/>
            <a:ext cx="838200" cy="295275"/>
          </a:xfrm>
          <a:prstGeom prst="rect">
            <a:avLst/>
          </a:prstGeom>
          <a:noFill/>
          <a:ln w="9525">
            <a:noFill/>
            <a:miter lim="800000"/>
            <a:headEnd/>
            <a:tailEnd/>
          </a:ln>
        </p:spPr>
      </p:pic>
      <p:sp>
        <p:nvSpPr>
          <p:cNvPr id="194566" name="Rectangle 5"/>
          <p:cNvSpPr>
            <a:spLocks noChangeArrowheads="1"/>
          </p:cNvSpPr>
          <p:nvPr/>
        </p:nvSpPr>
        <p:spPr bwMode="auto">
          <a:xfrm>
            <a:off x="685800" y="1343025"/>
            <a:ext cx="7772400" cy="4752975"/>
          </a:xfrm>
          <a:prstGeom prst="rect">
            <a:avLst/>
          </a:prstGeom>
          <a:noFill/>
          <a:ln w="9525">
            <a:noFill/>
            <a:miter lim="800000"/>
            <a:headEnd/>
            <a:tailEnd/>
          </a:ln>
        </p:spPr>
        <p:txBody>
          <a:bodyPr/>
          <a:lstStyle/>
          <a:p>
            <a:pPr marL="342900" indent="-342900" eaLnBrk="1" hangingPunct="1">
              <a:lnSpc>
                <a:spcPct val="80000"/>
              </a:lnSpc>
              <a:spcBef>
                <a:spcPct val="20000"/>
              </a:spcBef>
              <a:buFontTx/>
              <a:buChar char="•"/>
            </a:pPr>
            <a:r>
              <a:rPr lang="en-US" sz="1600">
                <a:solidFill>
                  <a:schemeClr val="tx1"/>
                </a:solidFill>
                <a:latin typeface="Lucida Sans" pitchFamily="34" charset="0"/>
              </a:rPr>
              <a:t>You are free:</a:t>
            </a:r>
          </a:p>
          <a:p>
            <a:pPr marL="742950" lvl="1" indent="-285750" eaLnBrk="1" hangingPunct="1">
              <a:lnSpc>
                <a:spcPct val="80000"/>
              </a:lnSpc>
              <a:spcBef>
                <a:spcPct val="20000"/>
              </a:spcBef>
              <a:buFontTx/>
              <a:buChar char="–"/>
            </a:pPr>
            <a:r>
              <a:rPr lang="en-US" sz="1600">
                <a:solidFill>
                  <a:schemeClr val="tx1"/>
                </a:solidFill>
                <a:latin typeface="Lucida Sans" pitchFamily="34" charset="0"/>
              </a:rPr>
              <a:t>to Share</a:t>
            </a:r>
            <a:r>
              <a:rPr lang="en-US" sz="1600" b="0">
                <a:solidFill>
                  <a:schemeClr val="tx1"/>
                </a:solidFill>
                <a:latin typeface="Lucida Sans" pitchFamily="34" charset="0"/>
              </a:rPr>
              <a:t> — to copy, distribute and transmit the work </a:t>
            </a:r>
          </a:p>
          <a:p>
            <a:pPr marL="742950" lvl="1" indent="-285750" eaLnBrk="1" hangingPunct="1">
              <a:lnSpc>
                <a:spcPct val="80000"/>
              </a:lnSpc>
              <a:spcBef>
                <a:spcPct val="20000"/>
              </a:spcBef>
              <a:buFontTx/>
              <a:buChar char="–"/>
            </a:pPr>
            <a:r>
              <a:rPr lang="en-US" sz="1600">
                <a:solidFill>
                  <a:schemeClr val="tx1"/>
                </a:solidFill>
                <a:latin typeface="Lucida Sans" pitchFamily="34" charset="0"/>
              </a:rPr>
              <a:t>to Remix</a:t>
            </a:r>
            <a:r>
              <a:rPr lang="en-US" sz="1600" b="0">
                <a:solidFill>
                  <a:schemeClr val="tx1"/>
                </a:solidFill>
                <a:latin typeface="Lucida Sans" pitchFamily="34" charset="0"/>
              </a:rPr>
              <a:t> — to adapt the work </a:t>
            </a:r>
          </a:p>
          <a:p>
            <a:pPr marL="342900" indent="-342900" eaLnBrk="1" hangingPunct="1">
              <a:lnSpc>
                <a:spcPct val="80000"/>
              </a:lnSpc>
              <a:spcBef>
                <a:spcPct val="20000"/>
              </a:spcBef>
              <a:buFontTx/>
              <a:buChar char="•"/>
            </a:pPr>
            <a:r>
              <a:rPr lang="en-US" sz="1600">
                <a:solidFill>
                  <a:schemeClr val="tx1"/>
                </a:solidFill>
                <a:latin typeface="Lucida Sans" pitchFamily="34" charset="0"/>
              </a:rPr>
              <a:t>Under the following conditions:</a:t>
            </a:r>
          </a:p>
          <a:p>
            <a:pPr marL="742950" lvl="1" indent="-285750" eaLnBrk="1" hangingPunct="1">
              <a:lnSpc>
                <a:spcPct val="80000"/>
              </a:lnSpc>
              <a:spcBef>
                <a:spcPct val="20000"/>
              </a:spcBef>
              <a:buFontTx/>
              <a:buChar char="–"/>
            </a:pPr>
            <a:r>
              <a:rPr lang="en-US" sz="1600">
                <a:solidFill>
                  <a:schemeClr val="tx1"/>
                </a:solidFill>
                <a:latin typeface="Lucida Sans" pitchFamily="34" charset="0"/>
              </a:rPr>
              <a:t>Attribution</a:t>
            </a:r>
            <a:r>
              <a:rPr lang="en-US" sz="1600" b="0">
                <a:solidFill>
                  <a:schemeClr val="tx1"/>
                </a:solidFill>
                <a:latin typeface="Lucida Sans" pitchFamily="34" charset="0"/>
              </a:rPr>
              <a:t>. You must attribute the work to “The Art of Multiprocessor Programming” (but not in any way that suggests that the authors endorse you or your use of the work). </a:t>
            </a:r>
          </a:p>
          <a:p>
            <a:pPr marL="742950" lvl="1" indent="-285750" eaLnBrk="1" hangingPunct="1">
              <a:lnSpc>
                <a:spcPct val="80000"/>
              </a:lnSpc>
              <a:spcBef>
                <a:spcPct val="20000"/>
              </a:spcBef>
              <a:buFontTx/>
              <a:buChar char="–"/>
            </a:pPr>
            <a:r>
              <a:rPr lang="en-US" sz="1600">
                <a:solidFill>
                  <a:schemeClr val="tx1"/>
                </a:solidFill>
                <a:latin typeface="Lucida Sans" pitchFamily="34" charset="0"/>
              </a:rPr>
              <a:t>Share Alike</a:t>
            </a:r>
            <a:r>
              <a:rPr lang="en-US" sz="1600" b="0">
                <a:solidFill>
                  <a:schemeClr val="tx1"/>
                </a:solidFill>
                <a:latin typeface="Lucida Sans" pitchFamily="34" charset="0"/>
              </a:rPr>
              <a:t>. If you alter, transform, or build upon this work, you may distribute the resulting work only under the same, similar or a compatible license. </a:t>
            </a:r>
          </a:p>
          <a:p>
            <a:pPr marL="342900" indent="-342900" eaLnBrk="1" hangingPunct="1">
              <a:lnSpc>
                <a:spcPct val="80000"/>
              </a:lnSpc>
              <a:spcBef>
                <a:spcPct val="20000"/>
              </a:spcBef>
              <a:buFontTx/>
              <a:buChar char="•"/>
            </a:pPr>
            <a:r>
              <a:rPr lang="en-US" sz="1600" b="0">
                <a:solidFill>
                  <a:schemeClr val="tx1"/>
                </a:solidFill>
                <a:latin typeface="Lucida Sans" pitchFamily="34" charset="0"/>
              </a:rPr>
              <a:t>For any reuse or distribution, you must make clear to others the license terms of this work. The best way to do this is with a link to</a:t>
            </a:r>
          </a:p>
          <a:p>
            <a:pPr marL="742950" lvl="1" indent="-285750" eaLnBrk="1" hangingPunct="1">
              <a:lnSpc>
                <a:spcPct val="80000"/>
              </a:lnSpc>
              <a:spcBef>
                <a:spcPct val="20000"/>
              </a:spcBef>
              <a:buFontTx/>
              <a:buChar char="–"/>
            </a:pPr>
            <a:r>
              <a:rPr lang="en-US" sz="1600" b="0">
                <a:solidFill>
                  <a:schemeClr val="tx1"/>
                </a:solidFill>
                <a:latin typeface="Lucida Sans" pitchFamily="34" charset="0"/>
              </a:rPr>
              <a:t>http://creativecommons.org/licenses/by-sa/3.0/. </a:t>
            </a:r>
          </a:p>
          <a:p>
            <a:pPr marL="342900" indent="-342900" eaLnBrk="1" hangingPunct="1">
              <a:lnSpc>
                <a:spcPct val="80000"/>
              </a:lnSpc>
              <a:spcBef>
                <a:spcPct val="20000"/>
              </a:spcBef>
              <a:buFontTx/>
              <a:buChar char="•"/>
            </a:pPr>
            <a:r>
              <a:rPr lang="en-US" sz="1600" b="0">
                <a:solidFill>
                  <a:schemeClr val="tx1"/>
                </a:solidFill>
                <a:latin typeface="Lucida Sans" pitchFamily="34" charset="0"/>
              </a:rPr>
              <a:t>Any of the above conditions can be waived if you get permission from the copyright holder. </a:t>
            </a:r>
          </a:p>
          <a:p>
            <a:pPr marL="342900" indent="-342900" eaLnBrk="1" hangingPunct="1">
              <a:lnSpc>
                <a:spcPct val="80000"/>
              </a:lnSpc>
              <a:spcBef>
                <a:spcPct val="20000"/>
              </a:spcBef>
              <a:buFontTx/>
              <a:buChar char="•"/>
            </a:pPr>
            <a:r>
              <a:rPr lang="en-US" sz="1600" b="0">
                <a:solidFill>
                  <a:schemeClr val="tx1"/>
                </a:solidFill>
                <a:latin typeface="Lucida Sans" pitchFamily="34" charset="0"/>
              </a:rPr>
              <a:t>Nothing in this license impairs or restricts the author's moral rights. </a:t>
            </a:r>
          </a:p>
          <a:p>
            <a:pPr marL="342900" indent="-342900" eaLnBrk="1" hangingPunct="1">
              <a:lnSpc>
                <a:spcPct val="80000"/>
              </a:lnSpc>
              <a:spcBef>
                <a:spcPct val="20000"/>
              </a:spcBef>
              <a:buFontTx/>
              <a:buChar char="•"/>
            </a:pPr>
            <a:endParaRPr lang="en-US" sz="1600" b="0">
              <a:solidFill>
                <a:schemeClr val="tx1"/>
              </a:solidFill>
              <a:latin typeface="Lucida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3117850" y="1993900"/>
            <a:ext cx="3162300" cy="3055620"/>
            <a:chOff x="3117850" y="1993900"/>
            <a:chExt cx="3162300" cy="3055620"/>
          </a:xfrm>
        </p:grpSpPr>
        <p:pic>
          <p:nvPicPr>
            <p:cNvPr id="59" name="Picture 2" descr="magic"/>
            <p:cNvPicPr>
              <a:picLocks noChangeAspect="1" noChangeArrowheads="1"/>
            </p:cNvPicPr>
            <p:nvPr/>
          </p:nvPicPr>
          <p:blipFill>
            <a:blip r:embed="rId3" cstate="print"/>
            <a:srcRect/>
            <a:stretch>
              <a:fillRect/>
            </a:stretch>
          </p:blipFill>
          <p:spPr bwMode="auto">
            <a:xfrm>
              <a:off x="4635500" y="3511550"/>
              <a:ext cx="127000" cy="127000"/>
            </a:xfrm>
            <a:prstGeom prst="rect">
              <a:avLst/>
            </a:prstGeom>
            <a:noFill/>
            <a:ln w="9525" algn="ctr">
              <a:noFill/>
              <a:miter lim="800000"/>
              <a:headEnd/>
              <a:tailEnd/>
            </a:ln>
          </p:spPr>
        </p:pic>
        <p:sp>
          <p:nvSpPr>
            <p:cNvPr id="60" name="Oval 59"/>
            <p:cNvSpPr/>
            <p:nvPr/>
          </p:nvSpPr>
          <p:spPr bwMode="auto">
            <a:xfrm>
              <a:off x="3117850" y="1993900"/>
              <a:ext cx="3162300" cy="3055620"/>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cxnSp>
          <p:nvCxnSpPr>
            <p:cNvPr id="61" name="Straight Connector 60"/>
            <p:cNvCxnSpPr>
              <a:stCxn id="60" idx="4"/>
              <a:endCxn id="60" idx="4"/>
            </p:cNvCxnSpPr>
            <p:nvPr/>
          </p:nvCxnSpPr>
          <p:spPr bwMode="auto">
            <a:xfrm>
              <a:off x="4699000" y="5049520"/>
              <a:ext cx="0" cy="0"/>
            </a:xfrm>
            <a:prstGeom prst="line">
              <a:avLst/>
            </a:prstGeom>
            <a:noFill/>
            <a:ln w="9525" cap="flat" cmpd="sng" algn="ctr">
              <a:noFill/>
              <a:prstDash val="solid"/>
              <a:round/>
              <a:headEnd type="none" w="med" len="med"/>
              <a:tailEnd type="none" w="med" len="med"/>
            </a:ln>
            <a:effectLst/>
          </p:spPr>
        </p:cxnSp>
        <p:cxnSp>
          <p:nvCxnSpPr>
            <p:cNvPr id="62" name="Straight Connector 61"/>
            <p:cNvCxnSpPr>
              <a:stCxn id="60" idx="4"/>
              <a:endCxn id="60" idx="0"/>
            </p:cNvCxnSpPr>
            <p:nvPr/>
          </p:nvCxnSpPr>
          <p:spPr bwMode="auto">
            <a:xfrm flipV="1">
              <a:off x="4699000" y="1993900"/>
              <a:ext cx="0" cy="3055620"/>
            </a:xfrm>
            <a:prstGeom prst="line">
              <a:avLst/>
            </a:prstGeom>
            <a:noFill/>
            <a:ln w="38100" cap="flat" cmpd="sng" algn="ctr">
              <a:solidFill>
                <a:schemeClr val="tx1"/>
              </a:solidFill>
              <a:prstDash val="solid"/>
              <a:round/>
              <a:headEnd type="none" w="med" len="med"/>
              <a:tailEnd type="none" w="med" len="med"/>
            </a:ln>
            <a:effectLst/>
          </p:spPr>
        </p:cxnSp>
        <p:cxnSp>
          <p:nvCxnSpPr>
            <p:cNvPr id="63" name="Straight Connector 62"/>
            <p:cNvCxnSpPr>
              <a:stCxn id="60" idx="3"/>
              <a:endCxn id="60" idx="7"/>
            </p:cNvCxnSpPr>
            <p:nvPr/>
          </p:nvCxnSpPr>
          <p:spPr bwMode="auto">
            <a:xfrm flipV="1">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cxnSp>
          <p:nvCxnSpPr>
            <p:cNvPr id="70" name="Straight Connector 69"/>
            <p:cNvCxnSpPr>
              <a:stCxn id="60" idx="2"/>
            </p:cNvCxnSpPr>
            <p:nvPr/>
          </p:nvCxnSpPr>
          <p:spPr bwMode="auto">
            <a:xfrm flipV="1">
              <a:off x="3117850" y="3511550"/>
              <a:ext cx="3162300" cy="10160"/>
            </a:xfrm>
            <a:prstGeom prst="line">
              <a:avLst/>
            </a:prstGeom>
            <a:noFill/>
            <a:ln w="38100" cap="flat" cmpd="sng" algn="ctr">
              <a:solidFill>
                <a:schemeClr val="tx1"/>
              </a:solidFill>
              <a:prstDash val="solid"/>
              <a:round/>
              <a:headEnd type="none" w="med" len="med"/>
              <a:tailEnd type="none" w="med" len="med"/>
            </a:ln>
            <a:effectLst/>
          </p:spPr>
        </p:cxnSp>
        <p:cxnSp>
          <p:nvCxnSpPr>
            <p:cNvPr id="71" name="Straight Connector 70"/>
            <p:cNvCxnSpPr>
              <a:stCxn id="60" idx="1"/>
              <a:endCxn id="60" idx="5"/>
            </p:cNvCxnSpPr>
            <p:nvPr/>
          </p:nvCxnSpPr>
          <p:spPr bwMode="auto">
            <a:xfrm>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sp>
          <p:nvSpPr>
            <p:cNvPr id="72" name="Oval 71"/>
            <p:cNvSpPr/>
            <p:nvPr/>
          </p:nvSpPr>
          <p:spPr bwMode="auto">
            <a:xfrm>
              <a:off x="3549650" y="2423160"/>
              <a:ext cx="2298700" cy="21971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grpSp>
      <p:sp>
        <p:nvSpPr>
          <p:cNvPr id="2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p:cNvSpPr>
            <a:spLocks noGrp="1"/>
          </p:cNvSpPr>
          <p:nvPr>
            <p:ph type="sldNum" sz="quarter" idx="11"/>
          </p:nvPr>
        </p:nvSpPr>
        <p:spPr>
          <a:xfrm>
            <a:off x="6553200" y="6248400"/>
            <a:ext cx="1905000" cy="457200"/>
          </a:xfrm>
        </p:spPr>
        <p:txBody>
          <a:bodyPr/>
          <a:lstStyle/>
          <a:p>
            <a:pPr>
              <a:defRPr/>
            </a:pPr>
            <a:fld id="{7D815C70-AFE7-4526-98C8-F16A2D0F27E3}" type="slidenum">
              <a:rPr lang="x-none" b="0">
                <a:solidFill>
                  <a:schemeClr val="tx1"/>
                </a:solidFill>
                <a:latin typeface="Arial" pitchFamily="34" charset="0"/>
                <a:cs typeface="+mn-cs"/>
              </a:rPr>
              <a:pPr>
                <a:defRPr/>
              </a:pPr>
              <a:t>21</a:t>
            </a:fld>
            <a:endParaRPr lang="en-US" b="0" dirty="0">
              <a:solidFill>
                <a:schemeClr val="tx1"/>
              </a:solidFill>
              <a:latin typeface="Arial" pitchFamily="34" charset="0"/>
              <a:cs typeface="+mn-cs"/>
            </a:endParaRPr>
          </a:p>
        </p:txBody>
      </p:sp>
      <p:sp>
        <p:nvSpPr>
          <p:cNvPr id="20485" name="Rectangle 3"/>
          <p:cNvSpPr>
            <a:spLocks noGrp="1" noChangeArrowheads="1"/>
          </p:cNvSpPr>
          <p:nvPr>
            <p:ph type="title" idx="4294967295"/>
          </p:nvPr>
        </p:nvSpPr>
        <p:spPr/>
        <p:txBody>
          <a:bodyPr/>
          <a:lstStyle/>
          <a:p>
            <a:pPr eaLnBrk="1" hangingPunct="1"/>
            <a:r>
              <a:rPr lang="en-US" dirty="0" smtClean="0"/>
              <a:t>Release the Lock</a:t>
            </a:r>
            <a:endParaRPr lang="en-US" dirty="0" smtClean="0">
              <a:solidFill>
                <a:srgbClr val="0000FF"/>
              </a:solidFill>
            </a:endParaRPr>
          </a:p>
        </p:txBody>
      </p:sp>
      <p:sp>
        <p:nvSpPr>
          <p:cNvPr id="17" name="TextBox 16"/>
          <p:cNvSpPr txBox="1"/>
          <p:nvPr/>
        </p:nvSpPr>
        <p:spPr>
          <a:xfrm>
            <a:off x="6908800" y="1597968"/>
            <a:ext cx="928459" cy="461665"/>
          </a:xfrm>
          <a:prstGeom prst="rect">
            <a:avLst/>
          </a:prstGeom>
          <a:noFill/>
        </p:spPr>
        <p:txBody>
          <a:bodyPr wrap="none" rtlCol="0">
            <a:spAutoFit/>
          </a:bodyPr>
          <a:lstStyle/>
          <a:p>
            <a:r>
              <a:rPr lang="en-US" dirty="0" smtClean="0">
                <a:solidFill>
                  <a:srgbClr val="0000FF"/>
                </a:solidFill>
                <a:latin typeface="Courier New" pitchFamily="49" charset="0"/>
              </a:rPr>
              <a:t>tail</a:t>
            </a:r>
            <a:endParaRPr lang="en-US" dirty="0">
              <a:solidFill>
                <a:srgbClr val="0000FF"/>
              </a:solidFill>
              <a:latin typeface="Courier New" pitchFamily="49" charset="0"/>
            </a:endParaRPr>
          </a:p>
        </p:txBody>
      </p:sp>
      <p:cxnSp>
        <p:nvCxnSpPr>
          <p:cNvPr id="18" name="Straight Arrow Connector 17"/>
          <p:cNvCxnSpPr>
            <a:stCxn id="17" idx="2"/>
          </p:cNvCxnSpPr>
          <p:nvPr/>
        </p:nvCxnSpPr>
        <p:spPr bwMode="auto">
          <a:xfrm flipH="1">
            <a:off x="6131188" y="2059633"/>
            <a:ext cx="1241842" cy="772467"/>
          </a:xfrm>
          <a:prstGeom prst="straightConnector1">
            <a:avLst/>
          </a:prstGeom>
          <a:noFill/>
          <a:ln w="38100" cap="flat" cmpd="sng" algn="ctr">
            <a:solidFill>
              <a:srgbClr val="0000FF"/>
            </a:solidFill>
            <a:prstDash val="solid"/>
            <a:round/>
            <a:headEnd type="none" w="med" len="med"/>
            <a:tailEnd type="arrow"/>
          </a:ln>
          <a:effectLst/>
        </p:spPr>
      </p:cxnSp>
      <p:sp>
        <p:nvSpPr>
          <p:cNvPr id="21" name="TextBox 20"/>
          <p:cNvSpPr txBox="1"/>
          <p:nvPr/>
        </p:nvSpPr>
        <p:spPr>
          <a:xfrm>
            <a:off x="3716768"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0</a:t>
            </a:r>
            <a:endParaRPr lang="en-US" dirty="0">
              <a:solidFill>
                <a:srgbClr val="0000FF"/>
              </a:solidFill>
              <a:latin typeface="Courier New" pitchFamily="49" charset="0"/>
            </a:endParaRPr>
          </a:p>
        </p:txBody>
      </p:sp>
      <p:sp>
        <p:nvSpPr>
          <p:cNvPr id="22" name="TextBox 21"/>
          <p:cNvSpPr txBox="1"/>
          <p:nvPr/>
        </p:nvSpPr>
        <p:spPr>
          <a:xfrm>
            <a:off x="6260113"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2</a:t>
            </a:r>
            <a:endParaRPr lang="en-US" dirty="0">
              <a:solidFill>
                <a:srgbClr val="0000FF"/>
              </a:solidFill>
              <a:latin typeface="Courier New" pitchFamily="49" charset="0"/>
            </a:endParaRPr>
          </a:p>
        </p:txBody>
      </p:sp>
      <p:sp>
        <p:nvSpPr>
          <p:cNvPr id="23" name="TextBox 22"/>
          <p:cNvSpPr txBox="1"/>
          <p:nvPr/>
        </p:nvSpPr>
        <p:spPr>
          <a:xfrm>
            <a:off x="5370007"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1</a:t>
            </a:r>
            <a:endParaRPr lang="en-US" dirty="0">
              <a:solidFill>
                <a:srgbClr val="0000FF"/>
              </a:solidFill>
              <a:latin typeface="Courier New" pitchFamily="49" charset="0"/>
            </a:endParaRPr>
          </a:p>
        </p:txBody>
      </p:sp>
      <p:sp>
        <p:nvSpPr>
          <p:cNvPr id="24" name="TextBox 23"/>
          <p:cNvSpPr txBox="1"/>
          <p:nvPr/>
        </p:nvSpPr>
        <p:spPr>
          <a:xfrm>
            <a:off x="3716768"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5</a:t>
            </a:r>
            <a:endParaRPr lang="en-US" dirty="0">
              <a:solidFill>
                <a:srgbClr val="0000FF"/>
              </a:solidFill>
              <a:latin typeface="Courier New" pitchFamily="49" charset="0"/>
            </a:endParaRPr>
          </a:p>
        </p:txBody>
      </p:sp>
      <p:sp>
        <p:nvSpPr>
          <p:cNvPr id="25" name="TextBox 24"/>
          <p:cNvSpPr txBox="1"/>
          <p:nvPr/>
        </p:nvSpPr>
        <p:spPr>
          <a:xfrm>
            <a:off x="5370007"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4</a:t>
            </a:r>
            <a:endParaRPr lang="en-US" dirty="0">
              <a:solidFill>
                <a:srgbClr val="0000FF"/>
              </a:solidFill>
              <a:latin typeface="Courier New" pitchFamily="49" charset="0"/>
            </a:endParaRPr>
          </a:p>
        </p:txBody>
      </p:sp>
      <p:sp>
        <p:nvSpPr>
          <p:cNvPr id="26" name="TextBox 25"/>
          <p:cNvSpPr txBox="1"/>
          <p:nvPr/>
        </p:nvSpPr>
        <p:spPr>
          <a:xfrm>
            <a:off x="2699429"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7</a:t>
            </a:r>
            <a:endParaRPr lang="en-US" dirty="0">
              <a:solidFill>
                <a:srgbClr val="0000FF"/>
              </a:solidFill>
              <a:latin typeface="Courier New" pitchFamily="49" charset="0"/>
            </a:endParaRPr>
          </a:p>
        </p:txBody>
      </p:sp>
      <p:sp>
        <p:nvSpPr>
          <p:cNvPr id="27" name="TextBox 26"/>
          <p:cNvSpPr txBox="1"/>
          <p:nvPr/>
        </p:nvSpPr>
        <p:spPr>
          <a:xfrm>
            <a:off x="6260113"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3</a:t>
            </a:r>
            <a:endParaRPr lang="en-US" dirty="0">
              <a:solidFill>
                <a:srgbClr val="0000FF"/>
              </a:solidFill>
              <a:latin typeface="Courier New" pitchFamily="49" charset="0"/>
            </a:endParaRPr>
          </a:p>
        </p:txBody>
      </p:sp>
      <p:sp>
        <p:nvSpPr>
          <p:cNvPr id="28" name="TextBox 27"/>
          <p:cNvSpPr txBox="1"/>
          <p:nvPr/>
        </p:nvSpPr>
        <p:spPr>
          <a:xfrm>
            <a:off x="2699429"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6</a:t>
            </a:r>
            <a:endParaRPr lang="en-US" dirty="0">
              <a:solidFill>
                <a:srgbClr val="0000FF"/>
              </a:solidFill>
              <a:latin typeface="Courier New" pitchFamily="49" charset="0"/>
            </a:endParaRPr>
          </a:p>
        </p:txBody>
      </p:sp>
      <p:sp>
        <p:nvSpPr>
          <p:cNvPr id="32" name="TextBox 31"/>
          <p:cNvSpPr txBox="1"/>
          <p:nvPr/>
        </p:nvSpPr>
        <p:spPr>
          <a:xfrm>
            <a:off x="4999393" y="2072332"/>
            <a:ext cx="370614" cy="461665"/>
          </a:xfrm>
          <a:prstGeom prst="rect">
            <a:avLst/>
          </a:prstGeom>
          <a:noFill/>
        </p:spPr>
        <p:txBody>
          <a:bodyPr wrap="none" rtlCol="0">
            <a:spAutoFit/>
          </a:bodyPr>
          <a:lstStyle/>
          <a:p>
            <a:r>
              <a:rPr lang="en-US" dirty="0" smtClean="0">
                <a:solidFill>
                  <a:schemeClr val="tx1"/>
                </a:solidFill>
                <a:latin typeface="Courier New" pitchFamily="49" charset="0"/>
              </a:rPr>
              <a:t>y</a:t>
            </a:r>
            <a:endParaRPr lang="en-US" dirty="0">
              <a:solidFill>
                <a:schemeClr val="tx1"/>
              </a:solidFill>
              <a:latin typeface="Courier New" pitchFamily="49" charset="0"/>
            </a:endParaRPr>
          </a:p>
        </p:txBody>
      </p:sp>
      <p:sp>
        <p:nvSpPr>
          <p:cNvPr id="33" name="TextBox 32"/>
          <p:cNvSpPr txBox="1"/>
          <p:nvPr/>
        </p:nvSpPr>
        <p:spPr>
          <a:xfrm>
            <a:off x="2027819" y="5056832"/>
            <a:ext cx="370614" cy="461665"/>
          </a:xfrm>
          <a:prstGeom prst="rect">
            <a:avLst/>
          </a:prstGeom>
          <a:noFill/>
        </p:spPr>
        <p:txBody>
          <a:bodyPr wrap="none" rtlCol="0">
            <a:spAutoFit/>
          </a:bodyPr>
          <a:lstStyle/>
          <a:p>
            <a:r>
              <a:rPr lang="en-US" dirty="0" smtClean="0">
                <a:solidFill>
                  <a:schemeClr val="tx1"/>
                </a:solidFill>
                <a:latin typeface="Courier New" pitchFamily="49" charset="0"/>
              </a:rPr>
              <a:t>x</a:t>
            </a:r>
            <a:endParaRPr lang="en-US" dirty="0">
              <a:solidFill>
                <a:schemeClr val="tx1"/>
              </a:solidFill>
              <a:latin typeface="Courier New" pitchFamily="49" charset="0"/>
            </a:endParaRPr>
          </a:p>
        </p:txBody>
      </p:sp>
      <p:sp>
        <p:nvSpPr>
          <p:cNvPr id="36" name="TextBox 35"/>
          <p:cNvSpPr txBox="1"/>
          <p:nvPr/>
        </p:nvSpPr>
        <p:spPr>
          <a:xfrm>
            <a:off x="4059889" y="1136303"/>
            <a:ext cx="928459" cy="461665"/>
          </a:xfrm>
          <a:prstGeom prst="rect">
            <a:avLst/>
          </a:prstGeom>
          <a:noFill/>
        </p:spPr>
        <p:txBody>
          <a:bodyPr wrap="none" rtlCol="0">
            <a:spAutoFit/>
          </a:bodyPr>
          <a:lstStyle/>
          <a:p>
            <a:r>
              <a:rPr lang="en-US" dirty="0" smtClean="0">
                <a:solidFill>
                  <a:srgbClr val="0000FF"/>
                </a:solidFill>
                <a:latin typeface="Courier New" pitchFamily="49" charset="0"/>
              </a:rPr>
              <a:t>head</a:t>
            </a:r>
            <a:endParaRPr lang="en-US" dirty="0">
              <a:solidFill>
                <a:srgbClr val="0000FF"/>
              </a:solidFill>
              <a:latin typeface="Courier New" pitchFamily="49" charset="0"/>
            </a:endParaRPr>
          </a:p>
        </p:txBody>
      </p:sp>
      <p:cxnSp>
        <p:nvCxnSpPr>
          <p:cNvPr id="37" name="Straight Arrow Connector 36"/>
          <p:cNvCxnSpPr>
            <a:stCxn id="36" idx="3"/>
          </p:cNvCxnSpPr>
          <p:nvPr/>
        </p:nvCxnSpPr>
        <p:spPr bwMode="auto">
          <a:xfrm>
            <a:off x="4988348" y="1367136"/>
            <a:ext cx="196352" cy="626764"/>
          </a:xfrm>
          <a:prstGeom prst="straightConnector1">
            <a:avLst/>
          </a:prstGeom>
          <a:noFill/>
          <a:ln w="38100" cap="flat" cmpd="sng" algn="ctr">
            <a:solidFill>
              <a:srgbClr val="0000FF"/>
            </a:solidFill>
            <a:prstDash val="solid"/>
            <a:round/>
            <a:headEnd type="none" w="med" len="med"/>
            <a:tailEnd type="arrow"/>
          </a:ln>
          <a:effectLst/>
        </p:spPr>
      </p:cxnSp>
      <p:grpSp>
        <p:nvGrpSpPr>
          <p:cNvPr id="48" name="Group 24"/>
          <p:cNvGrpSpPr>
            <a:grpSpLocks/>
          </p:cNvGrpSpPr>
          <p:nvPr/>
        </p:nvGrpSpPr>
        <p:grpSpPr bwMode="auto">
          <a:xfrm>
            <a:off x="901700" y="3924300"/>
            <a:ext cx="1447800" cy="1295400"/>
            <a:chOff x="3168" y="1824"/>
            <a:chExt cx="912" cy="816"/>
          </a:xfrm>
        </p:grpSpPr>
        <p:sp>
          <p:nvSpPr>
            <p:cNvPr id="49"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0"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1"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2"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3"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4"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55"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6"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7"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81" name="Group 24"/>
          <p:cNvGrpSpPr>
            <a:grpSpLocks/>
          </p:cNvGrpSpPr>
          <p:nvPr/>
        </p:nvGrpSpPr>
        <p:grpSpPr bwMode="auto">
          <a:xfrm flipH="1">
            <a:off x="7277100" y="3947468"/>
            <a:ext cx="1447800" cy="1295400"/>
            <a:chOff x="3168" y="1824"/>
            <a:chExt cx="912" cy="816"/>
          </a:xfrm>
        </p:grpSpPr>
        <p:sp>
          <p:nvSpPr>
            <p:cNvPr id="82"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3"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4"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5"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86"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87"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88"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9"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0"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91" name="Cloud Callout 90"/>
          <p:cNvSpPr/>
          <p:nvPr/>
        </p:nvSpPr>
        <p:spPr bwMode="auto">
          <a:xfrm>
            <a:off x="6575510" y="2457008"/>
            <a:ext cx="2469980" cy="609064"/>
          </a:xfrm>
          <a:prstGeom prst="cloudCallout">
            <a:avLst>
              <a:gd name="adj1" fmla="val 5686"/>
              <a:gd name="adj2" fmla="val 78909"/>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7030A0"/>
                </a:solidFill>
                <a:effectLst/>
                <a:latin typeface="Arial" pitchFamily="34" charset="0"/>
              </a:rPr>
              <a:t>My turn!</a:t>
            </a:r>
          </a:p>
        </p:txBody>
      </p:sp>
      <p:grpSp>
        <p:nvGrpSpPr>
          <p:cNvPr id="73" name="Group 72"/>
          <p:cNvGrpSpPr/>
          <p:nvPr/>
        </p:nvGrpSpPr>
        <p:grpSpPr>
          <a:xfrm>
            <a:off x="4381687" y="3112166"/>
            <a:ext cx="634627" cy="906000"/>
            <a:chOff x="4436366" y="3112166"/>
            <a:chExt cx="634627" cy="906000"/>
          </a:xfrm>
        </p:grpSpPr>
        <p:sp>
          <p:nvSpPr>
            <p:cNvPr id="74" name="Oval 8"/>
            <p:cNvSpPr>
              <a:spLocks noChangeArrowheads="1"/>
            </p:cNvSpPr>
            <p:nvPr/>
          </p:nvSpPr>
          <p:spPr bwMode="auto">
            <a:xfrm>
              <a:off x="4436366" y="3112166"/>
              <a:ext cx="634627" cy="655835"/>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75"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6" name="Oval 10"/>
            <p:cNvSpPr>
              <a:spLocks noChangeArrowheads="1"/>
            </p:cNvSpPr>
            <p:nvPr/>
          </p:nvSpPr>
          <p:spPr bwMode="auto">
            <a:xfrm>
              <a:off x="4440819" y="3375853"/>
              <a:ext cx="630174" cy="642313"/>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77"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8"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1963498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4"/>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b="1" dirty="0">
                <a:solidFill>
                  <a:schemeClr val="bg1">
                    <a:lumMod val="50000"/>
                  </a:schemeClr>
                </a:solidFill>
                <a:latin typeface="Courier New" pitchFamily="49" charset="0"/>
                <a:cs typeface="Courier New" pitchFamily="49" charset="0"/>
              </a:rPr>
              <a:t>public T </a:t>
            </a:r>
            <a:r>
              <a:rPr lang="en-US" sz="2000" b="1" dirty="0" err="1">
                <a:solidFill>
                  <a:schemeClr val="bg1">
                    <a:lumMod val="50000"/>
                  </a:schemeClr>
                </a:solidFill>
                <a:latin typeface="Courier New" pitchFamily="49" charset="0"/>
                <a:cs typeface="Courier New" pitchFamily="49" charset="0"/>
              </a:rPr>
              <a:t>deq</a:t>
            </a:r>
            <a:r>
              <a:rPr lang="en-US" sz="2000" b="1" dirty="0">
                <a:solidFill>
                  <a:schemeClr val="bg1">
                    <a:lumMod val="50000"/>
                  </a:schemeClr>
                </a:solidFill>
                <a:latin typeface="Courier New" pitchFamily="49" charset="0"/>
                <a:cs typeface="Courier New" pitchFamily="49" charset="0"/>
              </a:rPr>
              <a:t>() throws </a:t>
            </a:r>
            <a:r>
              <a:rPr lang="en-US" sz="2000" b="1" dirty="0" err="1">
                <a:solidFill>
                  <a:schemeClr val="bg1">
                    <a:lumMod val="50000"/>
                  </a:schemeClr>
                </a:solidFill>
                <a:latin typeface="Courier New" pitchFamily="49" charset="0"/>
                <a:cs typeface="Courier New" pitchFamily="49" charset="0"/>
              </a:rPr>
              <a:t>EmptyException</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a:t>
            </a:r>
            <a:r>
              <a:rPr lang="en-US" sz="2000" b="1" dirty="0" err="1">
                <a:solidFill>
                  <a:schemeClr val="bg1">
                    <a:lumMod val="50000"/>
                  </a:schemeClr>
                </a:solidFill>
                <a:latin typeface="Courier New" pitchFamily="49" charset="0"/>
                <a:cs typeface="Courier New" pitchFamily="49" charset="0"/>
              </a:rPr>
              <a:t>lock.lock</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try {      </a:t>
            </a:r>
          </a:p>
          <a:p>
            <a:pPr>
              <a:defRPr/>
            </a:pPr>
            <a:r>
              <a:rPr lang="en-US" sz="2000" b="1" dirty="0">
                <a:solidFill>
                  <a:schemeClr val="bg1">
                    <a:lumMod val="50000"/>
                  </a:schemeClr>
                </a:solidFill>
                <a:latin typeface="Courier New" pitchFamily="49" charset="0"/>
                <a:cs typeface="Courier New" pitchFamily="49" charset="0"/>
              </a:rPr>
              <a:t>    if (tail == head)        </a:t>
            </a:r>
          </a:p>
          <a:p>
            <a:pPr>
              <a:defRPr/>
            </a:pPr>
            <a:r>
              <a:rPr lang="en-US" sz="2000" b="1" dirty="0">
                <a:solidFill>
                  <a:schemeClr val="bg1">
                    <a:lumMod val="50000"/>
                  </a:schemeClr>
                </a:solidFill>
                <a:latin typeface="Courier New" pitchFamily="49" charset="0"/>
                <a:cs typeface="Courier New" pitchFamily="49" charset="0"/>
              </a:rPr>
              <a:t>       throw new </a:t>
            </a:r>
            <a:r>
              <a:rPr lang="en-US" sz="2000" b="1" dirty="0" err="1">
                <a:solidFill>
                  <a:schemeClr val="bg1">
                    <a:lumMod val="50000"/>
                  </a:schemeClr>
                </a:solidFill>
                <a:latin typeface="Courier New" pitchFamily="49" charset="0"/>
                <a:cs typeface="Courier New" pitchFamily="49" charset="0"/>
              </a:rPr>
              <a:t>EmptyException</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T x = items[head % </a:t>
            </a:r>
            <a:r>
              <a:rPr lang="en-US" sz="2000" b="1" dirty="0" err="1">
                <a:solidFill>
                  <a:schemeClr val="bg1">
                    <a:lumMod val="50000"/>
                  </a:schemeClr>
                </a:solidFill>
                <a:latin typeface="Courier New" pitchFamily="49" charset="0"/>
                <a:cs typeface="Courier New" pitchFamily="49" charset="0"/>
              </a:rPr>
              <a:t>items.length</a:t>
            </a:r>
            <a:r>
              <a:rPr lang="en-US" sz="2000" b="1" dirty="0">
                <a:solidFill>
                  <a:schemeClr val="bg1">
                    <a:lumMod val="50000"/>
                  </a:schemeClr>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head++;      </a:t>
            </a:r>
          </a:p>
          <a:p>
            <a:pPr>
              <a:defRPr/>
            </a:pPr>
            <a:r>
              <a:rPr lang="en-US" sz="2000" b="1" dirty="0">
                <a:solidFill>
                  <a:schemeClr val="bg1">
                    <a:lumMod val="50000"/>
                  </a:schemeClr>
                </a:solidFill>
                <a:latin typeface="Courier New" pitchFamily="49" charset="0"/>
                <a:cs typeface="Courier New" pitchFamily="49" charset="0"/>
              </a:rPr>
              <a:t>    return x;    </a:t>
            </a:r>
          </a:p>
          <a:p>
            <a:pPr>
              <a:defRPr/>
            </a:pPr>
            <a:r>
              <a:rPr lang="en-US" sz="2000" b="1" dirty="0">
                <a:solidFill>
                  <a:schemeClr val="tx1"/>
                </a:solidFill>
                <a:latin typeface="Courier New" pitchFamily="49" charset="0"/>
                <a:cs typeface="Courier New" pitchFamily="49" charset="0"/>
              </a:rPr>
              <a:t>  </a:t>
            </a:r>
            <a:r>
              <a:rPr lang="en-US" sz="2000" b="1" dirty="0">
                <a:solidFill>
                  <a:srgbClr val="0070C0"/>
                </a:solidFill>
                <a:latin typeface="Courier New" pitchFamily="49" charset="0"/>
                <a:cs typeface="Courier New" pitchFamily="49" charset="0"/>
              </a:rPr>
              <a:t>}</a:t>
            </a:r>
            <a:r>
              <a:rPr lang="en-US" sz="2000" b="1" dirty="0">
                <a:solidFill>
                  <a:schemeClr val="tx1"/>
                </a:solidFill>
                <a:latin typeface="Courier New" pitchFamily="49" charset="0"/>
                <a:cs typeface="Courier New" pitchFamily="49" charset="0"/>
              </a:rPr>
              <a:t> finally </a:t>
            </a:r>
            <a:r>
              <a:rPr lang="en-US" sz="2000" b="1" dirty="0">
                <a:solidFill>
                  <a:srgbClr val="0070C0"/>
                </a:solidFill>
                <a:latin typeface="Courier New" pitchFamily="49" charset="0"/>
                <a:cs typeface="Courier New" pitchFamily="49" charset="0"/>
              </a:rPr>
              <a:t>{</a:t>
            </a:r>
            <a:r>
              <a:rPr lang="en-US" sz="2000" b="1" dirty="0">
                <a:solidFill>
                  <a:schemeClr val="tx1"/>
                </a:solidFill>
                <a:latin typeface="Courier New" pitchFamily="49" charset="0"/>
                <a:cs typeface="Courier New" pitchFamily="49" charset="0"/>
              </a:rPr>
              <a:t>      </a:t>
            </a:r>
          </a:p>
          <a:p>
            <a:pPr>
              <a:defRPr/>
            </a:pPr>
            <a:r>
              <a:rPr lang="en-US" sz="2000" b="1" dirty="0">
                <a:solidFill>
                  <a:schemeClr val="tx1"/>
                </a:solidFill>
                <a:latin typeface="Courier New" pitchFamily="49" charset="0"/>
                <a:cs typeface="Courier New" pitchFamily="49" charset="0"/>
              </a:rPr>
              <a:t>    </a:t>
            </a:r>
            <a:r>
              <a:rPr lang="en-US" sz="2000" b="1" dirty="0" err="1">
                <a:solidFill>
                  <a:srgbClr val="0000FF"/>
                </a:solidFill>
                <a:latin typeface="Courier New" pitchFamily="49" charset="0"/>
                <a:cs typeface="Courier New" pitchFamily="49" charset="0"/>
              </a:rPr>
              <a:t>lock.unlock</a:t>
            </a:r>
            <a:r>
              <a:rPr lang="en-US" sz="2000" b="1" dirty="0">
                <a:solidFill>
                  <a:srgbClr val="0000FF"/>
                </a:solidFill>
                <a:latin typeface="Courier New" pitchFamily="49" charset="0"/>
                <a:cs typeface="Courier New" pitchFamily="49" charset="0"/>
              </a:rPr>
              <a:t>();    </a:t>
            </a:r>
          </a:p>
          <a:p>
            <a:pPr>
              <a:defRPr/>
            </a:pPr>
            <a:r>
              <a:rPr lang="en-US" sz="2000" b="1" dirty="0">
                <a:solidFill>
                  <a:schemeClr val="bg1">
                    <a:lumMod val="50000"/>
                  </a:schemeClr>
                </a:solidFill>
                <a:latin typeface="Courier New" pitchFamily="49" charset="0"/>
                <a:cs typeface="Courier New" pitchFamily="49" charset="0"/>
              </a:rPr>
              <a:t>  }  </a:t>
            </a:r>
          </a:p>
          <a:p>
            <a:pPr>
              <a:defRPr/>
            </a:pPr>
            <a:r>
              <a:rPr lang="en-US" sz="2000" b="1" dirty="0">
                <a:solidFill>
                  <a:schemeClr val="bg1">
                    <a:lumMod val="50000"/>
                  </a:schemeClr>
                </a:solidFill>
                <a:latin typeface="Courier New" pitchFamily="49" charset="0"/>
                <a:cs typeface="Courier New" pitchFamily="49" charset="0"/>
              </a:rPr>
              <a:t>} </a:t>
            </a:r>
          </a:p>
        </p:txBody>
      </p:sp>
      <p:sp>
        <p:nvSpPr>
          <p:cNvPr id="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p:cNvSpPr>
            <a:spLocks noGrp="1"/>
          </p:cNvSpPr>
          <p:nvPr>
            <p:ph type="sldNum" sz="quarter" idx="11"/>
          </p:nvPr>
        </p:nvSpPr>
        <p:spPr>
          <a:xfrm>
            <a:off x="6553200" y="6248400"/>
            <a:ext cx="1905000" cy="457200"/>
          </a:xfrm>
        </p:spPr>
        <p:txBody>
          <a:bodyPr/>
          <a:lstStyle/>
          <a:p>
            <a:pPr>
              <a:defRPr/>
            </a:pPr>
            <a:fld id="{AFDB7B52-77F5-41A3-AAB2-94ED86BC71E9}" type="slidenum">
              <a:rPr lang="x-none" b="0">
                <a:solidFill>
                  <a:schemeClr val="tx1"/>
                </a:solidFill>
                <a:latin typeface="Arial" pitchFamily="34" charset="0"/>
                <a:cs typeface="+mn-cs"/>
              </a:rPr>
              <a:pPr>
                <a:defRPr/>
              </a:pPr>
              <a:t>22</a:t>
            </a:fld>
            <a:endParaRPr lang="en-US" b="0" dirty="0">
              <a:solidFill>
                <a:schemeClr val="tx1"/>
              </a:solidFill>
              <a:latin typeface="Arial" pitchFamily="34" charset="0"/>
              <a:cs typeface="+mn-cs"/>
            </a:endParaRPr>
          </a:p>
        </p:txBody>
      </p:sp>
      <p:sp>
        <p:nvSpPr>
          <p:cNvPr id="16389" name="Rectangle 3"/>
          <p:cNvSpPr>
            <a:spLocks noGrp="1" noChangeArrowheads="1"/>
          </p:cNvSpPr>
          <p:nvPr>
            <p:ph type="title" idx="4294967295"/>
          </p:nvPr>
        </p:nvSpPr>
        <p:spPr>
          <a:xfrm>
            <a:off x="671513" y="233363"/>
            <a:ext cx="7772400" cy="1143000"/>
          </a:xfrm>
        </p:spPr>
        <p:txBody>
          <a:bodyPr/>
          <a:lstStyle/>
          <a:p>
            <a:pPr eaLnBrk="1" hangingPunct="1"/>
            <a:r>
              <a:rPr lang="en-US" dirty="0"/>
              <a:t>Implementation: </a:t>
            </a:r>
            <a:r>
              <a:rPr lang="en-US" b="1" dirty="0" err="1">
                <a:solidFill>
                  <a:schemeClr val="tx1"/>
                </a:solidFill>
                <a:latin typeface="Courier New" pitchFamily="49" charset="0"/>
                <a:cs typeface="Courier New" pitchFamily="49" charset="0"/>
              </a:rPr>
              <a:t>deq</a:t>
            </a:r>
            <a:r>
              <a:rPr lang="en-US" b="1" dirty="0">
                <a:solidFill>
                  <a:schemeClr val="tx1"/>
                </a:solidFill>
                <a:latin typeface="Courier New" pitchFamily="49" charset="0"/>
                <a:cs typeface="Courier New" pitchFamily="49" charset="0"/>
              </a:rPr>
              <a:t>()</a:t>
            </a:r>
            <a:endParaRPr lang="en-US" dirty="0" smtClean="0">
              <a:solidFill>
                <a:srgbClr val="FF3300"/>
              </a:solidFill>
            </a:endParaRPr>
          </a:p>
        </p:txBody>
      </p:sp>
      <p:pic>
        <p:nvPicPr>
          <p:cNvPr id="16391" name="Picture 2" descr="magic"/>
          <p:cNvPicPr>
            <a:picLocks noChangeAspect="1" noChangeArrowheads="1"/>
          </p:cNvPicPr>
          <p:nvPr/>
        </p:nvPicPr>
        <p:blipFill>
          <a:blip r:embed="rId3" cstate="print"/>
          <a:srcRect/>
          <a:stretch>
            <a:fillRect/>
          </a:stretch>
        </p:blipFill>
        <p:spPr bwMode="auto">
          <a:xfrm>
            <a:off x="1308100" y="1181100"/>
            <a:ext cx="127000" cy="127000"/>
          </a:xfrm>
          <a:prstGeom prst="rect">
            <a:avLst/>
          </a:prstGeom>
          <a:noFill/>
          <a:ln w="9525" algn="ctr">
            <a:noFill/>
            <a:miter lim="800000"/>
            <a:headEnd/>
            <a:tailEnd/>
          </a:ln>
        </p:spPr>
      </p:pic>
      <p:sp>
        <p:nvSpPr>
          <p:cNvPr id="16392" name="AutoShape 6"/>
          <p:cNvSpPr>
            <a:spLocks noChangeArrowheads="1"/>
          </p:cNvSpPr>
          <p:nvPr/>
        </p:nvSpPr>
        <p:spPr bwMode="auto">
          <a:xfrm>
            <a:off x="1028700" y="4064000"/>
            <a:ext cx="2590800" cy="685800"/>
          </a:xfrm>
          <a:prstGeom prst="wedgeRoundRectCallout">
            <a:avLst>
              <a:gd name="adj1" fmla="val 32252"/>
              <a:gd name="adj2" fmla="val 102315"/>
              <a:gd name="adj3" fmla="val 16667"/>
            </a:avLst>
          </a:prstGeom>
          <a:noFill/>
          <a:ln w="38100">
            <a:solidFill>
              <a:srgbClr val="FF0000"/>
            </a:solidFill>
            <a:miter lim="800000"/>
            <a:headEnd/>
            <a:tailEnd/>
          </a:ln>
        </p:spPr>
        <p:txBody>
          <a:bodyPr anchor="ctr"/>
          <a:lstStyle/>
          <a:p>
            <a:pPr algn="ctr"/>
            <a:endParaRPr lang="en-US" sz="2800" b="0" dirty="0">
              <a:latin typeface="Arial" pitchFamily="34" charset="0"/>
            </a:endParaRPr>
          </a:p>
        </p:txBody>
      </p:sp>
      <p:sp>
        <p:nvSpPr>
          <p:cNvPr id="16393" name="Text Box 7"/>
          <p:cNvSpPr txBox="1">
            <a:spLocks noChangeArrowheads="1"/>
          </p:cNvSpPr>
          <p:nvPr/>
        </p:nvSpPr>
        <p:spPr bwMode="auto">
          <a:xfrm>
            <a:off x="2019300" y="5121276"/>
            <a:ext cx="3683000" cy="946150"/>
          </a:xfrm>
          <a:prstGeom prst="rect">
            <a:avLst/>
          </a:prstGeom>
          <a:noFill/>
          <a:ln w="9525">
            <a:noFill/>
            <a:miter lim="800000"/>
            <a:headEnd/>
            <a:tailEnd/>
          </a:ln>
        </p:spPr>
        <p:txBody>
          <a:bodyPr>
            <a:spAutoFit/>
          </a:bodyPr>
          <a:lstStyle/>
          <a:p>
            <a:pPr algn="ctr"/>
            <a:r>
              <a:rPr lang="en-US" sz="2800" b="0" dirty="0">
                <a:latin typeface="Arial" pitchFamily="34" charset="0"/>
              </a:rPr>
              <a:t>Release lock no matter what!</a:t>
            </a:r>
          </a:p>
        </p:txBody>
      </p:sp>
      <p:grpSp>
        <p:nvGrpSpPr>
          <p:cNvPr id="101" name="Group 100"/>
          <p:cNvGrpSpPr/>
          <p:nvPr/>
        </p:nvGrpSpPr>
        <p:grpSpPr>
          <a:xfrm>
            <a:off x="5901055" y="3582989"/>
            <a:ext cx="2590800" cy="1751014"/>
            <a:chOff x="5413375" y="1296989"/>
            <a:chExt cx="2590800" cy="1751014"/>
          </a:xfrm>
        </p:grpSpPr>
        <p:grpSp>
          <p:nvGrpSpPr>
            <p:cNvPr id="102" name="Group 7"/>
            <p:cNvGrpSpPr>
              <a:grpSpLocks/>
            </p:cNvGrpSpPr>
            <p:nvPr/>
          </p:nvGrpSpPr>
          <p:grpSpPr bwMode="auto">
            <a:xfrm>
              <a:off x="6067425" y="1787528"/>
              <a:ext cx="1319213" cy="1260475"/>
              <a:chOff x="3734" y="1374"/>
              <a:chExt cx="831" cy="794"/>
            </a:xfrm>
          </p:grpSpPr>
          <p:sp>
            <p:nvSpPr>
              <p:cNvPr id="119" name="Oval 8"/>
              <p:cNvSpPr>
                <a:spLocks noChangeArrowheads="1"/>
              </p:cNvSpPr>
              <p:nvPr/>
            </p:nvSpPr>
            <p:spPr bwMode="auto">
              <a:xfrm>
                <a:off x="3734" y="1374"/>
                <a:ext cx="831" cy="794"/>
              </a:xfrm>
              <a:prstGeom prst="ellipse">
                <a:avLst/>
              </a:prstGeom>
              <a:solidFill>
                <a:srgbClr val="00FFFF"/>
              </a:solidFill>
              <a:ln w="28575" algn="ctr">
                <a:solidFill>
                  <a:schemeClr val="tx1"/>
                </a:solidFill>
                <a:round/>
                <a:headEnd/>
                <a:tailEnd/>
              </a:ln>
            </p:spPr>
            <p:txBody>
              <a:bodyPr wrap="none" anchor="ctr">
                <a:noAutofit/>
              </a:bodyPr>
              <a:lstStyle/>
              <a:p>
                <a:endParaRPr lang="en-US" dirty="0">
                  <a:latin typeface="Courier New" pitchFamily="49" charset="0"/>
                </a:endParaRPr>
              </a:p>
            </p:txBody>
          </p:sp>
          <p:sp>
            <p:nvSpPr>
              <p:cNvPr id="120" name="Oval 9"/>
              <p:cNvSpPr>
                <a:spLocks noChangeArrowheads="1"/>
              </p:cNvSpPr>
              <p:nvPr/>
            </p:nvSpPr>
            <p:spPr bwMode="auto">
              <a:xfrm>
                <a:off x="3931" y="1559"/>
                <a:ext cx="454" cy="409"/>
              </a:xfrm>
              <a:prstGeom prst="ellipse">
                <a:avLst/>
              </a:prstGeom>
              <a:solidFill>
                <a:srgbClr val="FFFFCC"/>
              </a:solidFill>
              <a:ln w="28575" algn="ctr">
                <a:solidFill>
                  <a:schemeClr val="tx1"/>
                </a:solidFill>
                <a:round/>
                <a:headEnd/>
                <a:tailEnd/>
              </a:ln>
            </p:spPr>
            <p:txBody>
              <a:bodyPr wrap="square" anchor="ctr">
                <a:spAutoFit/>
              </a:bodyPr>
              <a:lstStyle/>
              <a:p>
                <a:endParaRPr lang="en-US" dirty="0">
                  <a:latin typeface="Courier New" pitchFamily="49" charset="0"/>
                </a:endParaRPr>
              </a:p>
            </p:txBody>
          </p:sp>
          <p:sp>
            <p:nvSpPr>
              <p:cNvPr id="121" name="Line 10"/>
              <p:cNvSpPr>
                <a:spLocks noChangeShapeType="1"/>
              </p:cNvSpPr>
              <p:nvPr/>
            </p:nvSpPr>
            <p:spPr bwMode="auto">
              <a:xfrm flipV="1">
                <a:off x="3904" y="1983"/>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2" name="Line 11"/>
              <p:cNvSpPr>
                <a:spLocks noChangeShapeType="1"/>
              </p:cNvSpPr>
              <p:nvPr/>
            </p:nvSpPr>
            <p:spPr bwMode="auto">
              <a:xfrm flipV="1">
                <a:off x="4308" y="1455"/>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3" name="Line 12"/>
              <p:cNvSpPr>
                <a:spLocks noChangeShapeType="1"/>
              </p:cNvSpPr>
              <p:nvPr/>
            </p:nvSpPr>
            <p:spPr bwMode="auto">
              <a:xfrm flipV="1">
                <a:off x="4416" y="167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4" name="Line 13"/>
              <p:cNvSpPr>
                <a:spLocks noChangeShapeType="1"/>
              </p:cNvSpPr>
              <p:nvPr/>
            </p:nvSpPr>
            <p:spPr bwMode="auto">
              <a:xfrm flipV="1">
                <a:off x="3760" y="185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5" name="Line 14"/>
              <p:cNvSpPr>
                <a:spLocks noChangeShapeType="1"/>
              </p:cNvSpPr>
              <p:nvPr/>
            </p:nvSpPr>
            <p:spPr bwMode="auto">
              <a:xfrm>
                <a:off x="3768" y="1613"/>
                <a:ext cx="121" cy="50"/>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6" name="Line 15"/>
              <p:cNvSpPr>
                <a:spLocks noChangeShapeType="1"/>
              </p:cNvSpPr>
              <p:nvPr/>
            </p:nvSpPr>
            <p:spPr bwMode="auto">
              <a:xfrm>
                <a:off x="4400" y="1857"/>
                <a:ext cx="117" cy="5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7" name="Line 16"/>
              <p:cNvSpPr>
                <a:spLocks noChangeShapeType="1"/>
              </p:cNvSpPr>
              <p:nvPr/>
            </p:nvSpPr>
            <p:spPr bwMode="auto">
              <a:xfrm>
                <a:off x="3952" y="142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8" name="Line 17"/>
              <p:cNvSpPr>
                <a:spLocks noChangeShapeType="1"/>
              </p:cNvSpPr>
              <p:nvPr/>
            </p:nvSpPr>
            <p:spPr bwMode="auto">
              <a:xfrm flipH="1">
                <a:off x="4161" y="1377"/>
                <a:ext cx="11" cy="12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9" name="Line 18"/>
              <p:cNvSpPr>
                <a:spLocks noChangeShapeType="1"/>
              </p:cNvSpPr>
              <p:nvPr/>
            </p:nvSpPr>
            <p:spPr bwMode="auto">
              <a:xfrm>
                <a:off x="4300" y="198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30" name="Line 19"/>
              <p:cNvSpPr>
                <a:spLocks noChangeShapeType="1"/>
              </p:cNvSpPr>
              <p:nvPr/>
            </p:nvSpPr>
            <p:spPr bwMode="auto">
              <a:xfrm flipH="1">
                <a:off x="4129" y="2025"/>
                <a:ext cx="3" cy="12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grpSp>
        <p:sp>
          <p:nvSpPr>
            <p:cNvPr id="103" name="Text Box 20"/>
            <p:cNvSpPr txBox="1">
              <a:spLocks noChangeArrowheads="1"/>
            </p:cNvSpPr>
            <p:nvPr/>
          </p:nvSpPr>
          <p:spPr bwMode="auto">
            <a:xfrm>
              <a:off x="6435725" y="15605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0</a:t>
              </a:r>
            </a:p>
          </p:txBody>
        </p:sp>
        <p:sp>
          <p:nvSpPr>
            <p:cNvPr id="104" name="Text Box 21"/>
            <p:cNvSpPr txBox="1">
              <a:spLocks noChangeArrowheads="1"/>
            </p:cNvSpPr>
            <p:nvPr/>
          </p:nvSpPr>
          <p:spPr bwMode="auto">
            <a:xfrm>
              <a:off x="6892925" y="15859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1</a:t>
              </a:r>
            </a:p>
          </p:txBody>
        </p:sp>
        <p:sp>
          <p:nvSpPr>
            <p:cNvPr id="105" name="Text Box 22"/>
            <p:cNvSpPr txBox="1">
              <a:spLocks noChangeArrowheads="1"/>
            </p:cNvSpPr>
            <p:nvPr/>
          </p:nvSpPr>
          <p:spPr bwMode="auto">
            <a:xfrm>
              <a:off x="5413375" y="1757364"/>
              <a:ext cx="954088" cy="246063"/>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capacity-1</a:t>
              </a:r>
            </a:p>
          </p:txBody>
        </p:sp>
        <p:sp>
          <p:nvSpPr>
            <p:cNvPr id="106" name="Text Box 23"/>
            <p:cNvSpPr txBox="1">
              <a:spLocks noChangeArrowheads="1"/>
            </p:cNvSpPr>
            <p:nvPr/>
          </p:nvSpPr>
          <p:spPr bwMode="auto">
            <a:xfrm>
              <a:off x="7216775" y="184626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2</a:t>
              </a:r>
            </a:p>
          </p:txBody>
        </p:sp>
        <p:sp>
          <p:nvSpPr>
            <p:cNvPr id="107" name="Text Box 24"/>
            <p:cNvSpPr txBox="1">
              <a:spLocks noChangeArrowheads="1"/>
            </p:cNvSpPr>
            <p:nvPr/>
          </p:nvSpPr>
          <p:spPr bwMode="auto">
            <a:xfrm>
              <a:off x="5915025" y="1296989"/>
              <a:ext cx="601663" cy="307975"/>
            </a:xfrm>
            <a:prstGeom prst="rect">
              <a:avLst/>
            </a:prstGeom>
            <a:solidFill>
              <a:srgbClr val="00FFFF"/>
            </a:solidFill>
            <a:ln w="28575" algn="ctr">
              <a:solidFill>
                <a:schemeClr val="tx1"/>
              </a:solidFill>
              <a:miter lim="800000"/>
              <a:headEnd/>
              <a:tailEnd/>
            </a:ln>
          </p:spPr>
          <p:txBody>
            <a:bodyPr wrap="none">
              <a:spAutoFit/>
            </a:bodyPr>
            <a:lstStyle/>
            <a:p>
              <a:r>
                <a:rPr lang="en-US" sz="1400" dirty="0">
                  <a:solidFill>
                    <a:schemeClr val="tx2"/>
                  </a:solidFill>
                  <a:latin typeface="Arial" pitchFamily="34" charset="0"/>
                </a:rPr>
                <a:t>head</a:t>
              </a:r>
            </a:p>
          </p:txBody>
        </p:sp>
        <p:sp>
          <p:nvSpPr>
            <p:cNvPr id="108" name="Line 25"/>
            <p:cNvSpPr>
              <a:spLocks noChangeShapeType="1"/>
            </p:cNvSpPr>
            <p:nvPr/>
          </p:nvSpPr>
          <p:spPr bwMode="auto">
            <a:xfrm>
              <a:off x="6305550" y="1581152"/>
              <a:ext cx="203200" cy="2159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109" name="Text Box 26"/>
            <p:cNvSpPr txBox="1">
              <a:spLocks noChangeArrowheads="1"/>
            </p:cNvSpPr>
            <p:nvPr/>
          </p:nvSpPr>
          <p:spPr bwMode="auto">
            <a:xfrm>
              <a:off x="7413625" y="1309689"/>
              <a:ext cx="590550" cy="307975"/>
            </a:xfrm>
            <a:prstGeom prst="rect">
              <a:avLst/>
            </a:prstGeom>
            <a:solidFill>
              <a:srgbClr val="00FFFF"/>
            </a:solidFill>
            <a:ln w="28575" algn="ctr">
              <a:solidFill>
                <a:schemeClr val="tx1"/>
              </a:solidFill>
              <a:miter lim="800000"/>
              <a:headEnd/>
              <a:tailEnd/>
            </a:ln>
          </p:spPr>
          <p:txBody>
            <a:bodyPr>
              <a:spAutoFit/>
            </a:bodyPr>
            <a:lstStyle/>
            <a:p>
              <a:r>
                <a:rPr lang="en-US" sz="1400" dirty="0">
                  <a:solidFill>
                    <a:schemeClr val="tx2"/>
                  </a:solidFill>
                  <a:latin typeface="Arial" pitchFamily="34" charset="0"/>
                </a:rPr>
                <a:t>tail</a:t>
              </a:r>
            </a:p>
          </p:txBody>
        </p:sp>
        <p:sp>
          <p:nvSpPr>
            <p:cNvPr id="110" name="Line 27"/>
            <p:cNvSpPr>
              <a:spLocks noChangeShapeType="1"/>
            </p:cNvSpPr>
            <p:nvPr/>
          </p:nvSpPr>
          <p:spPr bwMode="auto">
            <a:xfrm flipH="1">
              <a:off x="7194550" y="1606552"/>
              <a:ext cx="406400" cy="4191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111" name="Text Box 28"/>
            <p:cNvSpPr txBox="1">
              <a:spLocks noChangeArrowheads="1"/>
            </p:cNvSpPr>
            <p:nvPr/>
          </p:nvSpPr>
          <p:spPr bwMode="auto">
            <a:xfrm>
              <a:off x="6435725" y="16827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y</a:t>
              </a:r>
            </a:p>
          </p:txBody>
        </p:sp>
        <p:sp>
          <p:nvSpPr>
            <p:cNvPr id="112" name="Text Box 29"/>
            <p:cNvSpPr txBox="1">
              <a:spLocks noChangeArrowheads="1"/>
            </p:cNvSpPr>
            <p:nvPr/>
          </p:nvSpPr>
          <p:spPr bwMode="auto">
            <a:xfrm>
              <a:off x="6727825" y="17081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z</a:t>
              </a:r>
            </a:p>
          </p:txBody>
        </p:sp>
        <p:grpSp>
          <p:nvGrpSpPr>
            <p:cNvPr id="113" name="Group 37"/>
            <p:cNvGrpSpPr/>
            <p:nvPr/>
          </p:nvGrpSpPr>
          <p:grpSpPr>
            <a:xfrm>
              <a:off x="6563360" y="2171808"/>
              <a:ext cx="332554" cy="474757"/>
              <a:chOff x="4436366" y="3112166"/>
              <a:chExt cx="634627" cy="906000"/>
            </a:xfrm>
          </p:grpSpPr>
          <p:sp>
            <p:nvSpPr>
              <p:cNvPr id="114" name="Oval 8"/>
              <p:cNvSpPr>
                <a:spLocks noChangeArrowheads="1"/>
              </p:cNvSpPr>
              <p:nvPr/>
            </p:nvSpPr>
            <p:spPr bwMode="auto">
              <a:xfrm>
                <a:off x="4436366" y="3112166"/>
                <a:ext cx="634627" cy="655835"/>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115" name="Oval 9"/>
              <p:cNvSpPr>
                <a:spLocks noChangeArrowheads="1"/>
              </p:cNvSpPr>
              <p:nvPr/>
            </p:nvSpPr>
            <p:spPr bwMode="auto">
              <a:xfrm>
                <a:off x="4527663" y="3200062"/>
                <a:ext cx="445352" cy="516104"/>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116" name="Oval 10"/>
              <p:cNvSpPr>
                <a:spLocks noChangeArrowheads="1"/>
              </p:cNvSpPr>
              <p:nvPr/>
            </p:nvSpPr>
            <p:spPr bwMode="auto">
              <a:xfrm>
                <a:off x="4440819" y="3375853"/>
                <a:ext cx="630174" cy="642313"/>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117" name="Oval 11"/>
              <p:cNvSpPr>
                <a:spLocks noChangeArrowheads="1"/>
              </p:cNvSpPr>
              <p:nvPr/>
            </p:nvSpPr>
            <p:spPr bwMode="auto">
              <a:xfrm>
                <a:off x="4639001" y="3508823"/>
                <a:ext cx="227130" cy="220865"/>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118"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CC"/>
              </a:solidFill>
              <a:ln w="12700">
                <a:solidFill>
                  <a:schemeClr val="bg1"/>
                </a:solidFill>
                <a:miter lim="800000"/>
                <a:headEnd/>
                <a:tailEnd/>
              </a:ln>
            </p:spPr>
            <p:txBody>
              <a:bodyPr wrap="none" anchor="ctr"/>
              <a:lstStyle/>
              <a:p>
                <a:endParaRPr lang="en-US" dirty="0">
                  <a:latin typeface="Arial" pitchFamily="34" charset="0"/>
                </a:endParaRPr>
              </a:p>
            </p:txBody>
          </p:sp>
        </p:grpSp>
      </p:grpSp>
    </p:spTree>
    <p:extLst>
      <p:ext uri="{BB962C8B-B14F-4D97-AF65-F5344CB8AC3E}">
        <p14:creationId xmlns:p14="http://schemas.microsoft.com/office/powerpoint/2010/main" val="98095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b="1" dirty="0">
                <a:solidFill>
                  <a:schemeClr val="tx1"/>
                </a:solidFill>
                <a:latin typeface="Courier New" pitchFamily="49" charset="0"/>
                <a:cs typeface="Courier New" pitchFamily="49" charset="0"/>
              </a:rPr>
              <a:t>public</a:t>
            </a:r>
            <a:r>
              <a:rPr lang="en-US" sz="2000" b="1" dirty="0">
                <a:solidFill>
                  <a:schemeClr val="bg1">
                    <a:lumMod val="65000"/>
                  </a:schemeClr>
                </a:solidFill>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T </a:t>
            </a:r>
            <a:r>
              <a:rPr lang="en-US" sz="2000" b="1" dirty="0" err="1">
                <a:solidFill>
                  <a:srgbClr val="0000FF"/>
                </a:solidFill>
                <a:latin typeface="Courier New" pitchFamily="49" charset="0"/>
                <a:cs typeface="Courier New" pitchFamily="49" charset="0"/>
              </a:rPr>
              <a:t>deq</a:t>
            </a:r>
            <a:r>
              <a:rPr lang="en-US" sz="2000" b="1" dirty="0">
                <a:solidFill>
                  <a:srgbClr val="0000FF"/>
                </a:solidFill>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throws</a:t>
            </a:r>
            <a:r>
              <a:rPr lang="en-US" sz="2000" b="1" dirty="0">
                <a:solidFill>
                  <a:schemeClr val="bg1">
                    <a:lumMod val="65000"/>
                  </a:schemeClr>
                </a:solidFill>
                <a:latin typeface="Courier New" pitchFamily="49" charset="0"/>
                <a:cs typeface="Courier New" pitchFamily="49" charset="0"/>
              </a:rPr>
              <a:t> </a:t>
            </a:r>
            <a:r>
              <a:rPr lang="en-US" sz="2000" b="1" dirty="0" err="1">
                <a:solidFill>
                  <a:srgbClr val="0000FF"/>
                </a:solidFill>
                <a:latin typeface="Courier New" pitchFamily="49" charset="0"/>
                <a:cs typeface="Courier New" pitchFamily="49" charset="0"/>
              </a:rPr>
              <a:t>EmptyException</a:t>
            </a:r>
            <a:r>
              <a:rPr lang="en-US" sz="2000" b="1" dirty="0">
                <a:solidFill>
                  <a:srgbClr val="0000FF"/>
                </a:solidFill>
                <a:latin typeface="Courier New" pitchFamily="49" charset="0"/>
                <a:cs typeface="Courier New" pitchFamily="49" charset="0"/>
              </a:rPr>
              <a:t> {</a:t>
            </a:r>
          </a:p>
          <a:p>
            <a:pPr>
              <a:defRPr/>
            </a:pPr>
            <a:r>
              <a:rPr lang="en-US" sz="2000" b="1" dirty="0">
                <a:solidFill>
                  <a:schemeClr val="tx1"/>
                </a:solidFill>
                <a:latin typeface="Courier New" pitchFamily="49" charset="0"/>
                <a:cs typeface="Courier New" pitchFamily="49" charset="0"/>
              </a:rPr>
              <a:t>  </a:t>
            </a:r>
            <a:r>
              <a:rPr lang="en-US" sz="2000" b="1" dirty="0" err="1">
                <a:solidFill>
                  <a:srgbClr val="0000FF"/>
                </a:solidFill>
                <a:latin typeface="Courier New" pitchFamily="49" charset="0"/>
                <a:cs typeface="Courier New" pitchFamily="49" charset="0"/>
              </a:rPr>
              <a:t>lock.lock</a:t>
            </a:r>
            <a:r>
              <a:rPr lang="en-US" sz="2000" b="1" dirty="0">
                <a:solidFill>
                  <a:srgbClr val="0000FF"/>
                </a:solidFill>
                <a:latin typeface="Courier New" pitchFamily="49" charset="0"/>
                <a:cs typeface="Courier New" pitchFamily="49" charset="0"/>
              </a:rPr>
              <a:t>();             </a:t>
            </a:r>
          </a:p>
          <a:p>
            <a:pPr>
              <a:defRPr/>
            </a:pPr>
            <a:r>
              <a:rPr lang="en-US" sz="2000" b="1" dirty="0">
                <a:solidFill>
                  <a:schemeClr val="tx1"/>
                </a:solidFill>
                <a:latin typeface="Courier New" pitchFamily="49" charset="0"/>
                <a:cs typeface="Courier New" pitchFamily="49" charset="0"/>
              </a:rPr>
              <a:t>  try {      </a:t>
            </a:r>
          </a:p>
          <a:p>
            <a:pPr>
              <a:defRPr/>
            </a:pPr>
            <a:r>
              <a:rPr lang="en-US" sz="2000" b="1" dirty="0">
                <a:solidFill>
                  <a:schemeClr val="tx1"/>
                </a:solidFill>
                <a:latin typeface="Courier New" pitchFamily="49" charset="0"/>
                <a:cs typeface="Courier New" pitchFamily="49" charset="0"/>
              </a:rPr>
              <a:t>    if </a:t>
            </a:r>
            <a:r>
              <a:rPr lang="en-US" sz="2000" b="1" dirty="0">
                <a:solidFill>
                  <a:srgbClr val="0000FF"/>
                </a:solidFill>
                <a:latin typeface="Courier New" pitchFamily="49" charset="0"/>
                <a:cs typeface="Courier New" pitchFamily="49" charset="0"/>
              </a:rPr>
              <a:t>(tail == head)        </a:t>
            </a:r>
          </a:p>
          <a:p>
            <a:pPr>
              <a:defRPr/>
            </a:pPr>
            <a:r>
              <a:rPr lang="en-US" sz="2000" b="1" dirty="0">
                <a:solidFill>
                  <a:schemeClr val="tx1"/>
                </a:solidFill>
                <a:latin typeface="Courier New" pitchFamily="49" charset="0"/>
                <a:cs typeface="Courier New" pitchFamily="49" charset="0"/>
              </a:rPr>
              <a:t>       throw new </a:t>
            </a:r>
            <a:r>
              <a:rPr lang="en-US" sz="2000" b="1" dirty="0" err="1">
                <a:solidFill>
                  <a:srgbClr val="0000FF"/>
                </a:solidFill>
                <a:latin typeface="Courier New" pitchFamily="49" charset="0"/>
                <a:cs typeface="Courier New" pitchFamily="49" charset="0"/>
              </a:rPr>
              <a:t>EmptyException</a:t>
            </a:r>
            <a:r>
              <a:rPr lang="en-US" sz="2000" b="1" dirty="0">
                <a:solidFill>
                  <a:srgbClr val="0000FF"/>
                </a:solidFill>
                <a:latin typeface="Courier New" pitchFamily="49" charset="0"/>
                <a:cs typeface="Courier New" pitchFamily="49" charset="0"/>
              </a:rPr>
              <a:t>();      </a:t>
            </a:r>
          </a:p>
          <a:p>
            <a:pPr>
              <a:defRPr/>
            </a:pPr>
            <a:r>
              <a:rPr lang="en-US" sz="2000" b="1" dirty="0">
                <a:solidFill>
                  <a:srgbClr val="0000FF"/>
                </a:solidFill>
                <a:latin typeface="Courier New" pitchFamily="49" charset="0"/>
                <a:cs typeface="Courier New" pitchFamily="49" charset="0"/>
              </a:rPr>
              <a:t>    T x = items[head % </a:t>
            </a:r>
            <a:r>
              <a:rPr lang="en-US" sz="2000" b="1" dirty="0" err="1">
                <a:solidFill>
                  <a:srgbClr val="0000FF"/>
                </a:solidFill>
                <a:latin typeface="Courier New" pitchFamily="49" charset="0"/>
                <a:cs typeface="Courier New" pitchFamily="49" charset="0"/>
              </a:rPr>
              <a:t>items.length</a:t>
            </a:r>
            <a:r>
              <a:rPr lang="en-US" sz="2000" b="1" dirty="0">
                <a:solidFill>
                  <a:srgbClr val="0000FF"/>
                </a:solidFill>
                <a:latin typeface="Courier New" pitchFamily="49" charset="0"/>
                <a:cs typeface="Courier New" pitchFamily="49" charset="0"/>
              </a:rPr>
              <a:t>];      </a:t>
            </a:r>
          </a:p>
          <a:p>
            <a:pPr>
              <a:defRPr/>
            </a:pPr>
            <a:r>
              <a:rPr lang="en-US" sz="2000" b="1" dirty="0">
                <a:solidFill>
                  <a:srgbClr val="0000FF"/>
                </a:solidFill>
                <a:latin typeface="Courier New" pitchFamily="49" charset="0"/>
                <a:cs typeface="Courier New" pitchFamily="49" charset="0"/>
              </a:rPr>
              <a:t>    head++;      </a:t>
            </a:r>
          </a:p>
          <a:p>
            <a:pPr>
              <a:defRPr/>
            </a:pPr>
            <a:r>
              <a:rPr lang="en-US" sz="2000" b="1" dirty="0">
                <a:solidFill>
                  <a:schemeClr val="tx1"/>
                </a:solidFill>
                <a:latin typeface="Courier New" pitchFamily="49" charset="0"/>
                <a:cs typeface="Courier New" pitchFamily="49" charset="0"/>
              </a:rPr>
              <a:t>    return </a:t>
            </a:r>
            <a:r>
              <a:rPr lang="en-US" sz="2000" b="1" dirty="0">
                <a:solidFill>
                  <a:srgbClr val="0000FF"/>
                </a:solidFill>
                <a:latin typeface="Courier New" pitchFamily="49" charset="0"/>
                <a:cs typeface="Courier New" pitchFamily="49" charset="0"/>
              </a:rPr>
              <a:t>x;    </a:t>
            </a:r>
          </a:p>
          <a:p>
            <a:pPr>
              <a:defRPr/>
            </a:pPr>
            <a:r>
              <a:rPr lang="en-US" sz="2000" b="1" dirty="0">
                <a:solidFill>
                  <a:srgbClr val="0000FF"/>
                </a:solidFill>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 finally </a:t>
            </a:r>
            <a:r>
              <a:rPr lang="en-US" sz="2000" b="1" dirty="0">
                <a:solidFill>
                  <a:srgbClr val="0000FF"/>
                </a:solidFill>
                <a:latin typeface="Courier New" pitchFamily="49" charset="0"/>
                <a:cs typeface="Courier New" pitchFamily="49" charset="0"/>
              </a:rPr>
              <a:t>{      </a:t>
            </a:r>
          </a:p>
          <a:p>
            <a:pPr>
              <a:defRPr/>
            </a:pPr>
            <a:r>
              <a:rPr lang="en-US" sz="2000" b="1" dirty="0">
                <a:solidFill>
                  <a:srgbClr val="0000FF"/>
                </a:solidFill>
                <a:latin typeface="Courier New" pitchFamily="49" charset="0"/>
                <a:cs typeface="Courier New" pitchFamily="49" charset="0"/>
              </a:rPr>
              <a:t>    </a:t>
            </a:r>
            <a:r>
              <a:rPr lang="en-US" sz="2000" b="1" dirty="0" err="1">
                <a:solidFill>
                  <a:srgbClr val="0000FF"/>
                </a:solidFill>
                <a:latin typeface="Courier New" pitchFamily="49" charset="0"/>
                <a:cs typeface="Courier New" pitchFamily="49" charset="0"/>
              </a:rPr>
              <a:t>lock.unlock</a:t>
            </a:r>
            <a:r>
              <a:rPr lang="en-US" sz="2000" b="1" dirty="0">
                <a:solidFill>
                  <a:srgbClr val="0000FF"/>
                </a:solidFill>
                <a:latin typeface="Courier New" pitchFamily="49" charset="0"/>
                <a:cs typeface="Courier New" pitchFamily="49" charset="0"/>
              </a:rPr>
              <a:t>();    </a:t>
            </a:r>
          </a:p>
          <a:p>
            <a:pPr>
              <a:defRPr/>
            </a:pPr>
            <a:r>
              <a:rPr lang="en-US" sz="2000" b="1" dirty="0">
                <a:solidFill>
                  <a:srgbClr val="0000FF"/>
                </a:solidFill>
                <a:latin typeface="Courier New" pitchFamily="49" charset="0"/>
                <a:cs typeface="Courier New" pitchFamily="49" charset="0"/>
              </a:rPr>
              <a:t>  }  </a:t>
            </a:r>
          </a:p>
          <a:p>
            <a:pPr>
              <a:defRPr/>
            </a:pPr>
            <a:r>
              <a:rPr lang="en-US" sz="2000" b="1" dirty="0">
                <a:solidFill>
                  <a:srgbClr val="0000FF"/>
                </a:solidFill>
                <a:latin typeface="Courier New" pitchFamily="49" charset="0"/>
                <a:cs typeface="Courier New" pitchFamily="49" charset="0"/>
              </a:rPr>
              <a:t>} </a:t>
            </a:r>
          </a:p>
        </p:txBody>
      </p:sp>
      <p:sp>
        <p:nvSpPr>
          <p:cNvPr id="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p:cNvSpPr>
            <a:spLocks noGrp="1"/>
          </p:cNvSpPr>
          <p:nvPr>
            <p:ph type="sldNum" sz="quarter" idx="11"/>
          </p:nvPr>
        </p:nvSpPr>
        <p:spPr>
          <a:xfrm>
            <a:off x="6553200" y="6248400"/>
            <a:ext cx="1905000" cy="457200"/>
          </a:xfrm>
        </p:spPr>
        <p:txBody>
          <a:bodyPr/>
          <a:lstStyle/>
          <a:p>
            <a:pPr>
              <a:defRPr/>
            </a:pPr>
            <a:fld id="{B7B4CBA7-194F-450C-9434-569DF840E632}" type="slidenum">
              <a:rPr lang="x-none" b="0">
                <a:solidFill>
                  <a:schemeClr val="tx1"/>
                </a:solidFill>
                <a:latin typeface="Arial" pitchFamily="34" charset="0"/>
                <a:cs typeface="+mn-cs"/>
              </a:rPr>
              <a:pPr>
                <a:defRPr/>
              </a:pPr>
              <a:t>23</a:t>
            </a:fld>
            <a:endParaRPr lang="en-US" b="0" dirty="0">
              <a:solidFill>
                <a:schemeClr val="tx1"/>
              </a:solidFill>
              <a:latin typeface="Arial" pitchFamily="34" charset="0"/>
              <a:cs typeface="+mn-cs"/>
            </a:endParaRPr>
          </a:p>
        </p:txBody>
      </p:sp>
      <p:sp>
        <p:nvSpPr>
          <p:cNvPr id="17413" name="Rectangle 3"/>
          <p:cNvSpPr>
            <a:spLocks noGrp="1" noChangeArrowheads="1"/>
          </p:cNvSpPr>
          <p:nvPr>
            <p:ph type="title" idx="4294967295"/>
          </p:nvPr>
        </p:nvSpPr>
        <p:spPr>
          <a:xfrm>
            <a:off x="671513" y="233363"/>
            <a:ext cx="7772400" cy="1143000"/>
          </a:xfrm>
        </p:spPr>
        <p:txBody>
          <a:bodyPr/>
          <a:lstStyle/>
          <a:p>
            <a:pPr eaLnBrk="1" hangingPunct="1"/>
            <a:r>
              <a:rPr lang="en-US" dirty="0"/>
              <a:t>Implementation: </a:t>
            </a:r>
            <a:r>
              <a:rPr lang="en-US" b="1" dirty="0" err="1">
                <a:solidFill>
                  <a:schemeClr val="tx1"/>
                </a:solidFill>
                <a:latin typeface="Courier New" pitchFamily="49" charset="0"/>
                <a:cs typeface="Courier New" pitchFamily="49" charset="0"/>
              </a:rPr>
              <a:t>deq</a:t>
            </a:r>
            <a:r>
              <a:rPr lang="en-US" b="1" dirty="0">
                <a:solidFill>
                  <a:schemeClr val="tx1"/>
                </a:solidFill>
                <a:latin typeface="Courier New" pitchFamily="49" charset="0"/>
                <a:cs typeface="Courier New" pitchFamily="49" charset="0"/>
              </a:rPr>
              <a:t>()</a:t>
            </a:r>
            <a:endParaRPr lang="en-US" dirty="0" smtClean="0">
              <a:solidFill>
                <a:srgbClr val="FF3300"/>
              </a:solidFill>
            </a:endParaRPr>
          </a:p>
        </p:txBody>
      </p:sp>
      <p:pic>
        <p:nvPicPr>
          <p:cNvPr id="17415" name="Picture 2" descr="magic"/>
          <p:cNvPicPr>
            <a:picLocks noChangeAspect="1" noChangeArrowheads="1"/>
          </p:cNvPicPr>
          <p:nvPr/>
        </p:nvPicPr>
        <p:blipFill>
          <a:blip r:embed="rId3" cstate="print"/>
          <a:srcRect/>
          <a:stretch>
            <a:fillRect/>
          </a:stretch>
        </p:blipFill>
        <p:spPr bwMode="auto">
          <a:xfrm>
            <a:off x="1308100" y="1181100"/>
            <a:ext cx="127000" cy="127000"/>
          </a:xfrm>
          <a:prstGeom prst="rect">
            <a:avLst/>
          </a:prstGeom>
          <a:noFill/>
          <a:ln w="9525" algn="ctr">
            <a:noFill/>
            <a:miter lim="800000"/>
            <a:headEnd/>
            <a:tailEnd/>
          </a:ln>
        </p:spPr>
      </p:pic>
      <p:sp>
        <p:nvSpPr>
          <p:cNvPr id="9" name="Text Box 36"/>
          <p:cNvSpPr txBox="1">
            <a:spLocks noChangeArrowheads="1"/>
          </p:cNvSpPr>
          <p:nvPr/>
        </p:nvSpPr>
        <p:spPr bwMode="auto">
          <a:xfrm rot="-1149610">
            <a:off x="3426845" y="4051239"/>
            <a:ext cx="5457280" cy="830997"/>
          </a:xfrm>
          <a:prstGeom prst="rect">
            <a:avLst/>
          </a:prstGeom>
          <a:solidFill>
            <a:schemeClr val="bg1">
              <a:lumMod val="95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b="0" dirty="0">
                <a:solidFill>
                  <a:srgbClr val="0000FF"/>
                </a:solidFill>
                <a:latin typeface="Arial" pitchFamily="34" charset="0"/>
              </a:rPr>
              <a:t>Should be correct because</a:t>
            </a:r>
          </a:p>
          <a:p>
            <a:r>
              <a:rPr lang="en-US" b="0" dirty="0">
                <a:solidFill>
                  <a:srgbClr val="0000FF"/>
                </a:solidFill>
                <a:latin typeface="Arial" pitchFamily="34" charset="0"/>
              </a:rPr>
              <a:t>modifications are mutually exclusive…</a:t>
            </a:r>
          </a:p>
        </p:txBody>
      </p:sp>
    </p:spTree>
    <p:extLst>
      <p:ext uri="{BB962C8B-B14F-4D97-AF65-F5344CB8AC3E}">
        <p14:creationId xmlns:p14="http://schemas.microsoft.com/office/powerpoint/2010/main" val="57254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E288B971-24C7-4A1A-9821-9405DF98221A}" type="slidenum">
              <a:rPr lang="x-none" b="0">
                <a:solidFill>
                  <a:schemeClr val="tx1"/>
                </a:solidFill>
                <a:latin typeface="Arial" pitchFamily="34" charset="0"/>
                <a:cs typeface="+mn-cs"/>
              </a:rPr>
              <a:pPr>
                <a:defRPr/>
              </a:pPr>
              <a:t>24</a:t>
            </a:fld>
            <a:endParaRPr lang="en-US" b="0" dirty="0">
              <a:solidFill>
                <a:schemeClr val="tx1"/>
              </a:solidFill>
              <a:latin typeface="Arial" pitchFamily="34" charset="0"/>
              <a:cs typeface="+mn-cs"/>
            </a:endParaRPr>
          </a:p>
        </p:txBody>
      </p:sp>
      <p:pic>
        <p:nvPicPr>
          <p:cNvPr id="1843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18437" name="Rectangle 3"/>
          <p:cNvSpPr>
            <a:spLocks noGrp="1" noChangeArrowheads="1"/>
          </p:cNvSpPr>
          <p:nvPr>
            <p:ph type="title" idx="4294967295"/>
          </p:nvPr>
        </p:nvSpPr>
        <p:spPr/>
        <p:txBody>
          <a:bodyPr/>
          <a:lstStyle/>
          <a:p>
            <a:pPr eaLnBrk="1" hangingPunct="1"/>
            <a:r>
              <a:rPr lang="en-US" sz="4000" smtClean="0"/>
              <a:t>Now consider the following implementation</a:t>
            </a:r>
          </a:p>
        </p:txBody>
      </p:sp>
      <p:sp>
        <p:nvSpPr>
          <p:cNvPr id="18438" name="Rectangle 4"/>
          <p:cNvSpPr>
            <a:spLocks noGrp="1" noChangeArrowheads="1"/>
          </p:cNvSpPr>
          <p:nvPr>
            <p:ph type="body" idx="4294967295"/>
          </p:nvPr>
        </p:nvSpPr>
        <p:spPr/>
        <p:txBody>
          <a:bodyPr/>
          <a:lstStyle/>
          <a:p>
            <a:pPr eaLnBrk="1" hangingPunct="1"/>
            <a:r>
              <a:rPr lang="en-US" smtClean="0"/>
              <a:t>The same thing without mutual exclusion</a:t>
            </a:r>
          </a:p>
          <a:p>
            <a:pPr eaLnBrk="1" hangingPunct="1"/>
            <a:r>
              <a:rPr lang="en-US" smtClean="0"/>
              <a:t>For simplicity, only </a:t>
            </a:r>
            <a:r>
              <a:rPr lang="en-US" smtClean="0">
                <a:solidFill>
                  <a:schemeClr val="tx1"/>
                </a:solidFill>
              </a:rPr>
              <a:t>two</a:t>
            </a:r>
            <a:r>
              <a:rPr lang="en-US" smtClean="0"/>
              <a:t> threads </a:t>
            </a:r>
          </a:p>
          <a:p>
            <a:pPr lvl="1" eaLnBrk="1" hangingPunct="1"/>
            <a:r>
              <a:rPr lang="en-US" smtClean="0"/>
              <a:t>One thread </a:t>
            </a:r>
            <a:r>
              <a:rPr lang="en-US" smtClean="0">
                <a:solidFill>
                  <a:srgbClr val="FF0000"/>
                </a:solidFill>
              </a:rPr>
              <a:t>enq only</a:t>
            </a:r>
          </a:p>
          <a:p>
            <a:pPr lvl="1" eaLnBrk="1" hangingPunct="1"/>
            <a:r>
              <a:rPr lang="en-US" smtClean="0"/>
              <a:t>The other </a:t>
            </a:r>
            <a:r>
              <a:rPr lang="en-US" smtClean="0">
                <a:solidFill>
                  <a:srgbClr val="FF0000"/>
                </a:solidFill>
              </a:rPr>
              <a:t>deq only</a:t>
            </a:r>
          </a:p>
        </p:txBody>
      </p:sp>
    </p:spTree>
    <p:extLst>
      <p:ext uri="{BB962C8B-B14F-4D97-AF65-F5344CB8AC3E}">
        <p14:creationId xmlns:p14="http://schemas.microsoft.com/office/powerpoint/2010/main" val="2957790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3117850" y="1993900"/>
            <a:ext cx="3162300" cy="3055620"/>
            <a:chOff x="3117850" y="1993900"/>
            <a:chExt cx="3162300" cy="3055620"/>
          </a:xfrm>
        </p:grpSpPr>
        <p:pic>
          <p:nvPicPr>
            <p:cNvPr id="36" name="Picture 2" descr="magic"/>
            <p:cNvPicPr>
              <a:picLocks noChangeAspect="1" noChangeArrowheads="1"/>
            </p:cNvPicPr>
            <p:nvPr/>
          </p:nvPicPr>
          <p:blipFill>
            <a:blip r:embed="rId3" cstate="print"/>
            <a:srcRect/>
            <a:stretch>
              <a:fillRect/>
            </a:stretch>
          </p:blipFill>
          <p:spPr bwMode="auto">
            <a:xfrm>
              <a:off x="4635500" y="3511550"/>
              <a:ext cx="127000" cy="127000"/>
            </a:xfrm>
            <a:prstGeom prst="rect">
              <a:avLst/>
            </a:prstGeom>
            <a:noFill/>
            <a:ln w="9525" algn="ctr">
              <a:noFill/>
              <a:miter lim="800000"/>
              <a:headEnd/>
              <a:tailEnd/>
            </a:ln>
          </p:spPr>
        </p:pic>
        <p:sp>
          <p:nvSpPr>
            <p:cNvPr id="37" name="Oval 36"/>
            <p:cNvSpPr/>
            <p:nvPr/>
          </p:nvSpPr>
          <p:spPr bwMode="auto">
            <a:xfrm>
              <a:off x="3117850" y="1993900"/>
              <a:ext cx="3162300" cy="3055620"/>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cxnSp>
          <p:nvCxnSpPr>
            <p:cNvPr id="38" name="Straight Connector 37"/>
            <p:cNvCxnSpPr>
              <a:stCxn id="37" idx="4"/>
              <a:endCxn id="37" idx="4"/>
            </p:cNvCxnSpPr>
            <p:nvPr/>
          </p:nvCxnSpPr>
          <p:spPr bwMode="auto">
            <a:xfrm>
              <a:off x="4699000" y="5049520"/>
              <a:ext cx="0" cy="0"/>
            </a:xfrm>
            <a:prstGeom prst="line">
              <a:avLst/>
            </a:prstGeom>
            <a:noFill/>
            <a:ln w="9525" cap="flat" cmpd="sng" algn="ctr">
              <a:noFill/>
              <a:prstDash val="solid"/>
              <a:round/>
              <a:headEnd type="none" w="med" len="med"/>
              <a:tailEnd type="none" w="med" len="med"/>
            </a:ln>
            <a:effectLst/>
          </p:spPr>
        </p:cxnSp>
        <p:cxnSp>
          <p:nvCxnSpPr>
            <p:cNvPr id="39" name="Straight Connector 38"/>
            <p:cNvCxnSpPr>
              <a:stCxn id="37" idx="4"/>
              <a:endCxn id="37" idx="0"/>
            </p:cNvCxnSpPr>
            <p:nvPr/>
          </p:nvCxnSpPr>
          <p:spPr bwMode="auto">
            <a:xfrm flipV="1">
              <a:off x="4699000" y="1993900"/>
              <a:ext cx="0" cy="3055620"/>
            </a:xfrm>
            <a:prstGeom prst="line">
              <a:avLst/>
            </a:prstGeom>
            <a:noFill/>
            <a:ln w="38100" cap="flat" cmpd="sng" algn="ctr">
              <a:solidFill>
                <a:schemeClr val="tx1"/>
              </a:solidFill>
              <a:prstDash val="solid"/>
              <a:round/>
              <a:headEnd type="none" w="med" len="med"/>
              <a:tailEnd type="none" w="med" len="med"/>
            </a:ln>
            <a:effectLst/>
          </p:spPr>
        </p:cxnSp>
        <p:cxnSp>
          <p:nvCxnSpPr>
            <p:cNvPr id="40" name="Straight Connector 39"/>
            <p:cNvCxnSpPr>
              <a:stCxn id="37" idx="3"/>
              <a:endCxn id="37" idx="7"/>
            </p:cNvCxnSpPr>
            <p:nvPr/>
          </p:nvCxnSpPr>
          <p:spPr bwMode="auto">
            <a:xfrm flipV="1">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cxnSp>
          <p:nvCxnSpPr>
            <p:cNvPr id="42" name="Straight Connector 41"/>
            <p:cNvCxnSpPr>
              <a:stCxn id="37" idx="2"/>
            </p:cNvCxnSpPr>
            <p:nvPr/>
          </p:nvCxnSpPr>
          <p:spPr bwMode="auto">
            <a:xfrm flipV="1">
              <a:off x="3117850" y="3511550"/>
              <a:ext cx="3162300" cy="10160"/>
            </a:xfrm>
            <a:prstGeom prst="line">
              <a:avLst/>
            </a:prstGeom>
            <a:noFill/>
            <a:ln w="38100" cap="flat" cmpd="sng" algn="ctr">
              <a:solidFill>
                <a:schemeClr val="tx1"/>
              </a:solidFill>
              <a:prstDash val="solid"/>
              <a:round/>
              <a:headEnd type="none" w="med" len="med"/>
              <a:tailEnd type="none" w="med" len="med"/>
            </a:ln>
            <a:effectLst/>
          </p:spPr>
        </p:cxnSp>
        <p:cxnSp>
          <p:nvCxnSpPr>
            <p:cNvPr id="43" name="Straight Connector 42"/>
            <p:cNvCxnSpPr>
              <a:stCxn id="37" idx="1"/>
              <a:endCxn id="37" idx="5"/>
            </p:cNvCxnSpPr>
            <p:nvPr/>
          </p:nvCxnSpPr>
          <p:spPr bwMode="auto">
            <a:xfrm>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sp>
          <p:nvSpPr>
            <p:cNvPr id="45" name="Oval 44"/>
            <p:cNvSpPr/>
            <p:nvPr/>
          </p:nvSpPr>
          <p:spPr bwMode="auto">
            <a:xfrm>
              <a:off x="3549650" y="2423160"/>
              <a:ext cx="2298700" cy="21971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grpSp>
      <p:sp>
        <p:nvSpPr>
          <p:cNvPr id="2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p:cNvSpPr>
            <a:spLocks noGrp="1"/>
          </p:cNvSpPr>
          <p:nvPr>
            <p:ph type="sldNum" sz="quarter" idx="11"/>
          </p:nvPr>
        </p:nvSpPr>
        <p:spPr>
          <a:xfrm>
            <a:off x="6553200" y="6248400"/>
            <a:ext cx="1905000" cy="457200"/>
          </a:xfrm>
        </p:spPr>
        <p:txBody>
          <a:bodyPr/>
          <a:lstStyle/>
          <a:p>
            <a:pPr>
              <a:defRPr/>
            </a:pPr>
            <a:fld id="{7D815C70-AFE7-4526-98C8-F16A2D0F27E3}" type="slidenum">
              <a:rPr lang="x-none" b="0">
                <a:solidFill>
                  <a:schemeClr val="tx1"/>
                </a:solidFill>
                <a:latin typeface="Arial" pitchFamily="34" charset="0"/>
                <a:cs typeface="+mn-cs"/>
              </a:rPr>
              <a:pPr>
                <a:defRPr/>
              </a:pPr>
              <a:t>25</a:t>
            </a:fld>
            <a:endParaRPr lang="en-US" b="0" dirty="0">
              <a:solidFill>
                <a:schemeClr val="tx1"/>
              </a:solidFill>
              <a:latin typeface="Arial" pitchFamily="34" charset="0"/>
              <a:cs typeface="+mn-cs"/>
            </a:endParaRPr>
          </a:p>
        </p:txBody>
      </p:sp>
      <p:sp>
        <p:nvSpPr>
          <p:cNvPr id="20485" name="Rectangle 3"/>
          <p:cNvSpPr>
            <a:spLocks noGrp="1" noChangeArrowheads="1"/>
          </p:cNvSpPr>
          <p:nvPr>
            <p:ph type="title" idx="4294967295"/>
          </p:nvPr>
        </p:nvSpPr>
        <p:spPr/>
        <p:txBody>
          <a:bodyPr/>
          <a:lstStyle/>
          <a:p>
            <a:pPr eaLnBrk="1" hangingPunct="1"/>
            <a:r>
              <a:rPr lang="en-US" dirty="0" smtClean="0"/>
              <a:t>Wait-free 2-Thread Queue</a:t>
            </a:r>
          </a:p>
        </p:txBody>
      </p:sp>
      <p:sp>
        <p:nvSpPr>
          <p:cNvPr id="2" name="TextBox 1"/>
          <p:cNvSpPr txBox="1"/>
          <p:nvPr/>
        </p:nvSpPr>
        <p:spPr>
          <a:xfrm>
            <a:off x="2209800" y="1828800"/>
            <a:ext cx="928459" cy="461665"/>
          </a:xfrm>
          <a:prstGeom prst="rect">
            <a:avLst/>
          </a:prstGeom>
          <a:noFill/>
        </p:spPr>
        <p:txBody>
          <a:bodyPr wrap="none" rtlCol="0">
            <a:spAutoFit/>
          </a:bodyPr>
          <a:lstStyle/>
          <a:p>
            <a:r>
              <a:rPr lang="en-US" dirty="0" smtClean="0">
                <a:solidFill>
                  <a:srgbClr val="0000FF"/>
                </a:solidFill>
                <a:latin typeface="Courier New" pitchFamily="49" charset="0"/>
              </a:rPr>
              <a:t>head</a:t>
            </a:r>
            <a:endParaRPr lang="en-US" dirty="0">
              <a:solidFill>
                <a:srgbClr val="0000FF"/>
              </a:solidFill>
              <a:latin typeface="Courier New" pitchFamily="49" charset="0"/>
            </a:endParaRPr>
          </a:p>
        </p:txBody>
      </p:sp>
      <p:cxnSp>
        <p:nvCxnSpPr>
          <p:cNvPr id="6" name="Straight Arrow Connector 5"/>
          <p:cNvCxnSpPr>
            <a:stCxn id="2" idx="3"/>
          </p:cNvCxnSpPr>
          <p:nvPr/>
        </p:nvCxnSpPr>
        <p:spPr bwMode="auto">
          <a:xfrm>
            <a:off x="3138259" y="2059633"/>
            <a:ext cx="763816" cy="115416"/>
          </a:xfrm>
          <a:prstGeom prst="straightConnector1">
            <a:avLst/>
          </a:prstGeom>
          <a:noFill/>
          <a:ln w="38100" cap="flat" cmpd="sng" algn="ctr">
            <a:solidFill>
              <a:srgbClr val="0000FF"/>
            </a:solidFill>
            <a:prstDash val="solid"/>
            <a:round/>
            <a:headEnd type="none" w="med" len="med"/>
            <a:tailEnd type="arrow"/>
          </a:ln>
          <a:effectLst/>
        </p:spPr>
      </p:cxnSp>
      <p:sp>
        <p:nvSpPr>
          <p:cNvPr id="17" name="TextBox 16"/>
          <p:cNvSpPr txBox="1"/>
          <p:nvPr/>
        </p:nvSpPr>
        <p:spPr>
          <a:xfrm>
            <a:off x="6908800" y="1597968"/>
            <a:ext cx="928459" cy="461665"/>
          </a:xfrm>
          <a:prstGeom prst="rect">
            <a:avLst/>
          </a:prstGeom>
          <a:noFill/>
        </p:spPr>
        <p:txBody>
          <a:bodyPr wrap="none" rtlCol="0">
            <a:spAutoFit/>
          </a:bodyPr>
          <a:lstStyle/>
          <a:p>
            <a:r>
              <a:rPr lang="en-US" dirty="0" smtClean="0">
                <a:solidFill>
                  <a:srgbClr val="0000FF"/>
                </a:solidFill>
                <a:latin typeface="Courier New" pitchFamily="49" charset="0"/>
              </a:rPr>
              <a:t>tail</a:t>
            </a:r>
            <a:endParaRPr lang="en-US" dirty="0">
              <a:solidFill>
                <a:srgbClr val="0000FF"/>
              </a:solidFill>
              <a:latin typeface="Courier New" pitchFamily="49" charset="0"/>
            </a:endParaRPr>
          </a:p>
        </p:txBody>
      </p:sp>
      <p:cxnSp>
        <p:nvCxnSpPr>
          <p:cNvPr id="18" name="Straight Arrow Connector 17"/>
          <p:cNvCxnSpPr>
            <a:stCxn id="17" idx="2"/>
          </p:cNvCxnSpPr>
          <p:nvPr/>
        </p:nvCxnSpPr>
        <p:spPr bwMode="auto">
          <a:xfrm flipH="1">
            <a:off x="6131188" y="2059633"/>
            <a:ext cx="1241842" cy="772467"/>
          </a:xfrm>
          <a:prstGeom prst="straightConnector1">
            <a:avLst/>
          </a:prstGeom>
          <a:noFill/>
          <a:ln w="38100" cap="flat" cmpd="sng" algn="ctr">
            <a:solidFill>
              <a:srgbClr val="0000FF"/>
            </a:solidFill>
            <a:prstDash val="solid"/>
            <a:round/>
            <a:headEnd type="none" w="med" len="med"/>
            <a:tailEnd type="arrow"/>
          </a:ln>
          <a:effectLst/>
        </p:spPr>
      </p:cxnSp>
      <p:sp>
        <p:nvSpPr>
          <p:cNvPr id="21" name="TextBox 20"/>
          <p:cNvSpPr txBox="1"/>
          <p:nvPr/>
        </p:nvSpPr>
        <p:spPr>
          <a:xfrm>
            <a:off x="3716768"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0</a:t>
            </a:r>
            <a:endParaRPr lang="en-US" dirty="0">
              <a:solidFill>
                <a:srgbClr val="0000FF"/>
              </a:solidFill>
              <a:latin typeface="Courier New" pitchFamily="49" charset="0"/>
            </a:endParaRPr>
          </a:p>
        </p:txBody>
      </p:sp>
      <p:sp>
        <p:nvSpPr>
          <p:cNvPr id="22" name="TextBox 21"/>
          <p:cNvSpPr txBox="1"/>
          <p:nvPr/>
        </p:nvSpPr>
        <p:spPr>
          <a:xfrm>
            <a:off x="6260113"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2</a:t>
            </a:r>
            <a:endParaRPr lang="en-US" dirty="0">
              <a:solidFill>
                <a:srgbClr val="0000FF"/>
              </a:solidFill>
              <a:latin typeface="Courier New" pitchFamily="49" charset="0"/>
            </a:endParaRPr>
          </a:p>
        </p:txBody>
      </p:sp>
      <p:sp>
        <p:nvSpPr>
          <p:cNvPr id="23" name="TextBox 22"/>
          <p:cNvSpPr txBox="1"/>
          <p:nvPr/>
        </p:nvSpPr>
        <p:spPr>
          <a:xfrm>
            <a:off x="5370007"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1</a:t>
            </a:r>
            <a:endParaRPr lang="en-US" dirty="0">
              <a:solidFill>
                <a:srgbClr val="0000FF"/>
              </a:solidFill>
              <a:latin typeface="Courier New" pitchFamily="49" charset="0"/>
            </a:endParaRPr>
          </a:p>
        </p:txBody>
      </p:sp>
      <p:sp>
        <p:nvSpPr>
          <p:cNvPr id="24" name="TextBox 23"/>
          <p:cNvSpPr txBox="1"/>
          <p:nvPr/>
        </p:nvSpPr>
        <p:spPr>
          <a:xfrm>
            <a:off x="3716768"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5</a:t>
            </a:r>
            <a:endParaRPr lang="en-US" dirty="0">
              <a:solidFill>
                <a:srgbClr val="0000FF"/>
              </a:solidFill>
              <a:latin typeface="Courier New" pitchFamily="49" charset="0"/>
            </a:endParaRPr>
          </a:p>
        </p:txBody>
      </p:sp>
      <p:sp>
        <p:nvSpPr>
          <p:cNvPr id="25" name="TextBox 24"/>
          <p:cNvSpPr txBox="1"/>
          <p:nvPr/>
        </p:nvSpPr>
        <p:spPr>
          <a:xfrm>
            <a:off x="5370007"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4</a:t>
            </a:r>
            <a:endParaRPr lang="en-US" dirty="0">
              <a:solidFill>
                <a:srgbClr val="0000FF"/>
              </a:solidFill>
              <a:latin typeface="Courier New" pitchFamily="49" charset="0"/>
            </a:endParaRPr>
          </a:p>
        </p:txBody>
      </p:sp>
      <p:sp>
        <p:nvSpPr>
          <p:cNvPr id="26" name="TextBox 25"/>
          <p:cNvSpPr txBox="1"/>
          <p:nvPr/>
        </p:nvSpPr>
        <p:spPr>
          <a:xfrm>
            <a:off x="2699429"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7</a:t>
            </a:r>
            <a:endParaRPr lang="en-US" dirty="0">
              <a:solidFill>
                <a:srgbClr val="0000FF"/>
              </a:solidFill>
              <a:latin typeface="Courier New" pitchFamily="49" charset="0"/>
            </a:endParaRPr>
          </a:p>
        </p:txBody>
      </p:sp>
      <p:sp>
        <p:nvSpPr>
          <p:cNvPr id="27" name="TextBox 26"/>
          <p:cNvSpPr txBox="1"/>
          <p:nvPr/>
        </p:nvSpPr>
        <p:spPr>
          <a:xfrm>
            <a:off x="6260113"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3</a:t>
            </a:r>
            <a:endParaRPr lang="en-US" dirty="0">
              <a:solidFill>
                <a:srgbClr val="0000FF"/>
              </a:solidFill>
              <a:latin typeface="Courier New" pitchFamily="49" charset="0"/>
            </a:endParaRPr>
          </a:p>
        </p:txBody>
      </p:sp>
      <p:sp>
        <p:nvSpPr>
          <p:cNvPr id="28" name="TextBox 27"/>
          <p:cNvSpPr txBox="1"/>
          <p:nvPr/>
        </p:nvSpPr>
        <p:spPr>
          <a:xfrm>
            <a:off x="2699429"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6</a:t>
            </a:r>
            <a:endParaRPr lang="en-US" dirty="0">
              <a:solidFill>
                <a:srgbClr val="0000FF"/>
              </a:solidFill>
              <a:latin typeface="Courier New" pitchFamily="49" charset="0"/>
            </a:endParaRPr>
          </a:p>
        </p:txBody>
      </p:sp>
      <p:sp>
        <p:nvSpPr>
          <p:cNvPr id="32" name="TextBox 31"/>
          <p:cNvSpPr txBox="1"/>
          <p:nvPr/>
        </p:nvSpPr>
        <p:spPr>
          <a:xfrm>
            <a:off x="4999393" y="2072332"/>
            <a:ext cx="370614" cy="461665"/>
          </a:xfrm>
          <a:prstGeom prst="rect">
            <a:avLst/>
          </a:prstGeom>
          <a:noFill/>
        </p:spPr>
        <p:txBody>
          <a:bodyPr wrap="none" rtlCol="0">
            <a:spAutoFit/>
          </a:bodyPr>
          <a:lstStyle/>
          <a:p>
            <a:r>
              <a:rPr lang="en-US" dirty="0" smtClean="0">
                <a:solidFill>
                  <a:schemeClr val="tx1"/>
                </a:solidFill>
                <a:latin typeface="Courier New" pitchFamily="49" charset="0"/>
              </a:rPr>
              <a:t>y</a:t>
            </a:r>
            <a:endParaRPr lang="en-US" dirty="0">
              <a:solidFill>
                <a:schemeClr val="tx1"/>
              </a:solidFill>
              <a:latin typeface="Courier New" pitchFamily="49" charset="0"/>
            </a:endParaRPr>
          </a:p>
        </p:txBody>
      </p:sp>
      <p:sp>
        <p:nvSpPr>
          <p:cNvPr id="33" name="TextBox 32"/>
          <p:cNvSpPr txBox="1"/>
          <p:nvPr/>
        </p:nvSpPr>
        <p:spPr>
          <a:xfrm>
            <a:off x="4059889" y="2097733"/>
            <a:ext cx="370614" cy="461665"/>
          </a:xfrm>
          <a:prstGeom prst="rect">
            <a:avLst/>
          </a:prstGeom>
          <a:noFill/>
        </p:spPr>
        <p:txBody>
          <a:bodyPr wrap="none" rtlCol="0">
            <a:spAutoFit/>
          </a:bodyPr>
          <a:lstStyle/>
          <a:p>
            <a:r>
              <a:rPr lang="en-US" dirty="0" smtClean="0">
                <a:solidFill>
                  <a:schemeClr val="tx1"/>
                </a:solidFill>
                <a:latin typeface="Courier New" pitchFamily="49" charset="0"/>
              </a:rPr>
              <a:t>x</a:t>
            </a:r>
            <a:endParaRPr lang="en-US" dirty="0">
              <a:solidFill>
                <a:schemeClr val="tx1"/>
              </a:solidFill>
              <a:latin typeface="Courier New" pitchFamily="49" charset="0"/>
            </a:endParaRPr>
          </a:p>
        </p:txBody>
      </p:sp>
      <p:sp>
        <p:nvSpPr>
          <p:cNvPr id="35" name="TextBox 34"/>
          <p:cNvSpPr txBox="1"/>
          <p:nvPr/>
        </p:nvSpPr>
        <p:spPr>
          <a:xfrm>
            <a:off x="6260113" y="5374332"/>
            <a:ext cx="2416046" cy="461665"/>
          </a:xfrm>
          <a:prstGeom prst="rect">
            <a:avLst/>
          </a:prstGeom>
          <a:noFill/>
        </p:spPr>
        <p:txBody>
          <a:bodyPr wrap="none" rtlCol="0">
            <a:spAutoFit/>
          </a:bodyPr>
          <a:lstStyle/>
          <a:p>
            <a:r>
              <a:rPr lang="en-US" dirty="0" smtClean="0">
                <a:solidFill>
                  <a:schemeClr val="tx1"/>
                </a:solidFill>
                <a:latin typeface="Courier New" pitchFamily="49" charset="0"/>
              </a:rPr>
              <a:t>capacity = 8</a:t>
            </a:r>
            <a:endParaRPr lang="en-US" dirty="0">
              <a:solidFill>
                <a:schemeClr val="tx1"/>
              </a:solidFill>
              <a:latin typeface="Courier New" pitchFamily="49" charset="0"/>
            </a:endParaRPr>
          </a:p>
        </p:txBody>
      </p:sp>
    </p:spTree>
    <p:extLst>
      <p:ext uri="{BB962C8B-B14F-4D97-AF65-F5344CB8AC3E}">
        <p14:creationId xmlns:p14="http://schemas.microsoft.com/office/powerpoint/2010/main" val="330333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3117850" y="1993900"/>
            <a:ext cx="3162300" cy="3055620"/>
            <a:chOff x="3117850" y="1993900"/>
            <a:chExt cx="3162300" cy="3055620"/>
          </a:xfrm>
        </p:grpSpPr>
        <p:pic>
          <p:nvPicPr>
            <p:cNvPr id="52" name="Picture 2" descr="magic"/>
            <p:cNvPicPr>
              <a:picLocks noChangeAspect="1" noChangeArrowheads="1"/>
            </p:cNvPicPr>
            <p:nvPr/>
          </p:nvPicPr>
          <p:blipFill>
            <a:blip r:embed="rId3" cstate="print"/>
            <a:srcRect/>
            <a:stretch>
              <a:fillRect/>
            </a:stretch>
          </p:blipFill>
          <p:spPr bwMode="auto">
            <a:xfrm>
              <a:off x="4635500" y="3511550"/>
              <a:ext cx="127000" cy="127000"/>
            </a:xfrm>
            <a:prstGeom prst="rect">
              <a:avLst/>
            </a:prstGeom>
            <a:noFill/>
            <a:ln w="9525" algn="ctr">
              <a:noFill/>
              <a:miter lim="800000"/>
              <a:headEnd/>
              <a:tailEnd/>
            </a:ln>
          </p:spPr>
        </p:pic>
        <p:sp>
          <p:nvSpPr>
            <p:cNvPr id="53" name="Oval 52"/>
            <p:cNvSpPr/>
            <p:nvPr/>
          </p:nvSpPr>
          <p:spPr bwMode="auto">
            <a:xfrm>
              <a:off x="3117850" y="1993900"/>
              <a:ext cx="3162300" cy="3055620"/>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cxnSp>
          <p:nvCxnSpPr>
            <p:cNvPr id="54" name="Straight Connector 53"/>
            <p:cNvCxnSpPr>
              <a:stCxn id="53" idx="4"/>
              <a:endCxn id="53" idx="4"/>
            </p:cNvCxnSpPr>
            <p:nvPr/>
          </p:nvCxnSpPr>
          <p:spPr bwMode="auto">
            <a:xfrm>
              <a:off x="4699000" y="5049520"/>
              <a:ext cx="0" cy="0"/>
            </a:xfrm>
            <a:prstGeom prst="line">
              <a:avLst/>
            </a:prstGeom>
            <a:noFill/>
            <a:ln w="9525" cap="flat" cmpd="sng" algn="ctr">
              <a:noFill/>
              <a:prstDash val="solid"/>
              <a:round/>
              <a:headEnd type="none" w="med" len="med"/>
              <a:tailEnd type="none" w="med" len="med"/>
            </a:ln>
            <a:effectLst/>
          </p:spPr>
        </p:cxnSp>
        <p:cxnSp>
          <p:nvCxnSpPr>
            <p:cNvPr id="55" name="Straight Connector 54"/>
            <p:cNvCxnSpPr>
              <a:stCxn id="53" idx="4"/>
              <a:endCxn id="53" idx="0"/>
            </p:cNvCxnSpPr>
            <p:nvPr/>
          </p:nvCxnSpPr>
          <p:spPr bwMode="auto">
            <a:xfrm flipV="1">
              <a:off x="4699000" y="1993900"/>
              <a:ext cx="0" cy="3055620"/>
            </a:xfrm>
            <a:prstGeom prst="line">
              <a:avLst/>
            </a:prstGeom>
            <a:noFill/>
            <a:ln w="38100" cap="flat" cmpd="sng" algn="ctr">
              <a:solidFill>
                <a:schemeClr val="tx1"/>
              </a:solidFill>
              <a:prstDash val="solid"/>
              <a:round/>
              <a:headEnd type="none" w="med" len="med"/>
              <a:tailEnd type="none" w="med" len="med"/>
            </a:ln>
            <a:effectLst/>
          </p:spPr>
        </p:cxnSp>
        <p:cxnSp>
          <p:nvCxnSpPr>
            <p:cNvPr id="56" name="Straight Connector 55"/>
            <p:cNvCxnSpPr>
              <a:stCxn id="53" idx="3"/>
              <a:endCxn id="53" idx="7"/>
            </p:cNvCxnSpPr>
            <p:nvPr/>
          </p:nvCxnSpPr>
          <p:spPr bwMode="auto">
            <a:xfrm flipV="1">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cxnSp>
          <p:nvCxnSpPr>
            <p:cNvPr id="57" name="Straight Connector 56"/>
            <p:cNvCxnSpPr>
              <a:stCxn id="53" idx="2"/>
            </p:cNvCxnSpPr>
            <p:nvPr/>
          </p:nvCxnSpPr>
          <p:spPr bwMode="auto">
            <a:xfrm flipV="1">
              <a:off x="3117850" y="3511550"/>
              <a:ext cx="3162300" cy="10160"/>
            </a:xfrm>
            <a:prstGeom prst="line">
              <a:avLst/>
            </a:prstGeom>
            <a:noFill/>
            <a:ln w="38100" cap="flat" cmpd="sng" algn="ctr">
              <a:solidFill>
                <a:schemeClr val="tx1"/>
              </a:solidFill>
              <a:prstDash val="solid"/>
              <a:round/>
              <a:headEnd type="none" w="med" len="med"/>
              <a:tailEnd type="none" w="med" len="med"/>
            </a:ln>
            <a:effectLst/>
          </p:spPr>
        </p:cxnSp>
        <p:cxnSp>
          <p:nvCxnSpPr>
            <p:cNvPr id="61" name="Straight Connector 60"/>
            <p:cNvCxnSpPr>
              <a:stCxn id="53" idx="1"/>
              <a:endCxn id="53" idx="5"/>
            </p:cNvCxnSpPr>
            <p:nvPr/>
          </p:nvCxnSpPr>
          <p:spPr bwMode="auto">
            <a:xfrm>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sp>
          <p:nvSpPr>
            <p:cNvPr id="84" name="Oval 83"/>
            <p:cNvSpPr/>
            <p:nvPr/>
          </p:nvSpPr>
          <p:spPr bwMode="auto">
            <a:xfrm>
              <a:off x="3549650" y="2423160"/>
              <a:ext cx="2298700" cy="21971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grpSp>
      <p:sp>
        <p:nvSpPr>
          <p:cNvPr id="2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p:cNvSpPr>
            <a:spLocks noGrp="1"/>
          </p:cNvSpPr>
          <p:nvPr>
            <p:ph type="sldNum" sz="quarter" idx="11"/>
          </p:nvPr>
        </p:nvSpPr>
        <p:spPr>
          <a:xfrm>
            <a:off x="6553200" y="6248400"/>
            <a:ext cx="1905000" cy="457200"/>
          </a:xfrm>
        </p:spPr>
        <p:txBody>
          <a:bodyPr/>
          <a:lstStyle/>
          <a:p>
            <a:pPr>
              <a:defRPr/>
            </a:pPr>
            <a:fld id="{7D815C70-AFE7-4526-98C8-F16A2D0F27E3}" type="slidenum">
              <a:rPr lang="x-none" b="0">
                <a:solidFill>
                  <a:schemeClr val="tx1"/>
                </a:solidFill>
                <a:latin typeface="Arial" pitchFamily="34" charset="0"/>
                <a:cs typeface="+mn-cs"/>
              </a:rPr>
              <a:pPr>
                <a:defRPr/>
              </a:pPr>
              <a:t>26</a:t>
            </a:fld>
            <a:endParaRPr lang="en-US" b="0" dirty="0">
              <a:solidFill>
                <a:schemeClr val="tx1"/>
              </a:solidFill>
              <a:latin typeface="Arial" pitchFamily="34" charset="0"/>
              <a:cs typeface="+mn-cs"/>
            </a:endParaRPr>
          </a:p>
        </p:txBody>
      </p:sp>
      <p:sp>
        <p:nvSpPr>
          <p:cNvPr id="20485" name="Rectangle 3"/>
          <p:cNvSpPr>
            <a:spLocks noGrp="1" noChangeArrowheads="1"/>
          </p:cNvSpPr>
          <p:nvPr>
            <p:ph type="title" idx="4294967295"/>
          </p:nvPr>
        </p:nvSpPr>
        <p:spPr/>
        <p:txBody>
          <a:bodyPr/>
          <a:lstStyle/>
          <a:p>
            <a:pPr eaLnBrk="1" hangingPunct="1"/>
            <a:r>
              <a:rPr lang="en-US" dirty="0"/>
              <a:t>Wait-free 2-Thread </a:t>
            </a:r>
            <a:r>
              <a:rPr lang="en-US" dirty="0" smtClean="0"/>
              <a:t>Queue</a:t>
            </a:r>
            <a:endParaRPr lang="en-US" dirty="0" smtClean="0">
              <a:solidFill>
                <a:srgbClr val="0000FF"/>
              </a:solidFill>
            </a:endParaRPr>
          </a:p>
        </p:txBody>
      </p:sp>
      <p:sp>
        <p:nvSpPr>
          <p:cNvPr id="17" name="TextBox 16"/>
          <p:cNvSpPr txBox="1"/>
          <p:nvPr/>
        </p:nvSpPr>
        <p:spPr>
          <a:xfrm>
            <a:off x="6908800" y="1597968"/>
            <a:ext cx="928459" cy="461665"/>
          </a:xfrm>
          <a:prstGeom prst="rect">
            <a:avLst/>
          </a:prstGeom>
          <a:noFill/>
        </p:spPr>
        <p:txBody>
          <a:bodyPr wrap="none" rtlCol="0">
            <a:spAutoFit/>
          </a:bodyPr>
          <a:lstStyle/>
          <a:p>
            <a:r>
              <a:rPr lang="en-US" dirty="0" smtClean="0">
                <a:solidFill>
                  <a:srgbClr val="0000FF"/>
                </a:solidFill>
                <a:latin typeface="Courier New" pitchFamily="49" charset="0"/>
              </a:rPr>
              <a:t>tail</a:t>
            </a:r>
            <a:endParaRPr lang="en-US" dirty="0">
              <a:solidFill>
                <a:srgbClr val="0000FF"/>
              </a:solidFill>
              <a:latin typeface="Courier New" pitchFamily="49" charset="0"/>
            </a:endParaRPr>
          </a:p>
        </p:txBody>
      </p:sp>
      <p:cxnSp>
        <p:nvCxnSpPr>
          <p:cNvPr id="18" name="Straight Arrow Connector 17"/>
          <p:cNvCxnSpPr>
            <a:stCxn id="17" idx="2"/>
          </p:cNvCxnSpPr>
          <p:nvPr/>
        </p:nvCxnSpPr>
        <p:spPr bwMode="auto">
          <a:xfrm flipH="1">
            <a:off x="6131188" y="2059633"/>
            <a:ext cx="1241842" cy="772467"/>
          </a:xfrm>
          <a:prstGeom prst="straightConnector1">
            <a:avLst/>
          </a:prstGeom>
          <a:noFill/>
          <a:ln w="38100" cap="flat" cmpd="sng" algn="ctr">
            <a:solidFill>
              <a:srgbClr val="0000FF"/>
            </a:solidFill>
            <a:prstDash val="solid"/>
            <a:round/>
            <a:headEnd type="none" w="med" len="med"/>
            <a:tailEnd type="arrow"/>
          </a:ln>
          <a:effectLst/>
        </p:spPr>
      </p:cxnSp>
      <p:sp>
        <p:nvSpPr>
          <p:cNvPr id="21" name="TextBox 20"/>
          <p:cNvSpPr txBox="1"/>
          <p:nvPr/>
        </p:nvSpPr>
        <p:spPr>
          <a:xfrm>
            <a:off x="3716768"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0</a:t>
            </a:r>
            <a:endParaRPr lang="en-US" dirty="0">
              <a:solidFill>
                <a:srgbClr val="0000FF"/>
              </a:solidFill>
              <a:latin typeface="Courier New" pitchFamily="49" charset="0"/>
            </a:endParaRPr>
          </a:p>
        </p:txBody>
      </p:sp>
      <p:sp>
        <p:nvSpPr>
          <p:cNvPr id="22" name="TextBox 21"/>
          <p:cNvSpPr txBox="1"/>
          <p:nvPr/>
        </p:nvSpPr>
        <p:spPr>
          <a:xfrm>
            <a:off x="6260113"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2</a:t>
            </a:r>
            <a:endParaRPr lang="en-US" dirty="0">
              <a:solidFill>
                <a:srgbClr val="0000FF"/>
              </a:solidFill>
              <a:latin typeface="Courier New" pitchFamily="49" charset="0"/>
            </a:endParaRPr>
          </a:p>
        </p:txBody>
      </p:sp>
      <p:sp>
        <p:nvSpPr>
          <p:cNvPr id="24" name="TextBox 23"/>
          <p:cNvSpPr txBox="1"/>
          <p:nvPr/>
        </p:nvSpPr>
        <p:spPr>
          <a:xfrm>
            <a:off x="3716768"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5</a:t>
            </a:r>
            <a:endParaRPr lang="en-US" dirty="0">
              <a:solidFill>
                <a:srgbClr val="0000FF"/>
              </a:solidFill>
              <a:latin typeface="Courier New" pitchFamily="49" charset="0"/>
            </a:endParaRPr>
          </a:p>
        </p:txBody>
      </p:sp>
      <p:sp>
        <p:nvSpPr>
          <p:cNvPr id="25" name="TextBox 24"/>
          <p:cNvSpPr txBox="1"/>
          <p:nvPr/>
        </p:nvSpPr>
        <p:spPr>
          <a:xfrm>
            <a:off x="5370007"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4</a:t>
            </a:r>
            <a:endParaRPr lang="en-US" dirty="0">
              <a:solidFill>
                <a:srgbClr val="0000FF"/>
              </a:solidFill>
              <a:latin typeface="Courier New" pitchFamily="49" charset="0"/>
            </a:endParaRPr>
          </a:p>
        </p:txBody>
      </p:sp>
      <p:sp>
        <p:nvSpPr>
          <p:cNvPr id="26" name="TextBox 25"/>
          <p:cNvSpPr txBox="1"/>
          <p:nvPr/>
        </p:nvSpPr>
        <p:spPr>
          <a:xfrm>
            <a:off x="2699429"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7</a:t>
            </a:r>
            <a:endParaRPr lang="en-US" dirty="0">
              <a:solidFill>
                <a:srgbClr val="0000FF"/>
              </a:solidFill>
              <a:latin typeface="Courier New" pitchFamily="49" charset="0"/>
            </a:endParaRPr>
          </a:p>
        </p:txBody>
      </p:sp>
      <p:sp>
        <p:nvSpPr>
          <p:cNvPr id="27" name="TextBox 26"/>
          <p:cNvSpPr txBox="1"/>
          <p:nvPr/>
        </p:nvSpPr>
        <p:spPr>
          <a:xfrm>
            <a:off x="6260113"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3</a:t>
            </a:r>
            <a:endParaRPr lang="en-US" dirty="0">
              <a:solidFill>
                <a:srgbClr val="0000FF"/>
              </a:solidFill>
              <a:latin typeface="Courier New" pitchFamily="49" charset="0"/>
            </a:endParaRPr>
          </a:p>
        </p:txBody>
      </p:sp>
      <p:sp>
        <p:nvSpPr>
          <p:cNvPr id="28" name="TextBox 27"/>
          <p:cNvSpPr txBox="1"/>
          <p:nvPr/>
        </p:nvSpPr>
        <p:spPr>
          <a:xfrm>
            <a:off x="2699429"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6</a:t>
            </a:r>
            <a:endParaRPr lang="en-US" dirty="0">
              <a:solidFill>
                <a:srgbClr val="0000FF"/>
              </a:solidFill>
              <a:latin typeface="Courier New" pitchFamily="49" charset="0"/>
            </a:endParaRPr>
          </a:p>
        </p:txBody>
      </p:sp>
      <p:sp>
        <p:nvSpPr>
          <p:cNvPr id="32" name="TextBox 31"/>
          <p:cNvSpPr txBox="1"/>
          <p:nvPr/>
        </p:nvSpPr>
        <p:spPr>
          <a:xfrm>
            <a:off x="4999393" y="2072332"/>
            <a:ext cx="370614" cy="461665"/>
          </a:xfrm>
          <a:prstGeom prst="rect">
            <a:avLst/>
          </a:prstGeom>
          <a:noFill/>
        </p:spPr>
        <p:txBody>
          <a:bodyPr wrap="none" rtlCol="0">
            <a:spAutoFit/>
          </a:bodyPr>
          <a:lstStyle/>
          <a:p>
            <a:r>
              <a:rPr lang="en-US" dirty="0" smtClean="0">
                <a:solidFill>
                  <a:schemeClr val="tx1"/>
                </a:solidFill>
                <a:latin typeface="Courier New" pitchFamily="49" charset="0"/>
              </a:rPr>
              <a:t>y</a:t>
            </a:r>
            <a:endParaRPr lang="en-US" dirty="0">
              <a:solidFill>
                <a:schemeClr val="tx1"/>
              </a:solidFill>
              <a:latin typeface="Courier New" pitchFamily="49" charset="0"/>
            </a:endParaRPr>
          </a:p>
        </p:txBody>
      </p:sp>
      <p:sp>
        <p:nvSpPr>
          <p:cNvPr id="33" name="TextBox 32"/>
          <p:cNvSpPr txBox="1"/>
          <p:nvPr/>
        </p:nvSpPr>
        <p:spPr>
          <a:xfrm>
            <a:off x="4059889" y="2097733"/>
            <a:ext cx="370614" cy="461665"/>
          </a:xfrm>
          <a:prstGeom prst="rect">
            <a:avLst/>
          </a:prstGeom>
          <a:noFill/>
        </p:spPr>
        <p:txBody>
          <a:bodyPr wrap="none" rtlCol="0">
            <a:spAutoFit/>
          </a:bodyPr>
          <a:lstStyle/>
          <a:p>
            <a:r>
              <a:rPr lang="en-US" dirty="0" smtClean="0">
                <a:solidFill>
                  <a:schemeClr val="tx1"/>
                </a:solidFill>
                <a:latin typeface="Courier New" pitchFamily="49" charset="0"/>
              </a:rPr>
              <a:t>x</a:t>
            </a:r>
            <a:endParaRPr lang="en-US" dirty="0">
              <a:solidFill>
                <a:schemeClr val="tx1"/>
              </a:solidFill>
              <a:latin typeface="Courier New" pitchFamily="49" charset="0"/>
            </a:endParaRPr>
          </a:p>
        </p:txBody>
      </p:sp>
      <p:sp>
        <p:nvSpPr>
          <p:cNvPr id="58" name="TextBox 57"/>
          <p:cNvSpPr txBox="1"/>
          <p:nvPr/>
        </p:nvSpPr>
        <p:spPr>
          <a:xfrm>
            <a:off x="5370007"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1</a:t>
            </a:r>
            <a:endParaRPr lang="en-US" dirty="0">
              <a:solidFill>
                <a:srgbClr val="0000FF"/>
              </a:solidFill>
              <a:latin typeface="Courier New" pitchFamily="49" charset="0"/>
            </a:endParaRPr>
          </a:p>
        </p:txBody>
      </p:sp>
      <p:sp>
        <p:nvSpPr>
          <p:cNvPr id="59" name="Cloud Callout 58"/>
          <p:cNvSpPr/>
          <p:nvPr/>
        </p:nvSpPr>
        <p:spPr bwMode="auto">
          <a:xfrm>
            <a:off x="6575510" y="2457008"/>
            <a:ext cx="2469980" cy="609064"/>
          </a:xfrm>
          <a:prstGeom prst="cloudCallout">
            <a:avLst>
              <a:gd name="adj1" fmla="val 10314"/>
              <a:gd name="adj2" fmla="val 156060"/>
            </a:avLst>
          </a:prstGeom>
          <a:solidFill>
            <a:schemeClr val="bg1"/>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err="1" smtClean="0">
                <a:ln>
                  <a:noFill/>
                </a:ln>
                <a:solidFill>
                  <a:srgbClr val="7030A0"/>
                </a:solidFill>
                <a:effectLst/>
                <a:latin typeface="Courier New" pitchFamily="49" charset="0"/>
                <a:cs typeface="Courier New" pitchFamily="49" charset="0"/>
              </a:rPr>
              <a:t>enq</a:t>
            </a:r>
            <a:r>
              <a:rPr kumimoji="0" lang="en-US" sz="2000" i="0" u="none" strike="noStrike" cap="none" normalizeH="0" baseline="0" dirty="0" smtClean="0">
                <a:ln>
                  <a:noFill/>
                </a:ln>
                <a:solidFill>
                  <a:srgbClr val="7030A0"/>
                </a:solidFill>
                <a:effectLst/>
                <a:latin typeface="Courier New" pitchFamily="49" charset="0"/>
                <a:cs typeface="Courier New" pitchFamily="49" charset="0"/>
              </a:rPr>
              <a:t>(z)</a:t>
            </a:r>
          </a:p>
        </p:txBody>
      </p:sp>
      <p:sp>
        <p:nvSpPr>
          <p:cNvPr id="60" name="Cloud Callout 59"/>
          <p:cNvSpPr/>
          <p:nvPr/>
        </p:nvSpPr>
        <p:spPr bwMode="auto">
          <a:xfrm>
            <a:off x="191379" y="2271415"/>
            <a:ext cx="2469980" cy="609064"/>
          </a:xfrm>
          <a:prstGeom prst="cloudCallout">
            <a:avLst>
              <a:gd name="adj1" fmla="val 8257"/>
              <a:gd name="adj2" fmla="val 141464"/>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err="1" smtClean="0">
                <a:latin typeface="Courier New" pitchFamily="49" charset="0"/>
                <a:cs typeface="Courier New" pitchFamily="49" charset="0"/>
              </a:rPr>
              <a:t>deq</a:t>
            </a:r>
            <a:r>
              <a:rPr lang="en-US" sz="2000" dirty="0" smtClean="0">
                <a:latin typeface="Courier New" pitchFamily="49" charset="0"/>
                <a:cs typeface="Courier New" pitchFamily="49" charset="0"/>
              </a:rPr>
              <a:t>()</a:t>
            </a:r>
            <a:endParaRPr kumimoji="0" lang="en-US" sz="2000" i="0" u="none" strike="noStrike" cap="none" normalizeH="0" baseline="0" dirty="0" smtClean="0">
              <a:ln>
                <a:noFill/>
              </a:ln>
              <a:effectLst/>
              <a:latin typeface="Courier New" pitchFamily="49" charset="0"/>
              <a:cs typeface="Courier New" pitchFamily="49" charset="0"/>
            </a:endParaRPr>
          </a:p>
        </p:txBody>
      </p:sp>
      <p:grpSp>
        <p:nvGrpSpPr>
          <p:cNvPr id="62" name="Group 24"/>
          <p:cNvGrpSpPr>
            <a:grpSpLocks/>
          </p:cNvGrpSpPr>
          <p:nvPr/>
        </p:nvGrpSpPr>
        <p:grpSpPr bwMode="auto">
          <a:xfrm>
            <a:off x="901700" y="3924300"/>
            <a:ext cx="1447800" cy="1295400"/>
            <a:chOff x="3168" y="1824"/>
            <a:chExt cx="912" cy="816"/>
          </a:xfrm>
        </p:grpSpPr>
        <p:sp>
          <p:nvSpPr>
            <p:cNvPr id="63"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4"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5"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6"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67"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68"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69"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0"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72" name="Group 24"/>
          <p:cNvGrpSpPr>
            <a:grpSpLocks/>
          </p:cNvGrpSpPr>
          <p:nvPr/>
        </p:nvGrpSpPr>
        <p:grpSpPr bwMode="auto">
          <a:xfrm flipH="1">
            <a:off x="7277100" y="3947468"/>
            <a:ext cx="1447800" cy="1295400"/>
            <a:chOff x="3168" y="1824"/>
            <a:chExt cx="912" cy="816"/>
          </a:xfrm>
        </p:grpSpPr>
        <p:sp>
          <p:nvSpPr>
            <p:cNvPr id="73"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4"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5"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6"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77"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78"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79"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0"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1"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7" name="TextBox 6"/>
          <p:cNvSpPr txBox="1"/>
          <p:nvPr/>
        </p:nvSpPr>
        <p:spPr>
          <a:xfrm>
            <a:off x="7592286" y="5242868"/>
            <a:ext cx="370614" cy="461665"/>
          </a:xfrm>
          <a:prstGeom prst="rect">
            <a:avLst/>
          </a:prstGeom>
          <a:noFill/>
        </p:spPr>
        <p:txBody>
          <a:bodyPr wrap="none" rtlCol="0">
            <a:spAutoFit/>
          </a:bodyPr>
          <a:lstStyle/>
          <a:p>
            <a:r>
              <a:rPr lang="en-US" dirty="0" smtClean="0">
                <a:solidFill>
                  <a:schemeClr val="tx1"/>
                </a:solidFill>
                <a:latin typeface="Courier New" pitchFamily="49" charset="0"/>
              </a:rPr>
              <a:t>z</a:t>
            </a:r>
            <a:endParaRPr lang="en-US" dirty="0">
              <a:solidFill>
                <a:schemeClr val="tx1"/>
              </a:solidFill>
              <a:latin typeface="Courier New" pitchFamily="49" charset="0"/>
            </a:endParaRPr>
          </a:p>
        </p:txBody>
      </p:sp>
      <p:sp>
        <p:nvSpPr>
          <p:cNvPr id="82" name="TextBox 81"/>
          <p:cNvSpPr txBox="1"/>
          <p:nvPr/>
        </p:nvSpPr>
        <p:spPr>
          <a:xfrm>
            <a:off x="2480650" y="1199803"/>
            <a:ext cx="928459" cy="461665"/>
          </a:xfrm>
          <a:prstGeom prst="rect">
            <a:avLst/>
          </a:prstGeom>
          <a:noFill/>
        </p:spPr>
        <p:txBody>
          <a:bodyPr wrap="none" rtlCol="0">
            <a:spAutoFit/>
          </a:bodyPr>
          <a:lstStyle/>
          <a:p>
            <a:r>
              <a:rPr lang="en-US" dirty="0" smtClean="0">
                <a:solidFill>
                  <a:srgbClr val="0000FF"/>
                </a:solidFill>
                <a:latin typeface="Courier New" pitchFamily="49" charset="0"/>
              </a:rPr>
              <a:t>head</a:t>
            </a:r>
            <a:endParaRPr lang="en-US" dirty="0">
              <a:solidFill>
                <a:srgbClr val="0000FF"/>
              </a:solidFill>
              <a:latin typeface="Courier New" pitchFamily="49" charset="0"/>
            </a:endParaRPr>
          </a:p>
        </p:txBody>
      </p:sp>
      <p:cxnSp>
        <p:nvCxnSpPr>
          <p:cNvPr id="83" name="Straight Arrow Connector 82"/>
          <p:cNvCxnSpPr>
            <a:stCxn id="82" idx="3"/>
          </p:cNvCxnSpPr>
          <p:nvPr/>
        </p:nvCxnSpPr>
        <p:spPr bwMode="auto">
          <a:xfrm>
            <a:off x="3409109" y="1430636"/>
            <a:ext cx="381908" cy="628997"/>
          </a:xfrm>
          <a:prstGeom prst="straightConnector1">
            <a:avLst/>
          </a:prstGeom>
          <a:noFill/>
          <a:ln w="38100" cap="flat" cmpd="sng" algn="ctr">
            <a:solidFill>
              <a:srgbClr val="0000FF"/>
            </a:solidFill>
            <a:prstDash val="solid"/>
            <a:round/>
            <a:headEnd type="none" w="med" len="med"/>
            <a:tailEnd type="arrow"/>
          </a:ln>
          <a:effectLst/>
        </p:spPr>
      </p:cxnSp>
    </p:spTree>
    <p:extLst>
      <p:ext uri="{BB962C8B-B14F-4D97-AF65-F5344CB8AC3E}">
        <p14:creationId xmlns:p14="http://schemas.microsoft.com/office/powerpoint/2010/main" val="216787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3117850" y="1993900"/>
            <a:ext cx="3162300" cy="3055620"/>
            <a:chOff x="3117850" y="1993900"/>
            <a:chExt cx="3162300" cy="3055620"/>
          </a:xfrm>
        </p:grpSpPr>
        <p:pic>
          <p:nvPicPr>
            <p:cNvPr id="53" name="Picture 2" descr="magic"/>
            <p:cNvPicPr>
              <a:picLocks noChangeAspect="1" noChangeArrowheads="1"/>
            </p:cNvPicPr>
            <p:nvPr/>
          </p:nvPicPr>
          <p:blipFill>
            <a:blip r:embed="rId3" cstate="print"/>
            <a:srcRect/>
            <a:stretch>
              <a:fillRect/>
            </a:stretch>
          </p:blipFill>
          <p:spPr bwMode="auto">
            <a:xfrm>
              <a:off x="4635500" y="3511550"/>
              <a:ext cx="127000" cy="127000"/>
            </a:xfrm>
            <a:prstGeom prst="rect">
              <a:avLst/>
            </a:prstGeom>
            <a:noFill/>
            <a:ln w="9525" algn="ctr">
              <a:noFill/>
              <a:miter lim="800000"/>
              <a:headEnd/>
              <a:tailEnd/>
            </a:ln>
          </p:spPr>
        </p:pic>
        <p:sp>
          <p:nvSpPr>
            <p:cNvPr id="55" name="Oval 54"/>
            <p:cNvSpPr/>
            <p:nvPr/>
          </p:nvSpPr>
          <p:spPr bwMode="auto">
            <a:xfrm>
              <a:off x="3117850" y="1993900"/>
              <a:ext cx="3162300" cy="3055620"/>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cxnSp>
          <p:nvCxnSpPr>
            <p:cNvPr id="56" name="Straight Connector 55"/>
            <p:cNvCxnSpPr>
              <a:stCxn id="55" idx="4"/>
              <a:endCxn id="55" idx="4"/>
            </p:cNvCxnSpPr>
            <p:nvPr/>
          </p:nvCxnSpPr>
          <p:spPr bwMode="auto">
            <a:xfrm>
              <a:off x="4699000" y="5049520"/>
              <a:ext cx="0" cy="0"/>
            </a:xfrm>
            <a:prstGeom prst="line">
              <a:avLst/>
            </a:prstGeom>
            <a:noFill/>
            <a:ln w="9525" cap="flat" cmpd="sng" algn="ctr">
              <a:noFill/>
              <a:prstDash val="solid"/>
              <a:round/>
              <a:headEnd type="none" w="med" len="med"/>
              <a:tailEnd type="none" w="med" len="med"/>
            </a:ln>
            <a:effectLst/>
          </p:spPr>
        </p:cxnSp>
        <p:cxnSp>
          <p:nvCxnSpPr>
            <p:cNvPr id="57" name="Straight Connector 56"/>
            <p:cNvCxnSpPr>
              <a:stCxn id="55" idx="4"/>
              <a:endCxn id="55" idx="0"/>
            </p:cNvCxnSpPr>
            <p:nvPr/>
          </p:nvCxnSpPr>
          <p:spPr bwMode="auto">
            <a:xfrm flipV="1">
              <a:off x="4699000" y="1993900"/>
              <a:ext cx="0" cy="3055620"/>
            </a:xfrm>
            <a:prstGeom prst="line">
              <a:avLst/>
            </a:prstGeom>
            <a:noFill/>
            <a:ln w="38100" cap="flat" cmpd="sng" algn="ctr">
              <a:solidFill>
                <a:schemeClr val="tx1"/>
              </a:solidFill>
              <a:prstDash val="solid"/>
              <a:round/>
              <a:headEnd type="none" w="med" len="med"/>
              <a:tailEnd type="none" w="med" len="med"/>
            </a:ln>
            <a:effectLst/>
          </p:spPr>
        </p:cxnSp>
        <p:cxnSp>
          <p:nvCxnSpPr>
            <p:cNvPr id="61" name="Straight Connector 60"/>
            <p:cNvCxnSpPr>
              <a:stCxn id="55" idx="3"/>
              <a:endCxn id="55" idx="7"/>
            </p:cNvCxnSpPr>
            <p:nvPr/>
          </p:nvCxnSpPr>
          <p:spPr bwMode="auto">
            <a:xfrm flipV="1">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cxnSp>
          <p:nvCxnSpPr>
            <p:cNvPr id="82" name="Straight Connector 81"/>
            <p:cNvCxnSpPr>
              <a:stCxn id="55" idx="2"/>
            </p:cNvCxnSpPr>
            <p:nvPr/>
          </p:nvCxnSpPr>
          <p:spPr bwMode="auto">
            <a:xfrm flipV="1">
              <a:off x="3117850" y="3511550"/>
              <a:ext cx="3162300" cy="10160"/>
            </a:xfrm>
            <a:prstGeom prst="line">
              <a:avLst/>
            </a:prstGeom>
            <a:noFill/>
            <a:ln w="38100" cap="flat" cmpd="sng" algn="ctr">
              <a:solidFill>
                <a:schemeClr val="tx1"/>
              </a:solidFill>
              <a:prstDash val="solid"/>
              <a:round/>
              <a:headEnd type="none" w="med" len="med"/>
              <a:tailEnd type="none" w="med" len="med"/>
            </a:ln>
            <a:effectLst/>
          </p:spPr>
        </p:cxnSp>
        <p:cxnSp>
          <p:nvCxnSpPr>
            <p:cNvPr id="83" name="Straight Connector 82"/>
            <p:cNvCxnSpPr>
              <a:stCxn id="55" idx="1"/>
              <a:endCxn id="55" idx="5"/>
            </p:cNvCxnSpPr>
            <p:nvPr/>
          </p:nvCxnSpPr>
          <p:spPr bwMode="auto">
            <a:xfrm>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sp>
          <p:nvSpPr>
            <p:cNvPr id="84" name="Oval 83"/>
            <p:cNvSpPr/>
            <p:nvPr/>
          </p:nvSpPr>
          <p:spPr bwMode="auto">
            <a:xfrm>
              <a:off x="3549650" y="2423160"/>
              <a:ext cx="2298700" cy="21971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grpSp>
      <p:sp>
        <p:nvSpPr>
          <p:cNvPr id="2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p:cNvSpPr>
            <a:spLocks noGrp="1"/>
          </p:cNvSpPr>
          <p:nvPr>
            <p:ph type="sldNum" sz="quarter" idx="11"/>
          </p:nvPr>
        </p:nvSpPr>
        <p:spPr>
          <a:xfrm>
            <a:off x="6553200" y="6248400"/>
            <a:ext cx="1905000" cy="457200"/>
          </a:xfrm>
        </p:spPr>
        <p:txBody>
          <a:bodyPr/>
          <a:lstStyle/>
          <a:p>
            <a:pPr>
              <a:defRPr/>
            </a:pPr>
            <a:fld id="{7D815C70-AFE7-4526-98C8-F16A2D0F27E3}" type="slidenum">
              <a:rPr lang="x-none" b="0">
                <a:solidFill>
                  <a:schemeClr val="tx1"/>
                </a:solidFill>
                <a:latin typeface="Arial" pitchFamily="34" charset="0"/>
                <a:cs typeface="+mn-cs"/>
              </a:rPr>
              <a:pPr>
                <a:defRPr/>
              </a:pPr>
              <a:t>27</a:t>
            </a:fld>
            <a:endParaRPr lang="en-US" b="0" dirty="0">
              <a:solidFill>
                <a:schemeClr val="tx1"/>
              </a:solidFill>
              <a:latin typeface="Arial" pitchFamily="34" charset="0"/>
              <a:cs typeface="+mn-cs"/>
            </a:endParaRPr>
          </a:p>
        </p:txBody>
      </p:sp>
      <p:sp>
        <p:nvSpPr>
          <p:cNvPr id="20485" name="Rectangle 3"/>
          <p:cNvSpPr>
            <a:spLocks noGrp="1" noChangeArrowheads="1"/>
          </p:cNvSpPr>
          <p:nvPr>
            <p:ph type="title" idx="4294967295"/>
          </p:nvPr>
        </p:nvSpPr>
        <p:spPr/>
        <p:txBody>
          <a:bodyPr/>
          <a:lstStyle/>
          <a:p>
            <a:pPr eaLnBrk="1" hangingPunct="1"/>
            <a:r>
              <a:rPr lang="en-US" dirty="0"/>
              <a:t>Wait-free 2-Thread </a:t>
            </a:r>
            <a:r>
              <a:rPr lang="en-US" dirty="0" smtClean="0"/>
              <a:t>Queue</a:t>
            </a:r>
            <a:endParaRPr lang="en-US" dirty="0" smtClean="0">
              <a:solidFill>
                <a:srgbClr val="0000FF"/>
              </a:solidFill>
            </a:endParaRPr>
          </a:p>
        </p:txBody>
      </p:sp>
      <p:grpSp>
        <p:nvGrpSpPr>
          <p:cNvPr id="10" name="Group 9"/>
          <p:cNvGrpSpPr/>
          <p:nvPr/>
        </p:nvGrpSpPr>
        <p:grpSpPr>
          <a:xfrm>
            <a:off x="2480650" y="1199803"/>
            <a:ext cx="1310367" cy="859830"/>
            <a:chOff x="2480650" y="1199803"/>
            <a:chExt cx="1310367" cy="859830"/>
          </a:xfrm>
        </p:grpSpPr>
        <p:sp>
          <p:nvSpPr>
            <p:cNvPr id="2" name="TextBox 1"/>
            <p:cNvSpPr txBox="1"/>
            <p:nvPr/>
          </p:nvSpPr>
          <p:spPr>
            <a:xfrm>
              <a:off x="2480650" y="1199803"/>
              <a:ext cx="928459" cy="461665"/>
            </a:xfrm>
            <a:prstGeom prst="rect">
              <a:avLst/>
            </a:prstGeom>
            <a:noFill/>
          </p:spPr>
          <p:txBody>
            <a:bodyPr wrap="none" rtlCol="0">
              <a:spAutoFit/>
            </a:bodyPr>
            <a:lstStyle/>
            <a:p>
              <a:r>
                <a:rPr lang="en-US" dirty="0" smtClean="0">
                  <a:solidFill>
                    <a:srgbClr val="0000FF"/>
                  </a:solidFill>
                  <a:latin typeface="Courier New" pitchFamily="49" charset="0"/>
                </a:rPr>
                <a:t>head</a:t>
              </a:r>
              <a:endParaRPr lang="en-US" dirty="0">
                <a:solidFill>
                  <a:srgbClr val="0000FF"/>
                </a:solidFill>
                <a:latin typeface="Courier New" pitchFamily="49" charset="0"/>
              </a:endParaRPr>
            </a:p>
          </p:txBody>
        </p:sp>
        <p:cxnSp>
          <p:nvCxnSpPr>
            <p:cNvPr id="6" name="Straight Arrow Connector 5"/>
            <p:cNvCxnSpPr>
              <a:stCxn id="2" idx="3"/>
            </p:cNvCxnSpPr>
            <p:nvPr/>
          </p:nvCxnSpPr>
          <p:spPr bwMode="auto">
            <a:xfrm>
              <a:off x="3409109" y="1430636"/>
              <a:ext cx="381908" cy="628997"/>
            </a:xfrm>
            <a:prstGeom prst="straightConnector1">
              <a:avLst/>
            </a:prstGeom>
            <a:noFill/>
            <a:ln w="38100" cap="flat" cmpd="sng" algn="ctr">
              <a:solidFill>
                <a:srgbClr val="0000FF"/>
              </a:solidFill>
              <a:prstDash val="solid"/>
              <a:round/>
              <a:headEnd type="none" w="med" len="med"/>
              <a:tailEnd type="arrow"/>
            </a:ln>
            <a:effectLst/>
          </p:spPr>
        </p:cxnSp>
      </p:grpSp>
      <p:sp>
        <p:nvSpPr>
          <p:cNvPr id="17" name="TextBox 16"/>
          <p:cNvSpPr txBox="1"/>
          <p:nvPr/>
        </p:nvSpPr>
        <p:spPr>
          <a:xfrm>
            <a:off x="6908800" y="1597968"/>
            <a:ext cx="928459" cy="461665"/>
          </a:xfrm>
          <a:prstGeom prst="rect">
            <a:avLst/>
          </a:prstGeom>
          <a:noFill/>
        </p:spPr>
        <p:txBody>
          <a:bodyPr wrap="none" rtlCol="0">
            <a:spAutoFit/>
          </a:bodyPr>
          <a:lstStyle/>
          <a:p>
            <a:r>
              <a:rPr lang="en-US" dirty="0" smtClean="0">
                <a:solidFill>
                  <a:srgbClr val="0000FF"/>
                </a:solidFill>
                <a:latin typeface="Courier New" pitchFamily="49" charset="0"/>
              </a:rPr>
              <a:t>tail</a:t>
            </a:r>
            <a:endParaRPr lang="en-US" dirty="0">
              <a:solidFill>
                <a:srgbClr val="0000FF"/>
              </a:solidFill>
              <a:latin typeface="Courier New" pitchFamily="49" charset="0"/>
            </a:endParaRPr>
          </a:p>
        </p:txBody>
      </p:sp>
      <p:cxnSp>
        <p:nvCxnSpPr>
          <p:cNvPr id="18" name="Straight Arrow Connector 17"/>
          <p:cNvCxnSpPr>
            <a:stCxn id="17" idx="2"/>
          </p:cNvCxnSpPr>
          <p:nvPr/>
        </p:nvCxnSpPr>
        <p:spPr bwMode="auto">
          <a:xfrm flipH="1">
            <a:off x="6131188" y="2059633"/>
            <a:ext cx="1241842" cy="772467"/>
          </a:xfrm>
          <a:prstGeom prst="straightConnector1">
            <a:avLst/>
          </a:prstGeom>
          <a:noFill/>
          <a:ln w="38100" cap="flat" cmpd="sng" algn="ctr">
            <a:solidFill>
              <a:srgbClr val="0000FF"/>
            </a:solidFill>
            <a:prstDash val="solid"/>
            <a:round/>
            <a:headEnd type="none" w="med" len="med"/>
            <a:tailEnd type="arrow"/>
          </a:ln>
          <a:effectLst/>
        </p:spPr>
      </p:cxnSp>
      <p:sp>
        <p:nvSpPr>
          <p:cNvPr id="21" name="TextBox 20"/>
          <p:cNvSpPr txBox="1"/>
          <p:nvPr/>
        </p:nvSpPr>
        <p:spPr>
          <a:xfrm>
            <a:off x="3716768"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0</a:t>
            </a:r>
            <a:endParaRPr lang="en-US" dirty="0">
              <a:solidFill>
                <a:srgbClr val="0000FF"/>
              </a:solidFill>
              <a:latin typeface="Courier New" pitchFamily="49" charset="0"/>
            </a:endParaRPr>
          </a:p>
        </p:txBody>
      </p:sp>
      <p:sp>
        <p:nvSpPr>
          <p:cNvPr id="22" name="TextBox 21"/>
          <p:cNvSpPr txBox="1"/>
          <p:nvPr/>
        </p:nvSpPr>
        <p:spPr>
          <a:xfrm>
            <a:off x="6260113"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2</a:t>
            </a:r>
            <a:endParaRPr lang="en-US" dirty="0">
              <a:solidFill>
                <a:srgbClr val="0000FF"/>
              </a:solidFill>
              <a:latin typeface="Courier New" pitchFamily="49" charset="0"/>
            </a:endParaRPr>
          </a:p>
        </p:txBody>
      </p:sp>
      <p:sp>
        <p:nvSpPr>
          <p:cNvPr id="24" name="TextBox 23"/>
          <p:cNvSpPr txBox="1"/>
          <p:nvPr/>
        </p:nvSpPr>
        <p:spPr>
          <a:xfrm>
            <a:off x="3716768"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5</a:t>
            </a:r>
            <a:endParaRPr lang="en-US" dirty="0">
              <a:solidFill>
                <a:srgbClr val="0000FF"/>
              </a:solidFill>
              <a:latin typeface="Courier New" pitchFamily="49" charset="0"/>
            </a:endParaRPr>
          </a:p>
        </p:txBody>
      </p:sp>
      <p:sp>
        <p:nvSpPr>
          <p:cNvPr id="25" name="TextBox 24"/>
          <p:cNvSpPr txBox="1"/>
          <p:nvPr/>
        </p:nvSpPr>
        <p:spPr>
          <a:xfrm>
            <a:off x="5370007"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4</a:t>
            </a:r>
            <a:endParaRPr lang="en-US" dirty="0">
              <a:solidFill>
                <a:srgbClr val="0000FF"/>
              </a:solidFill>
              <a:latin typeface="Courier New" pitchFamily="49" charset="0"/>
            </a:endParaRPr>
          </a:p>
        </p:txBody>
      </p:sp>
      <p:sp>
        <p:nvSpPr>
          <p:cNvPr id="26" name="TextBox 25"/>
          <p:cNvSpPr txBox="1"/>
          <p:nvPr/>
        </p:nvSpPr>
        <p:spPr>
          <a:xfrm>
            <a:off x="2699429"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7</a:t>
            </a:r>
            <a:endParaRPr lang="en-US" dirty="0">
              <a:solidFill>
                <a:srgbClr val="0000FF"/>
              </a:solidFill>
              <a:latin typeface="Courier New" pitchFamily="49" charset="0"/>
            </a:endParaRPr>
          </a:p>
        </p:txBody>
      </p:sp>
      <p:sp>
        <p:nvSpPr>
          <p:cNvPr id="27" name="TextBox 26"/>
          <p:cNvSpPr txBox="1"/>
          <p:nvPr/>
        </p:nvSpPr>
        <p:spPr>
          <a:xfrm>
            <a:off x="6260113"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3</a:t>
            </a:r>
            <a:endParaRPr lang="en-US" dirty="0">
              <a:solidFill>
                <a:srgbClr val="0000FF"/>
              </a:solidFill>
              <a:latin typeface="Courier New" pitchFamily="49" charset="0"/>
            </a:endParaRPr>
          </a:p>
        </p:txBody>
      </p:sp>
      <p:sp>
        <p:nvSpPr>
          <p:cNvPr id="28" name="TextBox 27"/>
          <p:cNvSpPr txBox="1"/>
          <p:nvPr/>
        </p:nvSpPr>
        <p:spPr>
          <a:xfrm>
            <a:off x="2699429"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6</a:t>
            </a:r>
            <a:endParaRPr lang="en-US" dirty="0">
              <a:solidFill>
                <a:srgbClr val="0000FF"/>
              </a:solidFill>
              <a:latin typeface="Courier New" pitchFamily="49" charset="0"/>
            </a:endParaRPr>
          </a:p>
        </p:txBody>
      </p:sp>
      <p:sp>
        <p:nvSpPr>
          <p:cNvPr id="32" name="TextBox 31"/>
          <p:cNvSpPr txBox="1"/>
          <p:nvPr/>
        </p:nvSpPr>
        <p:spPr>
          <a:xfrm>
            <a:off x="4999393" y="2072332"/>
            <a:ext cx="370614" cy="461665"/>
          </a:xfrm>
          <a:prstGeom prst="rect">
            <a:avLst/>
          </a:prstGeom>
          <a:noFill/>
        </p:spPr>
        <p:txBody>
          <a:bodyPr wrap="none" rtlCol="0">
            <a:spAutoFit/>
          </a:bodyPr>
          <a:lstStyle/>
          <a:p>
            <a:r>
              <a:rPr lang="en-US" dirty="0" smtClean="0">
                <a:solidFill>
                  <a:schemeClr val="tx1"/>
                </a:solidFill>
                <a:latin typeface="Courier New" pitchFamily="49" charset="0"/>
              </a:rPr>
              <a:t>y</a:t>
            </a:r>
            <a:endParaRPr lang="en-US" dirty="0">
              <a:solidFill>
                <a:schemeClr val="tx1"/>
              </a:solidFill>
              <a:latin typeface="Courier New" pitchFamily="49" charset="0"/>
            </a:endParaRPr>
          </a:p>
        </p:txBody>
      </p:sp>
      <p:sp>
        <p:nvSpPr>
          <p:cNvPr id="58" name="TextBox 57"/>
          <p:cNvSpPr txBox="1"/>
          <p:nvPr/>
        </p:nvSpPr>
        <p:spPr>
          <a:xfrm>
            <a:off x="5370007"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1</a:t>
            </a:r>
            <a:endParaRPr lang="en-US" dirty="0">
              <a:solidFill>
                <a:srgbClr val="0000FF"/>
              </a:solidFill>
              <a:latin typeface="Courier New" pitchFamily="49" charset="0"/>
            </a:endParaRPr>
          </a:p>
        </p:txBody>
      </p:sp>
      <p:sp>
        <p:nvSpPr>
          <p:cNvPr id="59" name="Cloud Callout 58"/>
          <p:cNvSpPr/>
          <p:nvPr/>
        </p:nvSpPr>
        <p:spPr bwMode="auto">
          <a:xfrm>
            <a:off x="6280150" y="2457008"/>
            <a:ext cx="2863850" cy="1077575"/>
          </a:xfrm>
          <a:prstGeom prst="cloudCallout">
            <a:avLst>
              <a:gd name="adj1" fmla="val 10314"/>
              <a:gd name="adj2" fmla="val 156060"/>
            </a:avLst>
          </a:prstGeom>
          <a:solidFill>
            <a:schemeClr val="bg1"/>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7030A0"/>
                </a:solidFill>
                <a:effectLst/>
                <a:latin typeface="Courier New" pitchFamily="49" charset="0"/>
                <a:cs typeface="Courier New" pitchFamily="49" charset="0"/>
              </a:rPr>
              <a:t>queue[tail]</a:t>
            </a:r>
            <a:r>
              <a:rPr kumimoji="0" lang="en-US" sz="2000" i="0" u="none" strike="noStrike" cap="none" normalizeH="0" dirty="0" smtClean="0">
                <a:ln>
                  <a:noFill/>
                </a:ln>
                <a:solidFill>
                  <a:srgbClr val="7030A0"/>
                </a:solidFill>
                <a:effectLst/>
                <a:latin typeface="Courier New" pitchFamily="49" charset="0"/>
                <a:cs typeface="Courier New" pitchFamily="49" charset="0"/>
              </a:rPr>
              <a:t> = z</a:t>
            </a:r>
            <a:endParaRPr kumimoji="0" lang="en-US" sz="2000" i="0" u="none" strike="noStrike" cap="none" normalizeH="0" baseline="0" dirty="0" smtClean="0">
              <a:ln>
                <a:noFill/>
              </a:ln>
              <a:solidFill>
                <a:srgbClr val="7030A0"/>
              </a:solidFill>
              <a:effectLst/>
              <a:latin typeface="Courier New" pitchFamily="49" charset="0"/>
              <a:cs typeface="Courier New" pitchFamily="49" charset="0"/>
            </a:endParaRPr>
          </a:p>
        </p:txBody>
      </p:sp>
      <p:sp>
        <p:nvSpPr>
          <p:cNvPr id="60" name="Cloud Callout 59"/>
          <p:cNvSpPr/>
          <p:nvPr/>
        </p:nvSpPr>
        <p:spPr bwMode="auto">
          <a:xfrm>
            <a:off x="191378" y="2271415"/>
            <a:ext cx="2693357" cy="609064"/>
          </a:xfrm>
          <a:prstGeom prst="cloudCallout">
            <a:avLst>
              <a:gd name="adj1" fmla="val 2127"/>
              <a:gd name="adj2" fmla="val 174827"/>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Courier New" pitchFamily="49" charset="0"/>
                <a:cs typeface="Courier New" pitchFamily="49" charset="0"/>
              </a:rPr>
              <a:t>result = x</a:t>
            </a:r>
            <a:endParaRPr kumimoji="0" lang="en-US" sz="2000" i="0" u="none" strike="noStrike" cap="none" normalizeH="0" baseline="0" dirty="0" smtClean="0">
              <a:ln>
                <a:noFill/>
              </a:ln>
              <a:effectLst/>
              <a:latin typeface="Courier New" pitchFamily="49" charset="0"/>
              <a:cs typeface="Courier New" pitchFamily="49" charset="0"/>
            </a:endParaRPr>
          </a:p>
        </p:txBody>
      </p:sp>
      <p:grpSp>
        <p:nvGrpSpPr>
          <p:cNvPr id="62" name="Group 24"/>
          <p:cNvGrpSpPr>
            <a:grpSpLocks/>
          </p:cNvGrpSpPr>
          <p:nvPr/>
        </p:nvGrpSpPr>
        <p:grpSpPr bwMode="auto">
          <a:xfrm>
            <a:off x="901700" y="3924300"/>
            <a:ext cx="1447800" cy="1295400"/>
            <a:chOff x="3168" y="1824"/>
            <a:chExt cx="912" cy="816"/>
          </a:xfrm>
        </p:grpSpPr>
        <p:sp>
          <p:nvSpPr>
            <p:cNvPr id="63"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4"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5"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6"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67"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68"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69"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0"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72" name="Group 24"/>
          <p:cNvGrpSpPr>
            <a:grpSpLocks/>
          </p:cNvGrpSpPr>
          <p:nvPr/>
        </p:nvGrpSpPr>
        <p:grpSpPr bwMode="auto">
          <a:xfrm flipH="1">
            <a:off x="7277100" y="3947468"/>
            <a:ext cx="1447800" cy="1295400"/>
            <a:chOff x="3168" y="1824"/>
            <a:chExt cx="912" cy="816"/>
          </a:xfrm>
        </p:grpSpPr>
        <p:sp>
          <p:nvSpPr>
            <p:cNvPr id="73"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4"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5"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6"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77"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78"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79"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0"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1"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7" name="TextBox 6"/>
          <p:cNvSpPr txBox="1"/>
          <p:nvPr/>
        </p:nvSpPr>
        <p:spPr>
          <a:xfrm>
            <a:off x="7592286" y="5242868"/>
            <a:ext cx="370614" cy="461665"/>
          </a:xfrm>
          <a:prstGeom prst="rect">
            <a:avLst/>
          </a:prstGeom>
          <a:noFill/>
        </p:spPr>
        <p:txBody>
          <a:bodyPr wrap="none" rtlCol="0">
            <a:spAutoFit/>
          </a:bodyPr>
          <a:lstStyle/>
          <a:p>
            <a:r>
              <a:rPr lang="en-US" dirty="0" smtClean="0">
                <a:solidFill>
                  <a:schemeClr val="tx1"/>
                </a:solidFill>
                <a:latin typeface="Courier New" pitchFamily="49" charset="0"/>
              </a:rPr>
              <a:t>z</a:t>
            </a:r>
            <a:endParaRPr lang="en-US" dirty="0">
              <a:solidFill>
                <a:schemeClr val="tx1"/>
              </a:solidFill>
              <a:latin typeface="Courier New" pitchFamily="49" charset="0"/>
            </a:endParaRPr>
          </a:p>
        </p:txBody>
      </p:sp>
      <p:sp>
        <p:nvSpPr>
          <p:cNvPr id="54" name="TextBox 53"/>
          <p:cNvSpPr txBox="1"/>
          <p:nvPr/>
        </p:nvSpPr>
        <p:spPr>
          <a:xfrm>
            <a:off x="4059889" y="2097733"/>
            <a:ext cx="370614" cy="461665"/>
          </a:xfrm>
          <a:prstGeom prst="rect">
            <a:avLst/>
          </a:prstGeom>
          <a:noFill/>
        </p:spPr>
        <p:txBody>
          <a:bodyPr wrap="none" rtlCol="0">
            <a:spAutoFit/>
          </a:bodyPr>
          <a:lstStyle/>
          <a:p>
            <a:r>
              <a:rPr lang="en-US" dirty="0" smtClean="0">
                <a:solidFill>
                  <a:schemeClr val="tx1"/>
                </a:solidFill>
                <a:latin typeface="Courier New" pitchFamily="49" charset="0"/>
              </a:rPr>
              <a:t>x</a:t>
            </a:r>
            <a:endParaRPr lang="en-US" dirty="0">
              <a:solidFill>
                <a:schemeClr val="tx1"/>
              </a:solidFill>
              <a:latin typeface="Courier New" pitchFamily="49" charset="0"/>
            </a:endParaRPr>
          </a:p>
        </p:txBody>
      </p:sp>
    </p:spTree>
    <p:extLst>
      <p:ext uri="{BB962C8B-B14F-4D97-AF65-F5344CB8AC3E}">
        <p14:creationId xmlns:p14="http://schemas.microsoft.com/office/powerpoint/2010/main" val="1895529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0" nodeType="afterEffect">
                                  <p:stCondLst>
                                    <p:cond delay="0"/>
                                  </p:stCondLst>
                                  <p:childTnLst>
                                    <p:animMotion origin="layout" path="M -8.33333E-7 1.85185E-6 L -0.2 -0.35185 " pathEditMode="relative" rAng="0" ptsTypes="AA">
                                      <p:cBhvr>
                                        <p:cTn id="13" dur="2000" fill="hold"/>
                                        <p:tgtEl>
                                          <p:spTgt spid="7"/>
                                        </p:tgtEl>
                                        <p:attrNameLst>
                                          <p:attrName>ppt_x</p:attrName>
                                          <p:attrName>ppt_y</p:attrName>
                                        </p:attrNameLst>
                                      </p:cBhvr>
                                      <p:rCtr x="-10000" y="-17593"/>
                                    </p:animMotion>
                                  </p:childTnLst>
                                </p:cTn>
                              </p:par>
                              <p:par>
                                <p:cTn id="14" presetID="42" presetClass="path" presetSubtype="0" accel="50000" decel="50000" fill="hold" grpId="0" nodeType="withEffect">
                                  <p:stCondLst>
                                    <p:cond delay="0"/>
                                  </p:stCondLst>
                                  <p:childTnLst>
                                    <p:animMotion origin="layout" path="M 3.88889E-6 -1.85185E-6 L -0.20834 0.4 " pathEditMode="relative" rAng="0" ptsTypes="AA">
                                      <p:cBhvr>
                                        <p:cTn id="15" dur="2000" fill="hold"/>
                                        <p:tgtEl>
                                          <p:spTgt spid="54"/>
                                        </p:tgtEl>
                                        <p:attrNameLst>
                                          <p:attrName>ppt_x</p:attrName>
                                          <p:attrName>ppt_y</p:attrName>
                                        </p:attrNameLst>
                                      </p:cBhvr>
                                      <p:rCtr x="-10417" y="2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7" grpId="0"/>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3117850" y="1993900"/>
            <a:ext cx="3162300" cy="3055620"/>
            <a:chOff x="3117850" y="1993900"/>
            <a:chExt cx="3162300" cy="3055620"/>
          </a:xfrm>
        </p:grpSpPr>
        <p:pic>
          <p:nvPicPr>
            <p:cNvPr id="61" name="Picture 2" descr="magic"/>
            <p:cNvPicPr>
              <a:picLocks noChangeAspect="1" noChangeArrowheads="1"/>
            </p:cNvPicPr>
            <p:nvPr/>
          </p:nvPicPr>
          <p:blipFill>
            <a:blip r:embed="rId3" cstate="print"/>
            <a:srcRect/>
            <a:stretch>
              <a:fillRect/>
            </a:stretch>
          </p:blipFill>
          <p:spPr bwMode="auto">
            <a:xfrm>
              <a:off x="4635500" y="3511550"/>
              <a:ext cx="127000" cy="127000"/>
            </a:xfrm>
            <a:prstGeom prst="rect">
              <a:avLst/>
            </a:prstGeom>
            <a:noFill/>
            <a:ln w="9525" algn="ctr">
              <a:noFill/>
              <a:miter lim="800000"/>
              <a:headEnd/>
              <a:tailEnd/>
            </a:ln>
          </p:spPr>
        </p:pic>
        <p:sp>
          <p:nvSpPr>
            <p:cNvPr id="82" name="Oval 81"/>
            <p:cNvSpPr/>
            <p:nvPr/>
          </p:nvSpPr>
          <p:spPr bwMode="auto">
            <a:xfrm>
              <a:off x="3117850" y="1993900"/>
              <a:ext cx="3162300" cy="3055620"/>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cxnSp>
          <p:nvCxnSpPr>
            <p:cNvPr id="83" name="Straight Connector 82"/>
            <p:cNvCxnSpPr>
              <a:stCxn id="82" idx="4"/>
              <a:endCxn id="82" idx="4"/>
            </p:cNvCxnSpPr>
            <p:nvPr/>
          </p:nvCxnSpPr>
          <p:spPr bwMode="auto">
            <a:xfrm>
              <a:off x="4699000" y="5049520"/>
              <a:ext cx="0" cy="0"/>
            </a:xfrm>
            <a:prstGeom prst="line">
              <a:avLst/>
            </a:prstGeom>
            <a:noFill/>
            <a:ln w="9525" cap="flat" cmpd="sng" algn="ctr">
              <a:noFill/>
              <a:prstDash val="solid"/>
              <a:round/>
              <a:headEnd type="none" w="med" len="med"/>
              <a:tailEnd type="none" w="med" len="med"/>
            </a:ln>
            <a:effectLst/>
          </p:spPr>
        </p:cxnSp>
        <p:cxnSp>
          <p:nvCxnSpPr>
            <p:cNvPr id="84" name="Straight Connector 83"/>
            <p:cNvCxnSpPr>
              <a:stCxn id="82" idx="4"/>
              <a:endCxn id="82" idx="0"/>
            </p:cNvCxnSpPr>
            <p:nvPr/>
          </p:nvCxnSpPr>
          <p:spPr bwMode="auto">
            <a:xfrm flipV="1">
              <a:off x="4699000" y="1993900"/>
              <a:ext cx="0" cy="3055620"/>
            </a:xfrm>
            <a:prstGeom prst="line">
              <a:avLst/>
            </a:prstGeom>
            <a:noFill/>
            <a:ln w="38100" cap="flat" cmpd="sng" algn="ctr">
              <a:solidFill>
                <a:schemeClr val="tx1"/>
              </a:solidFill>
              <a:prstDash val="solid"/>
              <a:round/>
              <a:headEnd type="none" w="med" len="med"/>
              <a:tailEnd type="none" w="med" len="med"/>
            </a:ln>
            <a:effectLst/>
          </p:spPr>
        </p:cxnSp>
        <p:cxnSp>
          <p:nvCxnSpPr>
            <p:cNvPr id="85" name="Straight Connector 84"/>
            <p:cNvCxnSpPr>
              <a:stCxn id="82" idx="3"/>
              <a:endCxn id="82" idx="7"/>
            </p:cNvCxnSpPr>
            <p:nvPr/>
          </p:nvCxnSpPr>
          <p:spPr bwMode="auto">
            <a:xfrm flipV="1">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cxnSp>
          <p:nvCxnSpPr>
            <p:cNvPr id="86" name="Straight Connector 85"/>
            <p:cNvCxnSpPr>
              <a:stCxn id="82" idx="2"/>
            </p:cNvCxnSpPr>
            <p:nvPr/>
          </p:nvCxnSpPr>
          <p:spPr bwMode="auto">
            <a:xfrm flipV="1">
              <a:off x="3117850" y="3511550"/>
              <a:ext cx="3162300" cy="10160"/>
            </a:xfrm>
            <a:prstGeom prst="line">
              <a:avLst/>
            </a:prstGeom>
            <a:noFill/>
            <a:ln w="38100" cap="flat" cmpd="sng" algn="ctr">
              <a:solidFill>
                <a:schemeClr val="tx1"/>
              </a:solidFill>
              <a:prstDash val="solid"/>
              <a:round/>
              <a:headEnd type="none" w="med" len="med"/>
              <a:tailEnd type="none" w="med" len="med"/>
            </a:ln>
            <a:effectLst/>
          </p:spPr>
        </p:cxnSp>
        <p:cxnSp>
          <p:nvCxnSpPr>
            <p:cNvPr id="87" name="Straight Connector 86"/>
            <p:cNvCxnSpPr>
              <a:stCxn id="82" idx="1"/>
              <a:endCxn id="82" idx="5"/>
            </p:cNvCxnSpPr>
            <p:nvPr/>
          </p:nvCxnSpPr>
          <p:spPr bwMode="auto">
            <a:xfrm>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sp>
          <p:nvSpPr>
            <p:cNvPr id="88" name="Oval 87"/>
            <p:cNvSpPr/>
            <p:nvPr/>
          </p:nvSpPr>
          <p:spPr bwMode="auto">
            <a:xfrm>
              <a:off x="3549650" y="2423160"/>
              <a:ext cx="2298700" cy="21971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grpSp>
      <p:sp>
        <p:nvSpPr>
          <p:cNvPr id="2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p:cNvSpPr>
            <a:spLocks noGrp="1"/>
          </p:cNvSpPr>
          <p:nvPr>
            <p:ph type="sldNum" sz="quarter" idx="11"/>
          </p:nvPr>
        </p:nvSpPr>
        <p:spPr>
          <a:xfrm>
            <a:off x="6553200" y="6248400"/>
            <a:ext cx="1905000" cy="457200"/>
          </a:xfrm>
        </p:spPr>
        <p:txBody>
          <a:bodyPr/>
          <a:lstStyle/>
          <a:p>
            <a:pPr>
              <a:defRPr/>
            </a:pPr>
            <a:fld id="{7D815C70-AFE7-4526-98C8-F16A2D0F27E3}" type="slidenum">
              <a:rPr lang="x-none" b="0">
                <a:solidFill>
                  <a:schemeClr val="tx1"/>
                </a:solidFill>
                <a:latin typeface="Arial" pitchFamily="34" charset="0"/>
                <a:cs typeface="+mn-cs"/>
              </a:rPr>
              <a:pPr>
                <a:defRPr/>
              </a:pPr>
              <a:t>28</a:t>
            </a:fld>
            <a:endParaRPr lang="en-US" b="0" dirty="0">
              <a:solidFill>
                <a:schemeClr val="tx1"/>
              </a:solidFill>
              <a:latin typeface="Arial" pitchFamily="34" charset="0"/>
              <a:cs typeface="+mn-cs"/>
            </a:endParaRPr>
          </a:p>
        </p:txBody>
      </p:sp>
      <p:sp>
        <p:nvSpPr>
          <p:cNvPr id="20485" name="Rectangle 3"/>
          <p:cNvSpPr>
            <a:spLocks noGrp="1" noChangeArrowheads="1"/>
          </p:cNvSpPr>
          <p:nvPr>
            <p:ph type="title" idx="4294967295"/>
          </p:nvPr>
        </p:nvSpPr>
        <p:spPr/>
        <p:txBody>
          <a:bodyPr/>
          <a:lstStyle/>
          <a:p>
            <a:pPr eaLnBrk="1" hangingPunct="1"/>
            <a:r>
              <a:rPr lang="en-US" dirty="0"/>
              <a:t>Wait-free 2-Thread </a:t>
            </a:r>
            <a:r>
              <a:rPr lang="en-US" dirty="0" smtClean="0"/>
              <a:t>Queue</a:t>
            </a:r>
            <a:endParaRPr lang="en-US" dirty="0" smtClean="0">
              <a:solidFill>
                <a:srgbClr val="0000FF"/>
              </a:solidFill>
            </a:endParaRPr>
          </a:p>
        </p:txBody>
      </p:sp>
      <p:grpSp>
        <p:nvGrpSpPr>
          <p:cNvPr id="4" name="Group 3"/>
          <p:cNvGrpSpPr/>
          <p:nvPr/>
        </p:nvGrpSpPr>
        <p:grpSpPr>
          <a:xfrm>
            <a:off x="6131188" y="1597968"/>
            <a:ext cx="1706071" cy="1234132"/>
            <a:chOff x="6131188" y="1597968"/>
            <a:chExt cx="1706071" cy="1234132"/>
          </a:xfrm>
        </p:grpSpPr>
        <p:sp>
          <p:nvSpPr>
            <p:cNvPr id="17" name="TextBox 16"/>
            <p:cNvSpPr txBox="1"/>
            <p:nvPr/>
          </p:nvSpPr>
          <p:spPr>
            <a:xfrm>
              <a:off x="6908800" y="1597968"/>
              <a:ext cx="928459" cy="461665"/>
            </a:xfrm>
            <a:prstGeom prst="rect">
              <a:avLst/>
            </a:prstGeom>
            <a:noFill/>
          </p:spPr>
          <p:txBody>
            <a:bodyPr wrap="none" rtlCol="0">
              <a:spAutoFit/>
            </a:bodyPr>
            <a:lstStyle/>
            <a:p>
              <a:r>
                <a:rPr lang="en-US" dirty="0" smtClean="0">
                  <a:solidFill>
                    <a:srgbClr val="0000FF"/>
                  </a:solidFill>
                  <a:latin typeface="Courier New" pitchFamily="49" charset="0"/>
                </a:rPr>
                <a:t>tail</a:t>
              </a:r>
              <a:endParaRPr lang="en-US" dirty="0">
                <a:solidFill>
                  <a:srgbClr val="0000FF"/>
                </a:solidFill>
                <a:latin typeface="Courier New" pitchFamily="49" charset="0"/>
              </a:endParaRPr>
            </a:p>
          </p:txBody>
        </p:sp>
        <p:cxnSp>
          <p:nvCxnSpPr>
            <p:cNvPr id="18" name="Straight Arrow Connector 17"/>
            <p:cNvCxnSpPr>
              <a:stCxn id="17" idx="2"/>
            </p:cNvCxnSpPr>
            <p:nvPr/>
          </p:nvCxnSpPr>
          <p:spPr bwMode="auto">
            <a:xfrm flipH="1">
              <a:off x="6131188" y="2059633"/>
              <a:ext cx="1241842" cy="772467"/>
            </a:xfrm>
            <a:prstGeom prst="straightConnector1">
              <a:avLst/>
            </a:prstGeom>
            <a:noFill/>
            <a:ln w="38100" cap="flat" cmpd="sng" algn="ctr">
              <a:solidFill>
                <a:srgbClr val="0000FF"/>
              </a:solidFill>
              <a:prstDash val="solid"/>
              <a:round/>
              <a:headEnd type="none" w="med" len="med"/>
              <a:tailEnd type="arrow"/>
            </a:ln>
            <a:effectLst/>
          </p:spPr>
        </p:cxnSp>
      </p:grpSp>
      <p:sp>
        <p:nvSpPr>
          <p:cNvPr id="21" name="TextBox 20"/>
          <p:cNvSpPr txBox="1"/>
          <p:nvPr/>
        </p:nvSpPr>
        <p:spPr>
          <a:xfrm>
            <a:off x="3716768"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0</a:t>
            </a:r>
            <a:endParaRPr lang="en-US" dirty="0">
              <a:solidFill>
                <a:srgbClr val="0000FF"/>
              </a:solidFill>
              <a:latin typeface="Courier New" pitchFamily="49" charset="0"/>
            </a:endParaRPr>
          </a:p>
        </p:txBody>
      </p:sp>
      <p:sp>
        <p:nvSpPr>
          <p:cNvPr id="22" name="TextBox 21"/>
          <p:cNvSpPr txBox="1"/>
          <p:nvPr/>
        </p:nvSpPr>
        <p:spPr>
          <a:xfrm>
            <a:off x="6260113"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2</a:t>
            </a:r>
            <a:endParaRPr lang="en-US" dirty="0">
              <a:solidFill>
                <a:srgbClr val="0000FF"/>
              </a:solidFill>
              <a:latin typeface="Courier New" pitchFamily="49" charset="0"/>
            </a:endParaRPr>
          </a:p>
        </p:txBody>
      </p:sp>
      <p:sp>
        <p:nvSpPr>
          <p:cNvPr id="24" name="TextBox 23"/>
          <p:cNvSpPr txBox="1"/>
          <p:nvPr/>
        </p:nvSpPr>
        <p:spPr>
          <a:xfrm>
            <a:off x="3716768"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5</a:t>
            </a:r>
            <a:endParaRPr lang="en-US" dirty="0">
              <a:solidFill>
                <a:srgbClr val="0000FF"/>
              </a:solidFill>
              <a:latin typeface="Courier New" pitchFamily="49" charset="0"/>
            </a:endParaRPr>
          </a:p>
        </p:txBody>
      </p:sp>
      <p:sp>
        <p:nvSpPr>
          <p:cNvPr id="25" name="TextBox 24"/>
          <p:cNvSpPr txBox="1"/>
          <p:nvPr/>
        </p:nvSpPr>
        <p:spPr>
          <a:xfrm>
            <a:off x="5370007"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4</a:t>
            </a:r>
            <a:endParaRPr lang="en-US" dirty="0">
              <a:solidFill>
                <a:srgbClr val="0000FF"/>
              </a:solidFill>
              <a:latin typeface="Courier New" pitchFamily="49" charset="0"/>
            </a:endParaRPr>
          </a:p>
        </p:txBody>
      </p:sp>
      <p:sp>
        <p:nvSpPr>
          <p:cNvPr id="26" name="TextBox 25"/>
          <p:cNvSpPr txBox="1"/>
          <p:nvPr/>
        </p:nvSpPr>
        <p:spPr>
          <a:xfrm>
            <a:off x="2699429"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7</a:t>
            </a:r>
            <a:endParaRPr lang="en-US" dirty="0">
              <a:solidFill>
                <a:srgbClr val="0000FF"/>
              </a:solidFill>
              <a:latin typeface="Courier New" pitchFamily="49" charset="0"/>
            </a:endParaRPr>
          </a:p>
        </p:txBody>
      </p:sp>
      <p:sp>
        <p:nvSpPr>
          <p:cNvPr id="27" name="TextBox 26"/>
          <p:cNvSpPr txBox="1"/>
          <p:nvPr/>
        </p:nvSpPr>
        <p:spPr>
          <a:xfrm>
            <a:off x="6260113"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3</a:t>
            </a:r>
            <a:endParaRPr lang="en-US" dirty="0">
              <a:solidFill>
                <a:srgbClr val="0000FF"/>
              </a:solidFill>
              <a:latin typeface="Courier New" pitchFamily="49" charset="0"/>
            </a:endParaRPr>
          </a:p>
        </p:txBody>
      </p:sp>
      <p:sp>
        <p:nvSpPr>
          <p:cNvPr id="28" name="TextBox 27"/>
          <p:cNvSpPr txBox="1"/>
          <p:nvPr/>
        </p:nvSpPr>
        <p:spPr>
          <a:xfrm>
            <a:off x="2699429"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6</a:t>
            </a:r>
            <a:endParaRPr lang="en-US" dirty="0">
              <a:solidFill>
                <a:srgbClr val="0000FF"/>
              </a:solidFill>
              <a:latin typeface="Courier New" pitchFamily="49" charset="0"/>
            </a:endParaRPr>
          </a:p>
        </p:txBody>
      </p:sp>
      <p:sp>
        <p:nvSpPr>
          <p:cNvPr id="32" name="TextBox 31"/>
          <p:cNvSpPr txBox="1"/>
          <p:nvPr/>
        </p:nvSpPr>
        <p:spPr>
          <a:xfrm>
            <a:off x="4999393" y="2072332"/>
            <a:ext cx="370614" cy="461665"/>
          </a:xfrm>
          <a:prstGeom prst="rect">
            <a:avLst/>
          </a:prstGeom>
          <a:noFill/>
        </p:spPr>
        <p:txBody>
          <a:bodyPr wrap="none" rtlCol="0">
            <a:spAutoFit/>
          </a:bodyPr>
          <a:lstStyle/>
          <a:p>
            <a:r>
              <a:rPr lang="en-US" dirty="0" smtClean="0">
                <a:solidFill>
                  <a:schemeClr val="tx1"/>
                </a:solidFill>
                <a:latin typeface="Courier New" pitchFamily="49" charset="0"/>
              </a:rPr>
              <a:t>y</a:t>
            </a:r>
            <a:endParaRPr lang="en-US" dirty="0">
              <a:solidFill>
                <a:schemeClr val="tx1"/>
              </a:solidFill>
              <a:latin typeface="Courier New" pitchFamily="49" charset="0"/>
            </a:endParaRPr>
          </a:p>
        </p:txBody>
      </p:sp>
      <p:sp>
        <p:nvSpPr>
          <p:cNvPr id="58" name="TextBox 57"/>
          <p:cNvSpPr txBox="1"/>
          <p:nvPr/>
        </p:nvSpPr>
        <p:spPr>
          <a:xfrm>
            <a:off x="5370007"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1</a:t>
            </a:r>
            <a:endParaRPr lang="en-US" dirty="0">
              <a:solidFill>
                <a:srgbClr val="0000FF"/>
              </a:solidFill>
              <a:latin typeface="Courier New" pitchFamily="49" charset="0"/>
            </a:endParaRPr>
          </a:p>
        </p:txBody>
      </p:sp>
      <p:sp>
        <p:nvSpPr>
          <p:cNvPr id="59" name="Cloud Callout 58"/>
          <p:cNvSpPr/>
          <p:nvPr/>
        </p:nvSpPr>
        <p:spPr bwMode="auto">
          <a:xfrm>
            <a:off x="6280150" y="2457008"/>
            <a:ext cx="2863850" cy="609064"/>
          </a:xfrm>
          <a:prstGeom prst="cloudCallout">
            <a:avLst>
              <a:gd name="adj1" fmla="val 10314"/>
              <a:gd name="adj2" fmla="val 156060"/>
            </a:avLst>
          </a:prstGeom>
          <a:solidFill>
            <a:schemeClr val="bg1"/>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rgbClr val="7030A0"/>
                </a:solidFill>
                <a:latin typeface="Courier New" pitchFamily="49" charset="0"/>
                <a:cs typeface="Courier New" pitchFamily="49" charset="0"/>
              </a:rPr>
              <a:t>tail--</a:t>
            </a:r>
            <a:endParaRPr kumimoji="0" lang="en-US" sz="2000" i="0" u="none" strike="noStrike" cap="none" normalizeH="0" baseline="0" dirty="0" smtClean="0">
              <a:ln>
                <a:noFill/>
              </a:ln>
              <a:solidFill>
                <a:srgbClr val="7030A0"/>
              </a:solidFill>
              <a:effectLst/>
              <a:latin typeface="Courier New" pitchFamily="49" charset="0"/>
              <a:cs typeface="Courier New" pitchFamily="49" charset="0"/>
            </a:endParaRPr>
          </a:p>
        </p:txBody>
      </p:sp>
      <p:sp>
        <p:nvSpPr>
          <p:cNvPr id="60" name="Cloud Callout 59"/>
          <p:cNvSpPr/>
          <p:nvPr/>
        </p:nvSpPr>
        <p:spPr bwMode="auto">
          <a:xfrm>
            <a:off x="191379" y="2271415"/>
            <a:ext cx="2469980" cy="609064"/>
          </a:xfrm>
          <a:prstGeom prst="cloudCallout">
            <a:avLst>
              <a:gd name="adj1" fmla="val 8257"/>
              <a:gd name="adj2" fmla="val 141464"/>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Courier New" pitchFamily="49" charset="0"/>
                <a:cs typeface="Courier New" pitchFamily="49" charset="0"/>
              </a:rPr>
              <a:t>head++ </a:t>
            </a:r>
            <a:endParaRPr kumimoji="0" lang="en-US" sz="2000" i="0" u="none" strike="noStrike" cap="none" normalizeH="0" baseline="0" dirty="0" smtClean="0">
              <a:ln>
                <a:noFill/>
              </a:ln>
              <a:effectLst/>
              <a:latin typeface="Courier New" pitchFamily="49" charset="0"/>
              <a:cs typeface="Courier New" pitchFamily="49" charset="0"/>
            </a:endParaRPr>
          </a:p>
        </p:txBody>
      </p:sp>
      <p:grpSp>
        <p:nvGrpSpPr>
          <p:cNvPr id="62" name="Group 24"/>
          <p:cNvGrpSpPr>
            <a:grpSpLocks/>
          </p:cNvGrpSpPr>
          <p:nvPr/>
        </p:nvGrpSpPr>
        <p:grpSpPr bwMode="auto">
          <a:xfrm>
            <a:off x="901700" y="3924300"/>
            <a:ext cx="1447800" cy="1295400"/>
            <a:chOff x="3168" y="1824"/>
            <a:chExt cx="912" cy="816"/>
          </a:xfrm>
        </p:grpSpPr>
        <p:sp>
          <p:nvSpPr>
            <p:cNvPr id="63"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4"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5"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6"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67"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68"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69"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0"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72" name="Group 24"/>
          <p:cNvGrpSpPr>
            <a:grpSpLocks/>
          </p:cNvGrpSpPr>
          <p:nvPr/>
        </p:nvGrpSpPr>
        <p:grpSpPr bwMode="auto">
          <a:xfrm flipH="1">
            <a:off x="7277100" y="3947468"/>
            <a:ext cx="1447800" cy="1295400"/>
            <a:chOff x="3168" y="1824"/>
            <a:chExt cx="912" cy="816"/>
          </a:xfrm>
        </p:grpSpPr>
        <p:sp>
          <p:nvSpPr>
            <p:cNvPr id="73"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4"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5"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6"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77"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78"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7030A0"/>
            </a:solidFill>
            <a:ln w="38100">
              <a:solidFill>
                <a:schemeClr val="tx1"/>
              </a:solidFill>
              <a:round/>
              <a:headEnd/>
              <a:tailEnd/>
            </a:ln>
          </p:spPr>
          <p:txBody>
            <a:bodyPr wrap="none" anchor="ctr"/>
            <a:lstStyle/>
            <a:p>
              <a:endParaRPr lang="en-US" dirty="0">
                <a:latin typeface="Courier New" pitchFamily="49" charset="0"/>
              </a:endParaRPr>
            </a:p>
          </p:txBody>
        </p:sp>
        <p:sp>
          <p:nvSpPr>
            <p:cNvPr id="79"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0"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1"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7" name="TextBox 6"/>
          <p:cNvSpPr txBox="1"/>
          <p:nvPr/>
        </p:nvSpPr>
        <p:spPr>
          <a:xfrm>
            <a:off x="5716580" y="2764962"/>
            <a:ext cx="370614" cy="461665"/>
          </a:xfrm>
          <a:prstGeom prst="rect">
            <a:avLst/>
          </a:prstGeom>
          <a:noFill/>
        </p:spPr>
        <p:txBody>
          <a:bodyPr wrap="none" rtlCol="0">
            <a:spAutoFit/>
          </a:bodyPr>
          <a:lstStyle/>
          <a:p>
            <a:r>
              <a:rPr lang="en-US" dirty="0" smtClean="0">
                <a:solidFill>
                  <a:schemeClr val="tx1"/>
                </a:solidFill>
                <a:latin typeface="Courier New" pitchFamily="49" charset="0"/>
              </a:rPr>
              <a:t>z</a:t>
            </a:r>
            <a:endParaRPr lang="en-US" dirty="0">
              <a:solidFill>
                <a:schemeClr val="tx1"/>
              </a:solidFill>
              <a:latin typeface="Courier New" pitchFamily="49" charset="0"/>
            </a:endParaRPr>
          </a:p>
        </p:txBody>
      </p:sp>
      <p:grpSp>
        <p:nvGrpSpPr>
          <p:cNvPr id="53" name="Group 52"/>
          <p:cNvGrpSpPr/>
          <p:nvPr/>
        </p:nvGrpSpPr>
        <p:grpSpPr>
          <a:xfrm>
            <a:off x="2480650" y="1199803"/>
            <a:ext cx="1310367" cy="859830"/>
            <a:chOff x="2480650" y="1199803"/>
            <a:chExt cx="1310367" cy="859830"/>
          </a:xfrm>
        </p:grpSpPr>
        <p:sp>
          <p:nvSpPr>
            <p:cNvPr id="54" name="TextBox 53"/>
            <p:cNvSpPr txBox="1"/>
            <p:nvPr/>
          </p:nvSpPr>
          <p:spPr>
            <a:xfrm>
              <a:off x="2480650" y="1199803"/>
              <a:ext cx="928459" cy="461665"/>
            </a:xfrm>
            <a:prstGeom prst="rect">
              <a:avLst/>
            </a:prstGeom>
            <a:noFill/>
          </p:spPr>
          <p:txBody>
            <a:bodyPr wrap="none" rtlCol="0">
              <a:spAutoFit/>
            </a:bodyPr>
            <a:lstStyle/>
            <a:p>
              <a:r>
                <a:rPr lang="en-US" dirty="0" smtClean="0">
                  <a:solidFill>
                    <a:srgbClr val="0000FF"/>
                  </a:solidFill>
                  <a:latin typeface="Courier New" pitchFamily="49" charset="0"/>
                </a:rPr>
                <a:t>head</a:t>
              </a:r>
              <a:endParaRPr lang="en-US" dirty="0">
                <a:solidFill>
                  <a:srgbClr val="0000FF"/>
                </a:solidFill>
                <a:latin typeface="Courier New" pitchFamily="49" charset="0"/>
              </a:endParaRPr>
            </a:p>
          </p:txBody>
        </p:sp>
        <p:cxnSp>
          <p:nvCxnSpPr>
            <p:cNvPr id="55" name="Straight Arrow Connector 54"/>
            <p:cNvCxnSpPr>
              <a:stCxn id="54" idx="3"/>
            </p:cNvCxnSpPr>
            <p:nvPr/>
          </p:nvCxnSpPr>
          <p:spPr bwMode="auto">
            <a:xfrm>
              <a:off x="3409109" y="1430636"/>
              <a:ext cx="381908" cy="628997"/>
            </a:xfrm>
            <a:prstGeom prst="straightConnector1">
              <a:avLst/>
            </a:prstGeom>
            <a:noFill/>
            <a:ln w="38100" cap="flat" cmpd="sng" algn="ctr">
              <a:solidFill>
                <a:srgbClr val="0000FF"/>
              </a:solidFill>
              <a:prstDash val="solid"/>
              <a:round/>
              <a:headEnd type="none" w="med" len="med"/>
              <a:tailEnd type="arrow"/>
            </a:ln>
            <a:effectLst/>
          </p:spPr>
        </p:cxnSp>
      </p:grpSp>
      <p:sp>
        <p:nvSpPr>
          <p:cNvPr id="56" name="TextBox 55"/>
          <p:cNvSpPr txBox="1"/>
          <p:nvPr/>
        </p:nvSpPr>
        <p:spPr>
          <a:xfrm>
            <a:off x="1935593" y="4925367"/>
            <a:ext cx="370614" cy="461665"/>
          </a:xfrm>
          <a:prstGeom prst="rect">
            <a:avLst/>
          </a:prstGeom>
          <a:noFill/>
        </p:spPr>
        <p:txBody>
          <a:bodyPr wrap="none" rtlCol="0">
            <a:spAutoFit/>
          </a:bodyPr>
          <a:lstStyle/>
          <a:p>
            <a:r>
              <a:rPr lang="en-US" dirty="0" smtClean="0">
                <a:solidFill>
                  <a:schemeClr val="tx1"/>
                </a:solidFill>
                <a:latin typeface="Courier New" pitchFamily="49" charset="0"/>
              </a:rPr>
              <a:t>x</a:t>
            </a:r>
            <a:endParaRPr lang="en-US" dirty="0">
              <a:solidFill>
                <a:schemeClr val="tx1"/>
              </a:solidFill>
              <a:latin typeface="Courier New" pitchFamily="49" charset="0"/>
            </a:endParaRPr>
          </a:p>
        </p:txBody>
      </p:sp>
    </p:spTree>
    <p:extLst>
      <p:ext uri="{BB962C8B-B14F-4D97-AF65-F5344CB8AC3E}">
        <p14:creationId xmlns:p14="http://schemas.microsoft.com/office/powerpoint/2010/main" val="619161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par>
                          <p:cTn id="9" fill="hold">
                            <p:stCondLst>
                              <p:cond delay="0"/>
                            </p:stCondLst>
                            <p:childTnLst>
                              <p:par>
                                <p:cTn id="10" presetID="42" presetClass="path" presetSubtype="0" accel="50000" decel="50000" fill="hold" nodeType="afterEffect">
                                  <p:stCondLst>
                                    <p:cond delay="0"/>
                                  </p:stCondLst>
                                  <p:childTnLst>
                                    <p:animMotion origin="layout" path="M 4.72222E-6 3.33333E-6 L 4.72222E-6 0.19074 " pathEditMode="relative" rAng="0" ptsTypes="AA">
                                      <p:cBhvr>
                                        <p:cTn id="11" dur="2000" fill="hold"/>
                                        <p:tgtEl>
                                          <p:spTgt spid="4"/>
                                        </p:tgtEl>
                                        <p:attrNameLst>
                                          <p:attrName>ppt_x</p:attrName>
                                          <p:attrName>ppt_y</p:attrName>
                                        </p:attrNameLst>
                                      </p:cBhvr>
                                      <p:rCtr x="0" y="9537"/>
                                    </p:animMotion>
                                  </p:childTnLst>
                                </p:cTn>
                              </p:par>
                              <p:par>
                                <p:cTn id="12" presetID="42" presetClass="path" presetSubtype="0" accel="50000" decel="50000" fill="hold" nodeType="withEffect">
                                  <p:stCondLst>
                                    <p:cond delay="0"/>
                                  </p:stCondLst>
                                  <p:childTnLst>
                                    <p:animMotion origin="layout" path="M -1.94444E-6 0 L 0.15834 -0.00185 " pathEditMode="relative" rAng="0" ptsTypes="AA">
                                      <p:cBhvr>
                                        <p:cTn id="13" dur="2000" fill="hold"/>
                                        <p:tgtEl>
                                          <p:spTgt spid="53"/>
                                        </p:tgtEl>
                                        <p:attrNameLst>
                                          <p:attrName>ppt_x</p:attrName>
                                          <p:attrName>ppt_y</p:attrName>
                                        </p:attrNameLst>
                                      </p:cBhvr>
                                      <p:rCtr x="7917"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990600" y="1536700"/>
            <a:ext cx="7772400" cy="5016500"/>
          </a:xfrm>
          <a:prstGeom prst="rect">
            <a:avLst/>
          </a:prstGeom>
          <a:solidFill>
            <a:srgbClr val="FFFFCC"/>
          </a:solidFill>
          <a:ln w="9525">
            <a:noFill/>
            <a:miter lim="800000"/>
            <a:headEnd/>
            <a:tailEnd/>
          </a:ln>
        </p:spPr>
        <p:txBody>
          <a:bodyPr>
            <a:spAutoFit/>
          </a:bodyPr>
          <a:lstStyle/>
          <a:p>
            <a:r>
              <a:rPr lang="en-US" sz="2000" dirty="0">
                <a:solidFill>
                  <a:schemeClr val="bg2"/>
                </a:solidFill>
                <a:latin typeface="Courier New" pitchFamily="49" charset="0"/>
                <a:cs typeface="Courier New" pitchFamily="49" charset="0"/>
              </a:rPr>
              <a:t>public class </a:t>
            </a:r>
            <a:r>
              <a:rPr lang="en-US" sz="2000" dirty="0" err="1">
                <a:solidFill>
                  <a:schemeClr val="bg2"/>
                </a:solidFill>
                <a:latin typeface="Courier New" pitchFamily="49" charset="0"/>
                <a:cs typeface="Courier New" pitchFamily="49" charset="0"/>
              </a:rPr>
              <a:t>WaitFreeQueue</a:t>
            </a:r>
            <a:r>
              <a:rPr lang="en-US" sz="2000" dirty="0">
                <a:solidFill>
                  <a:schemeClr val="bg2"/>
                </a:solidFill>
                <a:latin typeface="Courier New" pitchFamily="49" charset="0"/>
                <a:cs typeface="Courier New" pitchFamily="49" charset="0"/>
              </a:rPr>
              <a:t> {</a:t>
            </a:r>
          </a:p>
          <a:p>
            <a:endParaRPr lang="en-US" sz="2000" dirty="0">
              <a:solidFill>
                <a:schemeClr val="folHlink"/>
              </a:solidFill>
              <a:latin typeface="Courier New" pitchFamily="49" charset="0"/>
              <a:cs typeface="Courier New" pitchFamily="49" charset="0"/>
            </a:endParaRPr>
          </a:p>
          <a:p>
            <a:r>
              <a:rPr lang="en-US" sz="2000" dirty="0">
                <a:solidFill>
                  <a:srgbClr val="0000FF"/>
                </a:solidFill>
                <a:latin typeface="Courier New" pitchFamily="49" charset="0"/>
                <a:cs typeface="Courier New" pitchFamily="49" charset="0"/>
              </a:rPr>
              <a:t>  </a:t>
            </a:r>
            <a:r>
              <a:rPr lang="en-US" sz="2000" dirty="0" err="1">
                <a:solidFill>
                  <a:schemeClr val="bg2"/>
                </a:solidFill>
                <a:latin typeface="Courier New" pitchFamily="49" charset="0"/>
                <a:cs typeface="Courier New" pitchFamily="49" charset="0"/>
              </a:rPr>
              <a:t>int</a:t>
            </a:r>
            <a:r>
              <a:rPr lang="en-US" sz="2000" dirty="0">
                <a:solidFill>
                  <a:schemeClr val="bg2"/>
                </a:solidFill>
                <a:latin typeface="Courier New" pitchFamily="49" charset="0"/>
                <a:cs typeface="Courier New" pitchFamily="49" charset="0"/>
              </a:rPr>
              <a:t> head = 0, tail = 0; </a:t>
            </a:r>
          </a:p>
          <a:p>
            <a:r>
              <a:rPr lang="en-US" sz="2000" dirty="0">
                <a:solidFill>
                  <a:schemeClr val="bg2"/>
                </a:solidFill>
                <a:latin typeface="Courier New" pitchFamily="49" charset="0"/>
                <a:cs typeface="Courier New" pitchFamily="49" charset="0"/>
              </a:rPr>
              <a:t>  items = (T[]) new Object[capacity</a:t>
            </a:r>
            <a:r>
              <a:rPr lang="en-US" sz="2000" dirty="0">
                <a:solidFill>
                  <a:srgbClr val="0000FF"/>
                </a:solidFill>
                <a:latin typeface="Courier New" pitchFamily="49" charset="0"/>
                <a:cs typeface="Courier New" pitchFamily="49" charset="0"/>
              </a:rPr>
              <a:t>];    </a:t>
            </a:r>
          </a:p>
          <a:p>
            <a:endParaRPr lang="en-US" sz="2000" dirty="0">
              <a:solidFill>
                <a:srgbClr val="0000FF"/>
              </a:solidFill>
              <a:latin typeface="Courier New" pitchFamily="49" charset="0"/>
              <a:cs typeface="Courier New" pitchFamily="49" charset="0"/>
            </a:endParaRPr>
          </a:p>
          <a:p>
            <a:r>
              <a:rPr lang="en-US" sz="2000" dirty="0">
                <a:solidFill>
                  <a:srgbClr val="0000FF"/>
                </a:solidFill>
                <a:latin typeface="Courier New" pitchFamily="49" charset="0"/>
                <a:cs typeface="Courier New" pitchFamily="49" charset="0"/>
              </a:rPr>
              <a:t>  </a:t>
            </a:r>
            <a:r>
              <a:rPr lang="en-US" sz="2000" dirty="0">
                <a:solidFill>
                  <a:schemeClr val="bg2"/>
                </a:solidFill>
                <a:latin typeface="Courier New" pitchFamily="49" charset="0"/>
                <a:cs typeface="Courier New" pitchFamily="49" charset="0"/>
              </a:rPr>
              <a:t>public void </a:t>
            </a:r>
            <a:r>
              <a:rPr lang="en-US" sz="2000" dirty="0" err="1">
                <a:solidFill>
                  <a:schemeClr val="bg2"/>
                </a:solidFill>
                <a:latin typeface="Courier New" pitchFamily="49" charset="0"/>
                <a:cs typeface="Courier New" pitchFamily="49" charset="0"/>
              </a:rPr>
              <a:t>enq</a:t>
            </a:r>
            <a:r>
              <a:rPr lang="en-US" sz="2000" dirty="0">
                <a:solidFill>
                  <a:schemeClr val="bg2"/>
                </a:solidFill>
                <a:latin typeface="Courier New" pitchFamily="49" charset="0"/>
                <a:cs typeface="Courier New" pitchFamily="49" charset="0"/>
              </a:rPr>
              <a:t>(Item x) {</a:t>
            </a:r>
          </a:p>
          <a:p>
            <a:r>
              <a:rPr lang="en-US" sz="2000" dirty="0">
                <a:solidFill>
                  <a:schemeClr val="bg2"/>
                </a:solidFill>
                <a:latin typeface="Courier New" pitchFamily="49" charset="0"/>
                <a:cs typeface="Courier New" pitchFamily="49" charset="0"/>
              </a:rPr>
              <a:t>    if (tail-head == capacity) throw </a:t>
            </a:r>
          </a:p>
          <a:p>
            <a:r>
              <a:rPr lang="en-US" sz="2000" dirty="0">
                <a:solidFill>
                  <a:schemeClr val="bg2"/>
                </a:solidFill>
                <a:latin typeface="Courier New" pitchFamily="49" charset="0"/>
                <a:cs typeface="Courier New" pitchFamily="49" charset="0"/>
              </a:rPr>
              <a:t>         new </a:t>
            </a:r>
            <a:r>
              <a:rPr lang="en-US" sz="2000" dirty="0" err="1">
                <a:solidFill>
                  <a:schemeClr val="bg2"/>
                </a:solidFill>
                <a:latin typeface="Courier New" pitchFamily="49" charset="0"/>
                <a:cs typeface="Courier New" pitchFamily="49" charset="0"/>
              </a:rPr>
              <a:t>FullException</a:t>
            </a:r>
            <a:r>
              <a:rPr lang="en-US" sz="2000" dirty="0">
                <a:solidFill>
                  <a:schemeClr val="bg2"/>
                </a:solidFill>
                <a:latin typeface="Courier New" pitchFamily="49" charset="0"/>
                <a:cs typeface="Courier New" pitchFamily="49" charset="0"/>
              </a:rPr>
              <a:t>();</a:t>
            </a:r>
            <a:endParaRPr lang="en-US" sz="2000" i="1" dirty="0">
              <a:solidFill>
                <a:schemeClr val="bg2"/>
              </a:solidFill>
              <a:latin typeface="Courier New" pitchFamily="49" charset="0"/>
              <a:cs typeface="Courier New" pitchFamily="49" charset="0"/>
            </a:endParaRPr>
          </a:p>
          <a:p>
            <a:r>
              <a:rPr lang="en-US" sz="2000" dirty="0">
                <a:solidFill>
                  <a:srgbClr val="0000FF"/>
                </a:solidFill>
                <a:latin typeface="Courier New" pitchFamily="49" charset="0"/>
                <a:cs typeface="Courier New" pitchFamily="49" charset="0"/>
              </a:rPr>
              <a:t>    items[tail % capacity] = x; tail++;</a:t>
            </a:r>
          </a:p>
          <a:p>
            <a:r>
              <a:rPr lang="en-US" sz="2000" dirty="0">
                <a:solidFill>
                  <a:schemeClr val="bg2"/>
                </a:solidFill>
                <a:latin typeface="Courier New" pitchFamily="49" charset="0"/>
                <a:cs typeface="Courier New" pitchFamily="49" charset="0"/>
              </a:rPr>
              <a:t>  }</a:t>
            </a:r>
          </a:p>
          <a:p>
            <a:r>
              <a:rPr lang="en-US" sz="2000" dirty="0">
                <a:solidFill>
                  <a:schemeClr val="bg2"/>
                </a:solidFill>
                <a:latin typeface="Courier New" pitchFamily="49" charset="0"/>
                <a:cs typeface="Courier New" pitchFamily="49" charset="0"/>
              </a:rPr>
              <a:t>  public Item </a:t>
            </a:r>
            <a:r>
              <a:rPr lang="en-US" sz="2000" dirty="0" err="1">
                <a:solidFill>
                  <a:schemeClr val="bg2"/>
                </a:solidFill>
                <a:latin typeface="Courier New" pitchFamily="49" charset="0"/>
                <a:cs typeface="Courier New" pitchFamily="49" charset="0"/>
              </a:rPr>
              <a:t>deq</a:t>
            </a:r>
            <a:r>
              <a:rPr lang="en-US" sz="2000" dirty="0">
                <a:solidFill>
                  <a:schemeClr val="bg2"/>
                </a:solidFill>
                <a:latin typeface="Courier New" pitchFamily="49" charset="0"/>
                <a:cs typeface="Courier New" pitchFamily="49" charset="0"/>
              </a:rPr>
              <a:t>() {</a:t>
            </a:r>
          </a:p>
          <a:p>
            <a:r>
              <a:rPr lang="en-US" sz="2000" dirty="0">
                <a:solidFill>
                  <a:schemeClr val="bg2"/>
                </a:solidFill>
                <a:latin typeface="Courier New" pitchFamily="49" charset="0"/>
                <a:cs typeface="Courier New" pitchFamily="49" charset="0"/>
              </a:rPr>
              <a:t>     if (tail == head) throw </a:t>
            </a:r>
          </a:p>
          <a:p>
            <a:r>
              <a:rPr lang="en-US" sz="2000" dirty="0">
                <a:solidFill>
                  <a:schemeClr val="bg2"/>
                </a:solidFill>
                <a:latin typeface="Courier New" pitchFamily="49" charset="0"/>
                <a:cs typeface="Courier New" pitchFamily="49" charset="0"/>
              </a:rPr>
              <a:t>         new </a:t>
            </a:r>
            <a:r>
              <a:rPr lang="en-US" sz="2000" dirty="0" err="1">
                <a:solidFill>
                  <a:schemeClr val="bg2"/>
                </a:solidFill>
                <a:latin typeface="Courier New" pitchFamily="49" charset="0"/>
                <a:cs typeface="Courier New" pitchFamily="49" charset="0"/>
              </a:rPr>
              <a:t>EmptyException</a:t>
            </a:r>
            <a:r>
              <a:rPr lang="en-US" sz="2000" dirty="0">
                <a:solidFill>
                  <a:schemeClr val="bg2"/>
                </a:solidFill>
                <a:latin typeface="Courier New" pitchFamily="49" charset="0"/>
                <a:cs typeface="Courier New" pitchFamily="49" charset="0"/>
              </a:rPr>
              <a:t>();</a:t>
            </a:r>
            <a:endParaRPr lang="en-US" sz="2000" i="1" dirty="0">
              <a:solidFill>
                <a:schemeClr val="bg2"/>
              </a:solidFill>
              <a:latin typeface="Courier New" pitchFamily="49" charset="0"/>
              <a:cs typeface="Courier New" pitchFamily="49" charset="0"/>
            </a:endParaRPr>
          </a:p>
          <a:p>
            <a:r>
              <a:rPr lang="en-US" sz="2000" dirty="0">
                <a:solidFill>
                  <a:schemeClr val="bg2"/>
                </a:solidFill>
                <a:latin typeface="Courier New" pitchFamily="49" charset="0"/>
                <a:cs typeface="Courier New" pitchFamily="49" charset="0"/>
              </a:rPr>
              <a:t>     Item </a:t>
            </a:r>
            <a:r>
              <a:rPr lang="en-US" sz="2000" dirty="0" err="1">
                <a:solidFill>
                  <a:schemeClr val="bg2"/>
                </a:solidFill>
                <a:latin typeface="Courier New" pitchFamily="49" charset="0"/>
                <a:cs typeface="Courier New" pitchFamily="49" charset="0"/>
              </a:rPr>
              <a:t>item</a:t>
            </a:r>
            <a:r>
              <a:rPr lang="en-US" sz="2000" dirty="0">
                <a:solidFill>
                  <a:schemeClr val="bg2"/>
                </a:solidFill>
                <a:latin typeface="Courier New" pitchFamily="49" charset="0"/>
                <a:cs typeface="Courier New" pitchFamily="49" charset="0"/>
              </a:rPr>
              <a:t> = items[head % capacity]; head++;</a:t>
            </a:r>
          </a:p>
          <a:p>
            <a:r>
              <a:rPr lang="en-US" sz="2000" dirty="0">
                <a:solidFill>
                  <a:schemeClr val="bg2"/>
                </a:solidFill>
                <a:latin typeface="Courier New" pitchFamily="49" charset="0"/>
                <a:cs typeface="Courier New" pitchFamily="49" charset="0"/>
              </a:rPr>
              <a:t>     return item;</a:t>
            </a:r>
          </a:p>
          <a:p>
            <a:r>
              <a:rPr lang="en-US" sz="2000" dirty="0">
                <a:solidFill>
                  <a:schemeClr val="bg2"/>
                </a:solidFill>
                <a:latin typeface="Courier New" pitchFamily="49" charset="0"/>
                <a:cs typeface="Courier New" pitchFamily="49" charset="0"/>
              </a:rPr>
              <a:t>}}</a:t>
            </a:r>
          </a:p>
        </p:txBody>
      </p:sp>
      <p:sp>
        <p:nvSpPr>
          <p:cNvPr id="32"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3" name="Slide Number Placeholder 3"/>
          <p:cNvSpPr>
            <a:spLocks noGrp="1"/>
          </p:cNvSpPr>
          <p:nvPr>
            <p:ph type="sldNum" sz="quarter" idx="11"/>
          </p:nvPr>
        </p:nvSpPr>
        <p:spPr>
          <a:xfrm>
            <a:off x="6553200" y="6248400"/>
            <a:ext cx="1905000" cy="457200"/>
          </a:xfrm>
        </p:spPr>
        <p:txBody>
          <a:bodyPr/>
          <a:lstStyle/>
          <a:p>
            <a:pPr>
              <a:defRPr/>
            </a:pPr>
            <a:fld id="{C3580E2D-FFA6-436D-8E36-88D41171DAE6}" type="slidenum">
              <a:rPr lang="x-none" b="0">
                <a:solidFill>
                  <a:schemeClr val="tx1"/>
                </a:solidFill>
                <a:latin typeface="Arial" pitchFamily="34" charset="0"/>
                <a:cs typeface="+mn-cs"/>
              </a:rPr>
              <a:pPr>
                <a:defRPr/>
              </a:pPr>
              <a:t>29</a:t>
            </a:fld>
            <a:endParaRPr lang="en-US" b="0" dirty="0">
              <a:solidFill>
                <a:schemeClr val="tx1"/>
              </a:solidFill>
              <a:latin typeface="Arial" pitchFamily="34" charset="0"/>
              <a:cs typeface="+mn-cs"/>
            </a:endParaRPr>
          </a:p>
        </p:txBody>
      </p:sp>
      <p:sp>
        <p:nvSpPr>
          <p:cNvPr id="21509" name="Rectangle 3"/>
          <p:cNvSpPr>
            <a:spLocks noGrp="1" noChangeArrowheads="1"/>
          </p:cNvSpPr>
          <p:nvPr>
            <p:ph type="title" idx="4294967295"/>
          </p:nvPr>
        </p:nvSpPr>
        <p:spPr/>
        <p:txBody>
          <a:bodyPr/>
          <a:lstStyle/>
          <a:p>
            <a:pPr eaLnBrk="1" hangingPunct="1"/>
            <a:r>
              <a:rPr lang="en-US" dirty="0" smtClean="0"/>
              <a:t>Wait-free 2-Thread Queue</a:t>
            </a:r>
          </a:p>
        </p:txBody>
      </p:sp>
      <p:sp>
        <p:nvSpPr>
          <p:cNvPr id="34" name="AutoShape 30"/>
          <p:cNvSpPr>
            <a:spLocks noChangeArrowheads="1"/>
          </p:cNvSpPr>
          <p:nvPr/>
        </p:nvSpPr>
        <p:spPr bwMode="auto">
          <a:xfrm>
            <a:off x="1512888" y="3894138"/>
            <a:ext cx="5434012" cy="677862"/>
          </a:xfrm>
          <a:prstGeom prst="wedgeRoundRectCallout">
            <a:avLst>
              <a:gd name="adj1" fmla="val 37519"/>
              <a:gd name="adj2" fmla="val 114847"/>
              <a:gd name="adj3" fmla="val 16667"/>
            </a:avLst>
          </a:prstGeom>
          <a:noFill/>
          <a:ln w="38100">
            <a:solidFill>
              <a:srgbClr val="FF0000"/>
            </a:solidFill>
            <a:miter lim="800000"/>
            <a:headEnd/>
            <a:tailEnd/>
          </a:ln>
        </p:spPr>
        <p:txBody>
          <a:bodyPr anchor="ctr"/>
          <a:lstStyle/>
          <a:p>
            <a:pPr algn="ctr"/>
            <a:endParaRPr lang="en-US" sz="2800" b="0" dirty="0">
              <a:latin typeface="Arial" pitchFamily="34" charset="0"/>
            </a:endParaRPr>
          </a:p>
        </p:txBody>
      </p:sp>
      <p:sp>
        <p:nvSpPr>
          <p:cNvPr id="2" name="TextBox 1"/>
          <p:cNvSpPr txBox="1"/>
          <p:nvPr/>
        </p:nvSpPr>
        <p:spPr>
          <a:xfrm>
            <a:off x="5946467" y="5039667"/>
            <a:ext cx="3531736" cy="461665"/>
          </a:xfrm>
          <a:prstGeom prst="rect">
            <a:avLst/>
          </a:prstGeom>
          <a:noFill/>
        </p:spPr>
        <p:txBody>
          <a:bodyPr wrap="none" rtlCol="0">
            <a:spAutoFit/>
          </a:bodyPr>
          <a:lstStyle/>
          <a:p>
            <a:r>
              <a:rPr lang="en-US" dirty="0" smtClean="0">
                <a:latin typeface="Courier New" pitchFamily="49" charset="0"/>
              </a:rPr>
              <a:t>No lock needed   !</a:t>
            </a:r>
            <a:endParaRPr lang="en-US" dirty="0">
              <a:latin typeface="Courier New" pitchFamily="49" charset="0"/>
            </a:endParaRPr>
          </a:p>
        </p:txBody>
      </p:sp>
      <p:grpSp>
        <p:nvGrpSpPr>
          <p:cNvPr id="125" name="Group 124"/>
          <p:cNvGrpSpPr/>
          <p:nvPr/>
        </p:nvGrpSpPr>
        <p:grpSpPr>
          <a:xfrm>
            <a:off x="6216015" y="1317309"/>
            <a:ext cx="2590800" cy="1751014"/>
            <a:chOff x="5413375" y="1296989"/>
            <a:chExt cx="2590800" cy="1751014"/>
          </a:xfrm>
        </p:grpSpPr>
        <p:grpSp>
          <p:nvGrpSpPr>
            <p:cNvPr id="96" name="Group 7"/>
            <p:cNvGrpSpPr>
              <a:grpSpLocks/>
            </p:cNvGrpSpPr>
            <p:nvPr/>
          </p:nvGrpSpPr>
          <p:grpSpPr bwMode="auto">
            <a:xfrm>
              <a:off x="6067425" y="1787528"/>
              <a:ext cx="1319213" cy="1260475"/>
              <a:chOff x="3734" y="1374"/>
              <a:chExt cx="831" cy="794"/>
            </a:xfrm>
          </p:grpSpPr>
          <p:sp>
            <p:nvSpPr>
              <p:cNvPr id="113" name="Oval 8"/>
              <p:cNvSpPr>
                <a:spLocks noChangeArrowheads="1"/>
              </p:cNvSpPr>
              <p:nvPr/>
            </p:nvSpPr>
            <p:spPr bwMode="auto">
              <a:xfrm>
                <a:off x="3734" y="1374"/>
                <a:ext cx="831" cy="794"/>
              </a:xfrm>
              <a:prstGeom prst="ellipse">
                <a:avLst/>
              </a:prstGeom>
              <a:solidFill>
                <a:srgbClr val="00FFFF"/>
              </a:solidFill>
              <a:ln w="28575" algn="ctr">
                <a:solidFill>
                  <a:schemeClr val="tx1"/>
                </a:solidFill>
                <a:round/>
                <a:headEnd/>
                <a:tailEnd/>
              </a:ln>
            </p:spPr>
            <p:txBody>
              <a:bodyPr wrap="none" anchor="ctr">
                <a:noAutofit/>
              </a:bodyPr>
              <a:lstStyle/>
              <a:p>
                <a:endParaRPr lang="en-US" dirty="0">
                  <a:latin typeface="Courier New" pitchFamily="49" charset="0"/>
                </a:endParaRPr>
              </a:p>
            </p:txBody>
          </p:sp>
          <p:sp>
            <p:nvSpPr>
              <p:cNvPr id="114" name="Oval 9"/>
              <p:cNvSpPr>
                <a:spLocks noChangeArrowheads="1"/>
              </p:cNvSpPr>
              <p:nvPr/>
            </p:nvSpPr>
            <p:spPr bwMode="auto">
              <a:xfrm>
                <a:off x="3931" y="1559"/>
                <a:ext cx="454" cy="409"/>
              </a:xfrm>
              <a:prstGeom prst="ellipse">
                <a:avLst/>
              </a:prstGeom>
              <a:solidFill>
                <a:srgbClr val="FFFFCC"/>
              </a:solidFill>
              <a:ln w="28575" algn="ctr">
                <a:solidFill>
                  <a:schemeClr val="tx1"/>
                </a:solidFill>
                <a:round/>
                <a:headEnd/>
                <a:tailEnd/>
              </a:ln>
            </p:spPr>
            <p:txBody>
              <a:bodyPr wrap="square" anchor="ctr">
                <a:spAutoFit/>
              </a:bodyPr>
              <a:lstStyle/>
              <a:p>
                <a:endParaRPr lang="en-US" dirty="0">
                  <a:latin typeface="Courier New" pitchFamily="49" charset="0"/>
                </a:endParaRPr>
              </a:p>
            </p:txBody>
          </p:sp>
          <p:sp>
            <p:nvSpPr>
              <p:cNvPr id="115" name="Line 10"/>
              <p:cNvSpPr>
                <a:spLocks noChangeShapeType="1"/>
              </p:cNvSpPr>
              <p:nvPr/>
            </p:nvSpPr>
            <p:spPr bwMode="auto">
              <a:xfrm flipV="1">
                <a:off x="3904" y="1983"/>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16" name="Line 11"/>
              <p:cNvSpPr>
                <a:spLocks noChangeShapeType="1"/>
              </p:cNvSpPr>
              <p:nvPr/>
            </p:nvSpPr>
            <p:spPr bwMode="auto">
              <a:xfrm flipV="1">
                <a:off x="4308" y="1455"/>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17" name="Line 12"/>
              <p:cNvSpPr>
                <a:spLocks noChangeShapeType="1"/>
              </p:cNvSpPr>
              <p:nvPr/>
            </p:nvSpPr>
            <p:spPr bwMode="auto">
              <a:xfrm flipV="1">
                <a:off x="4416" y="167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18" name="Line 13"/>
              <p:cNvSpPr>
                <a:spLocks noChangeShapeType="1"/>
              </p:cNvSpPr>
              <p:nvPr/>
            </p:nvSpPr>
            <p:spPr bwMode="auto">
              <a:xfrm flipV="1">
                <a:off x="3760" y="185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19" name="Line 14"/>
              <p:cNvSpPr>
                <a:spLocks noChangeShapeType="1"/>
              </p:cNvSpPr>
              <p:nvPr/>
            </p:nvSpPr>
            <p:spPr bwMode="auto">
              <a:xfrm>
                <a:off x="3768" y="1613"/>
                <a:ext cx="121" cy="50"/>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0" name="Line 15"/>
              <p:cNvSpPr>
                <a:spLocks noChangeShapeType="1"/>
              </p:cNvSpPr>
              <p:nvPr/>
            </p:nvSpPr>
            <p:spPr bwMode="auto">
              <a:xfrm>
                <a:off x="4400" y="1857"/>
                <a:ext cx="117" cy="5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1" name="Line 16"/>
              <p:cNvSpPr>
                <a:spLocks noChangeShapeType="1"/>
              </p:cNvSpPr>
              <p:nvPr/>
            </p:nvSpPr>
            <p:spPr bwMode="auto">
              <a:xfrm>
                <a:off x="3952" y="142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2" name="Line 17"/>
              <p:cNvSpPr>
                <a:spLocks noChangeShapeType="1"/>
              </p:cNvSpPr>
              <p:nvPr/>
            </p:nvSpPr>
            <p:spPr bwMode="auto">
              <a:xfrm flipH="1">
                <a:off x="4161" y="1377"/>
                <a:ext cx="11" cy="12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3" name="Line 18"/>
              <p:cNvSpPr>
                <a:spLocks noChangeShapeType="1"/>
              </p:cNvSpPr>
              <p:nvPr/>
            </p:nvSpPr>
            <p:spPr bwMode="auto">
              <a:xfrm>
                <a:off x="4300" y="198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124" name="Line 19"/>
              <p:cNvSpPr>
                <a:spLocks noChangeShapeType="1"/>
              </p:cNvSpPr>
              <p:nvPr/>
            </p:nvSpPr>
            <p:spPr bwMode="auto">
              <a:xfrm flipH="1">
                <a:off x="4129" y="2025"/>
                <a:ext cx="3" cy="12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grpSp>
        <p:sp>
          <p:nvSpPr>
            <p:cNvPr id="97" name="Text Box 20"/>
            <p:cNvSpPr txBox="1">
              <a:spLocks noChangeArrowheads="1"/>
            </p:cNvSpPr>
            <p:nvPr/>
          </p:nvSpPr>
          <p:spPr bwMode="auto">
            <a:xfrm>
              <a:off x="6435725" y="15605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0</a:t>
              </a:r>
            </a:p>
          </p:txBody>
        </p:sp>
        <p:sp>
          <p:nvSpPr>
            <p:cNvPr id="98" name="Text Box 21"/>
            <p:cNvSpPr txBox="1">
              <a:spLocks noChangeArrowheads="1"/>
            </p:cNvSpPr>
            <p:nvPr/>
          </p:nvSpPr>
          <p:spPr bwMode="auto">
            <a:xfrm>
              <a:off x="6892925" y="15859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1</a:t>
              </a:r>
            </a:p>
          </p:txBody>
        </p:sp>
        <p:sp>
          <p:nvSpPr>
            <p:cNvPr id="99" name="Text Box 22"/>
            <p:cNvSpPr txBox="1">
              <a:spLocks noChangeArrowheads="1"/>
            </p:cNvSpPr>
            <p:nvPr/>
          </p:nvSpPr>
          <p:spPr bwMode="auto">
            <a:xfrm>
              <a:off x="5413375" y="1757364"/>
              <a:ext cx="954088" cy="246063"/>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capacity-1</a:t>
              </a:r>
            </a:p>
          </p:txBody>
        </p:sp>
        <p:sp>
          <p:nvSpPr>
            <p:cNvPr id="100" name="Text Box 23"/>
            <p:cNvSpPr txBox="1">
              <a:spLocks noChangeArrowheads="1"/>
            </p:cNvSpPr>
            <p:nvPr/>
          </p:nvSpPr>
          <p:spPr bwMode="auto">
            <a:xfrm>
              <a:off x="7216775" y="184626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2</a:t>
              </a:r>
            </a:p>
          </p:txBody>
        </p:sp>
        <p:sp>
          <p:nvSpPr>
            <p:cNvPr id="101" name="Text Box 24"/>
            <p:cNvSpPr txBox="1">
              <a:spLocks noChangeArrowheads="1"/>
            </p:cNvSpPr>
            <p:nvPr/>
          </p:nvSpPr>
          <p:spPr bwMode="auto">
            <a:xfrm>
              <a:off x="5915025" y="1296989"/>
              <a:ext cx="601663" cy="307975"/>
            </a:xfrm>
            <a:prstGeom prst="rect">
              <a:avLst/>
            </a:prstGeom>
            <a:solidFill>
              <a:srgbClr val="00FFFF"/>
            </a:solidFill>
            <a:ln w="28575" algn="ctr">
              <a:solidFill>
                <a:schemeClr val="tx1"/>
              </a:solidFill>
              <a:miter lim="800000"/>
              <a:headEnd/>
              <a:tailEnd/>
            </a:ln>
          </p:spPr>
          <p:txBody>
            <a:bodyPr wrap="none">
              <a:spAutoFit/>
            </a:bodyPr>
            <a:lstStyle/>
            <a:p>
              <a:r>
                <a:rPr lang="en-US" sz="1400" dirty="0">
                  <a:solidFill>
                    <a:schemeClr val="tx2"/>
                  </a:solidFill>
                  <a:latin typeface="Arial" pitchFamily="34" charset="0"/>
                </a:rPr>
                <a:t>head</a:t>
              </a:r>
            </a:p>
          </p:txBody>
        </p:sp>
        <p:sp>
          <p:nvSpPr>
            <p:cNvPr id="102" name="Line 25"/>
            <p:cNvSpPr>
              <a:spLocks noChangeShapeType="1"/>
            </p:cNvSpPr>
            <p:nvPr/>
          </p:nvSpPr>
          <p:spPr bwMode="auto">
            <a:xfrm>
              <a:off x="6305550" y="1581152"/>
              <a:ext cx="203200" cy="2159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103" name="Text Box 26"/>
            <p:cNvSpPr txBox="1">
              <a:spLocks noChangeArrowheads="1"/>
            </p:cNvSpPr>
            <p:nvPr/>
          </p:nvSpPr>
          <p:spPr bwMode="auto">
            <a:xfrm>
              <a:off x="7413625" y="1309689"/>
              <a:ext cx="590550" cy="307975"/>
            </a:xfrm>
            <a:prstGeom prst="rect">
              <a:avLst/>
            </a:prstGeom>
            <a:solidFill>
              <a:srgbClr val="00FFFF"/>
            </a:solidFill>
            <a:ln w="28575" algn="ctr">
              <a:solidFill>
                <a:schemeClr val="tx1"/>
              </a:solidFill>
              <a:miter lim="800000"/>
              <a:headEnd/>
              <a:tailEnd/>
            </a:ln>
          </p:spPr>
          <p:txBody>
            <a:bodyPr>
              <a:spAutoFit/>
            </a:bodyPr>
            <a:lstStyle/>
            <a:p>
              <a:r>
                <a:rPr lang="en-US" sz="1400" dirty="0">
                  <a:solidFill>
                    <a:schemeClr val="tx2"/>
                  </a:solidFill>
                  <a:latin typeface="Arial" pitchFamily="34" charset="0"/>
                </a:rPr>
                <a:t>tail</a:t>
              </a:r>
            </a:p>
          </p:txBody>
        </p:sp>
        <p:sp>
          <p:nvSpPr>
            <p:cNvPr id="104" name="Line 27"/>
            <p:cNvSpPr>
              <a:spLocks noChangeShapeType="1"/>
            </p:cNvSpPr>
            <p:nvPr/>
          </p:nvSpPr>
          <p:spPr bwMode="auto">
            <a:xfrm flipH="1">
              <a:off x="7194550" y="1606552"/>
              <a:ext cx="406400" cy="4191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105" name="Text Box 28"/>
            <p:cNvSpPr txBox="1">
              <a:spLocks noChangeArrowheads="1"/>
            </p:cNvSpPr>
            <p:nvPr/>
          </p:nvSpPr>
          <p:spPr bwMode="auto">
            <a:xfrm>
              <a:off x="6435725" y="16827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y</a:t>
              </a:r>
            </a:p>
          </p:txBody>
        </p:sp>
        <p:sp>
          <p:nvSpPr>
            <p:cNvPr id="106" name="Text Box 29"/>
            <p:cNvSpPr txBox="1">
              <a:spLocks noChangeArrowheads="1"/>
            </p:cNvSpPr>
            <p:nvPr/>
          </p:nvSpPr>
          <p:spPr bwMode="auto">
            <a:xfrm>
              <a:off x="6727825" y="17081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z</a:t>
              </a:r>
            </a:p>
          </p:txBody>
        </p:sp>
      </p:grpSp>
    </p:spTree>
    <p:extLst>
      <p:ext uri="{BB962C8B-B14F-4D97-AF65-F5344CB8AC3E}">
        <p14:creationId xmlns:p14="http://schemas.microsoft.com/office/powerpoint/2010/main" val="328395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BEA7F28C-E5F2-4660-907D-627257EB9B1D}" type="slidenum">
              <a:rPr lang="x-none" b="0">
                <a:solidFill>
                  <a:schemeClr val="tx1"/>
                </a:solidFill>
                <a:latin typeface="Arial" pitchFamily="34" charset="0"/>
                <a:cs typeface="+mn-cs"/>
              </a:rPr>
              <a:pPr>
                <a:defRPr/>
              </a:pPr>
              <a:t>3</a:t>
            </a:fld>
            <a:endParaRPr lang="en-US" b="0" dirty="0">
              <a:solidFill>
                <a:schemeClr val="tx1"/>
              </a:solidFill>
              <a:latin typeface="Arial" pitchFamily="34" charset="0"/>
              <a:cs typeface="+mn-cs"/>
            </a:endParaRPr>
          </a:p>
        </p:txBody>
      </p:sp>
      <p:pic>
        <p:nvPicPr>
          <p:cNvPr id="4100"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4101" name="Rectangle 2"/>
          <p:cNvSpPr>
            <a:spLocks noGrp="1" noChangeArrowheads="1"/>
          </p:cNvSpPr>
          <p:nvPr>
            <p:ph type="title" idx="4294967295"/>
          </p:nvPr>
        </p:nvSpPr>
        <p:spPr/>
        <p:txBody>
          <a:bodyPr/>
          <a:lstStyle/>
          <a:p>
            <a:pPr eaLnBrk="1" hangingPunct="1"/>
            <a:r>
              <a:rPr lang="en-US" smtClean="0"/>
              <a:t>Objectivism</a:t>
            </a:r>
          </a:p>
        </p:txBody>
      </p:sp>
      <p:sp>
        <p:nvSpPr>
          <p:cNvPr id="4102" name="Rectangle 3"/>
          <p:cNvSpPr>
            <a:spLocks noGrp="1" noChangeArrowheads="1"/>
          </p:cNvSpPr>
          <p:nvPr>
            <p:ph type="body" idx="4294967295"/>
          </p:nvPr>
        </p:nvSpPr>
        <p:spPr/>
        <p:txBody>
          <a:bodyPr/>
          <a:lstStyle/>
          <a:p>
            <a:pPr eaLnBrk="1" hangingPunct="1"/>
            <a:r>
              <a:rPr lang="en-US" smtClean="0"/>
              <a:t>What is a concurrent object?</a:t>
            </a:r>
          </a:p>
          <a:p>
            <a:pPr lvl="1" eaLnBrk="1" hangingPunct="1"/>
            <a:r>
              <a:rPr lang="en-US" smtClean="0"/>
              <a:t>How do we </a:t>
            </a:r>
            <a:r>
              <a:rPr lang="en-US" b="1" smtClean="0">
                <a:solidFill>
                  <a:schemeClr val="tx1"/>
                </a:solidFill>
              </a:rPr>
              <a:t>describe</a:t>
            </a:r>
            <a:r>
              <a:rPr lang="en-US" smtClean="0"/>
              <a:t> one?</a:t>
            </a:r>
          </a:p>
          <a:p>
            <a:pPr lvl="1" eaLnBrk="1" hangingPunct="1"/>
            <a:r>
              <a:rPr lang="en-US" smtClean="0"/>
              <a:t>How do we </a:t>
            </a:r>
            <a:r>
              <a:rPr lang="en-US" b="1" smtClean="0">
                <a:solidFill>
                  <a:schemeClr val="tx1"/>
                </a:solidFill>
              </a:rPr>
              <a:t>implement</a:t>
            </a:r>
            <a:r>
              <a:rPr lang="en-US" smtClean="0"/>
              <a:t> one?</a:t>
            </a:r>
          </a:p>
          <a:p>
            <a:pPr lvl="1" eaLnBrk="1" hangingPunct="1"/>
            <a:r>
              <a:rPr lang="en-US" smtClean="0"/>
              <a:t>How do we </a:t>
            </a:r>
            <a:r>
              <a:rPr lang="en-US" b="1" smtClean="0">
                <a:solidFill>
                  <a:schemeClr val="tx1"/>
                </a:solidFill>
              </a:rPr>
              <a:t>tell if we</a:t>
            </a:r>
            <a:r>
              <a:rPr lang="en-US" b="1" smtClean="0">
                <a:solidFill>
                  <a:schemeClr val="tx1"/>
                </a:solidFill>
                <a:latin typeface="Arial" pitchFamily="34" charset="0"/>
              </a:rPr>
              <a:t>’</a:t>
            </a:r>
            <a:r>
              <a:rPr lang="en-US" b="1" smtClean="0">
                <a:solidFill>
                  <a:schemeClr val="tx1"/>
                </a:solidFill>
              </a:rPr>
              <a:t>re right</a:t>
            </a:r>
            <a:r>
              <a:rPr lang="en-US" smtClean="0"/>
              <a:t>?</a:t>
            </a:r>
          </a:p>
        </p:txBody>
      </p:sp>
    </p:spTree>
    <p:extLst>
      <p:ext uri="{BB962C8B-B14F-4D97-AF65-F5344CB8AC3E}">
        <p14:creationId xmlns:p14="http://schemas.microsoft.com/office/powerpoint/2010/main" val="59043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Wait-free 2-Thread Queue</a:t>
            </a:r>
          </a:p>
        </p:txBody>
      </p:sp>
      <p:sp>
        <p:nvSpPr>
          <p:cNvPr id="2" name="Footer Placeholder 1"/>
          <p:cNvSpPr>
            <a:spLocks noGrp="1"/>
          </p:cNvSpPr>
          <p:nvPr>
            <p:ph type="ftr" sz="quarter" idx="10"/>
          </p:nvPr>
        </p:nvSpPr>
        <p:spPr/>
        <p:txBody>
          <a:bodyPr/>
          <a:lstStyle/>
          <a:p>
            <a:pPr>
              <a:defRPr/>
            </a:pPr>
            <a:r>
              <a:rPr lang="en-US" smtClean="0"/>
              <a:t>Art of Multiprocessor Programming</a:t>
            </a:r>
            <a:endParaRPr lang="en-US"/>
          </a:p>
        </p:txBody>
      </p:sp>
      <p:sp>
        <p:nvSpPr>
          <p:cNvPr id="3" name="Slide Number Placeholder 2"/>
          <p:cNvSpPr>
            <a:spLocks noGrp="1"/>
          </p:cNvSpPr>
          <p:nvPr>
            <p:ph type="sldNum" sz="quarter" idx="11"/>
          </p:nvPr>
        </p:nvSpPr>
        <p:spPr/>
        <p:txBody>
          <a:bodyPr/>
          <a:lstStyle/>
          <a:p>
            <a:pPr>
              <a:defRPr/>
            </a:pPr>
            <a:fld id="{02CB1867-0414-47DD-B3B3-1520BC48BD37}" type="slidenum">
              <a:rPr lang="en-US" smtClean="0"/>
              <a:pPr>
                <a:defRPr/>
              </a:pPr>
              <a:t>30</a:t>
            </a:fld>
            <a:endParaRPr lang="en-US"/>
          </a:p>
        </p:txBody>
      </p:sp>
      <p:sp>
        <p:nvSpPr>
          <p:cNvPr id="5" name="Rectangle 4"/>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b="1" dirty="0">
                <a:solidFill>
                  <a:schemeClr val="tx1"/>
                </a:solidFill>
                <a:latin typeface="Courier New" pitchFamily="49" charset="0"/>
                <a:cs typeface="Courier New" pitchFamily="49" charset="0"/>
              </a:rPr>
              <a:t>public</a:t>
            </a:r>
            <a:r>
              <a:rPr lang="en-US" sz="2000" b="1" dirty="0">
                <a:solidFill>
                  <a:srgbClr val="0000FF"/>
                </a:solidFill>
                <a:latin typeface="Courier New" pitchFamily="49" charset="0"/>
                <a:cs typeface="Courier New" pitchFamily="49" charset="0"/>
              </a:rPr>
              <a:t> T </a:t>
            </a:r>
            <a:r>
              <a:rPr lang="en-US" sz="2000" b="1" dirty="0" err="1">
                <a:solidFill>
                  <a:srgbClr val="0000FF"/>
                </a:solidFill>
                <a:latin typeface="Courier New" pitchFamily="49" charset="0"/>
                <a:cs typeface="Courier New" pitchFamily="49" charset="0"/>
              </a:rPr>
              <a:t>deq</a:t>
            </a:r>
            <a:r>
              <a:rPr lang="en-US" sz="2000" b="1" dirty="0">
                <a:solidFill>
                  <a:srgbClr val="0000FF"/>
                </a:solidFill>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throws</a:t>
            </a:r>
            <a:r>
              <a:rPr lang="en-US" sz="2000" b="1" dirty="0">
                <a:solidFill>
                  <a:srgbClr val="0000FF"/>
                </a:solidFill>
                <a:latin typeface="Courier New" pitchFamily="49" charset="0"/>
                <a:cs typeface="Courier New" pitchFamily="49" charset="0"/>
              </a:rPr>
              <a:t> </a:t>
            </a:r>
            <a:r>
              <a:rPr lang="en-US" sz="2000" b="1" dirty="0" err="1">
                <a:solidFill>
                  <a:srgbClr val="0000FF"/>
                </a:solidFill>
                <a:latin typeface="Courier New" pitchFamily="49" charset="0"/>
                <a:cs typeface="Courier New" pitchFamily="49" charset="0"/>
              </a:rPr>
              <a:t>EmptyException</a:t>
            </a:r>
            <a:r>
              <a:rPr lang="en-US" sz="2000" b="1" dirty="0">
                <a:solidFill>
                  <a:srgbClr val="0000FF"/>
                </a:solidFill>
                <a:latin typeface="Courier New" pitchFamily="49" charset="0"/>
                <a:cs typeface="Courier New" pitchFamily="49" charset="0"/>
              </a:rPr>
              <a:t> {</a:t>
            </a:r>
          </a:p>
          <a:p>
            <a:pPr>
              <a:defRPr/>
            </a:pPr>
            <a:r>
              <a:rPr lang="en-US" sz="2000" b="1" dirty="0">
                <a:solidFill>
                  <a:srgbClr val="0000FF"/>
                </a:solidFill>
                <a:latin typeface="Courier New" pitchFamily="49" charset="0"/>
                <a:cs typeface="Courier New" pitchFamily="49" charset="0"/>
              </a:rPr>
              <a:t>  </a:t>
            </a:r>
            <a:r>
              <a:rPr lang="en-US" sz="2000" b="1" dirty="0" err="1">
                <a:solidFill>
                  <a:srgbClr val="0000FF"/>
                </a:solidFill>
                <a:latin typeface="Courier New" pitchFamily="49" charset="0"/>
                <a:cs typeface="Courier New" pitchFamily="49" charset="0"/>
              </a:rPr>
              <a:t>lock.lock</a:t>
            </a:r>
            <a:r>
              <a:rPr lang="en-US" sz="2000" b="1" dirty="0">
                <a:solidFill>
                  <a:srgbClr val="0000FF"/>
                </a:solidFill>
                <a:latin typeface="Courier New" pitchFamily="49" charset="0"/>
                <a:cs typeface="Courier New" pitchFamily="49" charset="0"/>
              </a:rPr>
              <a:t>();             </a:t>
            </a:r>
          </a:p>
          <a:p>
            <a:pPr>
              <a:defRPr/>
            </a:pPr>
            <a:r>
              <a:rPr lang="en-US" sz="2000" b="1" dirty="0">
                <a:solidFill>
                  <a:srgbClr val="0000FF"/>
                </a:solidFill>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try</a:t>
            </a:r>
            <a:r>
              <a:rPr lang="en-US" sz="2000" b="1" dirty="0">
                <a:solidFill>
                  <a:srgbClr val="0000FF"/>
                </a:solidFill>
                <a:latin typeface="Courier New" pitchFamily="49" charset="0"/>
                <a:cs typeface="Courier New" pitchFamily="49" charset="0"/>
              </a:rPr>
              <a:t> {      </a:t>
            </a:r>
          </a:p>
          <a:p>
            <a:pPr>
              <a:defRPr/>
            </a:pPr>
            <a:r>
              <a:rPr lang="en-US" sz="2000" b="1" dirty="0">
                <a:solidFill>
                  <a:srgbClr val="0000FF"/>
                </a:solidFill>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solidFill>
                  <a:srgbClr val="0000FF"/>
                </a:solidFill>
                <a:latin typeface="Courier New" pitchFamily="49" charset="0"/>
                <a:cs typeface="Courier New" pitchFamily="49" charset="0"/>
              </a:rPr>
              <a:t> (tail == head)        </a:t>
            </a:r>
          </a:p>
          <a:p>
            <a:pPr>
              <a:defRPr/>
            </a:pPr>
            <a:r>
              <a:rPr lang="en-US" sz="2000" b="1" dirty="0">
                <a:solidFill>
                  <a:srgbClr val="0000FF"/>
                </a:solidFill>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throw new </a:t>
            </a:r>
            <a:r>
              <a:rPr lang="en-US" sz="2000" b="1" dirty="0" err="1">
                <a:solidFill>
                  <a:srgbClr val="0000FF"/>
                </a:solidFill>
                <a:latin typeface="Courier New" pitchFamily="49" charset="0"/>
                <a:cs typeface="Courier New" pitchFamily="49" charset="0"/>
              </a:rPr>
              <a:t>EmptyException</a:t>
            </a:r>
            <a:r>
              <a:rPr lang="en-US" sz="2000" b="1" dirty="0">
                <a:solidFill>
                  <a:srgbClr val="0000FF"/>
                </a:solidFill>
                <a:latin typeface="Courier New" pitchFamily="49" charset="0"/>
                <a:cs typeface="Courier New" pitchFamily="49" charset="0"/>
              </a:rPr>
              <a:t>();      </a:t>
            </a:r>
          </a:p>
          <a:p>
            <a:pPr>
              <a:defRPr/>
            </a:pPr>
            <a:r>
              <a:rPr lang="en-US" sz="2000" b="1" dirty="0">
                <a:solidFill>
                  <a:srgbClr val="0000FF"/>
                </a:solidFill>
                <a:latin typeface="Courier New" pitchFamily="49" charset="0"/>
                <a:cs typeface="Courier New" pitchFamily="49" charset="0"/>
              </a:rPr>
              <a:t>    T x = items[head % </a:t>
            </a:r>
            <a:r>
              <a:rPr lang="en-US" sz="2000" b="1" dirty="0" err="1">
                <a:solidFill>
                  <a:srgbClr val="0000FF"/>
                </a:solidFill>
                <a:latin typeface="Courier New" pitchFamily="49" charset="0"/>
                <a:cs typeface="Courier New" pitchFamily="49" charset="0"/>
              </a:rPr>
              <a:t>items.length</a:t>
            </a:r>
            <a:r>
              <a:rPr lang="en-US" sz="2000" b="1" dirty="0">
                <a:solidFill>
                  <a:srgbClr val="0000FF"/>
                </a:solidFill>
                <a:latin typeface="Courier New" pitchFamily="49" charset="0"/>
                <a:cs typeface="Courier New" pitchFamily="49" charset="0"/>
              </a:rPr>
              <a:t>];      </a:t>
            </a:r>
          </a:p>
          <a:p>
            <a:pPr>
              <a:defRPr/>
            </a:pPr>
            <a:r>
              <a:rPr lang="en-US" sz="2000" b="1" dirty="0">
                <a:solidFill>
                  <a:srgbClr val="0000FF"/>
                </a:solidFill>
                <a:latin typeface="Courier New" pitchFamily="49" charset="0"/>
                <a:cs typeface="Courier New" pitchFamily="49" charset="0"/>
              </a:rPr>
              <a:t>    head++;      </a:t>
            </a:r>
          </a:p>
          <a:p>
            <a:pPr>
              <a:defRPr/>
            </a:pPr>
            <a:r>
              <a:rPr lang="en-US" sz="2000" b="1" dirty="0">
                <a:solidFill>
                  <a:srgbClr val="0000FF"/>
                </a:solidFill>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solidFill>
                  <a:srgbClr val="0000FF"/>
                </a:solidFill>
                <a:latin typeface="Courier New" pitchFamily="49" charset="0"/>
                <a:cs typeface="Courier New" pitchFamily="49" charset="0"/>
              </a:rPr>
              <a:t> x;    </a:t>
            </a:r>
          </a:p>
          <a:p>
            <a:pPr>
              <a:defRPr/>
            </a:pPr>
            <a:r>
              <a:rPr lang="en-US" sz="2000" b="1" dirty="0">
                <a:solidFill>
                  <a:srgbClr val="0000FF"/>
                </a:solidFill>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finally</a:t>
            </a:r>
            <a:r>
              <a:rPr lang="en-US" sz="2000" b="1" dirty="0">
                <a:solidFill>
                  <a:srgbClr val="0000FF"/>
                </a:solidFill>
                <a:latin typeface="Courier New" pitchFamily="49" charset="0"/>
                <a:cs typeface="Courier New" pitchFamily="49" charset="0"/>
              </a:rPr>
              <a:t> {      </a:t>
            </a:r>
          </a:p>
          <a:p>
            <a:pPr>
              <a:defRPr/>
            </a:pPr>
            <a:r>
              <a:rPr lang="en-US" sz="2000" b="1" dirty="0">
                <a:solidFill>
                  <a:srgbClr val="0000FF"/>
                </a:solidFill>
                <a:latin typeface="Courier New" pitchFamily="49" charset="0"/>
                <a:cs typeface="Courier New" pitchFamily="49" charset="0"/>
              </a:rPr>
              <a:t>    </a:t>
            </a:r>
            <a:r>
              <a:rPr lang="en-US" sz="2000" b="1" dirty="0" err="1">
                <a:solidFill>
                  <a:srgbClr val="0000FF"/>
                </a:solidFill>
                <a:latin typeface="Courier New" pitchFamily="49" charset="0"/>
                <a:cs typeface="Courier New" pitchFamily="49" charset="0"/>
              </a:rPr>
              <a:t>lock.unlock</a:t>
            </a:r>
            <a:r>
              <a:rPr lang="en-US" sz="2000" b="1" dirty="0">
                <a:solidFill>
                  <a:srgbClr val="0000FF"/>
                </a:solidFill>
                <a:latin typeface="Courier New" pitchFamily="49" charset="0"/>
                <a:cs typeface="Courier New" pitchFamily="49" charset="0"/>
              </a:rPr>
              <a:t>();    </a:t>
            </a:r>
          </a:p>
          <a:p>
            <a:pPr>
              <a:defRPr/>
            </a:pPr>
            <a:r>
              <a:rPr lang="en-US" sz="2000" b="1" dirty="0">
                <a:solidFill>
                  <a:srgbClr val="0000FF"/>
                </a:solidFill>
                <a:latin typeface="Courier New" pitchFamily="49" charset="0"/>
                <a:cs typeface="Courier New" pitchFamily="49" charset="0"/>
              </a:rPr>
              <a:t>  }  </a:t>
            </a:r>
          </a:p>
          <a:p>
            <a:pPr>
              <a:defRPr/>
            </a:pPr>
            <a:r>
              <a:rPr lang="en-US" sz="2000" b="1" dirty="0">
                <a:solidFill>
                  <a:srgbClr val="0000FF"/>
                </a:solidFill>
                <a:latin typeface="Courier New" pitchFamily="49" charset="0"/>
                <a:cs typeface="Courier New" pitchFamily="49" charset="0"/>
              </a:rPr>
              <a:t>} </a:t>
            </a:r>
          </a:p>
        </p:txBody>
      </p:sp>
      <p:sp>
        <p:nvSpPr>
          <p:cNvPr id="7" name="Text Box 32"/>
          <p:cNvSpPr txBox="1">
            <a:spLocks noChangeArrowheads="1"/>
          </p:cNvSpPr>
          <p:nvPr/>
        </p:nvSpPr>
        <p:spPr bwMode="auto">
          <a:xfrm rot="-1149610">
            <a:off x="2289175" y="3040062"/>
            <a:ext cx="4819650" cy="1196975"/>
          </a:xfrm>
          <a:prstGeom prst="rect">
            <a:avLst/>
          </a:prstGeom>
          <a:solidFill>
            <a:schemeClr val="bg1"/>
          </a:solidFill>
          <a:ln w="38100" algn="ctr">
            <a:solidFill>
              <a:srgbClr val="FF0000"/>
            </a:solidFill>
            <a:miter lim="800000"/>
            <a:headEnd/>
            <a:tailEnd/>
          </a:ln>
          <a:effectLst>
            <a:outerShdw blurRad="50800" dist="38100" dir="2700000" algn="tl" rotWithShape="0">
              <a:prstClr val="black">
                <a:alpha val="40000"/>
              </a:prstClr>
            </a:outerShdw>
          </a:effectLst>
        </p:spPr>
        <p:txBody>
          <a:bodyPr>
            <a:spAutoFit/>
          </a:bodyPr>
          <a:lstStyle/>
          <a:p>
            <a:r>
              <a:rPr lang="en-US" b="0" dirty="0">
                <a:solidFill>
                  <a:srgbClr val="0000FF"/>
                </a:solidFill>
                <a:latin typeface="Arial" pitchFamily="34" charset="0"/>
              </a:rPr>
              <a:t>How do we define “correct” when modifications are not mutually exclusive? </a:t>
            </a:r>
          </a:p>
        </p:txBody>
      </p:sp>
    </p:spTree>
    <p:extLst>
      <p:ext uri="{BB962C8B-B14F-4D97-AF65-F5344CB8AC3E}">
        <p14:creationId xmlns:p14="http://schemas.microsoft.com/office/powerpoint/2010/main" val="1519326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54502EBC-BACF-4851-8FE4-A3BAC5F2D85F}" type="slidenum">
              <a:rPr lang="x-none" b="0">
                <a:solidFill>
                  <a:schemeClr val="tx1"/>
                </a:solidFill>
                <a:latin typeface="Arial" pitchFamily="34" charset="0"/>
                <a:cs typeface="+mn-cs"/>
              </a:rPr>
              <a:pPr>
                <a:defRPr/>
              </a:pPr>
              <a:t>31</a:t>
            </a:fld>
            <a:endParaRPr lang="en-US" b="0" dirty="0">
              <a:solidFill>
                <a:schemeClr val="tx1"/>
              </a:solidFill>
              <a:latin typeface="Arial" pitchFamily="34" charset="0"/>
              <a:cs typeface="+mn-cs"/>
            </a:endParaRPr>
          </a:p>
        </p:txBody>
      </p:sp>
      <p:pic>
        <p:nvPicPr>
          <p:cNvPr id="22532"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22533" name="Rectangle 2"/>
          <p:cNvSpPr>
            <a:spLocks noGrp="1" noChangeArrowheads="1"/>
          </p:cNvSpPr>
          <p:nvPr>
            <p:ph type="title" idx="4294967295"/>
          </p:nvPr>
        </p:nvSpPr>
        <p:spPr/>
        <p:txBody>
          <a:bodyPr/>
          <a:lstStyle/>
          <a:p>
            <a:pPr eaLnBrk="1" hangingPunct="1"/>
            <a:r>
              <a:rPr lang="en-US" sz="4000" dirty="0" smtClean="0"/>
              <a:t>What </a:t>
            </a:r>
            <a:r>
              <a:rPr lang="en-US" sz="4000" i="1" dirty="0" smtClean="0"/>
              <a:t>is</a:t>
            </a:r>
            <a:r>
              <a:rPr lang="en-US" sz="4000" dirty="0" smtClean="0"/>
              <a:t> a Concurrent Queue? </a:t>
            </a:r>
          </a:p>
        </p:txBody>
      </p:sp>
      <p:sp>
        <p:nvSpPr>
          <p:cNvPr id="22534" name="Rectangle 3"/>
          <p:cNvSpPr>
            <a:spLocks noGrp="1" noChangeArrowheads="1"/>
          </p:cNvSpPr>
          <p:nvPr>
            <p:ph type="body" idx="4294967295"/>
          </p:nvPr>
        </p:nvSpPr>
        <p:spPr>
          <a:xfrm>
            <a:off x="725488" y="2586038"/>
            <a:ext cx="7785100" cy="2743200"/>
          </a:xfrm>
        </p:spPr>
        <p:txBody>
          <a:bodyPr/>
          <a:lstStyle/>
          <a:p>
            <a:pPr eaLnBrk="1" hangingPunct="1">
              <a:lnSpc>
                <a:spcPct val="90000"/>
              </a:lnSpc>
            </a:pPr>
            <a:r>
              <a:rPr lang="en-US" smtClean="0"/>
              <a:t>Need a way to </a:t>
            </a:r>
            <a:r>
              <a:rPr lang="en-US" smtClean="0">
                <a:solidFill>
                  <a:schemeClr val="tx1"/>
                </a:solidFill>
              </a:rPr>
              <a:t>specify</a:t>
            </a:r>
            <a:r>
              <a:rPr lang="en-US" smtClean="0"/>
              <a:t> a concurrent queue object</a:t>
            </a:r>
          </a:p>
          <a:p>
            <a:pPr eaLnBrk="1" hangingPunct="1">
              <a:lnSpc>
                <a:spcPct val="90000"/>
              </a:lnSpc>
            </a:pPr>
            <a:r>
              <a:rPr lang="en-US" smtClean="0"/>
              <a:t>Need a way to prove that an algorithm </a:t>
            </a:r>
            <a:r>
              <a:rPr lang="en-US" smtClean="0">
                <a:solidFill>
                  <a:schemeClr val="tx1"/>
                </a:solidFill>
              </a:rPr>
              <a:t>implements</a:t>
            </a:r>
            <a:r>
              <a:rPr lang="en-US" smtClean="0"/>
              <a:t>  the object</a:t>
            </a:r>
            <a:r>
              <a:rPr lang="en-US" smtClean="0">
                <a:latin typeface="Arial" pitchFamily="34" charset="0"/>
              </a:rPr>
              <a:t>’</a:t>
            </a:r>
            <a:r>
              <a:rPr lang="en-US" smtClean="0"/>
              <a:t>s specification</a:t>
            </a:r>
          </a:p>
          <a:p>
            <a:pPr eaLnBrk="1" hangingPunct="1">
              <a:lnSpc>
                <a:spcPct val="90000"/>
              </a:lnSpc>
            </a:pPr>
            <a:r>
              <a:rPr lang="en-US" smtClean="0"/>
              <a:t>Lets talk about object specifications </a:t>
            </a:r>
            <a:r>
              <a:rPr lang="en-US" smtClean="0">
                <a:latin typeface="Arial" pitchFamily="34" charset="0"/>
              </a:rPr>
              <a:t>…</a:t>
            </a:r>
            <a:endParaRPr lang="en-US" i="1" smtClean="0">
              <a:solidFill>
                <a:srgbClr val="FF0000"/>
              </a:solidFill>
            </a:endParaRP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smtClean="0"/>
              <a:t>Correctness and Progress</a:t>
            </a:r>
          </a:p>
        </p:txBody>
      </p:sp>
      <p:sp>
        <p:nvSpPr>
          <p:cNvPr id="23555" name="Content Placeholder 2"/>
          <p:cNvSpPr>
            <a:spLocks noGrp="1"/>
          </p:cNvSpPr>
          <p:nvPr>
            <p:ph idx="4294967295"/>
          </p:nvPr>
        </p:nvSpPr>
        <p:spPr/>
        <p:txBody>
          <a:bodyPr/>
          <a:lstStyle/>
          <a:p>
            <a:pPr eaLnBrk="1" hangingPunct="1"/>
            <a:r>
              <a:rPr lang="en-US" smtClean="0"/>
              <a:t>In a concurrent setting, we need to specify both the </a:t>
            </a:r>
            <a:r>
              <a:rPr lang="en-US" smtClean="0">
                <a:solidFill>
                  <a:schemeClr val="tx1"/>
                </a:solidFill>
              </a:rPr>
              <a:t>safety</a:t>
            </a:r>
            <a:r>
              <a:rPr lang="en-US" smtClean="0"/>
              <a:t> and the </a:t>
            </a:r>
            <a:r>
              <a:rPr lang="en-US" smtClean="0">
                <a:solidFill>
                  <a:schemeClr val="tx1"/>
                </a:solidFill>
              </a:rPr>
              <a:t>liveness</a:t>
            </a:r>
            <a:r>
              <a:rPr lang="en-US" smtClean="0"/>
              <a:t> properties of an object</a:t>
            </a:r>
          </a:p>
          <a:p>
            <a:pPr eaLnBrk="1" hangingPunct="1"/>
            <a:r>
              <a:rPr lang="en-US" smtClean="0"/>
              <a:t>Need a way to define </a:t>
            </a:r>
          </a:p>
          <a:p>
            <a:pPr lvl="1" eaLnBrk="1" hangingPunct="1"/>
            <a:r>
              <a:rPr lang="en-US" smtClean="0"/>
              <a:t>when an implementation is </a:t>
            </a:r>
            <a:r>
              <a:rPr lang="en-US" smtClean="0">
                <a:solidFill>
                  <a:schemeClr val="tx1"/>
                </a:solidFill>
              </a:rPr>
              <a:t>correct</a:t>
            </a:r>
          </a:p>
          <a:p>
            <a:pPr lvl="1" eaLnBrk="1" hangingPunct="1"/>
            <a:r>
              <a:rPr lang="en-US" smtClean="0"/>
              <a:t>the conditions under which it guarantees </a:t>
            </a:r>
            <a:r>
              <a:rPr lang="en-US" smtClean="0">
                <a:solidFill>
                  <a:schemeClr val="tx1"/>
                </a:solidFill>
              </a:rPr>
              <a:t>progress</a:t>
            </a:r>
          </a:p>
          <a:p>
            <a:pPr eaLnBrk="1" hangingPunct="1"/>
            <a:endParaRPr lang="en-US" smtClean="0"/>
          </a:p>
          <a:p>
            <a:pPr eaLnBrk="1" hangingPunct="1"/>
            <a:endParaRPr lang="en-US" smtClean="0"/>
          </a:p>
        </p:txBody>
      </p:sp>
      <p:sp>
        <p:nvSpPr>
          <p:cNvPr id="4"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p:cNvSpPr>
            <a:spLocks noGrp="1"/>
          </p:cNvSpPr>
          <p:nvPr>
            <p:ph type="sldNum" sz="quarter" idx="11"/>
          </p:nvPr>
        </p:nvSpPr>
        <p:spPr>
          <a:xfrm>
            <a:off x="6553200" y="6248400"/>
            <a:ext cx="1905000" cy="457200"/>
          </a:xfrm>
        </p:spPr>
        <p:txBody>
          <a:bodyPr/>
          <a:lstStyle/>
          <a:p>
            <a:pPr>
              <a:defRPr/>
            </a:pPr>
            <a:fld id="{25AF5C0E-8286-4588-9C50-A32D9B460E2C}" type="slidenum">
              <a:rPr lang="x-none" b="0">
                <a:solidFill>
                  <a:schemeClr val="tx1"/>
                </a:solidFill>
                <a:latin typeface="Arial" pitchFamily="34" charset="0"/>
                <a:cs typeface="+mn-cs"/>
              </a:rPr>
              <a:pPr>
                <a:defRPr/>
              </a:pPr>
              <a:t>32</a:t>
            </a:fld>
            <a:endParaRPr lang="en-US" b="0" dirty="0">
              <a:solidFill>
                <a:schemeClr val="tx1"/>
              </a:solidFill>
              <a:latin typeface="Arial" pitchFamily="34" charset="0"/>
              <a:cs typeface="+mn-cs"/>
            </a:endParaRPr>
          </a:p>
        </p:txBody>
      </p:sp>
      <p:sp>
        <p:nvSpPr>
          <p:cNvPr id="6" name="TextBox 5"/>
          <p:cNvSpPr txBox="1"/>
          <p:nvPr/>
        </p:nvSpPr>
        <p:spPr>
          <a:xfrm>
            <a:off x="2184400" y="5676900"/>
            <a:ext cx="4325938" cy="461963"/>
          </a:xfrm>
          <a:prstGeom prst="rect">
            <a:avLst/>
          </a:prstGeom>
          <a:solidFill>
            <a:schemeClr val="bg1"/>
          </a:solidFill>
          <a:ln w="34925">
            <a:solidFill>
              <a:srgbClr val="FF0000"/>
            </a:solidFill>
          </a:ln>
        </p:spPr>
        <p:txBody>
          <a:bodyPr wrap="none">
            <a:spAutoFit/>
          </a:bodyPr>
          <a:lstStyle/>
          <a:p>
            <a:pPr>
              <a:defRPr/>
            </a:pPr>
            <a:r>
              <a:rPr lang="en-US" dirty="0">
                <a:latin typeface="Arial" pitchFamily="34" charset="0"/>
                <a:cs typeface="+mn-cs"/>
              </a:rPr>
              <a:t>Lets begin with correctness</a:t>
            </a:r>
          </a:p>
        </p:txBody>
      </p:sp>
      <p:pic>
        <p:nvPicPr>
          <p:cNvPr id="7"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E3D45E75-5D4D-4D37-8411-BC8FE2ECD737}" type="slidenum">
              <a:rPr lang="x-none" b="0">
                <a:solidFill>
                  <a:schemeClr val="tx1"/>
                </a:solidFill>
                <a:latin typeface="Arial" pitchFamily="34" charset="0"/>
                <a:cs typeface="+mn-cs"/>
              </a:rPr>
              <a:pPr>
                <a:defRPr/>
              </a:pPr>
              <a:t>33</a:t>
            </a:fld>
            <a:endParaRPr lang="en-US" b="0" dirty="0">
              <a:solidFill>
                <a:schemeClr val="tx1"/>
              </a:solidFill>
              <a:latin typeface="Arial" pitchFamily="34" charset="0"/>
              <a:cs typeface="+mn-cs"/>
            </a:endParaRPr>
          </a:p>
        </p:txBody>
      </p:sp>
      <p:pic>
        <p:nvPicPr>
          <p:cNvPr id="2458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24581" name="Rectangle 3"/>
          <p:cNvSpPr>
            <a:spLocks noGrp="1" noChangeArrowheads="1"/>
          </p:cNvSpPr>
          <p:nvPr>
            <p:ph type="title" idx="4294967295"/>
          </p:nvPr>
        </p:nvSpPr>
        <p:spPr/>
        <p:txBody>
          <a:bodyPr/>
          <a:lstStyle/>
          <a:p>
            <a:pPr eaLnBrk="1" hangingPunct="1"/>
            <a:r>
              <a:rPr lang="en-US" smtClean="0"/>
              <a:t>Sequential Objects</a:t>
            </a:r>
          </a:p>
        </p:txBody>
      </p:sp>
      <p:sp>
        <p:nvSpPr>
          <p:cNvPr id="24582" name="Rectangle 4"/>
          <p:cNvSpPr>
            <a:spLocks noGrp="1" noChangeArrowheads="1"/>
          </p:cNvSpPr>
          <p:nvPr>
            <p:ph type="body" idx="4294967295"/>
          </p:nvPr>
        </p:nvSpPr>
        <p:spPr/>
        <p:txBody>
          <a:bodyPr/>
          <a:lstStyle/>
          <a:p>
            <a:pPr eaLnBrk="1" hangingPunct="1"/>
            <a:r>
              <a:rPr lang="en-US" dirty="0" smtClean="0"/>
              <a:t>Each object has a </a:t>
            </a:r>
            <a:r>
              <a:rPr lang="en-US" b="1" i="1" dirty="0" smtClean="0">
                <a:solidFill>
                  <a:schemeClr val="tx1"/>
                </a:solidFill>
              </a:rPr>
              <a:t>state</a:t>
            </a:r>
          </a:p>
          <a:p>
            <a:pPr lvl="1" eaLnBrk="1" hangingPunct="1"/>
            <a:r>
              <a:rPr lang="en-US" dirty="0" smtClean="0"/>
              <a:t>Usually given by a set of </a:t>
            </a:r>
            <a:r>
              <a:rPr lang="en-US" b="1" i="1" dirty="0" smtClean="0">
                <a:solidFill>
                  <a:schemeClr val="tx1"/>
                </a:solidFill>
              </a:rPr>
              <a:t>fields</a:t>
            </a:r>
          </a:p>
          <a:p>
            <a:pPr lvl="1" eaLnBrk="1" hangingPunct="1"/>
            <a:r>
              <a:rPr lang="en-US" dirty="0" smtClean="0"/>
              <a:t>Queue example: sequence of items</a:t>
            </a:r>
          </a:p>
          <a:p>
            <a:pPr eaLnBrk="1" hangingPunct="1"/>
            <a:r>
              <a:rPr lang="en-US" dirty="0" smtClean="0"/>
              <a:t>Each object has a set of </a:t>
            </a:r>
            <a:r>
              <a:rPr lang="en-US" b="1" i="1" dirty="0" smtClean="0">
                <a:solidFill>
                  <a:schemeClr val="tx1"/>
                </a:solidFill>
              </a:rPr>
              <a:t>methods</a:t>
            </a:r>
          </a:p>
          <a:p>
            <a:pPr lvl="1" eaLnBrk="1" hangingPunct="1"/>
            <a:r>
              <a:rPr lang="en-US" dirty="0" smtClean="0"/>
              <a:t>Only way to manipulate state</a:t>
            </a:r>
          </a:p>
          <a:p>
            <a:pPr lvl="1" eaLnBrk="1" hangingPunct="1"/>
            <a:r>
              <a:rPr lang="en-US" dirty="0" smtClean="0"/>
              <a:t>Queue example: </a:t>
            </a:r>
            <a:r>
              <a:rPr lang="en-US" b="1" dirty="0" err="1" smtClean="0">
                <a:solidFill>
                  <a:schemeClr val="tx1"/>
                </a:solidFill>
                <a:latin typeface="Courier New" pitchFamily="49" charset="0"/>
              </a:rPr>
              <a:t>enq</a:t>
            </a:r>
            <a:r>
              <a:rPr lang="en-US" b="1" dirty="0" smtClean="0"/>
              <a:t> </a:t>
            </a:r>
            <a:r>
              <a:rPr lang="en-US" dirty="0" smtClean="0"/>
              <a:t>and </a:t>
            </a:r>
            <a:r>
              <a:rPr lang="en-US" b="1" dirty="0" err="1" smtClean="0">
                <a:solidFill>
                  <a:schemeClr val="tx1"/>
                </a:solidFill>
                <a:latin typeface="Courier New" pitchFamily="49" charset="0"/>
              </a:rPr>
              <a:t>deq</a:t>
            </a:r>
            <a:r>
              <a:rPr lang="en-US" dirty="0" smtClean="0"/>
              <a:t> methods</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F992D1AE-2351-44A9-8F33-2839738523F2}" type="slidenum">
              <a:rPr lang="x-none" b="0">
                <a:solidFill>
                  <a:schemeClr val="tx1"/>
                </a:solidFill>
                <a:latin typeface="Arial" pitchFamily="34" charset="0"/>
                <a:cs typeface="+mn-cs"/>
              </a:rPr>
              <a:pPr>
                <a:defRPr/>
              </a:pPr>
              <a:t>34</a:t>
            </a:fld>
            <a:endParaRPr lang="en-US" b="0" dirty="0">
              <a:solidFill>
                <a:schemeClr val="tx1"/>
              </a:solidFill>
              <a:latin typeface="Arial" pitchFamily="34" charset="0"/>
              <a:cs typeface="+mn-cs"/>
            </a:endParaRPr>
          </a:p>
        </p:txBody>
      </p:sp>
      <p:pic>
        <p:nvPicPr>
          <p:cNvPr id="25604"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25605" name="Rectangle 2"/>
          <p:cNvSpPr>
            <a:spLocks noGrp="1" noChangeArrowheads="1"/>
          </p:cNvSpPr>
          <p:nvPr>
            <p:ph type="title" idx="4294967295"/>
          </p:nvPr>
        </p:nvSpPr>
        <p:spPr/>
        <p:txBody>
          <a:bodyPr/>
          <a:lstStyle/>
          <a:p>
            <a:pPr eaLnBrk="1" hangingPunct="1"/>
            <a:r>
              <a:rPr lang="en-US" smtClean="0"/>
              <a:t>Sequential Specifications</a:t>
            </a:r>
          </a:p>
        </p:txBody>
      </p:sp>
      <p:sp>
        <p:nvSpPr>
          <p:cNvPr id="25606" name="Rectangle 3"/>
          <p:cNvSpPr>
            <a:spLocks noGrp="1" noChangeArrowheads="1"/>
          </p:cNvSpPr>
          <p:nvPr>
            <p:ph type="body" idx="4294967295"/>
          </p:nvPr>
        </p:nvSpPr>
        <p:spPr>
          <a:xfrm>
            <a:off x="685800" y="1595438"/>
            <a:ext cx="7772400" cy="4373562"/>
          </a:xfrm>
        </p:spPr>
        <p:txBody>
          <a:bodyPr/>
          <a:lstStyle/>
          <a:p>
            <a:pPr eaLnBrk="1" hangingPunct="1"/>
            <a:r>
              <a:rPr lang="en-US" sz="2800" smtClean="0">
                <a:solidFill>
                  <a:schemeClr val="tx1"/>
                </a:solidFill>
              </a:rPr>
              <a:t>If</a:t>
            </a:r>
            <a:r>
              <a:rPr lang="en-US" sz="2800" smtClean="0">
                <a:solidFill>
                  <a:srgbClr val="FF0000"/>
                </a:solidFill>
              </a:rPr>
              <a:t> (precondition)</a:t>
            </a:r>
            <a:r>
              <a:rPr lang="en-US" sz="2800" smtClean="0">
                <a:solidFill>
                  <a:srgbClr val="FF7C80"/>
                </a:solidFill>
              </a:rPr>
              <a:t> </a:t>
            </a:r>
          </a:p>
          <a:p>
            <a:pPr lvl="1" eaLnBrk="1" hangingPunct="1"/>
            <a:r>
              <a:rPr lang="en-US" smtClean="0"/>
              <a:t>the object is in such-and-such a state</a:t>
            </a:r>
          </a:p>
          <a:p>
            <a:pPr lvl="1" eaLnBrk="1" hangingPunct="1"/>
            <a:r>
              <a:rPr lang="en-US" smtClean="0"/>
              <a:t>before you call the method,</a:t>
            </a:r>
          </a:p>
          <a:p>
            <a:pPr eaLnBrk="1" hangingPunct="1"/>
            <a:r>
              <a:rPr lang="en-US" sz="2800" smtClean="0">
                <a:solidFill>
                  <a:schemeClr val="tx1"/>
                </a:solidFill>
              </a:rPr>
              <a:t>Then </a:t>
            </a:r>
            <a:r>
              <a:rPr lang="en-US" sz="2800" smtClean="0">
                <a:solidFill>
                  <a:srgbClr val="FF0000"/>
                </a:solidFill>
              </a:rPr>
              <a:t>(postcondition)</a:t>
            </a:r>
          </a:p>
          <a:p>
            <a:pPr lvl="1" eaLnBrk="1" hangingPunct="1"/>
            <a:r>
              <a:rPr lang="en-US" smtClean="0"/>
              <a:t>the method will return a particular value</a:t>
            </a:r>
          </a:p>
          <a:p>
            <a:pPr lvl="1" eaLnBrk="1" hangingPunct="1"/>
            <a:r>
              <a:rPr lang="en-US" smtClean="0"/>
              <a:t>or throw a particular exception.</a:t>
            </a:r>
          </a:p>
          <a:p>
            <a:pPr eaLnBrk="1" hangingPunct="1"/>
            <a:r>
              <a:rPr lang="en-US" sz="2800" smtClean="0">
                <a:solidFill>
                  <a:schemeClr val="tx1"/>
                </a:solidFill>
              </a:rPr>
              <a:t>and </a:t>
            </a:r>
            <a:r>
              <a:rPr lang="en-US" sz="2800" smtClean="0">
                <a:solidFill>
                  <a:srgbClr val="FF0000"/>
                </a:solidFill>
              </a:rPr>
              <a:t>(postcondition, con</a:t>
            </a:r>
            <a:r>
              <a:rPr lang="en-US" sz="2800" smtClean="0">
                <a:solidFill>
                  <a:srgbClr val="FF0000"/>
                </a:solidFill>
                <a:latin typeface="Arial" pitchFamily="34" charset="0"/>
              </a:rPr>
              <a:t>’</a:t>
            </a:r>
            <a:r>
              <a:rPr lang="en-US" sz="2800" smtClean="0">
                <a:solidFill>
                  <a:srgbClr val="FF0000"/>
                </a:solidFill>
              </a:rPr>
              <a:t>t)</a:t>
            </a:r>
          </a:p>
          <a:p>
            <a:pPr lvl="1" eaLnBrk="1" hangingPunct="1"/>
            <a:r>
              <a:rPr lang="en-US" smtClean="0"/>
              <a:t>the object will be in some other state</a:t>
            </a:r>
          </a:p>
          <a:p>
            <a:pPr lvl="1" eaLnBrk="1" hangingPunct="1"/>
            <a:r>
              <a:rPr lang="en-US" smtClean="0"/>
              <a:t>when the method returns, </a:t>
            </a:r>
          </a:p>
          <a:p>
            <a:pPr lvl="1" eaLnBrk="1" hangingPunct="1"/>
            <a:endParaRPr lang="en-US" smtClean="0"/>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BF4BE75B-56BA-4DFD-A3AD-6C46ECCE74A5}" type="slidenum">
              <a:rPr lang="x-none" b="0">
                <a:solidFill>
                  <a:schemeClr val="tx1"/>
                </a:solidFill>
                <a:latin typeface="Arial" pitchFamily="34" charset="0"/>
                <a:cs typeface="+mn-cs"/>
              </a:rPr>
              <a:pPr>
                <a:defRPr/>
              </a:pPr>
              <a:t>35</a:t>
            </a:fld>
            <a:endParaRPr lang="en-US" b="0" dirty="0">
              <a:solidFill>
                <a:schemeClr val="tx1"/>
              </a:solidFill>
              <a:latin typeface="Arial" pitchFamily="34" charset="0"/>
              <a:cs typeface="+mn-cs"/>
            </a:endParaRPr>
          </a:p>
        </p:txBody>
      </p:sp>
      <p:pic>
        <p:nvPicPr>
          <p:cNvPr id="26628"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26629" name="Rectangle 2"/>
          <p:cNvSpPr>
            <a:spLocks noGrp="1" noChangeArrowheads="1"/>
          </p:cNvSpPr>
          <p:nvPr>
            <p:ph type="title" idx="4294967295"/>
          </p:nvPr>
        </p:nvSpPr>
        <p:spPr/>
        <p:txBody>
          <a:bodyPr/>
          <a:lstStyle/>
          <a:p>
            <a:pPr eaLnBrk="1" hangingPunct="1"/>
            <a:r>
              <a:rPr lang="en-US" sz="4000" smtClean="0"/>
              <a:t>Pre and PostConditions for Dequeue</a:t>
            </a:r>
          </a:p>
        </p:txBody>
      </p:sp>
      <p:sp>
        <p:nvSpPr>
          <p:cNvPr id="26630" name="Rectangle 3"/>
          <p:cNvSpPr>
            <a:spLocks noGrp="1" noChangeArrowheads="1"/>
          </p:cNvSpPr>
          <p:nvPr>
            <p:ph type="body" idx="4294967295"/>
          </p:nvPr>
        </p:nvSpPr>
        <p:spPr/>
        <p:txBody>
          <a:bodyPr/>
          <a:lstStyle/>
          <a:p>
            <a:pPr eaLnBrk="1" hangingPunct="1"/>
            <a:r>
              <a:rPr lang="en-US" smtClean="0"/>
              <a:t>Precondition:</a:t>
            </a:r>
          </a:p>
          <a:p>
            <a:pPr lvl="1" eaLnBrk="1" hangingPunct="1"/>
            <a:r>
              <a:rPr lang="en-US" smtClean="0">
                <a:solidFill>
                  <a:schemeClr val="tx1"/>
                </a:solidFill>
              </a:rPr>
              <a:t>Queue is non-empty</a:t>
            </a:r>
          </a:p>
          <a:p>
            <a:pPr eaLnBrk="1" hangingPunct="1"/>
            <a:r>
              <a:rPr lang="en-US" smtClean="0"/>
              <a:t>Postcondition:</a:t>
            </a:r>
          </a:p>
          <a:p>
            <a:pPr lvl="1" eaLnBrk="1" hangingPunct="1"/>
            <a:r>
              <a:rPr lang="en-US" smtClean="0">
                <a:solidFill>
                  <a:schemeClr val="tx1"/>
                </a:solidFill>
              </a:rPr>
              <a:t>Returns first item in queue</a:t>
            </a:r>
          </a:p>
          <a:p>
            <a:pPr eaLnBrk="1" hangingPunct="1"/>
            <a:r>
              <a:rPr lang="en-US" smtClean="0"/>
              <a:t>Postcondition:</a:t>
            </a:r>
          </a:p>
          <a:p>
            <a:pPr lvl="1" eaLnBrk="1" hangingPunct="1"/>
            <a:r>
              <a:rPr lang="en-US" smtClean="0">
                <a:solidFill>
                  <a:schemeClr val="tx1"/>
                </a:solidFill>
              </a:rPr>
              <a:t>Removes first item in queue</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EF1E53FF-343F-4C43-A07F-0108EA0F5E0C}" type="slidenum">
              <a:rPr lang="x-none" b="0">
                <a:solidFill>
                  <a:schemeClr val="tx1"/>
                </a:solidFill>
                <a:latin typeface="Arial" pitchFamily="34" charset="0"/>
                <a:cs typeface="+mn-cs"/>
              </a:rPr>
              <a:pPr>
                <a:defRPr/>
              </a:pPr>
              <a:t>36</a:t>
            </a:fld>
            <a:endParaRPr lang="en-US" b="0" dirty="0">
              <a:solidFill>
                <a:schemeClr val="tx1"/>
              </a:solidFill>
              <a:latin typeface="Arial" pitchFamily="34" charset="0"/>
              <a:cs typeface="+mn-cs"/>
            </a:endParaRPr>
          </a:p>
        </p:txBody>
      </p:sp>
      <p:pic>
        <p:nvPicPr>
          <p:cNvPr id="27652"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27653" name="Rectangle 2"/>
          <p:cNvSpPr>
            <a:spLocks noGrp="1" noChangeArrowheads="1"/>
          </p:cNvSpPr>
          <p:nvPr>
            <p:ph type="title" idx="4294967295"/>
          </p:nvPr>
        </p:nvSpPr>
        <p:spPr/>
        <p:txBody>
          <a:bodyPr/>
          <a:lstStyle/>
          <a:p>
            <a:pPr eaLnBrk="1" hangingPunct="1"/>
            <a:r>
              <a:rPr lang="en-US" sz="4000" smtClean="0"/>
              <a:t>Pre and PostConditions for Dequeue</a:t>
            </a:r>
          </a:p>
        </p:txBody>
      </p:sp>
      <p:sp>
        <p:nvSpPr>
          <p:cNvPr id="27654" name="Rectangle 3"/>
          <p:cNvSpPr>
            <a:spLocks noGrp="1" noChangeArrowheads="1"/>
          </p:cNvSpPr>
          <p:nvPr>
            <p:ph type="body" idx="4294967295"/>
          </p:nvPr>
        </p:nvSpPr>
        <p:spPr/>
        <p:txBody>
          <a:bodyPr/>
          <a:lstStyle/>
          <a:p>
            <a:pPr eaLnBrk="1" hangingPunct="1"/>
            <a:r>
              <a:rPr lang="en-US" smtClean="0"/>
              <a:t>Precondition:</a:t>
            </a:r>
          </a:p>
          <a:p>
            <a:pPr lvl="1" eaLnBrk="1" hangingPunct="1"/>
            <a:r>
              <a:rPr lang="en-US" smtClean="0">
                <a:solidFill>
                  <a:schemeClr val="tx1"/>
                </a:solidFill>
              </a:rPr>
              <a:t>Queue is empty</a:t>
            </a:r>
          </a:p>
          <a:p>
            <a:pPr eaLnBrk="1" hangingPunct="1"/>
            <a:r>
              <a:rPr lang="en-US" smtClean="0"/>
              <a:t>Postcondition:</a:t>
            </a:r>
          </a:p>
          <a:p>
            <a:pPr lvl="1" eaLnBrk="1" hangingPunct="1"/>
            <a:r>
              <a:rPr lang="en-US" smtClean="0">
                <a:solidFill>
                  <a:schemeClr val="tx1"/>
                </a:solidFill>
              </a:rPr>
              <a:t>Throws Empty exception</a:t>
            </a:r>
          </a:p>
          <a:p>
            <a:pPr eaLnBrk="1" hangingPunct="1"/>
            <a:r>
              <a:rPr lang="en-US" smtClean="0"/>
              <a:t>Postcondition:</a:t>
            </a:r>
          </a:p>
          <a:p>
            <a:pPr lvl="1" eaLnBrk="1" hangingPunct="1"/>
            <a:r>
              <a:rPr lang="en-US" smtClean="0">
                <a:solidFill>
                  <a:schemeClr val="tx1"/>
                </a:solidFill>
              </a:rPr>
              <a:t>Queue state unchanged</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smtClean="0">
                <a:solidFill>
                  <a:schemeClr val="tx1"/>
                </a:solidFill>
                <a:latin typeface="Arial" pitchFamily="34" charset="0"/>
                <a:cs typeface="+mn-cs"/>
              </a:rPr>
              <a:t>Art of Multiprocessor Programming</a:t>
            </a:r>
            <a:endParaRPr lang="en-US" b="0" dirty="0">
              <a:solidFill>
                <a:schemeClr val="tx1"/>
              </a:solidFill>
              <a:latin typeface="Arial" pitchFamily="34" charset="0"/>
              <a:cs typeface="+mn-cs"/>
            </a:endParaRP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35A7829F-5716-4E8A-B6CB-98BC8071F3DA}" type="slidenum">
              <a:rPr lang="x-none" b="0" smtClean="0">
                <a:solidFill>
                  <a:schemeClr val="tx1"/>
                </a:solidFill>
                <a:latin typeface="Arial" pitchFamily="34" charset="0"/>
                <a:cs typeface="+mn-cs"/>
              </a:rPr>
              <a:pPr>
                <a:defRPr/>
              </a:pPr>
              <a:t>37</a:t>
            </a:fld>
            <a:endParaRPr lang="en-US" b="0" dirty="0">
              <a:solidFill>
                <a:schemeClr val="tx1"/>
              </a:solidFill>
              <a:latin typeface="Arial" pitchFamily="34" charset="0"/>
              <a:cs typeface="+mn-cs"/>
            </a:endParaRPr>
          </a:p>
        </p:txBody>
      </p:sp>
      <p:pic>
        <p:nvPicPr>
          <p:cNvPr id="28676"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28677" name="Rectangle 2"/>
          <p:cNvSpPr>
            <a:spLocks noGrp="1" noChangeArrowheads="1"/>
          </p:cNvSpPr>
          <p:nvPr>
            <p:ph type="title" idx="4294967295"/>
          </p:nvPr>
        </p:nvSpPr>
        <p:spPr/>
        <p:txBody>
          <a:bodyPr/>
          <a:lstStyle/>
          <a:p>
            <a:pPr eaLnBrk="1" hangingPunct="1"/>
            <a:r>
              <a:rPr lang="en-US" sz="4000" smtClean="0"/>
              <a:t>Why Sequential Specifications Totally Rock</a:t>
            </a:r>
          </a:p>
        </p:txBody>
      </p:sp>
      <p:sp>
        <p:nvSpPr>
          <p:cNvPr id="28678" name="Rectangle 3"/>
          <p:cNvSpPr>
            <a:spLocks noGrp="1" noChangeArrowheads="1"/>
          </p:cNvSpPr>
          <p:nvPr>
            <p:ph type="body" idx="4294967295"/>
          </p:nvPr>
        </p:nvSpPr>
        <p:spPr/>
        <p:txBody>
          <a:bodyPr/>
          <a:lstStyle/>
          <a:p>
            <a:pPr eaLnBrk="1" hangingPunct="1"/>
            <a:r>
              <a:rPr lang="en-US" sz="2800" smtClean="0"/>
              <a:t>Interactions among methods captured by side-effects on object state</a:t>
            </a:r>
          </a:p>
          <a:p>
            <a:pPr lvl="1" eaLnBrk="1" hangingPunct="1"/>
            <a:r>
              <a:rPr lang="en-US" sz="2400" smtClean="0">
                <a:solidFill>
                  <a:schemeClr val="tx1"/>
                </a:solidFill>
              </a:rPr>
              <a:t>State meaningful between method calls</a:t>
            </a:r>
          </a:p>
          <a:p>
            <a:pPr eaLnBrk="1" hangingPunct="1"/>
            <a:r>
              <a:rPr lang="en-US" sz="2800" smtClean="0"/>
              <a:t>Documentation size linear in number of methods</a:t>
            </a:r>
          </a:p>
          <a:p>
            <a:pPr lvl="1" eaLnBrk="1" hangingPunct="1"/>
            <a:r>
              <a:rPr lang="en-US" sz="2400" smtClean="0">
                <a:solidFill>
                  <a:schemeClr val="tx1"/>
                </a:solidFill>
              </a:rPr>
              <a:t>Each method described in isolation</a:t>
            </a:r>
          </a:p>
          <a:p>
            <a:pPr eaLnBrk="1" hangingPunct="1"/>
            <a:r>
              <a:rPr lang="en-US" sz="2800" smtClean="0"/>
              <a:t>Can add new methods</a:t>
            </a:r>
          </a:p>
          <a:p>
            <a:pPr lvl="1" eaLnBrk="1" hangingPunct="1"/>
            <a:r>
              <a:rPr lang="en-US" sz="2400" smtClean="0">
                <a:solidFill>
                  <a:schemeClr val="tx1"/>
                </a:solidFill>
              </a:rPr>
              <a:t>Without changing descriptions of old methods</a:t>
            </a:r>
          </a:p>
        </p:txBody>
      </p:sp>
      <p:pic>
        <p:nvPicPr>
          <p:cNvPr id="15"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E60596D7-5EEE-44F0-BB35-2E0C03A88A9E}" type="slidenum">
              <a:rPr lang="x-none" b="0">
                <a:solidFill>
                  <a:schemeClr val="tx1"/>
                </a:solidFill>
                <a:latin typeface="Arial" pitchFamily="34" charset="0"/>
                <a:cs typeface="+mn-cs"/>
              </a:rPr>
              <a:pPr>
                <a:defRPr/>
              </a:pPr>
              <a:t>38</a:t>
            </a:fld>
            <a:endParaRPr lang="en-US" b="0" dirty="0">
              <a:solidFill>
                <a:schemeClr val="tx1"/>
              </a:solidFill>
              <a:latin typeface="Arial" pitchFamily="34" charset="0"/>
              <a:cs typeface="+mn-cs"/>
            </a:endParaRPr>
          </a:p>
        </p:txBody>
      </p:sp>
      <p:pic>
        <p:nvPicPr>
          <p:cNvPr id="2970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29701" name="Rectangle 3"/>
          <p:cNvSpPr>
            <a:spLocks noGrp="1" noChangeArrowheads="1"/>
          </p:cNvSpPr>
          <p:nvPr>
            <p:ph type="title" idx="4294967295"/>
          </p:nvPr>
        </p:nvSpPr>
        <p:spPr/>
        <p:txBody>
          <a:bodyPr/>
          <a:lstStyle/>
          <a:p>
            <a:pPr eaLnBrk="1" hangingPunct="1"/>
            <a:r>
              <a:rPr lang="en-US" sz="4000" smtClean="0"/>
              <a:t>What About Concurrent Specifications ?</a:t>
            </a:r>
          </a:p>
        </p:txBody>
      </p:sp>
      <p:sp>
        <p:nvSpPr>
          <p:cNvPr id="29702" name="Rectangle 4"/>
          <p:cNvSpPr>
            <a:spLocks noGrp="1" noChangeArrowheads="1"/>
          </p:cNvSpPr>
          <p:nvPr>
            <p:ph type="body" idx="4294967295"/>
          </p:nvPr>
        </p:nvSpPr>
        <p:spPr>
          <a:xfrm>
            <a:off x="622300" y="2311400"/>
            <a:ext cx="7747000" cy="2997200"/>
          </a:xfrm>
        </p:spPr>
        <p:txBody>
          <a:bodyPr/>
          <a:lstStyle/>
          <a:p>
            <a:pPr eaLnBrk="1" hangingPunct="1"/>
            <a:r>
              <a:rPr lang="en-US" smtClean="0"/>
              <a:t>Methods? </a:t>
            </a:r>
          </a:p>
          <a:p>
            <a:pPr eaLnBrk="1" hangingPunct="1"/>
            <a:r>
              <a:rPr lang="en-US" smtClean="0"/>
              <a:t>Documentation?</a:t>
            </a:r>
          </a:p>
          <a:p>
            <a:pPr eaLnBrk="1" hangingPunct="1"/>
            <a:r>
              <a:rPr lang="en-US" smtClean="0"/>
              <a:t>Adding new methods? </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1" name="Slide Number Placeholder 3"/>
          <p:cNvSpPr>
            <a:spLocks noGrp="1"/>
          </p:cNvSpPr>
          <p:nvPr>
            <p:ph type="sldNum" sz="quarter" idx="11"/>
          </p:nvPr>
        </p:nvSpPr>
        <p:spPr>
          <a:xfrm>
            <a:off x="6553200" y="6248400"/>
            <a:ext cx="1905000" cy="457200"/>
          </a:xfrm>
        </p:spPr>
        <p:txBody>
          <a:bodyPr/>
          <a:lstStyle/>
          <a:p>
            <a:pPr>
              <a:defRPr/>
            </a:pPr>
            <a:fld id="{C4389E63-74C5-4BC6-93F7-5E1F2E241485}" type="slidenum">
              <a:rPr lang="x-none" b="0">
                <a:solidFill>
                  <a:schemeClr val="tx1"/>
                </a:solidFill>
                <a:latin typeface="Arial" pitchFamily="34" charset="0"/>
                <a:cs typeface="+mn-cs"/>
              </a:rPr>
              <a:pPr>
                <a:defRPr/>
              </a:pPr>
              <a:t>39</a:t>
            </a:fld>
            <a:endParaRPr lang="en-US" b="0" dirty="0">
              <a:solidFill>
                <a:schemeClr val="tx1"/>
              </a:solidFill>
              <a:latin typeface="Arial" pitchFamily="34" charset="0"/>
              <a:cs typeface="+mn-cs"/>
            </a:endParaRPr>
          </a:p>
        </p:txBody>
      </p:sp>
      <p:pic>
        <p:nvPicPr>
          <p:cNvPr id="30724" name="Picture 57"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30725" name="Rectangle 2"/>
          <p:cNvSpPr>
            <a:spLocks noGrp="1" noChangeArrowheads="1"/>
          </p:cNvSpPr>
          <p:nvPr>
            <p:ph type="title" idx="4294967295"/>
          </p:nvPr>
        </p:nvSpPr>
        <p:spPr/>
        <p:txBody>
          <a:bodyPr/>
          <a:lstStyle/>
          <a:p>
            <a:pPr eaLnBrk="1" hangingPunct="1"/>
            <a:r>
              <a:rPr lang="en-US" smtClean="0"/>
              <a:t>Methods Take Time</a:t>
            </a:r>
          </a:p>
        </p:txBody>
      </p:sp>
      <p:sp>
        <p:nvSpPr>
          <p:cNvPr id="30726" name="Text Box 3"/>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nvGrpSpPr>
          <p:cNvPr id="30727" name="Group 4"/>
          <p:cNvGrpSpPr>
            <a:grpSpLocks/>
          </p:cNvGrpSpPr>
          <p:nvPr/>
        </p:nvGrpSpPr>
        <p:grpSpPr bwMode="auto">
          <a:xfrm>
            <a:off x="3429000" y="3048000"/>
            <a:ext cx="1828800" cy="466725"/>
            <a:chOff x="2160" y="1920"/>
            <a:chExt cx="1152" cy="294"/>
          </a:xfrm>
        </p:grpSpPr>
        <p:grpSp>
          <p:nvGrpSpPr>
            <p:cNvPr id="30731" name="Group 5"/>
            <p:cNvGrpSpPr>
              <a:grpSpLocks/>
            </p:cNvGrpSpPr>
            <p:nvPr/>
          </p:nvGrpSpPr>
          <p:grpSpPr bwMode="auto">
            <a:xfrm>
              <a:off x="2234" y="2012"/>
              <a:ext cx="138" cy="110"/>
              <a:chOff x="2928" y="1465"/>
              <a:chExt cx="271" cy="215"/>
            </a:xfrm>
          </p:grpSpPr>
          <p:sp>
            <p:nvSpPr>
              <p:cNvPr id="30740" name="Oval 6"/>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30741" name="Oval 7"/>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30732" name="Rectangle 8"/>
            <p:cNvSpPr>
              <a:spLocks noChangeArrowheads="1"/>
            </p:cNvSpPr>
            <p:nvPr/>
          </p:nvSpPr>
          <p:spPr bwMode="auto">
            <a:xfrm>
              <a:off x="2160" y="192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0733" name="Rectangle 9"/>
            <p:cNvSpPr>
              <a:spLocks noChangeArrowheads="1"/>
            </p:cNvSpPr>
            <p:nvPr/>
          </p:nvSpPr>
          <p:spPr bwMode="auto">
            <a:xfrm>
              <a:off x="2454" y="192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0734" name="Rectangle 10"/>
            <p:cNvSpPr>
              <a:spLocks noChangeArrowheads="1"/>
            </p:cNvSpPr>
            <p:nvPr/>
          </p:nvSpPr>
          <p:spPr bwMode="auto">
            <a:xfrm>
              <a:off x="2748" y="192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0735" name="Line 11"/>
            <p:cNvSpPr>
              <a:spLocks noChangeShapeType="1"/>
            </p:cNvSpPr>
            <p:nvPr/>
          </p:nvSpPr>
          <p:spPr bwMode="auto">
            <a:xfrm>
              <a:off x="3018" y="192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0736" name="Line 12"/>
            <p:cNvSpPr>
              <a:spLocks noChangeShapeType="1"/>
            </p:cNvSpPr>
            <p:nvPr/>
          </p:nvSpPr>
          <p:spPr bwMode="auto">
            <a:xfrm>
              <a:off x="3018" y="221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30737" name="Group 13"/>
            <p:cNvGrpSpPr>
              <a:grpSpLocks/>
            </p:cNvGrpSpPr>
            <p:nvPr/>
          </p:nvGrpSpPr>
          <p:grpSpPr bwMode="auto">
            <a:xfrm>
              <a:off x="2528" y="2012"/>
              <a:ext cx="138" cy="110"/>
              <a:chOff x="3648" y="3312"/>
              <a:chExt cx="271" cy="215"/>
            </a:xfrm>
          </p:grpSpPr>
          <p:sp>
            <p:nvSpPr>
              <p:cNvPr id="30738" name="Oval 14"/>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30739" name="Oval 15"/>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grpSp>
      <p:grpSp>
        <p:nvGrpSpPr>
          <p:cNvPr id="30728" name="Group 54"/>
          <p:cNvGrpSpPr>
            <a:grpSpLocks/>
          </p:cNvGrpSpPr>
          <p:nvPr/>
        </p:nvGrpSpPr>
        <p:grpSpPr bwMode="auto">
          <a:xfrm>
            <a:off x="838200" y="5257800"/>
            <a:ext cx="7391400" cy="762000"/>
            <a:chOff x="528" y="3312"/>
            <a:chExt cx="4656" cy="480"/>
          </a:xfrm>
        </p:grpSpPr>
        <p:sp>
          <p:nvSpPr>
            <p:cNvPr id="30729" name="AutoShape 55"/>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30730" name="Text Box 56"/>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22"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6E994492-5280-4C15-8676-3F9675C90F57}" type="slidenum">
              <a:rPr lang="x-none" b="0">
                <a:solidFill>
                  <a:schemeClr val="tx1"/>
                </a:solidFill>
                <a:latin typeface="Arial" pitchFamily="34" charset="0"/>
                <a:cs typeface="+mn-cs"/>
              </a:rPr>
              <a:pPr>
                <a:defRPr/>
              </a:pPr>
              <a:t>4</a:t>
            </a:fld>
            <a:endParaRPr lang="en-US" b="0" dirty="0">
              <a:solidFill>
                <a:schemeClr val="tx1"/>
              </a:solidFill>
              <a:latin typeface="Arial" pitchFamily="34" charset="0"/>
              <a:cs typeface="+mn-cs"/>
            </a:endParaRPr>
          </a:p>
        </p:txBody>
      </p:sp>
      <p:pic>
        <p:nvPicPr>
          <p:cNvPr id="512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5125" name="Rectangle 3"/>
          <p:cNvSpPr>
            <a:spLocks noGrp="1" noChangeArrowheads="1"/>
          </p:cNvSpPr>
          <p:nvPr>
            <p:ph type="title" idx="4294967295"/>
          </p:nvPr>
        </p:nvSpPr>
        <p:spPr/>
        <p:txBody>
          <a:bodyPr/>
          <a:lstStyle/>
          <a:p>
            <a:pPr eaLnBrk="1" hangingPunct="1"/>
            <a:r>
              <a:rPr lang="en-US" smtClean="0"/>
              <a:t>Objectivism</a:t>
            </a:r>
          </a:p>
        </p:txBody>
      </p:sp>
      <p:sp>
        <p:nvSpPr>
          <p:cNvPr id="5126" name="Rectangle 4"/>
          <p:cNvSpPr>
            <a:spLocks noGrp="1" noChangeArrowheads="1"/>
          </p:cNvSpPr>
          <p:nvPr>
            <p:ph type="body" idx="4294967295"/>
          </p:nvPr>
        </p:nvSpPr>
        <p:spPr/>
        <p:txBody>
          <a:bodyPr/>
          <a:lstStyle/>
          <a:p>
            <a:pPr eaLnBrk="1" hangingPunct="1"/>
            <a:r>
              <a:rPr lang="en-US" smtClean="0"/>
              <a:t>What is a concurrent object?</a:t>
            </a:r>
          </a:p>
          <a:p>
            <a:pPr lvl="1" eaLnBrk="1" hangingPunct="1"/>
            <a:r>
              <a:rPr lang="en-US" smtClean="0"/>
              <a:t>How do we </a:t>
            </a:r>
            <a:r>
              <a:rPr lang="en-US" b="1" smtClean="0">
                <a:solidFill>
                  <a:schemeClr val="tx1"/>
                </a:solidFill>
              </a:rPr>
              <a:t>describe</a:t>
            </a:r>
            <a:r>
              <a:rPr lang="en-US" smtClean="0"/>
              <a:t> one?</a:t>
            </a:r>
          </a:p>
          <a:p>
            <a:pPr lvl="1" eaLnBrk="1" hangingPunct="1"/>
            <a:endParaRPr lang="en-US" smtClean="0"/>
          </a:p>
          <a:p>
            <a:pPr lvl="1" eaLnBrk="1" hangingPunct="1"/>
            <a:r>
              <a:rPr lang="en-US" smtClean="0"/>
              <a:t>How do we </a:t>
            </a:r>
            <a:r>
              <a:rPr lang="en-US" b="1" smtClean="0">
                <a:solidFill>
                  <a:schemeClr val="tx1"/>
                </a:solidFill>
              </a:rPr>
              <a:t>tell if we</a:t>
            </a:r>
            <a:r>
              <a:rPr lang="en-US" b="1" smtClean="0">
                <a:solidFill>
                  <a:schemeClr val="tx1"/>
                </a:solidFill>
                <a:latin typeface="Arial" pitchFamily="34" charset="0"/>
              </a:rPr>
              <a:t>’</a:t>
            </a:r>
            <a:r>
              <a:rPr lang="en-US" b="1" smtClean="0">
                <a:solidFill>
                  <a:schemeClr val="tx1"/>
                </a:solidFill>
              </a:rPr>
              <a:t>re right</a:t>
            </a:r>
            <a:r>
              <a:rPr lang="en-US" smtClean="0"/>
              <a:t>?</a:t>
            </a:r>
          </a:p>
        </p:txBody>
      </p:sp>
    </p:spTree>
    <p:extLst>
      <p:ext uri="{BB962C8B-B14F-4D97-AF65-F5344CB8AC3E}">
        <p14:creationId xmlns:p14="http://schemas.microsoft.com/office/powerpoint/2010/main" val="21555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41" name="Slide Number Placeholder 3"/>
          <p:cNvSpPr>
            <a:spLocks noGrp="1"/>
          </p:cNvSpPr>
          <p:nvPr>
            <p:ph type="sldNum" sz="quarter" idx="11"/>
          </p:nvPr>
        </p:nvSpPr>
        <p:spPr>
          <a:xfrm>
            <a:off x="6553200" y="6248400"/>
            <a:ext cx="1905000" cy="457200"/>
          </a:xfrm>
        </p:spPr>
        <p:txBody>
          <a:bodyPr/>
          <a:lstStyle/>
          <a:p>
            <a:pPr>
              <a:defRPr/>
            </a:pPr>
            <a:fld id="{9F36B3D7-AE28-40B4-B0FF-FEE7A1C8A9A0}" type="slidenum">
              <a:rPr lang="x-none" b="0">
                <a:solidFill>
                  <a:schemeClr val="tx1"/>
                </a:solidFill>
                <a:latin typeface="Arial" pitchFamily="34" charset="0"/>
                <a:cs typeface="+mn-cs"/>
              </a:rPr>
              <a:pPr>
                <a:defRPr/>
              </a:pPr>
              <a:t>40</a:t>
            </a:fld>
            <a:endParaRPr lang="en-US" b="0" dirty="0">
              <a:solidFill>
                <a:schemeClr val="tx1"/>
              </a:solidFill>
              <a:latin typeface="Arial" pitchFamily="34" charset="0"/>
              <a:cs typeface="+mn-cs"/>
            </a:endParaRPr>
          </a:p>
        </p:txBody>
      </p:sp>
      <p:pic>
        <p:nvPicPr>
          <p:cNvPr id="3174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31749" name="Rectangle 3"/>
          <p:cNvSpPr>
            <a:spLocks noGrp="1" noChangeArrowheads="1"/>
          </p:cNvSpPr>
          <p:nvPr>
            <p:ph type="title" idx="4294967295"/>
          </p:nvPr>
        </p:nvSpPr>
        <p:spPr/>
        <p:txBody>
          <a:bodyPr/>
          <a:lstStyle/>
          <a:p>
            <a:pPr eaLnBrk="1" hangingPunct="1"/>
            <a:r>
              <a:rPr lang="en-US" smtClean="0"/>
              <a:t>Methods Take Time</a:t>
            </a:r>
          </a:p>
        </p:txBody>
      </p:sp>
      <p:sp>
        <p:nvSpPr>
          <p:cNvPr id="31750"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nvGrpSpPr>
          <p:cNvPr id="31751" name="Group 5"/>
          <p:cNvGrpSpPr>
            <a:grpSpLocks/>
          </p:cNvGrpSpPr>
          <p:nvPr/>
        </p:nvGrpSpPr>
        <p:grpSpPr bwMode="auto">
          <a:xfrm>
            <a:off x="3429000" y="3048000"/>
            <a:ext cx="1828800" cy="466725"/>
            <a:chOff x="2160" y="1920"/>
            <a:chExt cx="1152" cy="294"/>
          </a:xfrm>
        </p:grpSpPr>
        <p:grpSp>
          <p:nvGrpSpPr>
            <p:cNvPr id="31775" name="Group 6"/>
            <p:cNvGrpSpPr>
              <a:grpSpLocks/>
            </p:cNvGrpSpPr>
            <p:nvPr/>
          </p:nvGrpSpPr>
          <p:grpSpPr bwMode="auto">
            <a:xfrm>
              <a:off x="2234" y="2012"/>
              <a:ext cx="138" cy="110"/>
              <a:chOff x="2928" y="1465"/>
              <a:chExt cx="271" cy="215"/>
            </a:xfrm>
          </p:grpSpPr>
          <p:sp>
            <p:nvSpPr>
              <p:cNvPr id="31784" name="Oval 7"/>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31785" name="Oval 8"/>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31776" name="Rectangle 9"/>
            <p:cNvSpPr>
              <a:spLocks noChangeArrowheads="1"/>
            </p:cNvSpPr>
            <p:nvPr/>
          </p:nvSpPr>
          <p:spPr bwMode="auto">
            <a:xfrm>
              <a:off x="2160" y="192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1777" name="Rectangle 10"/>
            <p:cNvSpPr>
              <a:spLocks noChangeArrowheads="1"/>
            </p:cNvSpPr>
            <p:nvPr/>
          </p:nvSpPr>
          <p:spPr bwMode="auto">
            <a:xfrm>
              <a:off x="2454" y="192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1778" name="Rectangle 11"/>
            <p:cNvSpPr>
              <a:spLocks noChangeArrowheads="1"/>
            </p:cNvSpPr>
            <p:nvPr/>
          </p:nvSpPr>
          <p:spPr bwMode="auto">
            <a:xfrm>
              <a:off x="2748" y="192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1779" name="Line 12"/>
            <p:cNvSpPr>
              <a:spLocks noChangeShapeType="1"/>
            </p:cNvSpPr>
            <p:nvPr/>
          </p:nvSpPr>
          <p:spPr bwMode="auto">
            <a:xfrm>
              <a:off x="3018" y="192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1780" name="Line 13"/>
            <p:cNvSpPr>
              <a:spLocks noChangeShapeType="1"/>
            </p:cNvSpPr>
            <p:nvPr/>
          </p:nvSpPr>
          <p:spPr bwMode="auto">
            <a:xfrm>
              <a:off x="3018" y="221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31781" name="Group 14"/>
            <p:cNvGrpSpPr>
              <a:grpSpLocks/>
            </p:cNvGrpSpPr>
            <p:nvPr/>
          </p:nvGrpSpPr>
          <p:grpSpPr bwMode="auto">
            <a:xfrm>
              <a:off x="2528" y="2012"/>
              <a:ext cx="138" cy="110"/>
              <a:chOff x="3648" y="3312"/>
              <a:chExt cx="271" cy="215"/>
            </a:xfrm>
          </p:grpSpPr>
          <p:sp>
            <p:nvSpPr>
              <p:cNvPr id="31782" name="Oval 15"/>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31783" name="Oval 16"/>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grpSp>
      <p:grpSp>
        <p:nvGrpSpPr>
          <p:cNvPr id="31752" name="Group 21"/>
          <p:cNvGrpSpPr>
            <a:grpSpLocks/>
          </p:cNvGrpSpPr>
          <p:nvPr/>
        </p:nvGrpSpPr>
        <p:grpSpPr bwMode="auto">
          <a:xfrm>
            <a:off x="355600" y="2019300"/>
            <a:ext cx="3225800" cy="3086100"/>
            <a:chOff x="224" y="1272"/>
            <a:chExt cx="2032" cy="1944"/>
          </a:xfrm>
        </p:grpSpPr>
        <p:sp>
          <p:nvSpPr>
            <p:cNvPr id="31756" name="AutoShape 22"/>
            <p:cNvSpPr>
              <a:spLocks noChangeArrowheads="1"/>
            </p:cNvSpPr>
            <p:nvPr/>
          </p:nvSpPr>
          <p:spPr bwMode="auto">
            <a:xfrm>
              <a:off x="432" y="1272"/>
              <a:ext cx="1296" cy="528"/>
            </a:xfrm>
            <a:prstGeom prst="wedgeRoundRectCallout">
              <a:avLst>
                <a:gd name="adj1" fmla="val 59181"/>
                <a:gd name="adj2" fmla="val 131630"/>
                <a:gd name="adj3" fmla="val 16667"/>
              </a:avLst>
            </a:prstGeom>
            <a:noFill/>
            <a:ln w="38100">
              <a:solidFill>
                <a:srgbClr val="FF0000"/>
              </a:solidFill>
              <a:miter lim="800000"/>
              <a:headEnd/>
              <a:tailEnd/>
            </a:ln>
          </p:spPr>
          <p:txBody>
            <a:bodyPr anchor="ctr"/>
            <a:lstStyle/>
            <a:p>
              <a:pPr algn="ctr"/>
              <a:r>
                <a:rPr lang="en-US" sz="2800" b="0" dirty="0">
                  <a:latin typeface="Arial" pitchFamily="34" charset="0"/>
                </a:rPr>
                <a:t>invocation </a:t>
              </a:r>
              <a:r>
                <a:rPr lang="en-US" sz="2800" dirty="0">
                  <a:latin typeface="Courier New" pitchFamily="49" charset="0"/>
                </a:rPr>
                <a:t>12:00</a:t>
              </a:r>
            </a:p>
          </p:txBody>
        </p:sp>
        <p:grpSp>
          <p:nvGrpSpPr>
            <p:cNvPr id="31757" name="Group 23"/>
            <p:cNvGrpSpPr>
              <a:grpSpLocks/>
            </p:cNvGrpSpPr>
            <p:nvPr/>
          </p:nvGrpSpPr>
          <p:grpSpPr bwMode="auto">
            <a:xfrm>
              <a:off x="1248" y="2208"/>
              <a:ext cx="1008" cy="1008"/>
              <a:chOff x="3312" y="2112"/>
              <a:chExt cx="1632" cy="1632"/>
            </a:xfrm>
          </p:grpSpPr>
          <p:sp>
            <p:nvSpPr>
              <p:cNvPr id="31762" name="Freeform 24"/>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nvGrpSpPr>
              <p:cNvPr id="31763" name="Group 25"/>
              <p:cNvGrpSpPr>
                <a:grpSpLocks/>
              </p:cNvGrpSpPr>
              <p:nvPr/>
            </p:nvGrpSpPr>
            <p:grpSpPr bwMode="auto">
              <a:xfrm>
                <a:off x="3312" y="2640"/>
                <a:ext cx="1056" cy="1104"/>
                <a:chOff x="3312" y="2640"/>
                <a:chExt cx="1056" cy="1104"/>
              </a:xfrm>
            </p:grpSpPr>
            <p:sp>
              <p:nvSpPr>
                <p:cNvPr id="31765" name="Freeform 26"/>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nvGrpSpPr>
                <p:cNvPr id="31766" name="Group 27"/>
                <p:cNvGrpSpPr>
                  <a:grpSpLocks/>
                </p:cNvGrpSpPr>
                <p:nvPr/>
              </p:nvGrpSpPr>
              <p:grpSpPr bwMode="auto">
                <a:xfrm>
                  <a:off x="3312" y="2928"/>
                  <a:ext cx="837" cy="816"/>
                  <a:chOff x="3312" y="2928"/>
                  <a:chExt cx="837" cy="816"/>
                </a:xfrm>
              </p:grpSpPr>
              <p:sp>
                <p:nvSpPr>
                  <p:cNvPr id="31768" name="Freeform 28"/>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769" name="Freeform 29"/>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770" name="Freeform 30"/>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1771" name="Freeform 31"/>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1772" name="Freeform 32"/>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1773" name="Freeform 33"/>
                  <p:cNvSpPr>
                    <a:spLocks/>
                  </p:cNvSpPr>
                  <p:nvPr/>
                </p:nvSpPr>
                <p:spPr bwMode="auto">
                  <a:xfrm flipH="1">
                    <a:off x="3648" y="340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774" name="Freeform 34"/>
                  <p:cNvSpPr>
                    <a:spLocks/>
                  </p:cNvSpPr>
                  <p:nvPr/>
                </p:nvSpPr>
                <p:spPr bwMode="auto">
                  <a:xfrm flipH="1">
                    <a:off x="3840" y="3264"/>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1767" name="Freeform 35"/>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1764" name="Freeform 36"/>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sp>
          <p:nvSpPr>
            <p:cNvPr id="31758" name="AutoShape 37"/>
            <p:cNvSpPr>
              <a:spLocks noChangeArrowheads="1"/>
            </p:cNvSpPr>
            <p:nvPr/>
          </p:nvSpPr>
          <p:spPr bwMode="auto">
            <a:xfrm>
              <a:off x="224" y="2120"/>
              <a:ext cx="1592" cy="480"/>
            </a:xfrm>
            <a:prstGeom prst="cloudCallout">
              <a:avLst>
                <a:gd name="adj1" fmla="val 29597"/>
                <a:gd name="adj2" fmla="val 72708"/>
              </a:avLst>
            </a:prstGeom>
            <a:noFill/>
            <a:ln w="38100">
              <a:solidFill>
                <a:srgbClr val="6666FF"/>
              </a:solidFill>
              <a:round/>
              <a:headEnd/>
              <a:tailEnd/>
            </a:ln>
          </p:spPr>
          <p:txBody>
            <a:bodyPr anchor="ctr"/>
            <a:lstStyle/>
            <a:p>
              <a:pPr algn="ctr"/>
              <a:r>
                <a:rPr lang="en-US" sz="2000" dirty="0" err="1">
                  <a:solidFill>
                    <a:schemeClr val="tx1"/>
                  </a:solidFill>
                  <a:latin typeface="Courier New" pitchFamily="49" charset="0"/>
                </a:rPr>
                <a:t>q.enq</a:t>
              </a:r>
              <a:r>
                <a:rPr lang="en-US" sz="2000" dirty="0">
                  <a:solidFill>
                    <a:schemeClr val="tx1"/>
                  </a:solidFill>
                  <a:latin typeface="Courier New" pitchFamily="49" charset="0"/>
                </a:rPr>
                <a:t>(</a:t>
              </a:r>
              <a:r>
                <a:rPr lang="en-US" sz="1000" dirty="0">
                  <a:solidFill>
                    <a:schemeClr val="tx1"/>
                  </a:solidFill>
                  <a:latin typeface="Courier New" pitchFamily="49" charset="0"/>
                </a:rPr>
                <a:t>...</a:t>
              </a:r>
              <a:r>
                <a:rPr lang="en-US" sz="2000" dirty="0">
                  <a:solidFill>
                    <a:schemeClr val="tx1"/>
                  </a:solidFill>
                  <a:latin typeface="Courier New" pitchFamily="49" charset="0"/>
                </a:rPr>
                <a:t>)</a:t>
              </a:r>
            </a:p>
          </p:txBody>
        </p:sp>
        <p:grpSp>
          <p:nvGrpSpPr>
            <p:cNvPr id="31759" name="Group 38"/>
            <p:cNvGrpSpPr>
              <a:grpSpLocks/>
            </p:cNvGrpSpPr>
            <p:nvPr/>
          </p:nvGrpSpPr>
          <p:grpSpPr bwMode="auto">
            <a:xfrm>
              <a:off x="1152" y="2304"/>
              <a:ext cx="138" cy="110"/>
              <a:chOff x="2640" y="1426"/>
              <a:chExt cx="138" cy="110"/>
            </a:xfrm>
          </p:grpSpPr>
          <p:sp>
            <p:nvSpPr>
              <p:cNvPr id="31760" name="Oval 39"/>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31761" name="Oval 40"/>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grpSp>
      <p:grpSp>
        <p:nvGrpSpPr>
          <p:cNvPr id="31753" name="Group 41"/>
          <p:cNvGrpSpPr>
            <a:grpSpLocks/>
          </p:cNvGrpSpPr>
          <p:nvPr/>
        </p:nvGrpSpPr>
        <p:grpSpPr bwMode="auto">
          <a:xfrm>
            <a:off x="838200" y="5257800"/>
            <a:ext cx="7391400" cy="762000"/>
            <a:chOff x="528" y="3312"/>
            <a:chExt cx="4656" cy="480"/>
          </a:xfrm>
        </p:grpSpPr>
        <p:sp>
          <p:nvSpPr>
            <p:cNvPr id="31754" name="AutoShape 42"/>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31755" name="Text Box 43"/>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42"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42" name="Slide Number Placeholder 3"/>
          <p:cNvSpPr>
            <a:spLocks noGrp="1"/>
          </p:cNvSpPr>
          <p:nvPr>
            <p:ph type="sldNum" sz="quarter" idx="11"/>
          </p:nvPr>
        </p:nvSpPr>
        <p:spPr>
          <a:xfrm>
            <a:off x="6553200" y="6248400"/>
            <a:ext cx="1905000" cy="457200"/>
          </a:xfrm>
        </p:spPr>
        <p:txBody>
          <a:bodyPr/>
          <a:lstStyle/>
          <a:p>
            <a:pPr>
              <a:defRPr/>
            </a:pPr>
            <a:fld id="{D23C6134-03A1-474D-A5E2-EB85749A27C7}" type="slidenum">
              <a:rPr lang="x-none" b="0">
                <a:solidFill>
                  <a:schemeClr val="tx1"/>
                </a:solidFill>
                <a:latin typeface="Arial" pitchFamily="34" charset="0"/>
                <a:cs typeface="+mn-cs"/>
              </a:rPr>
              <a:pPr>
                <a:defRPr/>
              </a:pPr>
              <a:t>41</a:t>
            </a:fld>
            <a:endParaRPr lang="en-US" b="0" dirty="0">
              <a:solidFill>
                <a:schemeClr val="tx1"/>
              </a:solidFill>
              <a:latin typeface="Arial" pitchFamily="34" charset="0"/>
              <a:cs typeface="+mn-cs"/>
            </a:endParaRPr>
          </a:p>
        </p:txBody>
      </p:sp>
      <p:pic>
        <p:nvPicPr>
          <p:cNvPr id="3277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32773" name="Rectangle 3"/>
          <p:cNvSpPr>
            <a:spLocks noGrp="1" noChangeArrowheads="1"/>
          </p:cNvSpPr>
          <p:nvPr>
            <p:ph type="title" idx="4294967295"/>
          </p:nvPr>
        </p:nvSpPr>
        <p:spPr/>
        <p:txBody>
          <a:bodyPr/>
          <a:lstStyle/>
          <a:p>
            <a:pPr eaLnBrk="1" hangingPunct="1"/>
            <a:r>
              <a:rPr lang="en-US" smtClean="0"/>
              <a:t>Methods Take Time</a:t>
            </a:r>
          </a:p>
        </p:txBody>
      </p:sp>
      <p:sp>
        <p:nvSpPr>
          <p:cNvPr id="32774"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nvGrpSpPr>
          <p:cNvPr id="32775" name="Group 5"/>
          <p:cNvGrpSpPr>
            <a:grpSpLocks/>
          </p:cNvGrpSpPr>
          <p:nvPr/>
        </p:nvGrpSpPr>
        <p:grpSpPr bwMode="auto">
          <a:xfrm>
            <a:off x="3429000" y="3048000"/>
            <a:ext cx="1828800" cy="466725"/>
            <a:chOff x="2160" y="1920"/>
            <a:chExt cx="1152" cy="294"/>
          </a:xfrm>
        </p:grpSpPr>
        <p:grpSp>
          <p:nvGrpSpPr>
            <p:cNvPr id="32800" name="Group 6"/>
            <p:cNvGrpSpPr>
              <a:grpSpLocks/>
            </p:cNvGrpSpPr>
            <p:nvPr/>
          </p:nvGrpSpPr>
          <p:grpSpPr bwMode="auto">
            <a:xfrm>
              <a:off x="2234" y="2012"/>
              <a:ext cx="138" cy="110"/>
              <a:chOff x="2928" y="1465"/>
              <a:chExt cx="271" cy="215"/>
            </a:xfrm>
          </p:grpSpPr>
          <p:sp>
            <p:nvSpPr>
              <p:cNvPr id="32809" name="Oval 7"/>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32810" name="Oval 8"/>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32801" name="Rectangle 9"/>
            <p:cNvSpPr>
              <a:spLocks noChangeArrowheads="1"/>
            </p:cNvSpPr>
            <p:nvPr/>
          </p:nvSpPr>
          <p:spPr bwMode="auto">
            <a:xfrm>
              <a:off x="2160" y="192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2802" name="Rectangle 10"/>
            <p:cNvSpPr>
              <a:spLocks noChangeArrowheads="1"/>
            </p:cNvSpPr>
            <p:nvPr/>
          </p:nvSpPr>
          <p:spPr bwMode="auto">
            <a:xfrm>
              <a:off x="2454" y="192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2803" name="Rectangle 11"/>
            <p:cNvSpPr>
              <a:spLocks noChangeArrowheads="1"/>
            </p:cNvSpPr>
            <p:nvPr/>
          </p:nvSpPr>
          <p:spPr bwMode="auto">
            <a:xfrm>
              <a:off x="2748" y="192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2804" name="Line 12"/>
            <p:cNvSpPr>
              <a:spLocks noChangeShapeType="1"/>
            </p:cNvSpPr>
            <p:nvPr/>
          </p:nvSpPr>
          <p:spPr bwMode="auto">
            <a:xfrm>
              <a:off x="3018" y="192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2805" name="Line 13"/>
            <p:cNvSpPr>
              <a:spLocks noChangeShapeType="1"/>
            </p:cNvSpPr>
            <p:nvPr/>
          </p:nvSpPr>
          <p:spPr bwMode="auto">
            <a:xfrm>
              <a:off x="3018" y="221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32806" name="Group 14"/>
            <p:cNvGrpSpPr>
              <a:grpSpLocks/>
            </p:cNvGrpSpPr>
            <p:nvPr/>
          </p:nvGrpSpPr>
          <p:grpSpPr bwMode="auto">
            <a:xfrm>
              <a:off x="2528" y="2012"/>
              <a:ext cx="138" cy="110"/>
              <a:chOff x="3648" y="3312"/>
              <a:chExt cx="271" cy="215"/>
            </a:xfrm>
          </p:grpSpPr>
          <p:sp>
            <p:nvSpPr>
              <p:cNvPr id="32807" name="Oval 15"/>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32808" name="Oval 16"/>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grpSp>
      <p:sp>
        <p:nvSpPr>
          <p:cNvPr id="32776" name="AutoShape 17"/>
          <p:cNvSpPr>
            <a:spLocks noChangeArrowheads="1"/>
          </p:cNvSpPr>
          <p:nvPr/>
        </p:nvSpPr>
        <p:spPr bwMode="auto">
          <a:xfrm>
            <a:off x="2971800" y="41910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Method call</a:t>
            </a:r>
          </a:p>
        </p:txBody>
      </p:sp>
      <p:grpSp>
        <p:nvGrpSpPr>
          <p:cNvPr id="32777" name="Group 21"/>
          <p:cNvGrpSpPr>
            <a:grpSpLocks/>
          </p:cNvGrpSpPr>
          <p:nvPr/>
        </p:nvGrpSpPr>
        <p:grpSpPr bwMode="auto">
          <a:xfrm>
            <a:off x="685800" y="2019300"/>
            <a:ext cx="2895600" cy="3086100"/>
            <a:chOff x="432" y="1272"/>
            <a:chExt cx="1824" cy="1944"/>
          </a:xfrm>
        </p:grpSpPr>
        <p:sp>
          <p:nvSpPr>
            <p:cNvPr id="32782" name="AutoShape 22"/>
            <p:cNvSpPr>
              <a:spLocks noChangeArrowheads="1"/>
            </p:cNvSpPr>
            <p:nvPr/>
          </p:nvSpPr>
          <p:spPr bwMode="auto">
            <a:xfrm>
              <a:off x="432" y="1272"/>
              <a:ext cx="1296" cy="528"/>
            </a:xfrm>
            <a:prstGeom prst="wedgeRoundRectCallout">
              <a:avLst>
                <a:gd name="adj1" fmla="val 59181"/>
                <a:gd name="adj2" fmla="val 131630"/>
                <a:gd name="adj3" fmla="val 16667"/>
              </a:avLst>
            </a:prstGeom>
            <a:noFill/>
            <a:ln w="38100">
              <a:solidFill>
                <a:srgbClr val="FF0000"/>
              </a:solidFill>
              <a:miter lim="800000"/>
              <a:headEnd/>
              <a:tailEnd/>
            </a:ln>
          </p:spPr>
          <p:txBody>
            <a:bodyPr anchor="ctr"/>
            <a:lstStyle/>
            <a:p>
              <a:pPr algn="ctr"/>
              <a:r>
                <a:rPr lang="en-US" sz="2800" b="0" dirty="0">
                  <a:latin typeface="Arial" pitchFamily="34" charset="0"/>
                </a:rPr>
                <a:t>invocation </a:t>
              </a:r>
              <a:r>
                <a:rPr lang="en-US" sz="2800" dirty="0">
                  <a:latin typeface="Courier New" pitchFamily="49" charset="0"/>
                </a:rPr>
                <a:t>12:00</a:t>
              </a:r>
            </a:p>
          </p:txBody>
        </p:sp>
        <p:grpSp>
          <p:nvGrpSpPr>
            <p:cNvPr id="32783" name="Group 23"/>
            <p:cNvGrpSpPr>
              <a:grpSpLocks/>
            </p:cNvGrpSpPr>
            <p:nvPr/>
          </p:nvGrpSpPr>
          <p:grpSpPr bwMode="auto">
            <a:xfrm>
              <a:off x="1248" y="2208"/>
              <a:ext cx="1008" cy="1008"/>
              <a:chOff x="3312" y="2112"/>
              <a:chExt cx="1632" cy="1632"/>
            </a:xfrm>
          </p:grpSpPr>
          <p:sp>
            <p:nvSpPr>
              <p:cNvPr id="32787" name="Freeform 24"/>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nvGrpSpPr>
              <p:cNvPr id="32788" name="Group 25"/>
              <p:cNvGrpSpPr>
                <a:grpSpLocks/>
              </p:cNvGrpSpPr>
              <p:nvPr/>
            </p:nvGrpSpPr>
            <p:grpSpPr bwMode="auto">
              <a:xfrm>
                <a:off x="3312" y="2640"/>
                <a:ext cx="1056" cy="1104"/>
                <a:chOff x="3312" y="2640"/>
                <a:chExt cx="1056" cy="1104"/>
              </a:xfrm>
            </p:grpSpPr>
            <p:sp>
              <p:nvSpPr>
                <p:cNvPr id="32790" name="Freeform 26"/>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nvGrpSpPr>
                <p:cNvPr id="32791" name="Group 27"/>
                <p:cNvGrpSpPr>
                  <a:grpSpLocks/>
                </p:cNvGrpSpPr>
                <p:nvPr/>
              </p:nvGrpSpPr>
              <p:grpSpPr bwMode="auto">
                <a:xfrm>
                  <a:off x="3312" y="2928"/>
                  <a:ext cx="837" cy="816"/>
                  <a:chOff x="3312" y="2928"/>
                  <a:chExt cx="837" cy="816"/>
                </a:xfrm>
              </p:grpSpPr>
              <p:sp>
                <p:nvSpPr>
                  <p:cNvPr id="32793" name="Freeform 28"/>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2794" name="Freeform 29"/>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2795" name="Freeform 30"/>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2796" name="Freeform 31"/>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2797" name="Freeform 32"/>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2798" name="Freeform 33"/>
                  <p:cNvSpPr>
                    <a:spLocks/>
                  </p:cNvSpPr>
                  <p:nvPr/>
                </p:nvSpPr>
                <p:spPr bwMode="auto">
                  <a:xfrm flipH="1">
                    <a:off x="3648" y="340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2799" name="Freeform 34"/>
                  <p:cNvSpPr>
                    <a:spLocks/>
                  </p:cNvSpPr>
                  <p:nvPr/>
                </p:nvSpPr>
                <p:spPr bwMode="auto">
                  <a:xfrm flipH="1">
                    <a:off x="3840" y="3264"/>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2792" name="Freeform 35"/>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2789" name="Freeform 36"/>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grpSp>
          <p:nvGrpSpPr>
            <p:cNvPr id="32784" name="Group 38"/>
            <p:cNvGrpSpPr>
              <a:grpSpLocks/>
            </p:cNvGrpSpPr>
            <p:nvPr/>
          </p:nvGrpSpPr>
          <p:grpSpPr bwMode="auto">
            <a:xfrm>
              <a:off x="1152" y="2304"/>
              <a:ext cx="138" cy="110"/>
              <a:chOff x="2640" y="1426"/>
              <a:chExt cx="138" cy="110"/>
            </a:xfrm>
          </p:grpSpPr>
          <p:sp>
            <p:nvSpPr>
              <p:cNvPr id="32785" name="Oval 39"/>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32786" name="Oval 40"/>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grpSp>
      <p:grpSp>
        <p:nvGrpSpPr>
          <p:cNvPr id="32778" name="Group 41"/>
          <p:cNvGrpSpPr>
            <a:grpSpLocks/>
          </p:cNvGrpSpPr>
          <p:nvPr/>
        </p:nvGrpSpPr>
        <p:grpSpPr bwMode="auto">
          <a:xfrm>
            <a:off x="838200" y="5257800"/>
            <a:ext cx="7391400" cy="762000"/>
            <a:chOff x="528" y="3312"/>
            <a:chExt cx="4656" cy="480"/>
          </a:xfrm>
        </p:grpSpPr>
        <p:sp>
          <p:nvSpPr>
            <p:cNvPr id="32780" name="AutoShape 42"/>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32781" name="Text Box 43"/>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32779" name="AutoShape 37"/>
          <p:cNvSpPr>
            <a:spLocks noChangeArrowheads="1"/>
          </p:cNvSpPr>
          <p:nvPr/>
        </p:nvSpPr>
        <p:spPr bwMode="auto">
          <a:xfrm>
            <a:off x="355600" y="3365500"/>
            <a:ext cx="2527300" cy="762000"/>
          </a:xfrm>
          <a:prstGeom prst="cloudCallout">
            <a:avLst>
              <a:gd name="adj1" fmla="val 29597"/>
              <a:gd name="adj2" fmla="val 72708"/>
            </a:avLst>
          </a:prstGeom>
          <a:noFill/>
          <a:ln w="38100">
            <a:solidFill>
              <a:srgbClr val="6666FF"/>
            </a:solidFill>
            <a:round/>
            <a:headEnd/>
            <a:tailEnd/>
          </a:ln>
        </p:spPr>
        <p:txBody>
          <a:bodyPr anchor="ctr"/>
          <a:lstStyle/>
          <a:p>
            <a:pPr algn="ctr"/>
            <a:r>
              <a:rPr lang="en-US" sz="2000" dirty="0" err="1">
                <a:solidFill>
                  <a:schemeClr val="tx1"/>
                </a:solidFill>
                <a:latin typeface="Courier New" pitchFamily="49" charset="0"/>
              </a:rPr>
              <a:t>q.enq</a:t>
            </a:r>
            <a:r>
              <a:rPr lang="en-US" sz="2000" dirty="0">
                <a:solidFill>
                  <a:schemeClr val="tx1"/>
                </a:solidFill>
                <a:latin typeface="Courier New" pitchFamily="49" charset="0"/>
              </a:rPr>
              <a:t>(</a:t>
            </a:r>
            <a:r>
              <a:rPr lang="en-US" sz="1000" dirty="0">
                <a:solidFill>
                  <a:schemeClr val="tx1"/>
                </a:solidFill>
                <a:latin typeface="Courier New" pitchFamily="49" charset="0"/>
              </a:rPr>
              <a:t>...</a:t>
            </a:r>
            <a:r>
              <a:rPr lang="en-US" sz="2000" dirty="0">
                <a:solidFill>
                  <a:schemeClr val="tx1"/>
                </a:solidFill>
                <a:latin typeface="Courier New" pitchFamily="49" charset="0"/>
              </a:rPr>
              <a:t>)</a:t>
            </a:r>
          </a:p>
        </p:txBody>
      </p:sp>
      <p:pic>
        <p:nvPicPr>
          <p:cNvPr id="43"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45" name="Slide Number Placeholder 3"/>
          <p:cNvSpPr>
            <a:spLocks noGrp="1"/>
          </p:cNvSpPr>
          <p:nvPr>
            <p:ph type="sldNum" sz="quarter" idx="11"/>
          </p:nvPr>
        </p:nvSpPr>
        <p:spPr>
          <a:xfrm>
            <a:off x="6553200" y="6248400"/>
            <a:ext cx="1905000" cy="457200"/>
          </a:xfrm>
        </p:spPr>
        <p:txBody>
          <a:bodyPr/>
          <a:lstStyle/>
          <a:p>
            <a:pPr>
              <a:defRPr/>
            </a:pPr>
            <a:fld id="{67A9EC9F-B9CC-4544-A28B-71986F50AF62}" type="slidenum">
              <a:rPr lang="x-none" b="0">
                <a:solidFill>
                  <a:schemeClr val="tx1"/>
                </a:solidFill>
                <a:latin typeface="Arial" pitchFamily="34" charset="0"/>
                <a:cs typeface="+mn-cs"/>
              </a:rPr>
              <a:pPr>
                <a:defRPr/>
              </a:pPr>
              <a:t>42</a:t>
            </a:fld>
            <a:endParaRPr lang="en-US" b="0" dirty="0">
              <a:solidFill>
                <a:schemeClr val="tx1"/>
              </a:solidFill>
              <a:latin typeface="Arial" pitchFamily="34" charset="0"/>
              <a:cs typeface="+mn-cs"/>
            </a:endParaRPr>
          </a:p>
        </p:txBody>
      </p:sp>
      <p:pic>
        <p:nvPicPr>
          <p:cNvPr id="3379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33797" name="Rectangle 3"/>
          <p:cNvSpPr>
            <a:spLocks noGrp="1" noChangeArrowheads="1"/>
          </p:cNvSpPr>
          <p:nvPr>
            <p:ph type="title" idx="4294967295"/>
          </p:nvPr>
        </p:nvSpPr>
        <p:spPr/>
        <p:txBody>
          <a:bodyPr/>
          <a:lstStyle/>
          <a:p>
            <a:pPr eaLnBrk="1" hangingPunct="1"/>
            <a:r>
              <a:rPr lang="en-US" smtClean="0"/>
              <a:t>Methods Take Time</a:t>
            </a:r>
          </a:p>
        </p:txBody>
      </p:sp>
      <p:sp>
        <p:nvSpPr>
          <p:cNvPr id="33798"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nvGrpSpPr>
          <p:cNvPr id="33799" name="Group 5"/>
          <p:cNvGrpSpPr>
            <a:grpSpLocks/>
          </p:cNvGrpSpPr>
          <p:nvPr/>
        </p:nvGrpSpPr>
        <p:grpSpPr bwMode="auto">
          <a:xfrm>
            <a:off x="3429000" y="3048000"/>
            <a:ext cx="1828800" cy="466725"/>
            <a:chOff x="2160" y="1920"/>
            <a:chExt cx="1152" cy="294"/>
          </a:xfrm>
        </p:grpSpPr>
        <p:grpSp>
          <p:nvGrpSpPr>
            <p:cNvPr id="33827" name="Group 6"/>
            <p:cNvGrpSpPr>
              <a:grpSpLocks/>
            </p:cNvGrpSpPr>
            <p:nvPr/>
          </p:nvGrpSpPr>
          <p:grpSpPr bwMode="auto">
            <a:xfrm>
              <a:off x="2234" y="2012"/>
              <a:ext cx="138" cy="110"/>
              <a:chOff x="2928" y="1465"/>
              <a:chExt cx="271" cy="215"/>
            </a:xfrm>
          </p:grpSpPr>
          <p:sp>
            <p:nvSpPr>
              <p:cNvPr id="33836" name="Oval 7"/>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33837" name="Oval 8"/>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33828" name="Rectangle 9"/>
            <p:cNvSpPr>
              <a:spLocks noChangeArrowheads="1"/>
            </p:cNvSpPr>
            <p:nvPr/>
          </p:nvSpPr>
          <p:spPr bwMode="auto">
            <a:xfrm>
              <a:off x="2160" y="192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3829" name="Rectangle 10"/>
            <p:cNvSpPr>
              <a:spLocks noChangeArrowheads="1"/>
            </p:cNvSpPr>
            <p:nvPr/>
          </p:nvSpPr>
          <p:spPr bwMode="auto">
            <a:xfrm>
              <a:off x="2454" y="192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3830" name="Rectangle 11"/>
            <p:cNvSpPr>
              <a:spLocks noChangeArrowheads="1"/>
            </p:cNvSpPr>
            <p:nvPr/>
          </p:nvSpPr>
          <p:spPr bwMode="auto">
            <a:xfrm>
              <a:off x="2748" y="192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3831" name="Line 12"/>
            <p:cNvSpPr>
              <a:spLocks noChangeShapeType="1"/>
            </p:cNvSpPr>
            <p:nvPr/>
          </p:nvSpPr>
          <p:spPr bwMode="auto">
            <a:xfrm>
              <a:off x="3018" y="192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3832" name="Line 13"/>
            <p:cNvSpPr>
              <a:spLocks noChangeShapeType="1"/>
            </p:cNvSpPr>
            <p:nvPr/>
          </p:nvSpPr>
          <p:spPr bwMode="auto">
            <a:xfrm>
              <a:off x="3018" y="221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33833" name="Group 14"/>
            <p:cNvGrpSpPr>
              <a:grpSpLocks/>
            </p:cNvGrpSpPr>
            <p:nvPr/>
          </p:nvGrpSpPr>
          <p:grpSpPr bwMode="auto">
            <a:xfrm>
              <a:off x="2528" y="2012"/>
              <a:ext cx="138" cy="110"/>
              <a:chOff x="3648" y="3312"/>
              <a:chExt cx="271" cy="215"/>
            </a:xfrm>
          </p:grpSpPr>
          <p:sp>
            <p:nvSpPr>
              <p:cNvPr id="33834" name="Oval 15"/>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33835" name="Oval 16"/>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grpSp>
      <p:sp>
        <p:nvSpPr>
          <p:cNvPr id="33800" name="AutoShape 17"/>
          <p:cNvSpPr>
            <a:spLocks noChangeArrowheads="1"/>
          </p:cNvSpPr>
          <p:nvPr/>
        </p:nvSpPr>
        <p:spPr bwMode="auto">
          <a:xfrm>
            <a:off x="2971800" y="41910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Method call</a:t>
            </a:r>
          </a:p>
        </p:txBody>
      </p:sp>
      <p:grpSp>
        <p:nvGrpSpPr>
          <p:cNvPr id="33801" name="Group 18"/>
          <p:cNvGrpSpPr>
            <a:grpSpLocks/>
          </p:cNvGrpSpPr>
          <p:nvPr/>
        </p:nvGrpSpPr>
        <p:grpSpPr bwMode="auto">
          <a:xfrm>
            <a:off x="4495800" y="3200400"/>
            <a:ext cx="219075" cy="174625"/>
            <a:chOff x="2640" y="1426"/>
            <a:chExt cx="138" cy="110"/>
          </a:xfrm>
        </p:grpSpPr>
        <p:sp>
          <p:nvSpPr>
            <p:cNvPr id="33825" name="Oval 19"/>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33826" name="Oval 20"/>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grpSp>
        <p:nvGrpSpPr>
          <p:cNvPr id="33802" name="Group 21"/>
          <p:cNvGrpSpPr>
            <a:grpSpLocks/>
          </p:cNvGrpSpPr>
          <p:nvPr/>
        </p:nvGrpSpPr>
        <p:grpSpPr bwMode="auto">
          <a:xfrm>
            <a:off x="609600" y="2019300"/>
            <a:ext cx="2984500" cy="3086100"/>
            <a:chOff x="432" y="1272"/>
            <a:chExt cx="1880" cy="1944"/>
          </a:xfrm>
        </p:grpSpPr>
        <p:sp>
          <p:nvSpPr>
            <p:cNvPr id="33807" name="AutoShape 22"/>
            <p:cNvSpPr>
              <a:spLocks noChangeArrowheads="1"/>
            </p:cNvSpPr>
            <p:nvPr/>
          </p:nvSpPr>
          <p:spPr bwMode="auto">
            <a:xfrm>
              <a:off x="432" y="1272"/>
              <a:ext cx="1296" cy="528"/>
            </a:xfrm>
            <a:prstGeom prst="wedgeRoundRectCallout">
              <a:avLst>
                <a:gd name="adj1" fmla="val 59181"/>
                <a:gd name="adj2" fmla="val 131630"/>
                <a:gd name="adj3" fmla="val 16667"/>
              </a:avLst>
            </a:prstGeom>
            <a:noFill/>
            <a:ln w="38100">
              <a:solidFill>
                <a:srgbClr val="FF0000"/>
              </a:solidFill>
              <a:miter lim="800000"/>
              <a:headEnd/>
              <a:tailEnd/>
            </a:ln>
          </p:spPr>
          <p:txBody>
            <a:bodyPr anchor="ctr"/>
            <a:lstStyle/>
            <a:p>
              <a:pPr algn="ctr"/>
              <a:r>
                <a:rPr lang="en-US" sz="2800" b="0" dirty="0">
                  <a:latin typeface="Arial" pitchFamily="34" charset="0"/>
                </a:rPr>
                <a:t>invocation </a:t>
              </a:r>
              <a:r>
                <a:rPr lang="en-US" sz="2800" dirty="0">
                  <a:latin typeface="Courier New" pitchFamily="49" charset="0"/>
                </a:rPr>
                <a:t>12:00</a:t>
              </a:r>
            </a:p>
          </p:txBody>
        </p:sp>
        <p:grpSp>
          <p:nvGrpSpPr>
            <p:cNvPr id="33808" name="Group 23"/>
            <p:cNvGrpSpPr>
              <a:grpSpLocks/>
            </p:cNvGrpSpPr>
            <p:nvPr/>
          </p:nvGrpSpPr>
          <p:grpSpPr bwMode="auto">
            <a:xfrm>
              <a:off x="1248" y="2208"/>
              <a:ext cx="1064" cy="1008"/>
              <a:chOff x="3312" y="2112"/>
              <a:chExt cx="1723" cy="1632"/>
            </a:xfrm>
          </p:grpSpPr>
          <p:sp>
            <p:nvSpPr>
              <p:cNvPr id="33812" name="Freeform 24"/>
              <p:cNvSpPr>
                <a:spLocks/>
              </p:cNvSpPr>
              <p:nvPr/>
            </p:nvSpPr>
            <p:spPr bwMode="auto">
              <a:xfrm>
                <a:off x="4254"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nvGrpSpPr>
              <p:cNvPr id="33813" name="Group 25"/>
              <p:cNvGrpSpPr>
                <a:grpSpLocks/>
              </p:cNvGrpSpPr>
              <p:nvPr/>
            </p:nvGrpSpPr>
            <p:grpSpPr bwMode="auto">
              <a:xfrm>
                <a:off x="3312" y="2640"/>
                <a:ext cx="1056" cy="1104"/>
                <a:chOff x="3312" y="2640"/>
                <a:chExt cx="1056" cy="1104"/>
              </a:xfrm>
            </p:grpSpPr>
            <p:sp>
              <p:nvSpPr>
                <p:cNvPr id="33815" name="Freeform 26"/>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nvGrpSpPr>
                <p:cNvPr id="33816" name="Group 27"/>
                <p:cNvGrpSpPr>
                  <a:grpSpLocks/>
                </p:cNvGrpSpPr>
                <p:nvPr/>
              </p:nvGrpSpPr>
              <p:grpSpPr bwMode="auto">
                <a:xfrm>
                  <a:off x="3312" y="2928"/>
                  <a:ext cx="837" cy="816"/>
                  <a:chOff x="3312" y="2928"/>
                  <a:chExt cx="837" cy="816"/>
                </a:xfrm>
              </p:grpSpPr>
              <p:sp>
                <p:nvSpPr>
                  <p:cNvPr id="33818" name="Freeform 28"/>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3819" name="Freeform 29"/>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3820" name="Freeform 30"/>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3821" name="Freeform 31"/>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3822" name="Freeform 32"/>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3823" name="Freeform 33"/>
                  <p:cNvSpPr>
                    <a:spLocks/>
                  </p:cNvSpPr>
                  <p:nvPr/>
                </p:nvSpPr>
                <p:spPr bwMode="auto">
                  <a:xfrm flipH="1">
                    <a:off x="3648" y="340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3824" name="Freeform 34"/>
                  <p:cNvSpPr>
                    <a:spLocks/>
                  </p:cNvSpPr>
                  <p:nvPr/>
                </p:nvSpPr>
                <p:spPr bwMode="auto">
                  <a:xfrm flipH="1">
                    <a:off x="3840" y="3264"/>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3817" name="Freeform 35"/>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3814" name="Freeform 36"/>
              <p:cNvSpPr>
                <a:spLocks/>
              </p:cNvSpPr>
              <p:nvPr/>
            </p:nvSpPr>
            <p:spPr bwMode="auto">
              <a:xfrm>
                <a:off x="4507"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grpSp>
          <p:nvGrpSpPr>
            <p:cNvPr id="33809" name="Group 38"/>
            <p:cNvGrpSpPr>
              <a:grpSpLocks/>
            </p:cNvGrpSpPr>
            <p:nvPr/>
          </p:nvGrpSpPr>
          <p:grpSpPr bwMode="auto">
            <a:xfrm>
              <a:off x="1192" y="2304"/>
              <a:ext cx="138" cy="110"/>
              <a:chOff x="2680" y="1426"/>
              <a:chExt cx="138" cy="110"/>
            </a:xfrm>
          </p:grpSpPr>
          <p:sp>
            <p:nvSpPr>
              <p:cNvPr id="33810" name="Oval 39"/>
              <p:cNvSpPr>
                <a:spLocks noChangeArrowheads="1"/>
              </p:cNvSpPr>
              <p:nvPr/>
            </p:nvSpPr>
            <p:spPr bwMode="auto">
              <a:xfrm>
                <a:off x="2680" y="142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33811" name="Oval 40"/>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grpSp>
      <p:grpSp>
        <p:nvGrpSpPr>
          <p:cNvPr id="33803" name="Group 41"/>
          <p:cNvGrpSpPr>
            <a:grpSpLocks/>
          </p:cNvGrpSpPr>
          <p:nvPr/>
        </p:nvGrpSpPr>
        <p:grpSpPr bwMode="auto">
          <a:xfrm>
            <a:off x="838200" y="5257800"/>
            <a:ext cx="7391400" cy="762000"/>
            <a:chOff x="528" y="3312"/>
            <a:chExt cx="4656" cy="480"/>
          </a:xfrm>
        </p:grpSpPr>
        <p:sp>
          <p:nvSpPr>
            <p:cNvPr id="33805" name="AutoShape 42"/>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33806" name="Text Box 43"/>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33804" name="AutoShape 37"/>
          <p:cNvSpPr>
            <a:spLocks noChangeArrowheads="1"/>
          </p:cNvSpPr>
          <p:nvPr/>
        </p:nvSpPr>
        <p:spPr bwMode="auto">
          <a:xfrm>
            <a:off x="355600" y="3365500"/>
            <a:ext cx="2527300" cy="762000"/>
          </a:xfrm>
          <a:prstGeom prst="cloudCallout">
            <a:avLst>
              <a:gd name="adj1" fmla="val 29597"/>
              <a:gd name="adj2" fmla="val 72708"/>
            </a:avLst>
          </a:prstGeom>
          <a:noFill/>
          <a:ln w="38100">
            <a:solidFill>
              <a:srgbClr val="6666FF"/>
            </a:solidFill>
            <a:round/>
            <a:headEnd/>
            <a:tailEnd/>
          </a:ln>
        </p:spPr>
        <p:txBody>
          <a:bodyPr anchor="ctr"/>
          <a:lstStyle/>
          <a:p>
            <a:pPr algn="ctr"/>
            <a:r>
              <a:rPr lang="en-US" sz="2000" dirty="0" err="1">
                <a:solidFill>
                  <a:schemeClr val="tx1"/>
                </a:solidFill>
                <a:latin typeface="Courier New" pitchFamily="49" charset="0"/>
              </a:rPr>
              <a:t>q.enq</a:t>
            </a:r>
            <a:r>
              <a:rPr lang="en-US" sz="2000" dirty="0">
                <a:solidFill>
                  <a:schemeClr val="tx1"/>
                </a:solidFill>
                <a:latin typeface="Courier New" pitchFamily="49" charset="0"/>
              </a:rPr>
              <a:t>(</a:t>
            </a:r>
            <a:r>
              <a:rPr lang="en-US" sz="1000" dirty="0">
                <a:solidFill>
                  <a:schemeClr val="tx1"/>
                </a:solidFill>
                <a:latin typeface="Courier New" pitchFamily="49" charset="0"/>
              </a:rPr>
              <a:t>...</a:t>
            </a:r>
            <a:r>
              <a:rPr lang="en-US" sz="2000" dirty="0">
                <a:solidFill>
                  <a:schemeClr val="tx1"/>
                </a:solidFill>
                <a:latin typeface="Courier New" pitchFamily="49" charset="0"/>
              </a:rPr>
              <a:t>)</a:t>
            </a:r>
          </a:p>
        </p:txBody>
      </p:sp>
      <p:pic>
        <p:nvPicPr>
          <p:cNvPr id="46"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9" name="Slide Number Placeholder 3"/>
          <p:cNvSpPr>
            <a:spLocks noGrp="1"/>
          </p:cNvSpPr>
          <p:nvPr>
            <p:ph type="sldNum" sz="quarter" idx="11"/>
          </p:nvPr>
        </p:nvSpPr>
        <p:spPr>
          <a:xfrm>
            <a:off x="6553200" y="6248400"/>
            <a:ext cx="1905000" cy="457200"/>
          </a:xfrm>
        </p:spPr>
        <p:txBody>
          <a:bodyPr/>
          <a:lstStyle/>
          <a:p>
            <a:pPr>
              <a:defRPr/>
            </a:pPr>
            <a:fld id="{8509B3E8-8E1E-438B-AB4C-2C89159B36E4}" type="slidenum">
              <a:rPr lang="x-none" b="0">
                <a:solidFill>
                  <a:schemeClr val="tx1"/>
                </a:solidFill>
                <a:latin typeface="Arial" pitchFamily="34" charset="0"/>
                <a:cs typeface="+mn-cs"/>
              </a:rPr>
              <a:pPr>
                <a:defRPr/>
              </a:pPr>
              <a:t>43</a:t>
            </a:fld>
            <a:endParaRPr lang="en-US" b="0" dirty="0">
              <a:solidFill>
                <a:schemeClr val="tx1"/>
              </a:solidFill>
              <a:latin typeface="Arial" pitchFamily="34" charset="0"/>
              <a:cs typeface="+mn-cs"/>
            </a:endParaRPr>
          </a:p>
        </p:txBody>
      </p:sp>
      <p:pic>
        <p:nvPicPr>
          <p:cNvPr id="3482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34821" name="Rectangle 3"/>
          <p:cNvSpPr>
            <a:spLocks noGrp="1" noChangeArrowheads="1"/>
          </p:cNvSpPr>
          <p:nvPr>
            <p:ph type="title" idx="4294967295"/>
          </p:nvPr>
        </p:nvSpPr>
        <p:spPr/>
        <p:txBody>
          <a:bodyPr/>
          <a:lstStyle/>
          <a:p>
            <a:pPr eaLnBrk="1" hangingPunct="1"/>
            <a:r>
              <a:rPr lang="en-US" smtClean="0"/>
              <a:t>Methods Take Time</a:t>
            </a:r>
          </a:p>
        </p:txBody>
      </p:sp>
      <p:sp>
        <p:nvSpPr>
          <p:cNvPr id="34822"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nvGrpSpPr>
          <p:cNvPr id="34823" name="Group 5"/>
          <p:cNvGrpSpPr>
            <a:grpSpLocks/>
          </p:cNvGrpSpPr>
          <p:nvPr/>
        </p:nvGrpSpPr>
        <p:grpSpPr bwMode="auto">
          <a:xfrm>
            <a:off x="3429000" y="3048000"/>
            <a:ext cx="1828800" cy="466725"/>
            <a:chOff x="2160" y="1920"/>
            <a:chExt cx="1152" cy="294"/>
          </a:xfrm>
        </p:grpSpPr>
        <p:grpSp>
          <p:nvGrpSpPr>
            <p:cNvPr id="34865" name="Group 6"/>
            <p:cNvGrpSpPr>
              <a:grpSpLocks/>
            </p:cNvGrpSpPr>
            <p:nvPr/>
          </p:nvGrpSpPr>
          <p:grpSpPr bwMode="auto">
            <a:xfrm>
              <a:off x="2234" y="2012"/>
              <a:ext cx="138" cy="110"/>
              <a:chOff x="2928" y="1465"/>
              <a:chExt cx="271" cy="215"/>
            </a:xfrm>
          </p:grpSpPr>
          <p:sp>
            <p:nvSpPr>
              <p:cNvPr id="34874" name="Oval 7"/>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34875" name="Oval 8"/>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34866" name="Rectangle 9"/>
            <p:cNvSpPr>
              <a:spLocks noChangeArrowheads="1"/>
            </p:cNvSpPr>
            <p:nvPr/>
          </p:nvSpPr>
          <p:spPr bwMode="auto">
            <a:xfrm>
              <a:off x="2160" y="192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4867" name="Rectangle 10"/>
            <p:cNvSpPr>
              <a:spLocks noChangeArrowheads="1"/>
            </p:cNvSpPr>
            <p:nvPr/>
          </p:nvSpPr>
          <p:spPr bwMode="auto">
            <a:xfrm>
              <a:off x="2454" y="192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4868" name="Rectangle 11"/>
            <p:cNvSpPr>
              <a:spLocks noChangeArrowheads="1"/>
            </p:cNvSpPr>
            <p:nvPr/>
          </p:nvSpPr>
          <p:spPr bwMode="auto">
            <a:xfrm>
              <a:off x="2748" y="192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4869" name="Line 12"/>
            <p:cNvSpPr>
              <a:spLocks noChangeShapeType="1"/>
            </p:cNvSpPr>
            <p:nvPr/>
          </p:nvSpPr>
          <p:spPr bwMode="auto">
            <a:xfrm>
              <a:off x="3018" y="192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4870" name="Line 13"/>
            <p:cNvSpPr>
              <a:spLocks noChangeShapeType="1"/>
            </p:cNvSpPr>
            <p:nvPr/>
          </p:nvSpPr>
          <p:spPr bwMode="auto">
            <a:xfrm>
              <a:off x="3018" y="221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34871" name="Group 14"/>
            <p:cNvGrpSpPr>
              <a:grpSpLocks/>
            </p:cNvGrpSpPr>
            <p:nvPr/>
          </p:nvGrpSpPr>
          <p:grpSpPr bwMode="auto">
            <a:xfrm>
              <a:off x="2528" y="2012"/>
              <a:ext cx="138" cy="110"/>
              <a:chOff x="3648" y="3312"/>
              <a:chExt cx="271" cy="215"/>
            </a:xfrm>
          </p:grpSpPr>
          <p:sp>
            <p:nvSpPr>
              <p:cNvPr id="34872" name="Oval 15"/>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34873" name="Oval 16"/>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grpSp>
      <p:sp>
        <p:nvSpPr>
          <p:cNvPr id="34824" name="AutoShape 17"/>
          <p:cNvSpPr>
            <a:spLocks noChangeArrowheads="1"/>
          </p:cNvSpPr>
          <p:nvPr/>
        </p:nvSpPr>
        <p:spPr bwMode="auto">
          <a:xfrm>
            <a:off x="2971800" y="41910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Method call</a:t>
            </a:r>
          </a:p>
        </p:txBody>
      </p:sp>
      <p:grpSp>
        <p:nvGrpSpPr>
          <p:cNvPr id="34825" name="Group 18"/>
          <p:cNvGrpSpPr>
            <a:grpSpLocks/>
          </p:cNvGrpSpPr>
          <p:nvPr/>
        </p:nvGrpSpPr>
        <p:grpSpPr bwMode="auto">
          <a:xfrm>
            <a:off x="4495800" y="3200400"/>
            <a:ext cx="219075" cy="174625"/>
            <a:chOff x="2640" y="1426"/>
            <a:chExt cx="138" cy="110"/>
          </a:xfrm>
        </p:grpSpPr>
        <p:sp>
          <p:nvSpPr>
            <p:cNvPr id="34863" name="Oval 19"/>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34864" name="Oval 20"/>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grpSp>
        <p:nvGrpSpPr>
          <p:cNvPr id="34826" name="Group 21"/>
          <p:cNvGrpSpPr>
            <a:grpSpLocks/>
          </p:cNvGrpSpPr>
          <p:nvPr/>
        </p:nvGrpSpPr>
        <p:grpSpPr bwMode="auto">
          <a:xfrm>
            <a:off x="685800" y="2019300"/>
            <a:ext cx="2895600" cy="3086100"/>
            <a:chOff x="432" y="1272"/>
            <a:chExt cx="1824" cy="1944"/>
          </a:xfrm>
        </p:grpSpPr>
        <p:sp>
          <p:nvSpPr>
            <p:cNvPr id="34845" name="AutoShape 22"/>
            <p:cNvSpPr>
              <a:spLocks noChangeArrowheads="1"/>
            </p:cNvSpPr>
            <p:nvPr/>
          </p:nvSpPr>
          <p:spPr bwMode="auto">
            <a:xfrm>
              <a:off x="432" y="1272"/>
              <a:ext cx="1296" cy="528"/>
            </a:xfrm>
            <a:prstGeom prst="wedgeRoundRectCallout">
              <a:avLst>
                <a:gd name="adj1" fmla="val 59181"/>
                <a:gd name="adj2" fmla="val 131630"/>
                <a:gd name="adj3" fmla="val 16667"/>
              </a:avLst>
            </a:prstGeom>
            <a:noFill/>
            <a:ln w="38100">
              <a:solidFill>
                <a:srgbClr val="FF0000"/>
              </a:solidFill>
              <a:miter lim="800000"/>
              <a:headEnd/>
              <a:tailEnd/>
            </a:ln>
          </p:spPr>
          <p:txBody>
            <a:bodyPr anchor="ctr"/>
            <a:lstStyle/>
            <a:p>
              <a:pPr algn="ctr"/>
              <a:r>
                <a:rPr lang="en-US" sz="2800" b="0" dirty="0">
                  <a:latin typeface="Arial" pitchFamily="34" charset="0"/>
                </a:rPr>
                <a:t>invocation </a:t>
              </a:r>
              <a:r>
                <a:rPr lang="en-US" sz="2800" dirty="0">
                  <a:latin typeface="Courier New" pitchFamily="49" charset="0"/>
                </a:rPr>
                <a:t>12:00</a:t>
              </a:r>
            </a:p>
          </p:txBody>
        </p:sp>
        <p:grpSp>
          <p:nvGrpSpPr>
            <p:cNvPr id="34846" name="Group 23"/>
            <p:cNvGrpSpPr>
              <a:grpSpLocks/>
            </p:cNvGrpSpPr>
            <p:nvPr/>
          </p:nvGrpSpPr>
          <p:grpSpPr bwMode="auto">
            <a:xfrm>
              <a:off x="1248" y="2208"/>
              <a:ext cx="1008" cy="1008"/>
              <a:chOff x="3312" y="2112"/>
              <a:chExt cx="1632" cy="1632"/>
            </a:xfrm>
          </p:grpSpPr>
          <p:sp>
            <p:nvSpPr>
              <p:cNvPr id="34850" name="Freeform 24"/>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nvGrpSpPr>
              <p:cNvPr id="34851" name="Group 25"/>
              <p:cNvGrpSpPr>
                <a:grpSpLocks/>
              </p:cNvGrpSpPr>
              <p:nvPr/>
            </p:nvGrpSpPr>
            <p:grpSpPr bwMode="auto">
              <a:xfrm>
                <a:off x="3312" y="2640"/>
                <a:ext cx="1056" cy="1104"/>
                <a:chOff x="3312" y="2640"/>
                <a:chExt cx="1056" cy="1104"/>
              </a:xfrm>
            </p:grpSpPr>
            <p:sp>
              <p:nvSpPr>
                <p:cNvPr id="34853" name="Freeform 26"/>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nvGrpSpPr>
                <p:cNvPr id="34854" name="Group 27"/>
                <p:cNvGrpSpPr>
                  <a:grpSpLocks/>
                </p:cNvGrpSpPr>
                <p:nvPr/>
              </p:nvGrpSpPr>
              <p:grpSpPr bwMode="auto">
                <a:xfrm>
                  <a:off x="3312" y="2928"/>
                  <a:ext cx="837" cy="816"/>
                  <a:chOff x="3312" y="2928"/>
                  <a:chExt cx="837" cy="816"/>
                </a:xfrm>
              </p:grpSpPr>
              <p:sp>
                <p:nvSpPr>
                  <p:cNvPr id="34856" name="Freeform 28"/>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4857" name="Freeform 29"/>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4858" name="Freeform 30"/>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4859" name="Freeform 31"/>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4860" name="Freeform 32"/>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4861" name="Freeform 33"/>
                  <p:cNvSpPr>
                    <a:spLocks/>
                  </p:cNvSpPr>
                  <p:nvPr/>
                </p:nvSpPr>
                <p:spPr bwMode="auto">
                  <a:xfrm flipH="1">
                    <a:off x="3648" y="340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4862" name="Freeform 34"/>
                  <p:cNvSpPr>
                    <a:spLocks/>
                  </p:cNvSpPr>
                  <p:nvPr/>
                </p:nvSpPr>
                <p:spPr bwMode="auto">
                  <a:xfrm flipH="1">
                    <a:off x="3840" y="3264"/>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4855" name="Freeform 35"/>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4852" name="Freeform 36"/>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grpSp>
          <p:nvGrpSpPr>
            <p:cNvPr id="34847" name="Group 38"/>
            <p:cNvGrpSpPr>
              <a:grpSpLocks/>
            </p:cNvGrpSpPr>
            <p:nvPr/>
          </p:nvGrpSpPr>
          <p:grpSpPr bwMode="auto">
            <a:xfrm>
              <a:off x="1152" y="2304"/>
              <a:ext cx="138" cy="110"/>
              <a:chOff x="2640" y="1426"/>
              <a:chExt cx="138" cy="110"/>
            </a:xfrm>
          </p:grpSpPr>
          <p:sp>
            <p:nvSpPr>
              <p:cNvPr id="34848" name="Oval 39"/>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34849" name="Oval 40"/>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grpSp>
      <p:grpSp>
        <p:nvGrpSpPr>
          <p:cNvPr id="34827" name="Group 41"/>
          <p:cNvGrpSpPr>
            <a:grpSpLocks/>
          </p:cNvGrpSpPr>
          <p:nvPr/>
        </p:nvGrpSpPr>
        <p:grpSpPr bwMode="auto">
          <a:xfrm>
            <a:off x="838200" y="5257800"/>
            <a:ext cx="7391400" cy="762000"/>
            <a:chOff x="528" y="3312"/>
            <a:chExt cx="4656" cy="480"/>
          </a:xfrm>
        </p:grpSpPr>
        <p:sp>
          <p:nvSpPr>
            <p:cNvPr id="34843" name="AutoShape 42"/>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34844" name="Text Box 43"/>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grpSp>
        <p:nvGrpSpPr>
          <p:cNvPr id="34828" name="Group 44"/>
          <p:cNvGrpSpPr>
            <a:grpSpLocks/>
          </p:cNvGrpSpPr>
          <p:nvPr/>
        </p:nvGrpSpPr>
        <p:grpSpPr bwMode="auto">
          <a:xfrm>
            <a:off x="5334000" y="2057400"/>
            <a:ext cx="2705100" cy="3009900"/>
            <a:chOff x="3360" y="1272"/>
            <a:chExt cx="1704" cy="1896"/>
          </a:xfrm>
        </p:grpSpPr>
        <p:grpSp>
          <p:nvGrpSpPr>
            <p:cNvPr id="34830" name="Group 45"/>
            <p:cNvGrpSpPr>
              <a:grpSpLocks/>
            </p:cNvGrpSpPr>
            <p:nvPr/>
          </p:nvGrpSpPr>
          <p:grpSpPr bwMode="auto">
            <a:xfrm>
              <a:off x="3744" y="2736"/>
              <a:ext cx="576" cy="432"/>
              <a:chOff x="624" y="2832"/>
              <a:chExt cx="912" cy="816"/>
            </a:xfrm>
          </p:grpSpPr>
          <p:sp>
            <p:nvSpPr>
              <p:cNvPr id="34834" name="Freeform 46"/>
              <p:cNvSpPr>
                <a:spLocks/>
              </p:cNvSpPr>
              <p:nvPr/>
            </p:nvSpPr>
            <p:spPr bwMode="auto">
              <a:xfrm flipH="1">
                <a:off x="624" y="307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4835" name="Freeform 47"/>
              <p:cNvSpPr>
                <a:spLocks/>
              </p:cNvSpPr>
              <p:nvPr/>
            </p:nvSpPr>
            <p:spPr bwMode="auto">
              <a:xfrm flipH="1">
                <a:off x="832" y="292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4836" name="Freeform 48"/>
              <p:cNvSpPr>
                <a:spLocks/>
              </p:cNvSpPr>
              <p:nvPr/>
            </p:nvSpPr>
            <p:spPr bwMode="auto">
              <a:xfrm flipH="1">
                <a:off x="1056" y="2832"/>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4837" name="Freeform 49"/>
              <p:cNvSpPr>
                <a:spLocks/>
              </p:cNvSpPr>
              <p:nvPr/>
            </p:nvSpPr>
            <p:spPr bwMode="auto">
              <a:xfrm flipH="1">
                <a:off x="672" y="2832"/>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4838" name="Freeform 50"/>
              <p:cNvSpPr>
                <a:spLocks/>
              </p:cNvSpPr>
              <p:nvPr/>
            </p:nvSpPr>
            <p:spPr bwMode="auto">
              <a:xfrm flipH="1">
                <a:off x="960" y="2928"/>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4839" name="Freeform 51"/>
              <p:cNvSpPr>
                <a:spLocks/>
              </p:cNvSpPr>
              <p:nvPr/>
            </p:nvSpPr>
            <p:spPr bwMode="auto">
              <a:xfrm flipH="1">
                <a:off x="672" y="316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4840" name="Freeform 52"/>
              <p:cNvSpPr>
                <a:spLocks/>
              </p:cNvSpPr>
              <p:nvPr/>
            </p:nvSpPr>
            <p:spPr bwMode="auto">
              <a:xfrm flipH="1">
                <a:off x="960" y="3312"/>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4841" name="Freeform 53"/>
              <p:cNvSpPr>
                <a:spLocks/>
              </p:cNvSpPr>
              <p:nvPr/>
            </p:nvSpPr>
            <p:spPr bwMode="auto">
              <a:xfrm flipH="1">
                <a:off x="1152" y="316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4842" name="Freeform 54"/>
              <p:cNvSpPr>
                <a:spLocks/>
              </p:cNvSpPr>
              <p:nvPr/>
            </p:nvSpPr>
            <p:spPr bwMode="auto">
              <a:xfrm flipH="1">
                <a:off x="1344" y="3024"/>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4831" name="AutoShape 55"/>
            <p:cNvSpPr>
              <a:spLocks noChangeArrowheads="1"/>
            </p:cNvSpPr>
            <p:nvPr/>
          </p:nvSpPr>
          <p:spPr bwMode="auto">
            <a:xfrm>
              <a:off x="4152" y="2112"/>
              <a:ext cx="912" cy="480"/>
            </a:xfrm>
            <a:prstGeom prst="cloudCallout">
              <a:avLst>
                <a:gd name="adj1" fmla="val -44736"/>
                <a:gd name="adj2" fmla="val 70000"/>
              </a:avLst>
            </a:prstGeom>
            <a:noFill/>
            <a:ln w="38100">
              <a:solidFill>
                <a:srgbClr val="6666FF"/>
              </a:solidFill>
              <a:round/>
              <a:headEnd/>
              <a:tailEnd/>
            </a:ln>
          </p:spPr>
          <p:txBody>
            <a:bodyPr anchor="ctr"/>
            <a:lstStyle/>
            <a:p>
              <a:pPr algn="ctr"/>
              <a:r>
                <a:rPr lang="en-US" dirty="0">
                  <a:solidFill>
                    <a:schemeClr val="tx1"/>
                  </a:solidFill>
                  <a:latin typeface="Courier New" pitchFamily="49" charset="0"/>
                </a:rPr>
                <a:t>void</a:t>
              </a:r>
            </a:p>
          </p:txBody>
        </p:sp>
        <p:sp>
          <p:nvSpPr>
            <p:cNvPr id="34832" name="Freeform 56"/>
            <p:cNvSpPr>
              <a:spLocks/>
            </p:cNvSpPr>
            <p:nvPr/>
          </p:nvSpPr>
          <p:spPr bwMode="auto">
            <a:xfrm flipH="1">
              <a:off x="3504" y="2256"/>
              <a:ext cx="326" cy="297"/>
            </a:xfrm>
            <a:custGeom>
              <a:avLst/>
              <a:gdLst>
                <a:gd name="T0" fmla="*/ 0 w 528"/>
                <a:gd name="T1" fmla="*/ 4 h 480"/>
                <a:gd name="T2" fmla="*/ 2 w 528"/>
                <a:gd name="T3" fmla="*/ 2 h 480"/>
                <a:gd name="T4" fmla="*/ 0 w 528"/>
                <a:gd name="T5" fmla="*/ 2 h 480"/>
                <a:gd name="T6" fmla="*/ 4 w 528"/>
                <a:gd name="T7" fmla="*/ 0 h 480"/>
                <a:gd name="T8" fmla="*/ 2 w 528"/>
                <a:gd name="T9" fmla="*/ 1 h 480"/>
                <a:gd name="T10" fmla="*/ 4 w 528"/>
                <a:gd name="T11" fmla="*/ 1 h 480"/>
                <a:gd name="T12" fmla="*/ 0 w 528"/>
                <a:gd name="T13" fmla="*/ 4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sp>
          <p:nvSpPr>
            <p:cNvPr id="34833" name="AutoShape 57"/>
            <p:cNvSpPr>
              <a:spLocks noChangeArrowheads="1"/>
            </p:cNvSpPr>
            <p:nvPr/>
          </p:nvSpPr>
          <p:spPr bwMode="auto">
            <a:xfrm>
              <a:off x="3360" y="1272"/>
              <a:ext cx="1248" cy="528"/>
            </a:xfrm>
            <a:prstGeom prst="wedgeRoundRectCallout">
              <a:avLst>
                <a:gd name="adj1" fmla="val -27644"/>
                <a:gd name="adj2" fmla="val 132574"/>
                <a:gd name="adj3" fmla="val 16667"/>
              </a:avLst>
            </a:prstGeom>
            <a:noFill/>
            <a:ln w="38100">
              <a:solidFill>
                <a:srgbClr val="FF0000"/>
              </a:solidFill>
              <a:miter lim="800000"/>
              <a:headEnd/>
              <a:tailEnd/>
            </a:ln>
          </p:spPr>
          <p:txBody>
            <a:bodyPr anchor="ctr"/>
            <a:lstStyle/>
            <a:p>
              <a:pPr algn="ctr"/>
              <a:r>
                <a:rPr lang="en-US" sz="2800" b="0" dirty="0">
                  <a:latin typeface="Arial" pitchFamily="34" charset="0"/>
                </a:rPr>
                <a:t>response </a:t>
              </a:r>
              <a:r>
                <a:rPr lang="en-US" sz="2800" dirty="0">
                  <a:latin typeface="Courier New" pitchFamily="49" charset="0"/>
                </a:rPr>
                <a:t>12:01</a:t>
              </a:r>
            </a:p>
          </p:txBody>
        </p:sp>
      </p:grpSp>
      <p:sp>
        <p:nvSpPr>
          <p:cNvPr id="34829" name="AutoShape 37"/>
          <p:cNvSpPr>
            <a:spLocks noChangeArrowheads="1"/>
          </p:cNvSpPr>
          <p:nvPr/>
        </p:nvSpPr>
        <p:spPr bwMode="auto">
          <a:xfrm>
            <a:off x="355600" y="3365500"/>
            <a:ext cx="2527300" cy="762000"/>
          </a:xfrm>
          <a:prstGeom prst="cloudCallout">
            <a:avLst>
              <a:gd name="adj1" fmla="val 29597"/>
              <a:gd name="adj2" fmla="val 72708"/>
            </a:avLst>
          </a:prstGeom>
          <a:noFill/>
          <a:ln w="38100">
            <a:solidFill>
              <a:srgbClr val="6666FF"/>
            </a:solidFill>
            <a:round/>
            <a:headEnd/>
            <a:tailEnd/>
          </a:ln>
        </p:spPr>
        <p:txBody>
          <a:bodyPr anchor="ctr"/>
          <a:lstStyle/>
          <a:p>
            <a:pPr algn="ctr"/>
            <a:r>
              <a:rPr lang="en-US" sz="2000" dirty="0" err="1">
                <a:solidFill>
                  <a:schemeClr val="tx1"/>
                </a:solidFill>
                <a:latin typeface="Courier New" pitchFamily="49" charset="0"/>
              </a:rPr>
              <a:t>q.enq</a:t>
            </a:r>
            <a:r>
              <a:rPr lang="en-US" sz="2000" dirty="0">
                <a:solidFill>
                  <a:schemeClr val="tx1"/>
                </a:solidFill>
                <a:latin typeface="Courier New" pitchFamily="49" charset="0"/>
              </a:rPr>
              <a:t>(</a:t>
            </a:r>
            <a:r>
              <a:rPr lang="en-US" sz="1000" dirty="0">
                <a:solidFill>
                  <a:schemeClr val="tx1"/>
                </a:solidFill>
                <a:latin typeface="Courier New" pitchFamily="49" charset="0"/>
              </a:rPr>
              <a:t>...</a:t>
            </a:r>
            <a:r>
              <a:rPr lang="en-US" sz="2000" dirty="0">
                <a:solidFill>
                  <a:schemeClr val="tx1"/>
                </a:solidFill>
                <a:latin typeface="Courier New" pitchFamily="49" charset="0"/>
              </a:rPr>
              <a:t>)</a:t>
            </a:r>
          </a:p>
        </p:txBody>
      </p:sp>
      <p:pic>
        <p:nvPicPr>
          <p:cNvPr id="60"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FFB0BF66-F791-4CDF-B423-6164F9949F45}" type="slidenum">
              <a:rPr lang="x-none" b="0">
                <a:solidFill>
                  <a:schemeClr val="tx1"/>
                </a:solidFill>
                <a:latin typeface="Arial" pitchFamily="34" charset="0"/>
                <a:cs typeface="+mn-cs"/>
              </a:rPr>
              <a:pPr>
                <a:defRPr/>
              </a:pPr>
              <a:t>44</a:t>
            </a:fld>
            <a:endParaRPr lang="en-US" b="0" dirty="0">
              <a:solidFill>
                <a:schemeClr val="tx1"/>
              </a:solidFill>
              <a:latin typeface="Arial" pitchFamily="34" charset="0"/>
              <a:cs typeface="+mn-cs"/>
            </a:endParaRPr>
          </a:p>
        </p:txBody>
      </p:sp>
      <p:pic>
        <p:nvPicPr>
          <p:cNvPr id="35844"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35845" name="Rectangle 2"/>
          <p:cNvSpPr>
            <a:spLocks noGrp="1" noChangeArrowheads="1"/>
          </p:cNvSpPr>
          <p:nvPr>
            <p:ph type="title" idx="4294967295"/>
          </p:nvPr>
        </p:nvSpPr>
        <p:spPr/>
        <p:txBody>
          <a:bodyPr/>
          <a:lstStyle/>
          <a:p>
            <a:pPr eaLnBrk="1" hangingPunct="1"/>
            <a:r>
              <a:rPr lang="en-US" smtClean="0"/>
              <a:t>Sequential vs Concurrent</a:t>
            </a:r>
          </a:p>
        </p:txBody>
      </p:sp>
      <p:sp>
        <p:nvSpPr>
          <p:cNvPr id="35846" name="Rectangle 3"/>
          <p:cNvSpPr>
            <a:spLocks noGrp="1" noChangeArrowheads="1"/>
          </p:cNvSpPr>
          <p:nvPr>
            <p:ph type="body" idx="4294967295"/>
          </p:nvPr>
        </p:nvSpPr>
        <p:spPr/>
        <p:txBody>
          <a:bodyPr/>
          <a:lstStyle/>
          <a:p>
            <a:pPr eaLnBrk="1" hangingPunct="1"/>
            <a:r>
              <a:rPr lang="en-US" smtClean="0"/>
              <a:t>Sequential</a:t>
            </a:r>
          </a:p>
          <a:p>
            <a:pPr lvl="1" eaLnBrk="1" hangingPunct="1"/>
            <a:r>
              <a:rPr lang="en-US" smtClean="0"/>
              <a:t>Methods take time? Who knew?</a:t>
            </a:r>
          </a:p>
          <a:p>
            <a:pPr eaLnBrk="1" hangingPunct="1"/>
            <a:r>
              <a:rPr lang="en-US" smtClean="0"/>
              <a:t>Concurrent</a:t>
            </a:r>
          </a:p>
          <a:p>
            <a:pPr lvl="1" eaLnBrk="1" hangingPunct="1"/>
            <a:r>
              <a:rPr lang="en-US" smtClean="0"/>
              <a:t>Method call is not an </a:t>
            </a:r>
            <a:r>
              <a:rPr lang="en-US" smtClean="0">
                <a:solidFill>
                  <a:schemeClr val="tx1"/>
                </a:solidFill>
              </a:rPr>
              <a:t>event</a:t>
            </a:r>
          </a:p>
          <a:p>
            <a:pPr lvl="1" eaLnBrk="1" hangingPunct="1"/>
            <a:r>
              <a:rPr lang="en-US" smtClean="0"/>
              <a:t>Method call is an </a:t>
            </a:r>
            <a:r>
              <a:rPr lang="en-US" smtClean="0">
                <a:solidFill>
                  <a:schemeClr val="tx1"/>
                </a:solidFill>
              </a:rPr>
              <a:t>interval</a:t>
            </a:r>
            <a:r>
              <a:rPr lang="en-US" smtClean="0"/>
              <a:t>.</a:t>
            </a:r>
          </a:p>
          <a:p>
            <a:pPr lvl="1" eaLnBrk="1" hangingPunct="1"/>
            <a:endParaRPr lang="en-US" smtClean="0"/>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3" name="Slide Number Placeholder 3"/>
          <p:cNvSpPr>
            <a:spLocks noGrp="1"/>
          </p:cNvSpPr>
          <p:nvPr>
            <p:ph type="sldNum" sz="quarter" idx="11"/>
          </p:nvPr>
        </p:nvSpPr>
        <p:spPr>
          <a:xfrm>
            <a:off x="6553200" y="6248400"/>
            <a:ext cx="1905000" cy="457200"/>
          </a:xfrm>
        </p:spPr>
        <p:txBody>
          <a:bodyPr/>
          <a:lstStyle/>
          <a:p>
            <a:pPr>
              <a:defRPr/>
            </a:pPr>
            <a:fld id="{808A3FF4-466D-48AE-AE19-8D01EF1CF19F}" type="slidenum">
              <a:rPr lang="x-none" b="0">
                <a:solidFill>
                  <a:schemeClr val="tx1"/>
                </a:solidFill>
                <a:latin typeface="Arial" pitchFamily="34" charset="0"/>
                <a:cs typeface="+mn-cs"/>
              </a:rPr>
              <a:pPr>
                <a:defRPr/>
              </a:pPr>
              <a:t>45</a:t>
            </a:fld>
            <a:endParaRPr lang="en-US" b="0" dirty="0">
              <a:solidFill>
                <a:schemeClr val="tx1"/>
              </a:solidFill>
              <a:latin typeface="Arial" pitchFamily="34" charset="0"/>
              <a:cs typeface="+mn-cs"/>
            </a:endParaRPr>
          </a:p>
        </p:txBody>
      </p:sp>
      <p:pic>
        <p:nvPicPr>
          <p:cNvPr id="36868" name="Picture 7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grpSp>
        <p:nvGrpSpPr>
          <p:cNvPr id="36869" name="Group 71"/>
          <p:cNvGrpSpPr>
            <a:grpSpLocks/>
          </p:cNvGrpSpPr>
          <p:nvPr/>
        </p:nvGrpSpPr>
        <p:grpSpPr bwMode="auto">
          <a:xfrm>
            <a:off x="838200" y="5257800"/>
            <a:ext cx="7391400" cy="762000"/>
            <a:chOff x="528" y="3312"/>
            <a:chExt cx="4656" cy="480"/>
          </a:xfrm>
        </p:grpSpPr>
        <p:sp>
          <p:nvSpPr>
            <p:cNvPr id="36886" name="AutoShape 72"/>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36887" name="Text Box 73"/>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36870" name="Rectangle 2"/>
          <p:cNvSpPr>
            <a:spLocks noGrp="1" noChangeArrowheads="1"/>
          </p:cNvSpPr>
          <p:nvPr>
            <p:ph type="title" idx="4294967295"/>
          </p:nvPr>
        </p:nvSpPr>
        <p:spPr/>
        <p:txBody>
          <a:bodyPr/>
          <a:lstStyle/>
          <a:p>
            <a:pPr eaLnBrk="1" hangingPunct="1"/>
            <a:r>
              <a:rPr lang="en-US" sz="4000" smtClean="0"/>
              <a:t>Concurrent Methods Take </a:t>
            </a:r>
            <a:r>
              <a:rPr lang="en-US" sz="4000" smtClean="0">
                <a:solidFill>
                  <a:srgbClr val="0000FF"/>
                </a:solidFill>
              </a:rPr>
              <a:t>Overlapping</a:t>
            </a:r>
            <a:r>
              <a:rPr lang="en-US" sz="4000" smtClean="0"/>
              <a:t> Time</a:t>
            </a:r>
          </a:p>
        </p:txBody>
      </p:sp>
      <p:sp>
        <p:nvSpPr>
          <p:cNvPr id="36871"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nvGrpSpPr>
          <p:cNvPr id="36872" name="Group 6"/>
          <p:cNvGrpSpPr>
            <a:grpSpLocks/>
          </p:cNvGrpSpPr>
          <p:nvPr/>
        </p:nvGrpSpPr>
        <p:grpSpPr bwMode="auto">
          <a:xfrm>
            <a:off x="3429000" y="2352675"/>
            <a:ext cx="1828800" cy="466725"/>
            <a:chOff x="2160" y="1200"/>
            <a:chExt cx="1152" cy="294"/>
          </a:xfrm>
        </p:grpSpPr>
        <p:grpSp>
          <p:nvGrpSpPr>
            <p:cNvPr id="36873" name="Group 7"/>
            <p:cNvGrpSpPr>
              <a:grpSpLocks/>
            </p:cNvGrpSpPr>
            <p:nvPr/>
          </p:nvGrpSpPr>
          <p:grpSpPr bwMode="auto">
            <a:xfrm>
              <a:off x="2234" y="1292"/>
              <a:ext cx="138" cy="110"/>
              <a:chOff x="2928" y="1465"/>
              <a:chExt cx="271" cy="215"/>
            </a:xfrm>
          </p:grpSpPr>
          <p:sp>
            <p:nvSpPr>
              <p:cNvPr id="36884"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36885"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36874"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6875"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6876"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6877"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6878"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36879" name="Group 15"/>
            <p:cNvGrpSpPr>
              <a:grpSpLocks/>
            </p:cNvGrpSpPr>
            <p:nvPr/>
          </p:nvGrpSpPr>
          <p:grpSpPr bwMode="auto">
            <a:xfrm>
              <a:off x="2528" y="1292"/>
              <a:ext cx="138" cy="110"/>
              <a:chOff x="3648" y="3312"/>
              <a:chExt cx="271" cy="215"/>
            </a:xfrm>
          </p:grpSpPr>
          <p:sp>
            <p:nvSpPr>
              <p:cNvPr id="36882"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36883"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36880"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36881"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pic>
        <p:nvPicPr>
          <p:cNvPr id="24"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8" name="Slide Number Placeholder 3"/>
          <p:cNvSpPr>
            <a:spLocks noGrp="1"/>
          </p:cNvSpPr>
          <p:nvPr>
            <p:ph type="sldNum" sz="quarter" idx="11"/>
          </p:nvPr>
        </p:nvSpPr>
        <p:spPr>
          <a:xfrm>
            <a:off x="6553200" y="6248400"/>
            <a:ext cx="1905000" cy="457200"/>
          </a:xfrm>
        </p:spPr>
        <p:txBody>
          <a:bodyPr/>
          <a:lstStyle/>
          <a:p>
            <a:pPr>
              <a:defRPr/>
            </a:pPr>
            <a:fld id="{6C3298D9-1EF3-4239-9886-835FDCDAD025}" type="slidenum">
              <a:rPr lang="x-none" b="0">
                <a:solidFill>
                  <a:schemeClr val="tx1"/>
                </a:solidFill>
                <a:latin typeface="Arial" pitchFamily="34" charset="0"/>
                <a:cs typeface="+mn-cs"/>
              </a:rPr>
              <a:pPr>
                <a:defRPr/>
              </a:pPr>
              <a:t>46</a:t>
            </a:fld>
            <a:endParaRPr lang="en-US" b="0" dirty="0">
              <a:solidFill>
                <a:schemeClr val="tx1"/>
              </a:solidFill>
              <a:latin typeface="Arial" pitchFamily="34" charset="0"/>
              <a:cs typeface="+mn-cs"/>
            </a:endParaRPr>
          </a:p>
        </p:txBody>
      </p:sp>
      <p:pic>
        <p:nvPicPr>
          <p:cNvPr id="3789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grpSp>
        <p:nvGrpSpPr>
          <p:cNvPr id="37893" name="Group 3"/>
          <p:cNvGrpSpPr>
            <a:grpSpLocks/>
          </p:cNvGrpSpPr>
          <p:nvPr/>
        </p:nvGrpSpPr>
        <p:grpSpPr bwMode="auto">
          <a:xfrm>
            <a:off x="838200" y="5257800"/>
            <a:ext cx="7391400" cy="762000"/>
            <a:chOff x="528" y="3312"/>
            <a:chExt cx="4656" cy="480"/>
          </a:xfrm>
        </p:grpSpPr>
        <p:sp>
          <p:nvSpPr>
            <p:cNvPr id="37925" name="AutoShape 4"/>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37926" name="Text Box 5"/>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37894" name="Rectangle 6"/>
          <p:cNvSpPr>
            <a:spLocks noGrp="1" noChangeArrowheads="1"/>
          </p:cNvSpPr>
          <p:nvPr>
            <p:ph type="title" idx="4294967295"/>
          </p:nvPr>
        </p:nvSpPr>
        <p:spPr/>
        <p:txBody>
          <a:bodyPr/>
          <a:lstStyle/>
          <a:p>
            <a:pPr eaLnBrk="1" hangingPunct="1"/>
            <a:r>
              <a:rPr lang="en-US" sz="4000" smtClean="0"/>
              <a:t>Concurrent Methods Take </a:t>
            </a:r>
            <a:r>
              <a:rPr lang="en-US" sz="4000" smtClean="0">
                <a:solidFill>
                  <a:srgbClr val="0000FF"/>
                </a:solidFill>
              </a:rPr>
              <a:t>Overlapping</a:t>
            </a:r>
            <a:r>
              <a:rPr lang="en-US" sz="4000" smtClean="0"/>
              <a:t> Time</a:t>
            </a:r>
          </a:p>
        </p:txBody>
      </p:sp>
      <p:sp>
        <p:nvSpPr>
          <p:cNvPr id="37895" name="Text Box 7"/>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37896" name="AutoShape 8"/>
          <p:cNvSpPr>
            <a:spLocks noChangeArrowheads="1"/>
          </p:cNvSpPr>
          <p:nvPr/>
        </p:nvSpPr>
        <p:spPr bwMode="auto">
          <a:xfrm>
            <a:off x="1447800" y="33528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Method call</a:t>
            </a:r>
          </a:p>
        </p:txBody>
      </p:sp>
      <p:grpSp>
        <p:nvGrpSpPr>
          <p:cNvPr id="37897" name="Group 9"/>
          <p:cNvGrpSpPr>
            <a:grpSpLocks/>
          </p:cNvGrpSpPr>
          <p:nvPr/>
        </p:nvGrpSpPr>
        <p:grpSpPr bwMode="auto">
          <a:xfrm>
            <a:off x="3429000" y="2352675"/>
            <a:ext cx="1828800" cy="466725"/>
            <a:chOff x="2160" y="1200"/>
            <a:chExt cx="1152" cy="294"/>
          </a:xfrm>
        </p:grpSpPr>
        <p:grpSp>
          <p:nvGrpSpPr>
            <p:cNvPr id="37912" name="Group 10"/>
            <p:cNvGrpSpPr>
              <a:grpSpLocks/>
            </p:cNvGrpSpPr>
            <p:nvPr/>
          </p:nvGrpSpPr>
          <p:grpSpPr bwMode="auto">
            <a:xfrm>
              <a:off x="2234" y="1292"/>
              <a:ext cx="138" cy="110"/>
              <a:chOff x="2928" y="1465"/>
              <a:chExt cx="271" cy="215"/>
            </a:xfrm>
          </p:grpSpPr>
          <p:sp>
            <p:nvSpPr>
              <p:cNvPr id="37923" name="Oval 11"/>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37924" name="Oval 12"/>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37913" name="Rectangle 13"/>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7914" name="Rectangle 14"/>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7915" name="Rectangle 15"/>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7916" name="Line 16"/>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7917" name="Line 17"/>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37918" name="Group 18"/>
            <p:cNvGrpSpPr>
              <a:grpSpLocks/>
            </p:cNvGrpSpPr>
            <p:nvPr/>
          </p:nvGrpSpPr>
          <p:grpSpPr bwMode="auto">
            <a:xfrm>
              <a:off x="2528" y="1292"/>
              <a:ext cx="138" cy="110"/>
              <a:chOff x="3648" y="3312"/>
              <a:chExt cx="271" cy="215"/>
            </a:xfrm>
          </p:grpSpPr>
          <p:sp>
            <p:nvSpPr>
              <p:cNvPr id="37921" name="Oval 19"/>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37922" name="Oval 20"/>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37919" name="Oval 21"/>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37920" name="Oval 22"/>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grpSp>
        <p:nvGrpSpPr>
          <p:cNvPr id="37898" name="Group 25"/>
          <p:cNvGrpSpPr>
            <a:grpSpLocks/>
          </p:cNvGrpSpPr>
          <p:nvPr/>
        </p:nvGrpSpPr>
        <p:grpSpPr bwMode="auto">
          <a:xfrm>
            <a:off x="892175" y="3005138"/>
            <a:ext cx="1600200" cy="1600200"/>
            <a:chOff x="3312" y="2112"/>
            <a:chExt cx="1632" cy="1632"/>
          </a:xfrm>
        </p:grpSpPr>
        <p:sp>
          <p:nvSpPr>
            <p:cNvPr id="37899" name="Freeform 26"/>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nvGrpSpPr>
            <p:cNvPr id="37900" name="Group 27"/>
            <p:cNvGrpSpPr>
              <a:grpSpLocks/>
            </p:cNvGrpSpPr>
            <p:nvPr/>
          </p:nvGrpSpPr>
          <p:grpSpPr bwMode="auto">
            <a:xfrm>
              <a:off x="3312" y="2640"/>
              <a:ext cx="1056" cy="1104"/>
              <a:chOff x="3312" y="2640"/>
              <a:chExt cx="1056" cy="1104"/>
            </a:xfrm>
          </p:grpSpPr>
          <p:sp>
            <p:nvSpPr>
              <p:cNvPr id="37902" name="Freeform 28"/>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nvGrpSpPr>
              <p:cNvPr id="37903" name="Group 29"/>
              <p:cNvGrpSpPr>
                <a:grpSpLocks/>
              </p:cNvGrpSpPr>
              <p:nvPr/>
            </p:nvGrpSpPr>
            <p:grpSpPr bwMode="auto">
              <a:xfrm>
                <a:off x="3312" y="2928"/>
                <a:ext cx="837" cy="816"/>
                <a:chOff x="3312" y="2928"/>
                <a:chExt cx="837" cy="816"/>
              </a:xfrm>
            </p:grpSpPr>
            <p:sp>
              <p:nvSpPr>
                <p:cNvPr id="37905" name="Freeform 30"/>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7906" name="Freeform 31"/>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7907" name="Freeform 32"/>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7908" name="Freeform 33"/>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7909" name="Freeform 34"/>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7910" name="Freeform 35"/>
                <p:cNvSpPr>
                  <a:spLocks/>
                </p:cNvSpPr>
                <p:nvPr/>
              </p:nvSpPr>
              <p:spPr bwMode="auto">
                <a:xfrm flipH="1">
                  <a:off x="3648" y="340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7911" name="Freeform 36"/>
                <p:cNvSpPr>
                  <a:spLocks/>
                </p:cNvSpPr>
                <p:nvPr/>
              </p:nvSpPr>
              <p:spPr bwMode="auto">
                <a:xfrm flipH="1">
                  <a:off x="3840" y="3264"/>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7904" name="Freeform 37"/>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7901" name="Freeform 38"/>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pic>
        <p:nvPicPr>
          <p:cNvPr id="39"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3" name="Slide Number Placeholder 3"/>
          <p:cNvSpPr>
            <a:spLocks noGrp="1"/>
          </p:cNvSpPr>
          <p:nvPr>
            <p:ph type="sldNum" sz="quarter" idx="11"/>
          </p:nvPr>
        </p:nvSpPr>
        <p:spPr>
          <a:xfrm>
            <a:off x="6553200" y="6248400"/>
            <a:ext cx="1905000" cy="457200"/>
          </a:xfrm>
        </p:spPr>
        <p:txBody>
          <a:bodyPr/>
          <a:lstStyle/>
          <a:p>
            <a:pPr>
              <a:defRPr/>
            </a:pPr>
            <a:fld id="{9D44296B-6FDF-41C9-A42C-2E3661D6FCF1}" type="slidenum">
              <a:rPr lang="x-none" b="0">
                <a:solidFill>
                  <a:schemeClr val="tx1"/>
                </a:solidFill>
                <a:latin typeface="Arial" pitchFamily="34" charset="0"/>
                <a:cs typeface="+mn-cs"/>
              </a:rPr>
              <a:pPr>
                <a:defRPr/>
              </a:pPr>
              <a:t>47</a:t>
            </a:fld>
            <a:endParaRPr lang="en-US" b="0" dirty="0">
              <a:solidFill>
                <a:schemeClr val="tx1"/>
              </a:solidFill>
              <a:latin typeface="Arial" pitchFamily="34" charset="0"/>
              <a:cs typeface="+mn-cs"/>
            </a:endParaRPr>
          </a:p>
        </p:txBody>
      </p:sp>
      <p:pic>
        <p:nvPicPr>
          <p:cNvPr id="3891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grpSp>
        <p:nvGrpSpPr>
          <p:cNvPr id="38917" name="Group 3"/>
          <p:cNvGrpSpPr>
            <a:grpSpLocks/>
          </p:cNvGrpSpPr>
          <p:nvPr/>
        </p:nvGrpSpPr>
        <p:grpSpPr bwMode="auto">
          <a:xfrm>
            <a:off x="838200" y="5257800"/>
            <a:ext cx="7391400" cy="762000"/>
            <a:chOff x="528" y="3312"/>
            <a:chExt cx="4656" cy="480"/>
          </a:xfrm>
        </p:grpSpPr>
        <p:sp>
          <p:nvSpPr>
            <p:cNvPr id="38964" name="AutoShape 4"/>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38965" name="Text Box 5"/>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38918" name="Rectangle 6"/>
          <p:cNvSpPr>
            <a:spLocks noGrp="1" noChangeArrowheads="1"/>
          </p:cNvSpPr>
          <p:nvPr>
            <p:ph type="title" idx="4294967295"/>
          </p:nvPr>
        </p:nvSpPr>
        <p:spPr/>
        <p:txBody>
          <a:bodyPr/>
          <a:lstStyle/>
          <a:p>
            <a:pPr eaLnBrk="1" hangingPunct="1"/>
            <a:r>
              <a:rPr lang="en-US" sz="4000" smtClean="0"/>
              <a:t>Concurrent Methods Take </a:t>
            </a:r>
            <a:r>
              <a:rPr lang="en-US" sz="4000" smtClean="0">
                <a:solidFill>
                  <a:srgbClr val="0000FF"/>
                </a:solidFill>
              </a:rPr>
              <a:t>Overlapping</a:t>
            </a:r>
            <a:r>
              <a:rPr lang="en-US" sz="4000" smtClean="0"/>
              <a:t> Time</a:t>
            </a:r>
          </a:p>
        </p:txBody>
      </p:sp>
      <p:sp>
        <p:nvSpPr>
          <p:cNvPr id="38919" name="Text Box 7"/>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38920" name="AutoShape 8"/>
          <p:cNvSpPr>
            <a:spLocks noChangeArrowheads="1"/>
          </p:cNvSpPr>
          <p:nvPr/>
        </p:nvSpPr>
        <p:spPr bwMode="auto">
          <a:xfrm>
            <a:off x="1447800" y="33528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Method call</a:t>
            </a:r>
          </a:p>
        </p:txBody>
      </p:sp>
      <p:grpSp>
        <p:nvGrpSpPr>
          <p:cNvPr id="38921" name="Group 9"/>
          <p:cNvGrpSpPr>
            <a:grpSpLocks/>
          </p:cNvGrpSpPr>
          <p:nvPr/>
        </p:nvGrpSpPr>
        <p:grpSpPr bwMode="auto">
          <a:xfrm>
            <a:off x="3429000" y="2352675"/>
            <a:ext cx="1828800" cy="466725"/>
            <a:chOff x="2160" y="1200"/>
            <a:chExt cx="1152" cy="294"/>
          </a:xfrm>
        </p:grpSpPr>
        <p:grpSp>
          <p:nvGrpSpPr>
            <p:cNvPr id="38951" name="Group 10"/>
            <p:cNvGrpSpPr>
              <a:grpSpLocks/>
            </p:cNvGrpSpPr>
            <p:nvPr/>
          </p:nvGrpSpPr>
          <p:grpSpPr bwMode="auto">
            <a:xfrm>
              <a:off x="2234" y="1292"/>
              <a:ext cx="138" cy="110"/>
              <a:chOff x="2928" y="1465"/>
              <a:chExt cx="271" cy="215"/>
            </a:xfrm>
          </p:grpSpPr>
          <p:sp>
            <p:nvSpPr>
              <p:cNvPr id="38962" name="Oval 11"/>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38963" name="Oval 12"/>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38952" name="Rectangle 13"/>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8953" name="Rectangle 14"/>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8954" name="Rectangle 15"/>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8955" name="Line 16"/>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8956" name="Line 17"/>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38957" name="Group 18"/>
            <p:cNvGrpSpPr>
              <a:grpSpLocks/>
            </p:cNvGrpSpPr>
            <p:nvPr/>
          </p:nvGrpSpPr>
          <p:grpSpPr bwMode="auto">
            <a:xfrm>
              <a:off x="2528" y="1292"/>
              <a:ext cx="138" cy="110"/>
              <a:chOff x="3648" y="3312"/>
              <a:chExt cx="271" cy="215"/>
            </a:xfrm>
          </p:grpSpPr>
          <p:sp>
            <p:nvSpPr>
              <p:cNvPr id="38960" name="Oval 19"/>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38961" name="Oval 20"/>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38958" name="Oval 21"/>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38959" name="Oval 22"/>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38922" name="AutoShape 24"/>
          <p:cNvSpPr>
            <a:spLocks noChangeArrowheads="1"/>
          </p:cNvSpPr>
          <p:nvPr/>
        </p:nvSpPr>
        <p:spPr bwMode="auto">
          <a:xfrm>
            <a:off x="2895600" y="43434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Method call</a:t>
            </a:r>
          </a:p>
        </p:txBody>
      </p:sp>
      <p:grpSp>
        <p:nvGrpSpPr>
          <p:cNvPr id="38923" name="Group 25"/>
          <p:cNvGrpSpPr>
            <a:grpSpLocks/>
          </p:cNvGrpSpPr>
          <p:nvPr/>
        </p:nvGrpSpPr>
        <p:grpSpPr bwMode="auto">
          <a:xfrm>
            <a:off x="892175" y="3005138"/>
            <a:ext cx="1600200" cy="1600200"/>
            <a:chOff x="3312" y="2112"/>
            <a:chExt cx="1632" cy="1632"/>
          </a:xfrm>
        </p:grpSpPr>
        <p:sp>
          <p:nvSpPr>
            <p:cNvPr id="38938" name="Freeform 26"/>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nvGrpSpPr>
            <p:cNvPr id="38939" name="Group 27"/>
            <p:cNvGrpSpPr>
              <a:grpSpLocks/>
            </p:cNvGrpSpPr>
            <p:nvPr/>
          </p:nvGrpSpPr>
          <p:grpSpPr bwMode="auto">
            <a:xfrm>
              <a:off x="3312" y="2640"/>
              <a:ext cx="1056" cy="1104"/>
              <a:chOff x="3312" y="2640"/>
              <a:chExt cx="1056" cy="1104"/>
            </a:xfrm>
          </p:grpSpPr>
          <p:sp>
            <p:nvSpPr>
              <p:cNvPr id="38941" name="Freeform 28"/>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nvGrpSpPr>
              <p:cNvPr id="38942" name="Group 29"/>
              <p:cNvGrpSpPr>
                <a:grpSpLocks/>
              </p:cNvGrpSpPr>
              <p:nvPr/>
            </p:nvGrpSpPr>
            <p:grpSpPr bwMode="auto">
              <a:xfrm>
                <a:off x="3312" y="2928"/>
                <a:ext cx="837" cy="816"/>
                <a:chOff x="3312" y="2928"/>
                <a:chExt cx="837" cy="816"/>
              </a:xfrm>
            </p:grpSpPr>
            <p:sp>
              <p:nvSpPr>
                <p:cNvPr id="38944" name="Freeform 30"/>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8945" name="Freeform 31"/>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8946" name="Freeform 32"/>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8947" name="Freeform 33"/>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8948" name="Freeform 34"/>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8949" name="Freeform 35"/>
                <p:cNvSpPr>
                  <a:spLocks/>
                </p:cNvSpPr>
                <p:nvPr/>
              </p:nvSpPr>
              <p:spPr bwMode="auto">
                <a:xfrm flipH="1">
                  <a:off x="3648" y="340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8950" name="Freeform 36"/>
                <p:cNvSpPr>
                  <a:spLocks/>
                </p:cNvSpPr>
                <p:nvPr/>
              </p:nvSpPr>
              <p:spPr bwMode="auto">
                <a:xfrm flipH="1">
                  <a:off x="3840" y="3264"/>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8943" name="Freeform 37"/>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8940" name="Freeform 38"/>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grpSp>
        <p:nvGrpSpPr>
          <p:cNvPr id="38924" name="Group 53"/>
          <p:cNvGrpSpPr>
            <a:grpSpLocks/>
          </p:cNvGrpSpPr>
          <p:nvPr/>
        </p:nvGrpSpPr>
        <p:grpSpPr bwMode="auto">
          <a:xfrm>
            <a:off x="2376488" y="3954463"/>
            <a:ext cx="1600200" cy="1600200"/>
            <a:chOff x="3312" y="2112"/>
            <a:chExt cx="1632" cy="1632"/>
          </a:xfrm>
        </p:grpSpPr>
        <p:sp>
          <p:nvSpPr>
            <p:cNvPr id="38925" name="Freeform 54"/>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nvGrpSpPr>
            <p:cNvPr id="38926" name="Group 55"/>
            <p:cNvGrpSpPr>
              <a:grpSpLocks/>
            </p:cNvGrpSpPr>
            <p:nvPr/>
          </p:nvGrpSpPr>
          <p:grpSpPr bwMode="auto">
            <a:xfrm>
              <a:off x="3312" y="2640"/>
              <a:ext cx="1056" cy="1104"/>
              <a:chOff x="3312" y="2640"/>
              <a:chExt cx="1056" cy="1104"/>
            </a:xfrm>
          </p:grpSpPr>
          <p:sp>
            <p:nvSpPr>
              <p:cNvPr id="38928" name="Freeform 56"/>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nvGrpSpPr>
              <p:cNvPr id="38929" name="Group 57"/>
              <p:cNvGrpSpPr>
                <a:grpSpLocks/>
              </p:cNvGrpSpPr>
              <p:nvPr/>
            </p:nvGrpSpPr>
            <p:grpSpPr bwMode="auto">
              <a:xfrm>
                <a:off x="3312" y="2928"/>
                <a:ext cx="837" cy="816"/>
                <a:chOff x="3312" y="2928"/>
                <a:chExt cx="837" cy="816"/>
              </a:xfrm>
            </p:grpSpPr>
            <p:sp>
              <p:nvSpPr>
                <p:cNvPr id="38931" name="Freeform 58"/>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8932" name="Freeform 59"/>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8933" name="Freeform 60"/>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FF33"/>
                </a:solidFill>
                <a:ln w="38100">
                  <a:solidFill>
                    <a:schemeClr val="tx1"/>
                  </a:solidFill>
                  <a:round/>
                  <a:headEnd/>
                  <a:tailEnd/>
                </a:ln>
              </p:spPr>
              <p:txBody>
                <a:bodyPr wrap="none" anchor="ctr"/>
                <a:lstStyle/>
                <a:p>
                  <a:endParaRPr lang="en-US" dirty="0">
                    <a:latin typeface="Courier New" pitchFamily="49" charset="0"/>
                  </a:endParaRPr>
                </a:p>
              </p:txBody>
            </p:sp>
            <p:sp>
              <p:nvSpPr>
                <p:cNvPr id="38934" name="Freeform 61"/>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FF33"/>
                </a:solidFill>
                <a:ln w="38100">
                  <a:solidFill>
                    <a:schemeClr val="tx1"/>
                  </a:solidFill>
                  <a:round/>
                  <a:headEnd/>
                  <a:tailEnd/>
                </a:ln>
              </p:spPr>
              <p:txBody>
                <a:bodyPr wrap="none" anchor="ctr"/>
                <a:lstStyle/>
                <a:p>
                  <a:endParaRPr lang="en-US" dirty="0">
                    <a:latin typeface="Courier New" pitchFamily="49" charset="0"/>
                  </a:endParaRPr>
                </a:p>
              </p:txBody>
            </p:sp>
            <p:sp>
              <p:nvSpPr>
                <p:cNvPr id="38935" name="Freeform 62"/>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FF33"/>
                </a:solidFill>
                <a:ln w="38100">
                  <a:solidFill>
                    <a:schemeClr val="tx1"/>
                  </a:solidFill>
                  <a:round/>
                  <a:headEnd/>
                  <a:tailEnd/>
                </a:ln>
              </p:spPr>
              <p:txBody>
                <a:bodyPr wrap="none" anchor="ctr"/>
                <a:lstStyle/>
                <a:p>
                  <a:endParaRPr lang="en-US" dirty="0">
                    <a:latin typeface="Courier New" pitchFamily="49" charset="0"/>
                  </a:endParaRPr>
                </a:p>
              </p:txBody>
            </p:sp>
            <p:sp>
              <p:nvSpPr>
                <p:cNvPr id="38936" name="Freeform 63"/>
                <p:cNvSpPr>
                  <a:spLocks/>
                </p:cNvSpPr>
                <p:nvPr/>
              </p:nvSpPr>
              <p:spPr bwMode="auto">
                <a:xfrm flipH="1">
                  <a:off x="3648" y="340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8937" name="Freeform 64"/>
                <p:cNvSpPr>
                  <a:spLocks/>
                </p:cNvSpPr>
                <p:nvPr/>
              </p:nvSpPr>
              <p:spPr bwMode="auto">
                <a:xfrm flipH="1">
                  <a:off x="3840" y="3264"/>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8930" name="Freeform 65"/>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8927" name="Freeform 66"/>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pic>
        <p:nvPicPr>
          <p:cNvPr id="54"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8" name="Slide Number Placeholder 3"/>
          <p:cNvSpPr>
            <a:spLocks noGrp="1"/>
          </p:cNvSpPr>
          <p:nvPr>
            <p:ph type="sldNum" sz="quarter" idx="11"/>
          </p:nvPr>
        </p:nvSpPr>
        <p:spPr>
          <a:xfrm>
            <a:off x="6553200" y="6248400"/>
            <a:ext cx="1905000" cy="457200"/>
          </a:xfrm>
        </p:spPr>
        <p:txBody>
          <a:bodyPr/>
          <a:lstStyle/>
          <a:p>
            <a:pPr>
              <a:defRPr/>
            </a:pPr>
            <a:fld id="{F80AA9E4-D4BE-46D1-A19E-2D2E9D2AF422}" type="slidenum">
              <a:rPr lang="x-none" b="0">
                <a:solidFill>
                  <a:schemeClr val="tx1"/>
                </a:solidFill>
                <a:latin typeface="Arial" pitchFamily="34" charset="0"/>
                <a:cs typeface="+mn-cs"/>
              </a:rPr>
              <a:pPr>
                <a:defRPr/>
              </a:pPr>
              <a:t>48</a:t>
            </a:fld>
            <a:endParaRPr lang="en-US" b="0" dirty="0">
              <a:solidFill>
                <a:schemeClr val="tx1"/>
              </a:solidFill>
              <a:latin typeface="Arial" pitchFamily="34" charset="0"/>
              <a:cs typeface="+mn-cs"/>
            </a:endParaRPr>
          </a:p>
        </p:txBody>
      </p:sp>
      <p:pic>
        <p:nvPicPr>
          <p:cNvPr id="3994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grpSp>
        <p:nvGrpSpPr>
          <p:cNvPr id="39941" name="Group 3"/>
          <p:cNvGrpSpPr>
            <a:grpSpLocks/>
          </p:cNvGrpSpPr>
          <p:nvPr/>
        </p:nvGrpSpPr>
        <p:grpSpPr bwMode="auto">
          <a:xfrm>
            <a:off x="838200" y="5257800"/>
            <a:ext cx="7391400" cy="762000"/>
            <a:chOff x="528" y="3312"/>
            <a:chExt cx="4656" cy="480"/>
          </a:xfrm>
        </p:grpSpPr>
        <p:sp>
          <p:nvSpPr>
            <p:cNvPr id="40003" name="AutoShape 4"/>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40004" name="Text Box 5"/>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39942" name="Rectangle 6"/>
          <p:cNvSpPr>
            <a:spLocks noGrp="1" noChangeArrowheads="1"/>
          </p:cNvSpPr>
          <p:nvPr>
            <p:ph type="title" idx="4294967295"/>
          </p:nvPr>
        </p:nvSpPr>
        <p:spPr/>
        <p:txBody>
          <a:bodyPr/>
          <a:lstStyle/>
          <a:p>
            <a:pPr eaLnBrk="1" hangingPunct="1"/>
            <a:r>
              <a:rPr lang="en-US" sz="4000" smtClean="0"/>
              <a:t>Concurrent Methods Take </a:t>
            </a:r>
            <a:r>
              <a:rPr lang="en-US" sz="4000" smtClean="0">
                <a:solidFill>
                  <a:srgbClr val="0000FF"/>
                </a:solidFill>
              </a:rPr>
              <a:t>Overlapping</a:t>
            </a:r>
            <a:r>
              <a:rPr lang="en-US" sz="4000" smtClean="0"/>
              <a:t> Time</a:t>
            </a:r>
          </a:p>
        </p:txBody>
      </p:sp>
      <p:sp>
        <p:nvSpPr>
          <p:cNvPr id="39943" name="Text Box 7"/>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39944" name="AutoShape 8"/>
          <p:cNvSpPr>
            <a:spLocks noChangeArrowheads="1"/>
          </p:cNvSpPr>
          <p:nvPr/>
        </p:nvSpPr>
        <p:spPr bwMode="auto">
          <a:xfrm>
            <a:off x="1447800" y="33528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Method call</a:t>
            </a:r>
          </a:p>
        </p:txBody>
      </p:sp>
      <p:grpSp>
        <p:nvGrpSpPr>
          <p:cNvPr id="39945" name="Group 9"/>
          <p:cNvGrpSpPr>
            <a:grpSpLocks/>
          </p:cNvGrpSpPr>
          <p:nvPr/>
        </p:nvGrpSpPr>
        <p:grpSpPr bwMode="auto">
          <a:xfrm>
            <a:off x="3429000" y="2352675"/>
            <a:ext cx="1828800" cy="466725"/>
            <a:chOff x="2160" y="1200"/>
            <a:chExt cx="1152" cy="294"/>
          </a:xfrm>
        </p:grpSpPr>
        <p:grpSp>
          <p:nvGrpSpPr>
            <p:cNvPr id="39990" name="Group 10"/>
            <p:cNvGrpSpPr>
              <a:grpSpLocks/>
            </p:cNvGrpSpPr>
            <p:nvPr/>
          </p:nvGrpSpPr>
          <p:grpSpPr bwMode="auto">
            <a:xfrm>
              <a:off x="2234" y="1292"/>
              <a:ext cx="138" cy="110"/>
              <a:chOff x="2928" y="1465"/>
              <a:chExt cx="271" cy="215"/>
            </a:xfrm>
          </p:grpSpPr>
          <p:sp>
            <p:nvSpPr>
              <p:cNvPr id="40001" name="Oval 11"/>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40002" name="Oval 12"/>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39991" name="Rectangle 13"/>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9992" name="Rectangle 14"/>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9993" name="Rectangle 15"/>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39994" name="Line 16"/>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9995" name="Line 17"/>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39996" name="Group 18"/>
            <p:cNvGrpSpPr>
              <a:grpSpLocks/>
            </p:cNvGrpSpPr>
            <p:nvPr/>
          </p:nvGrpSpPr>
          <p:grpSpPr bwMode="auto">
            <a:xfrm>
              <a:off x="2528" y="1292"/>
              <a:ext cx="138" cy="110"/>
              <a:chOff x="3648" y="3312"/>
              <a:chExt cx="271" cy="215"/>
            </a:xfrm>
          </p:grpSpPr>
          <p:sp>
            <p:nvSpPr>
              <p:cNvPr id="39999" name="Oval 19"/>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40000" name="Oval 20"/>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39997" name="Oval 21"/>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39998" name="Oval 22"/>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39946" name="AutoShape 23"/>
          <p:cNvSpPr>
            <a:spLocks noChangeArrowheads="1"/>
          </p:cNvSpPr>
          <p:nvPr/>
        </p:nvSpPr>
        <p:spPr bwMode="auto">
          <a:xfrm>
            <a:off x="4876800" y="33528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Method call</a:t>
            </a:r>
          </a:p>
        </p:txBody>
      </p:sp>
      <p:sp>
        <p:nvSpPr>
          <p:cNvPr id="39947" name="AutoShape 24"/>
          <p:cNvSpPr>
            <a:spLocks noChangeArrowheads="1"/>
          </p:cNvSpPr>
          <p:nvPr/>
        </p:nvSpPr>
        <p:spPr bwMode="auto">
          <a:xfrm>
            <a:off x="2895600" y="43434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Method call</a:t>
            </a:r>
          </a:p>
        </p:txBody>
      </p:sp>
      <p:grpSp>
        <p:nvGrpSpPr>
          <p:cNvPr id="39948" name="Group 25"/>
          <p:cNvGrpSpPr>
            <a:grpSpLocks/>
          </p:cNvGrpSpPr>
          <p:nvPr/>
        </p:nvGrpSpPr>
        <p:grpSpPr bwMode="auto">
          <a:xfrm>
            <a:off x="892175" y="3005138"/>
            <a:ext cx="1600200" cy="1600200"/>
            <a:chOff x="3312" y="2112"/>
            <a:chExt cx="1632" cy="1632"/>
          </a:xfrm>
        </p:grpSpPr>
        <p:sp>
          <p:nvSpPr>
            <p:cNvPr id="39977" name="Freeform 26"/>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nvGrpSpPr>
            <p:cNvPr id="39978" name="Group 27"/>
            <p:cNvGrpSpPr>
              <a:grpSpLocks/>
            </p:cNvGrpSpPr>
            <p:nvPr/>
          </p:nvGrpSpPr>
          <p:grpSpPr bwMode="auto">
            <a:xfrm>
              <a:off x="3312" y="2640"/>
              <a:ext cx="1056" cy="1104"/>
              <a:chOff x="3312" y="2640"/>
              <a:chExt cx="1056" cy="1104"/>
            </a:xfrm>
          </p:grpSpPr>
          <p:sp>
            <p:nvSpPr>
              <p:cNvPr id="39980" name="Freeform 28"/>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nvGrpSpPr>
              <p:cNvPr id="39981" name="Group 29"/>
              <p:cNvGrpSpPr>
                <a:grpSpLocks/>
              </p:cNvGrpSpPr>
              <p:nvPr/>
            </p:nvGrpSpPr>
            <p:grpSpPr bwMode="auto">
              <a:xfrm>
                <a:off x="3312" y="2928"/>
                <a:ext cx="837" cy="816"/>
                <a:chOff x="3312" y="2928"/>
                <a:chExt cx="837" cy="816"/>
              </a:xfrm>
            </p:grpSpPr>
            <p:sp>
              <p:nvSpPr>
                <p:cNvPr id="39983" name="Freeform 30"/>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9984" name="Freeform 31"/>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9985" name="Freeform 32"/>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9986" name="Freeform 33"/>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9987" name="Freeform 34"/>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39988" name="Freeform 35"/>
                <p:cNvSpPr>
                  <a:spLocks/>
                </p:cNvSpPr>
                <p:nvPr/>
              </p:nvSpPr>
              <p:spPr bwMode="auto">
                <a:xfrm flipH="1">
                  <a:off x="3648" y="340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9989" name="Freeform 36"/>
                <p:cNvSpPr>
                  <a:spLocks/>
                </p:cNvSpPr>
                <p:nvPr/>
              </p:nvSpPr>
              <p:spPr bwMode="auto">
                <a:xfrm flipH="1">
                  <a:off x="3840" y="3264"/>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9982" name="Freeform 37"/>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9979" name="Freeform 38"/>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grpSp>
        <p:nvGrpSpPr>
          <p:cNvPr id="39949" name="Group 39"/>
          <p:cNvGrpSpPr>
            <a:grpSpLocks/>
          </p:cNvGrpSpPr>
          <p:nvPr/>
        </p:nvGrpSpPr>
        <p:grpSpPr bwMode="auto">
          <a:xfrm>
            <a:off x="4352925" y="2954338"/>
            <a:ext cx="1600200" cy="1600200"/>
            <a:chOff x="3312" y="2112"/>
            <a:chExt cx="1632" cy="1632"/>
          </a:xfrm>
        </p:grpSpPr>
        <p:sp>
          <p:nvSpPr>
            <p:cNvPr id="39964" name="Freeform 40"/>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nvGrpSpPr>
            <p:cNvPr id="39965" name="Group 41"/>
            <p:cNvGrpSpPr>
              <a:grpSpLocks/>
            </p:cNvGrpSpPr>
            <p:nvPr/>
          </p:nvGrpSpPr>
          <p:grpSpPr bwMode="auto">
            <a:xfrm>
              <a:off x="3312" y="2640"/>
              <a:ext cx="1056" cy="1104"/>
              <a:chOff x="3312" y="2640"/>
              <a:chExt cx="1056" cy="1104"/>
            </a:xfrm>
          </p:grpSpPr>
          <p:sp>
            <p:nvSpPr>
              <p:cNvPr id="39967" name="Freeform 42"/>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nvGrpSpPr>
              <p:cNvPr id="39968" name="Group 43"/>
              <p:cNvGrpSpPr>
                <a:grpSpLocks/>
              </p:cNvGrpSpPr>
              <p:nvPr/>
            </p:nvGrpSpPr>
            <p:grpSpPr bwMode="auto">
              <a:xfrm>
                <a:off x="3312" y="2928"/>
                <a:ext cx="837" cy="816"/>
                <a:chOff x="3312" y="2928"/>
                <a:chExt cx="837" cy="816"/>
              </a:xfrm>
            </p:grpSpPr>
            <p:sp>
              <p:nvSpPr>
                <p:cNvPr id="39970" name="Freeform 44"/>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9971" name="Freeform 45"/>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9972" name="Freeform 46"/>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Courier New" pitchFamily="49" charset="0"/>
                  </a:endParaRPr>
                </a:p>
              </p:txBody>
            </p:sp>
            <p:sp>
              <p:nvSpPr>
                <p:cNvPr id="39973" name="Freeform 47"/>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Courier New" pitchFamily="49" charset="0"/>
                  </a:endParaRPr>
                </a:p>
              </p:txBody>
            </p:sp>
            <p:sp>
              <p:nvSpPr>
                <p:cNvPr id="39974" name="Freeform 48"/>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Courier New" pitchFamily="49" charset="0"/>
                  </a:endParaRPr>
                </a:p>
              </p:txBody>
            </p:sp>
            <p:sp>
              <p:nvSpPr>
                <p:cNvPr id="39975" name="Freeform 49"/>
                <p:cNvSpPr>
                  <a:spLocks/>
                </p:cNvSpPr>
                <p:nvPr/>
              </p:nvSpPr>
              <p:spPr bwMode="auto">
                <a:xfrm flipH="1">
                  <a:off x="3648" y="340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9976" name="Freeform 50"/>
                <p:cNvSpPr>
                  <a:spLocks/>
                </p:cNvSpPr>
                <p:nvPr/>
              </p:nvSpPr>
              <p:spPr bwMode="auto">
                <a:xfrm flipH="1">
                  <a:off x="3840" y="3264"/>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9969" name="Freeform 51"/>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9966" name="Freeform 52"/>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grpSp>
        <p:nvGrpSpPr>
          <p:cNvPr id="39950" name="Group 53"/>
          <p:cNvGrpSpPr>
            <a:grpSpLocks/>
          </p:cNvGrpSpPr>
          <p:nvPr/>
        </p:nvGrpSpPr>
        <p:grpSpPr bwMode="auto">
          <a:xfrm>
            <a:off x="2376488" y="3954463"/>
            <a:ext cx="1600200" cy="1600200"/>
            <a:chOff x="3312" y="2112"/>
            <a:chExt cx="1632" cy="1632"/>
          </a:xfrm>
        </p:grpSpPr>
        <p:sp>
          <p:nvSpPr>
            <p:cNvPr id="39951" name="Freeform 54"/>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nvGrpSpPr>
            <p:cNvPr id="39952" name="Group 55"/>
            <p:cNvGrpSpPr>
              <a:grpSpLocks/>
            </p:cNvGrpSpPr>
            <p:nvPr/>
          </p:nvGrpSpPr>
          <p:grpSpPr bwMode="auto">
            <a:xfrm>
              <a:off x="3312" y="2640"/>
              <a:ext cx="1056" cy="1104"/>
              <a:chOff x="3312" y="2640"/>
              <a:chExt cx="1056" cy="1104"/>
            </a:xfrm>
          </p:grpSpPr>
          <p:sp>
            <p:nvSpPr>
              <p:cNvPr id="39954" name="Freeform 56"/>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nvGrpSpPr>
              <p:cNvPr id="39955" name="Group 57"/>
              <p:cNvGrpSpPr>
                <a:grpSpLocks/>
              </p:cNvGrpSpPr>
              <p:nvPr/>
            </p:nvGrpSpPr>
            <p:grpSpPr bwMode="auto">
              <a:xfrm>
                <a:off x="3312" y="2928"/>
                <a:ext cx="837" cy="816"/>
                <a:chOff x="3312" y="2928"/>
                <a:chExt cx="837" cy="816"/>
              </a:xfrm>
            </p:grpSpPr>
            <p:sp>
              <p:nvSpPr>
                <p:cNvPr id="39957" name="Freeform 58"/>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9958" name="Freeform 59"/>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9959" name="Freeform 60"/>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FF33"/>
                </a:solidFill>
                <a:ln w="38100">
                  <a:solidFill>
                    <a:schemeClr val="tx1"/>
                  </a:solidFill>
                  <a:round/>
                  <a:headEnd/>
                  <a:tailEnd/>
                </a:ln>
              </p:spPr>
              <p:txBody>
                <a:bodyPr wrap="none" anchor="ctr"/>
                <a:lstStyle/>
                <a:p>
                  <a:endParaRPr lang="en-US" dirty="0">
                    <a:latin typeface="Courier New" pitchFamily="49" charset="0"/>
                  </a:endParaRPr>
                </a:p>
              </p:txBody>
            </p:sp>
            <p:sp>
              <p:nvSpPr>
                <p:cNvPr id="39960" name="Freeform 61"/>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FF33"/>
                </a:solidFill>
                <a:ln w="38100">
                  <a:solidFill>
                    <a:schemeClr val="tx1"/>
                  </a:solidFill>
                  <a:round/>
                  <a:headEnd/>
                  <a:tailEnd/>
                </a:ln>
              </p:spPr>
              <p:txBody>
                <a:bodyPr wrap="none" anchor="ctr"/>
                <a:lstStyle/>
                <a:p>
                  <a:endParaRPr lang="en-US" dirty="0">
                    <a:latin typeface="Courier New" pitchFamily="49" charset="0"/>
                  </a:endParaRPr>
                </a:p>
              </p:txBody>
            </p:sp>
            <p:sp>
              <p:nvSpPr>
                <p:cNvPr id="39961" name="Freeform 62"/>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FF33"/>
                </a:solidFill>
                <a:ln w="38100">
                  <a:solidFill>
                    <a:schemeClr val="tx1"/>
                  </a:solidFill>
                  <a:round/>
                  <a:headEnd/>
                  <a:tailEnd/>
                </a:ln>
              </p:spPr>
              <p:txBody>
                <a:bodyPr wrap="none" anchor="ctr"/>
                <a:lstStyle/>
                <a:p>
                  <a:endParaRPr lang="en-US" dirty="0">
                    <a:latin typeface="Courier New" pitchFamily="49" charset="0"/>
                  </a:endParaRPr>
                </a:p>
              </p:txBody>
            </p:sp>
            <p:sp>
              <p:nvSpPr>
                <p:cNvPr id="39962" name="Freeform 63"/>
                <p:cNvSpPr>
                  <a:spLocks/>
                </p:cNvSpPr>
                <p:nvPr/>
              </p:nvSpPr>
              <p:spPr bwMode="auto">
                <a:xfrm flipH="1">
                  <a:off x="3648" y="340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9963" name="Freeform 64"/>
                <p:cNvSpPr>
                  <a:spLocks/>
                </p:cNvSpPr>
                <p:nvPr/>
              </p:nvSpPr>
              <p:spPr bwMode="auto">
                <a:xfrm flipH="1">
                  <a:off x="3840" y="3264"/>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9956" name="Freeform 65"/>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9953" name="Freeform 66"/>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grpSp>
      <p:pic>
        <p:nvPicPr>
          <p:cNvPr id="69"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07205FE4-58FF-421F-A0B6-A4565F3BFC27}" type="slidenum">
              <a:rPr lang="x-none" b="0">
                <a:solidFill>
                  <a:schemeClr val="tx1"/>
                </a:solidFill>
                <a:latin typeface="Arial" pitchFamily="34" charset="0"/>
                <a:cs typeface="+mn-cs"/>
              </a:rPr>
              <a:pPr>
                <a:defRPr/>
              </a:pPr>
              <a:t>49</a:t>
            </a:fld>
            <a:endParaRPr lang="en-US" b="0" dirty="0">
              <a:solidFill>
                <a:schemeClr val="tx1"/>
              </a:solidFill>
              <a:latin typeface="Arial" pitchFamily="34" charset="0"/>
              <a:cs typeface="+mn-cs"/>
            </a:endParaRPr>
          </a:p>
        </p:txBody>
      </p:sp>
      <p:pic>
        <p:nvPicPr>
          <p:cNvPr id="40964" name="Picture 2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40965" name="Rectangle 2"/>
          <p:cNvSpPr>
            <a:spLocks noGrp="1" noChangeArrowheads="1"/>
          </p:cNvSpPr>
          <p:nvPr>
            <p:ph type="title" idx="4294967295"/>
          </p:nvPr>
        </p:nvSpPr>
        <p:spPr/>
        <p:txBody>
          <a:bodyPr/>
          <a:lstStyle/>
          <a:p>
            <a:pPr eaLnBrk="1" hangingPunct="1"/>
            <a:r>
              <a:rPr lang="en-US" smtClean="0"/>
              <a:t>Sequential vs Concurrent</a:t>
            </a:r>
          </a:p>
        </p:txBody>
      </p:sp>
      <p:sp>
        <p:nvSpPr>
          <p:cNvPr id="40966" name="Rectangle 3"/>
          <p:cNvSpPr>
            <a:spLocks noGrp="1" noChangeArrowheads="1"/>
          </p:cNvSpPr>
          <p:nvPr>
            <p:ph type="body" idx="4294967295"/>
          </p:nvPr>
        </p:nvSpPr>
        <p:spPr/>
        <p:txBody>
          <a:bodyPr/>
          <a:lstStyle/>
          <a:p>
            <a:pPr eaLnBrk="1" hangingPunct="1"/>
            <a:r>
              <a:rPr lang="en-US" smtClean="0"/>
              <a:t>Sequential:</a:t>
            </a:r>
          </a:p>
          <a:p>
            <a:pPr lvl="1" eaLnBrk="1" hangingPunct="1"/>
            <a:r>
              <a:rPr lang="en-US" smtClean="0"/>
              <a:t>Object needs meaningful state only </a:t>
            </a:r>
            <a:r>
              <a:rPr lang="en-US" b="1" i="1" smtClean="0">
                <a:solidFill>
                  <a:schemeClr val="tx1"/>
                </a:solidFill>
              </a:rPr>
              <a:t>between</a:t>
            </a:r>
            <a:r>
              <a:rPr lang="en-US" smtClean="0"/>
              <a:t> method calls</a:t>
            </a:r>
          </a:p>
          <a:p>
            <a:pPr eaLnBrk="1" hangingPunct="1"/>
            <a:r>
              <a:rPr lang="en-US" smtClean="0"/>
              <a:t>Concurrent</a:t>
            </a:r>
          </a:p>
          <a:p>
            <a:pPr lvl="1" eaLnBrk="1" hangingPunct="1"/>
            <a:r>
              <a:rPr lang="en-US" smtClean="0"/>
              <a:t>Because method calls overlap, object might </a:t>
            </a:r>
            <a:r>
              <a:rPr lang="en-US" b="1" i="1" smtClean="0">
                <a:solidFill>
                  <a:schemeClr val="tx1"/>
                </a:solidFill>
              </a:rPr>
              <a:t>never</a:t>
            </a:r>
            <a:r>
              <a:rPr lang="en-US" smtClean="0"/>
              <a:t> be between method calls</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4" name="Slide Number Placeholder 3"/>
          <p:cNvSpPr>
            <a:spLocks noGrp="1"/>
          </p:cNvSpPr>
          <p:nvPr>
            <p:ph type="sldNum" sz="quarter" idx="11"/>
          </p:nvPr>
        </p:nvSpPr>
        <p:spPr>
          <a:xfrm>
            <a:off x="6553200" y="6248400"/>
            <a:ext cx="1905000" cy="457200"/>
          </a:xfrm>
        </p:spPr>
        <p:txBody>
          <a:bodyPr/>
          <a:lstStyle/>
          <a:p>
            <a:pPr>
              <a:defRPr/>
            </a:pPr>
            <a:fld id="{1E9DD7FD-B32C-4B47-956C-78A5555B5AFA}" type="slidenum">
              <a:rPr lang="x-none" b="0">
                <a:solidFill>
                  <a:schemeClr val="tx1"/>
                </a:solidFill>
                <a:latin typeface="Arial" pitchFamily="34" charset="0"/>
                <a:cs typeface="+mn-cs"/>
              </a:rPr>
              <a:pPr>
                <a:defRPr/>
              </a:pPr>
              <a:t>5</a:t>
            </a:fld>
            <a:endParaRPr lang="en-US" b="0" dirty="0">
              <a:solidFill>
                <a:schemeClr val="tx1"/>
              </a:solidFill>
              <a:latin typeface="Arial" pitchFamily="34" charset="0"/>
              <a:cs typeface="+mn-cs"/>
            </a:endParaRPr>
          </a:p>
        </p:txBody>
      </p:sp>
      <p:pic>
        <p:nvPicPr>
          <p:cNvPr id="6148" name="Picture 43"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6149" name="Rectangle 4"/>
          <p:cNvSpPr>
            <a:spLocks noGrp="1" noChangeArrowheads="1"/>
          </p:cNvSpPr>
          <p:nvPr>
            <p:ph type="title" idx="4294967295"/>
          </p:nvPr>
        </p:nvSpPr>
        <p:spPr/>
        <p:txBody>
          <a:bodyPr/>
          <a:lstStyle/>
          <a:p>
            <a:pPr eaLnBrk="1" hangingPunct="1"/>
            <a:r>
              <a:rPr lang="en-US" sz="4000" smtClean="0"/>
              <a:t>FIFO Queue: Enqueue Method</a:t>
            </a:r>
          </a:p>
        </p:txBody>
      </p:sp>
      <p:grpSp>
        <p:nvGrpSpPr>
          <p:cNvPr id="6150" name="Group 8"/>
          <p:cNvGrpSpPr>
            <a:grpSpLocks/>
          </p:cNvGrpSpPr>
          <p:nvPr/>
        </p:nvGrpSpPr>
        <p:grpSpPr bwMode="auto">
          <a:xfrm>
            <a:off x="2971800" y="3716338"/>
            <a:ext cx="430213" cy="341312"/>
            <a:chOff x="2928" y="1465"/>
            <a:chExt cx="271" cy="215"/>
          </a:xfrm>
        </p:grpSpPr>
        <p:sp>
          <p:nvSpPr>
            <p:cNvPr id="6177" name="Oval 9"/>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6178" name="Oval 10"/>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151" name="Rectangle 11"/>
          <p:cNvSpPr>
            <a:spLocks noChangeArrowheads="1"/>
          </p:cNvSpPr>
          <p:nvPr/>
        </p:nvSpPr>
        <p:spPr bwMode="auto">
          <a:xfrm>
            <a:off x="2743200" y="3429000"/>
            <a:ext cx="914400" cy="914400"/>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152" name="Rectangle 12"/>
          <p:cNvSpPr>
            <a:spLocks noChangeArrowheads="1"/>
          </p:cNvSpPr>
          <p:nvPr/>
        </p:nvSpPr>
        <p:spPr bwMode="auto">
          <a:xfrm>
            <a:off x="3657600" y="3429000"/>
            <a:ext cx="914400" cy="914400"/>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153" name="Rectangle 13"/>
          <p:cNvSpPr>
            <a:spLocks noChangeArrowheads="1"/>
          </p:cNvSpPr>
          <p:nvPr/>
        </p:nvSpPr>
        <p:spPr bwMode="auto">
          <a:xfrm>
            <a:off x="4572000" y="3429000"/>
            <a:ext cx="914400" cy="914400"/>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154" name="Line 14"/>
          <p:cNvSpPr>
            <a:spLocks noChangeShapeType="1"/>
          </p:cNvSpPr>
          <p:nvPr/>
        </p:nvSpPr>
        <p:spPr bwMode="auto">
          <a:xfrm>
            <a:off x="5410200" y="3429000"/>
            <a:ext cx="914400"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155" name="Line 15"/>
          <p:cNvSpPr>
            <a:spLocks noChangeShapeType="1"/>
          </p:cNvSpPr>
          <p:nvPr/>
        </p:nvSpPr>
        <p:spPr bwMode="auto">
          <a:xfrm>
            <a:off x="5410200" y="4343400"/>
            <a:ext cx="914400"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3" name="Group 23"/>
          <p:cNvGrpSpPr>
            <a:grpSpLocks/>
          </p:cNvGrpSpPr>
          <p:nvPr/>
        </p:nvGrpSpPr>
        <p:grpSpPr bwMode="auto">
          <a:xfrm>
            <a:off x="4876800" y="4267200"/>
            <a:ext cx="430213" cy="341313"/>
            <a:chOff x="2744" y="3360"/>
            <a:chExt cx="271" cy="215"/>
          </a:xfrm>
        </p:grpSpPr>
        <p:sp>
          <p:nvSpPr>
            <p:cNvPr id="6175" name="Oval 17"/>
            <p:cNvSpPr>
              <a:spLocks noChangeArrowheads="1"/>
            </p:cNvSpPr>
            <p:nvPr/>
          </p:nvSpPr>
          <p:spPr bwMode="auto">
            <a:xfrm>
              <a:off x="2744" y="3360"/>
              <a:ext cx="271" cy="215"/>
            </a:xfrm>
            <a:prstGeom prst="ellipse">
              <a:avLst/>
            </a:prstGeom>
            <a:solidFill>
              <a:srgbClr val="66FF33"/>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6176" name="Oval 18"/>
            <p:cNvSpPr>
              <a:spLocks noChangeArrowheads="1"/>
            </p:cNvSpPr>
            <p:nvPr/>
          </p:nvSpPr>
          <p:spPr bwMode="auto">
            <a:xfrm>
              <a:off x="2898" y="3398"/>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grpSp>
        <p:nvGrpSpPr>
          <p:cNvPr id="6157" name="Group 22"/>
          <p:cNvGrpSpPr>
            <a:grpSpLocks/>
          </p:cNvGrpSpPr>
          <p:nvPr/>
        </p:nvGrpSpPr>
        <p:grpSpPr bwMode="auto">
          <a:xfrm>
            <a:off x="3886200" y="3716338"/>
            <a:ext cx="430213" cy="341312"/>
            <a:chOff x="3648" y="3312"/>
            <a:chExt cx="271" cy="215"/>
          </a:xfrm>
        </p:grpSpPr>
        <p:sp>
          <p:nvSpPr>
            <p:cNvPr id="6173" name="Oval 20"/>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6174" name="Oval 21"/>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grpSp>
        <p:nvGrpSpPr>
          <p:cNvPr id="6158" name="Group 24"/>
          <p:cNvGrpSpPr>
            <a:grpSpLocks/>
          </p:cNvGrpSpPr>
          <p:nvPr/>
        </p:nvGrpSpPr>
        <p:grpSpPr bwMode="auto">
          <a:xfrm>
            <a:off x="6324600" y="4876800"/>
            <a:ext cx="1447800" cy="1295400"/>
            <a:chOff x="3168" y="1824"/>
            <a:chExt cx="912" cy="816"/>
          </a:xfrm>
        </p:grpSpPr>
        <p:sp>
          <p:nvSpPr>
            <p:cNvPr id="6164" name="Freeform 2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165" name="Freeform 2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166" name="Freeform 27"/>
            <p:cNvSpPr>
              <a:spLocks/>
            </p:cNvSpPr>
            <p:nvPr/>
          </p:nvSpPr>
          <p:spPr bwMode="auto">
            <a:xfrm>
              <a:off x="3504" y="182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167" name="Freeform 2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6168" name="Freeform 2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6169" name="Freeform 3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6170" name="Freeform 31"/>
            <p:cNvSpPr>
              <a:spLocks/>
            </p:cNvSpPr>
            <p:nvPr/>
          </p:nvSpPr>
          <p:spPr bwMode="auto">
            <a:xfrm>
              <a:off x="3504" y="230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171" name="Freeform 32"/>
            <p:cNvSpPr>
              <a:spLocks/>
            </p:cNvSpPr>
            <p:nvPr/>
          </p:nvSpPr>
          <p:spPr bwMode="auto">
            <a:xfrm>
              <a:off x="3312" y="2160"/>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172" name="Freeform 33"/>
            <p:cNvSpPr>
              <a:spLocks/>
            </p:cNvSpPr>
            <p:nvPr/>
          </p:nvSpPr>
          <p:spPr bwMode="auto">
            <a:xfrm>
              <a:off x="3168" y="201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6159" name="Freeform 34"/>
          <p:cNvSpPr>
            <a:spLocks/>
          </p:cNvSpPr>
          <p:nvPr/>
        </p:nvSpPr>
        <p:spPr bwMode="auto">
          <a:xfrm>
            <a:off x="5105400" y="4419600"/>
            <a:ext cx="1295400" cy="1143000"/>
          </a:xfrm>
          <a:custGeom>
            <a:avLst/>
            <a:gdLst>
              <a:gd name="T0" fmla="*/ 2147483647 w 816"/>
              <a:gd name="T1" fmla="*/ 2147483647 h 720"/>
              <a:gd name="T2" fmla="*/ 2147483647 w 816"/>
              <a:gd name="T3" fmla="*/ 2147483647 h 720"/>
              <a:gd name="T4" fmla="*/ 0 w 816"/>
              <a:gd name="T5" fmla="*/ 0 h 720"/>
              <a:gd name="T6" fmla="*/ 2147483647 w 816"/>
              <a:gd name="T7" fmla="*/ 2147483647 h 720"/>
              <a:gd name="T8" fmla="*/ 0 60000 65536"/>
              <a:gd name="T9" fmla="*/ 0 60000 65536"/>
              <a:gd name="T10" fmla="*/ 0 60000 65536"/>
              <a:gd name="T11" fmla="*/ 0 60000 65536"/>
              <a:gd name="T12" fmla="*/ 0 w 816"/>
              <a:gd name="T13" fmla="*/ 0 h 720"/>
              <a:gd name="T14" fmla="*/ 816 w 816"/>
              <a:gd name="T15" fmla="*/ 720 h 720"/>
            </a:gdLst>
            <a:ahLst/>
            <a:cxnLst>
              <a:cxn ang="T8">
                <a:pos x="T0" y="T1"/>
              </a:cxn>
              <a:cxn ang="T9">
                <a:pos x="T2" y="T3"/>
              </a:cxn>
              <a:cxn ang="T10">
                <a:pos x="T4" y="T5"/>
              </a:cxn>
              <a:cxn ang="T11">
                <a:pos x="T6" y="T7"/>
              </a:cxn>
            </a:cxnLst>
            <a:rect l="T12" t="T13" r="T14" b="T15"/>
            <a:pathLst>
              <a:path w="816" h="720">
                <a:moveTo>
                  <a:pt x="768" y="720"/>
                </a:moveTo>
                <a:lnTo>
                  <a:pt x="816" y="624"/>
                </a:lnTo>
                <a:lnTo>
                  <a:pt x="0" y="0"/>
                </a:lnTo>
                <a:lnTo>
                  <a:pt x="768" y="72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160" name="AutoShape 35"/>
          <p:cNvSpPr>
            <a:spLocks noChangeArrowheads="1"/>
          </p:cNvSpPr>
          <p:nvPr/>
        </p:nvSpPr>
        <p:spPr bwMode="auto">
          <a:xfrm>
            <a:off x="4953000" y="2019300"/>
            <a:ext cx="3429000" cy="838200"/>
          </a:xfrm>
          <a:prstGeom prst="wedgeRoundRectCallout">
            <a:avLst>
              <a:gd name="adj1" fmla="val 6111"/>
              <a:gd name="adj2" fmla="val 278032"/>
              <a:gd name="adj3" fmla="val 16667"/>
            </a:avLst>
          </a:prstGeom>
          <a:noFill/>
          <a:ln w="38100">
            <a:solidFill>
              <a:srgbClr val="FF0000"/>
            </a:solidFill>
            <a:miter lim="800000"/>
            <a:headEnd/>
            <a:tailEnd/>
          </a:ln>
        </p:spPr>
        <p:txBody>
          <a:bodyPr anchor="ctr"/>
          <a:lstStyle/>
          <a:p>
            <a:pPr algn="ctr"/>
            <a:r>
              <a:rPr lang="en-US" sz="4400" dirty="0" err="1">
                <a:solidFill>
                  <a:schemeClr val="tx1"/>
                </a:solidFill>
                <a:latin typeface="Courier New" pitchFamily="49" charset="0"/>
              </a:rPr>
              <a:t>q.enq</a:t>
            </a:r>
            <a:r>
              <a:rPr lang="en-US" sz="4400" dirty="0">
                <a:solidFill>
                  <a:schemeClr val="tx1"/>
                </a:solidFill>
                <a:latin typeface="Courier New" pitchFamily="49" charset="0"/>
              </a:rPr>
              <a:t>( )</a:t>
            </a:r>
          </a:p>
        </p:txBody>
      </p:sp>
      <p:grpSp>
        <p:nvGrpSpPr>
          <p:cNvPr id="6161" name="Group 36"/>
          <p:cNvGrpSpPr>
            <a:grpSpLocks/>
          </p:cNvGrpSpPr>
          <p:nvPr/>
        </p:nvGrpSpPr>
        <p:grpSpPr bwMode="auto">
          <a:xfrm>
            <a:off x="7265988" y="2286000"/>
            <a:ext cx="430212" cy="341313"/>
            <a:chOff x="2744" y="3360"/>
            <a:chExt cx="271" cy="215"/>
          </a:xfrm>
        </p:grpSpPr>
        <p:sp>
          <p:nvSpPr>
            <p:cNvPr id="6162" name="Oval 37"/>
            <p:cNvSpPr>
              <a:spLocks noChangeArrowheads="1"/>
            </p:cNvSpPr>
            <p:nvPr/>
          </p:nvSpPr>
          <p:spPr bwMode="auto">
            <a:xfrm>
              <a:off x="2744" y="3360"/>
              <a:ext cx="271" cy="215"/>
            </a:xfrm>
            <a:prstGeom prst="ellipse">
              <a:avLst/>
            </a:prstGeom>
            <a:solidFill>
              <a:srgbClr val="66FF33"/>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6163" name="Oval 38"/>
            <p:cNvSpPr>
              <a:spLocks noChangeArrowheads="1"/>
            </p:cNvSpPr>
            <p:nvPr/>
          </p:nvSpPr>
          <p:spPr bwMode="auto">
            <a:xfrm>
              <a:off x="2898" y="3398"/>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Tree>
    <p:extLst>
      <p:ext uri="{BB962C8B-B14F-4D97-AF65-F5344CB8AC3E}">
        <p14:creationId xmlns:p14="http://schemas.microsoft.com/office/powerpoint/2010/main" val="215479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8.67362E-19 L 8.33333E-7 -0.07986 " pathEditMode="relative" ptsTypes="AA">
                                      <p:cBhvr>
                                        <p:cTn id="6" dur="1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9326CFB1-B93A-42B4-A1B4-A718F77C6F20}" type="slidenum">
              <a:rPr lang="x-none" b="0">
                <a:solidFill>
                  <a:schemeClr val="tx1"/>
                </a:solidFill>
                <a:latin typeface="Arial" pitchFamily="34" charset="0"/>
                <a:cs typeface="+mn-cs"/>
              </a:rPr>
              <a:pPr>
                <a:defRPr/>
              </a:pPr>
              <a:t>50</a:t>
            </a:fld>
            <a:endParaRPr lang="en-US" b="0" dirty="0">
              <a:solidFill>
                <a:schemeClr val="tx1"/>
              </a:solidFill>
              <a:latin typeface="Arial" pitchFamily="34" charset="0"/>
              <a:cs typeface="+mn-cs"/>
            </a:endParaRPr>
          </a:p>
        </p:txBody>
      </p:sp>
      <p:pic>
        <p:nvPicPr>
          <p:cNvPr id="41988"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41989" name="Rectangle 2"/>
          <p:cNvSpPr>
            <a:spLocks noGrp="1" noChangeArrowheads="1"/>
          </p:cNvSpPr>
          <p:nvPr>
            <p:ph type="title" idx="4294967295"/>
          </p:nvPr>
        </p:nvSpPr>
        <p:spPr/>
        <p:txBody>
          <a:bodyPr/>
          <a:lstStyle/>
          <a:p>
            <a:pPr eaLnBrk="1" hangingPunct="1"/>
            <a:r>
              <a:rPr lang="en-US" smtClean="0"/>
              <a:t>Sequential vs Concurrent</a:t>
            </a:r>
          </a:p>
        </p:txBody>
      </p:sp>
      <p:sp>
        <p:nvSpPr>
          <p:cNvPr id="41990" name="Rectangle 3"/>
          <p:cNvSpPr>
            <a:spLocks noGrp="1" noChangeArrowheads="1"/>
          </p:cNvSpPr>
          <p:nvPr>
            <p:ph type="body" idx="4294967295"/>
          </p:nvPr>
        </p:nvSpPr>
        <p:spPr/>
        <p:txBody>
          <a:bodyPr/>
          <a:lstStyle/>
          <a:p>
            <a:pPr eaLnBrk="1" hangingPunct="1"/>
            <a:r>
              <a:rPr lang="en-US" dirty="0" smtClean="0"/>
              <a:t>Sequential:</a:t>
            </a:r>
          </a:p>
          <a:p>
            <a:pPr lvl="1" eaLnBrk="1" hangingPunct="1"/>
            <a:r>
              <a:rPr lang="en-US" dirty="0" smtClean="0"/>
              <a:t>Each method described in isolation</a:t>
            </a:r>
          </a:p>
          <a:p>
            <a:pPr eaLnBrk="1" hangingPunct="1"/>
            <a:r>
              <a:rPr lang="en-US" dirty="0" smtClean="0"/>
              <a:t>Concurrent</a:t>
            </a:r>
          </a:p>
          <a:p>
            <a:pPr lvl="1" eaLnBrk="1" hangingPunct="1"/>
            <a:r>
              <a:rPr lang="en-US" dirty="0" smtClean="0"/>
              <a:t>Must characterize </a:t>
            </a:r>
            <a:r>
              <a:rPr lang="en-US" b="1" i="1" dirty="0" smtClean="0">
                <a:solidFill>
                  <a:schemeClr val="tx1"/>
                </a:solidFill>
              </a:rPr>
              <a:t>all</a:t>
            </a:r>
            <a:r>
              <a:rPr lang="en-US" dirty="0" smtClean="0"/>
              <a:t> possible interactions with concurrent calls </a:t>
            </a:r>
          </a:p>
          <a:p>
            <a:pPr lvl="2" eaLnBrk="1" hangingPunct="1"/>
            <a:r>
              <a:rPr lang="en-US" dirty="0" smtClean="0"/>
              <a:t>What if two </a:t>
            </a:r>
            <a:r>
              <a:rPr lang="en-US" b="1" dirty="0" err="1" smtClean="0">
                <a:solidFill>
                  <a:schemeClr val="tx1"/>
                </a:solidFill>
                <a:latin typeface="Courier New" pitchFamily="49" charset="0"/>
              </a:rPr>
              <a:t>enq</a:t>
            </a:r>
            <a:r>
              <a:rPr lang="en-US" b="1" dirty="0" smtClean="0">
                <a:solidFill>
                  <a:schemeClr val="tx1"/>
                </a:solidFill>
                <a:latin typeface="Courier New" pitchFamily="49" charset="0"/>
              </a:rPr>
              <a:t>() </a:t>
            </a:r>
            <a:r>
              <a:rPr lang="en-US" dirty="0" smtClean="0"/>
              <a:t>calls overlap?</a:t>
            </a:r>
          </a:p>
          <a:p>
            <a:pPr lvl="2" eaLnBrk="1" hangingPunct="1"/>
            <a:r>
              <a:rPr lang="en-US" dirty="0" smtClean="0"/>
              <a:t>Two </a:t>
            </a:r>
            <a:r>
              <a:rPr lang="en-US" b="1" dirty="0" err="1" smtClean="0">
                <a:solidFill>
                  <a:schemeClr val="tx1"/>
                </a:solidFill>
                <a:latin typeface="Courier New" pitchFamily="49" charset="0"/>
              </a:rPr>
              <a:t>deq</a:t>
            </a:r>
            <a:r>
              <a:rPr lang="en-US" b="1" dirty="0" smtClean="0">
                <a:solidFill>
                  <a:schemeClr val="tx1"/>
                </a:solidFill>
                <a:latin typeface="Courier New" pitchFamily="49" charset="0"/>
              </a:rPr>
              <a:t>()</a:t>
            </a:r>
            <a:r>
              <a:rPr lang="en-US" dirty="0" smtClean="0"/>
              <a:t> calls? </a:t>
            </a:r>
            <a:r>
              <a:rPr lang="en-US" b="1" dirty="0" err="1" smtClean="0">
                <a:solidFill>
                  <a:schemeClr val="tx1"/>
                </a:solidFill>
                <a:latin typeface="Courier New" pitchFamily="49" charset="0"/>
              </a:rPr>
              <a:t>enq</a:t>
            </a:r>
            <a:r>
              <a:rPr lang="en-US" b="1" dirty="0" smtClean="0">
                <a:solidFill>
                  <a:schemeClr val="tx1"/>
                </a:solidFill>
                <a:latin typeface="Courier New" pitchFamily="49" charset="0"/>
              </a:rPr>
              <a:t>()</a:t>
            </a:r>
            <a:r>
              <a:rPr lang="en-US" dirty="0" smtClean="0"/>
              <a:t> and </a:t>
            </a:r>
            <a:r>
              <a:rPr lang="en-US" b="1" dirty="0" err="1" smtClean="0">
                <a:solidFill>
                  <a:schemeClr val="tx1"/>
                </a:solidFill>
                <a:latin typeface="Courier New" pitchFamily="49" charset="0"/>
              </a:rPr>
              <a:t>deq</a:t>
            </a:r>
            <a:r>
              <a:rPr lang="en-US" b="1" dirty="0" smtClean="0">
                <a:solidFill>
                  <a:schemeClr val="tx1"/>
                </a:solidFill>
                <a:latin typeface="Courier New" pitchFamily="49" charset="0"/>
              </a:rPr>
              <a:t>()</a:t>
            </a:r>
            <a:r>
              <a:rPr lang="en-US" dirty="0" smtClean="0"/>
              <a:t>? </a:t>
            </a:r>
            <a:r>
              <a:rPr lang="en-US" dirty="0" smtClean="0">
                <a:latin typeface="Arial" pitchFamily="34" charset="0"/>
              </a:rPr>
              <a:t>…</a:t>
            </a:r>
            <a:endParaRPr lang="en-US" dirty="0" smtClean="0"/>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5D77099C-EA32-476E-9AF5-DD6536D2A252}" type="slidenum">
              <a:rPr lang="x-none" b="0">
                <a:solidFill>
                  <a:schemeClr val="tx1"/>
                </a:solidFill>
                <a:latin typeface="Arial" pitchFamily="34" charset="0"/>
                <a:cs typeface="+mn-cs"/>
              </a:rPr>
              <a:pPr>
                <a:defRPr/>
              </a:pPr>
              <a:t>51</a:t>
            </a:fld>
            <a:endParaRPr lang="en-US" b="0" dirty="0">
              <a:solidFill>
                <a:schemeClr val="tx1"/>
              </a:solidFill>
              <a:latin typeface="Arial" pitchFamily="34" charset="0"/>
              <a:cs typeface="+mn-cs"/>
            </a:endParaRPr>
          </a:p>
        </p:txBody>
      </p:sp>
      <p:pic>
        <p:nvPicPr>
          <p:cNvPr id="43012" name="Picture 5"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43013" name="Rectangle 2"/>
          <p:cNvSpPr>
            <a:spLocks noGrp="1" noChangeArrowheads="1"/>
          </p:cNvSpPr>
          <p:nvPr>
            <p:ph type="title" idx="4294967295"/>
          </p:nvPr>
        </p:nvSpPr>
        <p:spPr/>
        <p:txBody>
          <a:bodyPr/>
          <a:lstStyle/>
          <a:p>
            <a:pPr eaLnBrk="1" hangingPunct="1"/>
            <a:r>
              <a:rPr lang="en-US" smtClean="0"/>
              <a:t>Sequential vs Concurrent</a:t>
            </a:r>
          </a:p>
        </p:txBody>
      </p:sp>
      <p:sp>
        <p:nvSpPr>
          <p:cNvPr id="43014" name="Rectangle 3"/>
          <p:cNvSpPr>
            <a:spLocks noGrp="1" noChangeArrowheads="1"/>
          </p:cNvSpPr>
          <p:nvPr>
            <p:ph type="body" idx="4294967295"/>
          </p:nvPr>
        </p:nvSpPr>
        <p:spPr/>
        <p:txBody>
          <a:bodyPr/>
          <a:lstStyle/>
          <a:p>
            <a:pPr eaLnBrk="1" hangingPunct="1"/>
            <a:r>
              <a:rPr lang="en-US" smtClean="0"/>
              <a:t>Sequential:</a:t>
            </a:r>
          </a:p>
          <a:p>
            <a:pPr lvl="1" eaLnBrk="1" hangingPunct="1"/>
            <a:r>
              <a:rPr lang="en-US" smtClean="0"/>
              <a:t>Can add new methods without affecting older methods</a:t>
            </a:r>
            <a:endParaRPr lang="en-US" smtClean="0">
              <a:solidFill>
                <a:srgbClr val="FF0000"/>
              </a:solidFill>
            </a:endParaRPr>
          </a:p>
          <a:p>
            <a:pPr eaLnBrk="1" hangingPunct="1"/>
            <a:r>
              <a:rPr lang="en-US" smtClean="0"/>
              <a:t>Concurrent:</a:t>
            </a:r>
          </a:p>
          <a:p>
            <a:pPr lvl="1" eaLnBrk="1" hangingPunct="1"/>
            <a:r>
              <a:rPr lang="en-US" smtClean="0"/>
              <a:t>Everything can potentially interact with everything else</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4"/>
          <p:cNvSpPr>
            <a:spLocks noGrp="1"/>
          </p:cNvSpPr>
          <p:nvPr>
            <p:ph type="sldNum" sz="quarter" idx="11"/>
          </p:nvPr>
        </p:nvSpPr>
        <p:spPr>
          <a:xfrm>
            <a:off x="6553200" y="6248400"/>
            <a:ext cx="1905000" cy="457200"/>
          </a:xfrm>
        </p:spPr>
        <p:txBody>
          <a:bodyPr/>
          <a:lstStyle/>
          <a:p>
            <a:pPr>
              <a:defRPr/>
            </a:pPr>
            <a:fld id="{D7987881-7AC6-4897-A684-97868A934377}" type="slidenum">
              <a:rPr lang="x-none" b="0">
                <a:solidFill>
                  <a:schemeClr val="tx1"/>
                </a:solidFill>
                <a:latin typeface="Arial" pitchFamily="34" charset="0"/>
                <a:cs typeface="+mn-cs"/>
              </a:rPr>
              <a:pPr>
                <a:defRPr/>
              </a:pPr>
              <a:t>52</a:t>
            </a:fld>
            <a:endParaRPr lang="en-US" b="0" dirty="0">
              <a:solidFill>
                <a:schemeClr val="tx1"/>
              </a:solidFill>
              <a:latin typeface="Arial" pitchFamily="34" charset="0"/>
              <a:cs typeface="+mn-cs"/>
            </a:endParaRPr>
          </a:p>
        </p:txBody>
      </p:sp>
      <p:pic>
        <p:nvPicPr>
          <p:cNvPr id="4403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44037" name="Rectangle 3"/>
          <p:cNvSpPr>
            <a:spLocks noGrp="1" noChangeArrowheads="1"/>
          </p:cNvSpPr>
          <p:nvPr>
            <p:ph type="title" idx="4294967295"/>
          </p:nvPr>
        </p:nvSpPr>
        <p:spPr/>
        <p:txBody>
          <a:bodyPr/>
          <a:lstStyle/>
          <a:p>
            <a:pPr eaLnBrk="1" hangingPunct="1"/>
            <a:r>
              <a:rPr lang="en-US" smtClean="0"/>
              <a:t>Sequential vs Concurrent</a:t>
            </a:r>
          </a:p>
        </p:txBody>
      </p:sp>
      <p:sp>
        <p:nvSpPr>
          <p:cNvPr id="44038" name="Rectangle 4"/>
          <p:cNvSpPr>
            <a:spLocks noGrp="1" noChangeArrowheads="1"/>
          </p:cNvSpPr>
          <p:nvPr>
            <p:ph type="body" idx="4294967295"/>
          </p:nvPr>
        </p:nvSpPr>
        <p:spPr/>
        <p:txBody>
          <a:bodyPr/>
          <a:lstStyle/>
          <a:p>
            <a:pPr eaLnBrk="1" hangingPunct="1"/>
            <a:r>
              <a:rPr lang="en-US" smtClean="0"/>
              <a:t>Sequential:</a:t>
            </a:r>
          </a:p>
          <a:p>
            <a:pPr lvl="1" eaLnBrk="1" hangingPunct="1"/>
            <a:r>
              <a:rPr lang="en-US" smtClean="0"/>
              <a:t>Can add new methods without affecting older methods</a:t>
            </a:r>
            <a:endParaRPr lang="en-US" smtClean="0">
              <a:solidFill>
                <a:srgbClr val="FF0000"/>
              </a:solidFill>
            </a:endParaRPr>
          </a:p>
          <a:p>
            <a:pPr eaLnBrk="1" hangingPunct="1"/>
            <a:r>
              <a:rPr lang="en-US" smtClean="0"/>
              <a:t>Concurrent:</a:t>
            </a:r>
          </a:p>
          <a:p>
            <a:pPr lvl="1" eaLnBrk="1" hangingPunct="1"/>
            <a:r>
              <a:rPr lang="en-US" smtClean="0"/>
              <a:t>Everything can potentially interact with everything else</a:t>
            </a:r>
          </a:p>
        </p:txBody>
      </p:sp>
      <p:sp>
        <p:nvSpPr>
          <p:cNvPr id="44039" name="Text Box 5"/>
          <p:cNvSpPr txBox="1">
            <a:spLocks noChangeArrowheads="1"/>
          </p:cNvSpPr>
          <p:nvPr/>
        </p:nvSpPr>
        <p:spPr bwMode="auto">
          <a:xfrm rot="-1436910">
            <a:off x="4540250" y="3963988"/>
            <a:ext cx="2774950" cy="800100"/>
          </a:xfrm>
          <a:prstGeom prst="rect">
            <a:avLst/>
          </a:prstGeom>
          <a:solidFill>
            <a:schemeClr val="bg1">
              <a:alpha val="74901"/>
            </a:schemeClr>
          </a:solidFill>
          <a:ln w="38100">
            <a:solidFill>
              <a:srgbClr val="FF0000"/>
            </a:solidFill>
            <a:miter lim="800000"/>
            <a:headEnd/>
            <a:tailEnd/>
          </a:ln>
        </p:spPr>
        <p:txBody>
          <a:bodyPr>
            <a:spAutoFit/>
          </a:bodyPr>
          <a:lstStyle/>
          <a:p>
            <a:pPr algn="ctr">
              <a:spcBef>
                <a:spcPct val="50000"/>
              </a:spcBef>
            </a:pPr>
            <a:r>
              <a:rPr lang="en-US" sz="4400" b="0" dirty="0">
                <a:latin typeface="Arial" pitchFamily="34" charset="0"/>
              </a:rPr>
              <a:t>Panic!</a:t>
            </a:r>
          </a:p>
        </p:txBody>
      </p:sp>
      <p:pic>
        <p:nvPicPr>
          <p:cNvPr id="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59A43FF6-7E68-4853-82F0-C8FC4C2C5A4E}" type="slidenum">
              <a:rPr lang="x-none" b="0">
                <a:solidFill>
                  <a:schemeClr val="tx1"/>
                </a:solidFill>
                <a:latin typeface="Arial" pitchFamily="34" charset="0"/>
                <a:cs typeface="+mn-cs"/>
              </a:rPr>
              <a:pPr>
                <a:defRPr/>
              </a:pPr>
              <a:t>53</a:t>
            </a:fld>
            <a:endParaRPr lang="en-US" b="0" dirty="0">
              <a:solidFill>
                <a:schemeClr val="tx1"/>
              </a:solidFill>
              <a:latin typeface="Arial" pitchFamily="34" charset="0"/>
              <a:cs typeface="+mn-cs"/>
            </a:endParaRPr>
          </a:p>
        </p:txBody>
      </p:sp>
      <p:pic>
        <p:nvPicPr>
          <p:cNvPr id="4506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45061" name="Rectangle 3"/>
          <p:cNvSpPr>
            <a:spLocks noGrp="1" noChangeArrowheads="1"/>
          </p:cNvSpPr>
          <p:nvPr>
            <p:ph type="title" idx="4294967295"/>
          </p:nvPr>
        </p:nvSpPr>
        <p:spPr/>
        <p:txBody>
          <a:bodyPr/>
          <a:lstStyle/>
          <a:p>
            <a:pPr eaLnBrk="1" hangingPunct="1"/>
            <a:r>
              <a:rPr lang="en-US" smtClean="0"/>
              <a:t>The Big Question</a:t>
            </a:r>
          </a:p>
        </p:txBody>
      </p:sp>
      <p:sp>
        <p:nvSpPr>
          <p:cNvPr id="45062" name="Rectangle 4"/>
          <p:cNvSpPr>
            <a:spLocks noGrp="1" noChangeArrowheads="1"/>
          </p:cNvSpPr>
          <p:nvPr>
            <p:ph type="body" idx="4294967295"/>
          </p:nvPr>
        </p:nvSpPr>
        <p:spPr>
          <a:xfrm>
            <a:off x="457200" y="1741488"/>
            <a:ext cx="8229600" cy="3298825"/>
          </a:xfrm>
        </p:spPr>
        <p:txBody>
          <a:bodyPr/>
          <a:lstStyle/>
          <a:p>
            <a:pPr eaLnBrk="1" hangingPunct="1">
              <a:lnSpc>
                <a:spcPct val="90000"/>
              </a:lnSpc>
            </a:pPr>
            <a:r>
              <a:rPr lang="en-US" smtClean="0"/>
              <a:t>What does it </a:t>
            </a:r>
            <a:r>
              <a:rPr lang="en-US" smtClean="0">
                <a:solidFill>
                  <a:srgbClr val="FF0000"/>
                </a:solidFill>
              </a:rPr>
              <a:t>mean</a:t>
            </a:r>
            <a:r>
              <a:rPr lang="en-US" smtClean="0"/>
              <a:t> for a </a:t>
            </a:r>
            <a:r>
              <a:rPr lang="en-US" i="1" smtClean="0">
                <a:solidFill>
                  <a:schemeClr val="tx1"/>
                </a:solidFill>
              </a:rPr>
              <a:t>concurrent</a:t>
            </a:r>
            <a:r>
              <a:rPr lang="en-US" smtClean="0"/>
              <a:t> object to be correct?</a:t>
            </a:r>
          </a:p>
          <a:p>
            <a:pPr lvl="1" eaLnBrk="1" hangingPunct="1">
              <a:lnSpc>
                <a:spcPct val="90000"/>
              </a:lnSpc>
            </a:pPr>
            <a:r>
              <a:rPr lang="en-US" smtClean="0"/>
              <a:t>What </a:t>
            </a:r>
            <a:r>
              <a:rPr lang="en-US" i="1" smtClean="0">
                <a:solidFill>
                  <a:schemeClr val="tx1"/>
                </a:solidFill>
              </a:rPr>
              <a:t>is</a:t>
            </a:r>
            <a:r>
              <a:rPr lang="en-US" smtClean="0"/>
              <a:t> a concurrent FIFO queue?</a:t>
            </a:r>
          </a:p>
          <a:p>
            <a:pPr lvl="1" eaLnBrk="1" hangingPunct="1">
              <a:lnSpc>
                <a:spcPct val="90000"/>
              </a:lnSpc>
            </a:pPr>
            <a:r>
              <a:rPr lang="en-US" smtClean="0"/>
              <a:t>FIFO means </a:t>
            </a:r>
            <a:r>
              <a:rPr lang="en-US" smtClean="0">
                <a:solidFill>
                  <a:schemeClr val="tx1"/>
                </a:solidFill>
              </a:rPr>
              <a:t>strict temporal order</a:t>
            </a:r>
          </a:p>
          <a:p>
            <a:pPr lvl="1" eaLnBrk="1" hangingPunct="1">
              <a:lnSpc>
                <a:spcPct val="90000"/>
              </a:lnSpc>
            </a:pPr>
            <a:r>
              <a:rPr lang="en-US" smtClean="0"/>
              <a:t>Concurrent means </a:t>
            </a:r>
            <a:r>
              <a:rPr lang="en-US" smtClean="0">
                <a:solidFill>
                  <a:schemeClr val="tx1"/>
                </a:solidFill>
              </a:rPr>
              <a:t>ambiguous temporal order</a:t>
            </a: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p:cNvSpPr>
            <a:spLocks noGrp="1"/>
          </p:cNvSpPr>
          <p:nvPr>
            <p:ph type="sldNum" sz="quarter" idx="11"/>
          </p:nvPr>
        </p:nvSpPr>
        <p:spPr>
          <a:xfrm>
            <a:off x="6553200" y="6248400"/>
            <a:ext cx="1905000" cy="457200"/>
          </a:xfrm>
        </p:spPr>
        <p:txBody>
          <a:bodyPr/>
          <a:lstStyle/>
          <a:p>
            <a:pPr>
              <a:defRPr/>
            </a:pPr>
            <a:fld id="{5B2E7846-5055-4A7A-AA12-72DBF81B94A9}" type="slidenum">
              <a:rPr lang="x-none" b="0">
                <a:solidFill>
                  <a:schemeClr val="tx1"/>
                </a:solidFill>
                <a:latin typeface="Arial" pitchFamily="34" charset="0"/>
                <a:cs typeface="+mn-cs"/>
              </a:rPr>
              <a:pPr>
                <a:defRPr/>
              </a:pPr>
              <a:t>54</a:t>
            </a:fld>
            <a:endParaRPr lang="en-US" b="0" dirty="0">
              <a:solidFill>
                <a:schemeClr val="tx1"/>
              </a:solidFill>
              <a:latin typeface="Arial" pitchFamily="34" charset="0"/>
              <a:cs typeface="+mn-cs"/>
            </a:endParaRPr>
          </a:p>
        </p:txBody>
      </p:sp>
      <p:pic>
        <p:nvPicPr>
          <p:cNvPr id="4608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46085" name="Rectangle 3"/>
          <p:cNvSpPr>
            <a:spLocks noGrp="1" noChangeArrowheads="1"/>
          </p:cNvSpPr>
          <p:nvPr>
            <p:ph type="title" idx="4294967295"/>
          </p:nvPr>
        </p:nvSpPr>
        <p:spPr>
          <a:xfrm>
            <a:off x="671513" y="233363"/>
            <a:ext cx="7772400" cy="1143000"/>
          </a:xfrm>
        </p:spPr>
        <p:txBody>
          <a:bodyPr/>
          <a:lstStyle/>
          <a:p>
            <a:pPr eaLnBrk="1" hangingPunct="1"/>
            <a:r>
              <a:rPr lang="en-US" smtClean="0"/>
              <a:t>Intuitively…</a:t>
            </a:r>
            <a:endParaRPr lang="en-US" smtClean="0">
              <a:solidFill>
                <a:srgbClr val="FF3300"/>
              </a:solidFill>
            </a:endParaRPr>
          </a:p>
        </p:txBody>
      </p:sp>
      <p:sp>
        <p:nvSpPr>
          <p:cNvPr id="8198" name="Rectangle 4"/>
          <p:cNvSpPr>
            <a:spLocks noChangeArrowheads="1"/>
          </p:cNvSpPr>
          <p:nvPr/>
        </p:nvSpPr>
        <p:spPr bwMode="auto">
          <a:xfrm>
            <a:off x="723900" y="1612900"/>
            <a:ext cx="7937500" cy="3749675"/>
          </a:xfrm>
          <a:prstGeom prst="rect">
            <a:avLst/>
          </a:prstGeom>
          <a:solidFill>
            <a:srgbClr val="FFFFCC"/>
          </a:solidFill>
          <a:ln w="9525">
            <a:noFill/>
            <a:miter lim="800000"/>
            <a:headEnd/>
            <a:tailEnd/>
          </a:ln>
        </p:spPr>
        <p:txBody>
          <a:bodyPr>
            <a:spAutoFit/>
          </a:bodyPr>
          <a:lstStyle/>
          <a:p>
            <a:pPr>
              <a:defRPr/>
            </a:pPr>
            <a:r>
              <a:rPr lang="en-US" sz="2000" dirty="0">
                <a:solidFill>
                  <a:schemeClr val="tx1"/>
                </a:solidFill>
                <a:latin typeface="Courier New" pitchFamily="49" charset="0"/>
                <a:cs typeface="Courier New" pitchFamily="49" charset="0"/>
              </a:rPr>
              <a:t>public</a:t>
            </a:r>
            <a:r>
              <a:rPr lang="en-US" sz="2000" dirty="0">
                <a:solidFill>
                  <a:schemeClr val="bg1">
                    <a:lumMod val="65000"/>
                  </a:schemeClr>
                </a:solidFill>
                <a:latin typeface="Courier New" pitchFamily="49" charset="0"/>
                <a:cs typeface="Courier New" pitchFamily="49" charset="0"/>
              </a:rPr>
              <a:t> </a:t>
            </a:r>
            <a:r>
              <a:rPr lang="en-US" sz="2000" dirty="0">
                <a:solidFill>
                  <a:srgbClr val="0000FF"/>
                </a:solidFill>
                <a:latin typeface="Courier New" pitchFamily="49" charset="0"/>
                <a:cs typeface="Courier New" pitchFamily="49" charset="0"/>
              </a:rPr>
              <a:t>T </a:t>
            </a:r>
            <a:r>
              <a:rPr lang="en-US" sz="2000" dirty="0" err="1">
                <a:solidFill>
                  <a:srgbClr val="0000FF"/>
                </a:solidFill>
                <a:latin typeface="Courier New" pitchFamily="49" charset="0"/>
                <a:cs typeface="Courier New" pitchFamily="49" charset="0"/>
              </a:rPr>
              <a:t>deq</a:t>
            </a:r>
            <a:r>
              <a:rPr lang="en-US" sz="2000" dirty="0">
                <a:solidFill>
                  <a:srgbClr val="0000FF"/>
                </a:solidFill>
                <a:latin typeface="Courier New" pitchFamily="49" charset="0"/>
                <a:cs typeface="Courier New" pitchFamily="49" charset="0"/>
              </a:rPr>
              <a:t>() </a:t>
            </a:r>
            <a:r>
              <a:rPr lang="en-US" sz="2000" dirty="0">
                <a:solidFill>
                  <a:schemeClr val="tx1"/>
                </a:solidFill>
                <a:latin typeface="Courier New" pitchFamily="49" charset="0"/>
                <a:cs typeface="Courier New" pitchFamily="49" charset="0"/>
              </a:rPr>
              <a:t>throws</a:t>
            </a:r>
            <a:r>
              <a:rPr lang="en-US" sz="2000" dirty="0">
                <a:solidFill>
                  <a:schemeClr val="bg1">
                    <a:lumMod val="65000"/>
                  </a:schemeClr>
                </a:solidFill>
                <a:latin typeface="Courier New" pitchFamily="49" charset="0"/>
                <a:cs typeface="Courier New" pitchFamily="49" charset="0"/>
              </a:rPr>
              <a:t> </a:t>
            </a:r>
            <a:r>
              <a:rPr lang="en-US" sz="2000" dirty="0" err="1">
                <a:solidFill>
                  <a:srgbClr val="0000FF"/>
                </a:solidFill>
                <a:latin typeface="Courier New" pitchFamily="49" charset="0"/>
                <a:cs typeface="Courier New" pitchFamily="49" charset="0"/>
              </a:rPr>
              <a:t>EmptyException</a:t>
            </a:r>
            <a:r>
              <a:rPr lang="en-US" sz="2000" dirty="0">
                <a:solidFill>
                  <a:srgbClr val="0000FF"/>
                </a:solidFill>
                <a:latin typeface="Courier New" pitchFamily="49" charset="0"/>
                <a:cs typeface="Courier New" pitchFamily="49" charset="0"/>
              </a:rPr>
              <a:t> {</a:t>
            </a:r>
          </a:p>
          <a:p>
            <a:pPr>
              <a:defRPr/>
            </a:pPr>
            <a:r>
              <a:rPr lang="en-US" sz="2000" dirty="0">
                <a:solidFill>
                  <a:schemeClr val="tx1"/>
                </a:solidFill>
                <a:latin typeface="Courier New" pitchFamily="49" charset="0"/>
                <a:cs typeface="Courier New" pitchFamily="49" charset="0"/>
              </a:rPr>
              <a:t>  </a:t>
            </a:r>
            <a:r>
              <a:rPr lang="en-US" sz="2000" dirty="0" err="1">
                <a:solidFill>
                  <a:srgbClr val="0000FF"/>
                </a:solidFill>
                <a:latin typeface="Courier New" pitchFamily="49" charset="0"/>
                <a:cs typeface="Courier New" pitchFamily="49" charset="0"/>
              </a:rPr>
              <a:t>lock.lock</a:t>
            </a:r>
            <a:r>
              <a:rPr lang="en-US" sz="2000" dirty="0">
                <a:solidFill>
                  <a:srgbClr val="0000FF"/>
                </a:solidFill>
                <a:latin typeface="Courier New" pitchFamily="49" charset="0"/>
                <a:cs typeface="Courier New" pitchFamily="49" charset="0"/>
              </a:rPr>
              <a:t>();             </a:t>
            </a:r>
          </a:p>
          <a:p>
            <a:pPr>
              <a:defRPr/>
            </a:pPr>
            <a:r>
              <a:rPr lang="en-US" sz="2000" dirty="0">
                <a:solidFill>
                  <a:schemeClr val="tx1"/>
                </a:solidFill>
                <a:latin typeface="Courier New" pitchFamily="49" charset="0"/>
                <a:cs typeface="Courier New" pitchFamily="49" charset="0"/>
              </a:rPr>
              <a:t>  try {      </a:t>
            </a:r>
          </a:p>
          <a:p>
            <a:pPr>
              <a:defRPr/>
            </a:pPr>
            <a:r>
              <a:rPr lang="en-US" sz="2000" dirty="0">
                <a:solidFill>
                  <a:schemeClr val="tx1"/>
                </a:solidFill>
                <a:latin typeface="Courier New" pitchFamily="49" charset="0"/>
                <a:cs typeface="Courier New" pitchFamily="49" charset="0"/>
              </a:rPr>
              <a:t>    if </a:t>
            </a:r>
            <a:r>
              <a:rPr lang="en-US" sz="2000" dirty="0">
                <a:solidFill>
                  <a:srgbClr val="0070C0"/>
                </a:solidFill>
                <a:latin typeface="Courier New" pitchFamily="49" charset="0"/>
                <a:cs typeface="Courier New" pitchFamily="49" charset="0"/>
              </a:rPr>
              <a:t>(</a:t>
            </a:r>
            <a:r>
              <a:rPr lang="en-US" sz="2000" dirty="0">
                <a:solidFill>
                  <a:srgbClr val="0000FF"/>
                </a:solidFill>
                <a:latin typeface="Courier New" pitchFamily="49" charset="0"/>
                <a:cs typeface="Courier New" pitchFamily="49" charset="0"/>
              </a:rPr>
              <a:t>tail == head)        </a:t>
            </a:r>
          </a:p>
          <a:p>
            <a:pPr>
              <a:defRPr/>
            </a:pPr>
            <a:r>
              <a:rPr lang="en-US" sz="2000" dirty="0">
                <a:solidFill>
                  <a:schemeClr val="tx1"/>
                </a:solidFill>
                <a:latin typeface="Courier New" pitchFamily="49" charset="0"/>
                <a:cs typeface="Courier New" pitchFamily="49" charset="0"/>
              </a:rPr>
              <a:t>       throw new </a:t>
            </a:r>
            <a:r>
              <a:rPr lang="en-US" sz="2000" dirty="0" err="1">
                <a:solidFill>
                  <a:srgbClr val="0000FF"/>
                </a:solidFill>
                <a:latin typeface="Courier New" pitchFamily="49" charset="0"/>
                <a:cs typeface="Courier New" pitchFamily="49" charset="0"/>
              </a:rPr>
              <a:t>EmptyException</a:t>
            </a:r>
            <a:r>
              <a:rPr lang="en-US" sz="2000" dirty="0">
                <a:solidFill>
                  <a:srgbClr val="0000FF"/>
                </a:solidFill>
                <a:latin typeface="Courier New" pitchFamily="49" charset="0"/>
                <a:cs typeface="Courier New" pitchFamily="49" charset="0"/>
              </a:rPr>
              <a:t>();      </a:t>
            </a:r>
          </a:p>
          <a:p>
            <a:pPr>
              <a:defRPr/>
            </a:pPr>
            <a:r>
              <a:rPr lang="en-US" sz="2000" dirty="0">
                <a:solidFill>
                  <a:srgbClr val="0000FF"/>
                </a:solidFill>
                <a:latin typeface="Courier New" pitchFamily="49" charset="0"/>
                <a:cs typeface="Courier New" pitchFamily="49" charset="0"/>
              </a:rPr>
              <a:t>    T x = items[head % </a:t>
            </a:r>
            <a:r>
              <a:rPr lang="en-US" sz="2000" dirty="0" err="1">
                <a:solidFill>
                  <a:srgbClr val="0000FF"/>
                </a:solidFill>
                <a:latin typeface="Courier New" pitchFamily="49" charset="0"/>
                <a:cs typeface="Courier New" pitchFamily="49" charset="0"/>
              </a:rPr>
              <a:t>items.length</a:t>
            </a:r>
            <a:r>
              <a:rPr lang="en-US" sz="2000" dirty="0">
                <a:solidFill>
                  <a:srgbClr val="0000FF"/>
                </a:solidFill>
                <a:latin typeface="Courier New" pitchFamily="49" charset="0"/>
                <a:cs typeface="Courier New" pitchFamily="49" charset="0"/>
              </a:rPr>
              <a:t>];      </a:t>
            </a:r>
          </a:p>
          <a:p>
            <a:pPr>
              <a:defRPr/>
            </a:pPr>
            <a:r>
              <a:rPr lang="en-US" sz="2000" dirty="0">
                <a:solidFill>
                  <a:srgbClr val="0000FF"/>
                </a:solidFill>
                <a:latin typeface="Courier New" pitchFamily="49" charset="0"/>
                <a:cs typeface="Courier New" pitchFamily="49" charset="0"/>
              </a:rPr>
              <a:t>    head++;      </a:t>
            </a:r>
          </a:p>
          <a:p>
            <a:pPr>
              <a:defRPr/>
            </a:pPr>
            <a:r>
              <a:rPr lang="en-US" sz="2000" dirty="0">
                <a:solidFill>
                  <a:schemeClr val="tx1"/>
                </a:solidFill>
                <a:latin typeface="Courier New" pitchFamily="49" charset="0"/>
                <a:cs typeface="Courier New" pitchFamily="49" charset="0"/>
              </a:rPr>
              <a:t>    return </a:t>
            </a:r>
            <a:r>
              <a:rPr lang="en-US" sz="2000" dirty="0">
                <a:solidFill>
                  <a:srgbClr val="0000FF"/>
                </a:solidFill>
                <a:latin typeface="Courier New" pitchFamily="49" charset="0"/>
                <a:cs typeface="Courier New" pitchFamily="49" charset="0"/>
              </a:rPr>
              <a:t>x;    </a:t>
            </a:r>
          </a:p>
          <a:p>
            <a:pPr>
              <a:defRPr/>
            </a:pPr>
            <a:r>
              <a:rPr lang="en-US" sz="2000" dirty="0">
                <a:solidFill>
                  <a:schemeClr val="tx1"/>
                </a:solidFill>
                <a:latin typeface="Courier New" pitchFamily="49" charset="0"/>
                <a:cs typeface="Courier New" pitchFamily="49" charset="0"/>
              </a:rPr>
              <a:t>  </a:t>
            </a:r>
            <a:r>
              <a:rPr lang="en-US" sz="2000" dirty="0">
                <a:solidFill>
                  <a:srgbClr val="0000FF"/>
                </a:solidFill>
                <a:latin typeface="Courier New" pitchFamily="49" charset="0"/>
                <a:cs typeface="Courier New" pitchFamily="49" charset="0"/>
              </a:rPr>
              <a:t>}</a:t>
            </a:r>
            <a:r>
              <a:rPr lang="en-US" sz="2000" dirty="0">
                <a:solidFill>
                  <a:schemeClr val="tx1"/>
                </a:solidFill>
                <a:latin typeface="Courier New" pitchFamily="49" charset="0"/>
                <a:cs typeface="Courier New" pitchFamily="49" charset="0"/>
              </a:rPr>
              <a:t> </a:t>
            </a:r>
            <a:r>
              <a:rPr lang="en-US" sz="2000" dirty="0">
                <a:solidFill>
                  <a:srgbClr val="0000FF"/>
                </a:solidFill>
                <a:latin typeface="Courier New" pitchFamily="49" charset="0"/>
                <a:cs typeface="Courier New" pitchFamily="49" charset="0"/>
              </a:rPr>
              <a:t>finally {      </a:t>
            </a:r>
          </a:p>
          <a:p>
            <a:pPr>
              <a:defRPr/>
            </a:pPr>
            <a:r>
              <a:rPr lang="en-US" sz="2000" dirty="0">
                <a:solidFill>
                  <a:srgbClr val="0000FF"/>
                </a:solidFill>
                <a:latin typeface="Courier New" pitchFamily="49" charset="0"/>
                <a:cs typeface="Courier New" pitchFamily="49" charset="0"/>
              </a:rPr>
              <a:t>    </a:t>
            </a:r>
            <a:r>
              <a:rPr lang="en-US" sz="2000" dirty="0" err="1">
                <a:solidFill>
                  <a:srgbClr val="0000FF"/>
                </a:solidFill>
                <a:latin typeface="Courier New" pitchFamily="49" charset="0"/>
                <a:cs typeface="Courier New" pitchFamily="49" charset="0"/>
              </a:rPr>
              <a:t>lock.unlock</a:t>
            </a:r>
            <a:r>
              <a:rPr lang="en-US" sz="2000" dirty="0">
                <a:solidFill>
                  <a:srgbClr val="0000FF"/>
                </a:solidFill>
                <a:latin typeface="Courier New" pitchFamily="49" charset="0"/>
                <a:cs typeface="Courier New" pitchFamily="49" charset="0"/>
              </a:rPr>
              <a:t>();    </a:t>
            </a:r>
          </a:p>
          <a:p>
            <a:pPr>
              <a:defRPr/>
            </a:pPr>
            <a:r>
              <a:rPr lang="en-US" sz="2000" dirty="0">
                <a:solidFill>
                  <a:srgbClr val="0000FF"/>
                </a:solidFill>
                <a:latin typeface="Courier New" pitchFamily="49" charset="0"/>
                <a:cs typeface="Courier New" pitchFamily="49" charset="0"/>
              </a:rPr>
              <a:t>  }  </a:t>
            </a:r>
          </a:p>
          <a:p>
            <a:pPr>
              <a:defRPr/>
            </a:pPr>
            <a:r>
              <a:rPr lang="en-US" sz="2000" dirty="0">
                <a:solidFill>
                  <a:srgbClr val="0000FF"/>
                </a:solidFill>
                <a:latin typeface="Courier New" pitchFamily="49" charset="0"/>
                <a:cs typeface="Courier New" pitchFamily="49" charset="0"/>
              </a:rPr>
              <a:t>} </a:t>
            </a:r>
          </a:p>
        </p:txBody>
      </p:sp>
      <p:pic>
        <p:nvPicPr>
          <p:cNvPr id="46087" name="Picture 2" descr="magic"/>
          <p:cNvPicPr>
            <a:picLocks noChangeAspect="1" noChangeArrowheads="1"/>
          </p:cNvPicPr>
          <p:nvPr/>
        </p:nvPicPr>
        <p:blipFill>
          <a:blip r:embed="rId3" cstate="print"/>
          <a:srcRect/>
          <a:stretch>
            <a:fillRect/>
          </a:stretch>
        </p:blipFill>
        <p:spPr bwMode="auto">
          <a:xfrm>
            <a:off x="1308100" y="1181100"/>
            <a:ext cx="127000" cy="127000"/>
          </a:xfrm>
          <a:prstGeom prst="rect">
            <a:avLst/>
          </a:prstGeom>
          <a:noFill/>
          <a:ln w="9525" algn="ctr">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p:cNvSpPr>
            <a:spLocks noGrp="1"/>
          </p:cNvSpPr>
          <p:nvPr>
            <p:ph type="sldNum" sz="quarter" idx="11"/>
          </p:nvPr>
        </p:nvSpPr>
        <p:spPr>
          <a:xfrm>
            <a:off x="6553200" y="6248400"/>
            <a:ext cx="1905000" cy="457200"/>
          </a:xfrm>
        </p:spPr>
        <p:txBody>
          <a:bodyPr/>
          <a:lstStyle/>
          <a:p>
            <a:pPr>
              <a:defRPr/>
            </a:pPr>
            <a:fld id="{89941A74-3887-4AE9-9218-54DFF8022A8B}" type="slidenum">
              <a:rPr lang="x-none" b="0">
                <a:solidFill>
                  <a:schemeClr val="tx1"/>
                </a:solidFill>
                <a:latin typeface="Arial" pitchFamily="34" charset="0"/>
                <a:cs typeface="+mn-cs"/>
              </a:rPr>
              <a:pPr>
                <a:defRPr/>
              </a:pPr>
              <a:t>55</a:t>
            </a:fld>
            <a:endParaRPr lang="en-US" b="0" dirty="0">
              <a:solidFill>
                <a:schemeClr val="tx1"/>
              </a:solidFill>
              <a:latin typeface="Arial" pitchFamily="34" charset="0"/>
              <a:cs typeface="+mn-cs"/>
            </a:endParaRPr>
          </a:p>
        </p:txBody>
      </p:sp>
      <p:pic>
        <p:nvPicPr>
          <p:cNvPr id="4710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47109" name="Rectangle 3"/>
          <p:cNvSpPr>
            <a:spLocks noGrp="1" noChangeArrowheads="1"/>
          </p:cNvSpPr>
          <p:nvPr>
            <p:ph type="title" idx="4294967295"/>
          </p:nvPr>
        </p:nvSpPr>
        <p:spPr>
          <a:xfrm>
            <a:off x="671513" y="233363"/>
            <a:ext cx="7772400" cy="1143000"/>
          </a:xfrm>
        </p:spPr>
        <p:txBody>
          <a:bodyPr/>
          <a:lstStyle/>
          <a:p>
            <a:pPr eaLnBrk="1" hangingPunct="1"/>
            <a:r>
              <a:rPr lang="en-US" smtClean="0"/>
              <a:t>Intuitively…</a:t>
            </a:r>
            <a:endParaRPr lang="en-US" smtClean="0">
              <a:solidFill>
                <a:srgbClr val="FF3300"/>
              </a:solidFill>
            </a:endParaRPr>
          </a:p>
        </p:txBody>
      </p:sp>
      <p:sp>
        <p:nvSpPr>
          <p:cNvPr id="8198" name="Rectangle 4"/>
          <p:cNvSpPr>
            <a:spLocks noChangeArrowheads="1"/>
          </p:cNvSpPr>
          <p:nvPr/>
        </p:nvSpPr>
        <p:spPr bwMode="auto">
          <a:xfrm>
            <a:off x="723900" y="1612900"/>
            <a:ext cx="7937500" cy="3749675"/>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latin typeface="Courier New" pitchFamily="49" charset="0"/>
                <a:cs typeface="Courier New" pitchFamily="49" charset="0"/>
              </a:rPr>
              <a:t>public T </a:t>
            </a:r>
            <a:r>
              <a:rPr lang="en-US" sz="2000" dirty="0" err="1">
                <a:solidFill>
                  <a:schemeClr val="bg1">
                    <a:lumMod val="65000"/>
                  </a:schemeClr>
                </a:solidFill>
                <a:latin typeface="Courier New" pitchFamily="49" charset="0"/>
                <a:cs typeface="Courier New" pitchFamily="49" charset="0"/>
              </a:rPr>
              <a:t>deq</a:t>
            </a:r>
            <a:r>
              <a:rPr lang="en-US" sz="2000" dirty="0">
                <a:solidFill>
                  <a:schemeClr val="bg1">
                    <a:lumMod val="65000"/>
                  </a:schemeClr>
                </a:solidFill>
                <a:latin typeface="Courier New" pitchFamily="49" charset="0"/>
                <a:cs typeface="Courier New" pitchFamily="49" charset="0"/>
              </a:rPr>
              <a:t>() throws </a:t>
            </a:r>
            <a:r>
              <a:rPr lang="en-US" sz="2000" dirty="0" err="1">
                <a:solidFill>
                  <a:schemeClr val="bg1">
                    <a:lumMod val="65000"/>
                  </a:schemeClr>
                </a:solidFill>
                <a:latin typeface="Courier New" pitchFamily="49" charset="0"/>
                <a:cs typeface="Courier New" pitchFamily="49" charset="0"/>
              </a:rPr>
              <a:t>EmptyException</a:t>
            </a:r>
            <a:r>
              <a:rPr lang="en-US" sz="2000" dirty="0">
                <a:solidFill>
                  <a:schemeClr val="bg1">
                    <a:lumMod val="65000"/>
                  </a:schemeClr>
                </a:solidFill>
                <a:latin typeface="Courier New" pitchFamily="49" charset="0"/>
                <a:cs typeface="Courier New" pitchFamily="49" charset="0"/>
              </a:rPr>
              <a:t> {</a:t>
            </a:r>
          </a:p>
          <a:p>
            <a:pPr>
              <a:defRPr/>
            </a:pPr>
            <a:r>
              <a:rPr lang="en-US" sz="2000" dirty="0">
                <a:solidFill>
                  <a:schemeClr val="tx1"/>
                </a:solidFill>
                <a:latin typeface="Courier New" pitchFamily="49" charset="0"/>
                <a:cs typeface="Courier New" pitchFamily="49" charset="0"/>
              </a:rPr>
              <a:t>  </a:t>
            </a:r>
            <a:r>
              <a:rPr lang="en-US" sz="2000" dirty="0" err="1">
                <a:solidFill>
                  <a:srgbClr val="0000FF"/>
                </a:solidFill>
                <a:latin typeface="Courier New" pitchFamily="49" charset="0"/>
                <a:cs typeface="Courier New" pitchFamily="49" charset="0"/>
              </a:rPr>
              <a:t>lock.lock</a:t>
            </a:r>
            <a:r>
              <a:rPr lang="en-US" sz="2000" dirty="0">
                <a:solidFill>
                  <a:srgbClr val="0000FF"/>
                </a:solidFill>
                <a:latin typeface="Courier New" pitchFamily="49" charset="0"/>
                <a:cs typeface="Courier New" pitchFamily="49" charset="0"/>
              </a:rPr>
              <a:t>();             </a:t>
            </a:r>
          </a:p>
          <a:p>
            <a:pPr>
              <a:defRPr/>
            </a:pPr>
            <a:r>
              <a:rPr lang="en-US" sz="2000" dirty="0">
                <a:solidFill>
                  <a:schemeClr val="tx1"/>
                </a:solidFill>
                <a:latin typeface="Courier New" pitchFamily="49" charset="0"/>
                <a:cs typeface="Courier New" pitchFamily="49" charset="0"/>
              </a:rPr>
              <a:t>  </a:t>
            </a:r>
            <a:r>
              <a:rPr lang="en-US" sz="2000" dirty="0">
                <a:solidFill>
                  <a:schemeClr val="bg1">
                    <a:lumMod val="65000"/>
                  </a:schemeClr>
                </a:solidFill>
                <a:latin typeface="Courier New" pitchFamily="49" charset="0"/>
                <a:cs typeface="Courier New" pitchFamily="49" charset="0"/>
              </a:rPr>
              <a:t>try {      </a:t>
            </a:r>
          </a:p>
          <a:p>
            <a:pPr>
              <a:defRPr/>
            </a:pPr>
            <a:r>
              <a:rPr lang="en-US" sz="2000" dirty="0">
                <a:solidFill>
                  <a:schemeClr val="bg1">
                    <a:lumMod val="65000"/>
                  </a:schemeClr>
                </a:solidFill>
                <a:latin typeface="Courier New" pitchFamily="49" charset="0"/>
                <a:cs typeface="Courier New" pitchFamily="49" charset="0"/>
              </a:rPr>
              <a:t>    if (tail == head)        </a:t>
            </a:r>
          </a:p>
          <a:p>
            <a:pPr>
              <a:defRPr/>
            </a:pPr>
            <a:r>
              <a:rPr lang="en-US" sz="2000" dirty="0">
                <a:solidFill>
                  <a:schemeClr val="bg1">
                    <a:lumMod val="65000"/>
                  </a:schemeClr>
                </a:solidFill>
                <a:latin typeface="Courier New" pitchFamily="49" charset="0"/>
                <a:cs typeface="Courier New" pitchFamily="49" charset="0"/>
              </a:rPr>
              <a:t>       throw new </a:t>
            </a:r>
            <a:r>
              <a:rPr lang="en-US" sz="2000" dirty="0" err="1">
                <a:solidFill>
                  <a:schemeClr val="bg1">
                    <a:lumMod val="65000"/>
                  </a:schemeClr>
                </a:solidFill>
                <a:latin typeface="Courier New" pitchFamily="49" charset="0"/>
                <a:cs typeface="Courier New" pitchFamily="49" charset="0"/>
              </a:rPr>
              <a:t>EmptyException</a:t>
            </a:r>
            <a:r>
              <a:rPr lang="en-US" sz="2000" dirty="0">
                <a:solidFill>
                  <a:schemeClr val="bg1">
                    <a:lumMod val="65000"/>
                  </a:schemeClr>
                </a:solidFill>
                <a:latin typeface="Courier New" pitchFamily="49" charset="0"/>
                <a:cs typeface="Courier New" pitchFamily="49" charset="0"/>
              </a:rPr>
              <a:t>();      </a:t>
            </a:r>
          </a:p>
          <a:p>
            <a:pPr>
              <a:defRPr/>
            </a:pPr>
            <a:r>
              <a:rPr lang="en-US" sz="2000" dirty="0">
                <a:solidFill>
                  <a:schemeClr val="bg1">
                    <a:lumMod val="65000"/>
                  </a:schemeClr>
                </a:solidFill>
                <a:latin typeface="Courier New" pitchFamily="49" charset="0"/>
                <a:cs typeface="Courier New" pitchFamily="49" charset="0"/>
              </a:rPr>
              <a:t>    T x = items[head % </a:t>
            </a:r>
            <a:r>
              <a:rPr lang="en-US" sz="2000" dirty="0" err="1">
                <a:solidFill>
                  <a:schemeClr val="bg1">
                    <a:lumMod val="65000"/>
                  </a:schemeClr>
                </a:solidFill>
                <a:latin typeface="Courier New" pitchFamily="49" charset="0"/>
                <a:cs typeface="Courier New" pitchFamily="49" charset="0"/>
              </a:rPr>
              <a:t>items.length</a:t>
            </a:r>
            <a:r>
              <a:rPr lang="en-US" sz="2000" dirty="0">
                <a:solidFill>
                  <a:schemeClr val="bg1">
                    <a:lumMod val="65000"/>
                  </a:schemeClr>
                </a:solidFill>
                <a:latin typeface="Courier New" pitchFamily="49" charset="0"/>
                <a:cs typeface="Courier New" pitchFamily="49" charset="0"/>
              </a:rPr>
              <a:t>];      </a:t>
            </a:r>
          </a:p>
          <a:p>
            <a:pPr>
              <a:defRPr/>
            </a:pPr>
            <a:r>
              <a:rPr lang="en-US" sz="2000" dirty="0">
                <a:solidFill>
                  <a:schemeClr val="bg1">
                    <a:lumMod val="65000"/>
                  </a:schemeClr>
                </a:solidFill>
                <a:latin typeface="Courier New" pitchFamily="49" charset="0"/>
                <a:cs typeface="Courier New" pitchFamily="49" charset="0"/>
              </a:rPr>
              <a:t>    head++;      </a:t>
            </a:r>
          </a:p>
          <a:p>
            <a:pPr>
              <a:defRPr/>
            </a:pPr>
            <a:r>
              <a:rPr lang="en-US" sz="2000" dirty="0">
                <a:solidFill>
                  <a:schemeClr val="bg1">
                    <a:lumMod val="65000"/>
                  </a:schemeClr>
                </a:solidFill>
                <a:latin typeface="Courier New" pitchFamily="49" charset="0"/>
                <a:cs typeface="Courier New" pitchFamily="49" charset="0"/>
              </a:rPr>
              <a:t>    return x;    </a:t>
            </a:r>
          </a:p>
          <a:p>
            <a:pPr>
              <a:defRPr/>
            </a:pPr>
            <a:r>
              <a:rPr lang="en-US" sz="2000" dirty="0">
                <a:solidFill>
                  <a:schemeClr val="bg1">
                    <a:lumMod val="65000"/>
                  </a:schemeClr>
                </a:solidFill>
                <a:latin typeface="Courier New" pitchFamily="49" charset="0"/>
                <a:cs typeface="Courier New" pitchFamily="49" charset="0"/>
              </a:rPr>
              <a:t>  } finally {      </a:t>
            </a:r>
          </a:p>
          <a:p>
            <a:pPr>
              <a:defRPr/>
            </a:pPr>
            <a:r>
              <a:rPr lang="en-US" sz="2000" dirty="0">
                <a:solidFill>
                  <a:srgbClr val="0070C0"/>
                </a:solidFill>
                <a:latin typeface="Courier New" pitchFamily="49" charset="0"/>
                <a:cs typeface="Courier New" pitchFamily="49" charset="0"/>
              </a:rPr>
              <a:t>    </a:t>
            </a:r>
            <a:r>
              <a:rPr lang="en-US" sz="2000" dirty="0" err="1">
                <a:solidFill>
                  <a:srgbClr val="0000FF"/>
                </a:solidFill>
                <a:latin typeface="Courier New" pitchFamily="49" charset="0"/>
                <a:cs typeface="Courier New" pitchFamily="49" charset="0"/>
              </a:rPr>
              <a:t>lock.unlock</a:t>
            </a:r>
            <a:r>
              <a:rPr lang="en-US" sz="2000" dirty="0">
                <a:solidFill>
                  <a:srgbClr val="0000FF"/>
                </a:solidFill>
                <a:latin typeface="Courier New" pitchFamily="49" charset="0"/>
                <a:cs typeface="Courier New" pitchFamily="49" charset="0"/>
              </a:rPr>
              <a:t>();    </a:t>
            </a:r>
          </a:p>
          <a:p>
            <a:pPr>
              <a:defRPr/>
            </a:pPr>
            <a:r>
              <a:rPr lang="en-US" sz="2000" dirty="0">
                <a:solidFill>
                  <a:schemeClr val="bg1">
                    <a:lumMod val="65000"/>
                  </a:schemeClr>
                </a:solidFill>
                <a:latin typeface="Courier New" pitchFamily="49" charset="0"/>
                <a:cs typeface="Courier New" pitchFamily="49" charset="0"/>
              </a:rPr>
              <a:t>  }  </a:t>
            </a:r>
          </a:p>
          <a:p>
            <a:pPr>
              <a:defRPr/>
            </a:pPr>
            <a:r>
              <a:rPr lang="en-US" sz="2000" dirty="0">
                <a:solidFill>
                  <a:schemeClr val="bg1">
                    <a:lumMod val="65000"/>
                  </a:schemeClr>
                </a:solidFill>
                <a:latin typeface="Courier New" pitchFamily="49" charset="0"/>
                <a:cs typeface="Courier New" pitchFamily="49" charset="0"/>
              </a:rPr>
              <a:t>} </a:t>
            </a:r>
          </a:p>
        </p:txBody>
      </p:sp>
      <p:pic>
        <p:nvPicPr>
          <p:cNvPr id="47111" name="Picture 2" descr="magic"/>
          <p:cNvPicPr>
            <a:picLocks noChangeAspect="1" noChangeArrowheads="1"/>
          </p:cNvPicPr>
          <p:nvPr/>
        </p:nvPicPr>
        <p:blipFill>
          <a:blip r:embed="rId3" cstate="print"/>
          <a:srcRect/>
          <a:stretch>
            <a:fillRect/>
          </a:stretch>
        </p:blipFill>
        <p:spPr bwMode="auto">
          <a:xfrm>
            <a:off x="1308100" y="1181100"/>
            <a:ext cx="127000" cy="127000"/>
          </a:xfrm>
          <a:prstGeom prst="rect">
            <a:avLst/>
          </a:prstGeom>
          <a:noFill/>
          <a:ln w="9525" algn="ctr">
            <a:noFill/>
            <a:miter lim="800000"/>
            <a:headEnd/>
            <a:tailEnd/>
          </a:ln>
        </p:spPr>
      </p:pic>
      <p:sp>
        <p:nvSpPr>
          <p:cNvPr id="47112" name="AutoShape 6"/>
          <p:cNvSpPr>
            <a:spLocks noChangeArrowheads="1"/>
          </p:cNvSpPr>
          <p:nvPr/>
        </p:nvSpPr>
        <p:spPr bwMode="auto">
          <a:xfrm>
            <a:off x="1054100" y="1898650"/>
            <a:ext cx="1905000" cy="457200"/>
          </a:xfrm>
          <a:prstGeom prst="wedgeRoundRectCallout">
            <a:avLst>
              <a:gd name="adj1" fmla="val 113500"/>
              <a:gd name="adj2" fmla="val 468056"/>
              <a:gd name="adj3" fmla="val 16667"/>
            </a:avLst>
          </a:prstGeom>
          <a:noFill/>
          <a:ln w="38100">
            <a:solidFill>
              <a:srgbClr val="FF0000"/>
            </a:solidFill>
            <a:miter lim="800000"/>
            <a:headEnd/>
            <a:tailEnd/>
          </a:ln>
        </p:spPr>
        <p:txBody>
          <a:bodyPr anchor="ctr"/>
          <a:lstStyle/>
          <a:p>
            <a:pPr algn="ctr"/>
            <a:endParaRPr lang="en-US" sz="2800" b="0" dirty="0">
              <a:latin typeface="Arial" pitchFamily="34" charset="0"/>
            </a:endParaRPr>
          </a:p>
        </p:txBody>
      </p:sp>
      <p:sp>
        <p:nvSpPr>
          <p:cNvPr id="47113" name="Text Box 7"/>
          <p:cNvSpPr txBox="1">
            <a:spLocks noChangeArrowheads="1"/>
          </p:cNvSpPr>
          <p:nvPr/>
        </p:nvSpPr>
        <p:spPr bwMode="auto">
          <a:xfrm>
            <a:off x="4140200" y="3997325"/>
            <a:ext cx="4229100" cy="954107"/>
          </a:xfrm>
          <a:prstGeom prst="rect">
            <a:avLst/>
          </a:prstGeom>
          <a:noFill/>
          <a:ln w="9525">
            <a:noFill/>
            <a:miter lim="800000"/>
            <a:headEnd/>
            <a:tailEnd/>
          </a:ln>
        </p:spPr>
        <p:txBody>
          <a:bodyPr wrap="square">
            <a:spAutoFit/>
          </a:bodyPr>
          <a:lstStyle/>
          <a:p>
            <a:pPr algn="ctr"/>
            <a:r>
              <a:rPr lang="en-US" sz="2800" b="0" dirty="0">
                <a:latin typeface="Arial" pitchFamily="34" charset="0"/>
              </a:rPr>
              <a:t>All </a:t>
            </a:r>
            <a:r>
              <a:rPr lang="en-US" sz="2800" b="0" dirty="0" smtClean="0">
                <a:latin typeface="Arial" pitchFamily="34" charset="0"/>
              </a:rPr>
              <a:t>queue modifications </a:t>
            </a:r>
            <a:endParaRPr lang="en-US" sz="2800" b="0" dirty="0">
              <a:latin typeface="Arial" pitchFamily="34" charset="0"/>
            </a:endParaRPr>
          </a:p>
          <a:p>
            <a:pPr algn="ctr"/>
            <a:r>
              <a:rPr lang="en-US" sz="2800" b="0" dirty="0" smtClean="0">
                <a:latin typeface="Arial" pitchFamily="34" charset="0"/>
              </a:rPr>
              <a:t>are mutually </a:t>
            </a:r>
            <a:r>
              <a:rPr lang="en-US" sz="2800" b="0" dirty="0">
                <a:latin typeface="Arial" pitchFamily="34" charset="0"/>
              </a:rPr>
              <a:t>exclusive</a:t>
            </a:r>
          </a:p>
        </p:txBody>
      </p:sp>
      <p:sp>
        <p:nvSpPr>
          <p:cNvPr id="47114" name="AutoShape 6"/>
          <p:cNvSpPr>
            <a:spLocks noChangeArrowheads="1"/>
          </p:cNvSpPr>
          <p:nvPr/>
        </p:nvSpPr>
        <p:spPr bwMode="auto">
          <a:xfrm>
            <a:off x="1346200" y="4311650"/>
            <a:ext cx="2286000" cy="457200"/>
          </a:xfrm>
          <a:prstGeom prst="wedgeRoundRectCallout">
            <a:avLst>
              <a:gd name="adj1" fmla="val 72389"/>
              <a:gd name="adj2" fmla="val -29167"/>
              <a:gd name="adj3" fmla="val 16667"/>
            </a:avLst>
          </a:prstGeom>
          <a:noFill/>
          <a:ln w="38100">
            <a:solidFill>
              <a:srgbClr val="FF0000"/>
            </a:solidFill>
            <a:miter lim="800000"/>
            <a:headEnd/>
            <a:tailEnd/>
          </a:ln>
        </p:spPr>
        <p:txBody>
          <a:bodyPr anchor="ctr"/>
          <a:lstStyle/>
          <a:p>
            <a:pPr algn="ctr"/>
            <a:endParaRPr lang="en-US" sz="2800" b="0" dirty="0">
              <a:latin typeface="Arial" pitchFamily="34" charset="0"/>
            </a:endParaRPr>
          </a:p>
        </p:txBody>
      </p:sp>
      <p:pic>
        <p:nvPicPr>
          <p:cNvPr id="11"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8" name="Slide Number Placeholder 4"/>
          <p:cNvSpPr>
            <a:spLocks noGrp="1"/>
          </p:cNvSpPr>
          <p:nvPr>
            <p:ph type="sldNum" sz="quarter" idx="11"/>
          </p:nvPr>
        </p:nvSpPr>
        <p:spPr>
          <a:xfrm>
            <a:off x="6553200" y="6248400"/>
            <a:ext cx="1905000" cy="457200"/>
          </a:xfrm>
        </p:spPr>
        <p:txBody>
          <a:bodyPr/>
          <a:lstStyle/>
          <a:p>
            <a:pPr>
              <a:defRPr/>
            </a:pPr>
            <a:fld id="{E174A8AA-1D90-44C1-9034-09E3206F3993}" type="slidenum">
              <a:rPr lang="x-none" b="0">
                <a:solidFill>
                  <a:schemeClr val="tx1"/>
                </a:solidFill>
                <a:latin typeface="Arial" pitchFamily="34" charset="0"/>
                <a:cs typeface="+mn-cs"/>
              </a:rPr>
              <a:pPr>
                <a:defRPr/>
              </a:pPr>
              <a:t>56</a:t>
            </a:fld>
            <a:endParaRPr lang="en-US" b="0" dirty="0">
              <a:solidFill>
                <a:schemeClr val="tx1"/>
              </a:solidFill>
              <a:latin typeface="Arial" pitchFamily="34" charset="0"/>
              <a:cs typeface="+mn-cs"/>
            </a:endParaRPr>
          </a:p>
        </p:txBody>
      </p:sp>
      <p:grpSp>
        <p:nvGrpSpPr>
          <p:cNvPr id="48132" name="Group 2"/>
          <p:cNvGrpSpPr>
            <a:grpSpLocks/>
          </p:cNvGrpSpPr>
          <p:nvPr/>
        </p:nvGrpSpPr>
        <p:grpSpPr bwMode="auto">
          <a:xfrm>
            <a:off x="1098550" y="5418138"/>
            <a:ext cx="7391400" cy="762000"/>
            <a:chOff x="528" y="3312"/>
            <a:chExt cx="4656" cy="480"/>
          </a:xfrm>
        </p:grpSpPr>
        <p:sp>
          <p:nvSpPr>
            <p:cNvPr id="48165" name="AutoShape 3"/>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48166" name="Text Box 4"/>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48133" name="Rectangle 5"/>
          <p:cNvSpPr>
            <a:spLocks noGrp="1" noChangeArrowheads="1"/>
          </p:cNvSpPr>
          <p:nvPr>
            <p:ph type="title" idx="4294967295"/>
          </p:nvPr>
        </p:nvSpPr>
        <p:spPr>
          <a:xfrm>
            <a:off x="700088" y="450850"/>
            <a:ext cx="7772400" cy="1143000"/>
          </a:xfrm>
        </p:spPr>
        <p:txBody>
          <a:bodyPr/>
          <a:lstStyle/>
          <a:p>
            <a:pPr eaLnBrk="1" hangingPunct="1"/>
            <a:r>
              <a:rPr lang="en-US" smtClean="0"/>
              <a:t>Intuitively</a:t>
            </a:r>
          </a:p>
        </p:txBody>
      </p:sp>
      <p:grpSp>
        <p:nvGrpSpPr>
          <p:cNvPr id="3" name="Group 6"/>
          <p:cNvGrpSpPr>
            <a:grpSpLocks/>
          </p:cNvGrpSpPr>
          <p:nvPr/>
        </p:nvGrpSpPr>
        <p:grpSpPr bwMode="auto">
          <a:xfrm>
            <a:off x="2162175" y="2247900"/>
            <a:ext cx="4503738" cy="1477963"/>
            <a:chOff x="1380" y="1435"/>
            <a:chExt cx="2837" cy="931"/>
          </a:xfrm>
        </p:grpSpPr>
        <p:sp>
          <p:nvSpPr>
            <p:cNvPr id="48163" name="AutoShape 7"/>
            <p:cNvSpPr>
              <a:spLocks noChangeArrowheads="1"/>
            </p:cNvSpPr>
            <p:nvPr/>
          </p:nvSpPr>
          <p:spPr bwMode="auto">
            <a:xfrm flipV="1">
              <a:off x="1380" y="1435"/>
              <a:ext cx="2837" cy="389"/>
            </a:xfrm>
            <a:prstGeom prst="leftRightArrow">
              <a:avLst>
                <a:gd name="adj1" fmla="val 50000"/>
                <a:gd name="adj2" fmla="val 145861"/>
              </a:avLst>
            </a:prstGeom>
            <a:solidFill>
              <a:srgbClr val="FF9900"/>
            </a:solidFill>
            <a:ln w="38100">
              <a:solidFill>
                <a:schemeClr val="tx1"/>
              </a:solidFill>
              <a:miter lim="800000"/>
              <a:headEnd/>
              <a:tailEnd/>
            </a:ln>
          </p:spPr>
          <p:txBody>
            <a:bodyPr rot="10800000" wrap="none" anchor="ctr"/>
            <a:lstStyle/>
            <a:p>
              <a:pPr algn="ctr"/>
              <a:endParaRPr lang="en-US" dirty="0">
                <a:solidFill>
                  <a:schemeClr val="bg1"/>
                </a:solidFill>
                <a:latin typeface="Arial" pitchFamily="34" charset="0"/>
              </a:endParaRPr>
            </a:p>
          </p:txBody>
        </p:sp>
        <p:sp>
          <p:nvSpPr>
            <p:cNvPr id="48164" name="AutoShape 8"/>
            <p:cNvSpPr>
              <a:spLocks noChangeArrowheads="1"/>
            </p:cNvSpPr>
            <p:nvPr/>
          </p:nvSpPr>
          <p:spPr bwMode="auto">
            <a:xfrm flipV="1">
              <a:off x="1637" y="1977"/>
              <a:ext cx="1685" cy="389"/>
            </a:xfrm>
            <a:prstGeom prst="leftRightArrow">
              <a:avLst>
                <a:gd name="adj1" fmla="val 50000"/>
                <a:gd name="adj2" fmla="val 86632"/>
              </a:avLst>
            </a:prstGeom>
            <a:solidFill>
              <a:srgbClr val="66FF33"/>
            </a:solidFill>
            <a:ln w="38100">
              <a:solidFill>
                <a:schemeClr val="tx1"/>
              </a:solidFill>
              <a:miter lim="800000"/>
              <a:headEnd/>
              <a:tailEnd/>
            </a:ln>
          </p:spPr>
          <p:txBody>
            <a:bodyPr rot="10800000" wrap="none" anchor="ctr"/>
            <a:lstStyle/>
            <a:p>
              <a:pPr algn="ctr"/>
              <a:endParaRPr lang="en-US" dirty="0">
                <a:solidFill>
                  <a:schemeClr val="bg1"/>
                </a:solidFill>
                <a:latin typeface="Arial" pitchFamily="34" charset="0"/>
              </a:endParaRPr>
            </a:p>
          </p:txBody>
        </p:sp>
      </p:grpSp>
      <p:sp>
        <p:nvSpPr>
          <p:cNvPr id="48135" name="Text Box 9"/>
          <p:cNvSpPr txBox="1">
            <a:spLocks noChangeArrowheads="1"/>
          </p:cNvSpPr>
          <p:nvPr/>
        </p:nvSpPr>
        <p:spPr bwMode="auto">
          <a:xfrm>
            <a:off x="3986213" y="1901825"/>
            <a:ext cx="1104900" cy="457200"/>
          </a:xfrm>
          <a:prstGeom prst="rect">
            <a:avLst/>
          </a:prstGeom>
          <a:noFill/>
          <a:ln w="9525" algn="ctr">
            <a:noFill/>
            <a:miter lim="800000"/>
            <a:headEnd/>
            <a:tailEnd/>
          </a:ln>
        </p:spPr>
        <p:txBody>
          <a:bodyPr wrap="none">
            <a:spAutoFit/>
          </a:bodyPr>
          <a:lstStyle/>
          <a:p>
            <a:r>
              <a:rPr lang="en-US" dirty="0" err="1">
                <a:solidFill>
                  <a:schemeClr val="tx1"/>
                </a:solidFill>
                <a:latin typeface="Courier New" pitchFamily="49" charset="0"/>
              </a:rPr>
              <a:t>q.deq</a:t>
            </a:r>
            <a:endParaRPr lang="en-US" dirty="0">
              <a:solidFill>
                <a:schemeClr val="tx1"/>
              </a:solidFill>
              <a:latin typeface="Courier New" pitchFamily="49" charset="0"/>
            </a:endParaRPr>
          </a:p>
        </p:txBody>
      </p:sp>
      <p:sp>
        <p:nvSpPr>
          <p:cNvPr id="48136" name="Text Box 10"/>
          <p:cNvSpPr txBox="1">
            <a:spLocks noChangeArrowheads="1"/>
          </p:cNvSpPr>
          <p:nvPr/>
        </p:nvSpPr>
        <p:spPr bwMode="auto">
          <a:xfrm>
            <a:off x="3413125" y="2779713"/>
            <a:ext cx="1104900" cy="457200"/>
          </a:xfrm>
          <a:prstGeom prst="rect">
            <a:avLst/>
          </a:prstGeom>
          <a:noFill/>
          <a:ln w="9525" algn="ctr">
            <a:noFill/>
            <a:miter lim="800000"/>
            <a:headEnd/>
            <a:tailEnd/>
          </a:ln>
        </p:spPr>
        <p:txBody>
          <a:bodyPr wrap="none">
            <a:spAutoFit/>
          </a:bodyPr>
          <a:lstStyle/>
          <a:p>
            <a:r>
              <a:rPr lang="en-US" dirty="0" err="1">
                <a:solidFill>
                  <a:schemeClr val="tx1"/>
                </a:solidFill>
                <a:latin typeface="Courier New" pitchFamily="49" charset="0"/>
              </a:rPr>
              <a:t>q.enq</a:t>
            </a:r>
            <a:endParaRPr lang="en-US" dirty="0">
              <a:solidFill>
                <a:schemeClr val="tx1"/>
              </a:solidFill>
              <a:latin typeface="Courier New" pitchFamily="49" charset="0"/>
            </a:endParaRPr>
          </a:p>
        </p:txBody>
      </p:sp>
      <p:grpSp>
        <p:nvGrpSpPr>
          <p:cNvPr id="4" name="Group 11"/>
          <p:cNvGrpSpPr>
            <a:grpSpLocks/>
          </p:cNvGrpSpPr>
          <p:nvPr/>
        </p:nvGrpSpPr>
        <p:grpSpPr bwMode="auto">
          <a:xfrm>
            <a:off x="3449638" y="2647950"/>
            <a:ext cx="2522537" cy="3721100"/>
            <a:chOff x="2164" y="1668"/>
            <a:chExt cx="1589" cy="2344"/>
          </a:xfrm>
        </p:grpSpPr>
        <p:grpSp>
          <p:nvGrpSpPr>
            <p:cNvPr id="48154" name="Group 12"/>
            <p:cNvGrpSpPr>
              <a:grpSpLocks/>
            </p:cNvGrpSpPr>
            <p:nvPr/>
          </p:nvGrpSpPr>
          <p:grpSpPr bwMode="auto">
            <a:xfrm>
              <a:off x="2274" y="1668"/>
              <a:ext cx="1470" cy="2071"/>
              <a:chOff x="2274" y="1668"/>
              <a:chExt cx="1470" cy="2081"/>
            </a:xfrm>
          </p:grpSpPr>
          <p:sp>
            <p:nvSpPr>
              <p:cNvPr id="48157" name="Line 13"/>
              <p:cNvSpPr>
                <a:spLocks noChangeShapeType="1"/>
              </p:cNvSpPr>
              <p:nvPr/>
            </p:nvSpPr>
            <p:spPr bwMode="auto">
              <a:xfrm>
                <a:off x="2296" y="2211"/>
                <a:ext cx="0" cy="1338"/>
              </a:xfrm>
              <a:prstGeom prst="line">
                <a:avLst/>
              </a:prstGeom>
              <a:noFill/>
              <a:ln w="9525">
                <a:solidFill>
                  <a:schemeClr val="tx1"/>
                </a:solidFill>
                <a:prstDash val="dash"/>
                <a:round/>
                <a:headEnd/>
                <a:tailEnd/>
              </a:ln>
            </p:spPr>
            <p:txBody>
              <a:bodyPr>
                <a:spAutoFit/>
              </a:bodyPr>
              <a:lstStyle/>
              <a:p>
                <a:endParaRPr lang="en-US" dirty="0">
                  <a:latin typeface="Courier New" pitchFamily="49" charset="0"/>
                </a:endParaRPr>
              </a:p>
            </p:txBody>
          </p:sp>
          <p:sp>
            <p:nvSpPr>
              <p:cNvPr id="48158" name="Line 14"/>
              <p:cNvSpPr>
                <a:spLocks noChangeShapeType="1"/>
              </p:cNvSpPr>
              <p:nvPr/>
            </p:nvSpPr>
            <p:spPr bwMode="auto">
              <a:xfrm>
                <a:off x="2697" y="2231"/>
                <a:ext cx="0" cy="1347"/>
              </a:xfrm>
              <a:prstGeom prst="line">
                <a:avLst/>
              </a:prstGeom>
              <a:noFill/>
              <a:ln w="9525">
                <a:solidFill>
                  <a:schemeClr val="tx1"/>
                </a:solidFill>
                <a:prstDash val="dash"/>
                <a:round/>
                <a:headEnd/>
                <a:tailEnd/>
              </a:ln>
            </p:spPr>
            <p:txBody>
              <a:bodyPr>
                <a:spAutoFit/>
              </a:bodyPr>
              <a:lstStyle/>
              <a:p>
                <a:endParaRPr lang="en-US" dirty="0">
                  <a:latin typeface="Courier New" pitchFamily="49" charset="0"/>
                </a:endParaRPr>
              </a:p>
            </p:txBody>
          </p:sp>
          <p:sp>
            <p:nvSpPr>
              <p:cNvPr id="48159" name="AutoShape 15"/>
              <p:cNvSpPr>
                <a:spLocks noChangeArrowheads="1"/>
              </p:cNvSpPr>
              <p:nvPr/>
            </p:nvSpPr>
            <p:spPr bwMode="auto">
              <a:xfrm flipV="1">
                <a:off x="2274" y="3579"/>
                <a:ext cx="414" cy="160"/>
              </a:xfrm>
              <a:prstGeom prst="leftRightArrow">
                <a:avLst>
                  <a:gd name="adj1" fmla="val 50000"/>
                  <a:gd name="adj2" fmla="val 51750"/>
                </a:avLst>
              </a:prstGeom>
              <a:solidFill>
                <a:srgbClr val="00FF00"/>
              </a:solidFill>
              <a:ln w="38100">
                <a:solidFill>
                  <a:schemeClr val="tx1"/>
                </a:solidFill>
                <a:miter lim="800000"/>
                <a:headEnd/>
                <a:tailEnd/>
              </a:ln>
            </p:spPr>
            <p:txBody>
              <a:bodyPr rot="10800000" wrap="none" anchor="ctr"/>
              <a:lstStyle/>
              <a:p>
                <a:pPr algn="ctr"/>
                <a:endParaRPr lang="en-US" dirty="0">
                  <a:solidFill>
                    <a:schemeClr val="bg1"/>
                  </a:solidFill>
                  <a:latin typeface="Arial" pitchFamily="34" charset="0"/>
                </a:endParaRPr>
              </a:p>
            </p:txBody>
          </p:sp>
          <p:sp>
            <p:nvSpPr>
              <p:cNvPr id="48160" name="AutoShape 16"/>
              <p:cNvSpPr>
                <a:spLocks noChangeArrowheads="1"/>
              </p:cNvSpPr>
              <p:nvPr/>
            </p:nvSpPr>
            <p:spPr bwMode="auto">
              <a:xfrm flipV="1">
                <a:off x="3336" y="3567"/>
                <a:ext cx="392" cy="182"/>
              </a:xfrm>
              <a:prstGeom prst="leftRightArrow">
                <a:avLst>
                  <a:gd name="adj1" fmla="val 50000"/>
                  <a:gd name="adj2" fmla="val 43077"/>
                </a:avLst>
              </a:prstGeom>
              <a:solidFill>
                <a:srgbClr val="FF9900"/>
              </a:solidFill>
              <a:ln w="38100">
                <a:solidFill>
                  <a:schemeClr val="tx1"/>
                </a:solidFill>
                <a:miter lim="800000"/>
                <a:headEnd/>
                <a:tailEnd/>
              </a:ln>
            </p:spPr>
            <p:txBody>
              <a:bodyPr rot="10800000" wrap="none" anchor="ctr"/>
              <a:lstStyle/>
              <a:p>
                <a:pPr algn="ctr"/>
                <a:endParaRPr lang="en-US" dirty="0">
                  <a:solidFill>
                    <a:schemeClr val="bg1"/>
                  </a:solidFill>
                  <a:latin typeface="Arial" pitchFamily="34" charset="0"/>
                </a:endParaRPr>
              </a:p>
            </p:txBody>
          </p:sp>
          <p:sp>
            <p:nvSpPr>
              <p:cNvPr id="48161" name="Line 17"/>
              <p:cNvSpPr>
                <a:spLocks noChangeShapeType="1"/>
              </p:cNvSpPr>
              <p:nvPr/>
            </p:nvSpPr>
            <p:spPr bwMode="auto">
              <a:xfrm flipH="1">
                <a:off x="3326" y="1675"/>
                <a:ext cx="9" cy="1905"/>
              </a:xfrm>
              <a:prstGeom prst="line">
                <a:avLst/>
              </a:prstGeom>
              <a:noFill/>
              <a:ln w="9525">
                <a:solidFill>
                  <a:schemeClr val="tx1"/>
                </a:solidFill>
                <a:prstDash val="dash"/>
                <a:round/>
                <a:headEnd/>
                <a:tailEnd/>
              </a:ln>
            </p:spPr>
            <p:txBody>
              <a:bodyPr>
                <a:spAutoFit/>
              </a:bodyPr>
              <a:lstStyle/>
              <a:p>
                <a:endParaRPr lang="en-US" dirty="0">
                  <a:latin typeface="Courier New" pitchFamily="49" charset="0"/>
                </a:endParaRPr>
              </a:p>
            </p:txBody>
          </p:sp>
          <p:sp>
            <p:nvSpPr>
              <p:cNvPr id="48162" name="Line 18"/>
              <p:cNvSpPr>
                <a:spLocks noChangeShapeType="1"/>
              </p:cNvSpPr>
              <p:nvPr/>
            </p:nvSpPr>
            <p:spPr bwMode="auto">
              <a:xfrm flipH="1">
                <a:off x="3735" y="1668"/>
                <a:ext cx="9" cy="1905"/>
              </a:xfrm>
              <a:prstGeom prst="line">
                <a:avLst/>
              </a:prstGeom>
              <a:noFill/>
              <a:ln w="9525">
                <a:solidFill>
                  <a:schemeClr val="tx1"/>
                </a:solidFill>
                <a:prstDash val="dash"/>
                <a:round/>
                <a:headEnd/>
                <a:tailEnd/>
              </a:ln>
            </p:spPr>
            <p:txBody>
              <a:bodyPr>
                <a:spAutoFit/>
              </a:bodyPr>
              <a:lstStyle/>
              <a:p>
                <a:endParaRPr lang="en-US" dirty="0">
                  <a:latin typeface="Courier New" pitchFamily="49" charset="0"/>
                </a:endParaRPr>
              </a:p>
            </p:txBody>
          </p:sp>
        </p:grpSp>
        <p:sp>
          <p:nvSpPr>
            <p:cNvPr id="48155" name="Text Box 19"/>
            <p:cNvSpPr txBox="1">
              <a:spLocks noChangeArrowheads="1"/>
            </p:cNvSpPr>
            <p:nvPr/>
          </p:nvSpPr>
          <p:spPr bwMode="auto">
            <a:xfrm>
              <a:off x="2164" y="3723"/>
              <a:ext cx="580" cy="288"/>
            </a:xfrm>
            <a:prstGeom prst="rect">
              <a:avLst/>
            </a:prstGeom>
            <a:noFill/>
            <a:ln w="9525" algn="ctr">
              <a:noFill/>
              <a:miter lim="800000"/>
              <a:headEnd/>
              <a:tailEnd/>
            </a:ln>
          </p:spPr>
          <p:txBody>
            <a:bodyPr wrap="none">
              <a:spAutoFit/>
            </a:bodyPr>
            <a:lstStyle/>
            <a:p>
              <a:r>
                <a:rPr lang="en-US" dirty="0">
                  <a:solidFill>
                    <a:schemeClr val="tx1"/>
                  </a:solidFill>
                  <a:latin typeface="Courier New" pitchFamily="49" charset="0"/>
                </a:rPr>
                <a:t> </a:t>
              </a:r>
              <a:r>
                <a:rPr lang="en-US" dirty="0" err="1">
                  <a:solidFill>
                    <a:srgbClr val="0000FF"/>
                  </a:solidFill>
                  <a:latin typeface="Courier New" pitchFamily="49" charset="0"/>
                </a:rPr>
                <a:t>enq</a:t>
              </a:r>
              <a:endParaRPr lang="en-US" dirty="0">
                <a:solidFill>
                  <a:srgbClr val="0000FF"/>
                </a:solidFill>
                <a:latin typeface="Courier New" pitchFamily="49" charset="0"/>
              </a:endParaRPr>
            </a:p>
          </p:txBody>
        </p:sp>
        <p:sp>
          <p:nvSpPr>
            <p:cNvPr id="48156" name="Text Box 20"/>
            <p:cNvSpPr txBox="1">
              <a:spLocks noChangeArrowheads="1"/>
            </p:cNvSpPr>
            <p:nvPr/>
          </p:nvSpPr>
          <p:spPr bwMode="auto">
            <a:xfrm>
              <a:off x="3173" y="3724"/>
              <a:ext cx="580" cy="288"/>
            </a:xfrm>
            <a:prstGeom prst="rect">
              <a:avLst/>
            </a:prstGeom>
            <a:noFill/>
            <a:ln w="9525" algn="ctr">
              <a:noFill/>
              <a:miter lim="800000"/>
              <a:headEnd/>
              <a:tailEnd/>
            </a:ln>
          </p:spPr>
          <p:txBody>
            <a:bodyPr wrap="none">
              <a:spAutoFit/>
            </a:bodyPr>
            <a:lstStyle/>
            <a:p>
              <a:r>
                <a:rPr lang="en-US" dirty="0">
                  <a:solidFill>
                    <a:schemeClr val="tx1"/>
                  </a:solidFill>
                  <a:latin typeface="Courier New" pitchFamily="49" charset="0"/>
                </a:rPr>
                <a:t> </a:t>
              </a:r>
              <a:r>
                <a:rPr lang="en-US" dirty="0" err="1">
                  <a:solidFill>
                    <a:srgbClr val="0000FF"/>
                  </a:solidFill>
                  <a:latin typeface="Courier New" pitchFamily="49" charset="0"/>
                </a:rPr>
                <a:t>deq</a:t>
              </a:r>
              <a:endParaRPr lang="en-US" dirty="0">
                <a:solidFill>
                  <a:srgbClr val="0000FF"/>
                </a:solidFill>
                <a:latin typeface="Courier New" pitchFamily="49" charset="0"/>
              </a:endParaRPr>
            </a:p>
          </p:txBody>
        </p:sp>
      </p:grpSp>
      <p:grpSp>
        <p:nvGrpSpPr>
          <p:cNvPr id="6" name="Group 21"/>
          <p:cNvGrpSpPr>
            <a:grpSpLocks/>
          </p:cNvGrpSpPr>
          <p:nvPr/>
        </p:nvGrpSpPr>
        <p:grpSpPr bwMode="auto">
          <a:xfrm>
            <a:off x="2228850" y="2081213"/>
            <a:ext cx="5021263" cy="1979612"/>
            <a:chOff x="1404" y="1311"/>
            <a:chExt cx="3163" cy="1247"/>
          </a:xfrm>
        </p:grpSpPr>
        <p:grpSp>
          <p:nvGrpSpPr>
            <p:cNvPr id="48143" name="Group 22"/>
            <p:cNvGrpSpPr>
              <a:grpSpLocks/>
            </p:cNvGrpSpPr>
            <p:nvPr/>
          </p:nvGrpSpPr>
          <p:grpSpPr bwMode="auto">
            <a:xfrm>
              <a:off x="1404" y="1522"/>
              <a:ext cx="2759" cy="754"/>
              <a:chOff x="1404" y="1522"/>
              <a:chExt cx="2759" cy="754"/>
            </a:xfrm>
          </p:grpSpPr>
          <p:sp>
            <p:nvSpPr>
              <p:cNvPr id="48148" name="AutoShape 23"/>
              <p:cNvSpPr>
                <a:spLocks noChangeArrowheads="1"/>
              </p:cNvSpPr>
              <p:nvPr/>
            </p:nvSpPr>
            <p:spPr bwMode="auto">
              <a:xfrm flipV="1">
                <a:off x="1404" y="1522"/>
                <a:ext cx="1831" cy="187"/>
              </a:xfrm>
              <a:prstGeom prst="leftRightArrow">
                <a:avLst>
                  <a:gd name="adj1" fmla="val 50000"/>
                  <a:gd name="adj2" fmla="val 195829"/>
                </a:avLst>
              </a:prstGeom>
              <a:solidFill>
                <a:srgbClr val="FF0000"/>
              </a:solidFill>
              <a:ln w="38100">
                <a:solidFill>
                  <a:schemeClr val="tx1"/>
                </a:solidFill>
                <a:miter lim="800000"/>
                <a:headEnd/>
                <a:tailEnd/>
              </a:ln>
            </p:spPr>
            <p:txBody>
              <a:bodyPr rot="10800000" wrap="none" anchor="ctr"/>
              <a:lstStyle/>
              <a:p>
                <a:pPr algn="ctr"/>
                <a:endParaRPr lang="en-US" dirty="0">
                  <a:solidFill>
                    <a:schemeClr val="bg1"/>
                  </a:solidFill>
                  <a:latin typeface="Arial" pitchFamily="34" charset="0"/>
                </a:endParaRPr>
              </a:p>
            </p:txBody>
          </p:sp>
          <p:sp>
            <p:nvSpPr>
              <p:cNvPr id="48149" name="AutoShape 24"/>
              <p:cNvSpPr>
                <a:spLocks noChangeArrowheads="1"/>
              </p:cNvSpPr>
              <p:nvPr/>
            </p:nvSpPr>
            <p:spPr bwMode="auto">
              <a:xfrm flipV="1">
                <a:off x="3780" y="1530"/>
                <a:ext cx="383" cy="182"/>
              </a:xfrm>
              <a:prstGeom prst="leftRightArrow">
                <a:avLst>
                  <a:gd name="adj1" fmla="val 50000"/>
                  <a:gd name="adj2" fmla="val 42088"/>
                </a:avLst>
              </a:prstGeom>
              <a:solidFill>
                <a:srgbClr val="FF0000"/>
              </a:solidFill>
              <a:ln w="38100">
                <a:solidFill>
                  <a:schemeClr val="tx1"/>
                </a:solidFill>
                <a:miter lim="800000"/>
                <a:headEnd/>
                <a:tailEnd/>
              </a:ln>
            </p:spPr>
            <p:txBody>
              <a:bodyPr rot="10800000" wrap="none" anchor="ctr"/>
              <a:lstStyle/>
              <a:p>
                <a:pPr algn="ctr"/>
                <a:endParaRPr lang="en-US" dirty="0">
                  <a:solidFill>
                    <a:schemeClr val="bg1"/>
                  </a:solidFill>
                  <a:latin typeface="Arial" pitchFamily="34" charset="0"/>
                </a:endParaRPr>
              </a:p>
            </p:txBody>
          </p:sp>
          <p:sp>
            <p:nvSpPr>
              <p:cNvPr id="48150" name="AutoShape 25"/>
              <p:cNvSpPr>
                <a:spLocks noChangeArrowheads="1"/>
              </p:cNvSpPr>
              <p:nvPr/>
            </p:nvSpPr>
            <p:spPr bwMode="auto">
              <a:xfrm flipV="1">
                <a:off x="3350" y="1530"/>
                <a:ext cx="383" cy="182"/>
              </a:xfrm>
              <a:prstGeom prst="leftRightArrow">
                <a:avLst>
                  <a:gd name="adj1" fmla="val 50000"/>
                  <a:gd name="adj2" fmla="val 42088"/>
                </a:avLst>
              </a:prstGeom>
              <a:solidFill>
                <a:srgbClr val="FF9900"/>
              </a:solidFill>
              <a:ln w="38100">
                <a:solidFill>
                  <a:schemeClr val="tx1"/>
                </a:solidFill>
                <a:miter lim="800000"/>
                <a:headEnd/>
                <a:tailEnd/>
              </a:ln>
            </p:spPr>
            <p:txBody>
              <a:bodyPr rot="10800000" wrap="none" anchor="ctr"/>
              <a:lstStyle/>
              <a:p>
                <a:pPr algn="ctr"/>
                <a:endParaRPr lang="en-US" dirty="0">
                  <a:solidFill>
                    <a:schemeClr val="bg1"/>
                  </a:solidFill>
                  <a:latin typeface="Arial" pitchFamily="34" charset="0"/>
                </a:endParaRPr>
              </a:p>
            </p:txBody>
          </p:sp>
          <p:sp>
            <p:nvSpPr>
              <p:cNvPr id="48151" name="AutoShape 26"/>
              <p:cNvSpPr>
                <a:spLocks noChangeArrowheads="1"/>
              </p:cNvSpPr>
              <p:nvPr/>
            </p:nvSpPr>
            <p:spPr bwMode="auto">
              <a:xfrm flipV="1">
                <a:off x="1636" y="2067"/>
                <a:ext cx="586" cy="209"/>
              </a:xfrm>
              <a:prstGeom prst="leftRightArrow">
                <a:avLst>
                  <a:gd name="adj1" fmla="val 50000"/>
                  <a:gd name="adj2" fmla="val 56077"/>
                </a:avLst>
              </a:prstGeom>
              <a:solidFill>
                <a:srgbClr val="FF0000"/>
              </a:solidFill>
              <a:ln w="38100">
                <a:solidFill>
                  <a:schemeClr val="tx1"/>
                </a:solidFill>
                <a:miter lim="800000"/>
                <a:headEnd/>
                <a:tailEnd/>
              </a:ln>
            </p:spPr>
            <p:txBody>
              <a:bodyPr rot="10800000" wrap="none" anchor="ctr"/>
              <a:lstStyle/>
              <a:p>
                <a:pPr algn="ctr"/>
                <a:endParaRPr lang="en-US" dirty="0">
                  <a:solidFill>
                    <a:schemeClr val="bg1"/>
                  </a:solidFill>
                  <a:latin typeface="Arial" pitchFamily="34" charset="0"/>
                </a:endParaRPr>
              </a:p>
            </p:txBody>
          </p:sp>
          <p:sp>
            <p:nvSpPr>
              <p:cNvPr id="48152" name="AutoShape 27"/>
              <p:cNvSpPr>
                <a:spLocks noChangeArrowheads="1"/>
              </p:cNvSpPr>
              <p:nvPr/>
            </p:nvSpPr>
            <p:spPr bwMode="auto">
              <a:xfrm flipV="1">
                <a:off x="2770" y="2098"/>
                <a:ext cx="479" cy="168"/>
              </a:xfrm>
              <a:prstGeom prst="leftRightArrow">
                <a:avLst>
                  <a:gd name="adj1" fmla="val 50000"/>
                  <a:gd name="adj2" fmla="val 57024"/>
                </a:avLst>
              </a:prstGeom>
              <a:solidFill>
                <a:srgbClr val="FF0000"/>
              </a:solidFill>
              <a:ln w="38100">
                <a:solidFill>
                  <a:schemeClr val="tx1"/>
                </a:solidFill>
                <a:miter lim="800000"/>
                <a:headEnd/>
                <a:tailEnd/>
              </a:ln>
            </p:spPr>
            <p:txBody>
              <a:bodyPr rot="10800000" wrap="none" anchor="ctr"/>
              <a:lstStyle/>
              <a:p>
                <a:pPr algn="ctr"/>
                <a:endParaRPr lang="en-US" dirty="0">
                  <a:solidFill>
                    <a:schemeClr val="bg1"/>
                  </a:solidFill>
                  <a:latin typeface="Arial" pitchFamily="34" charset="0"/>
                </a:endParaRPr>
              </a:p>
            </p:txBody>
          </p:sp>
          <p:sp>
            <p:nvSpPr>
              <p:cNvPr id="48153" name="AutoShape 28"/>
              <p:cNvSpPr>
                <a:spLocks noChangeArrowheads="1"/>
              </p:cNvSpPr>
              <p:nvPr/>
            </p:nvSpPr>
            <p:spPr bwMode="auto">
              <a:xfrm flipV="1">
                <a:off x="2313" y="2098"/>
                <a:ext cx="372" cy="168"/>
              </a:xfrm>
              <a:prstGeom prst="leftRightArrow">
                <a:avLst>
                  <a:gd name="adj1" fmla="val 50000"/>
                  <a:gd name="adj2" fmla="val 44286"/>
                </a:avLst>
              </a:prstGeom>
              <a:solidFill>
                <a:srgbClr val="00FF00"/>
              </a:solidFill>
              <a:ln w="38100">
                <a:solidFill>
                  <a:schemeClr val="tx1"/>
                </a:solidFill>
                <a:miter lim="800000"/>
                <a:headEnd/>
                <a:tailEnd/>
              </a:ln>
            </p:spPr>
            <p:txBody>
              <a:bodyPr rot="10800000" wrap="none" anchor="ctr"/>
              <a:lstStyle/>
              <a:p>
                <a:pPr algn="ctr"/>
                <a:endParaRPr lang="en-US" dirty="0">
                  <a:solidFill>
                    <a:schemeClr val="bg1"/>
                  </a:solidFill>
                  <a:latin typeface="Arial" pitchFamily="34" charset="0"/>
                </a:endParaRPr>
              </a:p>
            </p:txBody>
          </p:sp>
        </p:grpSp>
        <p:sp>
          <p:nvSpPr>
            <p:cNvPr id="48144" name="Text Box 29"/>
            <p:cNvSpPr txBox="1">
              <a:spLocks noChangeArrowheads="1"/>
            </p:cNvSpPr>
            <p:nvPr/>
          </p:nvSpPr>
          <p:spPr bwMode="auto">
            <a:xfrm>
              <a:off x="1629" y="1312"/>
              <a:ext cx="899" cy="231"/>
            </a:xfrm>
            <a:prstGeom prst="rect">
              <a:avLst/>
            </a:prstGeom>
            <a:noFill/>
            <a:ln w="9525" algn="ctr">
              <a:noFill/>
              <a:miter lim="800000"/>
              <a:headEnd/>
              <a:tailEnd/>
            </a:ln>
          </p:spPr>
          <p:txBody>
            <a:bodyPr wrap="none">
              <a:spAutoFit/>
            </a:bodyPr>
            <a:lstStyle/>
            <a:p>
              <a:r>
                <a:rPr lang="en-US" sz="1800" dirty="0">
                  <a:solidFill>
                    <a:schemeClr val="tx1"/>
                  </a:solidFill>
                  <a:latin typeface="Courier New" pitchFamily="49" charset="0"/>
                </a:rPr>
                <a:t>   lock()</a:t>
              </a:r>
            </a:p>
          </p:txBody>
        </p:sp>
        <p:sp>
          <p:nvSpPr>
            <p:cNvPr id="48145" name="Text Box 30"/>
            <p:cNvSpPr txBox="1">
              <a:spLocks noChangeArrowheads="1"/>
            </p:cNvSpPr>
            <p:nvPr/>
          </p:nvSpPr>
          <p:spPr bwMode="auto">
            <a:xfrm>
              <a:off x="3755" y="1311"/>
              <a:ext cx="812" cy="231"/>
            </a:xfrm>
            <a:prstGeom prst="rect">
              <a:avLst/>
            </a:prstGeom>
            <a:noFill/>
            <a:ln w="9525" algn="ctr">
              <a:noFill/>
              <a:miter lim="800000"/>
              <a:headEnd/>
              <a:tailEnd/>
            </a:ln>
          </p:spPr>
          <p:txBody>
            <a:bodyPr wrap="none">
              <a:spAutoFit/>
            </a:bodyPr>
            <a:lstStyle/>
            <a:p>
              <a:r>
                <a:rPr lang="en-US" sz="1800" dirty="0">
                  <a:solidFill>
                    <a:schemeClr val="tx1"/>
                  </a:solidFill>
                  <a:latin typeface="Courier New" pitchFamily="49" charset="0"/>
                </a:rPr>
                <a:t>unlock()</a:t>
              </a:r>
            </a:p>
          </p:txBody>
        </p:sp>
        <p:sp>
          <p:nvSpPr>
            <p:cNvPr id="48146" name="Text Box 31"/>
            <p:cNvSpPr txBox="1">
              <a:spLocks noChangeArrowheads="1"/>
            </p:cNvSpPr>
            <p:nvPr/>
          </p:nvSpPr>
          <p:spPr bwMode="auto">
            <a:xfrm>
              <a:off x="1597" y="2327"/>
              <a:ext cx="638" cy="231"/>
            </a:xfrm>
            <a:prstGeom prst="rect">
              <a:avLst/>
            </a:prstGeom>
            <a:noFill/>
            <a:ln w="9525" algn="ctr">
              <a:noFill/>
              <a:miter lim="800000"/>
              <a:headEnd/>
              <a:tailEnd/>
            </a:ln>
          </p:spPr>
          <p:txBody>
            <a:bodyPr wrap="none">
              <a:spAutoFit/>
            </a:bodyPr>
            <a:lstStyle/>
            <a:p>
              <a:r>
                <a:rPr lang="en-US" sz="1800" dirty="0">
                  <a:solidFill>
                    <a:schemeClr val="tx1"/>
                  </a:solidFill>
                  <a:latin typeface="Courier New" pitchFamily="49" charset="0"/>
                </a:rPr>
                <a:t>lock()</a:t>
              </a:r>
            </a:p>
          </p:txBody>
        </p:sp>
        <p:sp>
          <p:nvSpPr>
            <p:cNvPr id="48147" name="Text Box 32"/>
            <p:cNvSpPr txBox="1">
              <a:spLocks noChangeArrowheads="1"/>
            </p:cNvSpPr>
            <p:nvPr/>
          </p:nvSpPr>
          <p:spPr bwMode="auto">
            <a:xfrm>
              <a:off x="2717" y="2326"/>
              <a:ext cx="812" cy="231"/>
            </a:xfrm>
            <a:prstGeom prst="rect">
              <a:avLst/>
            </a:prstGeom>
            <a:noFill/>
            <a:ln w="9525" algn="ctr">
              <a:noFill/>
              <a:miter lim="800000"/>
              <a:headEnd/>
              <a:tailEnd/>
            </a:ln>
          </p:spPr>
          <p:txBody>
            <a:bodyPr wrap="none">
              <a:spAutoFit/>
            </a:bodyPr>
            <a:lstStyle/>
            <a:p>
              <a:r>
                <a:rPr lang="en-US" sz="1800" dirty="0">
                  <a:solidFill>
                    <a:schemeClr val="tx1"/>
                  </a:solidFill>
                  <a:latin typeface="Courier New" pitchFamily="49" charset="0"/>
                </a:rPr>
                <a:t>unlock()</a:t>
              </a:r>
            </a:p>
          </p:txBody>
        </p:sp>
      </p:grpSp>
      <p:sp>
        <p:nvSpPr>
          <p:cNvPr id="1039393" name="AutoShape 33"/>
          <p:cNvSpPr>
            <a:spLocks noChangeArrowheads="1"/>
          </p:cNvSpPr>
          <p:nvPr/>
        </p:nvSpPr>
        <p:spPr bwMode="auto">
          <a:xfrm>
            <a:off x="6157913" y="3746500"/>
            <a:ext cx="2178050" cy="1055688"/>
          </a:xfrm>
          <a:prstGeom prst="wedgeRoundRectCallout">
            <a:avLst>
              <a:gd name="adj1" fmla="val -102259"/>
              <a:gd name="adj2" fmla="val 115565"/>
              <a:gd name="adj3" fmla="val 16667"/>
            </a:avLst>
          </a:prstGeom>
          <a:noFill/>
          <a:ln w="38100">
            <a:solidFill>
              <a:srgbClr val="FF0000"/>
            </a:solidFill>
            <a:miter lim="800000"/>
            <a:headEnd/>
            <a:tailEnd/>
          </a:ln>
        </p:spPr>
        <p:txBody>
          <a:bodyPr anchor="ctr"/>
          <a:lstStyle/>
          <a:p>
            <a:r>
              <a:rPr lang="en-US" dirty="0">
                <a:latin typeface="Arial" pitchFamily="34" charset="0"/>
              </a:rPr>
              <a:t>Behavior is “Sequential”</a:t>
            </a:r>
            <a:endParaRPr lang="en-US" sz="4400" dirty="0">
              <a:solidFill>
                <a:schemeClr val="tx1"/>
              </a:solidFill>
              <a:latin typeface="Arial" pitchFamily="34" charset="0"/>
            </a:endParaRPr>
          </a:p>
        </p:txBody>
      </p:sp>
      <p:sp>
        <p:nvSpPr>
          <p:cNvPr id="1039396" name="Text Box 36"/>
          <p:cNvSpPr txBox="1">
            <a:spLocks noChangeArrowheads="1"/>
          </p:cNvSpPr>
          <p:nvPr/>
        </p:nvSpPr>
        <p:spPr bwMode="auto">
          <a:xfrm>
            <a:off x="3594100" y="3567113"/>
            <a:ext cx="736600" cy="457200"/>
          </a:xfrm>
          <a:prstGeom prst="rect">
            <a:avLst/>
          </a:prstGeom>
          <a:noFill/>
          <a:ln w="9525" algn="ctr">
            <a:noFill/>
            <a:miter lim="800000"/>
            <a:headEnd/>
            <a:tailEnd/>
          </a:ln>
        </p:spPr>
        <p:txBody>
          <a:bodyPr wrap="none">
            <a:spAutoFit/>
          </a:bodyPr>
          <a:lstStyle/>
          <a:p>
            <a:r>
              <a:rPr lang="en-US" dirty="0" err="1">
                <a:solidFill>
                  <a:srgbClr val="0000FF"/>
                </a:solidFill>
                <a:latin typeface="Courier New" pitchFamily="49" charset="0"/>
              </a:rPr>
              <a:t>enq</a:t>
            </a:r>
            <a:endParaRPr lang="en-US" dirty="0">
              <a:solidFill>
                <a:srgbClr val="0000FF"/>
              </a:solidFill>
              <a:latin typeface="Courier New" pitchFamily="49" charset="0"/>
            </a:endParaRPr>
          </a:p>
        </p:txBody>
      </p:sp>
      <p:sp>
        <p:nvSpPr>
          <p:cNvPr id="1039397" name="Text Box 37"/>
          <p:cNvSpPr txBox="1">
            <a:spLocks noChangeArrowheads="1"/>
          </p:cNvSpPr>
          <p:nvPr/>
        </p:nvSpPr>
        <p:spPr bwMode="auto">
          <a:xfrm>
            <a:off x="5278438" y="2684463"/>
            <a:ext cx="736600" cy="457200"/>
          </a:xfrm>
          <a:prstGeom prst="rect">
            <a:avLst/>
          </a:prstGeom>
          <a:noFill/>
          <a:ln w="9525" algn="ctr">
            <a:noFill/>
            <a:miter lim="800000"/>
            <a:headEnd/>
            <a:tailEnd/>
          </a:ln>
        </p:spPr>
        <p:txBody>
          <a:bodyPr wrap="none">
            <a:spAutoFit/>
          </a:bodyPr>
          <a:lstStyle/>
          <a:p>
            <a:r>
              <a:rPr lang="en-US" dirty="0" err="1">
                <a:solidFill>
                  <a:srgbClr val="0000FF"/>
                </a:solidFill>
                <a:latin typeface="Courier New" pitchFamily="49" charset="0"/>
              </a:rPr>
              <a:t>deq</a:t>
            </a:r>
            <a:endParaRPr lang="en-US" dirty="0">
              <a:solidFill>
                <a:srgbClr val="0000FF"/>
              </a:solidFill>
              <a:latin typeface="Courier New" pitchFamily="49" charset="0"/>
            </a:endParaRPr>
          </a:p>
        </p:txBody>
      </p:sp>
      <p:sp>
        <p:nvSpPr>
          <p:cNvPr id="1039398" name="Text Box 38"/>
          <p:cNvSpPr txBox="1">
            <a:spLocks noChangeArrowheads="1"/>
          </p:cNvSpPr>
          <p:nvPr/>
        </p:nvSpPr>
        <p:spPr bwMode="auto">
          <a:xfrm>
            <a:off x="1851025" y="985838"/>
            <a:ext cx="5362365" cy="830997"/>
          </a:xfrm>
          <a:prstGeom prst="rect">
            <a:avLst/>
          </a:prstGeom>
          <a:solidFill>
            <a:schemeClr val="bg1"/>
          </a:solidFill>
          <a:ln w="28575" algn="ctr">
            <a:solidFill>
              <a:srgbClr val="0000FF"/>
            </a:solidFill>
            <a:miter lim="800000"/>
            <a:headEnd/>
            <a:tailEnd/>
          </a:ln>
        </p:spPr>
        <p:txBody>
          <a:bodyPr wrap="none">
            <a:spAutoFit/>
          </a:bodyPr>
          <a:lstStyle/>
          <a:p>
            <a:r>
              <a:rPr lang="en-US" dirty="0">
                <a:solidFill>
                  <a:srgbClr val="0000FF"/>
                </a:solidFill>
                <a:latin typeface="Arial" pitchFamily="34" charset="0"/>
              </a:rPr>
              <a:t>Lets capture the idea of describing </a:t>
            </a:r>
          </a:p>
          <a:p>
            <a:r>
              <a:rPr lang="en-US" dirty="0">
                <a:solidFill>
                  <a:srgbClr val="0000FF"/>
                </a:solidFill>
                <a:latin typeface="Arial" pitchFamily="34" charset="0"/>
              </a:rPr>
              <a:t>the concurrent via the sequential </a:t>
            </a:r>
          </a:p>
        </p:txBody>
      </p:sp>
      <p:pic>
        <p:nvPicPr>
          <p:cNvPr id="39"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393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93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93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3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93" grpId="0" animBg="1"/>
      <p:bldP spid="1039396" grpId="0"/>
      <p:bldP spid="1039397" grpId="0"/>
      <p:bldP spid="1039398"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ECC250B6-0FE9-4741-ABF5-3694E7178A4B}" type="slidenum">
              <a:rPr lang="x-none" b="0">
                <a:solidFill>
                  <a:schemeClr val="tx1"/>
                </a:solidFill>
                <a:latin typeface="Arial" pitchFamily="34" charset="0"/>
                <a:cs typeface="+mn-cs"/>
              </a:rPr>
              <a:pPr>
                <a:defRPr/>
              </a:pPr>
              <a:t>57</a:t>
            </a:fld>
            <a:endParaRPr lang="en-US" b="0" dirty="0">
              <a:solidFill>
                <a:schemeClr val="tx1"/>
              </a:solidFill>
              <a:latin typeface="Arial" pitchFamily="34" charset="0"/>
              <a:cs typeface="+mn-cs"/>
            </a:endParaRPr>
          </a:p>
        </p:txBody>
      </p:sp>
      <p:pic>
        <p:nvPicPr>
          <p:cNvPr id="49156"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49157" name="Rectangle 2"/>
          <p:cNvSpPr>
            <a:spLocks noGrp="1" noChangeArrowheads="1"/>
          </p:cNvSpPr>
          <p:nvPr>
            <p:ph type="title" idx="4294967295"/>
          </p:nvPr>
        </p:nvSpPr>
        <p:spPr/>
        <p:txBody>
          <a:bodyPr/>
          <a:lstStyle/>
          <a:p>
            <a:pPr eaLnBrk="1" hangingPunct="1"/>
            <a:r>
              <a:rPr lang="en-US" smtClean="0"/>
              <a:t>Linearizability</a:t>
            </a:r>
          </a:p>
        </p:txBody>
      </p:sp>
      <p:sp>
        <p:nvSpPr>
          <p:cNvPr id="49158" name="Rectangle 3"/>
          <p:cNvSpPr>
            <a:spLocks noGrp="1" noChangeArrowheads="1"/>
          </p:cNvSpPr>
          <p:nvPr>
            <p:ph type="body" idx="4294967295"/>
          </p:nvPr>
        </p:nvSpPr>
        <p:spPr/>
        <p:txBody>
          <a:bodyPr/>
          <a:lstStyle/>
          <a:p>
            <a:pPr eaLnBrk="1" hangingPunct="1">
              <a:lnSpc>
                <a:spcPct val="90000"/>
              </a:lnSpc>
            </a:pPr>
            <a:r>
              <a:rPr lang="en-US" smtClean="0"/>
              <a:t>Each method should</a:t>
            </a:r>
          </a:p>
          <a:p>
            <a:pPr lvl="1" eaLnBrk="1" hangingPunct="1">
              <a:lnSpc>
                <a:spcPct val="90000"/>
              </a:lnSpc>
            </a:pPr>
            <a:r>
              <a:rPr lang="en-US" smtClean="0">
                <a:latin typeface="Arial" pitchFamily="34" charset="0"/>
              </a:rPr>
              <a:t>“</a:t>
            </a:r>
            <a:r>
              <a:rPr lang="en-US" smtClean="0"/>
              <a:t>take effect</a:t>
            </a:r>
            <a:r>
              <a:rPr lang="en-US" smtClean="0">
                <a:latin typeface="Arial" pitchFamily="34" charset="0"/>
              </a:rPr>
              <a:t>”</a:t>
            </a:r>
            <a:endParaRPr lang="en-US" smtClean="0"/>
          </a:p>
          <a:p>
            <a:pPr lvl="1" eaLnBrk="1" hangingPunct="1">
              <a:lnSpc>
                <a:spcPct val="90000"/>
              </a:lnSpc>
            </a:pPr>
            <a:r>
              <a:rPr lang="en-US" smtClean="0"/>
              <a:t>Instantaneously</a:t>
            </a:r>
          </a:p>
          <a:p>
            <a:pPr lvl="1" eaLnBrk="1" hangingPunct="1">
              <a:lnSpc>
                <a:spcPct val="90000"/>
              </a:lnSpc>
            </a:pPr>
            <a:r>
              <a:rPr lang="en-US" smtClean="0"/>
              <a:t>Between invocation and response events</a:t>
            </a:r>
          </a:p>
          <a:p>
            <a:pPr eaLnBrk="1" hangingPunct="1">
              <a:lnSpc>
                <a:spcPct val="90000"/>
              </a:lnSpc>
            </a:pPr>
            <a:r>
              <a:rPr lang="en-US" smtClean="0"/>
              <a:t>Object is correct if this </a:t>
            </a:r>
            <a:r>
              <a:rPr lang="en-US" smtClean="0">
                <a:latin typeface="Arial" pitchFamily="34" charset="0"/>
              </a:rPr>
              <a:t>“</a:t>
            </a:r>
            <a:r>
              <a:rPr lang="en-US" smtClean="0"/>
              <a:t>sequential</a:t>
            </a:r>
            <a:r>
              <a:rPr lang="en-US" smtClean="0">
                <a:latin typeface="Arial" pitchFamily="34" charset="0"/>
              </a:rPr>
              <a:t>”</a:t>
            </a:r>
            <a:r>
              <a:rPr lang="en-US" smtClean="0"/>
              <a:t> behavior is correct</a:t>
            </a:r>
          </a:p>
          <a:p>
            <a:pPr eaLnBrk="1" hangingPunct="1">
              <a:lnSpc>
                <a:spcPct val="90000"/>
              </a:lnSpc>
            </a:pPr>
            <a:r>
              <a:rPr lang="en-US" smtClean="0"/>
              <a:t>Any such concurrent object is</a:t>
            </a:r>
          </a:p>
          <a:p>
            <a:pPr lvl="1" eaLnBrk="1" hangingPunct="1">
              <a:lnSpc>
                <a:spcPct val="90000"/>
              </a:lnSpc>
            </a:pPr>
            <a:r>
              <a:rPr lang="en-US" b="1" smtClean="0">
                <a:solidFill>
                  <a:schemeClr val="tx1"/>
                </a:solidFill>
              </a:rPr>
              <a:t>Linearizable</a:t>
            </a:r>
            <a:r>
              <a:rPr lang="en-US" b="1" smtClean="0">
                <a:solidFill>
                  <a:schemeClr val="tx1"/>
                </a:solidFill>
                <a:latin typeface="Arial" pitchFamily="34" charset="0"/>
              </a:rPr>
              <a:t>™</a:t>
            </a:r>
            <a:endParaRPr lang="en-US" b="1" smtClean="0">
              <a:solidFill>
                <a:schemeClr val="tx1"/>
              </a:solidFill>
            </a:endParaRP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7A354F40-54E8-429B-B73F-F22B7EFE859A}" type="slidenum">
              <a:rPr lang="x-none" b="0">
                <a:solidFill>
                  <a:schemeClr val="tx1"/>
                </a:solidFill>
                <a:latin typeface="Arial" pitchFamily="34" charset="0"/>
                <a:cs typeface="+mn-cs"/>
              </a:rPr>
              <a:pPr>
                <a:defRPr/>
              </a:pPr>
              <a:t>58</a:t>
            </a:fld>
            <a:endParaRPr lang="en-US" b="0" dirty="0">
              <a:solidFill>
                <a:schemeClr val="tx1"/>
              </a:solidFill>
              <a:latin typeface="Arial" pitchFamily="34" charset="0"/>
              <a:cs typeface="+mn-cs"/>
            </a:endParaRPr>
          </a:p>
        </p:txBody>
      </p:sp>
      <p:pic>
        <p:nvPicPr>
          <p:cNvPr id="5018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50181" name="Rectangle 3"/>
          <p:cNvSpPr>
            <a:spLocks noGrp="1" noChangeArrowheads="1"/>
          </p:cNvSpPr>
          <p:nvPr>
            <p:ph type="title" idx="4294967295"/>
          </p:nvPr>
        </p:nvSpPr>
        <p:spPr>
          <a:xfrm>
            <a:off x="685800" y="493713"/>
            <a:ext cx="8120063" cy="1258887"/>
          </a:xfrm>
        </p:spPr>
        <p:txBody>
          <a:bodyPr/>
          <a:lstStyle/>
          <a:p>
            <a:pPr eaLnBrk="1" hangingPunct="1"/>
            <a:r>
              <a:rPr lang="en-US" smtClean="0"/>
              <a:t>Is it really about the object?</a:t>
            </a:r>
          </a:p>
        </p:txBody>
      </p:sp>
      <p:sp>
        <p:nvSpPr>
          <p:cNvPr id="50182" name="Rectangle 6"/>
          <p:cNvSpPr>
            <a:spLocks noGrp="1" noChangeArrowheads="1"/>
          </p:cNvSpPr>
          <p:nvPr>
            <p:ph type="body" idx="4294967295"/>
          </p:nvPr>
        </p:nvSpPr>
        <p:spPr>
          <a:xfrm>
            <a:off x="685800" y="1701800"/>
            <a:ext cx="8207375" cy="4394200"/>
          </a:xfrm>
          <a:noFill/>
        </p:spPr>
        <p:txBody>
          <a:bodyPr/>
          <a:lstStyle/>
          <a:p>
            <a:pPr eaLnBrk="1" hangingPunct="1"/>
            <a:r>
              <a:rPr lang="en-US" smtClean="0"/>
              <a:t>Each method should</a:t>
            </a:r>
          </a:p>
          <a:p>
            <a:pPr lvl="1" eaLnBrk="1" hangingPunct="1"/>
            <a:r>
              <a:rPr lang="en-US" smtClean="0">
                <a:latin typeface="Arial" pitchFamily="34" charset="0"/>
              </a:rPr>
              <a:t>“</a:t>
            </a:r>
            <a:r>
              <a:rPr lang="en-US" smtClean="0"/>
              <a:t>take effect</a:t>
            </a:r>
            <a:r>
              <a:rPr lang="en-US" smtClean="0">
                <a:latin typeface="Arial" pitchFamily="34" charset="0"/>
              </a:rPr>
              <a:t>”</a:t>
            </a:r>
            <a:endParaRPr lang="en-US" smtClean="0"/>
          </a:p>
          <a:p>
            <a:pPr lvl="1" eaLnBrk="1" hangingPunct="1"/>
            <a:r>
              <a:rPr lang="en-US" smtClean="0"/>
              <a:t>Instantaneously</a:t>
            </a:r>
          </a:p>
          <a:p>
            <a:pPr lvl="1" eaLnBrk="1" hangingPunct="1"/>
            <a:r>
              <a:rPr lang="en-US" smtClean="0"/>
              <a:t>Between invocation and response events</a:t>
            </a:r>
          </a:p>
          <a:p>
            <a:pPr eaLnBrk="1" hangingPunct="1"/>
            <a:r>
              <a:rPr lang="en-US" smtClean="0"/>
              <a:t>Sounds like a property of </a:t>
            </a:r>
            <a:r>
              <a:rPr lang="en-US" smtClean="0">
                <a:solidFill>
                  <a:schemeClr val="tx1"/>
                </a:solidFill>
              </a:rPr>
              <a:t>an execution</a:t>
            </a:r>
            <a:r>
              <a:rPr lang="en-US" smtClean="0">
                <a:solidFill>
                  <a:schemeClr val="tx1"/>
                </a:solidFill>
                <a:latin typeface="Arial" pitchFamily="34" charset="0"/>
              </a:rPr>
              <a:t>…</a:t>
            </a:r>
            <a:endParaRPr lang="en-US" smtClean="0"/>
          </a:p>
          <a:p>
            <a:pPr eaLnBrk="1" hangingPunct="1"/>
            <a:r>
              <a:rPr lang="en-US" smtClean="0"/>
              <a:t>A linearizable </a:t>
            </a:r>
            <a:r>
              <a:rPr lang="en-US" smtClean="0">
                <a:solidFill>
                  <a:schemeClr val="tx1"/>
                </a:solidFill>
              </a:rPr>
              <a:t>object</a:t>
            </a:r>
            <a:r>
              <a:rPr lang="en-US" smtClean="0"/>
              <a:t>: one all of whose possible executions are linearizable</a:t>
            </a:r>
          </a:p>
          <a:p>
            <a:pPr eaLnBrk="1" hangingPunct="1"/>
            <a:endParaRPr lang="en-US" b="1" smtClean="0"/>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4" name="Slide Number Placeholder 3"/>
          <p:cNvSpPr>
            <a:spLocks noGrp="1"/>
          </p:cNvSpPr>
          <p:nvPr>
            <p:ph type="sldNum" sz="quarter" idx="11"/>
          </p:nvPr>
        </p:nvSpPr>
        <p:spPr>
          <a:xfrm>
            <a:off x="6553200" y="6248400"/>
            <a:ext cx="1905000" cy="457200"/>
          </a:xfrm>
        </p:spPr>
        <p:txBody>
          <a:bodyPr/>
          <a:lstStyle/>
          <a:p>
            <a:pPr>
              <a:defRPr/>
            </a:pPr>
            <a:fld id="{E649FAAA-A4FD-456E-AF83-90906EAC281D}" type="slidenum">
              <a:rPr lang="x-none" b="0">
                <a:solidFill>
                  <a:schemeClr val="tx1"/>
                </a:solidFill>
                <a:latin typeface="Arial" pitchFamily="34" charset="0"/>
                <a:cs typeface="+mn-cs"/>
              </a:rPr>
              <a:pPr>
                <a:defRPr/>
              </a:pPr>
              <a:t>59</a:t>
            </a:fld>
            <a:endParaRPr lang="en-US" b="0" dirty="0">
              <a:solidFill>
                <a:schemeClr val="tx1"/>
              </a:solidFill>
              <a:latin typeface="Arial" pitchFamily="34" charset="0"/>
              <a:cs typeface="+mn-cs"/>
            </a:endParaRPr>
          </a:p>
        </p:txBody>
      </p:sp>
      <p:pic>
        <p:nvPicPr>
          <p:cNvPr id="51204" name="Picture 4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51205" name="Rectangle 2"/>
          <p:cNvSpPr>
            <a:spLocks noGrp="1" noChangeArrowheads="1"/>
          </p:cNvSpPr>
          <p:nvPr>
            <p:ph type="title" idx="4294967295"/>
          </p:nvPr>
        </p:nvSpPr>
        <p:spPr/>
        <p:txBody>
          <a:bodyPr/>
          <a:lstStyle/>
          <a:p>
            <a:pPr eaLnBrk="1" hangingPunct="1"/>
            <a:r>
              <a:rPr lang="en-US" smtClean="0"/>
              <a:t>Example</a:t>
            </a:r>
          </a:p>
        </p:txBody>
      </p:sp>
      <p:sp>
        <p:nvSpPr>
          <p:cNvPr id="51206"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nvGrpSpPr>
          <p:cNvPr id="51207" name="Group 6"/>
          <p:cNvGrpSpPr>
            <a:grpSpLocks/>
          </p:cNvGrpSpPr>
          <p:nvPr/>
        </p:nvGrpSpPr>
        <p:grpSpPr bwMode="auto">
          <a:xfrm>
            <a:off x="3429000" y="2352675"/>
            <a:ext cx="1828800" cy="466725"/>
            <a:chOff x="2160" y="1200"/>
            <a:chExt cx="1152" cy="294"/>
          </a:xfrm>
        </p:grpSpPr>
        <p:grpSp>
          <p:nvGrpSpPr>
            <p:cNvPr id="51212" name="Group 7"/>
            <p:cNvGrpSpPr>
              <a:grpSpLocks/>
            </p:cNvGrpSpPr>
            <p:nvPr/>
          </p:nvGrpSpPr>
          <p:grpSpPr bwMode="auto">
            <a:xfrm>
              <a:off x="2234" y="1292"/>
              <a:ext cx="138" cy="110"/>
              <a:chOff x="2928" y="1465"/>
              <a:chExt cx="271" cy="215"/>
            </a:xfrm>
          </p:grpSpPr>
          <p:sp>
            <p:nvSpPr>
              <p:cNvPr id="51223"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1224"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1213"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1214"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1215"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1216"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1217"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51218" name="Group 15"/>
            <p:cNvGrpSpPr>
              <a:grpSpLocks/>
            </p:cNvGrpSpPr>
            <p:nvPr/>
          </p:nvGrpSpPr>
          <p:grpSpPr bwMode="auto">
            <a:xfrm>
              <a:off x="2528" y="1292"/>
              <a:ext cx="138" cy="110"/>
              <a:chOff x="3648" y="3312"/>
              <a:chExt cx="271" cy="215"/>
            </a:xfrm>
          </p:grpSpPr>
          <p:sp>
            <p:nvSpPr>
              <p:cNvPr id="51221"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1222"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1219"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1220"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grpSp>
        <p:nvGrpSpPr>
          <p:cNvPr id="51208" name="Group 38"/>
          <p:cNvGrpSpPr>
            <a:grpSpLocks/>
          </p:cNvGrpSpPr>
          <p:nvPr/>
        </p:nvGrpSpPr>
        <p:grpSpPr bwMode="auto">
          <a:xfrm>
            <a:off x="838200" y="5257800"/>
            <a:ext cx="7391400" cy="762000"/>
            <a:chOff x="528" y="3312"/>
            <a:chExt cx="4656" cy="480"/>
          </a:xfrm>
        </p:grpSpPr>
        <p:sp>
          <p:nvSpPr>
            <p:cNvPr id="51210" name="AutoShape 39"/>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51211" name="Text Box 40"/>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25"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4" name="Slide Number Placeholder 3"/>
          <p:cNvSpPr>
            <a:spLocks noGrp="1"/>
          </p:cNvSpPr>
          <p:nvPr>
            <p:ph type="sldNum" sz="quarter" idx="11"/>
          </p:nvPr>
        </p:nvSpPr>
        <p:spPr>
          <a:xfrm>
            <a:off x="6553200" y="6248400"/>
            <a:ext cx="1905000" cy="457200"/>
          </a:xfrm>
        </p:spPr>
        <p:txBody>
          <a:bodyPr/>
          <a:lstStyle/>
          <a:p>
            <a:pPr>
              <a:defRPr/>
            </a:pPr>
            <a:fld id="{05D1EA4F-A352-4795-97EC-2EA4CD9EC3C0}" type="slidenum">
              <a:rPr lang="x-none" b="0">
                <a:solidFill>
                  <a:schemeClr val="tx1"/>
                </a:solidFill>
                <a:latin typeface="Arial" pitchFamily="34" charset="0"/>
                <a:cs typeface="+mn-cs"/>
              </a:rPr>
              <a:pPr>
                <a:defRPr/>
              </a:pPr>
              <a:t>6</a:t>
            </a:fld>
            <a:endParaRPr lang="en-US" b="0" dirty="0">
              <a:solidFill>
                <a:schemeClr val="tx1"/>
              </a:solidFill>
              <a:latin typeface="Arial" pitchFamily="34" charset="0"/>
              <a:cs typeface="+mn-cs"/>
            </a:endParaRPr>
          </a:p>
        </p:txBody>
      </p:sp>
      <p:pic>
        <p:nvPicPr>
          <p:cNvPr id="7172" name="Picture 5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7173" name="Rectangle 2"/>
          <p:cNvSpPr>
            <a:spLocks noGrp="1" noChangeArrowheads="1"/>
          </p:cNvSpPr>
          <p:nvPr>
            <p:ph type="title" idx="4294967295"/>
          </p:nvPr>
        </p:nvSpPr>
        <p:spPr/>
        <p:txBody>
          <a:bodyPr/>
          <a:lstStyle/>
          <a:p>
            <a:pPr eaLnBrk="1" hangingPunct="1"/>
            <a:r>
              <a:rPr lang="en-US" sz="4000" smtClean="0"/>
              <a:t>FIFO Queue: Dequeue Method</a:t>
            </a:r>
          </a:p>
        </p:txBody>
      </p:sp>
      <p:sp>
        <p:nvSpPr>
          <p:cNvPr id="7174" name="Rectangle 6"/>
          <p:cNvSpPr>
            <a:spLocks noChangeArrowheads="1"/>
          </p:cNvSpPr>
          <p:nvPr/>
        </p:nvSpPr>
        <p:spPr bwMode="auto">
          <a:xfrm>
            <a:off x="2743200" y="3429000"/>
            <a:ext cx="914400" cy="914400"/>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7175" name="Rectangle 7"/>
          <p:cNvSpPr>
            <a:spLocks noChangeArrowheads="1"/>
          </p:cNvSpPr>
          <p:nvPr/>
        </p:nvSpPr>
        <p:spPr bwMode="auto">
          <a:xfrm>
            <a:off x="3657600" y="3429000"/>
            <a:ext cx="914400" cy="914400"/>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7176" name="Rectangle 8"/>
          <p:cNvSpPr>
            <a:spLocks noChangeArrowheads="1"/>
          </p:cNvSpPr>
          <p:nvPr/>
        </p:nvSpPr>
        <p:spPr bwMode="auto">
          <a:xfrm>
            <a:off x="4572000" y="3429000"/>
            <a:ext cx="914400" cy="914400"/>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7177" name="Line 9"/>
          <p:cNvSpPr>
            <a:spLocks noChangeShapeType="1"/>
          </p:cNvSpPr>
          <p:nvPr/>
        </p:nvSpPr>
        <p:spPr bwMode="auto">
          <a:xfrm>
            <a:off x="5410200" y="3429000"/>
            <a:ext cx="914400"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178" name="Line 10"/>
          <p:cNvSpPr>
            <a:spLocks noChangeShapeType="1"/>
          </p:cNvSpPr>
          <p:nvPr/>
        </p:nvSpPr>
        <p:spPr bwMode="auto">
          <a:xfrm>
            <a:off x="5410200" y="4343400"/>
            <a:ext cx="914400"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2" name="Group 11"/>
          <p:cNvGrpSpPr>
            <a:grpSpLocks/>
          </p:cNvGrpSpPr>
          <p:nvPr/>
        </p:nvGrpSpPr>
        <p:grpSpPr bwMode="auto">
          <a:xfrm>
            <a:off x="4710113" y="3746500"/>
            <a:ext cx="430212" cy="341313"/>
            <a:chOff x="2744" y="3360"/>
            <a:chExt cx="271" cy="215"/>
          </a:xfrm>
        </p:grpSpPr>
        <p:sp>
          <p:nvSpPr>
            <p:cNvPr id="7201" name="Oval 12"/>
            <p:cNvSpPr>
              <a:spLocks noChangeArrowheads="1"/>
            </p:cNvSpPr>
            <p:nvPr/>
          </p:nvSpPr>
          <p:spPr bwMode="auto">
            <a:xfrm>
              <a:off x="2744" y="3360"/>
              <a:ext cx="271" cy="215"/>
            </a:xfrm>
            <a:prstGeom prst="ellipse">
              <a:avLst/>
            </a:prstGeom>
            <a:solidFill>
              <a:srgbClr val="66FF33"/>
            </a:solidFill>
            <a:ln w="38100">
              <a:solidFill>
                <a:schemeClr val="tx1"/>
              </a:solidFill>
              <a:round/>
              <a:headEnd/>
              <a:tailEnd/>
            </a:ln>
          </p:spPr>
          <p:txBody>
            <a:bodyPr wrap="none" anchor="ctr"/>
            <a:lstStyle/>
            <a:p>
              <a:endParaRPr lang="en-US" sz="4400" b="0" u="sng" dirty="0">
                <a:solidFill>
                  <a:srgbClr val="0000FF"/>
                </a:solidFill>
                <a:latin typeface="Arial" pitchFamily="34" charset="0"/>
              </a:endParaRPr>
            </a:p>
          </p:txBody>
        </p:sp>
        <p:sp>
          <p:nvSpPr>
            <p:cNvPr id="7202" name="Oval 13"/>
            <p:cNvSpPr>
              <a:spLocks noChangeArrowheads="1"/>
            </p:cNvSpPr>
            <p:nvPr/>
          </p:nvSpPr>
          <p:spPr bwMode="auto">
            <a:xfrm>
              <a:off x="2898" y="3398"/>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grpSp>
        <p:nvGrpSpPr>
          <p:cNvPr id="3" name="Group 14"/>
          <p:cNvGrpSpPr>
            <a:grpSpLocks/>
          </p:cNvGrpSpPr>
          <p:nvPr/>
        </p:nvGrpSpPr>
        <p:grpSpPr bwMode="auto">
          <a:xfrm>
            <a:off x="3851275" y="3746500"/>
            <a:ext cx="430213" cy="341313"/>
            <a:chOff x="3648" y="3312"/>
            <a:chExt cx="271" cy="215"/>
          </a:xfrm>
        </p:grpSpPr>
        <p:sp>
          <p:nvSpPr>
            <p:cNvPr id="7199" name="Oval 15"/>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endParaRPr lang="en-US" sz="4400" b="0" u="sng" dirty="0">
                <a:solidFill>
                  <a:srgbClr val="0000FF"/>
                </a:solidFill>
                <a:latin typeface="Arial" pitchFamily="34" charset="0"/>
              </a:endParaRPr>
            </a:p>
          </p:txBody>
        </p:sp>
        <p:sp>
          <p:nvSpPr>
            <p:cNvPr id="7200" name="Oval 16"/>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grpSp>
        <p:nvGrpSpPr>
          <p:cNvPr id="7181" name="Group 51"/>
          <p:cNvGrpSpPr>
            <a:grpSpLocks/>
          </p:cNvGrpSpPr>
          <p:nvPr/>
        </p:nvGrpSpPr>
        <p:grpSpPr bwMode="auto">
          <a:xfrm>
            <a:off x="990600" y="4495800"/>
            <a:ext cx="1447800" cy="1295400"/>
            <a:chOff x="624" y="2832"/>
            <a:chExt cx="912" cy="816"/>
          </a:xfrm>
        </p:grpSpPr>
        <p:sp>
          <p:nvSpPr>
            <p:cNvPr id="7190" name="Freeform 18"/>
            <p:cNvSpPr>
              <a:spLocks/>
            </p:cNvSpPr>
            <p:nvPr/>
          </p:nvSpPr>
          <p:spPr bwMode="auto">
            <a:xfrm flipH="1">
              <a:off x="624" y="307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91" name="Freeform 19"/>
            <p:cNvSpPr>
              <a:spLocks/>
            </p:cNvSpPr>
            <p:nvPr/>
          </p:nvSpPr>
          <p:spPr bwMode="auto">
            <a:xfrm flipH="1">
              <a:off x="832" y="292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92" name="Freeform 20"/>
            <p:cNvSpPr>
              <a:spLocks/>
            </p:cNvSpPr>
            <p:nvPr/>
          </p:nvSpPr>
          <p:spPr bwMode="auto">
            <a:xfrm flipH="1">
              <a:off x="1056" y="2832"/>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93" name="Freeform 21"/>
            <p:cNvSpPr>
              <a:spLocks/>
            </p:cNvSpPr>
            <p:nvPr/>
          </p:nvSpPr>
          <p:spPr bwMode="auto">
            <a:xfrm flipH="1">
              <a:off x="672" y="2832"/>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7194" name="Freeform 22"/>
            <p:cNvSpPr>
              <a:spLocks/>
            </p:cNvSpPr>
            <p:nvPr/>
          </p:nvSpPr>
          <p:spPr bwMode="auto">
            <a:xfrm flipH="1">
              <a:off x="960" y="2928"/>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7195" name="Freeform 23"/>
            <p:cNvSpPr>
              <a:spLocks/>
            </p:cNvSpPr>
            <p:nvPr/>
          </p:nvSpPr>
          <p:spPr bwMode="auto">
            <a:xfrm flipH="1">
              <a:off x="672" y="316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en-US" dirty="0">
                <a:latin typeface="Courier New" pitchFamily="49" charset="0"/>
              </a:endParaRPr>
            </a:p>
          </p:txBody>
        </p:sp>
        <p:sp>
          <p:nvSpPr>
            <p:cNvPr id="7196" name="Freeform 24"/>
            <p:cNvSpPr>
              <a:spLocks/>
            </p:cNvSpPr>
            <p:nvPr/>
          </p:nvSpPr>
          <p:spPr bwMode="auto">
            <a:xfrm flipH="1">
              <a:off x="960" y="3312"/>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97" name="Freeform 25"/>
            <p:cNvSpPr>
              <a:spLocks/>
            </p:cNvSpPr>
            <p:nvPr/>
          </p:nvSpPr>
          <p:spPr bwMode="auto">
            <a:xfrm flipH="1">
              <a:off x="1152" y="316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98" name="Freeform 26"/>
            <p:cNvSpPr>
              <a:spLocks/>
            </p:cNvSpPr>
            <p:nvPr/>
          </p:nvSpPr>
          <p:spPr bwMode="auto">
            <a:xfrm flipH="1">
              <a:off x="1344" y="3024"/>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7182" name="Freeform 27"/>
          <p:cNvSpPr>
            <a:spLocks/>
          </p:cNvSpPr>
          <p:nvPr/>
        </p:nvSpPr>
        <p:spPr bwMode="auto">
          <a:xfrm>
            <a:off x="2362200" y="4557713"/>
            <a:ext cx="758825" cy="700087"/>
          </a:xfrm>
          <a:custGeom>
            <a:avLst/>
            <a:gdLst>
              <a:gd name="T0" fmla="*/ 0 w 478"/>
              <a:gd name="T1" fmla="*/ 2147483647 h 441"/>
              <a:gd name="T2" fmla="*/ 2147483647 w 478"/>
              <a:gd name="T3" fmla="*/ 2147483647 h 441"/>
              <a:gd name="T4" fmla="*/ 2147483647 w 478"/>
              <a:gd name="T5" fmla="*/ 0 h 441"/>
              <a:gd name="T6" fmla="*/ 0 w 478"/>
              <a:gd name="T7" fmla="*/ 2147483647 h 441"/>
              <a:gd name="T8" fmla="*/ 0 60000 65536"/>
              <a:gd name="T9" fmla="*/ 0 60000 65536"/>
              <a:gd name="T10" fmla="*/ 0 60000 65536"/>
              <a:gd name="T11" fmla="*/ 0 60000 65536"/>
              <a:gd name="T12" fmla="*/ 0 w 478"/>
              <a:gd name="T13" fmla="*/ 0 h 441"/>
              <a:gd name="T14" fmla="*/ 478 w 478"/>
              <a:gd name="T15" fmla="*/ 441 h 441"/>
            </a:gdLst>
            <a:ahLst/>
            <a:cxnLst>
              <a:cxn ang="T8">
                <a:pos x="T0" y="T1"/>
              </a:cxn>
              <a:cxn ang="T9">
                <a:pos x="T2" y="T3"/>
              </a:cxn>
              <a:cxn ang="T10">
                <a:pos x="T4" y="T5"/>
              </a:cxn>
              <a:cxn ang="T11">
                <a:pos x="T6" y="T7"/>
              </a:cxn>
            </a:cxnLst>
            <a:rect l="T12" t="T13" r="T14" b="T15"/>
            <a:pathLst>
              <a:path w="478" h="441">
                <a:moveTo>
                  <a:pt x="0" y="441"/>
                </a:moveTo>
                <a:lnTo>
                  <a:pt x="48" y="345"/>
                </a:lnTo>
                <a:lnTo>
                  <a:pt x="478" y="0"/>
                </a:lnTo>
                <a:lnTo>
                  <a:pt x="0" y="441"/>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83" name="AutoShape 28"/>
          <p:cNvSpPr>
            <a:spLocks noChangeArrowheads="1"/>
          </p:cNvSpPr>
          <p:nvPr/>
        </p:nvSpPr>
        <p:spPr bwMode="auto">
          <a:xfrm>
            <a:off x="1219200" y="1981200"/>
            <a:ext cx="4038600" cy="914400"/>
          </a:xfrm>
          <a:prstGeom prst="wedgeRoundRectCallout">
            <a:avLst>
              <a:gd name="adj1" fmla="val -28773"/>
              <a:gd name="adj2" fmla="val 209028"/>
              <a:gd name="adj3" fmla="val 16667"/>
            </a:avLst>
          </a:prstGeom>
          <a:noFill/>
          <a:ln w="38100">
            <a:solidFill>
              <a:srgbClr val="0000FF"/>
            </a:solidFill>
            <a:miter lim="800000"/>
            <a:headEnd/>
            <a:tailEnd/>
          </a:ln>
        </p:spPr>
        <p:txBody>
          <a:bodyPr anchor="ctr"/>
          <a:lstStyle/>
          <a:p>
            <a:pPr algn="ctr"/>
            <a:r>
              <a:rPr lang="en-US" sz="4400" dirty="0" err="1">
                <a:solidFill>
                  <a:schemeClr val="tx1"/>
                </a:solidFill>
                <a:latin typeface="Courier New" pitchFamily="49" charset="0"/>
              </a:rPr>
              <a:t>q.deq</a:t>
            </a:r>
            <a:r>
              <a:rPr lang="en-US" sz="4400" dirty="0">
                <a:solidFill>
                  <a:schemeClr val="tx1"/>
                </a:solidFill>
                <a:latin typeface="Courier New" pitchFamily="49" charset="0"/>
              </a:rPr>
              <a:t>()/</a:t>
            </a:r>
          </a:p>
        </p:txBody>
      </p:sp>
      <p:grpSp>
        <p:nvGrpSpPr>
          <p:cNvPr id="5" name="Group 3"/>
          <p:cNvGrpSpPr>
            <a:grpSpLocks/>
          </p:cNvGrpSpPr>
          <p:nvPr/>
        </p:nvGrpSpPr>
        <p:grpSpPr bwMode="auto">
          <a:xfrm>
            <a:off x="2971800" y="3746500"/>
            <a:ext cx="430213" cy="341313"/>
            <a:chOff x="2928" y="1465"/>
            <a:chExt cx="271" cy="215"/>
          </a:xfrm>
        </p:grpSpPr>
        <p:sp>
          <p:nvSpPr>
            <p:cNvPr id="7188" name="Oval 4"/>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7189" name="Oval 5"/>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grpSp>
        <p:nvGrpSpPr>
          <p:cNvPr id="7185" name="Group 48"/>
          <p:cNvGrpSpPr>
            <a:grpSpLocks/>
          </p:cNvGrpSpPr>
          <p:nvPr/>
        </p:nvGrpSpPr>
        <p:grpSpPr bwMode="auto">
          <a:xfrm>
            <a:off x="4572000" y="2266950"/>
            <a:ext cx="430213" cy="341313"/>
            <a:chOff x="2928" y="1465"/>
            <a:chExt cx="271" cy="215"/>
          </a:xfrm>
        </p:grpSpPr>
        <p:sp>
          <p:nvSpPr>
            <p:cNvPr id="7186" name="Oval 49"/>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u="sng" dirty="0">
                <a:solidFill>
                  <a:srgbClr val="0000FF"/>
                </a:solidFill>
                <a:latin typeface="Arial" pitchFamily="34" charset="0"/>
              </a:endParaRPr>
            </a:p>
          </p:txBody>
        </p:sp>
        <p:sp>
          <p:nvSpPr>
            <p:cNvPr id="7187" name="Oval 50"/>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Tree>
    <p:extLst>
      <p:ext uri="{BB962C8B-B14F-4D97-AF65-F5344CB8AC3E}">
        <p14:creationId xmlns:p14="http://schemas.microsoft.com/office/powerpoint/2010/main" val="2118207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8 -4.81481E-6 L -0.00018 0.1 " pathEditMode="relative" ptsTypes="AA">
                                      <p:cBhvr>
                                        <p:cTn id="6" dur="1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 0.0 L -0.08837 0.0 " pathEditMode="relative" ptsTypes="AA">
                                      <p:cBhvr>
                                        <p:cTn id="8" dur="1000" fill="hold"/>
                                        <p:tgtEl>
                                          <p:spTgt spid="3"/>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 0.0 L -0.08837 0.0 " pathEditMode="relative" ptsTypes="AA">
                                      <p:cBhvr>
                                        <p:cTn id="10" dur="1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5" name="Slide Number Placeholder 3"/>
          <p:cNvSpPr>
            <a:spLocks noGrp="1"/>
          </p:cNvSpPr>
          <p:nvPr>
            <p:ph type="sldNum" sz="quarter" idx="11"/>
          </p:nvPr>
        </p:nvSpPr>
        <p:spPr>
          <a:xfrm>
            <a:off x="6553200" y="6248400"/>
            <a:ext cx="1905000" cy="457200"/>
          </a:xfrm>
        </p:spPr>
        <p:txBody>
          <a:bodyPr/>
          <a:lstStyle/>
          <a:p>
            <a:pPr>
              <a:defRPr/>
            </a:pPr>
            <a:fld id="{41748965-6D47-4169-BA29-2FB9F1204650}" type="slidenum">
              <a:rPr lang="x-none" b="0">
                <a:solidFill>
                  <a:schemeClr val="tx1"/>
                </a:solidFill>
                <a:latin typeface="Arial" pitchFamily="34" charset="0"/>
                <a:cs typeface="+mn-cs"/>
              </a:rPr>
              <a:pPr>
                <a:defRPr/>
              </a:pPr>
              <a:t>60</a:t>
            </a:fld>
            <a:endParaRPr lang="en-US" b="0" dirty="0">
              <a:solidFill>
                <a:schemeClr val="tx1"/>
              </a:solidFill>
              <a:latin typeface="Arial" pitchFamily="34" charset="0"/>
              <a:cs typeface="+mn-cs"/>
            </a:endParaRPr>
          </a:p>
        </p:txBody>
      </p:sp>
      <p:pic>
        <p:nvPicPr>
          <p:cNvPr id="5222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52229" name="Rectangle 3"/>
          <p:cNvSpPr>
            <a:spLocks noGrp="1" noChangeArrowheads="1"/>
          </p:cNvSpPr>
          <p:nvPr>
            <p:ph type="title" idx="4294967295"/>
          </p:nvPr>
        </p:nvSpPr>
        <p:spPr/>
        <p:txBody>
          <a:bodyPr/>
          <a:lstStyle/>
          <a:p>
            <a:pPr eaLnBrk="1" hangingPunct="1"/>
            <a:r>
              <a:rPr lang="en-US" smtClean="0"/>
              <a:t>Example</a:t>
            </a:r>
          </a:p>
        </p:txBody>
      </p:sp>
      <p:sp>
        <p:nvSpPr>
          <p:cNvPr id="52230"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52231" name="AutoShape 5"/>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52232" name="Group 6"/>
          <p:cNvGrpSpPr>
            <a:grpSpLocks/>
          </p:cNvGrpSpPr>
          <p:nvPr/>
        </p:nvGrpSpPr>
        <p:grpSpPr bwMode="auto">
          <a:xfrm>
            <a:off x="3429000" y="2352675"/>
            <a:ext cx="1828800" cy="466725"/>
            <a:chOff x="2160" y="1200"/>
            <a:chExt cx="1152" cy="294"/>
          </a:xfrm>
        </p:grpSpPr>
        <p:grpSp>
          <p:nvGrpSpPr>
            <p:cNvPr id="52237" name="Group 7"/>
            <p:cNvGrpSpPr>
              <a:grpSpLocks/>
            </p:cNvGrpSpPr>
            <p:nvPr/>
          </p:nvGrpSpPr>
          <p:grpSpPr bwMode="auto">
            <a:xfrm>
              <a:off x="2234" y="1292"/>
              <a:ext cx="138" cy="110"/>
              <a:chOff x="2928" y="1465"/>
              <a:chExt cx="271" cy="215"/>
            </a:xfrm>
          </p:grpSpPr>
          <p:sp>
            <p:nvSpPr>
              <p:cNvPr id="52248"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2249"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2238"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2239"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2240"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2241"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2242"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52243" name="Group 15"/>
            <p:cNvGrpSpPr>
              <a:grpSpLocks/>
            </p:cNvGrpSpPr>
            <p:nvPr/>
          </p:nvGrpSpPr>
          <p:grpSpPr bwMode="auto">
            <a:xfrm>
              <a:off x="2528" y="1292"/>
              <a:ext cx="138" cy="110"/>
              <a:chOff x="3648" y="3312"/>
              <a:chExt cx="271" cy="215"/>
            </a:xfrm>
          </p:grpSpPr>
          <p:sp>
            <p:nvSpPr>
              <p:cNvPr id="52246"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2247"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2244"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2245"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grpSp>
        <p:nvGrpSpPr>
          <p:cNvPr id="52233" name="Group 37"/>
          <p:cNvGrpSpPr>
            <a:grpSpLocks/>
          </p:cNvGrpSpPr>
          <p:nvPr/>
        </p:nvGrpSpPr>
        <p:grpSpPr bwMode="auto">
          <a:xfrm>
            <a:off x="838200" y="5257800"/>
            <a:ext cx="7391400" cy="762000"/>
            <a:chOff x="528" y="3312"/>
            <a:chExt cx="4656" cy="480"/>
          </a:xfrm>
        </p:grpSpPr>
        <p:sp>
          <p:nvSpPr>
            <p:cNvPr id="52235" name="AutoShape 38"/>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52236" name="Text Box 39"/>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26"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6" name="Slide Number Placeholder 3"/>
          <p:cNvSpPr>
            <a:spLocks noGrp="1"/>
          </p:cNvSpPr>
          <p:nvPr>
            <p:ph type="sldNum" sz="quarter" idx="11"/>
          </p:nvPr>
        </p:nvSpPr>
        <p:spPr>
          <a:xfrm>
            <a:off x="6553200" y="6248400"/>
            <a:ext cx="1905000" cy="457200"/>
          </a:xfrm>
        </p:spPr>
        <p:txBody>
          <a:bodyPr/>
          <a:lstStyle/>
          <a:p>
            <a:pPr>
              <a:defRPr/>
            </a:pPr>
            <a:fld id="{A0CBF6C5-7807-4C01-8712-A7D4EA743B60}" type="slidenum">
              <a:rPr lang="x-none" b="0">
                <a:solidFill>
                  <a:schemeClr val="tx1"/>
                </a:solidFill>
                <a:latin typeface="Arial" pitchFamily="34" charset="0"/>
                <a:cs typeface="+mn-cs"/>
              </a:rPr>
              <a:pPr>
                <a:defRPr/>
              </a:pPr>
              <a:t>61</a:t>
            </a:fld>
            <a:endParaRPr lang="en-US" b="0" dirty="0">
              <a:solidFill>
                <a:schemeClr val="tx1"/>
              </a:solidFill>
              <a:latin typeface="Arial" pitchFamily="34" charset="0"/>
              <a:cs typeface="+mn-cs"/>
            </a:endParaRPr>
          </a:p>
        </p:txBody>
      </p:sp>
      <p:pic>
        <p:nvPicPr>
          <p:cNvPr id="5325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53253" name="Rectangle 3"/>
          <p:cNvSpPr>
            <a:spLocks noGrp="1" noChangeArrowheads="1"/>
          </p:cNvSpPr>
          <p:nvPr>
            <p:ph type="title" idx="4294967295"/>
          </p:nvPr>
        </p:nvSpPr>
        <p:spPr/>
        <p:txBody>
          <a:bodyPr/>
          <a:lstStyle/>
          <a:p>
            <a:pPr eaLnBrk="1" hangingPunct="1"/>
            <a:r>
              <a:rPr lang="en-US" smtClean="0"/>
              <a:t>Example</a:t>
            </a:r>
          </a:p>
        </p:txBody>
      </p:sp>
      <p:sp>
        <p:nvSpPr>
          <p:cNvPr id="53254"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53255" name="AutoShape 5"/>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53256" name="Group 6"/>
          <p:cNvGrpSpPr>
            <a:grpSpLocks/>
          </p:cNvGrpSpPr>
          <p:nvPr/>
        </p:nvGrpSpPr>
        <p:grpSpPr bwMode="auto">
          <a:xfrm>
            <a:off x="3429000" y="2352675"/>
            <a:ext cx="1828800" cy="466725"/>
            <a:chOff x="2160" y="1200"/>
            <a:chExt cx="1152" cy="294"/>
          </a:xfrm>
        </p:grpSpPr>
        <p:grpSp>
          <p:nvGrpSpPr>
            <p:cNvPr id="53262" name="Group 7"/>
            <p:cNvGrpSpPr>
              <a:grpSpLocks/>
            </p:cNvGrpSpPr>
            <p:nvPr/>
          </p:nvGrpSpPr>
          <p:grpSpPr bwMode="auto">
            <a:xfrm>
              <a:off x="2234" y="1292"/>
              <a:ext cx="138" cy="110"/>
              <a:chOff x="2928" y="1465"/>
              <a:chExt cx="271" cy="215"/>
            </a:xfrm>
          </p:grpSpPr>
          <p:sp>
            <p:nvSpPr>
              <p:cNvPr id="53273"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3274"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3263"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3264"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3265"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3266"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3267"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53268" name="Group 15"/>
            <p:cNvGrpSpPr>
              <a:grpSpLocks/>
            </p:cNvGrpSpPr>
            <p:nvPr/>
          </p:nvGrpSpPr>
          <p:grpSpPr bwMode="auto">
            <a:xfrm>
              <a:off x="2528" y="1292"/>
              <a:ext cx="138" cy="110"/>
              <a:chOff x="3648" y="3312"/>
              <a:chExt cx="271" cy="215"/>
            </a:xfrm>
          </p:grpSpPr>
          <p:sp>
            <p:nvSpPr>
              <p:cNvPr id="53271"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3272"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3269"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3270"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3257" name="AutoShape 20"/>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grpSp>
        <p:nvGrpSpPr>
          <p:cNvPr id="53258" name="Group 24"/>
          <p:cNvGrpSpPr>
            <a:grpSpLocks/>
          </p:cNvGrpSpPr>
          <p:nvPr/>
        </p:nvGrpSpPr>
        <p:grpSpPr bwMode="auto">
          <a:xfrm>
            <a:off x="838200" y="5257800"/>
            <a:ext cx="7391400" cy="762000"/>
            <a:chOff x="528" y="3312"/>
            <a:chExt cx="4656" cy="480"/>
          </a:xfrm>
        </p:grpSpPr>
        <p:sp>
          <p:nvSpPr>
            <p:cNvPr id="53260" name="AutoShape 25"/>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53261" name="Text Box 26"/>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2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7" name="Slide Number Placeholder 3"/>
          <p:cNvSpPr>
            <a:spLocks noGrp="1"/>
          </p:cNvSpPr>
          <p:nvPr>
            <p:ph type="sldNum" sz="quarter" idx="11"/>
          </p:nvPr>
        </p:nvSpPr>
        <p:spPr>
          <a:xfrm>
            <a:off x="6553200" y="6248400"/>
            <a:ext cx="1905000" cy="457200"/>
          </a:xfrm>
        </p:spPr>
        <p:txBody>
          <a:bodyPr/>
          <a:lstStyle/>
          <a:p>
            <a:pPr>
              <a:defRPr/>
            </a:pPr>
            <a:fld id="{27FCF912-C651-4918-AB9F-0FD3D1773605}" type="slidenum">
              <a:rPr lang="x-none" b="0">
                <a:solidFill>
                  <a:schemeClr val="tx1"/>
                </a:solidFill>
                <a:latin typeface="Arial" pitchFamily="34" charset="0"/>
                <a:cs typeface="+mn-cs"/>
              </a:rPr>
              <a:pPr>
                <a:defRPr/>
              </a:pPr>
              <a:t>62</a:t>
            </a:fld>
            <a:endParaRPr lang="en-US" b="0" dirty="0">
              <a:solidFill>
                <a:schemeClr val="tx1"/>
              </a:solidFill>
              <a:latin typeface="Arial" pitchFamily="34" charset="0"/>
              <a:cs typeface="+mn-cs"/>
            </a:endParaRPr>
          </a:p>
        </p:txBody>
      </p:sp>
      <p:pic>
        <p:nvPicPr>
          <p:cNvPr id="5427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54277" name="Rectangle 3"/>
          <p:cNvSpPr>
            <a:spLocks noGrp="1" noChangeArrowheads="1"/>
          </p:cNvSpPr>
          <p:nvPr>
            <p:ph type="title" idx="4294967295"/>
          </p:nvPr>
        </p:nvSpPr>
        <p:spPr/>
        <p:txBody>
          <a:bodyPr/>
          <a:lstStyle/>
          <a:p>
            <a:pPr eaLnBrk="1" hangingPunct="1"/>
            <a:r>
              <a:rPr lang="en-US" smtClean="0"/>
              <a:t>Example</a:t>
            </a:r>
          </a:p>
        </p:txBody>
      </p:sp>
      <p:sp>
        <p:nvSpPr>
          <p:cNvPr id="54278"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54279" name="AutoShape 5"/>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54280" name="Group 6"/>
          <p:cNvGrpSpPr>
            <a:grpSpLocks/>
          </p:cNvGrpSpPr>
          <p:nvPr/>
        </p:nvGrpSpPr>
        <p:grpSpPr bwMode="auto">
          <a:xfrm>
            <a:off x="3429000" y="2352675"/>
            <a:ext cx="1828800" cy="466725"/>
            <a:chOff x="2160" y="1200"/>
            <a:chExt cx="1152" cy="294"/>
          </a:xfrm>
        </p:grpSpPr>
        <p:grpSp>
          <p:nvGrpSpPr>
            <p:cNvPr id="54287" name="Group 7"/>
            <p:cNvGrpSpPr>
              <a:grpSpLocks/>
            </p:cNvGrpSpPr>
            <p:nvPr/>
          </p:nvGrpSpPr>
          <p:grpSpPr bwMode="auto">
            <a:xfrm>
              <a:off x="2234" y="1292"/>
              <a:ext cx="138" cy="110"/>
              <a:chOff x="2928" y="1465"/>
              <a:chExt cx="271" cy="215"/>
            </a:xfrm>
          </p:grpSpPr>
          <p:sp>
            <p:nvSpPr>
              <p:cNvPr id="54298"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4299"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4288"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4289"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4290"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4291"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4292"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54293" name="Group 15"/>
            <p:cNvGrpSpPr>
              <a:grpSpLocks/>
            </p:cNvGrpSpPr>
            <p:nvPr/>
          </p:nvGrpSpPr>
          <p:grpSpPr bwMode="auto">
            <a:xfrm>
              <a:off x="2528" y="1292"/>
              <a:ext cx="138" cy="110"/>
              <a:chOff x="3648" y="3312"/>
              <a:chExt cx="271" cy="215"/>
            </a:xfrm>
          </p:grpSpPr>
          <p:sp>
            <p:nvSpPr>
              <p:cNvPr id="54296"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4297"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4294"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4295"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4281" name="AutoShape 20"/>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54282" name="AutoShape 21"/>
          <p:cNvSpPr>
            <a:spLocks noChangeArrowheads="1"/>
          </p:cNvSpPr>
          <p:nvPr/>
        </p:nvSpPr>
        <p:spPr bwMode="auto">
          <a:xfrm>
            <a:off x="28956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q.deq(x)</a:t>
            </a:r>
          </a:p>
        </p:txBody>
      </p:sp>
      <p:grpSp>
        <p:nvGrpSpPr>
          <p:cNvPr id="54283" name="Group 24"/>
          <p:cNvGrpSpPr>
            <a:grpSpLocks/>
          </p:cNvGrpSpPr>
          <p:nvPr/>
        </p:nvGrpSpPr>
        <p:grpSpPr bwMode="auto">
          <a:xfrm>
            <a:off x="838200" y="5257800"/>
            <a:ext cx="7391400" cy="762000"/>
            <a:chOff x="528" y="3312"/>
            <a:chExt cx="4656" cy="480"/>
          </a:xfrm>
        </p:grpSpPr>
        <p:sp>
          <p:nvSpPr>
            <p:cNvPr id="54285" name="AutoShape 25"/>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54286" name="Text Box 26"/>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2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9" name="Slide Number Placeholder 3"/>
          <p:cNvSpPr>
            <a:spLocks noGrp="1"/>
          </p:cNvSpPr>
          <p:nvPr>
            <p:ph type="sldNum" sz="quarter" idx="11"/>
          </p:nvPr>
        </p:nvSpPr>
        <p:spPr>
          <a:xfrm>
            <a:off x="6553200" y="6248400"/>
            <a:ext cx="1905000" cy="457200"/>
          </a:xfrm>
        </p:spPr>
        <p:txBody>
          <a:bodyPr/>
          <a:lstStyle/>
          <a:p>
            <a:pPr>
              <a:defRPr/>
            </a:pPr>
            <a:fld id="{CF3E962D-B5EA-4101-BBB4-F8D0E850057D}" type="slidenum">
              <a:rPr lang="x-none" b="0">
                <a:solidFill>
                  <a:schemeClr val="tx1"/>
                </a:solidFill>
                <a:latin typeface="Arial" pitchFamily="34" charset="0"/>
                <a:cs typeface="+mn-cs"/>
              </a:rPr>
              <a:pPr>
                <a:defRPr/>
              </a:pPr>
              <a:t>63</a:t>
            </a:fld>
            <a:endParaRPr lang="en-US" b="0" dirty="0">
              <a:solidFill>
                <a:schemeClr val="tx1"/>
              </a:solidFill>
              <a:latin typeface="Arial" pitchFamily="34" charset="0"/>
              <a:cs typeface="+mn-cs"/>
            </a:endParaRPr>
          </a:p>
        </p:txBody>
      </p:sp>
      <p:pic>
        <p:nvPicPr>
          <p:cNvPr id="5530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55301" name="Rectangle 3"/>
          <p:cNvSpPr>
            <a:spLocks noGrp="1" noChangeArrowheads="1"/>
          </p:cNvSpPr>
          <p:nvPr>
            <p:ph type="title" idx="4294967295"/>
          </p:nvPr>
        </p:nvSpPr>
        <p:spPr/>
        <p:txBody>
          <a:bodyPr/>
          <a:lstStyle/>
          <a:p>
            <a:pPr eaLnBrk="1" hangingPunct="1"/>
            <a:r>
              <a:rPr lang="en-US" smtClean="0"/>
              <a:t>Example</a:t>
            </a:r>
          </a:p>
        </p:txBody>
      </p:sp>
      <p:sp>
        <p:nvSpPr>
          <p:cNvPr id="55302"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55303" name="AutoShape 5"/>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55304" name="Group 6"/>
          <p:cNvGrpSpPr>
            <a:grpSpLocks/>
          </p:cNvGrpSpPr>
          <p:nvPr/>
        </p:nvGrpSpPr>
        <p:grpSpPr bwMode="auto">
          <a:xfrm>
            <a:off x="3429000" y="2352675"/>
            <a:ext cx="1828800" cy="466725"/>
            <a:chOff x="2160" y="1200"/>
            <a:chExt cx="1152" cy="294"/>
          </a:xfrm>
        </p:grpSpPr>
        <p:grpSp>
          <p:nvGrpSpPr>
            <p:cNvPr id="55313" name="Group 7"/>
            <p:cNvGrpSpPr>
              <a:grpSpLocks/>
            </p:cNvGrpSpPr>
            <p:nvPr/>
          </p:nvGrpSpPr>
          <p:grpSpPr bwMode="auto">
            <a:xfrm>
              <a:off x="2234" y="1292"/>
              <a:ext cx="138" cy="110"/>
              <a:chOff x="2928" y="1465"/>
              <a:chExt cx="271" cy="215"/>
            </a:xfrm>
          </p:grpSpPr>
          <p:sp>
            <p:nvSpPr>
              <p:cNvPr id="55324"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5325"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5314"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5315"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5316"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5317"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5318"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55319" name="Group 15"/>
            <p:cNvGrpSpPr>
              <a:grpSpLocks/>
            </p:cNvGrpSpPr>
            <p:nvPr/>
          </p:nvGrpSpPr>
          <p:grpSpPr bwMode="auto">
            <a:xfrm>
              <a:off x="2528" y="1292"/>
              <a:ext cx="138" cy="110"/>
              <a:chOff x="3648" y="3312"/>
              <a:chExt cx="271" cy="215"/>
            </a:xfrm>
          </p:grpSpPr>
          <p:sp>
            <p:nvSpPr>
              <p:cNvPr id="55322"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5323"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5320"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5321"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5305" name="AutoShape 20"/>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55306" name="AutoShape 21"/>
          <p:cNvSpPr>
            <a:spLocks noChangeArrowheads="1"/>
          </p:cNvSpPr>
          <p:nvPr/>
        </p:nvSpPr>
        <p:spPr bwMode="auto">
          <a:xfrm>
            <a:off x="28956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q.deq(x)</a:t>
            </a:r>
          </a:p>
        </p:txBody>
      </p:sp>
      <p:sp>
        <p:nvSpPr>
          <p:cNvPr id="55307" name="AutoShape 22"/>
          <p:cNvSpPr>
            <a:spLocks noChangeArrowheads="1"/>
          </p:cNvSpPr>
          <p:nvPr/>
        </p:nvSpPr>
        <p:spPr bwMode="auto">
          <a:xfrm>
            <a:off x="5232400" y="34290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q.deq(y)</a:t>
            </a:r>
          </a:p>
        </p:txBody>
      </p:sp>
      <p:grpSp>
        <p:nvGrpSpPr>
          <p:cNvPr id="55308" name="Group 23"/>
          <p:cNvGrpSpPr>
            <a:grpSpLocks/>
          </p:cNvGrpSpPr>
          <p:nvPr/>
        </p:nvGrpSpPr>
        <p:grpSpPr bwMode="auto">
          <a:xfrm>
            <a:off x="838200" y="5257800"/>
            <a:ext cx="7391400" cy="762000"/>
            <a:chOff x="528" y="3312"/>
            <a:chExt cx="4656" cy="480"/>
          </a:xfrm>
        </p:grpSpPr>
        <p:sp>
          <p:nvSpPr>
            <p:cNvPr id="55311" name="AutoShape 24"/>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55312" name="Text Box 25"/>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55310" name="Picture 30" descr="MCj03970740000[1]"/>
          <p:cNvPicPr>
            <a:picLocks noChangeAspect="1" noChangeArrowheads="1"/>
          </p:cNvPicPr>
          <p:nvPr/>
        </p:nvPicPr>
        <p:blipFill>
          <a:blip r:embed="rId4" cstate="print"/>
          <a:srcRect/>
          <a:stretch>
            <a:fillRect/>
          </a:stretch>
        </p:blipFill>
        <p:spPr bwMode="auto">
          <a:xfrm>
            <a:off x="450850" y="534988"/>
            <a:ext cx="866775" cy="858837"/>
          </a:xfrm>
          <a:prstGeom prst="rect">
            <a:avLst/>
          </a:prstGeom>
          <a:noFill/>
          <a:ln w="9525">
            <a:noFill/>
            <a:miter lim="800000"/>
            <a:headEnd/>
            <a:tailEnd/>
          </a:ln>
        </p:spPr>
      </p:pic>
      <p:pic>
        <p:nvPicPr>
          <p:cNvPr id="30" name="Picture 7"/>
          <p:cNvPicPr>
            <a:picLocks noChangeAspect="1" noChangeArrowheads="1"/>
          </p:cNvPicPr>
          <p:nvPr/>
        </p:nvPicPr>
        <p:blipFill>
          <a:blip r:embed="rId5"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42" name="Slide Number Placeholder 3"/>
          <p:cNvSpPr>
            <a:spLocks noGrp="1"/>
          </p:cNvSpPr>
          <p:nvPr>
            <p:ph type="sldNum" sz="quarter" idx="11"/>
          </p:nvPr>
        </p:nvSpPr>
        <p:spPr>
          <a:xfrm>
            <a:off x="6553200" y="6248400"/>
            <a:ext cx="1905000" cy="457200"/>
          </a:xfrm>
        </p:spPr>
        <p:txBody>
          <a:bodyPr/>
          <a:lstStyle/>
          <a:p>
            <a:pPr>
              <a:defRPr/>
            </a:pPr>
            <a:fld id="{582297BF-99A3-4B86-B2D5-D4E5C9C56CA7}" type="slidenum">
              <a:rPr lang="x-none" b="0">
                <a:solidFill>
                  <a:schemeClr val="tx1"/>
                </a:solidFill>
                <a:latin typeface="Arial" pitchFamily="34" charset="0"/>
                <a:cs typeface="+mn-cs"/>
              </a:rPr>
              <a:pPr>
                <a:defRPr/>
              </a:pPr>
              <a:t>64</a:t>
            </a:fld>
            <a:endParaRPr lang="en-US" b="0" dirty="0">
              <a:solidFill>
                <a:schemeClr val="tx1"/>
              </a:solidFill>
              <a:latin typeface="Arial" pitchFamily="34" charset="0"/>
              <a:cs typeface="+mn-cs"/>
            </a:endParaRPr>
          </a:p>
        </p:txBody>
      </p:sp>
      <p:pic>
        <p:nvPicPr>
          <p:cNvPr id="5632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56325" name="Rectangle 3"/>
          <p:cNvSpPr>
            <a:spLocks noGrp="1" noChangeArrowheads="1"/>
          </p:cNvSpPr>
          <p:nvPr>
            <p:ph type="title" idx="4294967295"/>
          </p:nvPr>
        </p:nvSpPr>
        <p:spPr/>
        <p:txBody>
          <a:bodyPr/>
          <a:lstStyle/>
          <a:p>
            <a:pPr eaLnBrk="1" hangingPunct="1"/>
            <a:r>
              <a:rPr lang="en-US" smtClean="0"/>
              <a:t>Example</a:t>
            </a:r>
          </a:p>
        </p:txBody>
      </p:sp>
      <p:sp>
        <p:nvSpPr>
          <p:cNvPr id="56326"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56327" name="AutoShape 5"/>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56328" name="Group 6"/>
          <p:cNvGrpSpPr>
            <a:grpSpLocks/>
          </p:cNvGrpSpPr>
          <p:nvPr/>
        </p:nvGrpSpPr>
        <p:grpSpPr bwMode="auto">
          <a:xfrm>
            <a:off x="3429000" y="2352675"/>
            <a:ext cx="1828800" cy="466725"/>
            <a:chOff x="2160" y="1200"/>
            <a:chExt cx="1152" cy="294"/>
          </a:xfrm>
        </p:grpSpPr>
        <p:grpSp>
          <p:nvGrpSpPr>
            <p:cNvPr id="56350" name="Group 7"/>
            <p:cNvGrpSpPr>
              <a:grpSpLocks/>
            </p:cNvGrpSpPr>
            <p:nvPr/>
          </p:nvGrpSpPr>
          <p:grpSpPr bwMode="auto">
            <a:xfrm>
              <a:off x="2234" y="1292"/>
              <a:ext cx="138" cy="110"/>
              <a:chOff x="2928" y="1465"/>
              <a:chExt cx="271" cy="215"/>
            </a:xfrm>
          </p:grpSpPr>
          <p:sp>
            <p:nvSpPr>
              <p:cNvPr id="56361"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6362"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6351"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6352"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6353"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6354"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6355"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56356" name="Group 15"/>
            <p:cNvGrpSpPr>
              <a:grpSpLocks/>
            </p:cNvGrpSpPr>
            <p:nvPr/>
          </p:nvGrpSpPr>
          <p:grpSpPr bwMode="auto">
            <a:xfrm>
              <a:off x="2528" y="1292"/>
              <a:ext cx="138" cy="110"/>
              <a:chOff x="3648" y="3312"/>
              <a:chExt cx="271" cy="215"/>
            </a:xfrm>
          </p:grpSpPr>
          <p:sp>
            <p:nvSpPr>
              <p:cNvPr id="56359"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6360"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6357"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6358"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6329" name="AutoShape 20"/>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56330" name="AutoShape 21"/>
          <p:cNvSpPr>
            <a:spLocks noChangeArrowheads="1"/>
          </p:cNvSpPr>
          <p:nvPr/>
        </p:nvSpPr>
        <p:spPr bwMode="auto">
          <a:xfrm>
            <a:off x="28956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q.deq(x)</a:t>
            </a:r>
          </a:p>
        </p:txBody>
      </p:sp>
      <p:sp>
        <p:nvSpPr>
          <p:cNvPr id="56331" name="AutoShape 22"/>
          <p:cNvSpPr>
            <a:spLocks noChangeArrowheads="1"/>
          </p:cNvSpPr>
          <p:nvPr/>
        </p:nvSpPr>
        <p:spPr bwMode="auto">
          <a:xfrm>
            <a:off x="4953000" y="34290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q.deq(y)</a:t>
            </a:r>
          </a:p>
        </p:txBody>
      </p:sp>
      <p:sp>
        <p:nvSpPr>
          <p:cNvPr id="56332" name="Text Box 23"/>
          <p:cNvSpPr txBox="1">
            <a:spLocks noChangeArrowheads="1"/>
          </p:cNvSpPr>
          <p:nvPr/>
        </p:nvSpPr>
        <p:spPr bwMode="auto">
          <a:xfrm rot="2237948">
            <a:off x="5646738" y="2881313"/>
            <a:ext cx="3281362" cy="800100"/>
          </a:xfrm>
          <a:prstGeom prst="rect">
            <a:avLst/>
          </a:prstGeom>
          <a:noFill/>
          <a:ln w="38100">
            <a:solidFill>
              <a:srgbClr val="FF0000"/>
            </a:solidFill>
            <a:miter lim="800000"/>
            <a:headEnd/>
            <a:tailEnd/>
          </a:ln>
        </p:spPr>
        <p:txBody>
          <a:bodyPr wrap="none">
            <a:spAutoFit/>
          </a:bodyPr>
          <a:lstStyle/>
          <a:p>
            <a:pPr algn="r"/>
            <a:r>
              <a:rPr lang="en-US" sz="4400" dirty="0" err="1">
                <a:latin typeface="Arial" pitchFamily="34" charset="0"/>
              </a:rPr>
              <a:t>linearizable</a:t>
            </a:r>
            <a:endParaRPr lang="en-US" sz="4400" dirty="0">
              <a:latin typeface="Arial" pitchFamily="34" charset="0"/>
            </a:endParaRPr>
          </a:p>
        </p:txBody>
      </p:sp>
      <p:grpSp>
        <p:nvGrpSpPr>
          <p:cNvPr id="56333" name="Group 24"/>
          <p:cNvGrpSpPr>
            <a:grpSpLocks/>
          </p:cNvGrpSpPr>
          <p:nvPr/>
        </p:nvGrpSpPr>
        <p:grpSpPr bwMode="auto">
          <a:xfrm>
            <a:off x="923925" y="3271838"/>
            <a:ext cx="5867400" cy="2085975"/>
            <a:chOff x="582" y="2061"/>
            <a:chExt cx="3696" cy="1314"/>
          </a:xfrm>
        </p:grpSpPr>
        <p:grpSp>
          <p:nvGrpSpPr>
            <p:cNvPr id="56338" name="Group 25"/>
            <p:cNvGrpSpPr>
              <a:grpSpLocks/>
            </p:cNvGrpSpPr>
            <p:nvPr/>
          </p:nvGrpSpPr>
          <p:grpSpPr bwMode="auto">
            <a:xfrm>
              <a:off x="582" y="2061"/>
              <a:ext cx="3696" cy="1314"/>
              <a:chOff x="582" y="2061"/>
              <a:chExt cx="3696" cy="1314"/>
            </a:xfrm>
          </p:grpSpPr>
          <p:grpSp>
            <p:nvGrpSpPr>
              <p:cNvPr id="56340" name="Group 26"/>
              <p:cNvGrpSpPr>
                <a:grpSpLocks/>
              </p:cNvGrpSpPr>
              <p:nvPr/>
            </p:nvGrpSpPr>
            <p:grpSpPr bwMode="auto">
              <a:xfrm>
                <a:off x="582" y="2061"/>
                <a:ext cx="1152" cy="624"/>
                <a:chOff x="582" y="2061"/>
                <a:chExt cx="1152" cy="624"/>
              </a:xfrm>
            </p:grpSpPr>
            <p:sp>
              <p:nvSpPr>
                <p:cNvPr id="56348" name="AutoShape 27"/>
                <p:cNvSpPr>
                  <a:spLocks noChangeArrowheads="1"/>
                </p:cNvSpPr>
                <p:nvPr/>
              </p:nvSpPr>
              <p:spPr bwMode="auto">
                <a:xfrm>
                  <a:off x="582" y="2061"/>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sp>
              <p:nvSpPr>
                <p:cNvPr id="56349" name="Line 28"/>
                <p:cNvSpPr>
                  <a:spLocks noChangeShapeType="1"/>
                </p:cNvSpPr>
                <p:nvPr/>
              </p:nvSpPr>
              <p:spPr bwMode="auto">
                <a:xfrm>
                  <a:off x="1006" y="2212"/>
                  <a:ext cx="0" cy="334"/>
                </a:xfrm>
                <a:prstGeom prst="line">
                  <a:avLst/>
                </a:prstGeom>
                <a:noFill/>
                <a:ln w="76200">
                  <a:solidFill>
                    <a:srgbClr val="6666FF"/>
                  </a:solidFill>
                  <a:round/>
                  <a:headEnd/>
                  <a:tailEnd/>
                </a:ln>
              </p:spPr>
              <p:txBody>
                <a:bodyPr wrap="none" anchor="ctr"/>
                <a:lstStyle/>
                <a:p>
                  <a:endParaRPr lang="en-US" dirty="0">
                    <a:latin typeface="Courier New" pitchFamily="49" charset="0"/>
                  </a:endParaRPr>
                </a:p>
              </p:txBody>
            </p:sp>
          </p:grpSp>
          <p:grpSp>
            <p:nvGrpSpPr>
              <p:cNvPr id="56341" name="Group 29"/>
              <p:cNvGrpSpPr>
                <a:grpSpLocks/>
              </p:cNvGrpSpPr>
              <p:nvPr/>
            </p:nvGrpSpPr>
            <p:grpSpPr bwMode="auto">
              <a:xfrm>
                <a:off x="582" y="2751"/>
                <a:ext cx="1104" cy="624"/>
                <a:chOff x="582" y="2751"/>
                <a:chExt cx="1104" cy="624"/>
              </a:xfrm>
            </p:grpSpPr>
            <p:sp>
              <p:nvSpPr>
                <p:cNvPr id="56346" name="AutoShape 30"/>
                <p:cNvSpPr>
                  <a:spLocks noChangeArrowheads="1"/>
                </p:cNvSpPr>
                <p:nvPr/>
              </p:nvSpPr>
              <p:spPr bwMode="auto">
                <a:xfrm>
                  <a:off x="582" y="2751"/>
                  <a:ext cx="1104" cy="624"/>
                </a:xfrm>
                <a:prstGeom prst="leftRightArrow">
                  <a:avLst>
                    <a:gd name="adj1" fmla="val 50000"/>
                    <a:gd name="adj2" fmla="val 35385"/>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56347" name="Line 31"/>
                <p:cNvSpPr>
                  <a:spLocks noChangeShapeType="1"/>
                </p:cNvSpPr>
                <p:nvPr/>
              </p:nvSpPr>
              <p:spPr bwMode="auto">
                <a:xfrm>
                  <a:off x="1212" y="2938"/>
                  <a:ext cx="0" cy="278"/>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grpSp>
          <p:grpSp>
            <p:nvGrpSpPr>
              <p:cNvPr id="56342" name="Group 32"/>
              <p:cNvGrpSpPr>
                <a:grpSpLocks/>
              </p:cNvGrpSpPr>
              <p:nvPr/>
            </p:nvGrpSpPr>
            <p:grpSpPr bwMode="auto">
              <a:xfrm>
                <a:off x="1830" y="2751"/>
                <a:ext cx="1248" cy="624"/>
                <a:chOff x="1830" y="2751"/>
                <a:chExt cx="1248" cy="624"/>
              </a:xfrm>
            </p:grpSpPr>
            <p:sp>
              <p:nvSpPr>
                <p:cNvPr id="56344" name="AutoShape 33"/>
                <p:cNvSpPr>
                  <a:spLocks noChangeArrowheads="1"/>
                </p:cNvSpPr>
                <p:nvPr/>
              </p:nvSpPr>
              <p:spPr bwMode="auto">
                <a:xfrm>
                  <a:off x="1830" y="2751"/>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q.deq(x)</a:t>
                  </a:r>
                </a:p>
              </p:txBody>
            </p:sp>
            <p:sp>
              <p:nvSpPr>
                <p:cNvPr id="56345" name="Line 34"/>
                <p:cNvSpPr>
                  <a:spLocks noChangeShapeType="1"/>
                </p:cNvSpPr>
                <p:nvPr/>
              </p:nvSpPr>
              <p:spPr bwMode="auto">
                <a:xfrm>
                  <a:off x="2378" y="2894"/>
                  <a:ext cx="0" cy="333"/>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grpSp>
          <p:sp>
            <p:nvSpPr>
              <p:cNvPr id="56343" name="AutoShape 35"/>
              <p:cNvSpPr>
                <a:spLocks noChangeArrowheads="1"/>
              </p:cNvSpPr>
              <p:nvPr/>
            </p:nvSpPr>
            <p:spPr bwMode="auto">
              <a:xfrm>
                <a:off x="3126" y="2175"/>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q.deq(y)</a:t>
                </a:r>
              </a:p>
            </p:txBody>
          </p:sp>
        </p:grpSp>
        <p:sp>
          <p:nvSpPr>
            <p:cNvPr id="56339" name="Line 36"/>
            <p:cNvSpPr>
              <a:spLocks noChangeShapeType="1"/>
            </p:cNvSpPr>
            <p:nvPr/>
          </p:nvSpPr>
          <p:spPr bwMode="auto">
            <a:xfrm>
              <a:off x="3608" y="2340"/>
              <a:ext cx="0" cy="278"/>
            </a:xfrm>
            <a:prstGeom prst="line">
              <a:avLst/>
            </a:prstGeom>
            <a:noFill/>
            <a:ln w="76200">
              <a:solidFill>
                <a:srgbClr val="6666FF"/>
              </a:solidFill>
              <a:round/>
              <a:headEnd/>
              <a:tailEnd/>
            </a:ln>
          </p:spPr>
          <p:txBody>
            <a:bodyPr wrap="none" anchor="ctr"/>
            <a:lstStyle/>
            <a:p>
              <a:endParaRPr lang="en-US" dirty="0">
                <a:latin typeface="Courier New" pitchFamily="49" charset="0"/>
              </a:endParaRPr>
            </a:p>
          </p:txBody>
        </p:sp>
      </p:grpSp>
      <p:grpSp>
        <p:nvGrpSpPr>
          <p:cNvPr id="56334" name="Group 37"/>
          <p:cNvGrpSpPr>
            <a:grpSpLocks/>
          </p:cNvGrpSpPr>
          <p:nvPr/>
        </p:nvGrpSpPr>
        <p:grpSpPr bwMode="auto">
          <a:xfrm>
            <a:off x="838200" y="5257800"/>
            <a:ext cx="7391400" cy="762000"/>
            <a:chOff x="528" y="3312"/>
            <a:chExt cx="4656" cy="480"/>
          </a:xfrm>
        </p:grpSpPr>
        <p:sp>
          <p:nvSpPr>
            <p:cNvPr id="56336" name="AutoShape 38"/>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56337" name="Text Box 39"/>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43"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7" name="Slide Number Placeholder 3"/>
          <p:cNvSpPr>
            <a:spLocks noGrp="1"/>
          </p:cNvSpPr>
          <p:nvPr>
            <p:ph type="sldNum" sz="quarter" idx="11"/>
          </p:nvPr>
        </p:nvSpPr>
        <p:spPr>
          <a:xfrm>
            <a:off x="6553200" y="6248400"/>
            <a:ext cx="1905000" cy="457200"/>
          </a:xfrm>
        </p:spPr>
        <p:txBody>
          <a:bodyPr/>
          <a:lstStyle/>
          <a:p>
            <a:pPr>
              <a:defRPr/>
            </a:pPr>
            <a:fld id="{2D261149-7097-4739-B42C-6BAEC37E2B7F}" type="slidenum">
              <a:rPr lang="x-none" b="0">
                <a:solidFill>
                  <a:schemeClr val="tx1"/>
                </a:solidFill>
                <a:latin typeface="Arial" pitchFamily="34" charset="0"/>
                <a:cs typeface="+mn-cs"/>
              </a:rPr>
              <a:pPr>
                <a:defRPr/>
              </a:pPr>
              <a:t>65</a:t>
            </a:fld>
            <a:endParaRPr lang="en-US" b="0" dirty="0">
              <a:solidFill>
                <a:schemeClr val="tx1"/>
              </a:solidFill>
              <a:latin typeface="Arial" pitchFamily="34" charset="0"/>
              <a:cs typeface="+mn-cs"/>
            </a:endParaRPr>
          </a:p>
        </p:txBody>
      </p:sp>
      <p:pic>
        <p:nvPicPr>
          <p:cNvPr id="5734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57349" name="Rectangle 3"/>
          <p:cNvSpPr>
            <a:spLocks noGrp="1" noChangeArrowheads="1"/>
          </p:cNvSpPr>
          <p:nvPr>
            <p:ph type="title" idx="4294967295"/>
          </p:nvPr>
        </p:nvSpPr>
        <p:spPr/>
        <p:txBody>
          <a:bodyPr/>
          <a:lstStyle/>
          <a:p>
            <a:pPr eaLnBrk="1" hangingPunct="1"/>
            <a:r>
              <a:rPr lang="en-US" smtClean="0"/>
              <a:t>Example</a:t>
            </a:r>
          </a:p>
        </p:txBody>
      </p:sp>
      <p:sp>
        <p:nvSpPr>
          <p:cNvPr id="57350"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57351" name="AutoShape 5"/>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57352" name="Group 6"/>
          <p:cNvGrpSpPr>
            <a:grpSpLocks/>
          </p:cNvGrpSpPr>
          <p:nvPr/>
        </p:nvGrpSpPr>
        <p:grpSpPr bwMode="auto">
          <a:xfrm>
            <a:off x="3429000" y="2352675"/>
            <a:ext cx="1828800" cy="466725"/>
            <a:chOff x="2160" y="1200"/>
            <a:chExt cx="1152" cy="294"/>
          </a:xfrm>
        </p:grpSpPr>
        <p:grpSp>
          <p:nvGrpSpPr>
            <p:cNvPr id="57369" name="Group 7"/>
            <p:cNvGrpSpPr>
              <a:grpSpLocks/>
            </p:cNvGrpSpPr>
            <p:nvPr/>
          </p:nvGrpSpPr>
          <p:grpSpPr bwMode="auto">
            <a:xfrm>
              <a:off x="2234" y="1292"/>
              <a:ext cx="138" cy="110"/>
              <a:chOff x="2928" y="1465"/>
              <a:chExt cx="271" cy="215"/>
            </a:xfrm>
          </p:grpSpPr>
          <p:sp>
            <p:nvSpPr>
              <p:cNvPr id="57380"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7381"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7370"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7371"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7372"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7373"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7374"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57375" name="Group 15"/>
            <p:cNvGrpSpPr>
              <a:grpSpLocks/>
            </p:cNvGrpSpPr>
            <p:nvPr/>
          </p:nvGrpSpPr>
          <p:grpSpPr bwMode="auto">
            <a:xfrm>
              <a:off x="2528" y="1292"/>
              <a:ext cx="138" cy="110"/>
              <a:chOff x="3648" y="3312"/>
              <a:chExt cx="271" cy="215"/>
            </a:xfrm>
          </p:grpSpPr>
          <p:sp>
            <p:nvSpPr>
              <p:cNvPr id="57378"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7379"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7376"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7377"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7353" name="AutoShape 20"/>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57354" name="AutoShape 21"/>
          <p:cNvSpPr>
            <a:spLocks noChangeArrowheads="1"/>
          </p:cNvSpPr>
          <p:nvPr/>
        </p:nvSpPr>
        <p:spPr bwMode="auto">
          <a:xfrm>
            <a:off x="28956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q.deq(x)</a:t>
            </a:r>
          </a:p>
        </p:txBody>
      </p:sp>
      <p:sp>
        <p:nvSpPr>
          <p:cNvPr id="57355" name="AutoShape 22"/>
          <p:cNvSpPr>
            <a:spLocks noChangeArrowheads="1"/>
          </p:cNvSpPr>
          <p:nvPr/>
        </p:nvSpPr>
        <p:spPr bwMode="auto">
          <a:xfrm>
            <a:off x="4953000" y="34290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q.deq(y)</a:t>
            </a:r>
          </a:p>
        </p:txBody>
      </p:sp>
      <p:sp>
        <p:nvSpPr>
          <p:cNvPr id="57356" name="Text Box 23"/>
          <p:cNvSpPr txBox="1">
            <a:spLocks noChangeArrowheads="1"/>
          </p:cNvSpPr>
          <p:nvPr/>
        </p:nvSpPr>
        <p:spPr bwMode="auto">
          <a:xfrm rot="2237948">
            <a:off x="6918325" y="3309938"/>
            <a:ext cx="1865313" cy="800100"/>
          </a:xfrm>
          <a:prstGeom prst="rect">
            <a:avLst/>
          </a:prstGeom>
          <a:noFill/>
          <a:ln w="38100">
            <a:solidFill>
              <a:srgbClr val="FF0000"/>
            </a:solidFill>
            <a:miter lim="800000"/>
            <a:headEnd/>
            <a:tailEnd/>
          </a:ln>
        </p:spPr>
        <p:txBody>
          <a:bodyPr wrap="none">
            <a:spAutoFit/>
          </a:bodyPr>
          <a:lstStyle/>
          <a:p>
            <a:pPr algn="r"/>
            <a:r>
              <a:rPr lang="en-US" sz="4400" dirty="0">
                <a:latin typeface="Arial" pitchFamily="34" charset="0"/>
              </a:rPr>
              <a:t>Valid?</a:t>
            </a:r>
          </a:p>
        </p:txBody>
      </p:sp>
      <p:sp>
        <p:nvSpPr>
          <p:cNvPr id="57357" name="AutoShape 27"/>
          <p:cNvSpPr>
            <a:spLocks noChangeArrowheads="1"/>
          </p:cNvSpPr>
          <p:nvPr/>
        </p:nvSpPr>
        <p:spPr bwMode="auto">
          <a:xfrm>
            <a:off x="923925" y="3271838"/>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sp>
        <p:nvSpPr>
          <p:cNvPr id="823324" name="Line 28"/>
          <p:cNvSpPr>
            <a:spLocks noChangeShapeType="1"/>
          </p:cNvSpPr>
          <p:nvPr/>
        </p:nvSpPr>
        <p:spPr bwMode="auto">
          <a:xfrm>
            <a:off x="1597025" y="3511550"/>
            <a:ext cx="0" cy="530225"/>
          </a:xfrm>
          <a:prstGeom prst="line">
            <a:avLst/>
          </a:prstGeom>
          <a:noFill/>
          <a:ln w="76200">
            <a:solidFill>
              <a:srgbClr val="6666FF"/>
            </a:solidFill>
            <a:round/>
            <a:headEnd/>
            <a:tailEnd/>
          </a:ln>
        </p:spPr>
        <p:txBody>
          <a:bodyPr wrap="none" anchor="ctr"/>
          <a:lstStyle/>
          <a:p>
            <a:endParaRPr lang="en-US" dirty="0">
              <a:latin typeface="Courier New" pitchFamily="49" charset="0"/>
            </a:endParaRPr>
          </a:p>
        </p:txBody>
      </p:sp>
      <p:sp>
        <p:nvSpPr>
          <p:cNvPr id="57359" name="AutoShape 30"/>
          <p:cNvSpPr>
            <a:spLocks noChangeArrowheads="1"/>
          </p:cNvSpPr>
          <p:nvPr/>
        </p:nvSpPr>
        <p:spPr bwMode="auto">
          <a:xfrm>
            <a:off x="923925" y="4367213"/>
            <a:ext cx="1752600" cy="990600"/>
          </a:xfrm>
          <a:prstGeom prst="leftRightArrow">
            <a:avLst>
              <a:gd name="adj1" fmla="val 50000"/>
              <a:gd name="adj2" fmla="val 35385"/>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823327" name="Line 31"/>
          <p:cNvSpPr>
            <a:spLocks noChangeShapeType="1"/>
          </p:cNvSpPr>
          <p:nvPr/>
        </p:nvSpPr>
        <p:spPr bwMode="auto">
          <a:xfrm>
            <a:off x="1924050" y="4664075"/>
            <a:ext cx="0" cy="441325"/>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sp>
        <p:nvSpPr>
          <p:cNvPr id="57361" name="AutoShape 33"/>
          <p:cNvSpPr>
            <a:spLocks noChangeArrowheads="1"/>
          </p:cNvSpPr>
          <p:nvPr/>
        </p:nvSpPr>
        <p:spPr bwMode="auto">
          <a:xfrm>
            <a:off x="2905125" y="4367213"/>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q.deq(x)</a:t>
            </a:r>
          </a:p>
        </p:txBody>
      </p:sp>
      <p:sp>
        <p:nvSpPr>
          <p:cNvPr id="57362" name="Line 34"/>
          <p:cNvSpPr>
            <a:spLocks noChangeShapeType="1"/>
          </p:cNvSpPr>
          <p:nvPr/>
        </p:nvSpPr>
        <p:spPr bwMode="auto">
          <a:xfrm>
            <a:off x="3775075" y="4594225"/>
            <a:ext cx="0" cy="528638"/>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sp>
        <p:nvSpPr>
          <p:cNvPr id="57363" name="AutoShape 35"/>
          <p:cNvSpPr>
            <a:spLocks noChangeArrowheads="1"/>
          </p:cNvSpPr>
          <p:nvPr/>
        </p:nvSpPr>
        <p:spPr bwMode="auto">
          <a:xfrm>
            <a:off x="4962525" y="3452813"/>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q.deq(y)</a:t>
            </a:r>
          </a:p>
        </p:txBody>
      </p:sp>
      <p:sp>
        <p:nvSpPr>
          <p:cNvPr id="57364" name="Line 36"/>
          <p:cNvSpPr>
            <a:spLocks noChangeShapeType="1"/>
          </p:cNvSpPr>
          <p:nvPr/>
        </p:nvSpPr>
        <p:spPr bwMode="auto">
          <a:xfrm>
            <a:off x="5727700" y="3714750"/>
            <a:ext cx="0" cy="441325"/>
          </a:xfrm>
          <a:prstGeom prst="line">
            <a:avLst/>
          </a:prstGeom>
          <a:noFill/>
          <a:ln w="76200">
            <a:solidFill>
              <a:srgbClr val="6666FF"/>
            </a:solidFill>
            <a:round/>
            <a:headEnd/>
            <a:tailEnd/>
          </a:ln>
        </p:spPr>
        <p:txBody>
          <a:bodyPr wrap="none" anchor="ctr"/>
          <a:lstStyle/>
          <a:p>
            <a:endParaRPr lang="en-US" dirty="0">
              <a:latin typeface="Courier New" pitchFamily="49" charset="0"/>
            </a:endParaRPr>
          </a:p>
        </p:txBody>
      </p:sp>
      <p:grpSp>
        <p:nvGrpSpPr>
          <p:cNvPr id="57365" name="Group 37"/>
          <p:cNvGrpSpPr>
            <a:grpSpLocks/>
          </p:cNvGrpSpPr>
          <p:nvPr/>
        </p:nvGrpSpPr>
        <p:grpSpPr bwMode="auto">
          <a:xfrm>
            <a:off x="838200" y="5257800"/>
            <a:ext cx="7391400" cy="762000"/>
            <a:chOff x="528" y="3312"/>
            <a:chExt cx="4656" cy="480"/>
          </a:xfrm>
        </p:grpSpPr>
        <p:sp>
          <p:nvSpPr>
            <p:cNvPr id="57367" name="AutoShape 38"/>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57368" name="Text Box 39"/>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3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2.77778E-6 -2.56083E-6 L 0.0533 -2.56083E-6 " pathEditMode="relative" rAng="0" ptsTypes="AA">
                                      <p:cBhvr>
                                        <p:cTn id="6" dur="1000" fill="hold"/>
                                        <p:tgtEl>
                                          <p:spTgt spid="823324"/>
                                        </p:tgtEl>
                                        <p:attrNameLst>
                                          <p:attrName>ppt_x</p:attrName>
                                          <p:attrName>ppt_y</p:attrName>
                                        </p:attrNameLst>
                                      </p:cBhvr>
                                      <p:rCtr x="27" y="0"/>
                                    </p:animMotion>
                                  </p:childTnLst>
                                </p:cTn>
                              </p:par>
                              <p:par>
                                <p:cTn id="7" presetID="35" presetClass="path" presetSubtype="0" accel="50000" decel="50000" fill="hold" grpId="0" nodeType="withEffect">
                                  <p:stCondLst>
                                    <p:cond delay="0"/>
                                  </p:stCondLst>
                                  <p:childTnLst>
                                    <p:animMotion origin="layout" path="M 3.33333E-6 -3.85863E-6 L -0.0382 -3.85863E-6 " pathEditMode="relative" rAng="0" ptsTypes="AA">
                                      <p:cBhvr>
                                        <p:cTn id="8" dur="1000" fill="hold"/>
                                        <p:tgtEl>
                                          <p:spTgt spid="823327"/>
                                        </p:tgtEl>
                                        <p:attrNameLst>
                                          <p:attrName>ppt_x</p:attrName>
                                          <p:attrName>ppt_y</p:attrName>
                                        </p:attrNameLst>
                                      </p:cBhvr>
                                      <p:rCtr x="-1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324" grpId="0" animBg="1"/>
      <p:bldP spid="823327"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3" name="Slide Number Placeholder 3"/>
          <p:cNvSpPr>
            <a:spLocks noGrp="1"/>
          </p:cNvSpPr>
          <p:nvPr>
            <p:ph type="sldNum" sz="quarter" idx="11"/>
          </p:nvPr>
        </p:nvSpPr>
        <p:spPr>
          <a:xfrm>
            <a:off x="6553200" y="6248400"/>
            <a:ext cx="1905000" cy="457200"/>
          </a:xfrm>
        </p:spPr>
        <p:txBody>
          <a:bodyPr/>
          <a:lstStyle/>
          <a:p>
            <a:pPr>
              <a:defRPr/>
            </a:pPr>
            <a:fld id="{CA3EB518-5C57-4A9D-890C-8591CB9BDFD0}" type="slidenum">
              <a:rPr lang="x-none" b="0">
                <a:solidFill>
                  <a:schemeClr val="tx1"/>
                </a:solidFill>
                <a:latin typeface="Arial" pitchFamily="34" charset="0"/>
                <a:cs typeface="+mn-cs"/>
              </a:rPr>
              <a:pPr>
                <a:defRPr/>
              </a:pPr>
              <a:t>66</a:t>
            </a:fld>
            <a:endParaRPr lang="en-US" b="0" dirty="0">
              <a:solidFill>
                <a:schemeClr val="tx1"/>
              </a:solidFill>
              <a:latin typeface="Arial" pitchFamily="34" charset="0"/>
              <a:cs typeface="+mn-cs"/>
            </a:endParaRPr>
          </a:p>
        </p:txBody>
      </p:sp>
      <p:pic>
        <p:nvPicPr>
          <p:cNvPr id="58372" name="Picture 31"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58373" name="Rectangle 2"/>
          <p:cNvSpPr>
            <a:spLocks noGrp="1" noChangeArrowheads="1"/>
          </p:cNvSpPr>
          <p:nvPr>
            <p:ph type="title" idx="4294967295"/>
          </p:nvPr>
        </p:nvSpPr>
        <p:spPr/>
        <p:txBody>
          <a:bodyPr/>
          <a:lstStyle/>
          <a:p>
            <a:pPr eaLnBrk="1" hangingPunct="1"/>
            <a:r>
              <a:rPr lang="en-US" smtClean="0"/>
              <a:t>Example</a:t>
            </a:r>
          </a:p>
        </p:txBody>
      </p:sp>
      <p:grpSp>
        <p:nvGrpSpPr>
          <p:cNvPr id="58374" name="Group 3"/>
          <p:cNvGrpSpPr>
            <a:grpSpLocks/>
          </p:cNvGrpSpPr>
          <p:nvPr/>
        </p:nvGrpSpPr>
        <p:grpSpPr bwMode="auto">
          <a:xfrm>
            <a:off x="838200" y="5257800"/>
            <a:ext cx="7391400" cy="762000"/>
            <a:chOff x="528" y="3312"/>
            <a:chExt cx="4656" cy="480"/>
          </a:xfrm>
        </p:grpSpPr>
        <p:sp>
          <p:nvSpPr>
            <p:cNvPr id="58390" name="AutoShape 4"/>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58391" name="Text Box 5"/>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grpSp>
        <p:nvGrpSpPr>
          <p:cNvPr id="58375" name="Group 7"/>
          <p:cNvGrpSpPr>
            <a:grpSpLocks/>
          </p:cNvGrpSpPr>
          <p:nvPr/>
        </p:nvGrpSpPr>
        <p:grpSpPr bwMode="auto">
          <a:xfrm>
            <a:off x="3429000" y="2352675"/>
            <a:ext cx="1828800" cy="466725"/>
            <a:chOff x="2160" y="1200"/>
            <a:chExt cx="1152" cy="294"/>
          </a:xfrm>
        </p:grpSpPr>
        <p:grpSp>
          <p:nvGrpSpPr>
            <p:cNvPr id="58377" name="Group 8"/>
            <p:cNvGrpSpPr>
              <a:grpSpLocks/>
            </p:cNvGrpSpPr>
            <p:nvPr/>
          </p:nvGrpSpPr>
          <p:grpSpPr bwMode="auto">
            <a:xfrm>
              <a:off x="2234" y="1292"/>
              <a:ext cx="138" cy="110"/>
              <a:chOff x="2928" y="1465"/>
              <a:chExt cx="271" cy="215"/>
            </a:xfrm>
          </p:grpSpPr>
          <p:sp>
            <p:nvSpPr>
              <p:cNvPr id="58388" name="Oval 9"/>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8389" name="Oval 10"/>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8378" name="Rectangle 11"/>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8379" name="Rectangle 12"/>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8380" name="Rectangle 13"/>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8381" name="Line 14"/>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8382" name="Line 15"/>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58383" name="Group 16"/>
            <p:cNvGrpSpPr>
              <a:grpSpLocks/>
            </p:cNvGrpSpPr>
            <p:nvPr/>
          </p:nvGrpSpPr>
          <p:grpSpPr bwMode="auto">
            <a:xfrm>
              <a:off x="2528" y="1292"/>
              <a:ext cx="138" cy="110"/>
              <a:chOff x="3648" y="3312"/>
              <a:chExt cx="271" cy="215"/>
            </a:xfrm>
          </p:grpSpPr>
          <p:sp>
            <p:nvSpPr>
              <p:cNvPr id="58386" name="Oval 17"/>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8387" name="Oval 18"/>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8384" name="Oval 19"/>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8385" name="Oval 20"/>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pic>
        <p:nvPicPr>
          <p:cNvPr id="24"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4" name="Slide Number Placeholder 3"/>
          <p:cNvSpPr>
            <a:spLocks noGrp="1"/>
          </p:cNvSpPr>
          <p:nvPr>
            <p:ph type="sldNum" sz="quarter" idx="11"/>
          </p:nvPr>
        </p:nvSpPr>
        <p:spPr>
          <a:xfrm>
            <a:off x="6553200" y="6248400"/>
            <a:ext cx="1905000" cy="457200"/>
          </a:xfrm>
        </p:spPr>
        <p:txBody>
          <a:bodyPr/>
          <a:lstStyle/>
          <a:p>
            <a:pPr>
              <a:defRPr/>
            </a:pPr>
            <a:fld id="{99888B3A-CE24-45A5-B762-46968A3E4FD3}" type="slidenum">
              <a:rPr lang="x-none" b="0">
                <a:solidFill>
                  <a:schemeClr val="tx1"/>
                </a:solidFill>
                <a:latin typeface="Arial" pitchFamily="34" charset="0"/>
                <a:cs typeface="+mn-cs"/>
              </a:rPr>
              <a:pPr>
                <a:defRPr/>
              </a:pPr>
              <a:t>67</a:t>
            </a:fld>
            <a:endParaRPr lang="en-US" b="0" dirty="0">
              <a:solidFill>
                <a:schemeClr val="tx1"/>
              </a:solidFill>
              <a:latin typeface="Arial" pitchFamily="34" charset="0"/>
              <a:cs typeface="+mn-cs"/>
            </a:endParaRPr>
          </a:p>
        </p:txBody>
      </p:sp>
      <p:pic>
        <p:nvPicPr>
          <p:cNvPr id="5939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59397" name="Rectangle 3"/>
          <p:cNvSpPr>
            <a:spLocks noGrp="1" noChangeArrowheads="1"/>
          </p:cNvSpPr>
          <p:nvPr>
            <p:ph type="title" idx="4294967295"/>
          </p:nvPr>
        </p:nvSpPr>
        <p:spPr/>
        <p:txBody>
          <a:bodyPr/>
          <a:lstStyle/>
          <a:p>
            <a:pPr eaLnBrk="1" hangingPunct="1"/>
            <a:r>
              <a:rPr lang="en-US" smtClean="0"/>
              <a:t>Example</a:t>
            </a:r>
          </a:p>
        </p:txBody>
      </p:sp>
      <p:grpSp>
        <p:nvGrpSpPr>
          <p:cNvPr id="59398" name="Group 4"/>
          <p:cNvGrpSpPr>
            <a:grpSpLocks/>
          </p:cNvGrpSpPr>
          <p:nvPr/>
        </p:nvGrpSpPr>
        <p:grpSpPr bwMode="auto">
          <a:xfrm>
            <a:off x="838200" y="5257800"/>
            <a:ext cx="7391400" cy="762000"/>
            <a:chOff x="528" y="3312"/>
            <a:chExt cx="4656" cy="480"/>
          </a:xfrm>
        </p:grpSpPr>
        <p:sp>
          <p:nvSpPr>
            <p:cNvPr id="59415" name="AutoShape 5"/>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59416" name="Text Box 6"/>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59399" name="AutoShape 7"/>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59400" name="Group 8"/>
          <p:cNvGrpSpPr>
            <a:grpSpLocks/>
          </p:cNvGrpSpPr>
          <p:nvPr/>
        </p:nvGrpSpPr>
        <p:grpSpPr bwMode="auto">
          <a:xfrm>
            <a:off x="3429000" y="2352675"/>
            <a:ext cx="1828800" cy="466725"/>
            <a:chOff x="2160" y="1200"/>
            <a:chExt cx="1152" cy="294"/>
          </a:xfrm>
        </p:grpSpPr>
        <p:grpSp>
          <p:nvGrpSpPr>
            <p:cNvPr id="59402" name="Group 9"/>
            <p:cNvGrpSpPr>
              <a:grpSpLocks/>
            </p:cNvGrpSpPr>
            <p:nvPr/>
          </p:nvGrpSpPr>
          <p:grpSpPr bwMode="auto">
            <a:xfrm>
              <a:off x="2234" y="1292"/>
              <a:ext cx="138" cy="110"/>
              <a:chOff x="2928" y="1465"/>
              <a:chExt cx="271" cy="215"/>
            </a:xfrm>
          </p:grpSpPr>
          <p:sp>
            <p:nvSpPr>
              <p:cNvPr id="59413" name="Oval 10"/>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9414" name="Oval 11"/>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9403" name="Rectangle 12"/>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9404" name="Rectangle 13"/>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9405" name="Rectangle 14"/>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59406" name="Line 15"/>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9407" name="Line 16"/>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59408" name="Group 17"/>
            <p:cNvGrpSpPr>
              <a:grpSpLocks/>
            </p:cNvGrpSpPr>
            <p:nvPr/>
          </p:nvGrpSpPr>
          <p:grpSpPr bwMode="auto">
            <a:xfrm>
              <a:off x="2528" y="1292"/>
              <a:ext cx="138" cy="110"/>
              <a:chOff x="3648" y="3312"/>
              <a:chExt cx="271" cy="215"/>
            </a:xfrm>
          </p:grpSpPr>
          <p:sp>
            <p:nvSpPr>
              <p:cNvPr id="59411" name="Oval 18"/>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9412" name="Oval 19"/>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59409" name="Oval 20"/>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59410" name="Oval 21"/>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pic>
        <p:nvPicPr>
          <p:cNvPr id="25"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5" name="Slide Number Placeholder 3"/>
          <p:cNvSpPr>
            <a:spLocks noGrp="1"/>
          </p:cNvSpPr>
          <p:nvPr>
            <p:ph type="sldNum" sz="quarter" idx="11"/>
          </p:nvPr>
        </p:nvSpPr>
        <p:spPr>
          <a:xfrm>
            <a:off x="6553200" y="6248400"/>
            <a:ext cx="1905000" cy="457200"/>
          </a:xfrm>
        </p:spPr>
        <p:txBody>
          <a:bodyPr/>
          <a:lstStyle/>
          <a:p>
            <a:pPr>
              <a:defRPr/>
            </a:pPr>
            <a:fld id="{920BED9B-64EC-4F2B-BD53-3AD8638E00B2}" type="slidenum">
              <a:rPr lang="x-none" b="0">
                <a:solidFill>
                  <a:schemeClr val="tx1"/>
                </a:solidFill>
                <a:latin typeface="Arial" pitchFamily="34" charset="0"/>
                <a:cs typeface="+mn-cs"/>
              </a:rPr>
              <a:pPr>
                <a:defRPr/>
              </a:pPr>
              <a:t>68</a:t>
            </a:fld>
            <a:endParaRPr lang="en-US" b="0" dirty="0">
              <a:solidFill>
                <a:schemeClr val="tx1"/>
              </a:solidFill>
              <a:latin typeface="Arial" pitchFamily="34" charset="0"/>
              <a:cs typeface="+mn-cs"/>
            </a:endParaRPr>
          </a:p>
        </p:txBody>
      </p:sp>
      <p:pic>
        <p:nvPicPr>
          <p:cNvPr id="6042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60421" name="Rectangle 3"/>
          <p:cNvSpPr>
            <a:spLocks noGrp="1" noChangeArrowheads="1"/>
          </p:cNvSpPr>
          <p:nvPr>
            <p:ph type="title" idx="4294967295"/>
          </p:nvPr>
        </p:nvSpPr>
        <p:spPr/>
        <p:txBody>
          <a:bodyPr/>
          <a:lstStyle/>
          <a:p>
            <a:pPr eaLnBrk="1" hangingPunct="1"/>
            <a:r>
              <a:rPr lang="en-US" smtClean="0"/>
              <a:t>Example</a:t>
            </a:r>
          </a:p>
        </p:txBody>
      </p:sp>
      <p:grpSp>
        <p:nvGrpSpPr>
          <p:cNvPr id="60422" name="Group 4"/>
          <p:cNvGrpSpPr>
            <a:grpSpLocks/>
          </p:cNvGrpSpPr>
          <p:nvPr/>
        </p:nvGrpSpPr>
        <p:grpSpPr bwMode="auto">
          <a:xfrm>
            <a:off x="838200" y="5257800"/>
            <a:ext cx="7391400" cy="762000"/>
            <a:chOff x="528" y="3312"/>
            <a:chExt cx="4656" cy="480"/>
          </a:xfrm>
        </p:grpSpPr>
        <p:sp>
          <p:nvSpPr>
            <p:cNvPr id="60440" name="AutoShape 5"/>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60441" name="Text Box 6"/>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60423" name="AutoShape 7"/>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60424" name="Group 8"/>
          <p:cNvGrpSpPr>
            <a:grpSpLocks/>
          </p:cNvGrpSpPr>
          <p:nvPr/>
        </p:nvGrpSpPr>
        <p:grpSpPr bwMode="auto">
          <a:xfrm>
            <a:off x="3429000" y="2352675"/>
            <a:ext cx="1828800" cy="466725"/>
            <a:chOff x="2160" y="1200"/>
            <a:chExt cx="1152" cy="294"/>
          </a:xfrm>
        </p:grpSpPr>
        <p:grpSp>
          <p:nvGrpSpPr>
            <p:cNvPr id="60427" name="Group 9"/>
            <p:cNvGrpSpPr>
              <a:grpSpLocks/>
            </p:cNvGrpSpPr>
            <p:nvPr/>
          </p:nvGrpSpPr>
          <p:grpSpPr bwMode="auto">
            <a:xfrm>
              <a:off x="2234" y="1292"/>
              <a:ext cx="138" cy="110"/>
              <a:chOff x="2928" y="1465"/>
              <a:chExt cx="271" cy="215"/>
            </a:xfrm>
          </p:grpSpPr>
          <p:sp>
            <p:nvSpPr>
              <p:cNvPr id="60438" name="Oval 10"/>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0439" name="Oval 11"/>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0428" name="Rectangle 12"/>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0429" name="Rectangle 13"/>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0430" name="Rectangle 14"/>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0431" name="Line 15"/>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0432" name="Line 16"/>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60433" name="Group 17"/>
            <p:cNvGrpSpPr>
              <a:grpSpLocks/>
            </p:cNvGrpSpPr>
            <p:nvPr/>
          </p:nvGrpSpPr>
          <p:grpSpPr bwMode="auto">
            <a:xfrm>
              <a:off x="2528" y="1292"/>
              <a:ext cx="138" cy="110"/>
              <a:chOff x="3648" y="3312"/>
              <a:chExt cx="271" cy="215"/>
            </a:xfrm>
          </p:grpSpPr>
          <p:sp>
            <p:nvSpPr>
              <p:cNvPr id="60436" name="Oval 18"/>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0437" name="Oval 19"/>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0434" name="Oval 20"/>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0435" name="Oval 21"/>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0425" name="AutoShape 23"/>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q.deq(y)</a:t>
            </a:r>
          </a:p>
        </p:txBody>
      </p:sp>
      <p:pic>
        <p:nvPicPr>
          <p:cNvPr id="26"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7" name="Slide Number Placeholder 3"/>
          <p:cNvSpPr>
            <a:spLocks noGrp="1"/>
          </p:cNvSpPr>
          <p:nvPr>
            <p:ph type="sldNum" sz="quarter" idx="11"/>
          </p:nvPr>
        </p:nvSpPr>
        <p:spPr>
          <a:xfrm>
            <a:off x="6553200" y="6248400"/>
            <a:ext cx="1905000" cy="457200"/>
          </a:xfrm>
        </p:spPr>
        <p:txBody>
          <a:bodyPr/>
          <a:lstStyle/>
          <a:p>
            <a:pPr>
              <a:defRPr/>
            </a:pPr>
            <a:fld id="{816F0D86-075C-4AEE-B078-8432DEED9B5F}" type="slidenum">
              <a:rPr lang="x-none" b="0">
                <a:solidFill>
                  <a:schemeClr val="tx1"/>
                </a:solidFill>
                <a:latin typeface="Arial" pitchFamily="34" charset="0"/>
                <a:cs typeface="+mn-cs"/>
              </a:rPr>
              <a:pPr>
                <a:defRPr/>
              </a:pPr>
              <a:t>69</a:t>
            </a:fld>
            <a:endParaRPr lang="en-US" b="0" dirty="0">
              <a:solidFill>
                <a:schemeClr val="tx1"/>
              </a:solidFill>
              <a:latin typeface="Arial" pitchFamily="34" charset="0"/>
              <a:cs typeface="+mn-cs"/>
            </a:endParaRPr>
          </a:p>
        </p:txBody>
      </p:sp>
      <p:pic>
        <p:nvPicPr>
          <p:cNvPr id="6144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61445" name="Rectangle 3"/>
          <p:cNvSpPr>
            <a:spLocks noGrp="1" noChangeArrowheads="1"/>
          </p:cNvSpPr>
          <p:nvPr>
            <p:ph type="title" idx="4294967295"/>
          </p:nvPr>
        </p:nvSpPr>
        <p:spPr/>
        <p:txBody>
          <a:bodyPr/>
          <a:lstStyle/>
          <a:p>
            <a:pPr eaLnBrk="1" hangingPunct="1"/>
            <a:r>
              <a:rPr lang="en-US" smtClean="0"/>
              <a:t>Example</a:t>
            </a:r>
          </a:p>
        </p:txBody>
      </p:sp>
      <p:grpSp>
        <p:nvGrpSpPr>
          <p:cNvPr id="61446" name="Group 4"/>
          <p:cNvGrpSpPr>
            <a:grpSpLocks/>
          </p:cNvGrpSpPr>
          <p:nvPr/>
        </p:nvGrpSpPr>
        <p:grpSpPr bwMode="auto">
          <a:xfrm>
            <a:off x="838200" y="5257800"/>
            <a:ext cx="7391400" cy="762000"/>
            <a:chOff x="528" y="3312"/>
            <a:chExt cx="4656" cy="480"/>
          </a:xfrm>
        </p:grpSpPr>
        <p:sp>
          <p:nvSpPr>
            <p:cNvPr id="61466" name="AutoShape 5"/>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61467" name="Text Box 6"/>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61447" name="AutoShape 7"/>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61448" name="Group 8"/>
          <p:cNvGrpSpPr>
            <a:grpSpLocks/>
          </p:cNvGrpSpPr>
          <p:nvPr/>
        </p:nvGrpSpPr>
        <p:grpSpPr bwMode="auto">
          <a:xfrm>
            <a:off x="3429000" y="2352675"/>
            <a:ext cx="1828800" cy="466725"/>
            <a:chOff x="2160" y="1200"/>
            <a:chExt cx="1152" cy="294"/>
          </a:xfrm>
        </p:grpSpPr>
        <p:grpSp>
          <p:nvGrpSpPr>
            <p:cNvPr id="61453" name="Group 9"/>
            <p:cNvGrpSpPr>
              <a:grpSpLocks/>
            </p:cNvGrpSpPr>
            <p:nvPr/>
          </p:nvGrpSpPr>
          <p:grpSpPr bwMode="auto">
            <a:xfrm>
              <a:off x="2234" y="1292"/>
              <a:ext cx="138" cy="110"/>
              <a:chOff x="2928" y="1465"/>
              <a:chExt cx="271" cy="215"/>
            </a:xfrm>
          </p:grpSpPr>
          <p:sp>
            <p:nvSpPr>
              <p:cNvPr id="61464" name="Oval 10"/>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1465" name="Oval 11"/>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1454" name="Rectangle 12"/>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1455" name="Rectangle 13"/>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1456" name="Rectangle 14"/>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1457" name="Line 15"/>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1458" name="Line 16"/>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61459" name="Group 17"/>
            <p:cNvGrpSpPr>
              <a:grpSpLocks/>
            </p:cNvGrpSpPr>
            <p:nvPr/>
          </p:nvGrpSpPr>
          <p:grpSpPr bwMode="auto">
            <a:xfrm>
              <a:off x="2528" y="1292"/>
              <a:ext cx="138" cy="110"/>
              <a:chOff x="3648" y="3312"/>
              <a:chExt cx="271" cy="215"/>
            </a:xfrm>
          </p:grpSpPr>
          <p:sp>
            <p:nvSpPr>
              <p:cNvPr id="61462" name="Oval 18"/>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1463" name="Oval 19"/>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1460" name="Oval 20"/>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1461" name="Oval 21"/>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1449" name="AutoShape 22"/>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61450" name="AutoShape 23"/>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q.deq(y)</a:t>
            </a:r>
          </a:p>
        </p:txBody>
      </p:sp>
      <p:pic>
        <p:nvPicPr>
          <p:cNvPr id="61452" name="Picture 25" descr="MCj03970740000[1]"/>
          <p:cNvPicPr>
            <a:picLocks noChangeAspect="1" noChangeArrowheads="1"/>
          </p:cNvPicPr>
          <p:nvPr/>
        </p:nvPicPr>
        <p:blipFill>
          <a:blip r:embed="rId4" cstate="print"/>
          <a:srcRect/>
          <a:stretch>
            <a:fillRect/>
          </a:stretch>
        </p:blipFill>
        <p:spPr bwMode="auto">
          <a:xfrm>
            <a:off x="450850" y="534988"/>
            <a:ext cx="866775" cy="858837"/>
          </a:xfrm>
          <a:prstGeom prst="rect">
            <a:avLst/>
          </a:prstGeom>
          <a:noFill/>
          <a:ln w="9525">
            <a:noFill/>
            <a:miter lim="800000"/>
            <a:headEnd/>
            <a:tailEnd/>
          </a:ln>
        </p:spPr>
      </p:pic>
      <p:pic>
        <p:nvPicPr>
          <p:cNvPr id="28" name="Picture 7"/>
          <p:cNvPicPr>
            <a:picLocks noChangeAspect="1" noChangeArrowheads="1"/>
          </p:cNvPicPr>
          <p:nvPr/>
        </p:nvPicPr>
        <p:blipFill>
          <a:blip r:embed="rId5"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p:cNvSpPr>
            <a:spLocks noGrp="1"/>
          </p:cNvSpPr>
          <p:nvPr>
            <p:ph type="sldNum" sz="quarter" idx="11"/>
          </p:nvPr>
        </p:nvSpPr>
        <p:spPr>
          <a:xfrm>
            <a:off x="6553200" y="6248400"/>
            <a:ext cx="1905000" cy="457200"/>
          </a:xfrm>
        </p:spPr>
        <p:txBody>
          <a:bodyPr/>
          <a:lstStyle/>
          <a:p>
            <a:pPr>
              <a:defRPr/>
            </a:pPr>
            <a:fld id="{7D815C70-AFE7-4526-98C8-F16A2D0F27E3}" type="slidenum">
              <a:rPr lang="x-none" b="0">
                <a:solidFill>
                  <a:schemeClr val="tx1"/>
                </a:solidFill>
                <a:latin typeface="Arial" pitchFamily="34" charset="0"/>
                <a:cs typeface="+mn-cs"/>
              </a:rPr>
              <a:pPr>
                <a:defRPr/>
              </a:pPr>
              <a:t>7</a:t>
            </a:fld>
            <a:endParaRPr lang="en-US" b="0" dirty="0">
              <a:solidFill>
                <a:schemeClr val="tx1"/>
              </a:solidFill>
              <a:latin typeface="Arial" pitchFamily="34" charset="0"/>
              <a:cs typeface="+mn-cs"/>
            </a:endParaRPr>
          </a:p>
        </p:txBody>
      </p:sp>
      <p:sp>
        <p:nvSpPr>
          <p:cNvPr id="20485" name="Rectangle 3"/>
          <p:cNvSpPr>
            <a:spLocks noGrp="1" noChangeArrowheads="1"/>
          </p:cNvSpPr>
          <p:nvPr>
            <p:ph type="title" idx="4294967295"/>
          </p:nvPr>
        </p:nvSpPr>
        <p:spPr/>
        <p:txBody>
          <a:bodyPr/>
          <a:lstStyle/>
          <a:p>
            <a:pPr eaLnBrk="1" hangingPunct="1"/>
            <a:r>
              <a:rPr lang="en-US" dirty="0" smtClean="0"/>
              <a:t>Lock-Based Queue</a:t>
            </a:r>
          </a:p>
        </p:txBody>
      </p:sp>
      <p:grpSp>
        <p:nvGrpSpPr>
          <p:cNvPr id="16" name="Group 15"/>
          <p:cNvGrpSpPr/>
          <p:nvPr/>
        </p:nvGrpSpPr>
        <p:grpSpPr>
          <a:xfrm>
            <a:off x="3117850" y="1993900"/>
            <a:ext cx="3162300" cy="3055620"/>
            <a:chOff x="3117850" y="1993900"/>
            <a:chExt cx="3162300" cy="3055620"/>
          </a:xfrm>
        </p:grpSpPr>
        <p:pic>
          <p:nvPicPr>
            <p:cNvPr id="20484" name="Picture 2" descr="magic"/>
            <p:cNvPicPr>
              <a:picLocks noChangeAspect="1" noChangeArrowheads="1"/>
            </p:cNvPicPr>
            <p:nvPr/>
          </p:nvPicPr>
          <p:blipFill>
            <a:blip r:embed="rId3" cstate="print"/>
            <a:srcRect/>
            <a:stretch>
              <a:fillRect/>
            </a:stretch>
          </p:blipFill>
          <p:spPr bwMode="auto">
            <a:xfrm>
              <a:off x="4635500" y="3511550"/>
              <a:ext cx="127000" cy="127000"/>
            </a:xfrm>
            <a:prstGeom prst="rect">
              <a:avLst/>
            </a:prstGeom>
            <a:noFill/>
            <a:ln w="9525" algn="ctr">
              <a:noFill/>
              <a:miter lim="800000"/>
              <a:headEnd/>
              <a:tailEnd/>
            </a:ln>
          </p:spPr>
        </p:pic>
        <p:sp>
          <p:nvSpPr>
            <p:cNvPr id="3" name="Oval 2"/>
            <p:cNvSpPr/>
            <p:nvPr/>
          </p:nvSpPr>
          <p:spPr bwMode="auto">
            <a:xfrm>
              <a:off x="3117850" y="1993900"/>
              <a:ext cx="3162300" cy="3055620"/>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cxnSp>
          <p:nvCxnSpPr>
            <p:cNvPr id="5" name="Straight Connector 4"/>
            <p:cNvCxnSpPr>
              <a:stCxn id="3" idx="4"/>
              <a:endCxn id="3" idx="4"/>
            </p:cNvCxnSpPr>
            <p:nvPr/>
          </p:nvCxnSpPr>
          <p:spPr bwMode="auto">
            <a:xfrm>
              <a:off x="4699000" y="5049520"/>
              <a:ext cx="0" cy="0"/>
            </a:xfrm>
            <a:prstGeom prst="line">
              <a:avLst/>
            </a:prstGeom>
            <a:noFill/>
            <a:ln w="9525" cap="flat" cmpd="sng" algn="ctr">
              <a:noFill/>
              <a:prstDash val="solid"/>
              <a:round/>
              <a:headEnd type="none" w="med" len="med"/>
              <a:tailEnd type="none" w="med" len="med"/>
            </a:ln>
            <a:effectLst/>
          </p:spPr>
        </p:cxnSp>
        <p:cxnSp>
          <p:nvCxnSpPr>
            <p:cNvPr id="8" name="Straight Connector 7"/>
            <p:cNvCxnSpPr>
              <a:stCxn id="3" idx="4"/>
              <a:endCxn id="3" idx="0"/>
            </p:cNvCxnSpPr>
            <p:nvPr/>
          </p:nvCxnSpPr>
          <p:spPr bwMode="auto">
            <a:xfrm flipV="1">
              <a:off x="4699000" y="1993900"/>
              <a:ext cx="0" cy="3055620"/>
            </a:xfrm>
            <a:prstGeom prst="line">
              <a:avLst/>
            </a:prstGeom>
            <a:noFill/>
            <a:ln w="38100" cap="flat" cmpd="sng" algn="ctr">
              <a:solidFill>
                <a:schemeClr val="tx1"/>
              </a:solidFill>
              <a:prstDash val="solid"/>
              <a:round/>
              <a:headEnd type="none" w="med" len="med"/>
              <a:tailEnd type="none" w="med" len="med"/>
            </a:ln>
            <a:effectLst/>
          </p:spPr>
        </p:cxnSp>
        <p:cxnSp>
          <p:nvCxnSpPr>
            <p:cNvPr id="41" name="Straight Connector 40"/>
            <p:cNvCxnSpPr>
              <a:stCxn id="3" idx="3"/>
              <a:endCxn id="3" idx="7"/>
            </p:cNvCxnSpPr>
            <p:nvPr/>
          </p:nvCxnSpPr>
          <p:spPr bwMode="auto">
            <a:xfrm flipV="1">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cxnSp>
          <p:nvCxnSpPr>
            <p:cNvPr id="44" name="Straight Connector 43"/>
            <p:cNvCxnSpPr>
              <a:stCxn id="3" idx="2"/>
            </p:cNvCxnSpPr>
            <p:nvPr/>
          </p:nvCxnSpPr>
          <p:spPr bwMode="auto">
            <a:xfrm flipV="1">
              <a:off x="3117850" y="3511550"/>
              <a:ext cx="3162300" cy="10160"/>
            </a:xfrm>
            <a:prstGeom prst="line">
              <a:avLst/>
            </a:prstGeom>
            <a:noFill/>
            <a:ln w="38100" cap="flat" cmpd="sng" algn="ctr">
              <a:solidFill>
                <a:schemeClr val="tx1"/>
              </a:solidFill>
              <a:prstDash val="solid"/>
              <a:round/>
              <a:headEnd type="none" w="med" len="med"/>
              <a:tailEnd type="none" w="med" len="med"/>
            </a:ln>
            <a:effectLst/>
          </p:spPr>
        </p:cxnSp>
        <p:cxnSp>
          <p:nvCxnSpPr>
            <p:cNvPr id="47" name="Straight Connector 46"/>
            <p:cNvCxnSpPr>
              <a:stCxn id="3" idx="1"/>
              <a:endCxn id="3" idx="5"/>
            </p:cNvCxnSpPr>
            <p:nvPr/>
          </p:nvCxnSpPr>
          <p:spPr bwMode="auto">
            <a:xfrm>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sp>
          <p:nvSpPr>
            <p:cNvPr id="34" name="Oval 33"/>
            <p:cNvSpPr/>
            <p:nvPr/>
          </p:nvSpPr>
          <p:spPr bwMode="auto">
            <a:xfrm>
              <a:off x="3549650" y="2423160"/>
              <a:ext cx="2298700" cy="21971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grpSp>
      <p:sp>
        <p:nvSpPr>
          <p:cNvPr id="2" name="TextBox 1"/>
          <p:cNvSpPr txBox="1"/>
          <p:nvPr/>
        </p:nvSpPr>
        <p:spPr>
          <a:xfrm>
            <a:off x="2209800" y="1828800"/>
            <a:ext cx="928459" cy="461665"/>
          </a:xfrm>
          <a:prstGeom prst="rect">
            <a:avLst/>
          </a:prstGeom>
          <a:noFill/>
        </p:spPr>
        <p:txBody>
          <a:bodyPr wrap="none" rtlCol="0">
            <a:spAutoFit/>
          </a:bodyPr>
          <a:lstStyle/>
          <a:p>
            <a:r>
              <a:rPr lang="en-US" dirty="0" smtClean="0">
                <a:solidFill>
                  <a:srgbClr val="0000FF"/>
                </a:solidFill>
                <a:latin typeface="Courier New" pitchFamily="49" charset="0"/>
              </a:rPr>
              <a:t>head</a:t>
            </a:r>
            <a:endParaRPr lang="en-US" dirty="0">
              <a:solidFill>
                <a:srgbClr val="0000FF"/>
              </a:solidFill>
              <a:latin typeface="Courier New" pitchFamily="49" charset="0"/>
            </a:endParaRPr>
          </a:p>
        </p:txBody>
      </p:sp>
      <p:cxnSp>
        <p:nvCxnSpPr>
          <p:cNvPr id="6" name="Straight Arrow Connector 5"/>
          <p:cNvCxnSpPr>
            <a:stCxn id="2" idx="3"/>
          </p:cNvCxnSpPr>
          <p:nvPr/>
        </p:nvCxnSpPr>
        <p:spPr bwMode="auto">
          <a:xfrm>
            <a:off x="3138259" y="2059633"/>
            <a:ext cx="763816" cy="115416"/>
          </a:xfrm>
          <a:prstGeom prst="straightConnector1">
            <a:avLst/>
          </a:prstGeom>
          <a:noFill/>
          <a:ln w="38100" cap="flat" cmpd="sng" algn="ctr">
            <a:solidFill>
              <a:srgbClr val="0000FF"/>
            </a:solidFill>
            <a:prstDash val="solid"/>
            <a:round/>
            <a:headEnd type="none" w="med" len="med"/>
            <a:tailEnd type="arrow"/>
          </a:ln>
          <a:effectLst/>
        </p:spPr>
      </p:cxnSp>
      <p:sp>
        <p:nvSpPr>
          <p:cNvPr id="17" name="TextBox 16"/>
          <p:cNvSpPr txBox="1"/>
          <p:nvPr/>
        </p:nvSpPr>
        <p:spPr>
          <a:xfrm>
            <a:off x="6908800" y="1597968"/>
            <a:ext cx="928459" cy="461665"/>
          </a:xfrm>
          <a:prstGeom prst="rect">
            <a:avLst/>
          </a:prstGeom>
          <a:noFill/>
        </p:spPr>
        <p:txBody>
          <a:bodyPr wrap="none" rtlCol="0">
            <a:spAutoFit/>
          </a:bodyPr>
          <a:lstStyle/>
          <a:p>
            <a:r>
              <a:rPr lang="en-US" dirty="0" smtClean="0">
                <a:solidFill>
                  <a:srgbClr val="0000FF"/>
                </a:solidFill>
                <a:latin typeface="Courier New" pitchFamily="49" charset="0"/>
              </a:rPr>
              <a:t>tail</a:t>
            </a:r>
            <a:endParaRPr lang="en-US" dirty="0">
              <a:solidFill>
                <a:srgbClr val="0000FF"/>
              </a:solidFill>
              <a:latin typeface="Courier New" pitchFamily="49" charset="0"/>
            </a:endParaRPr>
          </a:p>
        </p:txBody>
      </p:sp>
      <p:cxnSp>
        <p:nvCxnSpPr>
          <p:cNvPr id="18" name="Straight Arrow Connector 17"/>
          <p:cNvCxnSpPr>
            <a:stCxn id="17" idx="2"/>
          </p:cNvCxnSpPr>
          <p:nvPr/>
        </p:nvCxnSpPr>
        <p:spPr bwMode="auto">
          <a:xfrm flipH="1">
            <a:off x="6131188" y="2059633"/>
            <a:ext cx="1241842" cy="772467"/>
          </a:xfrm>
          <a:prstGeom prst="straightConnector1">
            <a:avLst/>
          </a:prstGeom>
          <a:noFill/>
          <a:ln w="38100" cap="flat" cmpd="sng" algn="ctr">
            <a:solidFill>
              <a:srgbClr val="0000FF"/>
            </a:solidFill>
            <a:prstDash val="solid"/>
            <a:round/>
            <a:headEnd type="none" w="med" len="med"/>
            <a:tailEnd type="arrow"/>
          </a:ln>
          <a:effectLst/>
        </p:spPr>
      </p:cxnSp>
      <p:sp>
        <p:nvSpPr>
          <p:cNvPr id="21" name="TextBox 20"/>
          <p:cNvSpPr txBox="1"/>
          <p:nvPr/>
        </p:nvSpPr>
        <p:spPr>
          <a:xfrm>
            <a:off x="3716768"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0</a:t>
            </a:r>
            <a:endParaRPr lang="en-US" dirty="0">
              <a:solidFill>
                <a:srgbClr val="0000FF"/>
              </a:solidFill>
              <a:latin typeface="Courier New" pitchFamily="49" charset="0"/>
            </a:endParaRPr>
          </a:p>
        </p:txBody>
      </p:sp>
      <p:sp>
        <p:nvSpPr>
          <p:cNvPr id="22" name="TextBox 21"/>
          <p:cNvSpPr txBox="1"/>
          <p:nvPr/>
        </p:nvSpPr>
        <p:spPr>
          <a:xfrm>
            <a:off x="6399813"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2</a:t>
            </a:r>
            <a:endParaRPr lang="en-US" dirty="0">
              <a:solidFill>
                <a:srgbClr val="0000FF"/>
              </a:solidFill>
              <a:latin typeface="Courier New" pitchFamily="49" charset="0"/>
            </a:endParaRPr>
          </a:p>
        </p:txBody>
      </p:sp>
      <p:sp>
        <p:nvSpPr>
          <p:cNvPr id="23" name="TextBox 22"/>
          <p:cNvSpPr txBox="1"/>
          <p:nvPr/>
        </p:nvSpPr>
        <p:spPr>
          <a:xfrm>
            <a:off x="5370007"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1</a:t>
            </a:r>
            <a:endParaRPr lang="en-US" dirty="0">
              <a:solidFill>
                <a:srgbClr val="0000FF"/>
              </a:solidFill>
              <a:latin typeface="Courier New" pitchFamily="49" charset="0"/>
            </a:endParaRPr>
          </a:p>
        </p:txBody>
      </p:sp>
      <p:sp>
        <p:nvSpPr>
          <p:cNvPr id="24" name="TextBox 23"/>
          <p:cNvSpPr txBox="1"/>
          <p:nvPr/>
        </p:nvSpPr>
        <p:spPr>
          <a:xfrm>
            <a:off x="3716768"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5</a:t>
            </a:r>
            <a:endParaRPr lang="en-US" dirty="0">
              <a:solidFill>
                <a:srgbClr val="0000FF"/>
              </a:solidFill>
              <a:latin typeface="Courier New" pitchFamily="49" charset="0"/>
            </a:endParaRPr>
          </a:p>
        </p:txBody>
      </p:sp>
      <p:sp>
        <p:nvSpPr>
          <p:cNvPr id="25" name="TextBox 24"/>
          <p:cNvSpPr txBox="1"/>
          <p:nvPr/>
        </p:nvSpPr>
        <p:spPr>
          <a:xfrm>
            <a:off x="5370007"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4</a:t>
            </a:r>
            <a:endParaRPr lang="en-US" dirty="0">
              <a:solidFill>
                <a:srgbClr val="0000FF"/>
              </a:solidFill>
              <a:latin typeface="Courier New" pitchFamily="49" charset="0"/>
            </a:endParaRPr>
          </a:p>
        </p:txBody>
      </p:sp>
      <p:sp>
        <p:nvSpPr>
          <p:cNvPr id="27" name="TextBox 26"/>
          <p:cNvSpPr txBox="1"/>
          <p:nvPr/>
        </p:nvSpPr>
        <p:spPr>
          <a:xfrm>
            <a:off x="6399813"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3</a:t>
            </a:r>
            <a:endParaRPr lang="en-US" dirty="0">
              <a:solidFill>
                <a:srgbClr val="0000FF"/>
              </a:solidFill>
              <a:latin typeface="Courier New" pitchFamily="49" charset="0"/>
            </a:endParaRPr>
          </a:p>
        </p:txBody>
      </p:sp>
      <p:sp>
        <p:nvSpPr>
          <p:cNvPr id="32" name="TextBox 31"/>
          <p:cNvSpPr txBox="1"/>
          <p:nvPr/>
        </p:nvSpPr>
        <p:spPr>
          <a:xfrm>
            <a:off x="4999393" y="2072332"/>
            <a:ext cx="370614" cy="461665"/>
          </a:xfrm>
          <a:prstGeom prst="rect">
            <a:avLst/>
          </a:prstGeom>
          <a:noFill/>
        </p:spPr>
        <p:txBody>
          <a:bodyPr wrap="none" rtlCol="0">
            <a:spAutoFit/>
          </a:bodyPr>
          <a:lstStyle/>
          <a:p>
            <a:r>
              <a:rPr lang="en-US" dirty="0" smtClean="0">
                <a:solidFill>
                  <a:schemeClr val="tx1"/>
                </a:solidFill>
                <a:latin typeface="Courier New" pitchFamily="49" charset="0"/>
              </a:rPr>
              <a:t>y</a:t>
            </a:r>
            <a:endParaRPr lang="en-US" dirty="0">
              <a:solidFill>
                <a:schemeClr val="tx1"/>
              </a:solidFill>
              <a:latin typeface="Courier New" pitchFamily="49" charset="0"/>
            </a:endParaRPr>
          </a:p>
        </p:txBody>
      </p:sp>
      <p:sp>
        <p:nvSpPr>
          <p:cNvPr id="33" name="TextBox 32"/>
          <p:cNvSpPr txBox="1"/>
          <p:nvPr/>
        </p:nvSpPr>
        <p:spPr>
          <a:xfrm>
            <a:off x="4059889" y="2097733"/>
            <a:ext cx="370614" cy="461665"/>
          </a:xfrm>
          <a:prstGeom prst="rect">
            <a:avLst/>
          </a:prstGeom>
          <a:noFill/>
        </p:spPr>
        <p:txBody>
          <a:bodyPr wrap="none" rtlCol="0">
            <a:spAutoFit/>
          </a:bodyPr>
          <a:lstStyle/>
          <a:p>
            <a:r>
              <a:rPr lang="en-US" dirty="0" smtClean="0">
                <a:solidFill>
                  <a:schemeClr val="tx1"/>
                </a:solidFill>
                <a:latin typeface="Courier New" pitchFamily="49" charset="0"/>
              </a:rPr>
              <a:t>x</a:t>
            </a:r>
            <a:endParaRPr lang="en-US" dirty="0">
              <a:solidFill>
                <a:schemeClr val="tx1"/>
              </a:solidFill>
              <a:latin typeface="Courier New" pitchFamily="49" charset="0"/>
            </a:endParaRPr>
          </a:p>
        </p:txBody>
      </p:sp>
      <p:sp>
        <p:nvSpPr>
          <p:cNvPr id="35" name="TextBox 34"/>
          <p:cNvSpPr txBox="1"/>
          <p:nvPr/>
        </p:nvSpPr>
        <p:spPr>
          <a:xfrm>
            <a:off x="6260113" y="5374332"/>
            <a:ext cx="2416046" cy="461665"/>
          </a:xfrm>
          <a:prstGeom prst="rect">
            <a:avLst/>
          </a:prstGeom>
          <a:noFill/>
        </p:spPr>
        <p:txBody>
          <a:bodyPr wrap="none" rtlCol="0">
            <a:spAutoFit/>
          </a:bodyPr>
          <a:lstStyle/>
          <a:p>
            <a:r>
              <a:rPr lang="en-US" dirty="0" smtClean="0">
                <a:solidFill>
                  <a:schemeClr val="tx1"/>
                </a:solidFill>
                <a:latin typeface="Courier New" pitchFamily="49" charset="0"/>
              </a:rPr>
              <a:t>capacity = 8</a:t>
            </a:r>
            <a:endParaRPr lang="en-US" dirty="0">
              <a:solidFill>
                <a:schemeClr val="tx1"/>
              </a:solidFill>
              <a:latin typeface="Courier New" pitchFamily="49" charset="0"/>
            </a:endParaRPr>
          </a:p>
        </p:txBody>
      </p:sp>
      <p:sp>
        <p:nvSpPr>
          <p:cNvPr id="26" name="TextBox 25"/>
          <p:cNvSpPr txBox="1"/>
          <p:nvPr/>
        </p:nvSpPr>
        <p:spPr>
          <a:xfrm>
            <a:off x="2771649" y="2841958"/>
            <a:ext cx="370614" cy="461665"/>
          </a:xfrm>
          <a:prstGeom prst="rect">
            <a:avLst/>
          </a:prstGeom>
          <a:noFill/>
        </p:spPr>
        <p:txBody>
          <a:bodyPr wrap="none" rtlCol="0">
            <a:spAutoFit/>
          </a:bodyPr>
          <a:lstStyle/>
          <a:p>
            <a:r>
              <a:rPr lang="en-US" dirty="0" smtClean="0">
                <a:solidFill>
                  <a:srgbClr val="0000FF"/>
                </a:solidFill>
                <a:latin typeface="Courier New" pitchFamily="49" charset="0"/>
              </a:rPr>
              <a:t>7</a:t>
            </a:r>
            <a:endParaRPr lang="en-US" dirty="0">
              <a:solidFill>
                <a:srgbClr val="0000FF"/>
              </a:solidFill>
              <a:latin typeface="Courier New" pitchFamily="49" charset="0"/>
            </a:endParaRPr>
          </a:p>
        </p:txBody>
      </p:sp>
      <p:sp>
        <p:nvSpPr>
          <p:cNvPr id="28" name="TextBox 27"/>
          <p:cNvSpPr txBox="1"/>
          <p:nvPr/>
        </p:nvSpPr>
        <p:spPr>
          <a:xfrm>
            <a:off x="2771649" y="4094793"/>
            <a:ext cx="370614" cy="461665"/>
          </a:xfrm>
          <a:prstGeom prst="rect">
            <a:avLst/>
          </a:prstGeom>
          <a:noFill/>
        </p:spPr>
        <p:txBody>
          <a:bodyPr wrap="none" rtlCol="0">
            <a:spAutoFit/>
          </a:bodyPr>
          <a:lstStyle/>
          <a:p>
            <a:r>
              <a:rPr lang="en-US" dirty="0" smtClean="0">
                <a:solidFill>
                  <a:srgbClr val="0000FF"/>
                </a:solidFill>
                <a:latin typeface="Courier New" pitchFamily="49" charset="0"/>
              </a:rPr>
              <a:t>6</a:t>
            </a:r>
            <a:endParaRPr lang="en-US" dirty="0">
              <a:solidFill>
                <a:srgbClr val="0000FF"/>
              </a:solidFill>
              <a:latin typeface="Courier New" pitchFamily="49" charset="0"/>
            </a:endParaRPr>
          </a:p>
        </p:txBody>
      </p:sp>
      <p:sp>
        <p:nvSpPr>
          <p:cNvPr id="37" name="Oval 7"/>
          <p:cNvSpPr>
            <a:spLocks noChangeArrowheads="1"/>
          </p:cNvSpPr>
          <p:nvPr/>
        </p:nvSpPr>
        <p:spPr bwMode="auto">
          <a:xfrm>
            <a:off x="4251544" y="3026525"/>
            <a:ext cx="999816" cy="1068268"/>
          </a:xfrm>
          <a:prstGeom prst="ellipse">
            <a:avLst/>
          </a:prstGeom>
          <a:solidFill>
            <a:schemeClr val="bg1"/>
          </a:solidFill>
          <a:ln w="12700">
            <a:solidFill>
              <a:schemeClr val="bg1"/>
            </a:solidFill>
            <a:round/>
            <a:headEnd/>
            <a:tailEnd/>
          </a:ln>
        </p:spPr>
        <p:txBody>
          <a:bodyPr wrap="none" anchor="ctr"/>
          <a:lstStyle/>
          <a:p>
            <a:endParaRPr lang="en-US" dirty="0">
              <a:latin typeface="Arial" pitchFamily="34" charset="0"/>
            </a:endParaRPr>
          </a:p>
        </p:txBody>
      </p:sp>
      <p:grpSp>
        <p:nvGrpSpPr>
          <p:cNvPr id="50" name="Group 49"/>
          <p:cNvGrpSpPr/>
          <p:nvPr/>
        </p:nvGrpSpPr>
        <p:grpSpPr>
          <a:xfrm>
            <a:off x="4381687" y="3112166"/>
            <a:ext cx="634627" cy="906000"/>
            <a:chOff x="4436366" y="3112166"/>
            <a:chExt cx="634627" cy="906000"/>
          </a:xfrm>
        </p:grpSpPr>
        <p:sp>
          <p:nvSpPr>
            <p:cNvPr id="38" name="Oval 8"/>
            <p:cNvSpPr>
              <a:spLocks noChangeArrowheads="1"/>
            </p:cNvSpPr>
            <p:nvPr/>
          </p:nvSpPr>
          <p:spPr bwMode="auto">
            <a:xfrm>
              <a:off x="4436366" y="3112166"/>
              <a:ext cx="634627" cy="655835"/>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39"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40" name="Oval 10"/>
            <p:cNvSpPr>
              <a:spLocks noChangeArrowheads="1"/>
            </p:cNvSpPr>
            <p:nvPr/>
          </p:nvSpPr>
          <p:spPr bwMode="auto">
            <a:xfrm>
              <a:off x="4440819" y="3375853"/>
              <a:ext cx="630174" cy="642313"/>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42"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43"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3437942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2" name="Slide Number Placeholder 3"/>
          <p:cNvSpPr>
            <a:spLocks noGrp="1"/>
          </p:cNvSpPr>
          <p:nvPr>
            <p:ph type="sldNum" sz="quarter" idx="11"/>
          </p:nvPr>
        </p:nvSpPr>
        <p:spPr>
          <a:xfrm>
            <a:off x="6553200" y="6248400"/>
            <a:ext cx="1905000" cy="457200"/>
          </a:xfrm>
        </p:spPr>
        <p:txBody>
          <a:bodyPr/>
          <a:lstStyle/>
          <a:p>
            <a:pPr>
              <a:defRPr/>
            </a:pPr>
            <a:fld id="{57517485-D113-4976-A094-EDFFF8062B41}" type="slidenum">
              <a:rPr lang="x-none" b="0">
                <a:solidFill>
                  <a:schemeClr val="tx1"/>
                </a:solidFill>
                <a:latin typeface="Arial" pitchFamily="34" charset="0"/>
                <a:cs typeface="+mn-cs"/>
              </a:rPr>
              <a:pPr>
                <a:defRPr/>
              </a:pPr>
              <a:t>70</a:t>
            </a:fld>
            <a:endParaRPr lang="en-US" b="0" dirty="0">
              <a:solidFill>
                <a:schemeClr val="tx1"/>
              </a:solidFill>
              <a:latin typeface="Arial" pitchFamily="34" charset="0"/>
              <a:cs typeface="+mn-cs"/>
            </a:endParaRPr>
          </a:p>
        </p:txBody>
      </p:sp>
      <p:pic>
        <p:nvPicPr>
          <p:cNvPr id="6246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62469" name="Rectangle 3"/>
          <p:cNvSpPr>
            <a:spLocks noGrp="1" noChangeArrowheads="1"/>
          </p:cNvSpPr>
          <p:nvPr>
            <p:ph type="title" idx="4294967295"/>
          </p:nvPr>
        </p:nvSpPr>
        <p:spPr/>
        <p:txBody>
          <a:bodyPr/>
          <a:lstStyle/>
          <a:p>
            <a:pPr eaLnBrk="1" hangingPunct="1"/>
            <a:r>
              <a:rPr lang="en-US" smtClean="0"/>
              <a:t>Example</a:t>
            </a:r>
          </a:p>
        </p:txBody>
      </p:sp>
      <p:grpSp>
        <p:nvGrpSpPr>
          <p:cNvPr id="62470" name="Group 4"/>
          <p:cNvGrpSpPr>
            <a:grpSpLocks/>
          </p:cNvGrpSpPr>
          <p:nvPr/>
        </p:nvGrpSpPr>
        <p:grpSpPr bwMode="auto">
          <a:xfrm>
            <a:off x="838200" y="5257800"/>
            <a:ext cx="7391400" cy="762000"/>
            <a:chOff x="528" y="3312"/>
            <a:chExt cx="4656" cy="480"/>
          </a:xfrm>
        </p:grpSpPr>
        <p:sp>
          <p:nvSpPr>
            <p:cNvPr id="62495" name="AutoShape 5"/>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62496" name="Text Box 6"/>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62471" name="AutoShape 7"/>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62472" name="Group 8"/>
          <p:cNvGrpSpPr>
            <a:grpSpLocks/>
          </p:cNvGrpSpPr>
          <p:nvPr/>
        </p:nvGrpSpPr>
        <p:grpSpPr bwMode="auto">
          <a:xfrm>
            <a:off x="3429000" y="2352675"/>
            <a:ext cx="1828800" cy="466725"/>
            <a:chOff x="2160" y="1200"/>
            <a:chExt cx="1152" cy="294"/>
          </a:xfrm>
        </p:grpSpPr>
        <p:grpSp>
          <p:nvGrpSpPr>
            <p:cNvPr id="62482" name="Group 9"/>
            <p:cNvGrpSpPr>
              <a:grpSpLocks/>
            </p:cNvGrpSpPr>
            <p:nvPr/>
          </p:nvGrpSpPr>
          <p:grpSpPr bwMode="auto">
            <a:xfrm>
              <a:off x="2234" y="1292"/>
              <a:ext cx="138" cy="110"/>
              <a:chOff x="2928" y="1465"/>
              <a:chExt cx="271" cy="215"/>
            </a:xfrm>
          </p:grpSpPr>
          <p:sp>
            <p:nvSpPr>
              <p:cNvPr id="62493" name="Oval 10"/>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2494" name="Oval 11"/>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2483" name="Rectangle 12"/>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2484" name="Rectangle 13"/>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2485" name="Rectangle 14"/>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2486" name="Line 15"/>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2487" name="Line 16"/>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62488" name="Group 17"/>
            <p:cNvGrpSpPr>
              <a:grpSpLocks/>
            </p:cNvGrpSpPr>
            <p:nvPr/>
          </p:nvGrpSpPr>
          <p:grpSpPr bwMode="auto">
            <a:xfrm>
              <a:off x="2528" y="1292"/>
              <a:ext cx="138" cy="110"/>
              <a:chOff x="3648" y="3312"/>
              <a:chExt cx="271" cy="215"/>
            </a:xfrm>
          </p:grpSpPr>
          <p:sp>
            <p:nvSpPr>
              <p:cNvPr id="62491" name="Oval 18"/>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2492" name="Oval 19"/>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2489" name="Oval 20"/>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2490" name="Oval 21"/>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2473" name="AutoShape 22"/>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62474" name="AutoShape 23"/>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q.deq(y)</a:t>
            </a:r>
          </a:p>
        </p:txBody>
      </p:sp>
      <p:grpSp>
        <p:nvGrpSpPr>
          <p:cNvPr id="62475" name="Group 25"/>
          <p:cNvGrpSpPr>
            <a:grpSpLocks/>
          </p:cNvGrpSpPr>
          <p:nvPr/>
        </p:nvGrpSpPr>
        <p:grpSpPr bwMode="auto">
          <a:xfrm>
            <a:off x="909638" y="3362325"/>
            <a:ext cx="4267200" cy="1981200"/>
            <a:chOff x="573" y="2118"/>
            <a:chExt cx="2688" cy="1248"/>
          </a:xfrm>
        </p:grpSpPr>
        <p:sp>
          <p:nvSpPr>
            <p:cNvPr id="62478" name="AutoShape 26"/>
            <p:cNvSpPr>
              <a:spLocks noChangeArrowheads="1"/>
            </p:cNvSpPr>
            <p:nvPr/>
          </p:nvSpPr>
          <p:spPr bwMode="auto">
            <a:xfrm>
              <a:off x="573" y="2118"/>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sp>
          <p:nvSpPr>
            <p:cNvPr id="62479" name="AutoShape 27"/>
            <p:cNvSpPr>
              <a:spLocks noChangeArrowheads="1"/>
            </p:cNvSpPr>
            <p:nvPr/>
          </p:nvSpPr>
          <p:spPr bwMode="auto">
            <a:xfrm>
              <a:off x="2013" y="2742"/>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62480" name="Line 28"/>
            <p:cNvSpPr>
              <a:spLocks noChangeShapeType="1"/>
            </p:cNvSpPr>
            <p:nvPr/>
          </p:nvSpPr>
          <p:spPr bwMode="auto">
            <a:xfrm>
              <a:off x="1143" y="2249"/>
              <a:ext cx="0" cy="329"/>
            </a:xfrm>
            <a:prstGeom prst="line">
              <a:avLst/>
            </a:prstGeom>
            <a:noFill/>
            <a:ln w="76200">
              <a:solidFill>
                <a:srgbClr val="6666FF"/>
              </a:solidFill>
              <a:round/>
              <a:headEnd/>
              <a:tailEnd/>
            </a:ln>
          </p:spPr>
          <p:txBody>
            <a:bodyPr wrap="none" anchor="ctr"/>
            <a:lstStyle/>
            <a:p>
              <a:endParaRPr lang="en-US" dirty="0">
                <a:latin typeface="Courier New" pitchFamily="49" charset="0"/>
              </a:endParaRPr>
            </a:p>
          </p:txBody>
        </p:sp>
        <p:sp>
          <p:nvSpPr>
            <p:cNvPr id="62481" name="Line 29"/>
            <p:cNvSpPr>
              <a:spLocks noChangeShapeType="1"/>
            </p:cNvSpPr>
            <p:nvPr/>
          </p:nvSpPr>
          <p:spPr bwMode="auto">
            <a:xfrm>
              <a:off x="2629" y="2885"/>
              <a:ext cx="0" cy="329"/>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grpSp>
      <p:pic>
        <p:nvPicPr>
          <p:cNvPr id="62477" name="Picture 31" descr="MCj03970740000[1]"/>
          <p:cNvPicPr>
            <a:picLocks noChangeAspect="1" noChangeArrowheads="1"/>
          </p:cNvPicPr>
          <p:nvPr/>
        </p:nvPicPr>
        <p:blipFill>
          <a:blip r:embed="rId4" cstate="print"/>
          <a:srcRect/>
          <a:stretch>
            <a:fillRect/>
          </a:stretch>
        </p:blipFill>
        <p:spPr bwMode="auto">
          <a:xfrm>
            <a:off x="450850" y="534988"/>
            <a:ext cx="866775" cy="858837"/>
          </a:xfrm>
          <a:prstGeom prst="rect">
            <a:avLst/>
          </a:prstGeom>
          <a:noFill/>
          <a:ln w="9525">
            <a:noFill/>
            <a:miter lim="800000"/>
            <a:headEnd/>
            <a:tailEnd/>
          </a:ln>
        </p:spPr>
      </p:pic>
      <p:pic>
        <p:nvPicPr>
          <p:cNvPr id="33" name="Picture 7"/>
          <p:cNvPicPr>
            <a:picLocks noChangeAspect="1" noChangeArrowheads="1"/>
          </p:cNvPicPr>
          <p:nvPr/>
        </p:nvPicPr>
        <p:blipFill>
          <a:blip r:embed="rId5"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2" name="Slide Number Placeholder 3"/>
          <p:cNvSpPr>
            <a:spLocks noGrp="1"/>
          </p:cNvSpPr>
          <p:nvPr>
            <p:ph type="sldNum" sz="quarter" idx="11"/>
          </p:nvPr>
        </p:nvSpPr>
        <p:spPr>
          <a:xfrm>
            <a:off x="6553200" y="6248400"/>
            <a:ext cx="1905000" cy="457200"/>
          </a:xfrm>
        </p:spPr>
        <p:txBody>
          <a:bodyPr/>
          <a:lstStyle/>
          <a:p>
            <a:pPr>
              <a:defRPr/>
            </a:pPr>
            <a:fld id="{C69F5807-AC31-4F57-BAB5-D550F157D100}" type="slidenum">
              <a:rPr lang="x-none" b="0">
                <a:solidFill>
                  <a:schemeClr val="tx1"/>
                </a:solidFill>
                <a:latin typeface="Arial" pitchFamily="34" charset="0"/>
                <a:cs typeface="+mn-cs"/>
              </a:rPr>
              <a:pPr>
                <a:defRPr/>
              </a:pPr>
              <a:t>71</a:t>
            </a:fld>
            <a:endParaRPr lang="en-US" b="0" dirty="0">
              <a:solidFill>
                <a:schemeClr val="tx1"/>
              </a:solidFill>
              <a:latin typeface="Arial" pitchFamily="34" charset="0"/>
              <a:cs typeface="+mn-cs"/>
            </a:endParaRPr>
          </a:p>
        </p:txBody>
      </p:sp>
      <p:pic>
        <p:nvPicPr>
          <p:cNvPr id="6349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63493" name="Rectangle 3"/>
          <p:cNvSpPr>
            <a:spLocks noGrp="1" noChangeArrowheads="1"/>
          </p:cNvSpPr>
          <p:nvPr>
            <p:ph type="title" idx="4294967295"/>
          </p:nvPr>
        </p:nvSpPr>
        <p:spPr/>
        <p:txBody>
          <a:bodyPr/>
          <a:lstStyle/>
          <a:p>
            <a:pPr eaLnBrk="1" hangingPunct="1"/>
            <a:r>
              <a:rPr lang="en-US" smtClean="0"/>
              <a:t>Example</a:t>
            </a:r>
          </a:p>
        </p:txBody>
      </p:sp>
      <p:grpSp>
        <p:nvGrpSpPr>
          <p:cNvPr id="63494" name="Group 4"/>
          <p:cNvGrpSpPr>
            <a:grpSpLocks/>
          </p:cNvGrpSpPr>
          <p:nvPr/>
        </p:nvGrpSpPr>
        <p:grpSpPr bwMode="auto">
          <a:xfrm>
            <a:off x="838200" y="5257800"/>
            <a:ext cx="7391400" cy="762000"/>
            <a:chOff x="528" y="3312"/>
            <a:chExt cx="4656" cy="480"/>
          </a:xfrm>
        </p:grpSpPr>
        <p:sp>
          <p:nvSpPr>
            <p:cNvPr id="63519" name="AutoShape 5"/>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63520" name="Text Box 6"/>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63495" name="AutoShape 7"/>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63496" name="Group 8"/>
          <p:cNvGrpSpPr>
            <a:grpSpLocks/>
          </p:cNvGrpSpPr>
          <p:nvPr/>
        </p:nvGrpSpPr>
        <p:grpSpPr bwMode="auto">
          <a:xfrm>
            <a:off x="3429000" y="2352675"/>
            <a:ext cx="1828800" cy="466725"/>
            <a:chOff x="2160" y="1200"/>
            <a:chExt cx="1152" cy="294"/>
          </a:xfrm>
        </p:grpSpPr>
        <p:grpSp>
          <p:nvGrpSpPr>
            <p:cNvPr id="63506" name="Group 9"/>
            <p:cNvGrpSpPr>
              <a:grpSpLocks/>
            </p:cNvGrpSpPr>
            <p:nvPr/>
          </p:nvGrpSpPr>
          <p:grpSpPr bwMode="auto">
            <a:xfrm>
              <a:off x="2234" y="1292"/>
              <a:ext cx="138" cy="110"/>
              <a:chOff x="2928" y="1465"/>
              <a:chExt cx="271" cy="215"/>
            </a:xfrm>
          </p:grpSpPr>
          <p:sp>
            <p:nvSpPr>
              <p:cNvPr id="63517" name="Oval 10"/>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3518" name="Oval 11"/>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3507" name="Rectangle 12"/>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3508" name="Rectangle 13"/>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3509" name="Rectangle 14"/>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3510" name="Line 15"/>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3511" name="Line 16"/>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63512" name="Group 17"/>
            <p:cNvGrpSpPr>
              <a:grpSpLocks/>
            </p:cNvGrpSpPr>
            <p:nvPr/>
          </p:nvGrpSpPr>
          <p:grpSpPr bwMode="auto">
            <a:xfrm>
              <a:off x="2528" y="1292"/>
              <a:ext cx="138" cy="110"/>
              <a:chOff x="3648" y="3312"/>
              <a:chExt cx="271" cy="215"/>
            </a:xfrm>
          </p:grpSpPr>
          <p:sp>
            <p:nvSpPr>
              <p:cNvPr id="63515" name="Oval 18"/>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3516" name="Oval 19"/>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3513" name="Oval 20"/>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3514" name="Oval 21"/>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3497" name="AutoShape 22"/>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63498" name="AutoShape 23"/>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q.deq(y)</a:t>
            </a:r>
          </a:p>
        </p:txBody>
      </p:sp>
      <p:sp>
        <p:nvSpPr>
          <p:cNvPr id="63499" name="AutoShape 25"/>
          <p:cNvSpPr>
            <a:spLocks noChangeArrowheads="1"/>
          </p:cNvSpPr>
          <p:nvPr/>
        </p:nvSpPr>
        <p:spPr bwMode="auto">
          <a:xfrm>
            <a:off x="909638"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sp>
        <p:nvSpPr>
          <p:cNvPr id="63500" name="AutoShape 26"/>
          <p:cNvSpPr>
            <a:spLocks noChangeArrowheads="1"/>
          </p:cNvSpPr>
          <p:nvPr/>
        </p:nvSpPr>
        <p:spPr bwMode="auto">
          <a:xfrm>
            <a:off x="3195638" y="43529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827419" name="Line 27"/>
          <p:cNvSpPr>
            <a:spLocks noChangeShapeType="1"/>
          </p:cNvSpPr>
          <p:nvPr/>
        </p:nvSpPr>
        <p:spPr bwMode="auto">
          <a:xfrm>
            <a:off x="1814513" y="3570288"/>
            <a:ext cx="0" cy="522287"/>
          </a:xfrm>
          <a:prstGeom prst="line">
            <a:avLst/>
          </a:prstGeom>
          <a:noFill/>
          <a:ln w="76200">
            <a:solidFill>
              <a:srgbClr val="6666FF"/>
            </a:solidFill>
            <a:round/>
            <a:headEnd/>
            <a:tailEnd/>
          </a:ln>
        </p:spPr>
        <p:txBody>
          <a:bodyPr wrap="none" anchor="ctr"/>
          <a:lstStyle/>
          <a:p>
            <a:endParaRPr lang="en-US" dirty="0">
              <a:latin typeface="Courier New" pitchFamily="49" charset="0"/>
            </a:endParaRPr>
          </a:p>
        </p:txBody>
      </p:sp>
      <p:sp>
        <p:nvSpPr>
          <p:cNvPr id="827420" name="Line 28"/>
          <p:cNvSpPr>
            <a:spLocks noChangeShapeType="1"/>
          </p:cNvSpPr>
          <p:nvPr/>
        </p:nvSpPr>
        <p:spPr bwMode="auto">
          <a:xfrm>
            <a:off x="4173538" y="4579938"/>
            <a:ext cx="0" cy="522287"/>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pic>
        <p:nvPicPr>
          <p:cNvPr id="63504" name="Picture 30" descr="MCj03970740000[1]"/>
          <p:cNvPicPr>
            <a:picLocks noChangeAspect="1" noChangeArrowheads="1"/>
          </p:cNvPicPr>
          <p:nvPr/>
        </p:nvPicPr>
        <p:blipFill>
          <a:blip r:embed="rId4" cstate="print"/>
          <a:srcRect/>
          <a:stretch>
            <a:fillRect/>
          </a:stretch>
        </p:blipFill>
        <p:spPr bwMode="auto">
          <a:xfrm>
            <a:off x="450850" y="534988"/>
            <a:ext cx="866775" cy="858837"/>
          </a:xfrm>
          <a:prstGeom prst="rect">
            <a:avLst/>
          </a:prstGeom>
          <a:noFill/>
          <a:ln w="9525">
            <a:noFill/>
            <a:miter lim="800000"/>
            <a:headEnd/>
            <a:tailEnd/>
          </a:ln>
        </p:spPr>
      </p:pic>
      <p:sp>
        <p:nvSpPr>
          <p:cNvPr id="827423" name="Text Box 31"/>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p:spPr>
        <p:txBody>
          <a:bodyPr>
            <a:spAutoFit/>
          </a:bodyPr>
          <a:lstStyle/>
          <a:p>
            <a:pPr algn="ctr"/>
            <a:r>
              <a:rPr lang="en-US" sz="4400" dirty="0">
                <a:latin typeface="Arial" pitchFamily="34" charset="0"/>
              </a:rPr>
              <a:t>not </a:t>
            </a:r>
            <a:r>
              <a:rPr lang="en-US" sz="4400" dirty="0" err="1">
                <a:latin typeface="Arial" pitchFamily="34" charset="0"/>
              </a:rPr>
              <a:t>linearizable</a:t>
            </a:r>
            <a:endParaRPr lang="en-US" sz="4400" dirty="0">
              <a:latin typeface="Arial" pitchFamily="34" charset="0"/>
            </a:endParaRPr>
          </a:p>
        </p:txBody>
      </p:sp>
      <p:pic>
        <p:nvPicPr>
          <p:cNvPr id="33" name="Picture 7"/>
          <p:cNvPicPr>
            <a:picLocks noChangeAspect="1" noChangeArrowheads="1"/>
          </p:cNvPicPr>
          <p:nvPr/>
        </p:nvPicPr>
        <p:blipFill>
          <a:blip r:embed="rId5"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2.5E-6 -2.05098E-6 L 0.10104 -2.05098E-6 " pathEditMode="relative" rAng="0" ptsTypes="AA">
                                      <p:cBhvr>
                                        <p:cTn id="6" dur="2000" fill="hold"/>
                                        <p:tgtEl>
                                          <p:spTgt spid="827419"/>
                                        </p:tgtEl>
                                        <p:attrNameLst>
                                          <p:attrName>ppt_x</p:attrName>
                                          <p:attrName>ppt_y</p:attrName>
                                        </p:attrNameLst>
                                      </p:cBhvr>
                                      <p:rCtr x="51" y="0"/>
                                    </p:animMotion>
                                  </p:childTnLst>
                                </p:cTn>
                              </p:par>
                              <p:par>
                                <p:cTn id="7" presetID="35" presetClass="path" presetSubtype="0" accel="50000" decel="50000" fill="hold" grpId="0" nodeType="withEffect">
                                  <p:stCondLst>
                                    <p:cond delay="0"/>
                                  </p:stCondLst>
                                  <p:childTnLst>
                                    <p:animMotion origin="layout" path="M -3.61111E-6 -4.86674E-6 L -0.1059 -4.86674E-6 " pathEditMode="relative" rAng="0" ptsTypes="AA">
                                      <p:cBhvr>
                                        <p:cTn id="8" dur="2000" fill="hold"/>
                                        <p:tgtEl>
                                          <p:spTgt spid="827420"/>
                                        </p:tgtEl>
                                        <p:attrNameLst>
                                          <p:attrName>ppt_x</p:attrName>
                                          <p:attrName>ppt_y</p:attrName>
                                        </p:attrNameLst>
                                      </p:cBhvr>
                                      <p:rCtr x="-53" y="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419" grpId="0" animBg="1"/>
      <p:bldP spid="827420" grpId="0" animBg="1"/>
      <p:bldP spid="827423"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4" name="Slide Number Placeholder 3"/>
          <p:cNvSpPr>
            <a:spLocks noGrp="1"/>
          </p:cNvSpPr>
          <p:nvPr>
            <p:ph type="sldNum" sz="quarter" idx="11"/>
          </p:nvPr>
        </p:nvSpPr>
        <p:spPr>
          <a:xfrm>
            <a:off x="6553200" y="6248400"/>
            <a:ext cx="1905000" cy="457200"/>
          </a:xfrm>
        </p:spPr>
        <p:txBody>
          <a:bodyPr/>
          <a:lstStyle/>
          <a:p>
            <a:pPr>
              <a:defRPr/>
            </a:pPr>
            <a:fld id="{16211305-921B-4823-A03A-678E9CC6C975}" type="slidenum">
              <a:rPr lang="x-none" b="0">
                <a:solidFill>
                  <a:schemeClr val="tx1"/>
                </a:solidFill>
                <a:latin typeface="Arial" pitchFamily="34" charset="0"/>
                <a:cs typeface="+mn-cs"/>
              </a:rPr>
              <a:pPr>
                <a:defRPr/>
              </a:pPr>
              <a:t>72</a:t>
            </a:fld>
            <a:endParaRPr lang="en-US" b="0" dirty="0">
              <a:solidFill>
                <a:schemeClr val="tx1"/>
              </a:solidFill>
              <a:latin typeface="Arial" pitchFamily="34" charset="0"/>
              <a:cs typeface="+mn-cs"/>
            </a:endParaRPr>
          </a:p>
        </p:txBody>
      </p:sp>
      <p:pic>
        <p:nvPicPr>
          <p:cNvPr id="64516" name="Picture 33"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64517" name="Rectangle 2"/>
          <p:cNvSpPr>
            <a:spLocks noGrp="1" noChangeArrowheads="1"/>
          </p:cNvSpPr>
          <p:nvPr>
            <p:ph type="title" idx="4294967295"/>
          </p:nvPr>
        </p:nvSpPr>
        <p:spPr/>
        <p:txBody>
          <a:bodyPr/>
          <a:lstStyle/>
          <a:p>
            <a:pPr eaLnBrk="1" hangingPunct="1"/>
            <a:r>
              <a:rPr lang="en-US" smtClean="0"/>
              <a:t>Example</a:t>
            </a:r>
          </a:p>
        </p:txBody>
      </p:sp>
      <p:sp>
        <p:nvSpPr>
          <p:cNvPr id="64518"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nvGrpSpPr>
          <p:cNvPr id="64519" name="Group 6"/>
          <p:cNvGrpSpPr>
            <a:grpSpLocks/>
          </p:cNvGrpSpPr>
          <p:nvPr/>
        </p:nvGrpSpPr>
        <p:grpSpPr bwMode="auto">
          <a:xfrm>
            <a:off x="3429000" y="2352675"/>
            <a:ext cx="1828800" cy="466725"/>
            <a:chOff x="2160" y="1200"/>
            <a:chExt cx="1152" cy="294"/>
          </a:xfrm>
        </p:grpSpPr>
        <p:grpSp>
          <p:nvGrpSpPr>
            <p:cNvPr id="64524" name="Group 7"/>
            <p:cNvGrpSpPr>
              <a:grpSpLocks/>
            </p:cNvGrpSpPr>
            <p:nvPr/>
          </p:nvGrpSpPr>
          <p:grpSpPr bwMode="auto">
            <a:xfrm>
              <a:off x="2234" y="1292"/>
              <a:ext cx="138" cy="110"/>
              <a:chOff x="2928" y="1465"/>
              <a:chExt cx="271" cy="215"/>
            </a:xfrm>
          </p:grpSpPr>
          <p:sp>
            <p:nvSpPr>
              <p:cNvPr id="64535"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4536"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4525"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4526"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4527"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4528"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4529"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64530" name="Group 15"/>
            <p:cNvGrpSpPr>
              <a:grpSpLocks/>
            </p:cNvGrpSpPr>
            <p:nvPr/>
          </p:nvGrpSpPr>
          <p:grpSpPr bwMode="auto">
            <a:xfrm>
              <a:off x="2528" y="1292"/>
              <a:ext cx="138" cy="110"/>
              <a:chOff x="3648" y="3312"/>
              <a:chExt cx="271" cy="215"/>
            </a:xfrm>
          </p:grpSpPr>
          <p:sp>
            <p:nvSpPr>
              <p:cNvPr id="64533"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4534"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4531"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4532"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grpSp>
        <p:nvGrpSpPr>
          <p:cNvPr id="64520" name="Group 29"/>
          <p:cNvGrpSpPr>
            <a:grpSpLocks/>
          </p:cNvGrpSpPr>
          <p:nvPr/>
        </p:nvGrpSpPr>
        <p:grpSpPr bwMode="auto">
          <a:xfrm>
            <a:off x="838200" y="5257800"/>
            <a:ext cx="7391400" cy="762000"/>
            <a:chOff x="528" y="3312"/>
            <a:chExt cx="4656" cy="480"/>
          </a:xfrm>
        </p:grpSpPr>
        <p:sp>
          <p:nvSpPr>
            <p:cNvPr id="64522" name="AutoShape 30"/>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64523" name="Text Box 31"/>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25"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5" name="Slide Number Placeholder 3"/>
          <p:cNvSpPr>
            <a:spLocks noGrp="1"/>
          </p:cNvSpPr>
          <p:nvPr>
            <p:ph type="sldNum" sz="quarter" idx="11"/>
          </p:nvPr>
        </p:nvSpPr>
        <p:spPr>
          <a:xfrm>
            <a:off x="6553200" y="6248400"/>
            <a:ext cx="1905000" cy="457200"/>
          </a:xfrm>
        </p:spPr>
        <p:txBody>
          <a:bodyPr/>
          <a:lstStyle/>
          <a:p>
            <a:pPr>
              <a:defRPr/>
            </a:pPr>
            <a:fld id="{815D5BA2-DC5A-436E-A42A-80899918F046}" type="slidenum">
              <a:rPr lang="x-none" b="0">
                <a:solidFill>
                  <a:schemeClr val="tx1"/>
                </a:solidFill>
                <a:latin typeface="Arial" pitchFamily="34" charset="0"/>
                <a:cs typeface="+mn-cs"/>
              </a:rPr>
              <a:pPr>
                <a:defRPr/>
              </a:pPr>
              <a:t>73</a:t>
            </a:fld>
            <a:endParaRPr lang="en-US" b="0" dirty="0">
              <a:solidFill>
                <a:schemeClr val="tx1"/>
              </a:solidFill>
              <a:latin typeface="Arial" pitchFamily="34" charset="0"/>
              <a:cs typeface="+mn-cs"/>
            </a:endParaRPr>
          </a:p>
        </p:txBody>
      </p:sp>
      <p:pic>
        <p:nvPicPr>
          <p:cNvPr id="6554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65541" name="Rectangle 3"/>
          <p:cNvSpPr>
            <a:spLocks noGrp="1" noChangeArrowheads="1"/>
          </p:cNvSpPr>
          <p:nvPr>
            <p:ph type="title" idx="4294967295"/>
          </p:nvPr>
        </p:nvSpPr>
        <p:spPr/>
        <p:txBody>
          <a:bodyPr/>
          <a:lstStyle/>
          <a:p>
            <a:pPr eaLnBrk="1" hangingPunct="1"/>
            <a:r>
              <a:rPr lang="en-US" smtClean="0"/>
              <a:t>Example</a:t>
            </a:r>
          </a:p>
        </p:txBody>
      </p:sp>
      <p:sp>
        <p:nvSpPr>
          <p:cNvPr id="65542"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65543" name="AutoShape 5"/>
          <p:cNvSpPr>
            <a:spLocks noChangeArrowheads="1"/>
          </p:cNvSpPr>
          <p:nvPr/>
        </p:nvSpPr>
        <p:spPr bwMode="auto">
          <a:xfrm flipH="1">
            <a:off x="914400" y="3373438"/>
            <a:ext cx="8001000" cy="9699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65544" name="Group 6"/>
          <p:cNvGrpSpPr>
            <a:grpSpLocks/>
          </p:cNvGrpSpPr>
          <p:nvPr/>
        </p:nvGrpSpPr>
        <p:grpSpPr bwMode="auto">
          <a:xfrm>
            <a:off x="3429000" y="2352675"/>
            <a:ext cx="1828800" cy="466725"/>
            <a:chOff x="2160" y="1200"/>
            <a:chExt cx="1152" cy="294"/>
          </a:xfrm>
        </p:grpSpPr>
        <p:grpSp>
          <p:nvGrpSpPr>
            <p:cNvPr id="65549" name="Group 7"/>
            <p:cNvGrpSpPr>
              <a:grpSpLocks/>
            </p:cNvGrpSpPr>
            <p:nvPr/>
          </p:nvGrpSpPr>
          <p:grpSpPr bwMode="auto">
            <a:xfrm>
              <a:off x="2234" y="1292"/>
              <a:ext cx="138" cy="110"/>
              <a:chOff x="2928" y="1465"/>
              <a:chExt cx="271" cy="215"/>
            </a:xfrm>
          </p:grpSpPr>
          <p:sp>
            <p:nvSpPr>
              <p:cNvPr id="65560"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5561"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5550"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5551"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5552"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5553"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5554"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65555" name="Group 15"/>
            <p:cNvGrpSpPr>
              <a:grpSpLocks/>
            </p:cNvGrpSpPr>
            <p:nvPr/>
          </p:nvGrpSpPr>
          <p:grpSpPr bwMode="auto">
            <a:xfrm>
              <a:off x="2528" y="1292"/>
              <a:ext cx="138" cy="110"/>
              <a:chOff x="3648" y="3312"/>
              <a:chExt cx="271" cy="215"/>
            </a:xfrm>
          </p:grpSpPr>
          <p:sp>
            <p:nvSpPr>
              <p:cNvPr id="65558"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5559"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5556"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5557"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grpSp>
        <p:nvGrpSpPr>
          <p:cNvPr id="65545" name="Group 27"/>
          <p:cNvGrpSpPr>
            <a:grpSpLocks/>
          </p:cNvGrpSpPr>
          <p:nvPr/>
        </p:nvGrpSpPr>
        <p:grpSpPr bwMode="auto">
          <a:xfrm>
            <a:off x="838200" y="5257800"/>
            <a:ext cx="7391400" cy="762000"/>
            <a:chOff x="528" y="3312"/>
            <a:chExt cx="4656" cy="480"/>
          </a:xfrm>
        </p:grpSpPr>
        <p:sp>
          <p:nvSpPr>
            <p:cNvPr id="65547" name="AutoShape 28"/>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65548" name="Text Box 29"/>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26"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7" name="Slide Number Placeholder 3"/>
          <p:cNvSpPr>
            <a:spLocks noGrp="1"/>
          </p:cNvSpPr>
          <p:nvPr>
            <p:ph type="sldNum" sz="quarter" idx="11"/>
          </p:nvPr>
        </p:nvSpPr>
        <p:spPr>
          <a:xfrm>
            <a:off x="6553200" y="6248400"/>
            <a:ext cx="1905000" cy="457200"/>
          </a:xfrm>
        </p:spPr>
        <p:txBody>
          <a:bodyPr/>
          <a:lstStyle/>
          <a:p>
            <a:pPr>
              <a:defRPr/>
            </a:pPr>
            <a:fld id="{664E9E41-D53B-4FA3-83D6-D3479AFC4365}" type="slidenum">
              <a:rPr lang="x-none" b="0">
                <a:solidFill>
                  <a:schemeClr val="tx1"/>
                </a:solidFill>
                <a:latin typeface="Arial" pitchFamily="34" charset="0"/>
                <a:cs typeface="+mn-cs"/>
              </a:rPr>
              <a:pPr>
                <a:defRPr/>
              </a:pPr>
              <a:t>74</a:t>
            </a:fld>
            <a:endParaRPr lang="en-US" b="0" dirty="0">
              <a:solidFill>
                <a:schemeClr val="tx1"/>
              </a:solidFill>
              <a:latin typeface="Arial" pitchFamily="34" charset="0"/>
              <a:cs typeface="+mn-cs"/>
            </a:endParaRPr>
          </a:p>
        </p:txBody>
      </p:sp>
      <p:pic>
        <p:nvPicPr>
          <p:cNvPr id="6656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66565" name="Rectangle 3"/>
          <p:cNvSpPr>
            <a:spLocks noGrp="1" noChangeArrowheads="1"/>
          </p:cNvSpPr>
          <p:nvPr>
            <p:ph type="title" idx="4294967295"/>
          </p:nvPr>
        </p:nvSpPr>
        <p:spPr/>
        <p:txBody>
          <a:bodyPr/>
          <a:lstStyle/>
          <a:p>
            <a:pPr eaLnBrk="1" hangingPunct="1"/>
            <a:r>
              <a:rPr lang="en-US" smtClean="0"/>
              <a:t>Example</a:t>
            </a:r>
          </a:p>
        </p:txBody>
      </p:sp>
      <p:sp>
        <p:nvSpPr>
          <p:cNvPr id="66566"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66567" name="AutoShape 5"/>
          <p:cNvSpPr>
            <a:spLocks noChangeArrowheads="1"/>
          </p:cNvSpPr>
          <p:nvPr/>
        </p:nvSpPr>
        <p:spPr bwMode="auto">
          <a:xfrm flipH="1">
            <a:off x="914400" y="3373438"/>
            <a:ext cx="8001000" cy="9699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66568" name="Group 6"/>
          <p:cNvGrpSpPr>
            <a:grpSpLocks/>
          </p:cNvGrpSpPr>
          <p:nvPr/>
        </p:nvGrpSpPr>
        <p:grpSpPr bwMode="auto">
          <a:xfrm>
            <a:off x="3429000" y="2352675"/>
            <a:ext cx="1828800" cy="466725"/>
            <a:chOff x="2160" y="1200"/>
            <a:chExt cx="1152" cy="294"/>
          </a:xfrm>
        </p:grpSpPr>
        <p:grpSp>
          <p:nvGrpSpPr>
            <p:cNvPr id="66575" name="Group 7"/>
            <p:cNvGrpSpPr>
              <a:grpSpLocks/>
            </p:cNvGrpSpPr>
            <p:nvPr/>
          </p:nvGrpSpPr>
          <p:grpSpPr bwMode="auto">
            <a:xfrm>
              <a:off x="2234" y="1292"/>
              <a:ext cx="138" cy="110"/>
              <a:chOff x="2928" y="1465"/>
              <a:chExt cx="271" cy="215"/>
            </a:xfrm>
          </p:grpSpPr>
          <p:sp>
            <p:nvSpPr>
              <p:cNvPr id="66586"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6587"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6576"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6577"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6578"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6579"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6580"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66581" name="Group 15"/>
            <p:cNvGrpSpPr>
              <a:grpSpLocks/>
            </p:cNvGrpSpPr>
            <p:nvPr/>
          </p:nvGrpSpPr>
          <p:grpSpPr bwMode="auto">
            <a:xfrm>
              <a:off x="2528" y="1292"/>
              <a:ext cx="138" cy="110"/>
              <a:chOff x="3648" y="3312"/>
              <a:chExt cx="271" cy="215"/>
            </a:xfrm>
          </p:grpSpPr>
          <p:sp>
            <p:nvSpPr>
              <p:cNvPr id="66584"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6585"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6582"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6583"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6569" name="AutoShape 20"/>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q.deq(x)</a:t>
            </a:r>
          </a:p>
        </p:txBody>
      </p:sp>
      <p:grpSp>
        <p:nvGrpSpPr>
          <p:cNvPr id="66570" name="Group 21"/>
          <p:cNvGrpSpPr>
            <a:grpSpLocks/>
          </p:cNvGrpSpPr>
          <p:nvPr/>
        </p:nvGrpSpPr>
        <p:grpSpPr bwMode="auto">
          <a:xfrm>
            <a:off x="838200" y="5257800"/>
            <a:ext cx="7391400" cy="762000"/>
            <a:chOff x="528" y="3312"/>
            <a:chExt cx="4656" cy="480"/>
          </a:xfrm>
        </p:grpSpPr>
        <p:sp>
          <p:nvSpPr>
            <p:cNvPr id="66573" name="AutoShape 22"/>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66574" name="Text Box 23"/>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66572" name="Picture 25" descr="MCj03970740000[1]"/>
          <p:cNvPicPr>
            <a:picLocks noChangeAspect="1" noChangeArrowheads="1"/>
          </p:cNvPicPr>
          <p:nvPr/>
        </p:nvPicPr>
        <p:blipFill>
          <a:blip r:embed="rId4" cstate="print"/>
          <a:srcRect/>
          <a:stretch>
            <a:fillRect/>
          </a:stretch>
        </p:blipFill>
        <p:spPr bwMode="auto">
          <a:xfrm>
            <a:off x="450850" y="534988"/>
            <a:ext cx="866775" cy="858837"/>
          </a:xfrm>
          <a:prstGeom prst="rect">
            <a:avLst/>
          </a:prstGeom>
          <a:noFill/>
          <a:ln w="9525">
            <a:noFill/>
            <a:miter lim="800000"/>
            <a:headEnd/>
            <a:tailEnd/>
          </a:ln>
        </p:spPr>
      </p:pic>
      <p:pic>
        <p:nvPicPr>
          <p:cNvPr id="28" name="Picture 7"/>
          <p:cNvPicPr>
            <a:picLocks noChangeAspect="1" noChangeArrowheads="1"/>
          </p:cNvPicPr>
          <p:nvPr/>
        </p:nvPicPr>
        <p:blipFill>
          <a:blip r:embed="rId5"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2" name="Slide Number Placeholder 3"/>
          <p:cNvSpPr>
            <a:spLocks noGrp="1"/>
          </p:cNvSpPr>
          <p:nvPr>
            <p:ph type="sldNum" sz="quarter" idx="11"/>
          </p:nvPr>
        </p:nvSpPr>
        <p:spPr>
          <a:xfrm>
            <a:off x="6553200" y="6248400"/>
            <a:ext cx="1905000" cy="457200"/>
          </a:xfrm>
        </p:spPr>
        <p:txBody>
          <a:bodyPr/>
          <a:lstStyle/>
          <a:p>
            <a:pPr>
              <a:defRPr/>
            </a:pPr>
            <a:fld id="{9EB9D47B-1776-4DEC-A855-AB5C5C0AE9A9}" type="slidenum">
              <a:rPr lang="x-none" b="0">
                <a:solidFill>
                  <a:schemeClr val="tx1"/>
                </a:solidFill>
                <a:latin typeface="Arial" pitchFamily="34" charset="0"/>
                <a:cs typeface="+mn-cs"/>
              </a:rPr>
              <a:pPr>
                <a:defRPr/>
              </a:pPr>
              <a:t>75</a:t>
            </a:fld>
            <a:endParaRPr lang="en-US" b="0" dirty="0">
              <a:solidFill>
                <a:schemeClr val="tx1"/>
              </a:solidFill>
              <a:latin typeface="Arial" pitchFamily="34" charset="0"/>
              <a:cs typeface="+mn-cs"/>
            </a:endParaRPr>
          </a:p>
        </p:txBody>
      </p:sp>
      <p:pic>
        <p:nvPicPr>
          <p:cNvPr id="6758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67589" name="Rectangle 3"/>
          <p:cNvSpPr>
            <a:spLocks noGrp="1" noChangeArrowheads="1"/>
          </p:cNvSpPr>
          <p:nvPr>
            <p:ph type="title" idx="4294967295"/>
          </p:nvPr>
        </p:nvSpPr>
        <p:spPr/>
        <p:txBody>
          <a:bodyPr/>
          <a:lstStyle/>
          <a:p>
            <a:pPr eaLnBrk="1" hangingPunct="1"/>
            <a:r>
              <a:rPr lang="en-US" smtClean="0"/>
              <a:t>Example</a:t>
            </a:r>
          </a:p>
        </p:txBody>
      </p:sp>
      <p:sp>
        <p:nvSpPr>
          <p:cNvPr id="67590"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67591" name="AutoShape 5"/>
          <p:cNvSpPr>
            <a:spLocks noChangeArrowheads="1"/>
          </p:cNvSpPr>
          <p:nvPr/>
        </p:nvSpPr>
        <p:spPr bwMode="auto">
          <a:xfrm flipH="1">
            <a:off x="914400" y="3373438"/>
            <a:ext cx="8001000" cy="9699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67592" name="Group 6"/>
          <p:cNvGrpSpPr>
            <a:grpSpLocks/>
          </p:cNvGrpSpPr>
          <p:nvPr/>
        </p:nvGrpSpPr>
        <p:grpSpPr bwMode="auto">
          <a:xfrm>
            <a:off x="3429000" y="2352675"/>
            <a:ext cx="1828800" cy="466725"/>
            <a:chOff x="2160" y="1200"/>
            <a:chExt cx="1152" cy="294"/>
          </a:xfrm>
        </p:grpSpPr>
        <p:grpSp>
          <p:nvGrpSpPr>
            <p:cNvPr id="67604" name="Group 7"/>
            <p:cNvGrpSpPr>
              <a:grpSpLocks/>
            </p:cNvGrpSpPr>
            <p:nvPr/>
          </p:nvGrpSpPr>
          <p:grpSpPr bwMode="auto">
            <a:xfrm>
              <a:off x="2234" y="1292"/>
              <a:ext cx="138" cy="110"/>
              <a:chOff x="2928" y="1465"/>
              <a:chExt cx="271" cy="215"/>
            </a:xfrm>
          </p:grpSpPr>
          <p:sp>
            <p:nvSpPr>
              <p:cNvPr id="67615"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7616"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7605"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7606"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7607"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7608"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7609"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67610" name="Group 15"/>
            <p:cNvGrpSpPr>
              <a:grpSpLocks/>
            </p:cNvGrpSpPr>
            <p:nvPr/>
          </p:nvGrpSpPr>
          <p:grpSpPr bwMode="auto">
            <a:xfrm>
              <a:off x="2528" y="1292"/>
              <a:ext cx="138" cy="110"/>
              <a:chOff x="3648" y="3312"/>
              <a:chExt cx="271" cy="215"/>
            </a:xfrm>
          </p:grpSpPr>
          <p:sp>
            <p:nvSpPr>
              <p:cNvPr id="67613"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7614"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7611"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7612"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7593" name="AutoShape 20"/>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q.deq(x)</a:t>
            </a:r>
          </a:p>
        </p:txBody>
      </p:sp>
      <p:grpSp>
        <p:nvGrpSpPr>
          <p:cNvPr id="67594" name="Group 21"/>
          <p:cNvGrpSpPr>
            <a:grpSpLocks/>
          </p:cNvGrpSpPr>
          <p:nvPr/>
        </p:nvGrpSpPr>
        <p:grpSpPr bwMode="auto">
          <a:xfrm>
            <a:off x="909638" y="3397250"/>
            <a:ext cx="8001000" cy="1960563"/>
            <a:chOff x="573" y="2140"/>
            <a:chExt cx="5040" cy="1235"/>
          </a:xfrm>
        </p:grpSpPr>
        <p:sp>
          <p:nvSpPr>
            <p:cNvPr id="67600" name="AutoShape 22"/>
            <p:cNvSpPr>
              <a:spLocks noChangeArrowheads="1"/>
            </p:cNvSpPr>
            <p:nvPr/>
          </p:nvSpPr>
          <p:spPr bwMode="auto">
            <a:xfrm flipH="1">
              <a:off x="573" y="2140"/>
              <a:ext cx="5040" cy="61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3 w 21600"/>
                <a:gd name="T13" fmla="*/ 5515 h 21600"/>
                <a:gd name="T14" fmla="*/ 20953 w 21600"/>
                <a:gd name="T15" fmla="*/ 16085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sp>
          <p:nvSpPr>
            <p:cNvPr id="67601" name="AutoShape 23"/>
            <p:cNvSpPr>
              <a:spLocks noChangeArrowheads="1"/>
            </p:cNvSpPr>
            <p:nvPr/>
          </p:nvSpPr>
          <p:spPr bwMode="auto">
            <a:xfrm>
              <a:off x="2013" y="2751"/>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q.deq(x)</a:t>
              </a:r>
            </a:p>
          </p:txBody>
        </p:sp>
        <p:sp>
          <p:nvSpPr>
            <p:cNvPr id="67602" name="Line 24"/>
            <p:cNvSpPr>
              <a:spLocks noChangeShapeType="1"/>
            </p:cNvSpPr>
            <p:nvPr/>
          </p:nvSpPr>
          <p:spPr bwMode="auto">
            <a:xfrm>
              <a:off x="1481" y="2277"/>
              <a:ext cx="0" cy="329"/>
            </a:xfrm>
            <a:prstGeom prst="line">
              <a:avLst/>
            </a:prstGeom>
            <a:noFill/>
            <a:ln w="76200">
              <a:solidFill>
                <a:srgbClr val="6666FF"/>
              </a:solidFill>
              <a:round/>
              <a:headEnd/>
              <a:tailEnd/>
            </a:ln>
          </p:spPr>
          <p:txBody>
            <a:bodyPr wrap="none" anchor="ctr"/>
            <a:lstStyle/>
            <a:p>
              <a:endParaRPr lang="en-US" dirty="0">
                <a:latin typeface="Courier New" pitchFamily="49" charset="0"/>
              </a:endParaRPr>
            </a:p>
          </p:txBody>
        </p:sp>
        <p:sp>
          <p:nvSpPr>
            <p:cNvPr id="67603" name="Line 25"/>
            <p:cNvSpPr>
              <a:spLocks noChangeShapeType="1"/>
            </p:cNvSpPr>
            <p:nvPr/>
          </p:nvSpPr>
          <p:spPr bwMode="auto">
            <a:xfrm>
              <a:off x="2642" y="2917"/>
              <a:ext cx="0" cy="283"/>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grpSp>
      <p:grpSp>
        <p:nvGrpSpPr>
          <p:cNvPr id="67595" name="Group 27"/>
          <p:cNvGrpSpPr>
            <a:grpSpLocks/>
          </p:cNvGrpSpPr>
          <p:nvPr/>
        </p:nvGrpSpPr>
        <p:grpSpPr bwMode="auto">
          <a:xfrm>
            <a:off x="838200" y="5257800"/>
            <a:ext cx="7391400" cy="762000"/>
            <a:chOff x="528" y="3312"/>
            <a:chExt cx="4656" cy="480"/>
          </a:xfrm>
        </p:grpSpPr>
        <p:sp>
          <p:nvSpPr>
            <p:cNvPr id="67598" name="AutoShape 28"/>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67599" name="Text Box 29"/>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67597" name="Picture 31" descr="MCj03970740000[1]"/>
          <p:cNvPicPr>
            <a:picLocks noChangeAspect="1" noChangeArrowheads="1"/>
          </p:cNvPicPr>
          <p:nvPr/>
        </p:nvPicPr>
        <p:blipFill>
          <a:blip r:embed="rId4" cstate="print"/>
          <a:srcRect/>
          <a:stretch>
            <a:fillRect/>
          </a:stretch>
        </p:blipFill>
        <p:spPr bwMode="auto">
          <a:xfrm>
            <a:off x="450850" y="534988"/>
            <a:ext cx="866775" cy="858837"/>
          </a:xfrm>
          <a:prstGeom prst="rect">
            <a:avLst/>
          </a:prstGeom>
          <a:noFill/>
          <a:ln w="9525">
            <a:noFill/>
            <a:miter lim="800000"/>
            <a:headEnd/>
            <a:tailEnd/>
          </a:ln>
        </p:spPr>
      </p:pic>
      <p:pic>
        <p:nvPicPr>
          <p:cNvPr id="33" name="Picture 7"/>
          <p:cNvPicPr>
            <a:picLocks noChangeAspect="1" noChangeArrowheads="1"/>
          </p:cNvPicPr>
          <p:nvPr/>
        </p:nvPicPr>
        <p:blipFill>
          <a:blip r:embed="rId5"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3" name="Slide Number Placeholder 3"/>
          <p:cNvSpPr>
            <a:spLocks noGrp="1"/>
          </p:cNvSpPr>
          <p:nvPr>
            <p:ph type="sldNum" sz="quarter" idx="11"/>
          </p:nvPr>
        </p:nvSpPr>
        <p:spPr>
          <a:xfrm>
            <a:off x="6553200" y="6248400"/>
            <a:ext cx="1905000" cy="457200"/>
          </a:xfrm>
        </p:spPr>
        <p:txBody>
          <a:bodyPr/>
          <a:lstStyle/>
          <a:p>
            <a:pPr>
              <a:defRPr/>
            </a:pPr>
            <a:fld id="{73093BA9-826A-44B4-BA78-783BEA552A4B}" type="slidenum">
              <a:rPr lang="x-none" b="0">
                <a:solidFill>
                  <a:schemeClr val="tx1"/>
                </a:solidFill>
                <a:latin typeface="Arial" pitchFamily="34" charset="0"/>
                <a:cs typeface="+mn-cs"/>
              </a:rPr>
              <a:pPr>
                <a:defRPr/>
              </a:pPr>
              <a:t>76</a:t>
            </a:fld>
            <a:endParaRPr lang="en-US" b="0" dirty="0">
              <a:solidFill>
                <a:schemeClr val="tx1"/>
              </a:solidFill>
              <a:latin typeface="Arial" pitchFamily="34" charset="0"/>
              <a:cs typeface="+mn-cs"/>
            </a:endParaRPr>
          </a:p>
        </p:txBody>
      </p:sp>
      <p:pic>
        <p:nvPicPr>
          <p:cNvPr id="6861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68613" name="Rectangle 3"/>
          <p:cNvSpPr>
            <a:spLocks noGrp="1" noChangeArrowheads="1"/>
          </p:cNvSpPr>
          <p:nvPr>
            <p:ph type="title" idx="4294967295"/>
          </p:nvPr>
        </p:nvSpPr>
        <p:spPr/>
        <p:txBody>
          <a:bodyPr/>
          <a:lstStyle/>
          <a:p>
            <a:pPr eaLnBrk="1" hangingPunct="1"/>
            <a:r>
              <a:rPr lang="en-US" smtClean="0"/>
              <a:t>Example</a:t>
            </a:r>
          </a:p>
        </p:txBody>
      </p:sp>
      <p:sp>
        <p:nvSpPr>
          <p:cNvPr id="68614"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68615" name="AutoShape 5"/>
          <p:cNvSpPr>
            <a:spLocks noChangeArrowheads="1"/>
          </p:cNvSpPr>
          <p:nvPr/>
        </p:nvSpPr>
        <p:spPr bwMode="auto">
          <a:xfrm flipH="1">
            <a:off x="914400" y="3373438"/>
            <a:ext cx="8001000" cy="9699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68616" name="Group 6"/>
          <p:cNvGrpSpPr>
            <a:grpSpLocks/>
          </p:cNvGrpSpPr>
          <p:nvPr/>
        </p:nvGrpSpPr>
        <p:grpSpPr bwMode="auto">
          <a:xfrm>
            <a:off x="3429000" y="2352675"/>
            <a:ext cx="1828800" cy="466725"/>
            <a:chOff x="2160" y="1200"/>
            <a:chExt cx="1152" cy="294"/>
          </a:xfrm>
        </p:grpSpPr>
        <p:grpSp>
          <p:nvGrpSpPr>
            <p:cNvPr id="68629" name="Group 7"/>
            <p:cNvGrpSpPr>
              <a:grpSpLocks/>
            </p:cNvGrpSpPr>
            <p:nvPr/>
          </p:nvGrpSpPr>
          <p:grpSpPr bwMode="auto">
            <a:xfrm>
              <a:off x="2234" y="1292"/>
              <a:ext cx="138" cy="110"/>
              <a:chOff x="2928" y="1465"/>
              <a:chExt cx="271" cy="215"/>
            </a:xfrm>
          </p:grpSpPr>
          <p:sp>
            <p:nvSpPr>
              <p:cNvPr id="68640"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8641"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8630"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8631"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8632"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8633"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8634"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68635" name="Group 15"/>
            <p:cNvGrpSpPr>
              <a:grpSpLocks/>
            </p:cNvGrpSpPr>
            <p:nvPr/>
          </p:nvGrpSpPr>
          <p:grpSpPr bwMode="auto">
            <a:xfrm>
              <a:off x="2528" y="1292"/>
              <a:ext cx="138" cy="110"/>
              <a:chOff x="3648" y="3312"/>
              <a:chExt cx="271" cy="215"/>
            </a:xfrm>
          </p:grpSpPr>
          <p:sp>
            <p:nvSpPr>
              <p:cNvPr id="68638"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8639"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8636"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8637"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8617" name="AutoShape 20"/>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q.deq(x)</a:t>
            </a:r>
          </a:p>
        </p:txBody>
      </p:sp>
      <p:grpSp>
        <p:nvGrpSpPr>
          <p:cNvPr id="68618" name="Group 21"/>
          <p:cNvGrpSpPr>
            <a:grpSpLocks/>
          </p:cNvGrpSpPr>
          <p:nvPr/>
        </p:nvGrpSpPr>
        <p:grpSpPr bwMode="auto">
          <a:xfrm>
            <a:off x="909638" y="3397250"/>
            <a:ext cx="8001000" cy="1960563"/>
            <a:chOff x="573" y="2140"/>
            <a:chExt cx="5040" cy="1235"/>
          </a:xfrm>
        </p:grpSpPr>
        <p:sp>
          <p:nvSpPr>
            <p:cNvPr id="68625" name="AutoShape 22"/>
            <p:cNvSpPr>
              <a:spLocks noChangeArrowheads="1"/>
            </p:cNvSpPr>
            <p:nvPr/>
          </p:nvSpPr>
          <p:spPr bwMode="auto">
            <a:xfrm flipH="1">
              <a:off x="573" y="2140"/>
              <a:ext cx="5040" cy="61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3 w 21600"/>
                <a:gd name="T13" fmla="*/ 5515 h 21600"/>
                <a:gd name="T14" fmla="*/ 20953 w 21600"/>
                <a:gd name="T15" fmla="*/ 16085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sp>
          <p:nvSpPr>
            <p:cNvPr id="68626" name="AutoShape 23"/>
            <p:cNvSpPr>
              <a:spLocks noChangeArrowheads="1"/>
            </p:cNvSpPr>
            <p:nvPr/>
          </p:nvSpPr>
          <p:spPr bwMode="auto">
            <a:xfrm>
              <a:off x="2013" y="2751"/>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q.deq(x)</a:t>
              </a:r>
            </a:p>
          </p:txBody>
        </p:sp>
        <p:sp>
          <p:nvSpPr>
            <p:cNvPr id="68627" name="Line 24"/>
            <p:cNvSpPr>
              <a:spLocks noChangeShapeType="1"/>
            </p:cNvSpPr>
            <p:nvPr/>
          </p:nvSpPr>
          <p:spPr bwMode="auto">
            <a:xfrm>
              <a:off x="1481" y="2277"/>
              <a:ext cx="0" cy="329"/>
            </a:xfrm>
            <a:prstGeom prst="line">
              <a:avLst/>
            </a:prstGeom>
            <a:noFill/>
            <a:ln w="76200">
              <a:solidFill>
                <a:srgbClr val="6666FF"/>
              </a:solidFill>
              <a:round/>
              <a:headEnd/>
              <a:tailEnd/>
            </a:ln>
          </p:spPr>
          <p:txBody>
            <a:bodyPr wrap="none" anchor="ctr"/>
            <a:lstStyle/>
            <a:p>
              <a:endParaRPr lang="en-US" dirty="0">
                <a:latin typeface="Courier New" pitchFamily="49" charset="0"/>
              </a:endParaRPr>
            </a:p>
          </p:txBody>
        </p:sp>
        <p:sp>
          <p:nvSpPr>
            <p:cNvPr id="68628" name="Line 25"/>
            <p:cNvSpPr>
              <a:spLocks noChangeShapeType="1"/>
            </p:cNvSpPr>
            <p:nvPr/>
          </p:nvSpPr>
          <p:spPr bwMode="auto">
            <a:xfrm>
              <a:off x="2642" y="2917"/>
              <a:ext cx="0" cy="283"/>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grpSp>
      <p:sp>
        <p:nvSpPr>
          <p:cNvPr id="68619" name="Text Box 26"/>
          <p:cNvSpPr txBox="1">
            <a:spLocks noChangeArrowheads="1"/>
          </p:cNvSpPr>
          <p:nvPr/>
        </p:nvSpPr>
        <p:spPr bwMode="auto">
          <a:xfrm rot="2237948">
            <a:off x="5646738" y="2881313"/>
            <a:ext cx="3281362" cy="800100"/>
          </a:xfrm>
          <a:prstGeom prst="rect">
            <a:avLst/>
          </a:prstGeom>
          <a:solidFill>
            <a:schemeClr val="bg1"/>
          </a:solidFill>
          <a:ln w="38100">
            <a:solidFill>
              <a:srgbClr val="FF0000"/>
            </a:solidFill>
            <a:miter lim="800000"/>
            <a:headEnd/>
            <a:tailEnd/>
          </a:ln>
        </p:spPr>
        <p:txBody>
          <a:bodyPr wrap="none">
            <a:spAutoFit/>
          </a:bodyPr>
          <a:lstStyle/>
          <a:p>
            <a:pPr algn="r"/>
            <a:r>
              <a:rPr lang="en-US" sz="4400" dirty="0" err="1">
                <a:latin typeface="Arial" pitchFamily="34" charset="0"/>
              </a:rPr>
              <a:t>linearizable</a:t>
            </a:r>
            <a:endParaRPr lang="en-US" sz="4400" dirty="0">
              <a:latin typeface="Arial" pitchFamily="34" charset="0"/>
            </a:endParaRPr>
          </a:p>
        </p:txBody>
      </p:sp>
      <p:grpSp>
        <p:nvGrpSpPr>
          <p:cNvPr id="68620" name="Group 27"/>
          <p:cNvGrpSpPr>
            <a:grpSpLocks/>
          </p:cNvGrpSpPr>
          <p:nvPr/>
        </p:nvGrpSpPr>
        <p:grpSpPr bwMode="auto">
          <a:xfrm>
            <a:off x="838200" y="5257800"/>
            <a:ext cx="7391400" cy="762000"/>
            <a:chOff x="528" y="3312"/>
            <a:chExt cx="4656" cy="480"/>
          </a:xfrm>
        </p:grpSpPr>
        <p:sp>
          <p:nvSpPr>
            <p:cNvPr id="68623" name="AutoShape 28"/>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68624" name="Text Box 29"/>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68622" name="Picture 31" descr="MCj03970740000[1]"/>
          <p:cNvPicPr>
            <a:picLocks noChangeAspect="1" noChangeArrowheads="1"/>
          </p:cNvPicPr>
          <p:nvPr/>
        </p:nvPicPr>
        <p:blipFill>
          <a:blip r:embed="rId4" cstate="print"/>
          <a:srcRect/>
          <a:stretch>
            <a:fillRect/>
          </a:stretch>
        </p:blipFill>
        <p:spPr bwMode="auto">
          <a:xfrm>
            <a:off x="450850" y="534988"/>
            <a:ext cx="866775" cy="858837"/>
          </a:xfrm>
          <a:prstGeom prst="rect">
            <a:avLst/>
          </a:prstGeom>
          <a:noFill/>
          <a:ln w="9525">
            <a:noFill/>
            <a:miter lim="800000"/>
            <a:headEnd/>
            <a:tailEnd/>
          </a:ln>
        </p:spPr>
      </p:pic>
      <p:pic>
        <p:nvPicPr>
          <p:cNvPr id="34" name="Picture 7"/>
          <p:cNvPicPr>
            <a:picLocks noChangeAspect="1" noChangeArrowheads="1"/>
          </p:cNvPicPr>
          <p:nvPr/>
        </p:nvPicPr>
        <p:blipFill>
          <a:blip r:embed="rId5"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5" name="Slide Number Placeholder 3"/>
          <p:cNvSpPr>
            <a:spLocks noGrp="1"/>
          </p:cNvSpPr>
          <p:nvPr>
            <p:ph type="sldNum" sz="quarter" idx="11"/>
          </p:nvPr>
        </p:nvSpPr>
        <p:spPr>
          <a:xfrm>
            <a:off x="6553200" y="6248400"/>
            <a:ext cx="1905000" cy="457200"/>
          </a:xfrm>
        </p:spPr>
        <p:txBody>
          <a:bodyPr/>
          <a:lstStyle/>
          <a:p>
            <a:pPr>
              <a:defRPr/>
            </a:pPr>
            <a:fld id="{A2325B3A-6BF9-4B8E-BAEC-03B6A4DE83C2}" type="slidenum">
              <a:rPr lang="x-none" b="0">
                <a:solidFill>
                  <a:schemeClr val="tx1"/>
                </a:solidFill>
                <a:latin typeface="Arial" pitchFamily="34" charset="0"/>
                <a:cs typeface="+mn-cs"/>
              </a:rPr>
              <a:pPr>
                <a:defRPr/>
              </a:pPr>
              <a:t>77</a:t>
            </a:fld>
            <a:endParaRPr lang="en-US" b="0" dirty="0">
              <a:solidFill>
                <a:schemeClr val="tx1"/>
              </a:solidFill>
              <a:latin typeface="Arial" pitchFamily="34" charset="0"/>
              <a:cs typeface="+mn-cs"/>
            </a:endParaRPr>
          </a:p>
        </p:txBody>
      </p:sp>
      <p:pic>
        <p:nvPicPr>
          <p:cNvPr id="6963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69637" name="Rectangle 3"/>
          <p:cNvSpPr>
            <a:spLocks noGrp="1" noChangeArrowheads="1"/>
          </p:cNvSpPr>
          <p:nvPr>
            <p:ph type="title" idx="4294967295"/>
          </p:nvPr>
        </p:nvSpPr>
        <p:spPr/>
        <p:txBody>
          <a:bodyPr/>
          <a:lstStyle/>
          <a:p>
            <a:pPr eaLnBrk="1" hangingPunct="1"/>
            <a:r>
              <a:rPr lang="en-US" smtClean="0"/>
              <a:t>Example</a:t>
            </a:r>
          </a:p>
        </p:txBody>
      </p:sp>
      <p:sp>
        <p:nvSpPr>
          <p:cNvPr id="69638"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69639" name="AutoShape 5"/>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69640" name="Group 6"/>
          <p:cNvGrpSpPr>
            <a:grpSpLocks/>
          </p:cNvGrpSpPr>
          <p:nvPr/>
        </p:nvGrpSpPr>
        <p:grpSpPr bwMode="auto">
          <a:xfrm>
            <a:off x="3429000" y="2352675"/>
            <a:ext cx="1828800" cy="466725"/>
            <a:chOff x="2160" y="1200"/>
            <a:chExt cx="1152" cy="294"/>
          </a:xfrm>
        </p:grpSpPr>
        <p:grpSp>
          <p:nvGrpSpPr>
            <p:cNvPr id="69645" name="Group 7"/>
            <p:cNvGrpSpPr>
              <a:grpSpLocks/>
            </p:cNvGrpSpPr>
            <p:nvPr/>
          </p:nvGrpSpPr>
          <p:grpSpPr bwMode="auto">
            <a:xfrm>
              <a:off x="2234" y="1292"/>
              <a:ext cx="138" cy="110"/>
              <a:chOff x="2928" y="1465"/>
              <a:chExt cx="271" cy="215"/>
            </a:xfrm>
          </p:grpSpPr>
          <p:sp>
            <p:nvSpPr>
              <p:cNvPr id="69656"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9657"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9646"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9647"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9648"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69649"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9650"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69651" name="Group 15"/>
            <p:cNvGrpSpPr>
              <a:grpSpLocks/>
            </p:cNvGrpSpPr>
            <p:nvPr/>
          </p:nvGrpSpPr>
          <p:grpSpPr bwMode="auto">
            <a:xfrm>
              <a:off x="2528" y="1292"/>
              <a:ext cx="138" cy="110"/>
              <a:chOff x="3648" y="3312"/>
              <a:chExt cx="271" cy="215"/>
            </a:xfrm>
          </p:grpSpPr>
          <p:sp>
            <p:nvSpPr>
              <p:cNvPr id="69654"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9655"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69652"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69653"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grpSp>
        <p:nvGrpSpPr>
          <p:cNvPr id="69641" name="Group 23"/>
          <p:cNvGrpSpPr>
            <a:grpSpLocks/>
          </p:cNvGrpSpPr>
          <p:nvPr/>
        </p:nvGrpSpPr>
        <p:grpSpPr bwMode="auto">
          <a:xfrm>
            <a:off x="838200" y="5257800"/>
            <a:ext cx="7391400" cy="762000"/>
            <a:chOff x="528" y="3312"/>
            <a:chExt cx="4656" cy="480"/>
          </a:xfrm>
        </p:grpSpPr>
        <p:sp>
          <p:nvSpPr>
            <p:cNvPr id="69643" name="AutoShape 24"/>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69644" name="Text Box 25"/>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26"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6" name="Slide Number Placeholder 3"/>
          <p:cNvSpPr>
            <a:spLocks noGrp="1"/>
          </p:cNvSpPr>
          <p:nvPr>
            <p:ph type="sldNum" sz="quarter" idx="11"/>
          </p:nvPr>
        </p:nvSpPr>
        <p:spPr>
          <a:xfrm>
            <a:off x="6553200" y="6248400"/>
            <a:ext cx="1905000" cy="457200"/>
          </a:xfrm>
        </p:spPr>
        <p:txBody>
          <a:bodyPr/>
          <a:lstStyle/>
          <a:p>
            <a:pPr>
              <a:defRPr/>
            </a:pPr>
            <a:fld id="{C19B8C4D-897B-4260-BA28-C580EF14FFF8}" type="slidenum">
              <a:rPr lang="x-none" b="0">
                <a:solidFill>
                  <a:schemeClr val="tx1"/>
                </a:solidFill>
                <a:latin typeface="Arial" pitchFamily="34" charset="0"/>
                <a:cs typeface="+mn-cs"/>
              </a:rPr>
              <a:pPr>
                <a:defRPr/>
              </a:pPr>
              <a:t>78</a:t>
            </a:fld>
            <a:endParaRPr lang="en-US" b="0" dirty="0">
              <a:solidFill>
                <a:schemeClr val="tx1"/>
              </a:solidFill>
              <a:latin typeface="Arial" pitchFamily="34" charset="0"/>
              <a:cs typeface="+mn-cs"/>
            </a:endParaRPr>
          </a:p>
        </p:txBody>
      </p:sp>
      <p:pic>
        <p:nvPicPr>
          <p:cNvPr id="7066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70661" name="Rectangle 3"/>
          <p:cNvSpPr>
            <a:spLocks noGrp="1" noChangeArrowheads="1"/>
          </p:cNvSpPr>
          <p:nvPr>
            <p:ph type="title" idx="4294967295"/>
          </p:nvPr>
        </p:nvSpPr>
        <p:spPr/>
        <p:txBody>
          <a:bodyPr/>
          <a:lstStyle/>
          <a:p>
            <a:pPr eaLnBrk="1" hangingPunct="1"/>
            <a:r>
              <a:rPr lang="en-US" smtClean="0"/>
              <a:t>Example</a:t>
            </a:r>
          </a:p>
        </p:txBody>
      </p:sp>
      <p:sp>
        <p:nvSpPr>
          <p:cNvPr id="70662"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70663" name="AutoShape 5"/>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70664" name="Group 6"/>
          <p:cNvGrpSpPr>
            <a:grpSpLocks/>
          </p:cNvGrpSpPr>
          <p:nvPr/>
        </p:nvGrpSpPr>
        <p:grpSpPr bwMode="auto">
          <a:xfrm>
            <a:off x="3429000" y="2352675"/>
            <a:ext cx="1828800" cy="466725"/>
            <a:chOff x="2160" y="1200"/>
            <a:chExt cx="1152" cy="294"/>
          </a:xfrm>
        </p:grpSpPr>
        <p:grpSp>
          <p:nvGrpSpPr>
            <p:cNvPr id="70670" name="Group 7"/>
            <p:cNvGrpSpPr>
              <a:grpSpLocks/>
            </p:cNvGrpSpPr>
            <p:nvPr/>
          </p:nvGrpSpPr>
          <p:grpSpPr bwMode="auto">
            <a:xfrm>
              <a:off x="2234" y="1292"/>
              <a:ext cx="138" cy="110"/>
              <a:chOff x="2928" y="1465"/>
              <a:chExt cx="271" cy="215"/>
            </a:xfrm>
          </p:grpSpPr>
          <p:sp>
            <p:nvSpPr>
              <p:cNvPr id="70681"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70682"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70671"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70672"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70673"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70674"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0675"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70676" name="Group 15"/>
            <p:cNvGrpSpPr>
              <a:grpSpLocks/>
            </p:cNvGrpSpPr>
            <p:nvPr/>
          </p:nvGrpSpPr>
          <p:grpSpPr bwMode="auto">
            <a:xfrm>
              <a:off x="2528" y="1292"/>
              <a:ext cx="138" cy="110"/>
              <a:chOff x="3648" y="3312"/>
              <a:chExt cx="271" cy="215"/>
            </a:xfrm>
          </p:grpSpPr>
          <p:sp>
            <p:nvSpPr>
              <p:cNvPr id="70679"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70680"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70677"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70678"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70665" name="AutoShape 20"/>
          <p:cNvSpPr>
            <a:spLocks noChangeArrowheads="1"/>
          </p:cNvSpPr>
          <p:nvPr/>
        </p:nvSpPr>
        <p:spPr bwMode="auto">
          <a:xfrm>
            <a:off x="1295400" y="42672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grpSp>
        <p:nvGrpSpPr>
          <p:cNvPr id="70666" name="Group 23"/>
          <p:cNvGrpSpPr>
            <a:grpSpLocks/>
          </p:cNvGrpSpPr>
          <p:nvPr/>
        </p:nvGrpSpPr>
        <p:grpSpPr bwMode="auto">
          <a:xfrm>
            <a:off x="838200" y="5257800"/>
            <a:ext cx="7391400" cy="762000"/>
            <a:chOff x="528" y="3312"/>
            <a:chExt cx="4656" cy="480"/>
          </a:xfrm>
        </p:grpSpPr>
        <p:sp>
          <p:nvSpPr>
            <p:cNvPr id="70668" name="AutoShape 24"/>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70669" name="Text Box 25"/>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2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7" name="Slide Number Placeholder 3"/>
          <p:cNvSpPr>
            <a:spLocks noGrp="1"/>
          </p:cNvSpPr>
          <p:nvPr>
            <p:ph type="sldNum" sz="quarter" idx="11"/>
          </p:nvPr>
        </p:nvSpPr>
        <p:spPr>
          <a:xfrm>
            <a:off x="6553200" y="6248400"/>
            <a:ext cx="1905000" cy="457200"/>
          </a:xfrm>
        </p:spPr>
        <p:txBody>
          <a:bodyPr/>
          <a:lstStyle/>
          <a:p>
            <a:pPr>
              <a:defRPr/>
            </a:pPr>
            <a:fld id="{C3704449-6822-4126-8136-2B458F2989FE}" type="slidenum">
              <a:rPr lang="x-none" b="0">
                <a:solidFill>
                  <a:schemeClr val="tx1"/>
                </a:solidFill>
                <a:latin typeface="Arial" pitchFamily="34" charset="0"/>
                <a:cs typeface="+mn-cs"/>
              </a:rPr>
              <a:pPr>
                <a:defRPr/>
              </a:pPr>
              <a:t>79</a:t>
            </a:fld>
            <a:endParaRPr lang="en-US" b="0" dirty="0">
              <a:solidFill>
                <a:schemeClr val="tx1"/>
              </a:solidFill>
              <a:latin typeface="Arial" pitchFamily="34" charset="0"/>
              <a:cs typeface="+mn-cs"/>
            </a:endParaRPr>
          </a:p>
        </p:txBody>
      </p:sp>
      <p:pic>
        <p:nvPicPr>
          <p:cNvPr id="7168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71685" name="Rectangle 3"/>
          <p:cNvSpPr>
            <a:spLocks noGrp="1" noChangeArrowheads="1"/>
          </p:cNvSpPr>
          <p:nvPr>
            <p:ph type="title" idx="4294967295"/>
          </p:nvPr>
        </p:nvSpPr>
        <p:spPr/>
        <p:txBody>
          <a:bodyPr/>
          <a:lstStyle/>
          <a:p>
            <a:pPr eaLnBrk="1" hangingPunct="1"/>
            <a:r>
              <a:rPr lang="en-US" smtClean="0"/>
              <a:t>Example</a:t>
            </a:r>
          </a:p>
        </p:txBody>
      </p:sp>
      <p:sp>
        <p:nvSpPr>
          <p:cNvPr id="71686"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71687" name="AutoShape 5"/>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71688" name="Group 6"/>
          <p:cNvGrpSpPr>
            <a:grpSpLocks/>
          </p:cNvGrpSpPr>
          <p:nvPr/>
        </p:nvGrpSpPr>
        <p:grpSpPr bwMode="auto">
          <a:xfrm>
            <a:off x="3429000" y="2352675"/>
            <a:ext cx="1828800" cy="466725"/>
            <a:chOff x="2160" y="1200"/>
            <a:chExt cx="1152" cy="294"/>
          </a:xfrm>
        </p:grpSpPr>
        <p:grpSp>
          <p:nvGrpSpPr>
            <p:cNvPr id="71695" name="Group 7"/>
            <p:cNvGrpSpPr>
              <a:grpSpLocks/>
            </p:cNvGrpSpPr>
            <p:nvPr/>
          </p:nvGrpSpPr>
          <p:grpSpPr bwMode="auto">
            <a:xfrm>
              <a:off x="2234" y="1292"/>
              <a:ext cx="138" cy="110"/>
              <a:chOff x="2928" y="1465"/>
              <a:chExt cx="271" cy="215"/>
            </a:xfrm>
          </p:grpSpPr>
          <p:sp>
            <p:nvSpPr>
              <p:cNvPr id="71706"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71707"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71696"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71697"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71698"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71699"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1700"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71701" name="Group 15"/>
            <p:cNvGrpSpPr>
              <a:grpSpLocks/>
            </p:cNvGrpSpPr>
            <p:nvPr/>
          </p:nvGrpSpPr>
          <p:grpSpPr bwMode="auto">
            <a:xfrm>
              <a:off x="2528" y="1292"/>
              <a:ext cx="138" cy="110"/>
              <a:chOff x="3648" y="3312"/>
              <a:chExt cx="271" cy="215"/>
            </a:xfrm>
          </p:grpSpPr>
          <p:sp>
            <p:nvSpPr>
              <p:cNvPr id="71704"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71705"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71702"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71703"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71689" name="AutoShape 20"/>
          <p:cNvSpPr>
            <a:spLocks noChangeArrowheads="1"/>
          </p:cNvSpPr>
          <p:nvPr/>
        </p:nvSpPr>
        <p:spPr bwMode="auto">
          <a:xfrm>
            <a:off x="1295400" y="42672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71690" name="AutoShape 21"/>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q.deq(y)</a:t>
            </a:r>
          </a:p>
        </p:txBody>
      </p:sp>
      <p:grpSp>
        <p:nvGrpSpPr>
          <p:cNvPr id="71691" name="Group 23"/>
          <p:cNvGrpSpPr>
            <a:grpSpLocks/>
          </p:cNvGrpSpPr>
          <p:nvPr/>
        </p:nvGrpSpPr>
        <p:grpSpPr bwMode="auto">
          <a:xfrm>
            <a:off x="838200" y="5257800"/>
            <a:ext cx="7391400" cy="762000"/>
            <a:chOff x="528" y="3312"/>
            <a:chExt cx="4656" cy="480"/>
          </a:xfrm>
        </p:grpSpPr>
        <p:sp>
          <p:nvSpPr>
            <p:cNvPr id="71693" name="AutoShape 24"/>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71694" name="Text Box 25"/>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2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3117850" y="1993900"/>
            <a:ext cx="3162300" cy="3055620"/>
            <a:chOff x="3117850" y="1993900"/>
            <a:chExt cx="3162300" cy="3055620"/>
          </a:xfrm>
        </p:grpSpPr>
        <p:pic>
          <p:nvPicPr>
            <p:cNvPr id="49" name="Picture 2" descr="magic"/>
            <p:cNvPicPr>
              <a:picLocks noChangeAspect="1" noChangeArrowheads="1"/>
            </p:cNvPicPr>
            <p:nvPr/>
          </p:nvPicPr>
          <p:blipFill>
            <a:blip r:embed="rId3" cstate="print"/>
            <a:srcRect/>
            <a:stretch>
              <a:fillRect/>
            </a:stretch>
          </p:blipFill>
          <p:spPr bwMode="auto">
            <a:xfrm>
              <a:off x="4635500" y="3511550"/>
              <a:ext cx="127000" cy="127000"/>
            </a:xfrm>
            <a:prstGeom prst="rect">
              <a:avLst/>
            </a:prstGeom>
            <a:noFill/>
            <a:ln w="9525" algn="ctr">
              <a:noFill/>
              <a:miter lim="800000"/>
              <a:headEnd/>
              <a:tailEnd/>
            </a:ln>
          </p:spPr>
        </p:pic>
        <p:sp>
          <p:nvSpPr>
            <p:cNvPr id="50" name="Oval 49"/>
            <p:cNvSpPr/>
            <p:nvPr/>
          </p:nvSpPr>
          <p:spPr bwMode="auto">
            <a:xfrm>
              <a:off x="3117850" y="1993900"/>
              <a:ext cx="3162300" cy="3055620"/>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cxnSp>
          <p:nvCxnSpPr>
            <p:cNvPr id="51" name="Straight Connector 50"/>
            <p:cNvCxnSpPr>
              <a:stCxn id="50" idx="4"/>
              <a:endCxn id="50" idx="4"/>
            </p:cNvCxnSpPr>
            <p:nvPr/>
          </p:nvCxnSpPr>
          <p:spPr bwMode="auto">
            <a:xfrm>
              <a:off x="4699000" y="5049520"/>
              <a:ext cx="0" cy="0"/>
            </a:xfrm>
            <a:prstGeom prst="line">
              <a:avLst/>
            </a:prstGeom>
            <a:noFill/>
            <a:ln w="9525" cap="flat" cmpd="sng" algn="ctr">
              <a:noFill/>
              <a:prstDash val="solid"/>
              <a:round/>
              <a:headEnd type="none" w="med" len="med"/>
              <a:tailEnd type="none" w="med" len="med"/>
            </a:ln>
            <a:effectLst/>
          </p:spPr>
        </p:cxnSp>
        <p:cxnSp>
          <p:nvCxnSpPr>
            <p:cNvPr id="52" name="Straight Connector 51"/>
            <p:cNvCxnSpPr>
              <a:stCxn id="50" idx="4"/>
              <a:endCxn id="50" idx="0"/>
            </p:cNvCxnSpPr>
            <p:nvPr/>
          </p:nvCxnSpPr>
          <p:spPr bwMode="auto">
            <a:xfrm flipV="1">
              <a:off x="4699000" y="1993900"/>
              <a:ext cx="0" cy="3055620"/>
            </a:xfrm>
            <a:prstGeom prst="line">
              <a:avLst/>
            </a:prstGeom>
            <a:noFill/>
            <a:ln w="38100" cap="flat" cmpd="sng" algn="ctr">
              <a:solidFill>
                <a:schemeClr val="tx1"/>
              </a:solidFill>
              <a:prstDash val="solid"/>
              <a:round/>
              <a:headEnd type="none" w="med" len="med"/>
              <a:tailEnd type="none" w="med" len="med"/>
            </a:ln>
            <a:effectLst/>
          </p:spPr>
        </p:cxnSp>
        <p:cxnSp>
          <p:nvCxnSpPr>
            <p:cNvPr id="53" name="Straight Connector 52"/>
            <p:cNvCxnSpPr>
              <a:stCxn id="50" idx="3"/>
              <a:endCxn id="50" idx="7"/>
            </p:cNvCxnSpPr>
            <p:nvPr/>
          </p:nvCxnSpPr>
          <p:spPr bwMode="auto">
            <a:xfrm flipV="1">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cxnSp>
          <p:nvCxnSpPr>
            <p:cNvPr id="54" name="Straight Connector 53"/>
            <p:cNvCxnSpPr>
              <a:stCxn id="50" idx="2"/>
            </p:cNvCxnSpPr>
            <p:nvPr/>
          </p:nvCxnSpPr>
          <p:spPr bwMode="auto">
            <a:xfrm flipV="1">
              <a:off x="3117850" y="3511550"/>
              <a:ext cx="3162300" cy="10160"/>
            </a:xfrm>
            <a:prstGeom prst="line">
              <a:avLst/>
            </a:prstGeom>
            <a:noFill/>
            <a:ln w="38100" cap="flat" cmpd="sng" algn="ctr">
              <a:solidFill>
                <a:schemeClr val="tx1"/>
              </a:solidFill>
              <a:prstDash val="solid"/>
              <a:round/>
              <a:headEnd type="none" w="med" len="med"/>
              <a:tailEnd type="none" w="med" len="med"/>
            </a:ln>
            <a:effectLst/>
          </p:spPr>
        </p:cxnSp>
        <p:cxnSp>
          <p:nvCxnSpPr>
            <p:cNvPr id="55" name="Straight Connector 54"/>
            <p:cNvCxnSpPr>
              <a:stCxn id="50" idx="1"/>
              <a:endCxn id="50" idx="5"/>
            </p:cNvCxnSpPr>
            <p:nvPr/>
          </p:nvCxnSpPr>
          <p:spPr bwMode="auto">
            <a:xfrm>
              <a:off x="3580958" y="2441385"/>
              <a:ext cx="2236084" cy="2160650"/>
            </a:xfrm>
            <a:prstGeom prst="line">
              <a:avLst/>
            </a:prstGeom>
            <a:noFill/>
            <a:ln w="38100" cap="flat" cmpd="sng" algn="ctr">
              <a:solidFill>
                <a:schemeClr val="tx1"/>
              </a:solidFill>
              <a:prstDash val="solid"/>
              <a:round/>
              <a:headEnd type="none" w="med" len="med"/>
              <a:tailEnd type="none" w="med" len="med"/>
            </a:ln>
            <a:effectLst/>
          </p:spPr>
        </p:cxnSp>
        <p:sp>
          <p:nvSpPr>
            <p:cNvPr id="56" name="Oval 55"/>
            <p:cNvSpPr/>
            <p:nvPr/>
          </p:nvSpPr>
          <p:spPr bwMode="auto">
            <a:xfrm>
              <a:off x="3549650" y="2423160"/>
              <a:ext cx="2298700" cy="21971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ourier New" pitchFamily="49" charset="0"/>
                <a:cs typeface="Arial" charset="0"/>
              </a:endParaRPr>
            </a:p>
          </p:txBody>
        </p:sp>
      </p:grpSp>
      <p:sp>
        <p:nvSpPr>
          <p:cNvPr id="2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p:cNvSpPr>
            <a:spLocks noGrp="1"/>
          </p:cNvSpPr>
          <p:nvPr>
            <p:ph type="sldNum" sz="quarter" idx="11"/>
          </p:nvPr>
        </p:nvSpPr>
        <p:spPr>
          <a:xfrm>
            <a:off x="6553200" y="6248400"/>
            <a:ext cx="1905000" cy="457200"/>
          </a:xfrm>
        </p:spPr>
        <p:txBody>
          <a:bodyPr/>
          <a:lstStyle/>
          <a:p>
            <a:pPr>
              <a:defRPr/>
            </a:pPr>
            <a:fld id="{7D815C70-AFE7-4526-98C8-F16A2D0F27E3}" type="slidenum">
              <a:rPr lang="x-none" b="0">
                <a:solidFill>
                  <a:schemeClr val="tx1"/>
                </a:solidFill>
                <a:latin typeface="Arial" pitchFamily="34" charset="0"/>
                <a:cs typeface="+mn-cs"/>
              </a:rPr>
              <a:pPr>
                <a:defRPr/>
              </a:pPr>
              <a:t>8</a:t>
            </a:fld>
            <a:endParaRPr lang="en-US" b="0" dirty="0">
              <a:solidFill>
                <a:schemeClr val="tx1"/>
              </a:solidFill>
              <a:latin typeface="Arial" pitchFamily="34" charset="0"/>
              <a:cs typeface="+mn-cs"/>
            </a:endParaRPr>
          </a:p>
        </p:txBody>
      </p:sp>
      <p:sp>
        <p:nvSpPr>
          <p:cNvPr id="20485" name="Rectangle 3"/>
          <p:cNvSpPr>
            <a:spLocks noGrp="1" noChangeArrowheads="1"/>
          </p:cNvSpPr>
          <p:nvPr>
            <p:ph type="title" idx="4294967295"/>
          </p:nvPr>
        </p:nvSpPr>
        <p:spPr/>
        <p:txBody>
          <a:bodyPr/>
          <a:lstStyle/>
          <a:p>
            <a:pPr eaLnBrk="1" hangingPunct="1"/>
            <a:r>
              <a:rPr lang="en-US" dirty="0" smtClean="0"/>
              <a:t>Lock-Based Queue</a:t>
            </a:r>
          </a:p>
        </p:txBody>
      </p:sp>
      <p:sp>
        <p:nvSpPr>
          <p:cNvPr id="2" name="TextBox 1"/>
          <p:cNvSpPr txBox="1"/>
          <p:nvPr/>
        </p:nvSpPr>
        <p:spPr>
          <a:xfrm>
            <a:off x="2209800" y="1828800"/>
            <a:ext cx="928459" cy="461665"/>
          </a:xfrm>
          <a:prstGeom prst="rect">
            <a:avLst/>
          </a:prstGeom>
          <a:noFill/>
        </p:spPr>
        <p:txBody>
          <a:bodyPr wrap="none" rtlCol="0">
            <a:spAutoFit/>
          </a:bodyPr>
          <a:lstStyle/>
          <a:p>
            <a:r>
              <a:rPr lang="en-US" dirty="0" smtClean="0">
                <a:solidFill>
                  <a:srgbClr val="0000FF"/>
                </a:solidFill>
                <a:latin typeface="Courier New" pitchFamily="49" charset="0"/>
              </a:rPr>
              <a:t>head</a:t>
            </a:r>
            <a:endParaRPr lang="en-US" dirty="0">
              <a:solidFill>
                <a:srgbClr val="0000FF"/>
              </a:solidFill>
              <a:latin typeface="Courier New" pitchFamily="49" charset="0"/>
            </a:endParaRPr>
          </a:p>
        </p:txBody>
      </p:sp>
      <p:cxnSp>
        <p:nvCxnSpPr>
          <p:cNvPr id="6" name="Straight Arrow Connector 5"/>
          <p:cNvCxnSpPr>
            <a:stCxn id="2" idx="3"/>
          </p:cNvCxnSpPr>
          <p:nvPr/>
        </p:nvCxnSpPr>
        <p:spPr bwMode="auto">
          <a:xfrm>
            <a:off x="3138259" y="2059633"/>
            <a:ext cx="763816" cy="115416"/>
          </a:xfrm>
          <a:prstGeom prst="straightConnector1">
            <a:avLst/>
          </a:prstGeom>
          <a:noFill/>
          <a:ln w="38100" cap="flat" cmpd="sng" algn="ctr">
            <a:solidFill>
              <a:srgbClr val="0000FF"/>
            </a:solidFill>
            <a:prstDash val="solid"/>
            <a:round/>
            <a:headEnd type="none" w="med" len="med"/>
            <a:tailEnd type="arrow"/>
          </a:ln>
          <a:effectLst/>
        </p:spPr>
      </p:cxnSp>
      <p:sp>
        <p:nvSpPr>
          <p:cNvPr id="17" name="TextBox 16"/>
          <p:cNvSpPr txBox="1"/>
          <p:nvPr/>
        </p:nvSpPr>
        <p:spPr>
          <a:xfrm>
            <a:off x="6908800" y="1597968"/>
            <a:ext cx="928459" cy="461665"/>
          </a:xfrm>
          <a:prstGeom prst="rect">
            <a:avLst/>
          </a:prstGeom>
          <a:noFill/>
        </p:spPr>
        <p:txBody>
          <a:bodyPr wrap="none" rtlCol="0">
            <a:spAutoFit/>
          </a:bodyPr>
          <a:lstStyle/>
          <a:p>
            <a:r>
              <a:rPr lang="en-US" dirty="0" smtClean="0">
                <a:solidFill>
                  <a:srgbClr val="0000FF"/>
                </a:solidFill>
                <a:latin typeface="Courier New" pitchFamily="49" charset="0"/>
              </a:rPr>
              <a:t>tail</a:t>
            </a:r>
            <a:endParaRPr lang="en-US" dirty="0">
              <a:solidFill>
                <a:srgbClr val="0000FF"/>
              </a:solidFill>
              <a:latin typeface="Courier New" pitchFamily="49" charset="0"/>
            </a:endParaRPr>
          </a:p>
        </p:txBody>
      </p:sp>
      <p:cxnSp>
        <p:nvCxnSpPr>
          <p:cNvPr id="18" name="Straight Arrow Connector 17"/>
          <p:cNvCxnSpPr>
            <a:stCxn id="17" idx="2"/>
          </p:cNvCxnSpPr>
          <p:nvPr/>
        </p:nvCxnSpPr>
        <p:spPr bwMode="auto">
          <a:xfrm flipH="1">
            <a:off x="6131188" y="2059633"/>
            <a:ext cx="1241842" cy="772467"/>
          </a:xfrm>
          <a:prstGeom prst="straightConnector1">
            <a:avLst/>
          </a:prstGeom>
          <a:noFill/>
          <a:ln w="38100" cap="flat" cmpd="sng" algn="ctr">
            <a:solidFill>
              <a:srgbClr val="0000FF"/>
            </a:solidFill>
            <a:prstDash val="solid"/>
            <a:round/>
            <a:headEnd type="none" w="med" len="med"/>
            <a:tailEnd type="arrow"/>
          </a:ln>
          <a:effectLst/>
        </p:spPr>
      </p:cxnSp>
      <p:sp>
        <p:nvSpPr>
          <p:cNvPr id="21" name="TextBox 20"/>
          <p:cNvSpPr txBox="1"/>
          <p:nvPr/>
        </p:nvSpPr>
        <p:spPr>
          <a:xfrm>
            <a:off x="3716768"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0</a:t>
            </a:r>
            <a:endParaRPr lang="en-US" dirty="0">
              <a:solidFill>
                <a:srgbClr val="0000FF"/>
              </a:solidFill>
              <a:latin typeface="Courier New" pitchFamily="49" charset="0"/>
            </a:endParaRPr>
          </a:p>
        </p:txBody>
      </p:sp>
      <p:sp>
        <p:nvSpPr>
          <p:cNvPr id="22" name="TextBox 21"/>
          <p:cNvSpPr txBox="1"/>
          <p:nvPr/>
        </p:nvSpPr>
        <p:spPr>
          <a:xfrm>
            <a:off x="6399813" y="2694633"/>
            <a:ext cx="370614" cy="461665"/>
          </a:xfrm>
          <a:prstGeom prst="rect">
            <a:avLst/>
          </a:prstGeom>
          <a:noFill/>
        </p:spPr>
        <p:txBody>
          <a:bodyPr wrap="none" rtlCol="0">
            <a:spAutoFit/>
          </a:bodyPr>
          <a:lstStyle/>
          <a:p>
            <a:r>
              <a:rPr lang="en-US" dirty="0" smtClean="0">
                <a:solidFill>
                  <a:srgbClr val="0000FF"/>
                </a:solidFill>
                <a:latin typeface="Courier New" pitchFamily="49" charset="0"/>
              </a:rPr>
              <a:t>2</a:t>
            </a:r>
            <a:endParaRPr lang="en-US" dirty="0">
              <a:solidFill>
                <a:srgbClr val="0000FF"/>
              </a:solidFill>
              <a:latin typeface="Courier New" pitchFamily="49" charset="0"/>
            </a:endParaRPr>
          </a:p>
        </p:txBody>
      </p:sp>
      <p:sp>
        <p:nvSpPr>
          <p:cNvPr id="23" name="TextBox 22"/>
          <p:cNvSpPr txBox="1"/>
          <p:nvPr/>
        </p:nvSpPr>
        <p:spPr>
          <a:xfrm>
            <a:off x="5370007" y="1636068"/>
            <a:ext cx="370614" cy="461665"/>
          </a:xfrm>
          <a:prstGeom prst="rect">
            <a:avLst/>
          </a:prstGeom>
          <a:noFill/>
        </p:spPr>
        <p:txBody>
          <a:bodyPr wrap="none" rtlCol="0">
            <a:spAutoFit/>
          </a:bodyPr>
          <a:lstStyle/>
          <a:p>
            <a:r>
              <a:rPr lang="en-US" dirty="0" smtClean="0">
                <a:solidFill>
                  <a:srgbClr val="0000FF"/>
                </a:solidFill>
                <a:latin typeface="Courier New" pitchFamily="49" charset="0"/>
              </a:rPr>
              <a:t>1</a:t>
            </a:r>
            <a:endParaRPr lang="en-US" dirty="0">
              <a:solidFill>
                <a:srgbClr val="0000FF"/>
              </a:solidFill>
              <a:latin typeface="Courier New" pitchFamily="49" charset="0"/>
            </a:endParaRPr>
          </a:p>
        </p:txBody>
      </p:sp>
      <p:sp>
        <p:nvSpPr>
          <p:cNvPr id="24" name="TextBox 23"/>
          <p:cNvSpPr txBox="1"/>
          <p:nvPr/>
        </p:nvSpPr>
        <p:spPr>
          <a:xfrm>
            <a:off x="3716768"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5</a:t>
            </a:r>
            <a:endParaRPr lang="en-US" dirty="0">
              <a:solidFill>
                <a:srgbClr val="0000FF"/>
              </a:solidFill>
              <a:latin typeface="Courier New" pitchFamily="49" charset="0"/>
            </a:endParaRPr>
          </a:p>
        </p:txBody>
      </p:sp>
      <p:sp>
        <p:nvSpPr>
          <p:cNvPr id="25" name="TextBox 24"/>
          <p:cNvSpPr txBox="1"/>
          <p:nvPr/>
        </p:nvSpPr>
        <p:spPr>
          <a:xfrm>
            <a:off x="5370007" y="5143500"/>
            <a:ext cx="370614" cy="461665"/>
          </a:xfrm>
          <a:prstGeom prst="rect">
            <a:avLst/>
          </a:prstGeom>
          <a:noFill/>
        </p:spPr>
        <p:txBody>
          <a:bodyPr wrap="none" rtlCol="0">
            <a:spAutoFit/>
          </a:bodyPr>
          <a:lstStyle/>
          <a:p>
            <a:r>
              <a:rPr lang="en-US" dirty="0" smtClean="0">
                <a:solidFill>
                  <a:srgbClr val="0000FF"/>
                </a:solidFill>
                <a:latin typeface="Courier New" pitchFamily="49" charset="0"/>
              </a:rPr>
              <a:t>4</a:t>
            </a:r>
            <a:endParaRPr lang="en-US" dirty="0">
              <a:solidFill>
                <a:srgbClr val="0000FF"/>
              </a:solidFill>
              <a:latin typeface="Courier New" pitchFamily="49" charset="0"/>
            </a:endParaRPr>
          </a:p>
        </p:txBody>
      </p:sp>
      <p:sp>
        <p:nvSpPr>
          <p:cNvPr id="27" name="TextBox 26"/>
          <p:cNvSpPr txBox="1"/>
          <p:nvPr/>
        </p:nvSpPr>
        <p:spPr>
          <a:xfrm>
            <a:off x="6399813" y="3947468"/>
            <a:ext cx="370614" cy="461665"/>
          </a:xfrm>
          <a:prstGeom prst="rect">
            <a:avLst/>
          </a:prstGeom>
          <a:noFill/>
        </p:spPr>
        <p:txBody>
          <a:bodyPr wrap="none" rtlCol="0">
            <a:spAutoFit/>
          </a:bodyPr>
          <a:lstStyle/>
          <a:p>
            <a:r>
              <a:rPr lang="en-US" dirty="0" smtClean="0">
                <a:solidFill>
                  <a:srgbClr val="0000FF"/>
                </a:solidFill>
                <a:latin typeface="Courier New" pitchFamily="49" charset="0"/>
              </a:rPr>
              <a:t>3</a:t>
            </a:r>
            <a:endParaRPr lang="en-US" dirty="0">
              <a:solidFill>
                <a:srgbClr val="0000FF"/>
              </a:solidFill>
              <a:latin typeface="Courier New" pitchFamily="49" charset="0"/>
            </a:endParaRPr>
          </a:p>
        </p:txBody>
      </p:sp>
      <p:sp>
        <p:nvSpPr>
          <p:cNvPr id="35" name="TextBox 34"/>
          <p:cNvSpPr txBox="1"/>
          <p:nvPr/>
        </p:nvSpPr>
        <p:spPr>
          <a:xfrm>
            <a:off x="6260113" y="5374332"/>
            <a:ext cx="2416046" cy="461665"/>
          </a:xfrm>
          <a:prstGeom prst="rect">
            <a:avLst/>
          </a:prstGeom>
          <a:noFill/>
        </p:spPr>
        <p:txBody>
          <a:bodyPr wrap="none" rtlCol="0">
            <a:spAutoFit/>
          </a:bodyPr>
          <a:lstStyle/>
          <a:p>
            <a:r>
              <a:rPr lang="en-US" dirty="0" smtClean="0">
                <a:solidFill>
                  <a:schemeClr val="tx1"/>
                </a:solidFill>
                <a:latin typeface="Courier New" pitchFamily="49" charset="0"/>
              </a:rPr>
              <a:t>capacity = 8</a:t>
            </a:r>
            <a:endParaRPr lang="en-US" dirty="0">
              <a:solidFill>
                <a:schemeClr val="tx1"/>
              </a:solidFill>
              <a:latin typeface="Courier New" pitchFamily="49" charset="0"/>
            </a:endParaRPr>
          </a:p>
        </p:txBody>
      </p:sp>
      <p:sp>
        <p:nvSpPr>
          <p:cNvPr id="26" name="TextBox 25"/>
          <p:cNvSpPr txBox="1"/>
          <p:nvPr/>
        </p:nvSpPr>
        <p:spPr>
          <a:xfrm>
            <a:off x="2771649" y="2841958"/>
            <a:ext cx="370614" cy="461665"/>
          </a:xfrm>
          <a:prstGeom prst="rect">
            <a:avLst/>
          </a:prstGeom>
          <a:noFill/>
        </p:spPr>
        <p:txBody>
          <a:bodyPr wrap="none" rtlCol="0">
            <a:spAutoFit/>
          </a:bodyPr>
          <a:lstStyle/>
          <a:p>
            <a:r>
              <a:rPr lang="en-US" dirty="0" smtClean="0">
                <a:solidFill>
                  <a:srgbClr val="0000FF"/>
                </a:solidFill>
                <a:latin typeface="Courier New" pitchFamily="49" charset="0"/>
              </a:rPr>
              <a:t>7</a:t>
            </a:r>
            <a:endParaRPr lang="en-US" dirty="0">
              <a:solidFill>
                <a:srgbClr val="0000FF"/>
              </a:solidFill>
              <a:latin typeface="Courier New" pitchFamily="49" charset="0"/>
            </a:endParaRPr>
          </a:p>
        </p:txBody>
      </p:sp>
      <p:sp>
        <p:nvSpPr>
          <p:cNvPr id="28" name="TextBox 27"/>
          <p:cNvSpPr txBox="1"/>
          <p:nvPr/>
        </p:nvSpPr>
        <p:spPr>
          <a:xfrm>
            <a:off x="2771649" y="4094793"/>
            <a:ext cx="370614" cy="461665"/>
          </a:xfrm>
          <a:prstGeom prst="rect">
            <a:avLst/>
          </a:prstGeom>
          <a:noFill/>
        </p:spPr>
        <p:txBody>
          <a:bodyPr wrap="none" rtlCol="0">
            <a:spAutoFit/>
          </a:bodyPr>
          <a:lstStyle/>
          <a:p>
            <a:r>
              <a:rPr lang="en-US" dirty="0" smtClean="0">
                <a:solidFill>
                  <a:srgbClr val="0000FF"/>
                </a:solidFill>
                <a:latin typeface="Courier New" pitchFamily="49" charset="0"/>
              </a:rPr>
              <a:t>6</a:t>
            </a:r>
            <a:endParaRPr lang="en-US" dirty="0">
              <a:solidFill>
                <a:srgbClr val="0000FF"/>
              </a:solidFill>
              <a:latin typeface="Courier New" pitchFamily="49" charset="0"/>
            </a:endParaRPr>
          </a:p>
        </p:txBody>
      </p:sp>
      <p:sp>
        <p:nvSpPr>
          <p:cNvPr id="37" name="Oval 7"/>
          <p:cNvSpPr>
            <a:spLocks noChangeArrowheads="1"/>
          </p:cNvSpPr>
          <p:nvPr/>
        </p:nvSpPr>
        <p:spPr bwMode="auto">
          <a:xfrm>
            <a:off x="4251544" y="3026525"/>
            <a:ext cx="999816" cy="1068268"/>
          </a:xfrm>
          <a:prstGeom prst="ellipse">
            <a:avLst/>
          </a:prstGeom>
          <a:solidFill>
            <a:schemeClr val="bg1"/>
          </a:solidFill>
          <a:ln w="12700">
            <a:solidFill>
              <a:schemeClr val="bg1"/>
            </a:solidFill>
            <a:round/>
            <a:headEnd/>
            <a:tailEnd/>
          </a:ln>
        </p:spPr>
        <p:txBody>
          <a:bodyPr wrap="none" anchor="ctr"/>
          <a:lstStyle/>
          <a:p>
            <a:endParaRPr lang="en-US" dirty="0">
              <a:latin typeface="Arial" pitchFamily="34" charset="0"/>
            </a:endParaRPr>
          </a:p>
        </p:txBody>
      </p:sp>
      <p:sp>
        <p:nvSpPr>
          <p:cNvPr id="38" name="Oval 8"/>
          <p:cNvSpPr>
            <a:spLocks noChangeArrowheads="1"/>
          </p:cNvSpPr>
          <p:nvPr/>
        </p:nvSpPr>
        <p:spPr bwMode="auto">
          <a:xfrm>
            <a:off x="4436366" y="3112166"/>
            <a:ext cx="634627" cy="655835"/>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39"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40" name="Oval 10"/>
          <p:cNvSpPr>
            <a:spLocks noChangeArrowheads="1"/>
          </p:cNvSpPr>
          <p:nvPr/>
        </p:nvSpPr>
        <p:spPr bwMode="auto">
          <a:xfrm>
            <a:off x="4440819" y="3375853"/>
            <a:ext cx="630174" cy="642313"/>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42"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43"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sp>
        <p:nvSpPr>
          <p:cNvPr id="36" name="AutoShape 6"/>
          <p:cNvSpPr>
            <a:spLocks noChangeArrowheads="1"/>
          </p:cNvSpPr>
          <p:nvPr/>
        </p:nvSpPr>
        <p:spPr bwMode="auto">
          <a:xfrm>
            <a:off x="4245195" y="3068534"/>
            <a:ext cx="1124811" cy="984250"/>
          </a:xfrm>
          <a:prstGeom prst="wedgeRoundRectCallout">
            <a:avLst>
              <a:gd name="adj1" fmla="val -110105"/>
              <a:gd name="adj2" fmla="val 126928"/>
              <a:gd name="adj3" fmla="val 16667"/>
            </a:avLst>
          </a:prstGeom>
          <a:noFill/>
          <a:ln w="38100">
            <a:solidFill>
              <a:srgbClr val="FF0000"/>
            </a:solidFill>
            <a:miter lim="800000"/>
            <a:headEnd/>
            <a:tailEnd/>
          </a:ln>
        </p:spPr>
        <p:txBody>
          <a:bodyPr anchor="ctr"/>
          <a:lstStyle/>
          <a:p>
            <a:pPr algn="ctr"/>
            <a:endParaRPr lang="en-US" sz="2800" b="0" dirty="0">
              <a:latin typeface="Arial" pitchFamily="34" charset="0"/>
            </a:endParaRPr>
          </a:p>
        </p:txBody>
      </p:sp>
      <p:sp>
        <p:nvSpPr>
          <p:cNvPr id="45" name="Text Box 7"/>
          <p:cNvSpPr txBox="1">
            <a:spLocks noChangeArrowheads="1"/>
          </p:cNvSpPr>
          <p:nvPr/>
        </p:nvSpPr>
        <p:spPr bwMode="auto">
          <a:xfrm>
            <a:off x="685800" y="4897278"/>
            <a:ext cx="3940175" cy="954107"/>
          </a:xfrm>
          <a:prstGeom prst="rect">
            <a:avLst/>
          </a:prstGeom>
          <a:noFill/>
          <a:ln w="38100">
            <a:noFill/>
            <a:miter lim="800000"/>
            <a:headEnd/>
            <a:tailEnd/>
          </a:ln>
          <a:effectLst/>
        </p:spPr>
        <p:txBody>
          <a:bodyPr wrap="square">
            <a:spAutoFit/>
          </a:bodyPr>
          <a:lstStyle/>
          <a:p>
            <a:r>
              <a:rPr lang="en-US" sz="2800" b="0" dirty="0" smtClean="0">
                <a:latin typeface="Arial" pitchFamily="34" charset="0"/>
              </a:rPr>
              <a:t>Fields protected </a:t>
            </a:r>
            <a:r>
              <a:rPr lang="en-US" sz="2800" b="0" dirty="0">
                <a:latin typeface="Arial" pitchFamily="34" charset="0"/>
              </a:rPr>
              <a:t>by single shared lock</a:t>
            </a:r>
          </a:p>
        </p:txBody>
      </p:sp>
      <p:sp>
        <p:nvSpPr>
          <p:cNvPr id="57" name="TextBox 56"/>
          <p:cNvSpPr txBox="1"/>
          <p:nvPr/>
        </p:nvSpPr>
        <p:spPr>
          <a:xfrm>
            <a:off x="4999393" y="2072332"/>
            <a:ext cx="370614" cy="461665"/>
          </a:xfrm>
          <a:prstGeom prst="rect">
            <a:avLst/>
          </a:prstGeom>
          <a:noFill/>
        </p:spPr>
        <p:txBody>
          <a:bodyPr wrap="none" rtlCol="0">
            <a:spAutoFit/>
          </a:bodyPr>
          <a:lstStyle/>
          <a:p>
            <a:r>
              <a:rPr lang="en-US" dirty="0" smtClean="0">
                <a:solidFill>
                  <a:schemeClr val="tx1"/>
                </a:solidFill>
                <a:latin typeface="Courier New" pitchFamily="49" charset="0"/>
              </a:rPr>
              <a:t>y</a:t>
            </a:r>
            <a:endParaRPr lang="en-US" dirty="0">
              <a:solidFill>
                <a:schemeClr val="tx1"/>
              </a:solidFill>
              <a:latin typeface="Courier New" pitchFamily="49" charset="0"/>
            </a:endParaRPr>
          </a:p>
        </p:txBody>
      </p:sp>
      <p:sp>
        <p:nvSpPr>
          <p:cNvPr id="58" name="TextBox 57"/>
          <p:cNvSpPr txBox="1"/>
          <p:nvPr/>
        </p:nvSpPr>
        <p:spPr>
          <a:xfrm>
            <a:off x="4059889" y="2097733"/>
            <a:ext cx="370614" cy="461665"/>
          </a:xfrm>
          <a:prstGeom prst="rect">
            <a:avLst/>
          </a:prstGeom>
          <a:noFill/>
        </p:spPr>
        <p:txBody>
          <a:bodyPr wrap="none" rtlCol="0">
            <a:spAutoFit/>
          </a:bodyPr>
          <a:lstStyle/>
          <a:p>
            <a:r>
              <a:rPr lang="en-US" dirty="0" smtClean="0">
                <a:solidFill>
                  <a:schemeClr val="tx1"/>
                </a:solidFill>
                <a:latin typeface="Courier New" pitchFamily="49" charset="0"/>
              </a:rPr>
              <a:t>x</a:t>
            </a:r>
            <a:endParaRPr lang="en-US" dirty="0">
              <a:solidFill>
                <a:schemeClr val="tx1"/>
              </a:solidFill>
              <a:latin typeface="Courier New" pitchFamily="49" charset="0"/>
            </a:endParaRPr>
          </a:p>
        </p:txBody>
      </p:sp>
    </p:spTree>
    <p:extLst>
      <p:ext uri="{BB962C8B-B14F-4D97-AF65-F5344CB8AC3E}">
        <p14:creationId xmlns:p14="http://schemas.microsoft.com/office/powerpoint/2010/main" val="78252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9" name="Slide Number Placeholder 3"/>
          <p:cNvSpPr>
            <a:spLocks noGrp="1"/>
          </p:cNvSpPr>
          <p:nvPr>
            <p:ph type="sldNum" sz="quarter" idx="11"/>
          </p:nvPr>
        </p:nvSpPr>
        <p:spPr>
          <a:xfrm>
            <a:off x="6553200" y="6248400"/>
            <a:ext cx="1905000" cy="457200"/>
          </a:xfrm>
        </p:spPr>
        <p:txBody>
          <a:bodyPr/>
          <a:lstStyle/>
          <a:p>
            <a:pPr>
              <a:defRPr/>
            </a:pPr>
            <a:fld id="{3C9DF2E3-446C-438C-AE18-17F4977C1891}" type="slidenum">
              <a:rPr lang="x-none" b="0">
                <a:solidFill>
                  <a:schemeClr val="tx1"/>
                </a:solidFill>
                <a:latin typeface="Arial" pitchFamily="34" charset="0"/>
                <a:cs typeface="+mn-cs"/>
              </a:rPr>
              <a:pPr>
                <a:defRPr/>
              </a:pPr>
              <a:t>80</a:t>
            </a:fld>
            <a:endParaRPr lang="en-US" b="0" dirty="0">
              <a:solidFill>
                <a:schemeClr val="tx1"/>
              </a:solidFill>
              <a:latin typeface="Arial" pitchFamily="34" charset="0"/>
              <a:cs typeface="+mn-cs"/>
            </a:endParaRPr>
          </a:p>
        </p:txBody>
      </p:sp>
      <p:pic>
        <p:nvPicPr>
          <p:cNvPr id="7270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72709" name="Rectangle 3"/>
          <p:cNvSpPr>
            <a:spLocks noGrp="1" noChangeArrowheads="1"/>
          </p:cNvSpPr>
          <p:nvPr>
            <p:ph type="title" idx="4294967295"/>
          </p:nvPr>
        </p:nvSpPr>
        <p:spPr/>
        <p:txBody>
          <a:bodyPr/>
          <a:lstStyle/>
          <a:p>
            <a:pPr eaLnBrk="1" hangingPunct="1"/>
            <a:r>
              <a:rPr lang="en-US" smtClean="0"/>
              <a:t>Example</a:t>
            </a:r>
          </a:p>
        </p:txBody>
      </p:sp>
      <p:sp>
        <p:nvSpPr>
          <p:cNvPr id="72710"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72711" name="AutoShape 5"/>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q.enq(x)</a:t>
            </a:r>
          </a:p>
        </p:txBody>
      </p:sp>
      <p:grpSp>
        <p:nvGrpSpPr>
          <p:cNvPr id="72712" name="Group 6"/>
          <p:cNvGrpSpPr>
            <a:grpSpLocks/>
          </p:cNvGrpSpPr>
          <p:nvPr/>
        </p:nvGrpSpPr>
        <p:grpSpPr bwMode="auto">
          <a:xfrm>
            <a:off x="3429000" y="2352675"/>
            <a:ext cx="1828800" cy="466725"/>
            <a:chOff x="2160" y="1200"/>
            <a:chExt cx="1152" cy="294"/>
          </a:xfrm>
        </p:grpSpPr>
        <p:grpSp>
          <p:nvGrpSpPr>
            <p:cNvPr id="72721" name="Group 7"/>
            <p:cNvGrpSpPr>
              <a:grpSpLocks/>
            </p:cNvGrpSpPr>
            <p:nvPr/>
          </p:nvGrpSpPr>
          <p:grpSpPr bwMode="auto">
            <a:xfrm>
              <a:off x="2234" y="1292"/>
              <a:ext cx="138" cy="110"/>
              <a:chOff x="2928" y="1465"/>
              <a:chExt cx="271" cy="215"/>
            </a:xfrm>
          </p:grpSpPr>
          <p:sp>
            <p:nvSpPr>
              <p:cNvPr id="72732" name="Oval 8"/>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72733" name="Oval 9"/>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72722" name="Rectangle 10"/>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72723" name="Rectangle 11"/>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72724" name="Rectangle 12"/>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72725" name="Line 13"/>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2726" name="Line 14"/>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72727" name="Group 15"/>
            <p:cNvGrpSpPr>
              <a:grpSpLocks/>
            </p:cNvGrpSpPr>
            <p:nvPr/>
          </p:nvGrpSpPr>
          <p:grpSpPr bwMode="auto">
            <a:xfrm>
              <a:off x="2528" y="1292"/>
              <a:ext cx="138" cy="110"/>
              <a:chOff x="3648" y="3312"/>
              <a:chExt cx="271" cy="215"/>
            </a:xfrm>
          </p:grpSpPr>
          <p:sp>
            <p:nvSpPr>
              <p:cNvPr id="72730" name="Oval 16"/>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72731" name="Oval 17"/>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72728" name="Oval 18"/>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72729" name="Oval 19"/>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72713" name="AutoShape 20"/>
          <p:cNvSpPr>
            <a:spLocks noChangeArrowheads="1"/>
          </p:cNvSpPr>
          <p:nvPr/>
        </p:nvSpPr>
        <p:spPr bwMode="auto">
          <a:xfrm>
            <a:off x="1295400" y="42672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q.enq(y)</a:t>
            </a:r>
          </a:p>
        </p:txBody>
      </p:sp>
      <p:sp>
        <p:nvSpPr>
          <p:cNvPr id="72714" name="AutoShape 21"/>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q.deq(y)</a:t>
            </a:r>
          </a:p>
        </p:txBody>
      </p:sp>
      <p:sp>
        <p:nvSpPr>
          <p:cNvPr id="72715" name="AutoShape 22"/>
          <p:cNvSpPr>
            <a:spLocks noChangeArrowheads="1"/>
          </p:cNvSpPr>
          <p:nvPr/>
        </p:nvSpPr>
        <p:spPr bwMode="auto">
          <a:xfrm>
            <a:off x="4343400" y="42672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q.deq(x)</a:t>
            </a:r>
          </a:p>
        </p:txBody>
      </p:sp>
      <p:grpSp>
        <p:nvGrpSpPr>
          <p:cNvPr id="72716" name="Group 23"/>
          <p:cNvGrpSpPr>
            <a:grpSpLocks/>
          </p:cNvGrpSpPr>
          <p:nvPr/>
        </p:nvGrpSpPr>
        <p:grpSpPr bwMode="auto">
          <a:xfrm>
            <a:off x="838200" y="5257800"/>
            <a:ext cx="7391400" cy="762000"/>
            <a:chOff x="528" y="3312"/>
            <a:chExt cx="4656" cy="480"/>
          </a:xfrm>
        </p:grpSpPr>
        <p:sp>
          <p:nvSpPr>
            <p:cNvPr id="72719" name="AutoShape 24"/>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72720" name="Text Box 25"/>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pic>
        <p:nvPicPr>
          <p:cNvPr id="72718" name="Picture 27" descr="MCj03970740000[1]"/>
          <p:cNvPicPr>
            <a:picLocks noChangeAspect="1" noChangeArrowheads="1"/>
          </p:cNvPicPr>
          <p:nvPr/>
        </p:nvPicPr>
        <p:blipFill>
          <a:blip r:embed="rId4" cstate="print"/>
          <a:srcRect/>
          <a:stretch>
            <a:fillRect/>
          </a:stretch>
        </p:blipFill>
        <p:spPr bwMode="auto">
          <a:xfrm>
            <a:off x="450850" y="534988"/>
            <a:ext cx="866775" cy="858837"/>
          </a:xfrm>
          <a:prstGeom prst="rect">
            <a:avLst/>
          </a:prstGeom>
          <a:noFill/>
          <a:ln w="9525">
            <a:noFill/>
            <a:miter lim="800000"/>
            <a:headEnd/>
            <a:tailEnd/>
          </a:ln>
        </p:spPr>
      </p:pic>
      <p:pic>
        <p:nvPicPr>
          <p:cNvPr id="30" name="Picture 7"/>
          <p:cNvPicPr>
            <a:picLocks noChangeAspect="1" noChangeArrowheads="1"/>
          </p:cNvPicPr>
          <p:nvPr/>
        </p:nvPicPr>
        <p:blipFill>
          <a:blip r:embed="rId5"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Footer Placeholder 1"/>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3" name="Slide Number Placeholder 2"/>
          <p:cNvSpPr>
            <a:spLocks noGrp="1"/>
          </p:cNvSpPr>
          <p:nvPr>
            <p:ph type="sldNum" sz="quarter" idx="11"/>
          </p:nvPr>
        </p:nvSpPr>
        <p:spPr>
          <a:xfrm>
            <a:off x="6553200" y="6248400"/>
            <a:ext cx="1905000" cy="457200"/>
          </a:xfrm>
        </p:spPr>
        <p:txBody>
          <a:bodyPr/>
          <a:lstStyle/>
          <a:p>
            <a:pPr>
              <a:defRPr/>
            </a:pPr>
            <a:fld id="{257267EB-B5E2-4D48-86DC-9DF864F2EA92}" type="slidenum">
              <a:rPr lang="x-none" b="0">
                <a:solidFill>
                  <a:schemeClr val="tx1"/>
                </a:solidFill>
                <a:latin typeface="Arial" pitchFamily="34" charset="0"/>
                <a:cs typeface="+mn-cs"/>
              </a:rPr>
              <a:pPr>
                <a:defRPr/>
              </a:pPr>
              <a:t>81</a:t>
            </a:fld>
            <a:endParaRPr lang="en-US" b="0" dirty="0">
              <a:solidFill>
                <a:schemeClr val="tx1"/>
              </a:solidFill>
              <a:latin typeface="Arial" pitchFamily="34" charset="0"/>
              <a:cs typeface="+mn-cs"/>
            </a:endParaRPr>
          </a:p>
        </p:txBody>
      </p:sp>
      <p:sp>
        <p:nvSpPr>
          <p:cNvPr id="73732" name="AutoShape 15"/>
          <p:cNvSpPr>
            <a:spLocks noChangeArrowheads="1"/>
          </p:cNvSpPr>
          <p:nvPr/>
        </p:nvSpPr>
        <p:spPr bwMode="auto">
          <a:xfrm>
            <a:off x="908050"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r"/>
            <a:r>
              <a:rPr lang="en-US" u="sng" dirty="0">
                <a:solidFill>
                  <a:schemeClr val="bg1"/>
                </a:solidFill>
                <a:latin typeface="Arial" pitchFamily="34" charset="0"/>
              </a:rPr>
              <a:t>q.enq(x)</a:t>
            </a:r>
          </a:p>
        </p:txBody>
      </p:sp>
      <p:sp>
        <p:nvSpPr>
          <p:cNvPr id="73733" name="AutoShape 16"/>
          <p:cNvSpPr>
            <a:spLocks noChangeArrowheads="1"/>
          </p:cNvSpPr>
          <p:nvPr/>
        </p:nvSpPr>
        <p:spPr bwMode="auto">
          <a:xfrm>
            <a:off x="1289050" y="42767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p>
            <a:pPr algn="r"/>
            <a:r>
              <a:rPr lang="en-US" u="sng" dirty="0">
                <a:solidFill>
                  <a:schemeClr val="bg1"/>
                </a:solidFill>
                <a:latin typeface="Arial" pitchFamily="34" charset="0"/>
              </a:rPr>
              <a:t>q.enq(y)</a:t>
            </a:r>
          </a:p>
        </p:txBody>
      </p:sp>
      <p:sp>
        <p:nvSpPr>
          <p:cNvPr id="73734" name="AutoShape 17"/>
          <p:cNvSpPr>
            <a:spLocks noChangeArrowheads="1"/>
          </p:cNvSpPr>
          <p:nvPr/>
        </p:nvSpPr>
        <p:spPr bwMode="auto">
          <a:xfrm>
            <a:off x="3651250"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r"/>
            <a:r>
              <a:rPr lang="en-US" u="sng" dirty="0">
                <a:solidFill>
                  <a:schemeClr val="bg1"/>
                </a:solidFill>
                <a:latin typeface="Arial" pitchFamily="34" charset="0"/>
              </a:rPr>
              <a:t>q.deq(y)</a:t>
            </a:r>
          </a:p>
        </p:txBody>
      </p:sp>
      <p:sp>
        <p:nvSpPr>
          <p:cNvPr id="73735" name="AutoShape 18"/>
          <p:cNvSpPr>
            <a:spLocks noChangeArrowheads="1"/>
          </p:cNvSpPr>
          <p:nvPr/>
        </p:nvSpPr>
        <p:spPr bwMode="auto">
          <a:xfrm>
            <a:off x="4337050" y="42767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p>
            <a:pPr algn="r"/>
            <a:r>
              <a:rPr lang="en-US" u="sng" dirty="0">
                <a:solidFill>
                  <a:schemeClr val="bg1"/>
                </a:solidFill>
                <a:latin typeface="Arial" pitchFamily="34" charset="0"/>
              </a:rPr>
              <a:t>q.deq(x)</a:t>
            </a:r>
          </a:p>
        </p:txBody>
      </p:sp>
      <p:sp>
        <p:nvSpPr>
          <p:cNvPr id="473107" name="Line 19"/>
          <p:cNvSpPr>
            <a:spLocks noChangeShapeType="1"/>
          </p:cNvSpPr>
          <p:nvPr/>
        </p:nvSpPr>
        <p:spPr bwMode="auto">
          <a:xfrm>
            <a:off x="1762125" y="4519613"/>
            <a:ext cx="0" cy="493712"/>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sp>
        <p:nvSpPr>
          <p:cNvPr id="473109" name="Line 21"/>
          <p:cNvSpPr>
            <a:spLocks noChangeShapeType="1"/>
          </p:cNvSpPr>
          <p:nvPr/>
        </p:nvSpPr>
        <p:spPr bwMode="auto">
          <a:xfrm>
            <a:off x="4471988" y="3592513"/>
            <a:ext cx="0" cy="536575"/>
          </a:xfrm>
          <a:prstGeom prst="line">
            <a:avLst/>
          </a:prstGeom>
          <a:noFill/>
          <a:ln w="76200">
            <a:solidFill>
              <a:srgbClr val="6666FF"/>
            </a:solidFill>
            <a:round/>
            <a:headEnd/>
            <a:tailEnd/>
          </a:ln>
        </p:spPr>
        <p:txBody>
          <a:bodyPr wrap="none" anchor="ctr"/>
          <a:lstStyle/>
          <a:p>
            <a:endParaRPr lang="en-US" dirty="0">
              <a:latin typeface="Courier New" pitchFamily="49" charset="0"/>
            </a:endParaRPr>
          </a:p>
        </p:txBody>
      </p:sp>
      <p:sp>
        <p:nvSpPr>
          <p:cNvPr id="473110" name="Line 22"/>
          <p:cNvSpPr>
            <a:spLocks noChangeShapeType="1"/>
          </p:cNvSpPr>
          <p:nvPr/>
        </p:nvSpPr>
        <p:spPr bwMode="auto">
          <a:xfrm>
            <a:off x="5422900" y="4557713"/>
            <a:ext cx="0" cy="463550"/>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sp>
        <p:nvSpPr>
          <p:cNvPr id="73739" name="Text Box 24"/>
          <p:cNvSpPr txBox="1">
            <a:spLocks noChangeArrowheads="1"/>
          </p:cNvSpPr>
          <p:nvPr/>
        </p:nvSpPr>
        <p:spPr bwMode="auto">
          <a:xfrm>
            <a:off x="443870" y="673100"/>
            <a:ext cx="2723824" cy="769441"/>
          </a:xfrm>
          <a:prstGeom prst="rect">
            <a:avLst/>
          </a:prstGeom>
          <a:noFill/>
          <a:ln w="9525" algn="ctr">
            <a:noFill/>
            <a:miter lim="800000"/>
            <a:headEnd/>
            <a:tailEnd/>
          </a:ln>
        </p:spPr>
        <p:txBody>
          <a:bodyPr wrap="none">
            <a:spAutoFit/>
          </a:bodyPr>
          <a:lstStyle/>
          <a:p>
            <a:pPr algn="ctr">
              <a:spcBef>
                <a:spcPct val="50000"/>
              </a:spcBef>
            </a:pPr>
            <a:r>
              <a:rPr lang="en-US" sz="4400" b="0" dirty="0" err="1">
                <a:latin typeface="Arial" pitchFamily="34" charset="0"/>
              </a:rPr>
              <a:t>Comme</a:t>
            </a:r>
            <a:r>
              <a:rPr lang="en-US" sz="4400" b="0" dirty="0">
                <a:latin typeface="Arial" pitchFamily="34" charset="0"/>
              </a:rPr>
              <a:t> </a:t>
            </a:r>
            <a:r>
              <a:rPr lang="en-US" sz="4400" b="0" dirty="0" err="1">
                <a:latin typeface="Arial" pitchFamily="34" charset="0"/>
              </a:rPr>
              <a:t>ci</a:t>
            </a:r>
            <a:endParaRPr lang="en-US" sz="4400" b="0" dirty="0">
              <a:latin typeface="Arial" pitchFamily="34" charset="0"/>
            </a:endParaRPr>
          </a:p>
        </p:txBody>
      </p:sp>
      <p:sp>
        <p:nvSpPr>
          <p:cNvPr id="73740" name="Rectangle 25"/>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rtl="1" eaLnBrk="1" hangingPunct="1"/>
            <a:r>
              <a:rPr lang="en-US" sz="4400" b="0" dirty="0">
                <a:solidFill>
                  <a:schemeClr val="tx2"/>
                </a:solidFill>
                <a:latin typeface="Arial" pitchFamily="34" charset="0"/>
              </a:rPr>
              <a:t>Example</a:t>
            </a:r>
          </a:p>
        </p:txBody>
      </p:sp>
      <p:grpSp>
        <p:nvGrpSpPr>
          <p:cNvPr id="73741" name="Group 26"/>
          <p:cNvGrpSpPr>
            <a:grpSpLocks/>
          </p:cNvGrpSpPr>
          <p:nvPr/>
        </p:nvGrpSpPr>
        <p:grpSpPr bwMode="auto">
          <a:xfrm>
            <a:off x="838200" y="5257800"/>
            <a:ext cx="7391400" cy="762000"/>
            <a:chOff x="528" y="3312"/>
            <a:chExt cx="4656" cy="480"/>
          </a:xfrm>
        </p:grpSpPr>
        <p:sp>
          <p:nvSpPr>
            <p:cNvPr id="73760" name="AutoShape 27"/>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73761" name="Text Box 28"/>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grpSp>
      <p:sp>
        <p:nvSpPr>
          <p:cNvPr id="473111" name="Text Box 23"/>
          <p:cNvSpPr txBox="1">
            <a:spLocks noChangeArrowheads="1"/>
          </p:cNvSpPr>
          <p:nvPr/>
        </p:nvSpPr>
        <p:spPr bwMode="auto">
          <a:xfrm>
            <a:off x="761249" y="1160463"/>
            <a:ext cx="2912977" cy="769441"/>
          </a:xfrm>
          <a:prstGeom prst="rect">
            <a:avLst/>
          </a:prstGeom>
          <a:solidFill>
            <a:schemeClr val="bg1">
              <a:alpha val="65881"/>
            </a:schemeClr>
          </a:solidFill>
          <a:ln w="9525" algn="ctr">
            <a:noFill/>
            <a:miter lim="800000"/>
            <a:headEnd/>
            <a:tailEnd/>
          </a:ln>
        </p:spPr>
        <p:txBody>
          <a:bodyPr wrap="none">
            <a:spAutoFit/>
          </a:bodyPr>
          <a:lstStyle/>
          <a:p>
            <a:pPr algn="ctr">
              <a:spcBef>
                <a:spcPct val="50000"/>
              </a:spcBef>
            </a:pPr>
            <a:r>
              <a:rPr lang="en-US" sz="4400" b="0" dirty="0" err="1">
                <a:latin typeface="Arial" pitchFamily="34" charset="0"/>
              </a:rPr>
              <a:t>Comme</a:t>
            </a:r>
            <a:r>
              <a:rPr lang="en-US" sz="4400" b="0" dirty="0">
                <a:latin typeface="Arial" pitchFamily="34" charset="0"/>
              </a:rPr>
              <a:t> </a:t>
            </a:r>
            <a:r>
              <a:rPr lang="en-US" sz="4400" b="0" dirty="0" err="1">
                <a:latin typeface="Arial" pitchFamily="34" charset="0"/>
              </a:rPr>
              <a:t>ça</a:t>
            </a:r>
            <a:endParaRPr lang="en-US" sz="4400" b="0" dirty="0">
              <a:latin typeface="Arial" pitchFamily="34" charset="0"/>
            </a:endParaRPr>
          </a:p>
        </p:txBody>
      </p:sp>
      <p:grpSp>
        <p:nvGrpSpPr>
          <p:cNvPr id="73743" name="Group 29"/>
          <p:cNvGrpSpPr>
            <a:grpSpLocks/>
          </p:cNvGrpSpPr>
          <p:nvPr/>
        </p:nvGrpSpPr>
        <p:grpSpPr bwMode="auto">
          <a:xfrm>
            <a:off x="3429000" y="2352675"/>
            <a:ext cx="1828800" cy="466725"/>
            <a:chOff x="2160" y="1200"/>
            <a:chExt cx="1152" cy="294"/>
          </a:xfrm>
        </p:grpSpPr>
        <p:grpSp>
          <p:nvGrpSpPr>
            <p:cNvPr id="73747" name="Group 30"/>
            <p:cNvGrpSpPr>
              <a:grpSpLocks/>
            </p:cNvGrpSpPr>
            <p:nvPr/>
          </p:nvGrpSpPr>
          <p:grpSpPr bwMode="auto">
            <a:xfrm>
              <a:off x="2234" y="1292"/>
              <a:ext cx="138" cy="110"/>
              <a:chOff x="2928" y="1465"/>
              <a:chExt cx="271" cy="215"/>
            </a:xfrm>
          </p:grpSpPr>
          <p:sp>
            <p:nvSpPr>
              <p:cNvPr id="73758" name="Oval 31"/>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73759" name="Oval 32"/>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p>
                <a:endParaRPr lang="en-US" dirty="0">
                  <a:latin typeface="Courier New" pitchFamily="49" charset="0"/>
                </a:endParaRPr>
              </a:p>
            </p:txBody>
          </p:sp>
        </p:grpSp>
        <p:sp>
          <p:nvSpPr>
            <p:cNvPr id="73748" name="Rectangle 33"/>
            <p:cNvSpPr>
              <a:spLocks noChangeArrowheads="1"/>
            </p:cNvSpPr>
            <p:nvPr/>
          </p:nvSpPr>
          <p:spPr bwMode="auto">
            <a:xfrm>
              <a:off x="2160"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73749" name="Rectangle 34"/>
            <p:cNvSpPr>
              <a:spLocks noChangeArrowheads="1"/>
            </p:cNvSpPr>
            <p:nvPr/>
          </p:nvSpPr>
          <p:spPr bwMode="auto">
            <a:xfrm>
              <a:off x="2454"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73750" name="Rectangle 35"/>
            <p:cNvSpPr>
              <a:spLocks noChangeArrowheads="1"/>
            </p:cNvSpPr>
            <p:nvPr/>
          </p:nvSpPr>
          <p:spPr bwMode="auto">
            <a:xfrm>
              <a:off x="2748" y="1200"/>
              <a:ext cx="294" cy="294"/>
            </a:xfrm>
            <a:prstGeom prst="rect">
              <a:avLst/>
            </a:prstGeom>
            <a:noFill/>
            <a:ln w="38100">
              <a:solidFill>
                <a:schemeClr val="tx1"/>
              </a:solidFill>
              <a:miter lim="800000"/>
              <a:headEnd/>
              <a:tailEnd/>
            </a:ln>
          </p:spPr>
          <p:txBody>
            <a:bodyPr wrap="none" anchor="ctr"/>
            <a:lstStyle/>
            <a:p>
              <a:endParaRPr lang="en-US" dirty="0">
                <a:latin typeface="Courier New" pitchFamily="49" charset="0"/>
              </a:endParaRPr>
            </a:p>
          </p:txBody>
        </p:sp>
        <p:sp>
          <p:nvSpPr>
            <p:cNvPr id="73751" name="Line 36"/>
            <p:cNvSpPr>
              <a:spLocks noChangeShapeType="1"/>
            </p:cNvSpPr>
            <p:nvPr/>
          </p:nvSpPr>
          <p:spPr bwMode="auto">
            <a:xfrm>
              <a:off x="3018" y="1200"/>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3752" name="Line 37"/>
            <p:cNvSpPr>
              <a:spLocks noChangeShapeType="1"/>
            </p:cNvSpPr>
            <p:nvPr/>
          </p:nvSpPr>
          <p:spPr bwMode="auto">
            <a:xfrm>
              <a:off x="3018" y="1494"/>
              <a:ext cx="294" cy="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nvGrpSpPr>
            <p:cNvPr id="73753" name="Group 38"/>
            <p:cNvGrpSpPr>
              <a:grpSpLocks/>
            </p:cNvGrpSpPr>
            <p:nvPr/>
          </p:nvGrpSpPr>
          <p:grpSpPr bwMode="auto">
            <a:xfrm>
              <a:off x="2528" y="1292"/>
              <a:ext cx="138" cy="110"/>
              <a:chOff x="3648" y="3312"/>
              <a:chExt cx="271" cy="215"/>
            </a:xfrm>
          </p:grpSpPr>
          <p:sp>
            <p:nvSpPr>
              <p:cNvPr id="73756" name="Oval 39"/>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73757" name="Oval 40"/>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p>
                <a:endParaRPr lang="en-US" dirty="0">
                  <a:latin typeface="Courier New" pitchFamily="49" charset="0"/>
                </a:endParaRPr>
              </a:p>
            </p:txBody>
          </p:sp>
        </p:grpSp>
        <p:sp>
          <p:nvSpPr>
            <p:cNvPr id="73754" name="Oval 41"/>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p>
              <a:pPr algn="r"/>
              <a:endParaRPr lang="en-US" sz="4400" b="0" dirty="0">
                <a:solidFill>
                  <a:srgbClr val="0000FF"/>
                </a:solidFill>
                <a:latin typeface="Arial" pitchFamily="34" charset="0"/>
              </a:endParaRPr>
            </a:p>
          </p:txBody>
        </p:sp>
        <p:sp>
          <p:nvSpPr>
            <p:cNvPr id="73755" name="Oval 42"/>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p>
              <a:endParaRPr lang="en-US" dirty="0">
                <a:latin typeface="Courier New" pitchFamily="49" charset="0"/>
              </a:endParaRPr>
            </a:p>
          </p:txBody>
        </p:sp>
      </p:grpSp>
      <p:sp>
        <p:nvSpPr>
          <p:cNvPr id="473131" name="Text Box 43"/>
          <p:cNvSpPr txBox="1">
            <a:spLocks noChangeArrowheads="1"/>
          </p:cNvSpPr>
          <p:nvPr/>
        </p:nvSpPr>
        <p:spPr bwMode="auto">
          <a:xfrm rot="2237948">
            <a:off x="4565650" y="2494032"/>
            <a:ext cx="4872038" cy="707886"/>
          </a:xfrm>
          <a:prstGeom prst="rect">
            <a:avLst/>
          </a:prstGeom>
          <a:solidFill>
            <a:schemeClr val="bg1"/>
          </a:solidFill>
          <a:ln w="38100">
            <a:solidFill>
              <a:srgbClr val="FF0000"/>
            </a:solidFill>
            <a:miter lim="800000"/>
            <a:headEnd/>
            <a:tailEnd/>
          </a:ln>
        </p:spPr>
        <p:txBody>
          <a:bodyPr>
            <a:spAutoFit/>
          </a:bodyPr>
          <a:lstStyle/>
          <a:p>
            <a:pPr algn="ctr"/>
            <a:r>
              <a:rPr lang="en-US" sz="4000" dirty="0">
                <a:latin typeface="Arial" pitchFamily="34" charset="0"/>
              </a:rPr>
              <a:t>multiple orders OK</a:t>
            </a:r>
          </a:p>
        </p:txBody>
      </p:sp>
      <p:sp>
        <p:nvSpPr>
          <p:cNvPr id="473132" name="Line 44"/>
          <p:cNvSpPr>
            <a:spLocks noChangeShapeType="1"/>
          </p:cNvSpPr>
          <p:nvPr/>
        </p:nvSpPr>
        <p:spPr bwMode="auto">
          <a:xfrm>
            <a:off x="1997075" y="3621088"/>
            <a:ext cx="0" cy="536575"/>
          </a:xfrm>
          <a:prstGeom prst="line">
            <a:avLst/>
          </a:prstGeom>
          <a:noFill/>
          <a:ln w="76200">
            <a:solidFill>
              <a:srgbClr val="6666FF"/>
            </a:solidFill>
            <a:round/>
            <a:headEnd/>
            <a:tailEnd/>
          </a:ln>
        </p:spPr>
        <p:txBody>
          <a:bodyPr wrap="none" anchor="ctr"/>
          <a:lstStyle/>
          <a:p>
            <a:endParaRPr lang="en-US" dirty="0">
              <a:latin typeface="Courier New" pitchFamily="49" charset="0"/>
            </a:endParaRPr>
          </a:p>
        </p:txBody>
      </p:sp>
      <p:sp>
        <p:nvSpPr>
          <p:cNvPr id="473133" name="Text Box 45"/>
          <p:cNvSpPr txBox="1">
            <a:spLocks noChangeArrowheads="1"/>
          </p:cNvSpPr>
          <p:nvPr/>
        </p:nvSpPr>
        <p:spPr bwMode="auto">
          <a:xfrm rot="2237948">
            <a:off x="5424488" y="3627438"/>
            <a:ext cx="3281362" cy="800100"/>
          </a:xfrm>
          <a:prstGeom prst="rect">
            <a:avLst/>
          </a:prstGeom>
          <a:solidFill>
            <a:schemeClr val="bg1"/>
          </a:solidFill>
          <a:ln w="38100">
            <a:solidFill>
              <a:srgbClr val="FF0000"/>
            </a:solidFill>
            <a:miter lim="800000"/>
            <a:headEnd/>
            <a:tailEnd/>
          </a:ln>
        </p:spPr>
        <p:txBody>
          <a:bodyPr wrap="none">
            <a:spAutoFit/>
          </a:bodyPr>
          <a:lstStyle/>
          <a:p>
            <a:pPr algn="r"/>
            <a:r>
              <a:rPr lang="en-US" sz="4400" dirty="0" err="1">
                <a:latin typeface="Arial" pitchFamily="34" charset="0"/>
              </a:rPr>
              <a:t>linearizable</a:t>
            </a:r>
            <a:endParaRPr lang="en-US" sz="4400" dirty="0">
              <a:latin typeface="Arial" pitchFamily="34" charset="0"/>
            </a:endParaRPr>
          </a:p>
        </p:txBody>
      </p:sp>
      <p:pic>
        <p:nvPicPr>
          <p:cNvPr id="34"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2.63036E-6 L 0.04149 -2.63036E-6 " pathEditMode="relative" rAng="0" ptsTypes="AA">
                                      <p:cBhvr>
                                        <p:cTn id="6" dur="2000" fill="hold"/>
                                        <p:tgtEl>
                                          <p:spTgt spid="473107"/>
                                        </p:tgtEl>
                                        <p:attrNameLst>
                                          <p:attrName>ppt_x</p:attrName>
                                          <p:attrName>ppt_y</p:attrName>
                                        </p:attrNameLst>
                                      </p:cBhvr>
                                      <p:rCtr x="21" y="0"/>
                                    </p:animMotion>
                                  </p:childTnLst>
                                </p:cTn>
                              </p:par>
                              <p:par>
                                <p:cTn id="7" presetID="0" presetClass="path" presetSubtype="0" accel="50000" decel="50000" fill="hold" grpId="0" nodeType="withEffect">
                                  <p:stCondLst>
                                    <p:cond delay="0"/>
                                  </p:stCondLst>
                                  <p:childTnLst>
                                    <p:animMotion origin="layout" path="M 1.94444E-6 -3.29085E-6 L 0.05989 -3.29085E-6 " pathEditMode="relative" rAng="0" ptsTypes="AA">
                                      <p:cBhvr>
                                        <p:cTn id="8" dur="2000" fill="hold"/>
                                        <p:tgtEl>
                                          <p:spTgt spid="473109"/>
                                        </p:tgtEl>
                                        <p:attrNameLst>
                                          <p:attrName>ppt_x</p:attrName>
                                          <p:attrName>ppt_y</p:attrName>
                                        </p:attrNameLst>
                                      </p:cBhvr>
                                      <p:rCtr x="30" y="0"/>
                                    </p:animMotion>
                                  </p:childTnLst>
                                </p:cTn>
                              </p:par>
                              <p:par>
                                <p:cTn id="9" presetID="0" presetClass="path" presetSubtype="0" accel="50000" decel="50000" fill="hold" grpId="0" nodeType="withEffect">
                                  <p:stCondLst>
                                    <p:cond delay="0"/>
                                  </p:stCondLst>
                                  <p:childTnLst>
                                    <p:animMotion origin="layout" path="M 4.72222E-6 -1.12399E-6 L -0.07344 -1.12399E-6 " pathEditMode="relative" rAng="0" ptsTypes="AA">
                                      <p:cBhvr>
                                        <p:cTn id="10" dur="2000" fill="hold"/>
                                        <p:tgtEl>
                                          <p:spTgt spid="473110"/>
                                        </p:tgtEl>
                                        <p:attrNameLst>
                                          <p:attrName>ppt_x</p:attrName>
                                          <p:attrName>ppt_y</p:attrName>
                                        </p:attrNameLst>
                                      </p:cBhvr>
                                      <p:rCtr x="-37" y="0"/>
                                    </p:animMotion>
                                  </p:childTnLst>
                                </p:cTn>
                              </p:par>
                              <p:par>
                                <p:cTn id="11" presetID="0" presetClass="path" presetSubtype="0" accel="50000" decel="50000" fill="hold" grpId="0" nodeType="withEffect">
                                  <p:stCondLst>
                                    <p:cond delay="0"/>
                                  </p:stCondLst>
                                  <p:childTnLst>
                                    <p:animMotion origin="layout" path="M -2.77778E-6 3.20973E-6 L -0.05885 3.20973E-6 " pathEditMode="relative" rAng="0" ptsTypes="AA">
                                      <p:cBhvr>
                                        <p:cTn id="12" dur="2000" fill="hold"/>
                                        <p:tgtEl>
                                          <p:spTgt spid="473132"/>
                                        </p:tgtEl>
                                        <p:attrNameLst>
                                          <p:attrName>ppt_x</p:attrName>
                                          <p:attrName>ppt_y</p:attrName>
                                        </p:attrNameLst>
                                      </p:cBhvr>
                                      <p:rCtr x="-30" y="0"/>
                                    </p:animMotion>
                                  </p:childTnLst>
                                </p:cTn>
                              </p:par>
                            </p:childTnLst>
                          </p:cTn>
                        </p:par>
                        <p:par>
                          <p:cTn id="13" fill="hold">
                            <p:stCondLst>
                              <p:cond delay="2000"/>
                            </p:stCondLst>
                            <p:childTnLst>
                              <p:par>
                                <p:cTn id="14" presetID="3" presetClass="entr" presetSubtype="10" fill="hold" grpId="0" nodeType="afterEffect">
                                  <p:stCondLst>
                                    <p:cond delay="0"/>
                                  </p:stCondLst>
                                  <p:childTnLst>
                                    <p:set>
                                      <p:cBhvr>
                                        <p:cTn id="15" dur="1" fill="hold">
                                          <p:stCondLst>
                                            <p:cond delay="0"/>
                                          </p:stCondLst>
                                        </p:cTn>
                                        <p:tgtEl>
                                          <p:spTgt spid="473111"/>
                                        </p:tgtEl>
                                        <p:attrNameLst>
                                          <p:attrName>style.visibility</p:attrName>
                                        </p:attrNameLst>
                                      </p:cBhvr>
                                      <p:to>
                                        <p:strVal val="visible"/>
                                      </p:to>
                                    </p:set>
                                    <p:animEffect transition="in" filter="blinds(horizontal)">
                                      <p:cBhvr>
                                        <p:cTn id="16" dur="500"/>
                                        <p:tgtEl>
                                          <p:spTgt spid="4731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73131"/>
                                        </p:tgtEl>
                                        <p:attrNameLst>
                                          <p:attrName>style.visibility</p:attrName>
                                        </p:attrNameLst>
                                      </p:cBhvr>
                                      <p:to>
                                        <p:strVal val="visible"/>
                                      </p:to>
                                    </p:set>
                                    <p:animEffect transition="in" filter="blinds(horizontal)">
                                      <p:cBhvr>
                                        <p:cTn id="21" dur="500"/>
                                        <p:tgtEl>
                                          <p:spTgt spid="47313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73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07" grpId="0" animBg="1"/>
      <p:bldP spid="473109" grpId="0" animBg="1"/>
      <p:bldP spid="473110" grpId="0" animBg="1"/>
      <p:bldP spid="473111" grpId="0" animBg="1"/>
      <p:bldP spid="473131" grpId="0" animBg="1"/>
      <p:bldP spid="473132" grpId="0" animBg="1"/>
      <p:bldP spid="473133"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4" name="Slide Number Placeholder 3"/>
          <p:cNvSpPr>
            <a:spLocks noGrp="1"/>
          </p:cNvSpPr>
          <p:nvPr>
            <p:ph type="sldNum" sz="quarter" idx="11"/>
          </p:nvPr>
        </p:nvSpPr>
        <p:spPr>
          <a:xfrm>
            <a:off x="6553200" y="6248400"/>
            <a:ext cx="1905000" cy="457200"/>
          </a:xfrm>
        </p:spPr>
        <p:txBody>
          <a:bodyPr/>
          <a:lstStyle/>
          <a:p>
            <a:pPr>
              <a:defRPr/>
            </a:pPr>
            <a:fld id="{D3623D1D-82BD-42BD-B2BE-AE884A2C385B}" type="slidenum">
              <a:rPr lang="x-none" b="0">
                <a:solidFill>
                  <a:schemeClr val="tx1"/>
                </a:solidFill>
                <a:latin typeface="Arial" pitchFamily="34" charset="0"/>
                <a:cs typeface="+mn-cs"/>
              </a:rPr>
              <a:pPr>
                <a:defRPr/>
              </a:pPr>
              <a:t>82</a:t>
            </a:fld>
            <a:endParaRPr lang="en-US" b="0" dirty="0">
              <a:solidFill>
                <a:schemeClr val="tx1"/>
              </a:solidFill>
              <a:latin typeface="Arial" pitchFamily="34" charset="0"/>
              <a:cs typeface="+mn-cs"/>
            </a:endParaRPr>
          </a:p>
        </p:txBody>
      </p:sp>
      <p:pic>
        <p:nvPicPr>
          <p:cNvPr id="74756" name="Picture 56"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74757" name="Rectangle 2"/>
          <p:cNvSpPr>
            <a:spLocks noGrp="1" noChangeArrowheads="1"/>
          </p:cNvSpPr>
          <p:nvPr>
            <p:ph type="title" idx="4294967295"/>
          </p:nvPr>
        </p:nvSpPr>
        <p:spPr/>
        <p:txBody>
          <a:bodyPr/>
          <a:lstStyle/>
          <a:p>
            <a:pPr eaLnBrk="1" hangingPunct="1"/>
            <a:r>
              <a:rPr lang="en-US" sz="4000" smtClean="0"/>
              <a:t>Read/Write Register Example</a:t>
            </a:r>
          </a:p>
        </p:txBody>
      </p:sp>
      <p:sp>
        <p:nvSpPr>
          <p:cNvPr id="74758" name="Text Box 3"/>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74759" name="AutoShape 20"/>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read(1)</a:t>
            </a:r>
          </a:p>
        </p:txBody>
      </p:sp>
      <p:sp>
        <p:nvSpPr>
          <p:cNvPr id="74760" name="AutoShape 4"/>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write(0)</a:t>
            </a:r>
          </a:p>
        </p:txBody>
      </p:sp>
      <p:sp>
        <p:nvSpPr>
          <p:cNvPr id="74761" name="AutoShape 19"/>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write(1)</a:t>
            </a:r>
          </a:p>
        </p:txBody>
      </p:sp>
      <p:sp>
        <p:nvSpPr>
          <p:cNvPr id="74762" name="AutoShape 21"/>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write(2)</a:t>
            </a:r>
          </a:p>
        </p:txBody>
      </p:sp>
      <p:sp>
        <p:nvSpPr>
          <p:cNvPr id="74763" name="AutoShape 23"/>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74764" name="Text Box 2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74765" name="AutoShape 25"/>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read(0)</a:t>
            </a:r>
          </a:p>
        </p:txBody>
      </p:sp>
      <p:pic>
        <p:nvPicPr>
          <p:cNvPr id="15"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6" name="Slide Number Placeholder 3"/>
          <p:cNvSpPr>
            <a:spLocks noGrp="1"/>
          </p:cNvSpPr>
          <p:nvPr>
            <p:ph type="sldNum" sz="quarter" idx="11"/>
          </p:nvPr>
        </p:nvSpPr>
        <p:spPr>
          <a:xfrm>
            <a:off x="6553200" y="6248400"/>
            <a:ext cx="1905000" cy="457200"/>
          </a:xfrm>
        </p:spPr>
        <p:txBody>
          <a:bodyPr/>
          <a:lstStyle/>
          <a:p>
            <a:pPr>
              <a:defRPr/>
            </a:pPr>
            <a:fld id="{75E79F34-356E-4692-8F32-61BD1F0A2DAC}" type="slidenum">
              <a:rPr lang="x-none" b="0">
                <a:solidFill>
                  <a:schemeClr val="tx1"/>
                </a:solidFill>
                <a:latin typeface="Arial" pitchFamily="34" charset="0"/>
                <a:cs typeface="+mn-cs"/>
              </a:rPr>
              <a:pPr>
                <a:defRPr/>
              </a:pPr>
              <a:t>83</a:t>
            </a:fld>
            <a:endParaRPr lang="en-US" b="0" dirty="0">
              <a:solidFill>
                <a:schemeClr val="tx1"/>
              </a:solidFill>
              <a:latin typeface="Arial" pitchFamily="34" charset="0"/>
              <a:cs typeface="+mn-cs"/>
            </a:endParaRPr>
          </a:p>
        </p:txBody>
      </p:sp>
      <p:pic>
        <p:nvPicPr>
          <p:cNvPr id="7578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75781" name="Rectangle 3"/>
          <p:cNvSpPr>
            <a:spLocks noGrp="1" noChangeArrowheads="1"/>
          </p:cNvSpPr>
          <p:nvPr>
            <p:ph type="title" idx="4294967295"/>
          </p:nvPr>
        </p:nvSpPr>
        <p:spPr/>
        <p:txBody>
          <a:bodyPr/>
          <a:lstStyle/>
          <a:p>
            <a:pPr eaLnBrk="1" hangingPunct="1"/>
            <a:r>
              <a:rPr lang="en-US" sz="4000" smtClean="0"/>
              <a:t>Read/Write Register Example</a:t>
            </a:r>
          </a:p>
        </p:txBody>
      </p:sp>
      <p:sp>
        <p:nvSpPr>
          <p:cNvPr id="75782"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75783" name="AutoShape 5"/>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read(1)</a:t>
            </a:r>
          </a:p>
        </p:txBody>
      </p:sp>
      <p:sp>
        <p:nvSpPr>
          <p:cNvPr id="75784" name="AutoShape 6"/>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write(0)</a:t>
            </a:r>
          </a:p>
        </p:txBody>
      </p:sp>
      <p:sp>
        <p:nvSpPr>
          <p:cNvPr id="75785" name="AutoShape 7"/>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write(1)</a:t>
            </a:r>
          </a:p>
        </p:txBody>
      </p:sp>
      <p:sp>
        <p:nvSpPr>
          <p:cNvPr id="75786" name="AutoShape 8"/>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write(2)</a:t>
            </a:r>
          </a:p>
        </p:txBody>
      </p:sp>
      <p:sp>
        <p:nvSpPr>
          <p:cNvPr id="75787" name="AutoShape 9"/>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75788" name="Text Box 10"/>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75789" name="AutoShape 11"/>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read(0)</a:t>
            </a:r>
          </a:p>
        </p:txBody>
      </p:sp>
      <p:sp>
        <p:nvSpPr>
          <p:cNvPr id="75790" name="Line 16"/>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p:spPr>
        <p:txBody>
          <a:bodyPr wrap="none" anchor="ctr"/>
          <a:lstStyle/>
          <a:p>
            <a:endParaRPr lang="en-US" dirty="0">
              <a:latin typeface="Courier New" pitchFamily="49" charset="0"/>
            </a:endParaRPr>
          </a:p>
        </p:txBody>
      </p:sp>
      <p:sp>
        <p:nvSpPr>
          <p:cNvPr id="75791" name="AutoShape 17"/>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p>
            <a:pPr algn="ctr"/>
            <a:r>
              <a:rPr lang="en-US" sz="2800" dirty="0">
                <a:solidFill>
                  <a:srgbClr val="0000FF"/>
                </a:solidFill>
                <a:latin typeface="Arial" pitchFamily="34" charset="0"/>
              </a:rPr>
              <a:t>write(1) already happened</a:t>
            </a:r>
          </a:p>
        </p:txBody>
      </p:sp>
      <p:pic>
        <p:nvPicPr>
          <p:cNvPr id="1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0" name="Slide Number Placeholder 3"/>
          <p:cNvSpPr>
            <a:spLocks noGrp="1"/>
          </p:cNvSpPr>
          <p:nvPr>
            <p:ph type="sldNum" sz="quarter" idx="11"/>
          </p:nvPr>
        </p:nvSpPr>
        <p:spPr>
          <a:xfrm>
            <a:off x="6553200" y="6248400"/>
            <a:ext cx="1905000" cy="457200"/>
          </a:xfrm>
        </p:spPr>
        <p:txBody>
          <a:bodyPr/>
          <a:lstStyle/>
          <a:p>
            <a:pPr>
              <a:defRPr/>
            </a:pPr>
            <a:fld id="{4037C452-89E7-4E8F-90DC-632B85AF9501}" type="slidenum">
              <a:rPr lang="x-none" b="0">
                <a:solidFill>
                  <a:schemeClr val="tx1"/>
                </a:solidFill>
                <a:latin typeface="Arial" pitchFamily="34" charset="0"/>
                <a:cs typeface="+mn-cs"/>
              </a:rPr>
              <a:pPr>
                <a:defRPr/>
              </a:pPr>
              <a:t>84</a:t>
            </a:fld>
            <a:endParaRPr lang="en-US" b="0" dirty="0">
              <a:solidFill>
                <a:schemeClr val="tx1"/>
              </a:solidFill>
              <a:latin typeface="Arial" pitchFamily="34" charset="0"/>
              <a:cs typeface="+mn-cs"/>
            </a:endParaRPr>
          </a:p>
        </p:txBody>
      </p:sp>
      <p:pic>
        <p:nvPicPr>
          <p:cNvPr id="7680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76805" name="Rectangle 3"/>
          <p:cNvSpPr>
            <a:spLocks noGrp="1" noChangeArrowheads="1"/>
          </p:cNvSpPr>
          <p:nvPr>
            <p:ph type="title" idx="4294967295"/>
          </p:nvPr>
        </p:nvSpPr>
        <p:spPr/>
        <p:txBody>
          <a:bodyPr/>
          <a:lstStyle/>
          <a:p>
            <a:pPr eaLnBrk="1" hangingPunct="1"/>
            <a:r>
              <a:rPr lang="en-US" sz="4000" smtClean="0"/>
              <a:t>Read/Write Register Example</a:t>
            </a:r>
          </a:p>
        </p:txBody>
      </p:sp>
      <p:sp>
        <p:nvSpPr>
          <p:cNvPr id="76806"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76807" name="AutoShape 5"/>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read(1)</a:t>
            </a:r>
          </a:p>
        </p:txBody>
      </p:sp>
      <p:sp>
        <p:nvSpPr>
          <p:cNvPr id="76808" name="AutoShape 6"/>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write(0)</a:t>
            </a:r>
          </a:p>
        </p:txBody>
      </p:sp>
      <p:sp>
        <p:nvSpPr>
          <p:cNvPr id="76809" name="AutoShape 7"/>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write(1)</a:t>
            </a:r>
          </a:p>
        </p:txBody>
      </p:sp>
      <p:sp>
        <p:nvSpPr>
          <p:cNvPr id="76810" name="AutoShape 8"/>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write(2)</a:t>
            </a:r>
          </a:p>
        </p:txBody>
      </p:sp>
      <p:sp>
        <p:nvSpPr>
          <p:cNvPr id="76811" name="AutoShape 9"/>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76812" name="Text Box 10"/>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76813" name="AutoShape 11"/>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read(0)</a:t>
            </a:r>
          </a:p>
        </p:txBody>
      </p:sp>
      <p:sp>
        <p:nvSpPr>
          <p:cNvPr id="76814" name="Line 12"/>
          <p:cNvSpPr>
            <a:spLocks noChangeShapeType="1"/>
          </p:cNvSpPr>
          <p:nvPr/>
        </p:nvSpPr>
        <p:spPr bwMode="auto">
          <a:xfrm flipH="1">
            <a:off x="3814763" y="4500563"/>
            <a:ext cx="14287" cy="498475"/>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grpSp>
        <p:nvGrpSpPr>
          <p:cNvPr id="76815" name="Group 13"/>
          <p:cNvGrpSpPr>
            <a:grpSpLocks/>
          </p:cNvGrpSpPr>
          <p:nvPr/>
        </p:nvGrpSpPr>
        <p:grpSpPr bwMode="auto">
          <a:xfrm>
            <a:off x="1308100" y="4267200"/>
            <a:ext cx="5334000" cy="990600"/>
            <a:chOff x="824" y="2688"/>
            <a:chExt cx="3360" cy="624"/>
          </a:xfrm>
        </p:grpSpPr>
        <p:sp>
          <p:nvSpPr>
            <p:cNvPr id="76819" name="AutoShape 14"/>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write(1)</a:t>
              </a:r>
            </a:p>
          </p:txBody>
        </p:sp>
        <p:sp>
          <p:nvSpPr>
            <p:cNvPr id="76820" name="Line 15"/>
            <p:cNvSpPr>
              <a:spLocks noChangeShapeType="1"/>
            </p:cNvSpPr>
            <p:nvPr/>
          </p:nvSpPr>
          <p:spPr bwMode="auto">
            <a:xfrm flipH="1">
              <a:off x="2403" y="2835"/>
              <a:ext cx="9" cy="314"/>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grpSp>
      <p:sp>
        <p:nvSpPr>
          <p:cNvPr id="76816" name="Line 16"/>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p:spPr>
        <p:txBody>
          <a:bodyPr wrap="none" anchor="ctr"/>
          <a:lstStyle/>
          <a:p>
            <a:endParaRPr lang="en-US" dirty="0">
              <a:latin typeface="Courier New" pitchFamily="49" charset="0"/>
            </a:endParaRPr>
          </a:p>
        </p:txBody>
      </p:sp>
      <p:sp>
        <p:nvSpPr>
          <p:cNvPr id="76817" name="AutoShape 17"/>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p>
            <a:pPr algn="ctr"/>
            <a:r>
              <a:rPr lang="en-US" sz="2800" dirty="0">
                <a:solidFill>
                  <a:srgbClr val="0000FF"/>
                </a:solidFill>
                <a:latin typeface="Arial" pitchFamily="34" charset="0"/>
              </a:rPr>
              <a:t>write(1) already happened</a:t>
            </a:r>
          </a:p>
        </p:txBody>
      </p:sp>
      <p:pic>
        <p:nvPicPr>
          <p:cNvPr id="21"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2" name="Slide Number Placeholder 3"/>
          <p:cNvSpPr>
            <a:spLocks noGrp="1"/>
          </p:cNvSpPr>
          <p:nvPr>
            <p:ph type="sldNum" sz="quarter" idx="11"/>
          </p:nvPr>
        </p:nvSpPr>
        <p:spPr>
          <a:xfrm>
            <a:off x="6553200" y="6248400"/>
            <a:ext cx="1905000" cy="457200"/>
          </a:xfrm>
        </p:spPr>
        <p:txBody>
          <a:bodyPr/>
          <a:lstStyle/>
          <a:p>
            <a:pPr>
              <a:defRPr/>
            </a:pPr>
            <a:fld id="{A1B6EB8B-7156-4EAD-8B60-EF8B5F6FC18D}" type="slidenum">
              <a:rPr lang="x-none" b="0">
                <a:solidFill>
                  <a:schemeClr val="tx1"/>
                </a:solidFill>
                <a:latin typeface="Arial" pitchFamily="34" charset="0"/>
                <a:cs typeface="+mn-cs"/>
              </a:rPr>
              <a:pPr>
                <a:defRPr/>
              </a:pPr>
              <a:t>85</a:t>
            </a:fld>
            <a:endParaRPr lang="en-US" b="0" dirty="0">
              <a:solidFill>
                <a:schemeClr val="tx1"/>
              </a:solidFill>
              <a:latin typeface="Arial" pitchFamily="34" charset="0"/>
              <a:cs typeface="+mn-cs"/>
            </a:endParaRPr>
          </a:p>
        </p:txBody>
      </p:sp>
      <p:pic>
        <p:nvPicPr>
          <p:cNvPr id="7782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77829" name="Rectangle 3"/>
          <p:cNvSpPr>
            <a:spLocks noGrp="1" noChangeArrowheads="1"/>
          </p:cNvSpPr>
          <p:nvPr>
            <p:ph type="title" idx="4294967295"/>
          </p:nvPr>
        </p:nvSpPr>
        <p:spPr/>
        <p:txBody>
          <a:bodyPr/>
          <a:lstStyle/>
          <a:p>
            <a:pPr eaLnBrk="1" hangingPunct="1"/>
            <a:r>
              <a:rPr lang="en-US" sz="4000" smtClean="0"/>
              <a:t>Read/Write Register Example</a:t>
            </a:r>
          </a:p>
        </p:txBody>
      </p:sp>
      <p:sp>
        <p:nvSpPr>
          <p:cNvPr id="77830"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77831" name="AutoShape 5"/>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read(1)</a:t>
            </a:r>
          </a:p>
        </p:txBody>
      </p:sp>
      <p:sp>
        <p:nvSpPr>
          <p:cNvPr id="77832" name="AutoShape 6"/>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write(0)</a:t>
            </a:r>
          </a:p>
        </p:txBody>
      </p:sp>
      <p:sp>
        <p:nvSpPr>
          <p:cNvPr id="77833" name="AutoShape 7"/>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write(1)</a:t>
            </a:r>
          </a:p>
        </p:txBody>
      </p:sp>
      <p:sp>
        <p:nvSpPr>
          <p:cNvPr id="77834" name="AutoShape 8"/>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write(2)</a:t>
            </a:r>
          </a:p>
        </p:txBody>
      </p:sp>
      <p:sp>
        <p:nvSpPr>
          <p:cNvPr id="77835" name="AutoShape 9"/>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77836" name="Text Box 10"/>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77837" name="AutoShape 11"/>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read(0)</a:t>
            </a:r>
          </a:p>
        </p:txBody>
      </p:sp>
      <p:sp>
        <p:nvSpPr>
          <p:cNvPr id="77838" name="Line 12"/>
          <p:cNvSpPr>
            <a:spLocks noChangeShapeType="1"/>
          </p:cNvSpPr>
          <p:nvPr/>
        </p:nvSpPr>
        <p:spPr bwMode="auto">
          <a:xfrm flipH="1">
            <a:off x="3814763" y="4500563"/>
            <a:ext cx="14287" cy="498475"/>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grpSp>
        <p:nvGrpSpPr>
          <p:cNvPr id="77839" name="Group 13"/>
          <p:cNvGrpSpPr>
            <a:grpSpLocks/>
          </p:cNvGrpSpPr>
          <p:nvPr/>
        </p:nvGrpSpPr>
        <p:grpSpPr bwMode="auto">
          <a:xfrm>
            <a:off x="1308100" y="4267200"/>
            <a:ext cx="5334000" cy="990600"/>
            <a:chOff x="824" y="2688"/>
            <a:chExt cx="3360" cy="624"/>
          </a:xfrm>
        </p:grpSpPr>
        <p:sp>
          <p:nvSpPr>
            <p:cNvPr id="77845" name="AutoShape 14"/>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write(1)</a:t>
              </a:r>
            </a:p>
          </p:txBody>
        </p:sp>
        <p:sp>
          <p:nvSpPr>
            <p:cNvPr id="77846" name="Line 15"/>
            <p:cNvSpPr>
              <a:spLocks noChangeShapeType="1"/>
            </p:cNvSpPr>
            <p:nvPr/>
          </p:nvSpPr>
          <p:spPr bwMode="auto">
            <a:xfrm flipH="1">
              <a:off x="2403" y="2835"/>
              <a:ext cx="9" cy="314"/>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grpSp>
      <p:sp>
        <p:nvSpPr>
          <p:cNvPr id="77840" name="Line 16"/>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p:spPr>
        <p:txBody>
          <a:bodyPr wrap="none" anchor="ctr"/>
          <a:lstStyle/>
          <a:p>
            <a:endParaRPr lang="en-US" dirty="0">
              <a:latin typeface="Courier New" pitchFamily="49" charset="0"/>
            </a:endParaRPr>
          </a:p>
        </p:txBody>
      </p:sp>
      <p:sp>
        <p:nvSpPr>
          <p:cNvPr id="77841" name="AutoShape 17"/>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p>
            <a:pPr algn="ctr"/>
            <a:r>
              <a:rPr lang="en-US" sz="2800" dirty="0">
                <a:solidFill>
                  <a:srgbClr val="0000FF"/>
                </a:solidFill>
                <a:latin typeface="Arial" pitchFamily="34" charset="0"/>
              </a:rPr>
              <a:t>write(1) already happened</a:t>
            </a:r>
          </a:p>
        </p:txBody>
      </p:sp>
      <p:pic>
        <p:nvPicPr>
          <p:cNvPr id="77843" name="Picture 19" descr="MCj03970740000[1]"/>
          <p:cNvPicPr>
            <a:picLocks noChangeAspect="1" noChangeArrowheads="1"/>
          </p:cNvPicPr>
          <p:nvPr/>
        </p:nvPicPr>
        <p:blipFill>
          <a:blip r:embed="rId4" cstate="print"/>
          <a:srcRect/>
          <a:stretch>
            <a:fillRect/>
          </a:stretch>
        </p:blipFill>
        <p:spPr bwMode="auto">
          <a:xfrm>
            <a:off x="7489825" y="3833813"/>
            <a:ext cx="555625" cy="550862"/>
          </a:xfrm>
          <a:prstGeom prst="rect">
            <a:avLst/>
          </a:prstGeom>
          <a:noFill/>
          <a:ln w="9525">
            <a:noFill/>
            <a:miter lim="800000"/>
            <a:headEnd/>
            <a:tailEnd/>
          </a:ln>
        </p:spPr>
      </p:pic>
      <p:sp>
        <p:nvSpPr>
          <p:cNvPr id="829460" name="Text Box 20"/>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p:spPr>
        <p:txBody>
          <a:bodyPr>
            <a:spAutoFit/>
          </a:bodyPr>
          <a:lstStyle/>
          <a:p>
            <a:pPr algn="ctr"/>
            <a:r>
              <a:rPr lang="en-US" sz="4400" dirty="0">
                <a:latin typeface="Arial" pitchFamily="34" charset="0"/>
              </a:rPr>
              <a:t>not </a:t>
            </a:r>
            <a:r>
              <a:rPr lang="en-US" sz="4400" dirty="0" err="1">
                <a:latin typeface="Arial" pitchFamily="34" charset="0"/>
              </a:rPr>
              <a:t>linearizable</a:t>
            </a:r>
            <a:endParaRPr lang="en-US" sz="4400" dirty="0">
              <a:latin typeface="Arial" pitchFamily="34" charset="0"/>
            </a:endParaRPr>
          </a:p>
        </p:txBody>
      </p:sp>
      <p:pic>
        <p:nvPicPr>
          <p:cNvPr id="23" name="Picture 7"/>
          <p:cNvPicPr>
            <a:picLocks noChangeAspect="1" noChangeArrowheads="1"/>
          </p:cNvPicPr>
          <p:nvPr/>
        </p:nvPicPr>
        <p:blipFill>
          <a:blip r:embed="rId5"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0"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6" name="Slide Number Placeholder 3"/>
          <p:cNvSpPr>
            <a:spLocks noGrp="1"/>
          </p:cNvSpPr>
          <p:nvPr>
            <p:ph type="sldNum" sz="quarter" idx="11"/>
          </p:nvPr>
        </p:nvSpPr>
        <p:spPr>
          <a:xfrm>
            <a:off x="6553200" y="6248400"/>
            <a:ext cx="1905000" cy="457200"/>
          </a:xfrm>
        </p:spPr>
        <p:txBody>
          <a:bodyPr/>
          <a:lstStyle/>
          <a:p>
            <a:pPr>
              <a:defRPr/>
            </a:pPr>
            <a:fld id="{ADC4DC28-9F85-4404-92B5-CAA5E44AACFF}" type="slidenum">
              <a:rPr lang="x-none" b="0">
                <a:solidFill>
                  <a:schemeClr val="tx1"/>
                </a:solidFill>
                <a:latin typeface="Arial" pitchFamily="34" charset="0"/>
                <a:cs typeface="+mn-cs"/>
              </a:rPr>
              <a:pPr>
                <a:defRPr/>
              </a:pPr>
              <a:t>86</a:t>
            </a:fld>
            <a:endParaRPr lang="en-US" b="0" dirty="0">
              <a:solidFill>
                <a:schemeClr val="tx1"/>
              </a:solidFill>
              <a:latin typeface="Arial" pitchFamily="34" charset="0"/>
              <a:cs typeface="+mn-cs"/>
            </a:endParaRPr>
          </a:p>
        </p:txBody>
      </p:sp>
      <p:pic>
        <p:nvPicPr>
          <p:cNvPr id="7885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78853" name="Rectangle 3"/>
          <p:cNvSpPr>
            <a:spLocks noGrp="1" noChangeArrowheads="1"/>
          </p:cNvSpPr>
          <p:nvPr>
            <p:ph type="title" idx="4294967295"/>
          </p:nvPr>
        </p:nvSpPr>
        <p:spPr/>
        <p:txBody>
          <a:bodyPr/>
          <a:lstStyle/>
          <a:p>
            <a:pPr eaLnBrk="1" hangingPunct="1"/>
            <a:r>
              <a:rPr lang="en-US" sz="4000" smtClean="0"/>
              <a:t>Read/Write Register Example</a:t>
            </a:r>
          </a:p>
        </p:txBody>
      </p:sp>
      <p:sp>
        <p:nvSpPr>
          <p:cNvPr id="78854"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78855" name="AutoShape 5"/>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read(1)</a:t>
            </a:r>
          </a:p>
        </p:txBody>
      </p:sp>
      <p:sp>
        <p:nvSpPr>
          <p:cNvPr id="78856" name="AutoShape 6"/>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write(0)</a:t>
            </a:r>
          </a:p>
        </p:txBody>
      </p:sp>
      <p:sp>
        <p:nvSpPr>
          <p:cNvPr id="78857" name="AutoShape 7"/>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write(1)</a:t>
            </a:r>
          </a:p>
        </p:txBody>
      </p:sp>
      <p:sp>
        <p:nvSpPr>
          <p:cNvPr id="78858" name="AutoShape 8"/>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write(2)</a:t>
            </a:r>
          </a:p>
        </p:txBody>
      </p:sp>
      <p:sp>
        <p:nvSpPr>
          <p:cNvPr id="78859" name="AutoShape 9"/>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78860" name="Text Box 10"/>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78861" name="AutoShape 11"/>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read(1)</a:t>
            </a:r>
          </a:p>
        </p:txBody>
      </p:sp>
      <p:sp>
        <p:nvSpPr>
          <p:cNvPr id="78862" name="Line 12"/>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p:spPr>
        <p:txBody>
          <a:bodyPr wrap="none" anchor="ctr"/>
          <a:lstStyle/>
          <a:p>
            <a:endParaRPr lang="en-US" dirty="0">
              <a:latin typeface="Courier New" pitchFamily="49" charset="0"/>
            </a:endParaRPr>
          </a:p>
        </p:txBody>
      </p:sp>
      <p:sp>
        <p:nvSpPr>
          <p:cNvPr id="78863" name="AutoShape 13"/>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p>
            <a:pPr algn="ctr"/>
            <a:r>
              <a:rPr lang="en-US" sz="2800" dirty="0">
                <a:solidFill>
                  <a:srgbClr val="0000FF"/>
                </a:solidFill>
                <a:latin typeface="Arial" pitchFamily="34" charset="0"/>
              </a:rPr>
              <a:t>write(1) already happened</a:t>
            </a:r>
          </a:p>
        </p:txBody>
      </p:sp>
      <p:pic>
        <p:nvPicPr>
          <p:cNvPr id="1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3" name="Slide Number Placeholder 3"/>
          <p:cNvSpPr>
            <a:spLocks noGrp="1"/>
          </p:cNvSpPr>
          <p:nvPr>
            <p:ph type="sldNum" sz="quarter" idx="11"/>
          </p:nvPr>
        </p:nvSpPr>
        <p:spPr>
          <a:xfrm>
            <a:off x="6553200" y="6248400"/>
            <a:ext cx="1905000" cy="457200"/>
          </a:xfrm>
        </p:spPr>
        <p:txBody>
          <a:bodyPr/>
          <a:lstStyle/>
          <a:p>
            <a:pPr>
              <a:defRPr/>
            </a:pPr>
            <a:fld id="{44300617-F651-42D8-93F3-C15E563B586C}" type="slidenum">
              <a:rPr lang="x-none" b="0">
                <a:solidFill>
                  <a:schemeClr val="tx1"/>
                </a:solidFill>
                <a:latin typeface="Arial" pitchFamily="34" charset="0"/>
                <a:cs typeface="+mn-cs"/>
              </a:rPr>
              <a:pPr>
                <a:defRPr/>
              </a:pPr>
              <a:t>87</a:t>
            </a:fld>
            <a:endParaRPr lang="en-US" b="0" dirty="0">
              <a:solidFill>
                <a:schemeClr val="tx1"/>
              </a:solidFill>
              <a:latin typeface="Arial" pitchFamily="34" charset="0"/>
              <a:cs typeface="+mn-cs"/>
            </a:endParaRPr>
          </a:p>
        </p:txBody>
      </p:sp>
      <p:pic>
        <p:nvPicPr>
          <p:cNvPr id="79876" name="Picture 2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79877" name="Rectangle 2"/>
          <p:cNvSpPr>
            <a:spLocks noGrp="1" noChangeArrowheads="1"/>
          </p:cNvSpPr>
          <p:nvPr>
            <p:ph type="title" idx="4294967295"/>
          </p:nvPr>
        </p:nvSpPr>
        <p:spPr/>
        <p:txBody>
          <a:bodyPr/>
          <a:lstStyle/>
          <a:p>
            <a:pPr eaLnBrk="1" hangingPunct="1"/>
            <a:r>
              <a:rPr lang="en-US" sz="4000" smtClean="0"/>
              <a:t>Read/Write Register Example</a:t>
            </a:r>
          </a:p>
        </p:txBody>
      </p:sp>
      <p:sp>
        <p:nvSpPr>
          <p:cNvPr id="79878" name="Text Box 3"/>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79879" name="AutoShape 4"/>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read(1)</a:t>
            </a:r>
          </a:p>
        </p:txBody>
      </p:sp>
      <p:sp>
        <p:nvSpPr>
          <p:cNvPr id="79880" name="AutoShape 5"/>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write(0)</a:t>
            </a:r>
          </a:p>
        </p:txBody>
      </p:sp>
      <p:sp>
        <p:nvSpPr>
          <p:cNvPr id="79881" name="AutoShape 6"/>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write(1)</a:t>
            </a:r>
          </a:p>
        </p:txBody>
      </p:sp>
      <p:sp>
        <p:nvSpPr>
          <p:cNvPr id="79882" name="AutoShape 7"/>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write(2)</a:t>
            </a:r>
          </a:p>
        </p:txBody>
      </p:sp>
      <p:sp>
        <p:nvSpPr>
          <p:cNvPr id="79883" name="AutoShape 8"/>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79884" name="Text Box 9"/>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79885" name="AutoShape 10"/>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read(1)</a:t>
            </a:r>
          </a:p>
        </p:txBody>
      </p:sp>
      <p:sp>
        <p:nvSpPr>
          <p:cNvPr id="79886" name="Line 11"/>
          <p:cNvSpPr>
            <a:spLocks noChangeShapeType="1"/>
          </p:cNvSpPr>
          <p:nvPr/>
        </p:nvSpPr>
        <p:spPr bwMode="auto">
          <a:xfrm flipH="1">
            <a:off x="3814763" y="4500563"/>
            <a:ext cx="14287" cy="498475"/>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grpSp>
        <p:nvGrpSpPr>
          <p:cNvPr id="79887" name="Group 12"/>
          <p:cNvGrpSpPr>
            <a:grpSpLocks/>
          </p:cNvGrpSpPr>
          <p:nvPr/>
        </p:nvGrpSpPr>
        <p:grpSpPr bwMode="auto">
          <a:xfrm>
            <a:off x="1308100" y="4267200"/>
            <a:ext cx="5334000" cy="990600"/>
            <a:chOff x="824" y="2688"/>
            <a:chExt cx="3360" cy="624"/>
          </a:xfrm>
        </p:grpSpPr>
        <p:sp>
          <p:nvSpPr>
            <p:cNvPr id="79894" name="AutoShape 13"/>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write(1)</a:t>
              </a:r>
            </a:p>
          </p:txBody>
        </p:sp>
        <p:sp>
          <p:nvSpPr>
            <p:cNvPr id="79895" name="Line 14"/>
            <p:cNvSpPr>
              <a:spLocks noChangeShapeType="1"/>
            </p:cNvSpPr>
            <p:nvPr/>
          </p:nvSpPr>
          <p:spPr bwMode="auto">
            <a:xfrm flipH="1">
              <a:off x="2403" y="2835"/>
              <a:ext cx="9" cy="314"/>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grpSp>
      <p:sp>
        <p:nvSpPr>
          <p:cNvPr id="79888" name="Line 15"/>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p:spPr>
        <p:txBody>
          <a:bodyPr wrap="none" anchor="ctr"/>
          <a:lstStyle/>
          <a:p>
            <a:endParaRPr lang="en-US" dirty="0">
              <a:latin typeface="Courier New" pitchFamily="49" charset="0"/>
            </a:endParaRPr>
          </a:p>
        </p:txBody>
      </p:sp>
      <p:grpSp>
        <p:nvGrpSpPr>
          <p:cNvPr id="79889" name="Group 17"/>
          <p:cNvGrpSpPr>
            <a:grpSpLocks/>
          </p:cNvGrpSpPr>
          <p:nvPr/>
        </p:nvGrpSpPr>
        <p:grpSpPr bwMode="auto">
          <a:xfrm>
            <a:off x="4889500" y="3352800"/>
            <a:ext cx="1828800" cy="990600"/>
            <a:chOff x="3080" y="2112"/>
            <a:chExt cx="1152" cy="624"/>
          </a:xfrm>
        </p:grpSpPr>
        <p:sp>
          <p:nvSpPr>
            <p:cNvPr id="79892" name="AutoShape 18"/>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write(2)</a:t>
              </a:r>
            </a:p>
          </p:txBody>
        </p:sp>
        <p:sp>
          <p:nvSpPr>
            <p:cNvPr id="79893" name="Line 19"/>
            <p:cNvSpPr>
              <a:spLocks noChangeShapeType="1"/>
            </p:cNvSpPr>
            <p:nvPr/>
          </p:nvSpPr>
          <p:spPr bwMode="auto">
            <a:xfrm flipH="1">
              <a:off x="3628" y="2259"/>
              <a:ext cx="9" cy="314"/>
            </a:xfrm>
            <a:prstGeom prst="line">
              <a:avLst/>
            </a:prstGeom>
            <a:noFill/>
            <a:ln w="76200">
              <a:solidFill>
                <a:schemeClr val="accent2"/>
              </a:solidFill>
              <a:round/>
              <a:headEnd/>
              <a:tailEnd/>
            </a:ln>
          </p:spPr>
          <p:txBody>
            <a:bodyPr wrap="none" anchor="ctr"/>
            <a:lstStyle/>
            <a:p>
              <a:endParaRPr lang="en-US" dirty="0">
                <a:latin typeface="Courier New" pitchFamily="49" charset="0"/>
              </a:endParaRPr>
            </a:p>
          </p:txBody>
        </p:sp>
      </p:grpSp>
      <p:sp>
        <p:nvSpPr>
          <p:cNvPr id="79891" name="AutoShape 23"/>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p>
            <a:pPr algn="ctr"/>
            <a:r>
              <a:rPr lang="en-US" sz="2800" dirty="0">
                <a:solidFill>
                  <a:srgbClr val="0000FF"/>
                </a:solidFill>
                <a:latin typeface="Arial" pitchFamily="34" charset="0"/>
              </a:rPr>
              <a:t>write(1) already happened</a:t>
            </a:r>
          </a:p>
        </p:txBody>
      </p:sp>
      <p:pic>
        <p:nvPicPr>
          <p:cNvPr id="24"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4" name="Slide Number Placeholder 3"/>
          <p:cNvSpPr>
            <a:spLocks noGrp="1"/>
          </p:cNvSpPr>
          <p:nvPr>
            <p:ph type="sldNum" sz="quarter" idx="11"/>
          </p:nvPr>
        </p:nvSpPr>
        <p:spPr>
          <a:xfrm>
            <a:off x="6553200" y="6248400"/>
            <a:ext cx="1905000" cy="457200"/>
          </a:xfrm>
        </p:spPr>
        <p:txBody>
          <a:bodyPr/>
          <a:lstStyle/>
          <a:p>
            <a:pPr>
              <a:defRPr/>
            </a:pPr>
            <a:fld id="{4632DFB4-022A-4414-94AD-954059A25942}" type="slidenum">
              <a:rPr lang="x-none" b="0">
                <a:solidFill>
                  <a:schemeClr val="tx1"/>
                </a:solidFill>
                <a:latin typeface="Arial" pitchFamily="34" charset="0"/>
                <a:cs typeface="+mn-cs"/>
              </a:rPr>
              <a:pPr>
                <a:defRPr/>
              </a:pPr>
              <a:t>88</a:t>
            </a:fld>
            <a:endParaRPr lang="en-US" b="0" dirty="0">
              <a:solidFill>
                <a:schemeClr val="tx1"/>
              </a:solidFill>
              <a:latin typeface="Arial" pitchFamily="34" charset="0"/>
              <a:cs typeface="+mn-cs"/>
            </a:endParaRPr>
          </a:p>
        </p:txBody>
      </p:sp>
      <p:pic>
        <p:nvPicPr>
          <p:cNvPr id="8090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80901" name="Rectangle 3"/>
          <p:cNvSpPr>
            <a:spLocks noGrp="1" noChangeArrowheads="1"/>
          </p:cNvSpPr>
          <p:nvPr>
            <p:ph type="title" idx="4294967295"/>
          </p:nvPr>
        </p:nvSpPr>
        <p:spPr/>
        <p:txBody>
          <a:bodyPr/>
          <a:lstStyle/>
          <a:p>
            <a:pPr eaLnBrk="1" hangingPunct="1"/>
            <a:r>
              <a:rPr lang="en-US" sz="4000" smtClean="0"/>
              <a:t>Read/Write Register Example</a:t>
            </a:r>
          </a:p>
        </p:txBody>
      </p:sp>
      <p:sp>
        <p:nvSpPr>
          <p:cNvPr id="80902"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80903" name="AutoShape 5"/>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read(1)</a:t>
            </a:r>
          </a:p>
        </p:txBody>
      </p:sp>
      <p:sp>
        <p:nvSpPr>
          <p:cNvPr id="80904" name="AutoShape 6"/>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write(0)</a:t>
            </a:r>
          </a:p>
        </p:txBody>
      </p:sp>
      <p:sp>
        <p:nvSpPr>
          <p:cNvPr id="80905" name="AutoShape 7"/>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write(1)</a:t>
            </a:r>
          </a:p>
        </p:txBody>
      </p:sp>
      <p:sp>
        <p:nvSpPr>
          <p:cNvPr id="80906" name="AutoShape 8"/>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write(2)</a:t>
            </a:r>
          </a:p>
        </p:txBody>
      </p:sp>
      <p:sp>
        <p:nvSpPr>
          <p:cNvPr id="80907" name="AutoShape 9"/>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80908" name="Text Box 10"/>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80909" name="AutoShape 11"/>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read(1)</a:t>
            </a:r>
          </a:p>
        </p:txBody>
      </p:sp>
      <p:sp>
        <p:nvSpPr>
          <p:cNvPr id="80910" name="Line 12"/>
          <p:cNvSpPr>
            <a:spLocks noChangeShapeType="1"/>
          </p:cNvSpPr>
          <p:nvPr/>
        </p:nvSpPr>
        <p:spPr bwMode="auto">
          <a:xfrm flipH="1">
            <a:off x="3814763" y="4500563"/>
            <a:ext cx="14287" cy="498475"/>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grpSp>
        <p:nvGrpSpPr>
          <p:cNvPr id="80911" name="Group 13"/>
          <p:cNvGrpSpPr>
            <a:grpSpLocks/>
          </p:cNvGrpSpPr>
          <p:nvPr/>
        </p:nvGrpSpPr>
        <p:grpSpPr bwMode="auto">
          <a:xfrm>
            <a:off x="1308100" y="4267200"/>
            <a:ext cx="5334000" cy="990600"/>
            <a:chOff x="824" y="2688"/>
            <a:chExt cx="3360" cy="624"/>
          </a:xfrm>
        </p:grpSpPr>
        <p:sp>
          <p:nvSpPr>
            <p:cNvPr id="80919" name="AutoShape 14"/>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write(1)</a:t>
              </a:r>
            </a:p>
          </p:txBody>
        </p:sp>
        <p:sp>
          <p:nvSpPr>
            <p:cNvPr id="80920" name="Line 15"/>
            <p:cNvSpPr>
              <a:spLocks noChangeShapeType="1"/>
            </p:cNvSpPr>
            <p:nvPr/>
          </p:nvSpPr>
          <p:spPr bwMode="auto">
            <a:xfrm flipH="1">
              <a:off x="2403" y="2835"/>
              <a:ext cx="9" cy="314"/>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grpSp>
      <p:sp>
        <p:nvSpPr>
          <p:cNvPr id="80912" name="Line 16"/>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p:spPr>
        <p:txBody>
          <a:bodyPr wrap="none" anchor="ctr"/>
          <a:lstStyle/>
          <a:p>
            <a:endParaRPr lang="en-US" dirty="0">
              <a:latin typeface="Courier New" pitchFamily="49" charset="0"/>
            </a:endParaRPr>
          </a:p>
        </p:txBody>
      </p:sp>
      <p:grpSp>
        <p:nvGrpSpPr>
          <p:cNvPr id="80913" name="Group 17"/>
          <p:cNvGrpSpPr>
            <a:grpSpLocks/>
          </p:cNvGrpSpPr>
          <p:nvPr/>
        </p:nvGrpSpPr>
        <p:grpSpPr bwMode="auto">
          <a:xfrm>
            <a:off x="4889500" y="3352800"/>
            <a:ext cx="1828800" cy="990600"/>
            <a:chOff x="3080" y="2112"/>
            <a:chExt cx="1152" cy="624"/>
          </a:xfrm>
        </p:grpSpPr>
        <p:sp>
          <p:nvSpPr>
            <p:cNvPr id="80917" name="AutoShape 18"/>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write(2)</a:t>
              </a:r>
            </a:p>
          </p:txBody>
        </p:sp>
        <p:sp>
          <p:nvSpPr>
            <p:cNvPr id="80918" name="Line 19"/>
            <p:cNvSpPr>
              <a:spLocks noChangeShapeType="1"/>
            </p:cNvSpPr>
            <p:nvPr/>
          </p:nvSpPr>
          <p:spPr bwMode="auto">
            <a:xfrm flipH="1">
              <a:off x="3628" y="2259"/>
              <a:ext cx="9" cy="314"/>
            </a:xfrm>
            <a:prstGeom prst="line">
              <a:avLst/>
            </a:prstGeom>
            <a:noFill/>
            <a:ln w="76200">
              <a:solidFill>
                <a:schemeClr val="accent2"/>
              </a:solidFill>
              <a:round/>
              <a:headEnd/>
              <a:tailEnd/>
            </a:ln>
          </p:spPr>
          <p:txBody>
            <a:bodyPr wrap="none" anchor="ctr"/>
            <a:lstStyle/>
            <a:p>
              <a:endParaRPr lang="en-US" dirty="0">
                <a:latin typeface="Courier New" pitchFamily="49" charset="0"/>
              </a:endParaRPr>
            </a:p>
          </p:txBody>
        </p:sp>
      </p:grpSp>
      <p:sp>
        <p:nvSpPr>
          <p:cNvPr id="80914" name="Text Box 20"/>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p:spPr>
        <p:txBody>
          <a:bodyPr>
            <a:spAutoFit/>
          </a:bodyPr>
          <a:lstStyle/>
          <a:p>
            <a:pPr algn="ctr"/>
            <a:r>
              <a:rPr lang="en-US" sz="4400" dirty="0">
                <a:latin typeface="Arial" pitchFamily="34" charset="0"/>
              </a:rPr>
              <a:t>not </a:t>
            </a:r>
            <a:r>
              <a:rPr lang="en-US" sz="4400" dirty="0" err="1">
                <a:latin typeface="Arial" pitchFamily="34" charset="0"/>
              </a:rPr>
              <a:t>linearizable</a:t>
            </a:r>
            <a:endParaRPr lang="en-US" sz="4400" dirty="0">
              <a:latin typeface="Arial" pitchFamily="34" charset="0"/>
            </a:endParaRPr>
          </a:p>
        </p:txBody>
      </p:sp>
      <p:sp>
        <p:nvSpPr>
          <p:cNvPr id="80916" name="AutoShape 22"/>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p>
            <a:pPr algn="ctr"/>
            <a:r>
              <a:rPr lang="en-US" sz="2800" dirty="0">
                <a:solidFill>
                  <a:srgbClr val="0000FF"/>
                </a:solidFill>
                <a:latin typeface="Arial" pitchFamily="34" charset="0"/>
              </a:rPr>
              <a:t>write(1) already happened</a:t>
            </a:r>
          </a:p>
        </p:txBody>
      </p:sp>
      <p:pic>
        <p:nvPicPr>
          <p:cNvPr id="25"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3" name="Slide Number Placeholder 3"/>
          <p:cNvSpPr>
            <a:spLocks noGrp="1"/>
          </p:cNvSpPr>
          <p:nvPr>
            <p:ph type="sldNum" sz="quarter" idx="11"/>
          </p:nvPr>
        </p:nvSpPr>
        <p:spPr>
          <a:xfrm>
            <a:off x="6553200" y="6248400"/>
            <a:ext cx="1905000" cy="457200"/>
          </a:xfrm>
        </p:spPr>
        <p:txBody>
          <a:bodyPr/>
          <a:lstStyle/>
          <a:p>
            <a:pPr>
              <a:defRPr/>
            </a:pPr>
            <a:fld id="{A67E6D71-2797-4BEE-870C-2A3900230906}" type="slidenum">
              <a:rPr lang="x-none" b="0">
                <a:solidFill>
                  <a:schemeClr val="tx1"/>
                </a:solidFill>
                <a:latin typeface="Arial" pitchFamily="34" charset="0"/>
                <a:cs typeface="+mn-cs"/>
              </a:rPr>
              <a:pPr>
                <a:defRPr/>
              </a:pPr>
              <a:t>89</a:t>
            </a:fld>
            <a:endParaRPr lang="en-US" b="0" dirty="0">
              <a:solidFill>
                <a:schemeClr val="tx1"/>
              </a:solidFill>
              <a:latin typeface="Arial" pitchFamily="34" charset="0"/>
              <a:cs typeface="+mn-cs"/>
            </a:endParaRPr>
          </a:p>
        </p:txBody>
      </p:sp>
      <p:pic>
        <p:nvPicPr>
          <p:cNvPr id="8192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81925" name="Rectangle 3"/>
          <p:cNvSpPr>
            <a:spLocks noGrp="1" noChangeArrowheads="1"/>
          </p:cNvSpPr>
          <p:nvPr>
            <p:ph type="title" idx="4294967295"/>
          </p:nvPr>
        </p:nvSpPr>
        <p:spPr/>
        <p:txBody>
          <a:bodyPr/>
          <a:lstStyle/>
          <a:p>
            <a:pPr eaLnBrk="1" hangingPunct="1"/>
            <a:r>
              <a:rPr lang="en-US" sz="4000" smtClean="0"/>
              <a:t>Read/Write Register Example</a:t>
            </a:r>
          </a:p>
        </p:txBody>
      </p:sp>
      <p:sp>
        <p:nvSpPr>
          <p:cNvPr id="81926"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81927" name="AutoShape 6"/>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write(0)</a:t>
            </a:r>
          </a:p>
        </p:txBody>
      </p:sp>
      <p:sp>
        <p:nvSpPr>
          <p:cNvPr id="81928" name="AutoShape 7"/>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write(1)</a:t>
            </a:r>
          </a:p>
        </p:txBody>
      </p:sp>
      <p:sp>
        <p:nvSpPr>
          <p:cNvPr id="81929" name="AutoShape 8"/>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write(2)</a:t>
            </a:r>
          </a:p>
        </p:txBody>
      </p:sp>
      <p:sp>
        <p:nvSpPr>
          <p:cNvPr id="81930" name="AutoShape 9"/>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81931" name="Text Box 10"/>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81932" name="AutoShape 11"/>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read(1)</a:t>
            </a:r>
          </a:p>
        </p:txBody>
      </p:sp>
      <p:pic>
        <p:nvPicPr>
          <p:cNvPr id="14"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ChangeArrowheads="1"/>
          </p:cNvSpPr>
          <p:nvPr/>
        </p:nvSpPr>
        <p:spPr bwMode="auto">
          <a:xfrm>
            <a:off x="1371600" y="1752600"/>
            <a:ext cx="6781800" cy="2862263"/>
          </a:xfrm>
          <a:prstGeom prst="rect">
            <a:avLst/>
          </a:prstGeom>
          <a:solidFill>
            <a:srgbClr val="FFFFCC"/>
          </a:solidFill>
          <a:ln w="9525">
            <a:noFill/>
            <a:miter lim="800000"/>
            <a:headEnd/>
            <a:tailEnd/>
          </a:ln>
        </p:spPr>
        <p:txBody>
          <a:bodyPr>
            <a:spAutoFit/>
          </a:bodyPr>
          <a:lstStyle/>
          <a:p>
            <a:r>
              <a:rPr lang="en-US" sz="2000" b="1" dirty="0">
                <a:solidFill>
                  <a:schemeClr val="bg1">
                    <a:lumMod val="50000"/>
                  </a:schemeClr>
                </a:solidFill>
                <a:latin typeface="Courier New" pitchFamily="49" charset="0"/>
                <a:cs typeface="Courier New" pitchFamily="49" charset="0"/>
              </a:rPr>
              <a:t>class </a:t>
            </a:r>
            <a:r>
              <a:rPr lang="en-US" sz="2000" b="1" dirty="0" err="1">
                <a:solidFill>
                  <a:schemeClr val="bg1">
                    <a:lumMod val="50000"/>
                  </a:schemeClr>
                </a:solidFill>
                <a:latin typeface="Courier New" pitchFamily="49" charset="0"/>
                <a:cs typeface="Courier New" pitchFamily="49" charset="0"/>
              </a:rPr>
              <a:t>LockBasedQueue</a:t>
            </a:r>
            <a:r>
              <a:rPr lang="en-US" sz="2000" b="1" dirty="0">
                <a:solidFill>
                  <a:schemeClr val="bg1">
                    <a:lumMod val="50000"/>
                  </a:schemeClr>
                </a:solidFill>
                <a:latin typeface="Courier New" pitchFamily="49" charset="0"/>
                <a:cs typeface="Courier New" pitchFamily="49" charset="0"/>
              </a:rPr>
              <a:t>&lt;T&gt; </a:t>
            </a:r>
            <a:r>
              <a:rPr lang="en-US" sz="2000" b="1" dirty="0">
                <a:solidFill>
                  <a:srgbClr val="0070C0"/>
                </a:solidFill>
                <a:latin typeface="Courier New" pitchFamily="49" charset="0"/>
                <a:cs typeface="Courier New" pitchFamily="49" charset="0"/>
              </a:rPr>
              <a:t>{  </a:t>
            </a:r>
          </a:p>
          <a:p>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int</a:t>
            </a:r>
            <a:r>
              <a:rPr lang="en-US" sz="2000" b="1" dirty="0">
                <a:solidFill>
                  <a:schemeClr val="tx1"/>
                </a:solidFill>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head, tail;  </a:t>
            </a:r>
          </a:p>
          <a:p>
            <a:r>
              <a:rPr lang="en-US" sz="2000" b="1" dirty="0">
                <a:solidFill>
                  <a:srgbClr val="0000FF"/>
                </a:solidFill>
                <a:latin typeface="Courier New" pitchFamily="49" charset="0"/>
                <a:cs typeface="Courier New" pitchFamily="49" charset="0"/>
              </a:rPr>
              <a:t>  T[] items;  </a:t>
            </a:r>
          </a:p>
          <a:p>
            <a:r>
              <a:rPr lang="en-US" sz="2000" b="1" dirty="0">
                <a:solidFill>
                  <a:srgbClr val="0000FF"/>
                </a:solidFill>
                <a:latin typeface="Courier New" pitchFamily="49" charset="0"/>
                <a:cs typeface="Courier New" pitchFamily="49" charset="0"/>
              </a:rPr>
              <a:t>  Lock </a:t>
            </a:r>
            <a:r>
              <a:rPr lang="en-US" sz="2000" b="1" dirty="0" err="1">
                <a:solidFill>
                  <a:srgbClr val="0000FF"/>
                </a:solidFill>
                <a:latin typeface="Courier New" pitchFamily="49" charset="0"/>
                <a:cs typeface="Courier New" pitchFamily="49" charset="0"/>
              </a:rPr>
              <a:t>lock</a:t>
            </a:r>
            <a:r>
              <a:rPr lang="en-US" sz="2000" b="1" dirty="0">
                <a:solidFill>
                  <a:srgbClr val="0000FF"/>
                </a:solidFill>
                <a:latin typeface="Courier New" pitchFamily="49" charset="0"/>
                <a:cs typeface="Courier New" pitchFamily="49" charset="0"/>
              </a:rPr>
              <a:t>;</a:t>
            </a:r>
            <a:r>
              <a:rPr lang="en-US" sz="2000" b="1" dirty="0">
                <a:solidFill>
                  <a:srgbClr val="0070C0"/>
                </a:solidFill>
                <a:latin typeface="Courier New" pitchFamily="49" charset="0"/>
                <a:cs typeface="Courier New" pitchFamily="49" charset="0"/>
              </a:rPr>
              <a:t>  </a:t>
            </a:r>
          </a:p>
          <a:p>
            <a:r>
              <a:rPr lang="en-US" sz="2000" b="1" dirty="0">
                <a:solidFill>
                  <a:schemeClr val="tx1"/>
                </a:solidFill>
                <a:latin typeface="Courier New" pitchFamily="49" charset="0"/>
                <a:cs typeface="Courier New" pitchFamily="49" charset="0"/>
              </a:rPr>
              <a:t>  </a:t>
            </a:r>
            <a:r>
              <a:rPr lang="en-US" sz="2000" b="1" dirty="0">
                <a:solidFill>
                  <a:schemeClr val="bg1">
                    <a:lumMod val="50000"/>
                  </a:schemeClr>
                </a:solidFill>
                <a:latin typeface="Courier New" pitchFamily="49" charset="0"/>
                <a:cs typeface="Courier New" pitchFamily="49" charset="0"/>
              </a:rPr>
              <a:t>public </a:t>
            </a:r>
            <a:r>
              <a:rPr lang="en-US" sz="2000" b="1" dirty="0" err="1">
                <a:solidFill>
                  <a:schemeClr val="bg1">
                    <a:lumMod val="50000"/>
                  </a:schemeClr>
                </a:solidFill>
                <a:latin typeface="Courier New" pitchFamily="49" charset="0"/>
                <a:cs typeface="Courier New" pitchFamily="49" charset="0"/>
              </a:rPr>
              <a:t>LockBasedQueue</a:t>
            </a:r>
            <a:r>
              <a:rPr lang="en-US" sz="2000" b="1" dirty="0">
                <a:solidFill>
                  <a:schemeClr val="bg1">
                    <a:lumMod val="50000"/>
                  </a:schemeClr>
                </a:solidFill>
                <a:latin typeface="Courier New" pitchFamily="49" charset="0"/>
                <a:cs typeface="Courier New" pitchFamily="49" charset="0"/>
              </a:rPr>
              <a:t>(</a:t>
            </a:r>
            <a:r>
              <a:rPr lang="en-US" sz="2000" b="1" dirty="0" err="1">
                <a:solidFill>
                  <a:schemeClr val="bg1">
                    <a:lumMod val="50000"/>
                  </a:schemeClr>
                </a:solidFill>
                <a:latin typeface="Courier New" pitchFamily="49" charset="0"/>
                <a:cs typeface="Courier New" pitchFamily="49" charset="0"/>
              </a:rPr>
              <a:t>int</a:t>
            </a:r>
            <a:r>
              <a:rPr lang="en-US" sz="2000" b="1" dirty="0">
                <a:solidFill>
                  <a:schemeClr val="bg1">
                    <a:lumMod val="50000"/>
                  </a:schemeClr>
                </a:solidFill>
                <a:latin typeface="Courier New" pitchFamily="49" charset="0"/>
                <a:cs typeface="Courier New" pitchFamily="49" charset="0"/>
              </a:rPr>
              <a:t> capacity) {    </a:t>
            </a:r>
          </a:p>
          <a:p>
            <a:r>
              <a:rPr lang="en-US" sz="2000" b="1" dirty="0">
                <a:solidFill>
                  <a:schemeClr val="bg1">
                    <a:lumMod val="50000"/>
                  </a:schemeClr>
                </a:solidFill>
                <a:latin typeface="Courier New" pitchFamily="49" charset="0"/>
                <a:cs typeface="Courier New" pitchFamily="49" charset="0"/>
              </a:rPr>
              <a:t>    head = 0; tail = 0;    </a:t>
            </a:r>
          </a:p>
          <a:p>
            <a:r>
              <a:rPr lang="en-US" sz="2000" b="1" dirty="0">
                <a:solidFill>
                  <a:schemeClr val="bg1">
                    <a:lumMod val="50000"/>
                  </a:schemeClr>
                </a:solidFill>
                <a:latin typeface="Courier New" pitchFamily="49" charset="0"/>
                <a:cs typeface="Courier New" pitchFamily="49" charset="0"/>
              </a:rPr>
              <a:t>    lock = new </a:t>
            </a:r>
            <a:r>
              <a:rPr lang="en-US" sz="2000" b="1" dirty="0" err="1">
                <a:solidFill>
                  <a:schemeClr val="bg1">
                    <a:lumMod val="50000"/>
                  </a:schemeClr>
                </a:solidFill>
                <a:latin typeface="Courier New" pitchFamily="49" charset="0"/>
                <a:cs typeface="Courier New" pitchFamily="49" charset="0"/>
              </a:rPr>
              <a:t>ReentrantLock</a:t>
            </a:r>
            <a:r>
              <a:rPr lang="en-US" sz="2000" b="1" dirty="0">
                <a:solidFill>
                  <a:schemeClr val="bg1">
                    <a:lumMod val="50000"/>
                  </a:schemeClr>
                </a:solidFill>
                <a:latin typeface="Courier New" pitchFamily="49" charset="0"/>
                <a:cs typeface="Courier New" pitchFamily="49" charset="0"/>
              </a:rPr>
              <a:t>();    </a:t>
            </a:r>
          </a:p>
          <a:p>
            <a:r>
              <a:rPr lang="en-US" sz="2000" b="1" dirty="0">
                <a:solidFill>
                  <a:schemeClr val="bg1">
                    <a:lumMod val="50000"/>
                  </a:schemeClr>
                </a:solidFill>
                <a:latin typeface="Courier New" pitchFamily="49" charset="0"/>
                <a:cs typeface="Courier New" pitchFamily="49" charset="0"/>
              </a:rPr>
              <a:t>    items = (T[]) new Object[capacity];  </a:t>
            </a:r>
          </a:p>
          <a:p>
            <a:r>
              <a:rPr lang="en-US" sz="2000" b="1" dirty="0">
                <a:solidFill>
                  <a:srgbClr val="0070C0"/>
                </a:solidFill>
                <a:latin typeface="Courier New" pitchFamily="49" charset="0"/>
                <a:cs typeface="Courier New" pitchFamily="49" charset="0"/>
              </a:rPr>
              <a:t>}</a:t>
            </a:r>
          </a:p>
        </p:txBody>
      </p:sp>
      <p:sp>
        <p:nvSpPr>
          <p:cNvPr id="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p:cNvSpPr>
            <a:spLocks noGrp="1"/>
          </p:cNvSpPr>
          <p:nvPr>
            <p:ph type="sldNum" sz="quarter" idx="11"/>
          </p:nvPr>
        </p:nvSpPr>
        <p:spPr>
          <a:xfrm>
            <a:off x="6553200" y="6248400"/>
            <a:ext cx="1905000" cy="457200"/>
          </a:xfrm>
        </p:spPr>
        <p:txBody>
          <a:bodyPr/>
          <a:lstStyle/>
          <a:p>
            <a:pPr>
              <a:defRPr/>
            </a:pPr>
            <a:fld id="{3D4598D9-347E-45E4-AB39-0AD3B3A7975B}" type="slidenum">
              <a:rPr lang="x-none" b="0">
                <a:solidFill>
                  <a:schemeClr val="tx1"/>
                </a:solidFill>
                <a:latin typeface="Arial" pitchFamily="34" charset="0"/>
                <a:cs typeface="+mn-cs"/>
              </a:rPr>
              <a:pPr>
                <a:defRPr/>
              </a:pPr>
              <a:t>9</a:t>
            </a:fld>
            <a:endParaRPr lang="en-US" b="0" dirty="0">
              <a:solidFill>
                <a:schemeClr val="tx1"/>
              </a:solidFill>
              <a:latin typeface="Arial" pitchFamily="34" charset="0"/>
              <a:cs typeface="+mn-cs"/>
            </a:endParaRPr>
          </a:p>
        </p:txBody>
      </p:sp>
      <p:sp>
        <p:nvSpPr>
          <p:cNvPr id="9221" name="Rectangle 3"/>
          <p:cNvSpPr>
            <a:spLocks noGrp="1" noChangeArrowheads="1"/>
          </p:cNvSpPr>
          <p:nvPr>
            <p:ph type="title" idx="4294967295"/>
          </p:nvPr>
        </p:nvSpPr>
        <p:spPr>
          <a:xfrm>
            <a:off x="455613" y="233363"/>
            <a:ext cx="7507287" cy="1150937"/>
          </a:xfrm>
        </p:spPr>
        <p:txBody>
          <a:bodyPr/>
          <a:lstStyle/>
          <a:p>
            <a:pPr eaLnBrk="1" hangingPunct="1"/>
            <a:r>
              <a:rPr lang="en-US" dirty="0" smtClean="0"/>
              <a:t>     A Lock-Based Queue</a:t>
            </a:r>
            <a:endParaRPr lang="en-US" dirty="0" smtClean="0">
              <a:solidFill>
                <a:srgbClr val="FF3300"/>
              </a:solidFill>
            </a:endParaRPr>
          </a:p>
        </p:txBody>
      </p:sp>
      <p:sp>
        <p:nvSpPr>
          <p:cNvPr id="9224" name="AutoShape 6"/>
          <p:cNvSpPr>
            <a:spLocks noChangeArrowheads="1"/>
          </p:cNvSpPr>
          <p:nvPr/>
        </p:nvSpPr>
        <p:spPr bwMode="auto">
          <a:xfrm>
            <a:off x="1612900" y="2076450"/>
            <a:ext cx="2540000" cy="984250"/>
          </a:xfrm>
          <a:prstGeom prst="wedgeRoundRectCallout">
            <a:avLst>
              <a:gd name="adj1" fmla="val 56833"/>
              <a:gd name="adj2" fmla="val 231444"/>
              <a:gd name="adj3" fmla="val 16667"/>
            </a:avLst>
          </a:prstGeom>
          <a:noFill/>
          <a:ln w="38100">
            <a:solidFill>
              <a:srgbClr val="FF0000"/>
            </a:solidFill>
            <a:miter lim="800000"/>
            <a:headEnd/>
            <a:tailEnd/>
          </a:ln>
        </p:spPr>
        <p:txBody>
          <a:bodyPr anchor="ctr"/>
          <a:lstStyle/>
          <a:p>
            <a:pPr algn="ctr"/>
            <a:endParaRPr lang="en-US" sz="2800" b="0" dirty="0">
              <a:latin typeface="Arial" pitchFamily="34" charset="0"/>
            </a:endParaRPr>
          </a:p>
        </p:txBody>
      </p:sp>
      <p:sp>
        <p:nvSpPr>
          <p:cNvPr id="9225" name="Text Box 7"/>
          <p:cNvSpPr txBox="1">
            <a:spLocks noChangeArrowheads="1"/>
          </p:cNvSpPr>
          <p:nvPr/>
        </p:nvSpPr>
        <p:spPr bwMode="auto">
          <a:xfrm>
            <a:off x="4213224" y="4864100"/>
            <a:ext cx="3940175" cy="954107"/>
          </a:xfrm>
          <a:prstGeom prst="rect">
            <a:avLst/>
          </a:prstGeom>
          <a:noFill/>
          <a:ln w="38100">
            <a:noFill/>
            <a:miter lim="800000"/>
            <a:headEnd/>
            <a:tailEnd/>
          </a:ln>
          <a:effectLst/>
        </p:spPr>
        <p:txBody>
          <a:bodyPr wrap="square">
            <a:spAutoFit/>
          </a:bodyPr>
          <a:lstStyle/>
          <a:p>
            <a:r>
              <a:rPr lang="en-US" sz="2800" b="0" dirty="0" smtClean="0">
                <a:latin typeface="Arial" pitchFamily="34" charset="0"/>
              </a:rPr>
              <a:t>Fields </a:t>
            </a:r>
            <a:r>
              <a:rPr lang="en-US" sz="2800" b="0" dirty="0">
                <a:latin typeface="Arial" pitchFamily="34" charset="0"/>
              </a:rPr>
              <a:t>protected by single shared lock</a:t>
            </a:r>
          </a:p>
        </p:txBody>
      </p:sp>
      <p:grpSp>
        <p:nvGrpSpPr>
          <p:cNvPr id="45" name="Group 44"/>
          <p:cNvGrpSpPr/>
          <p:nvPr/>
        </p:nvGrpSpPr>
        <p:grpSpPr>
          <a:xfrm>
            <a:off x="5413375" y="1296989"/>
            <a:ext cx="2590800" cy="1751014"/>
            <a:chOff x="5413375" y="1296989"/>
            <a:chExt cx="2590800" cy="1751014"/>
          </a:xfrm>
        </p:grpSpPr>
        <p:grpSp>
          <p:nvGrpSpPr>
            <p:cNvPr id="9226" name="Group 7"/>
            <p:cNvGrpSpPr>
              <a:grpSpLocks/>
            </p:cNvGrpSpPr>
            <p:nvPr/>
          </p:nvGrpSpPr>
          <p:grpSpPr bwMode="auto">
            <a:xfrm>
              <a:off x="6067425" y="1787528"/>
              <a:ext cx="1319213" cy="1260475"/>
              <a:chOff x="3734" y="1374"/>
              <a:chExt cx="831" cy="794"/>
            </a:xfrm>
          </p:grpSpPr>
          <p:sp>
            <p:nvSpPr>
              <p:cNvPr id="9243" name="Oval 8"/>
              <p:cNvSpPr>
                <a:spLocks noChangeArrowheads="1"/>
              </p:cNvSpPr>
              <p:nvPr/>
            </p:nvSpPr>
            <p:spPr bwMode="auto">
              <a:xfrm>
                <a:off x="3734" y="1374"/>
                <a:ext cx="831" cy="794"/>
              </a:xfrm>
              <a:prstGeom prst="ellipse">
                <a:avLst/>
              </a:prstGeom>
              <a:solidFill>
                <a:srgbClr val="00FFFF"/>
              </a:solidFill>
              <a:ln w="28575" algn="ctr">
                <a:solidFill>
                  <a:schemeClr val="tx1"/>
                </a:solidFill>
                <a:round/>
                <a:headEnd/>
                <a:tailEnd/>
              </a:ln>
            </p:spPr>
            <p:txBody>
              <a:bodyPr wrap="none" anchor="ctr">
                <a:noAutofit/>
              </a:bodyPr>
              <a:lstStyle/>
              <a:p>
                <a:endParaRPr lang="en-US" dirty="0">
                  <a:latin typeface="Courier New" pitchFamily="49" charset="0"/>
                </a:endParaRPr>
              </a:p>
            </p:txBody>
          </p:sp>
          <p:sp>
            <p:nvSpPr>
              <p:cNvPr id="9244" name="Oval 9"/>
              <p:cNvSpPr>
                <a:spLocks noChangeArrowheads="1"/>
              </p:cNvSpPr>
              <p:nvPr/>
            </p:nvSpPr>
            <p:spPr bwMode="auto">
              <a:xfrm>
                <a:off x="3931" y="1559"/>
                <a:ext cx="454" cy="409"/>
              </a:xfrm>
              <a:prstGeom prst="ellipse">
                <a:avLst/>
              </a:prstGeom>
              <a:solidFill>
                <a:srgbClr val="FFFFCC"/>
              </a:solidFill>
              <a:ln w="28575" algn="ctr">
                <a:solidFill>
                  <a:schemeClr val="tx1"/>
                </a:solidFill>
                <a:round/>
                <a:headEnd/>
                <a:tailEnd/>
              </a:ln>
            </p:spPr>
            <p:txBody>
              <a:bodyPr wrap="square" anchor="ctr">
                <a:spAutoFit/>
              </a:bodyPr>
              <a:lstStyle/>
              <a:p>
                <a:endParaRPr lang="en-US" dirty="0">
                  <a:latin typeface="Courier New" pitchFamily="49" charset="0"/>
                </a:endParaRPr>
              </a:p>
            </p:txBody>
          </p:sp>
          <p:sp>
            <p:nvSpPr>
              <p:cNvPr id="9245" name="Line 10"/>
              <p:cNvSpPr>
                <a:spLocks noChangeShapeType="1"/>
              </p:cNvSpPr>
              <p:nvPr/>
            </p:nvSpPr>
            <p:spPr bwMode="auto">
              <a:xfrm flipV="1">
                <a:off x="3904" y="1983"/>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9246" name="Line 11"/>
              <p:cNvSpPr>
                <a:spLocks noChangeShapeType="1"/>
              </p:cNvSpPr>
              <p:nvPr/>
            </p:nvSpPr>
            <p:spPr bwMode="auto">
              <a:xfrm flipV="1">
                <a:off x="4308" y="1455"/>
                <a:ext cx="81" cy="10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9247" name="Line 12"/>
              <p:cNvSpPr>
                <a:spLocks noChangeShapeType="1"/>
              </p:cNvSpPr>
              <p:nvPr/>
            </p:nvSpPr>
            <p:spPr bwMode="auto">
              <a:xfrm flipV="1">
                <a:off x="4416" y="167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9248" name="Line 13"/>
              <p:cNvSpPr>
                <a:spLocks noChangeShapeType="1"/>
              </p:cNvSpPr>
              <p:nvPr/>
            </p:nvSpPr>
            <p:spPr bwMode="auto">
              <a:xfrm flipV="1">
                <a:off x="3760" y="1855"/>
                <a:ext cx="125" cy="3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9249" name="Line 14"/>
              <p:cNvSpPr>
                <a:spLocks noChangeShapeType="1"/>
              </p:cNvSpPr>
              <p:nvPr/>
            </p:nvSpPr>
            <p:spPr bwMode="auto">
              <a:xfrm>
                <a:off x="3768" y="1613"/>
                <a:ext cx="121" cy="50"/>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9250" name="Line 15"/>
              <p:cNvSpPr>
                <a:spLocks noChangeShapeType="1"/>
              </p:cNvSpPr>
              <p:nvPr/>
            </p:nvSpPr>
            <p:spPr bwMode="auto">
              <a:xfrm>
                <a:off x="4400" y="1857"/>
                <a:ext cx="117" cy="54"/>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9251" name="Line 16"/>
              <p:cNvSpPr>
                <a:spLocks noChangeShapeType="1"/>
              </p:cNvSpPr>
              <p:nvPr/>
            </p:nvSpPr>
            <p:spPr bwMode="auto">
              <a:xfrm>
                <a:off x="3952" y="142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9252" name="Line 17"/>
              <p:cNvSpPr>
                <a:spLocks noChangeShapeType="1"/>
              </p:cNvSpPr>
              <p:nvPr/>
            </p:nvSpPr>
            <p:spPr bwMode="auto">
              <a:xfrm flipH="1">
                <a:off x="4161" y="1377"/>
                <a:ext cx="11" cy="12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9253" name="Line 18"/>
              <p:cNvSpPr>
                <a:spLocks noChangeShapeType="1"/>
              </p:cNvSpPr>
              <p:nvPr/>
            </p:nvSpPr>
            <p:spPr bwMode="auto">
              <a:xfrm>
                <a:off x="4300" y="1985"/>
                <a:ext cx="61" cy="106"/>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sp>
            <p:nvSpPr>
              <p:cNvPr id="9254" name="Line 19"/>
              <p:cNvSpPr>
                <a:spLocks noChangeShapeType="1"/>
              </p:cNvSpPr>
              <p:nvPr/>
            </p:nvSpPr>
            <p:spPr bwMode="auto">
              <a:xfrm flipH="1">
                <a:off x="4129" y="2025"/>
                <a:ext cx="3" cy="122"/>
              </a:xfrm>
              <a:prstGeom prst="line">
                <a:avLst/>
              </a:prstGeom>
              <a:noFill/>
              <a:ln w="28575">
                <a:solidFill>
                  <a:schemeClr val="tx1"/>
                </a:solidFill>
                <a:round/>
                <a:headEnd/>
                <a:tailEnd/>
              </a:ln>
            </p:spPr>
            <p:txBody>
              <a:bodyPr>
                <a:spAutoFit/>
              </a:bodyPr>
              <a:lstStyle/>
              <a:p>
                <a:endParaRPr lang="en-US" dirty="0">
                  <a:latin typeface="Courier New" pitchFamily="49" charset="0"/>
                </a:endParaRPr>
              </a:p>
            </p:txBody>
          </p:sp>
        </p:grpSp>
        <p:sp>
          <p:nvSpPr>
            <p:cNvPr id="9227" name="Text Box 20"/>
            <p:cNvSpPr txBox="1">
              <a:spLocks noChangeArrowheads="1"/>
            </p:cNvSpPr>
            <p:nvPr/>
          </p:nvSpPr>
          <p:spPr bwMode="auto">
            <a:xfrm>
              <a:off x="6435725" y="15605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0</a:t>
              </a:r>
            </a:p>
          </p:txBody>
        </p:sp>
        <p:sp>
          <p:nvSpPr>
            <p:cNvPr id="9228" name="Text Box 21"/>
            <p:cNvSpPr txBox="1">
              <a:spLocks noChangeArrowheads="1"/>
            </p:cNvSpPr>
            <p:nvPr/>
          </p:nvSpPr>
          <p:spPr bwMode="auto">
            <a:xfrm>
              <a:off x="6892925" y="158591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1</a:t>
              </a:r>
            </a:p>
          </p:txBody>
        </p:sp>
        <p:sp>
          <p:nvSpPr>
            <p:cNvPr id="9229" name="Text Box 22"/>
            <p:cNvSpPr txBox="1">
              <a:spLocks noChangeArrowheads="1"/>
            </p:cNvSpPr>
            <p:nvPr/>
          </p:nvSpPr>
          <p:spPr bwMode="auto">
            <a:xfrm>
              <a:off x="5413375" y="1757364"/>
              <a:ext cx="954088" cy="246063"/>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capacity-1</a:t>
              </a:r>
            </a:p>
          </p:txBody>
        </p:sp>
        <p:sp>
          <p:nvSpPr>
            <p:cNvPr id="9230" name="Text Box 23"/>
            <p:cNvSpPr txBox="1">
              <a:spLocks noChangeArrowheads="1"/>
            </p:cNvSpPr>
            <p:nvPr/>
          </p:nvSpPr>
          <p:spPr bwMode="auto">
            <a:xfrm>
              <a:off x="7216775" y="1846264"/>
              <a:ext cx="260350" cy="244475"/>
            </a:xfrm>
            <a:prstGeom prst="rect">
              <a:avLst/>
            </a:prstGeom>
            <a:noFill/>
            <a:ln w="9525" algn="ctr">
              <a:noFill/>
              <a:miter lim="800000"/>
              <a:headEnd/>
              <a:tailEnd/>
            </a:ln>
          </p:spPr>
          <p:txBody>
            <a:bodyPr wrap="none">
              <a:spAutoFit/>
            </a:bodyPr>
            <a:lstStyle/>
            <a:p>
              <a:r>
                <a:rPr lang="en-US" sz="1000" dirty="0">
                  <a:solidFill>
                    <a:schemeClr val="tx1"/>
                  </a:solidFill>
                  <a:latin typeface="Courier New" pitchFamily="49" charset="0"/>
                </a:rPr>
                <a:t>2</a:t>
              </a:r>
            </a:p>
          </p:txBody>
        </p:sp>
        <p:sp>
          <p:nvSpPr>
            <p:cNvPr id="9231" name="Text Box 24"/>
            <p:cNvSpPr txBox="1">
              <a:spLocks noChangeArrowheads="1"/>
            </p:cNvSpPr>
            <p:nvPr/>
          </p:nvSpPr>
          <p:spPr bwMode="auto">
            <a:xfrm>
              <a:off x="5915025" y="1296989"/>
              <a:ext cx="601663" cy="307975"/>
            </a:xfrm>
            <a:prstGeom prst="rect">
              <a:avLst/>
            </a:prstGeom>
            <a:solidFill>
              <a:srgbClr val="00FFFF"/>
            </a:solidFill>
            <a:ln w="28575" algn="ctr">
              <a:solidFill>
                <a:schemeClr val="tx1"/>
              </a:solidFill>
              <a:miter lim="800000"/>
              <a:headEnd/>
              <a:tailEnd/>
            </a:ln>
          </p:spPr>
          <p:txBody>
            <a:bodyPr wrap="none">
              <a:spAutoFit/>
            </a:bodyPr>
            <a:lstStyle/>
            <a:p>
              <a:r>
                <a:rPr lang="en-US" sz="1400" dirty="0">
                  <a:solidFill>
                    <a:schemeClr val="tx2"/>
                  </a:solidFill>
                  <a:latin typeface="Arial" pitchFamily="34" charset="0"/>
                </a:rPr>
                <a:t>head</a:t>
              </a:r>
            </a:p>
          </p:txBody>
        </p:sp>
        <p:sp>
          <p:nvSpPr>
            <p:cNvPr id="9232" name="Line 25"/>
            <p:cNvSpPr>
              <a:spLocks noChangeShapeType="1"/>
            </p:cNvSpPr>
            <p:nvPr/>
          </p:nvSpPr>
          <p:spPr bwMode="auto">
            <a:xfrm>
              <a:off x="6305550" y="1581152"/>
              <a:ext cx="203200" cy="2159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9233" name="Text Box 26"/>
            <p:cNvSpPr txBox="1">
              <a:spLocks noChangeArrowheads="1"/>
            </p:cNvSpPr>
            <p:nvPr/>
          </p:nvSpPr>
          <p:spPr bwMode="auto">
            <a:xfrm>
              <a:off x="7413625" y="1309689"/>
              <a:ext cx="590550" cy="307975"/>
            </a:xfrm>
            <a:prstGeom prst="rect">
              <a:avLst/>
            </a:prstGeom>
            <a:solidFill>
              <a:srgbClr val="00FFFF"/>
            </a:solidFill>
            <a:ln w="28575" algn="ctr">
              <a:solidFill>
                <a:schemeClr val="tx1"/>
              </a:solidFill>
              <a:miter lim="800000"/>
              <a:headEnd/>
              <a:tailEnd/>
            </a:ln>
          </p:spPr>
          <p:txBody>
            <a:bodyPr>
              <a:spAutoFit/>
            </a:bodyPr>
            <a:lstStyle/>
            <a:p>
              <a:r>
                <a:rPr lang="en-US" sz="1400" dirty="0">
                  <a:solidFill>
                    <a:schemeClr val="tx2"/>
                  </a:solidFill>
                  <a:latin typeface="Arial" pitchFamily="34" charset="0"/>
                </a:rPr>
                <a:t>tail</a:t>
              </a:r>
            </a:p>
          </p:txBody>
        </p:sp>
        <p:sp>
          <p:nvSpPr>
            <p:cNvPr id="9234" name="Line 27"/>
            <p:cNvSpPr>
              <a:spLocks noChangeShapeType="1"/>
            </p:cNvSpPr>
            <p:nvPr/>
          </p:nvSpPr>
          <p:spPr bwMode="auto">
            <a:xfrm flipH="1">
              <a:off x="7194550" y="1606552"/>
              <a:ext cx="406400" cy="419100"/>
            </a:xfrm>
            <a:prstGeom prst="line">
              <a:avLst/>
            </a:prstGeom>
            <a:noFill/>
            <a:ln w="28575">
              <a:solidFill>
                <a:schemeClr val="tx1"/>
              </a:solidFill>
              <a:round/>
              <a:headEnd/>
              <a:tailEnd type="triangle" w="med" len="med"/>
            </a:ln>
          </p:spPr>
          <p:txBody>
            <a:bodyPr>
              <a:spAutoFit/>
            </a:bodyPr>
            <a:lstStyle/>
            <a:p>
              <a:endParaRPr lang="en-US" dirty="0">
                <a:latin typeface="Courier New" pitchFamily="49" charset="0"/>
              </a:endParaRPr>
            </a:p>
          </p:txBody>
        </p:sp>
        <p:sp>
          <p:nvSpPr>
            <p:cNvPr id="9235" name="Text Box 28"/>
            <p:cNvSpPr txBox="1">
              <a:spLocks noChangeArrowheads="1"/>
            </p:cNvSpPr>
            <p:nvPr/>
          </p:nvSpPr>
          <p:spPr bwMode="auto">
            <a:xfrm>
              <a:off x="6435725" y="16827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y</a:t>
              </a:r>
            </a:p>
          </p:txBody>
        </p:sp>
        <p:sp>
          <p:nvSpPr>
            <p:cNvPr id="9236" name="Text Box 29"/>
            <p:cNvSpPr txBox="1">
              <a:spLocks noChangeArrowheads="1"/>
            </p:cNvSpPr>
            <p:nvPr/>
          </p:nvSpPr>
          <p:spPr bwMode="auto">
            <a:xfrm>
              <a:off x="6727825" y="1708152"/>
              <a:ext cx="336550" cy="396875"/>
            </a:xfrm>
            <a:prstGeom prst="rect">
              <a:avLst/>
            </a:prstGeom>
            <a:noFill/>
            <a:ln w="9525" algn="ctr">
              <a:noFill/>
              <a:miter lim="800000"/>
              <a:headEnd/>
              <a:tailEnd/>
            </a:ln>
          </p:spPr>
          <p:txBody>
            <a:bodyPr wrap="none">
              <a:spAutoFit/>
            </a:bodyPr>
            <a:lstStyle/>
            <a:p>
              <a:r>
                <a:rPr lang="en-US" sz="2000" dirty="0">
                  <a:latin typeface="Courier New" pitchFamily="49" charset="0"/>
                </a:rPr>
                <a:t>z</a:t>
              </a:r>
            </a:p>
          </p:txBody>
        </p:sp>
        <p:grpSp>
          <p:nvGrpSpPr>
            <p:cNvPr id="38" name="Group 37"/>
            <p:cNvGrpSpPr/>
            <p:nvPr/>
          </p:nvGrpSpPr>
          <p:grpSpPr>
            <a:xfrm>
              <a:off x="6563360" y="2171808"/>
              <a:ext cx="332554" cy="474757"/>
              <a:chOff x="4436366" y="3112166"/>
              <a:chExt cx="634627" cy="906000"/>
            </a:xfrm>
          </p:grpSpPr>
          <p:sp>
            <p:nvSpPr>
              <p:cNvPr id="40" name="Oval 8"/>
              <p:cNvSpPr>
                <a:spLocks noChangeArrowheads="1"/>
              </p:cNvSpPr>
              <p:nvPr/>
            </p:nvSpPr>
            <p:spPr bwMode="auto">
              <a:xfrm>
                <a:off x="4436366" y="3112166"/>
                <a:ext cx="634627" cy="655835"/>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41" name="Oval 9"/>
              <p:cNvSpPr>
                <a:spLocks noChangeArrowheads="1"/>
              </p:cNvSpPr>
              <p:nvPr/>
            </p:nvSpPr>
            <p:spPr bwMode="auto">
              <a:xfrm>
                <a:off x="4527663" y="3200062"/>
                <a:ext cx="445352" cy="516104"/>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42" name="Oval 10"/>
              <p:cNvSpPr>
                <a:spLocks noChangeArrowheads="1"/>
              </p:cNvSpPr>
              <p:nvPr/>
            </p:nvSpPr>
            <p:spPr bwMode="auto">
              <a:xfrm>
                <a:off x="4440819" y="3375853"/>
                <a:ext cx="630174" cy="642313"/>
              </a:xfrm>
              <a:prstGeom prst="ellipse">
                <a:avLst/>
              </a:prstGeom>
              <a:solidFill>
                <a:srgbClr val="00FFFF"/>
              </a:solidFill>
              <a:ln w="12700">
                <a:solidFill>
                  <a:srgbClr val="00FFFF"/>
                </a:solidFill>
                <a:round/>
                <a:headEnd/>
                <a:tailEnd/>
              </a:ln>
            </p:spPr>
            <p:txBody>
              <a:bodyPr wrap="none" anchor="ctr"/>
              <a:lstStyle/>
              <a:p>
                <a:endParaRPr lang="en-US" dirty="0">
                  <a:latin typeface="Arial" pitchFamily="34" charset="0"/>
                </a:endParaRPr>
              </a:p>
            </p:txBody>
          </p:sp>
          <p:sp>
            <p:nvSpPr>
              <p:cNvPr id="43" name="Oval 11"/>
              <p:cNvSpPr>
                <a:spLocks noChangeArrowheads="1"/>
              </p:cNvSpPr>
              <p:nvPr/>
            </p:nvSpPr>
            <p:spPr bwMode="auto">
              <a:xfrm>
                <a:off x="4639001" y="3508823"/>
                <a:ext cx="227130" cy="220865"/>
              </a:xfrm>
              <a:prstGeom prst="ellipse">
                <a:avLst/>
              </a:prstGeom>
              <a:solidFill>
                <a:srgbClr val="FFFFCC"/>
              </a:solidFill>
              <a:ln w="12700">
                <a:solidFill>
                  <a:srgbClr val="00FFFF"/>
                </a:solidFill>
                <a:round/>
                <a:headEnd/>
                <a:tailEnd/>
              </a:ln>
            </p:spPr>
            <p:txBody>
              <a:bodyPr wrap="none" anchor="ctr"/>
              <a:lstStyle/>
              <a:p>
                <a:endParaRPr lang="en-US" dirty="0">
                  <a:latin typeface="Arial" pitchFamily="34" charset="0"/>
                </a:endParaRPr>
              </a:p>
            </p:txBody>
          </p:sp>
          <p:sp>
            <p:nvSpPr>
              <p:cNvPr id="44"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CC"/>
              </a:solidFill>
              <a:ln w="12700">
                <a:solidFill>
                  <a:schemeClr val="bg1"/>
                </a:solidFill>
                <a:miter lim="800000"/>
                <a:headEnd/>
                <a:tailEnd/>
              </a:ln>
            </p:spPr>
            <p:txBody>
              <a:bodyPr wrap="none" anchor="ctr"/>
              <a:lstStyle/>
              <a:p>
                <a:endParaRPr lang="en-US" dirty="0">
                  <a:latin typeface="Arial" pitchFamily="34" charset="0"/>
                </a:endParaRPr>
              </a:p>
            </p:txBody>
          </p:sp>
        </p:grpSp>
      </p:grpSp>
    </p:spTree>
    <p:extLst>
      <p:ext uri="{BB962C8B-B14F-4D97-AF65-F5344CB8AC3E}">
        <p14:creationId xmlns:p14="http://schemas.microsoft.com/office/powerpoint/2010/main" val="184728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8" name="Slide Number Placeholder 3"/>
          <p:cNvSpPr>
            <a:spLocks noGrp="1"/>
          </p:cNvSpPr>
          <p:nvPr>
            <p:ph type="sldNum" sz="quarter" idx="11"/>
          </p:nvPr>
        </p:nvSpPr>
        <p:spPr>
          <a:xfrm>
            <a:off x="6553200" y="6248400"/>
            <a:ext cx="1905000" cy="457200"/>
          </a:xfrm>
        </p:spPr>
        <p:txBody>
          <a:bodyPr/>
          <a:lstStyle/>
          <a:p>
            <a:pPr>
              <a:defRPr/>
            </a:pPr>
            <a:fld id="{5D9DD825-6669-466C-B70A-BE156F58E5EA}" type="slidenum">
              <a:rPr lang="x-none" b="0">
                <a:solidFill>
                  <a:schemeClr val="tx1"/>
                </a:solidFill>
                <a:latin typeface="Arial" pitchFamily="34" charset="0"/>
                <a:cs typeface="+mn-cs"/>
              </a:rPr>
              <a:pPr>
                <a:defRPr/>
              </a:pPr>
              <a:t>90</a:t>
            </a:fld>
            <a:endParaRPr lang="en-US" b="0" dirty="0">
              <a:solidFill>
                <a:schemeClr val="tx1"/>
              </a:solidFill>
              <a:latin typeface="Arial" pitchFamily="34" charset="0"/>
              <a:cs typeface="+mn-cs"/>
            </a:endParaRPr>
          </a:p>
        </p:txBody>
      </p:sp>
      <p:pic>
        <p:nvPicPr>
          <p:cNvPr id="8294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82949" name="Rectangle 3"/>
          <p:cNvSpPr>
            <a:spLocks noGrp="1" noChangeArrowheads="1"/>
          </p:cNvSpPr>
          <p:nvPr>
            <p:ph type="title" idx="4294967295"/>
          </p:nvPr>
        </p:nvSpPr>
        <p:spPr/>
        <p:txBody>
          <a:bodyPr/>
          <a:lstStyle/>
          <a:p>
            <a:pPr eaLnBrk="1" hangingPunct="1"/>
            <a:r>
              <a:rPr lang="en-US" sz="4000" smtClean="0"/>
              <a:t>Read/Write Register Example</a:t>
            </a:r>
          </a:p>
        </p:txBody>
      </p:sp>
      <p:sp>
        <p:nvSpPr>
          <p:cNvPr id="82950"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82951" name="AutoShape 5"/>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write(0)</a:t>
            </a:r>
          </a:p>
        </p:txBody>
      </p:sp>
      <p:sp>
        <p:nvSpPr>
          <p:cNvPr id="82952" name="AutoShape 6"/>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write(1)</a:t>
            </a:r>
          </a:p>
        </p:txBody>
      </p:sp>
      <p:sp>
        <p:nvSpPr>
          <p:cNvPr id="82953" name="AutoShape 7"/>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write(2)</a:t>
            </a:r>
          </a:p>
        </p:txBody>
      </p:sp>
      <p:sp>
        <p:nvSpPr>
          <p:cNvPr id="82954" name="AutoShape 8"/>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82955" name="Text Box 9"/>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82956" name="AutoShape 10"/>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read(1)</a:t>
            </a:r>
          </a:p>
        </p:txBody>
      </p:sp>
      <p:grpSp>
        <p:nvGrpSpPr>
          <p:cNvPr id="82957" name="Group 11"/>
          <p:cNvGrpSpPr>
            <a:grpSpLocks/>
          </p:cNvGrpSpPr>
          <p:nvPr/>
        </p:nvGrpSpPr>
        <p:grpSpPr bwMode="auto">
          <a:xfrm>
            <a:off x="1308100" y="3368675"/>
            <a:ext cx="5410200" cy="1905000"/>
            <a:chOff x="824" y="2112"/>
            <a:chExt cx="3408" cy="1200"/>
          </a:xfrm>
        </p:grpSpPr>
        <p:sp>
          <p:nvSpPr>
            <p:cNvPr id="82959" name="AutoShape 12"/>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write(1)</a:t>
              </a:r>
            </a:p>
          </p:txBody>
        </p:sp>
        <p:sp>
          <p:nvSpPr>
            <p:cNvPr id="82960" name="Line 13"/>
            <p:cNvSpPr>
              <a:spLocks noChangeShapeType="1"/>
            </p:cNvSpPr>
            <p:nvPr/>
          </p:nvSpPr>
          <p:spPr bwMode="auto">
            <a:xfrm flipH="1">
              <a:off x="3735" y="2835"/>
              <a:ext cx="9" cy="314"/>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sp>
          <p:nvSpPr>
            <p:cNvPr id="82961" name="AutoShape 14"/>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write(2)</a:t>
              </a:r>
            </a:p>
          </p:txBody>
        </p:sp>
        <p:sp>
          <p:nvSpPr>
            <p:cNvPr id="82962" name="Line 15"/>
            <p:cNvSpPr>
              <a:spLocks noChangeShapeType="1"/>
            </p:cNvSpPr>
            <p:nvPr/>
          </p:nvSpPr>
          <p:spPr bwMode="auto">
            <a:xfrm flipH="1">
              <a:off x="3574" y="2259"/>
              <a:ext cx="9" cy="314"/>
            </a:xfrm>
            <a:prstGeom prst="line">
              <a:avLst/>
            </a:prstGeom>
            <a:noFill/>
            <a:ln w="76200">
              <a:solidFill>
                <a:schemeClr val="accent2"/>
              </a:solidFill>
              <a:round/>
              <a:headEnd/>
              <a:tailEnd/>
            </a:ln>
          </p:spPr>
          <p:txBody>
            <a:bodyPr wrap="none" anchor="ctr"/>
            <a:lstStyle/>
            <a:p>
              <a:endParaRPr lang="en-US" dirty="0">
                <a:latin typeface="Courier New" pitchFamily="49" charset="0"/>
              </a:endParaRPr>
            </a:p>
          </p:txBody>
        </p:sp>
      </p:grpSp>
      <p:pic>
        <p:nvPicPr>
          <p:cNvPr id="19"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9" name="Slide Number Placeholder 3"/>
          <p:cNvSpPr>
            <a:spLocks noGrp="1"/>
          </p:cNvSpPr>
          <p:nvPr>
            <p:ph type="sldNum" sz="quarter" idx="11"/>
          </p:nvPr>
        </p:nvSpPr>
        <p:spPr>
          <a:xfrm>
            <a:off x="6553200" y="6248400"/>
            <a:ext cx="1905000" cy="457200"/>
          </a:xfrm>
        </p:spPr>
        <p:txBody>
          <a:bodyPr/>
          <a:lstStyle/>
          <a:p>
            <a:pPr>
              <a:defRPr/>
            </a:pPr>
            <a:fld id="{AD81FA29-2C4B-477F-811C-37C1E08FD70C}" type="slidenum">
              <a:rPr lang="x-none" b="0">
                <a:solidFill>
                  <a:schemeClr val="tx1"/>
                </a:solidFill>
                <a:latin typeface="Arial" pitchFamily="34" charset="0"/>
                <a:cs typeface="+mn-cs"/>
              </a:rPr>
              <a:pPr>
                <a:defRPr/>
              </a:pPr>
              <a:t>91</a:t>
            </a:fld>
            <a:endParaRPr lang="en-US" b="0" dirty="0">
              <a:solidFill>
                <a:schemeClr val="tx1"/>
              </a:solidFill>
              <a:latin typeface="Arial" pitchFamily="34" charset="0"/>
              <a:cs typeface="+mn-cs"/>
            </a:endParaRPr>
          </a:p>
        </p:txBody>
      </p:sp>
      <p:pic>
        <p:nvPicPr>
          <p:cNvPr id="8397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83973" name="Rectangle 3"/>
          <p:cNvSpPr>
            <a:spLocks noGrp="1" noChangeArrowheads="1"/>
          </p:cNvSpPr>
          <p:nvPr>
            <p:ph type="title" idx="4294967295"/>
          </p:nvPr>
        </p:nvSpPr>
        <p:spPr/>
        <p:txBody>
          <a:bodyPr/>
          <a:lstStyle/>
          <a:p>
            <a:pPr eaLnBrk="1" hangingPunct="1"/>
            <a:r>
              <a:rPr lang="en-US" sz="4000" smtClean="0"/>
              <a:t>Read/Write Register Example</a:t>
            </a:r>
          </a:p>
        </p:txBody>
      </p:sp>
      <p:sp>
        <p:nvSpPr>
          <p:cNvPr id="83974" name="Text Box 4"/>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83975" name="AutoShape 5"/>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write(0)</a:t>
            </a:r>
          </a:p>
        </p:txBody>
      </p:sp>
      <p:sp>
        <p:nvSpPr>
          <p:cNvPr id="83976" name="AutoShape 6"/>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write(1)</a:t>
            </a:r>
          </a:p>
        </p:txBody>
      </p:sp>
      <p:sp>
        <p:nvSpPr>
          <p:cNvPr id="83977" name="AutoShape 7"/>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write(2)</a:t>
            </a:r>
          </a:p>
        </p:txBody>
      </p:sp>
      <p:sp>
        <p:nvSpPr>
          <p:cNvPr id="83978" name="AutoShape 8"/>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Courier New" pitchFamily="49" charset="0"/>
            </a:endParaRPr>
          </a:p>
        </p:txBody>
      </p:sp>
      <p:sp>
        <p:nvSpPr>
          <p:cNvPr id="83979" name="Text Box 9"/>
          <p:cNvSpPr txBox="1">
            <a:spLocks noChangeArrowheads="1"/>
          </p:cNvSpPr>
          <p:nvPr/>
        </p:nvSpPr>
        <p:spPr bwMode="auto">
          <a:xfrm>
            <a:off x="3402220" y="5410200"/>
            <a:ext cx="766555" cy="461665"/>
          </a:xfrm>
          <a:prstGeom prst="rect">
            <a:avLst/>
          </a:prstGeom>
          <a:noFill/>
          <a:ln w="9525">
            <a:noFill/>
            <a:miter lim="800000"/>
            <a:headEnd/>
            <a:tailEnd/>
          </a:ln>
        </p:spPr>
        <p:txBody>
          <a:bodyPr wrap="none">
            <a:spAutoFit/>
          </a:bodyPr>
          <a:lstStyle/>
          <a:p>
            <a:pPr algn="r"/>
            <a:r>
              <a:rPr lang="en-US" b="0" dirty="0">
                <a:solidFill>
                  <a:schemeClr val="bg1"/>
                </a:solidFill>
                <a:latin typeface="Arial" pitchFamily="34" charset="0"/>
              </a:rPr>
              <a:t>time</a:t>
            </a:r>
          </a:p>
        </p:txBody>
      </p:sp>
      <p:sp>
        <p:nvSpPr>
          <p:cNvPr id="83980" name="AutoShape 10"/>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read(1)</a:t>
            </a:r>
          </a:p>
        </p:txBody>
      </p:sp>
      <p:grpSp>
        <p:nvGrpSpPr>
          <p:cNvPr id="83981" name="Group 11"/>
          <p:cNvGrpSpPr>
            <a:grpSpLocks/>
          </p:cNvGrpSpPr>
          <p:nvPr/>
        </p:nvGrpSpPr>
        <p:grpSpPr bwMode="auto">
          <a:xfrm>
            <a:off x="1308100" y="3368675"/>
            <a:ext cx="5410200" cy="1905000"/>
            <a:chOff x="824" y="2112"/>
            <a:chExt cx="3408" cy="1200"/>
          </a:xfrm>
        </p:grpSpPr>
        <p:sp>
          <p:nvSpPr>
            <p:cNvPr id="83984" name="AutoShape 12"/>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write(1)</a:t>
              </a:r>
            </a:p>
          </p:txBody>
        </p:sp>
        <p:sp>
          <p:nvSpPr>
            <p:cNvPr id="83985" name="Line 13"/>
            <p:cNvSpPr>
              <a:spLocks noChangeShapeType="1"/>
            </p:cNvSpPr>
            <p:nvPr/>
          </p:nvSpPr>
          <p:spPr bwMode="auto">
            <a:xfrm flipH="1">
              <a:off x="3735" y="2835"/>
              <a:ext cx="9" cy="314"/>
            </a:xfrm>
            <a:prstGeom prst="line">
              <a:avLst/>
            </a:prstGeom>
            <a:noFill/>
            <a:ln w="76200">
              <a:solidFill>
                <a:srgbClr val="FF0000"/>
              </a:solidFill>
              <a:round/>
              <a:headEnd/>
              <a:tailEnd/>
            </a:ln>
          </p:spPr>
          <p:txBody>
            <a:bodyPr wrap="none" anchor="ctr"/>
            <a:lstStyle/>
            <a:p>
              <a:endParaRPr lang="en-US" dirty="0">
                <a:latin typeface="Courier New" pitchFamily="49" charset="0"/>
              </a:endParaRPr>
            </a:p>
          </p:txBody>
        </p:sp>
        <p:sp>
          <p:nvSpPr>
            <p:cNvPr id="83986" name="AutoShape 14"/>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ctr"/>
              <a:r>
                <a:rPr lang="en-US" dirty="0">
                  <a:solidFill>
                    <a:schemeClr val="bg1"/>
                  </a:solidFill>
                  <a:latin typeface="Arial" pitchFamily="34" charset="0"/>
                </a:rPr>
                <a:t>write(2)</a:t>
              </a:r>
            </a:p>
          </p:txBody>
        </p:sp>
        <p:sp>
          <p:nvSpPr>
            <p:cNvPr id="83987" name="Line 15"/>
            <p:cNvSpPr>
              <a:spLocks noChangeShapeType="1"/>
            </p:cNvSpPr>
            <p:nvPr/>
          </p:nvSpPr>
          <p:spPr bwMode="auto">
            <a:xfrm flipH="1">
              <a:off x="3574" y="2259"/>
              <a:ext cx="9" cy="314"/>
            </a:xfrm>
            <a:prstGeom prst="line">
              <a:avLst/>
            </a:prstGeom>
            <a:noFill/>
            <a:ln w="76200">
              <a:solidFill>
                <a:schemeClr val="accent2"/>
              </a:solidFill>
              <a:round/>
              <a:headEnd/>
              <a:tailEnd/>
            </a:ln>
          </p:spPr>
          <p:txBody>
            <a:bodyPr wrap="none" anchor="ctr"/>
            <a:lstStyle/>
            <a:p>
              <a:endParaRPr lang="en-US" dirty="0">
                <a:latin typeface="Courier New" pitchFamily="49" charset="0"/>
              </a:endParaRPr>
            </a:p>
          </p:txBody>
        </p:sp>
      </p:grpSp>
      <p:sp>
        <p:nvSpPr>
          <p:cNvPr id="83982" name="Text Box 16"/>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p:spPr>
        <p:txBody>
          <a:bodyPr>
            <a:spAutoFit/>
          </a:bodyPr>
          <a:lstStyle/>
          <a:p>
            <a:pPr algn="ctr"/>
            <a:r>
              <a:rPr lang="en-US" sz="4400" dirty="0" err="1">
                <a:latin typeface="Arial" pitchFamily="34" charset="0"/>
              </a:rPr>
              <a:t>linearizable</a:t>
            </a:r>
            <a:endParaRPr lang="en-US" sz="4400" dirty="0">
              <a:latin typeface="Arial" pitchFamily="34" charset="0"/>
            </a:endParaRPr>
          </a:p>
        </p:txBody>
      </p:sp>
      <p:pic>
        <p:nvPicPr>
          <p:cNvPr id="20"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p:cNvSpPr>
            <a:spLocks noGrp="1"/>
          </p:cNvSpPr>
          <p:nvPr>
            <p:ph type="sldNum" sz="quarter" idx="11"/>
          </p:nvPr>
        </p:nvSpPr>
        <p:spPr>
          <a:xfrm>
            <a:off x="6553200" y="6248400"/>
            <a:ext cx="1905000" cy="457200"/>
          </a:xfrm>
        </p:spPr>
        <p:txBody>
          <a:bodyPr/>
          <a:lstStyle/>
          <a:p>
            <a:pPr>
              <a:defRPr/>
            </a:pPr>
            <a:fld id="{A67750C9-15BE-4326-9AF1-D4FFBA4FCCC3}" type="slidenum">
              <a:rPr lang="x-none" b="0">
                <a:solidFill>
                  <a:schemeClr val="tx1"/>
                </a:solidFill>
                <a:latin typeface="Arial" pitchFamily="34" charset="0"/>
                <a:cs typeface="+mn-cs"/>
              </a:rPr>
              <a:pPr>
                <a:defRPr/>
              </a:pPr>
              <a:t>92</a:t>
            </a:fld>
            <a:endParaRPr lang="en-US" b="0" dirty="0">
              <a:solidFill>
                <a:schemeClr val="tx1"/>
              </a:solidFill>
              <a:latin typeface="Arial" pitchFamily="34" charset="0"/>
              <a:cs typeface="+mn-cs"/>
            </a:endParaRPr>
          </a:p>
        </p:txBody>
      </p:sp>
      <p:sp>
        <p:nvSpPr>
          <p:cNvPr id="89092" name="Rectangle 2"/>
          <p:cNvSpPr>
            <a:spLocks noGrp="1" noChangeArrowheads="1"/>
          </p:cNvSpPr>
          <p:nvPr>
            <p:ph type="title" idx="4294967295"/>
          </p:nvPr>
        </p:nvSpPr>
        <p:spPr/>
        <p:txBody>
          <a:bodyPr/>
          <a:lstStyle/>
          <a:p>
            <a:pPr eaLnBrk="1" hangingPunct="1"/>
            <a:r>
              <a:rPr lang="en-US" smtClean="0"/>
              <a:t>Talking About Executions</a:t>
            </a:r>
          </a:p>
        </p:txBody>
      </p:sp>
      <p:sp>
        <p:nvSpPr>
          <p:cNvPr id="89093" name="Rectangle 3"/>
          <p:cNvSpPr>
            <a:spLocks noGrp="1" noChangeArrowheads="1"/>
          </p:cNvSpPr>
          <p:nvPr>
            <p:ph type="body" idx="4294967295"/>
          </p:nvPr>
        </p:nvSpPr>
        <p:spPr/>
        <p:txBody>
          <a:bodyPr/>
          <a:lstStyle/>
          <a:p>
            <a:pPr eaLnBrk="1" hangingPunct="1"/>
            <a:r>
              <a:rPr lang="en-US" dirty="0" smtClean="0"/>
              <a:t>Why?</a:t>
            </a:r>
          </a:p>
          <a:p>
            <a:pPr lvl="1" eaLnBrk="1" hangingPunct="1"/>
            <a:r>
              <a:rPr lang="en-US" dirty="0" smtClean="0"/>
              <a:t>Can</a:t>
            </a:r>
            <a:r>
              <a:rPr lang="en-US" dirty="0" smtClean="0">
                <a:latin typeface="Arial" pitchFamily="34" charset="0"/>
              </a:rPr>
              <a:t>’</a:t>
            </a:r>
            <a:r>
              <a:rPr lang="en-US" dirty="0" smtClean="0"/>
              <a:t>t we specify the linearization point of each operation without describing an execution?</a:t>
            </a:r>
          </a:p>
          <a:p>
            <a:pPr eaLnBrk="1" hangingPunct="1"/>
            <a:r>
              <a:rPr lang="en-US" dirty="0" smtClean="0"/>
              <a:t>Not Always</a:t>
            </a:r>
          </a:p>
          <a:p>
            <a:pPr lvl="1" eaLnBrk="1" hangingPunct="1"/>
            <a:r>
              <a:rPr lang="en-US" dirty="0" smtClean="0"/>
              <a:t>In some cases, linearization point </a:t>
            </a:r>
            <a:r>
              <a:rPr lang="en-US" b="1" i="1" dirty="0" smtClean="0">
                <a:solidFill>
                  <a:schemeClr val="tx1"/>
                </a:solidFill>
              </a:rPr>
              <a:t>depends on the execution</a:t>
            </a:r>
            <a:endParaRPr lang="en-US" b="1" i="1" dirty="0" smtClean="0"/>
          </a:p>
        </p:txBody>
      </p:sp>
      <p:pic>
        <p:nvPicPr>
          <p:cNvPr id="6" name="Picture 7"/>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0FB08DF4-5017-416B-8DA9-FDB18359F5F3}" type="slidenum">
              <a:rPr lang="x-none" b="0">
                <a:solidFill>
                  <a:schemeClr val="tx1"/>
                </a:solidFill>
                <a:latin typeface="Arial" pitchFamily="34" charset="0"/>
                <a:cs typeface="+mn-cs"/>
              </a:rPr>
              <a:pPr>
                <a:defRPr/>
              </a:pPr>
              <a:t>93</a:t>
            </a:fld>
            <a:endParaRPr lang="en-US" b="0" dirty="0">
              <a:solidFill>
                <a:schemeClr val="tx1"/>
              </a:solidFill>
              <a:latin typeface="Arial" pitchFamily="34" charset="0"/>
              <a:cs typeface="+mn-cs"/>
            </a:endParaRPr>
          </a:p>
        </p:txBody>
      </p:sp>
      <p:pic>
        <p:nvPicPr>
          <p:cNvPr id="90116"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90117" name="Rectangle 2"/>
          <p:cNvSpPr>
            <a:spLocks noGrp="1" noChangeArrowheads="1"/>
          </p:cNvSpPr>
          <p:nvPr>
            <p:ph type="title" idx="4294967295"/>
          </p:nvPr>
        </p:nvSpPr>
        <p:spPr/>
        <p:txBody>
          <a:bodyPr/>
          <a:lstStyle/>
          <a:p>
            <a:pPr eaLnBrk="1" hangingPunct="1"/>
            <a:r>
              <a:rPr lang="en-US" smtClean="0"/>
              <a:t>Formal Model of Executions</a:t>
            </a:r>
          </a:p>
        </p:txBody>
      </p:sp>
      <p:sp>
        <p:nvSpPr>
          <p:cNvPr id="90118" name="Rectangle 3"/>
          <p:cNvSpPr>
            <a:spLocks noGrp="1" noChangeArrowheads="1"/>
          </p:cNvSpPr>
          <p:nvPr>
            <p:ph type="body" idx="4294967295"/>
          </p:nvPr>
        </p:nvSpPr>
        <p:spPr/>
        <p:txBody>
          <a:bodyPr/>
          <a:lstStyle/>
          <a:p>
            <a:pPr eaLnBrk="1" hangingPunct="1"/>
            <a:r>
              <a:rPr lang="en-US" smtClean="0"/>
              <a:t>Define precisely what we mean</a:t>
            </a:r>
          </a:p>
          <a:p>
            <a:pPr lvl="1" eaLnBrk="1" hangingPunct="1"/>
            <a:r>
              <a:rPr lang="en-US" smtClean="0"/>
              <a:t>Ambiguity is bad when intuition is weak</a:t>
            </a:r>
          </a:p>
          <a:p>
            <a:pPr eaLnBrk="1" hangingPunct="1"/>
            <a:r>
              <a:rPr lang="en-US" smtClean="0"/>
              <a:t>Allow reasoning</a:t>
            </a:r>
          </a:p>
          <a:p>
            <a:pPr lvl="1" eaLnBrk="1" hangingPunct="1"/>
            <a:r>
              <a:rPr lang="en-US" smtClean="0"/>
              <a:t>Formal</a:t>
            </a:r>
          </a:p>
          <a:p>
            <a:pPr lvl="1" eaLnBrk="1" hangingPunct="1"/>
            <a:r>
              <a:rPr lang="en-US" smtClean="0"/>
              <a:t>But mostly informal</a:t>
            </a:r>
          </a:p>
          <a:p>
            <a:pPr lvl="2" eaLnBrk="1" hangingPunct="1"/>
            <a:r>
              <a:rPr lang="en-US" smtClean="0"/>
              <a:t>In the long run, actually more important</a:t>
            </a:r>
          </a:p>
          <a:p>
            <a:pPr lvl="2" eaLnBrk="1" hangingPunct="1"/>
            <a:r>
              <a:rPr lang="en-US" smtClean="0"/>
              <a:t>Ask me why!</a:t>
            </a:r>
          </a:p>
          <a:p>
            <a:pPr lvl="1" eaLnBrk="1" hangingPunct="1"/>
            <a:endParaRPr lang="en-US" smtClean="0"/>
          </a:p>
          <a:p>
            <a:pPr lvl="1" eaLnBrk="1" hangingPunct="1"/>
            <a:endParaRPr lang="en-US" smtClean="0"/>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p:cNvSpPr>
            <a:spLocks noGrp="1"/>
          </p:cNvSpPr>
          <p:nvPr>
            <p:ph type="sldNum" sz="quarter" idx="11"/>
          </p:nvPr>
        </p:nvSpPr>
        <p:spPr>
          <a:xfrm>
            <a:off x="6553200" y="6248400"/>
            <a:ext cx="1905000" cy="457200"/>
          </a:xfrm>
        </p:spPr>
        <p:txBody>
          <a:bodyPr/>
          <a:lstStyle/>
          <a:p>
            <a:pPr>
              <a:defRPr/>
            </a:pPr>
            <a:fld id="{F947E281-5849-4DB6-8DBA-DA279554A5B3}" type="slidenum">
              <a:rPr lang="x-none" b="0">
                <a:solidFill>
                  <a:schemeClr val="tx1"/>
                </a:solidFill>
                <a:latin typeface="Arial" pitchFamily="34" charset="0"/>
                <a:cs typeface="+mn-cs"/>
              </a:rPr>
              <a:pPr>
                <a:defRPr/>
              </a:pPr>
              <a:t>94</a:t>
            </a:fld>
            <a:endParaRPr lang="en-US" b="0" dirty="0">
              <a:solidFill>
                <a:schemeClr val="tx1"/>
              </a:solidFill>
              <a:latin typeface="Arial" pitchFamily="34" charset="0"/>
              <a:cs typeface="+mn-cs"/>
            </a:endParaRPr>
          </a:p>
        </p:txBody>
      </p:sp>
      <p:pic>
        <p:nvPicPr>
          <p:cNvPr id="91140"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91141" name="Rectangle 2"/>
          <p:cNvSpPr>
            <a:spLocks noGrp="1" noChangeArrowheads="1"/>
          </p:cNvSpPr>
          <p:nvPr>
            <p:ph type="title" idx="4294967295"/>
          </p:nvPr>
        </p:nvSpPr>
        <p:spPr/>
        <p:txBody>
          <a:bodyPr/>
          <a:lstStyle/>
          <a:p>
            <a:pPr eaLnBrk="1" hangingPunct="1"/>
            <a:r>
              <a:rPr lang="en-US" sz="4000" smtClean="0"/>
              <a:t>Split Method Calls into Two Events</a:t>
            </a:r>
          </a:p>
        </p:txBody>
      </p:sp>
      <p:sp>
        <p:nvSpPr>
          <p:cNvPr id="91142" name="Rectangle 3"/>
          <p:cNvSpPr>
            <a:spLocks noGrp="1" noChangeArrowheads="1"/>
          </p:cNvSpPr>
          <p:nvPr>
            <p:ph type="body" idx="4294967295"/>
          </p:nvPr>
        </p:nvSpPr>
        <p:spPr/>
        <p:txBody>
          <a:bodyPr/>
          <a:lstStyle/>
          <a:p>
            <a:pPr eaLnBrk="1" hangingPunct="1">
              <a:lnSpc>
                <a:spcPct val="90000"/>
              </a:lnSpc>
            </a:pPr>
            <a:r>
              <a:rPr lang="en-US" dirty="0" smtClean="0"/>
              <a:t>Invocation</a:t>
            </a:r>
          </a:p>
          <a:p>
            <a:pPr lvl="1" eaLnBrk="1" hangingPunct="1">
              <a:lnSpc>
                <a:spcPct val="90000"/>
              </a:lnSpc>
            </a:pPr>
            <a:r>
              <a:rPr lang="en-US" dirty="0" smtClean="0"/>
              <a:t>method name &amp; </a:t>
            </a:r>
            <a:r>
              <a:rPr lang="en-US" dirty="0" err="1" smtClean="0"/>
              <a:t>args</a:t>
            </a:r>
            <a:endParaRPr lang="en-US" dirty="0" smtClean="0"/>
          </a:p>
          <a:p>
            <a:pPr lvl="1" eaLnBrk="1" hangingPunct="1">
              <a:lnSpc>
                <a:spcPct val="90000"/>
              </a:lnSpc>
            </a:pPr>
            <a:r>
              <a:rPr lang="en-US" b="1" dirty="0" err="1" smtClean="0">
                <a:solidFill>
                  <a:schemeClr val="tx1"/>
                </a:solidFill>
                <a:latin typeface="Courier New" pitchFamily="49" charset="0"/>
              </a:rPr>
              <a:t>q.enq</a:t>
            </a:r>
            <a:r>
              <a:rPr lang="en-US" b="1" dirty="0" smtClean="0">
                <a:solidFill>
                  <a:schemeClr val="tx1"/>
                </a:solidFill>
                <a:latin typeface="Courier New" pitchFamily="49" charset="0"/>
              </a:rPr>
              <a:t>(x)</a:t>
            </a:r>
          </a:p>
          <a:p>
            <a:pPr eaLnBrk="1" hangingPunct="1">
              <a:lnSpc>
                <a:spcPct val="90000"/>
              </a:lnSpc>
            </a:pPr>
            <a:r>
              <a:rPr lang="en-US" dirty="0" smtClean="0"/>
              <a:t>Response</a:t>
            </a:r>
          </a:p>
          <a:p>
            <a:pPr lvl="1" eaLnBrk="1" hangingPunct="1">
              <a:lnSpc>
                <a:spcPct val="90000"/>
              </a:lnSpc>
            </a:pPr>
            <a:r>
              <a:rPr lang="en-US" dirty="0" smtClean="0"/>
              <a:t>result or exception</a:t>
            </a:r>
          </a:p>
          <a:p>
            <a:pPr lvl="1" eaLnBrk="1" hangingPunct="1">
              <a:lnSpc>
                <a:spcPct val="90000"/>
              </a:lnSpc>
            </a:pPr>
            <a:r>
              <a:rPr lang="en-US" b="1" dirty="0" err="1" smtClean="0">
                <a:solidFill>
                  <a:schemeClr val="tx1"/>
                </a:solidFill>
                <a:latin typeface="Courier New" pitchFamily="49" charset="0"/>
              </a:rPr>
              <a:t>q.enq</a:t>
            </a:r>
            <a:r>
              <a:rPr lang="en-US" b="1" dirty="0" smtClean="0">
                <a:solidFill>
                  <a:schemeClr val="tx1"/>
                </a:solidFill>
                <a:latin typeface="Courier New" pitchFamily="49" charset="0"/>
              </a:rPr>
              <a:t>(x)</a:t>
            </a:r>
            <a:r>
              <a:rPr lang="en-US" dirty="0" smtClean="0"/>
              <a:t> returns </a:t>
            </a:r>
            <a:r>
              <a:rPr lang="en-US" b="1" dirty="0" smtClean="0">
                <a:solidFill>
                  <a:schemeClr val="tx1"/>
                </a:solidFill>
                <a:latin typeface="Courier New" pitchFamily="49" charset="0"/>
              </a:rPr>
              <a:t>void</a:t>
            </a:r>
          </a:p>
          <a:p>
            <a:pPr lvl="1" eaLnBrk="1" hangingPunct="1">
              <a:lnSpc>
                <a:spcPct val="90000"/>
              </a:lnSpc>
            </a:pPr>
            <a:r>
              <a:rPr lang="en-US" b="1" dirty="0" err="1" smtClean="0">
                <a:solidFill>
                  <a:schemeClr val="tx1"/>
                </a:solidFill>
                <a:latin typeface="Courier New" pitchFamily="49" charset="0"/>
              </a:rPr>
              <a:t>q.deq</a:t>
            </a:r>
            <a:r>
              <a:rPr lang="en-US" b="1" dirty="0" smtClean="0">
                <a:solidFill>
                  <a:schemeClr val="tx1"/>
                </a:solidFill>
                <a:latin typeface="Courier New" pitchFamily="49" charset="0"/>
              </a:rPr>
              <a:t>() </a:t>
            </a:r>
            <a:r>
              <a:rPr lang="en-US" dirty="0" smtClean="0"/>
              <a:t> returns </a:t>
            </a:r>
            <a:r>
              <a:rPr lang="en-US" b="1" dirty="0" smtClean="0">
                <a:solidFill>
                  <a:schemeClr val="tx1"/>
                </a:solidFill>
                <a:latin typeface="Courier New" pitchFamily="49" charset="0"/>
              </a:rPr>
              <a:t>x</a:t>
            </a:r>
          </a:p>
          <a:p>
            <a:pPr lvl="1" eaLnBrk="1" hangingPunct="1">
              <a:lnSpc>
                <a:spcPct val="90000"/>
              </a:lnSpc>
            </a:pPr>
            <a:r>
              <a:rPr lang="en-US" b="1" dirty="0" err="1" smtClean="0">
                <a:solidFill>
                  <a:schemeClr val="tx1"/>
                </a:solidFill>
                <a:latin typeface="Courier New" pitchFamily="49" charset="0"/>
              </a:rPr>
              <a:t>q.deq</a:t>
            </a:r>
            <a:r>
              <a:rPr lang="en-US" b="1" dirty="0" smtClean="0">
                <a:solidFill>
                  <a:schemeClr val="tx1"/>
                </a:solidFill>
                <a:latin typeface="Courier New" pitchFamily="49" charset="0"/>
              </a:rPr>
              <a:t>()</a:t>
            </a:r>
            <a:r>
              <a:rPr lang="en-US" dirty="0" smtClean="0"/>
              <a:t>   throws  </a:t>
            </a:r>
            <a:r>
              <a:rPr lang="en-US" b="1" dirty="0" smtClean="0">
                <a:solidFill>
                  <a:schemeClr val="tx1"/>
                </a:solidFill>
                <a:latin typeface="Courier New" pitchFamily="49" charset="0"/>
              </a:rPr>
              <a:t>empty</a:t>
            </a:r>
          </a:p>
          <a:p>
            <a:pPr lvl="1" eaLnBrk="1" hangingPunct="1">
              <a:lnSpc>
                <a:spcPct val="90000"/>
              </a:lnSpc>
            </a:pPr>
            <a:endParaRPr lang="en-US" b="1" dirty="0" smtClean="0">
              <a:solidFill>
                <a:schemeClr val="tx1"/>
              </a:solidFill>
              <a:latin typeface="Courier New" pitchFamily="49" charset="0"/>
            </a:endParaRPr>
          </a:p>
        </p:txBody>
      </p:sp>
      <p:pic>
        <p:nvPicPr>
          <p:cNvPr id="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p:cNvSpPr>
            <a:spLocks noGrp="1"/>
          </p:cNvSpPr>
          <p:nvPr>
            <p:ph type="sldNum" sz="quarter" idx="11"/>
          </p:nvPr>
        </p:nvSpPr>
        <p:spPr>
          <a:xfrm>
            <a:off x="6553200" y="6248400"/>
            <a:ext cx="1905000" cy="457200"/>
          </a:xfrm>
        </p:spPr>
        <p:txBody>
          <a:bodyPr/>
          <a:lstStyle/>
          <a:p>
            <a:pPr>
              <a:defRPr/>
            </a:pPr>
            <a:fld id="{DF3A8083-7A86-4C69-8264-E1C49255F40F}" type="slidenum">
              <a:rPr lang="x-none" b="0">
                <a:solidFill>
                  <a:schemeClr val="tx1"/>
                </a:solidFill>
                <a:latin typeface="Arial" pitchFamily="34" charset="0"/>
                <a:cs typeface="+mn-cs"/>
              </a:rPr>
              <a:pPr>
                <a:defRPr/>
              </a:pPr>
              <a:t>95</a:t>
            </a:fld>
            <a:endParaRPr lang="en-US" b="0" dirty="0">
              <a:solidFill>
                <a:schemeClr val="tx1"/>
              </a:solidFill>
              <a:latin typeface="Arial" pitchFamily="34" charset="0"/>
              <a:cs typeface="+mn-cs"/>
            </a:endParaRPr>
          </a:p>
        </p:txBody>
      </p:sp>
      <p:pic>
        <p:nvPicPr>
          <p:cNvPr id="92164" name="Picture 19"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92165" name="Rectangle 4"/>
          <p:cNvSpPr>
            <a:spLocks noGrp="1" noChangeArrowheads="1"/>
          </p:cNvSpPr>
          <p:nvPr>
            <p:ph type="title" idx="4294967295"/>
          </p:nvPr>
        </p:nvSpPr>
        <p:spPr/>
        <p:txBody>
          <a:bodyPr/>
          <a:lstStyle/>
          <a:p>
            <a:pPr eaLnBrk="1" hangingPunct="1"/>
            <a:r>
              <a:rPr lang="en-US" smtClean="0"/>
              <a:t>Invocation Notation</a:t>
            </a:r>
          </a:p>
        </p:txBody>
      </p:sp>
      <p:sp>
        <p:nvSpPr>
          <p:cNvPr id="92166" name="Text Box 5"/>
          <p:cNvSpPr txBox="1">
            <a:spLocks noChangeArrowheads="1"/>
          </p:cNvSpPr>
          <p:nvPr/>
        </p:nvSpPr>
        <p:spPr bwMode="auto">
          <a:xfrm>
            <a:off x="2863850" y="2514600"/>
            <a:ext cx="3003550" cy="762000"/>
          </a:xfrm>
          <a:prstGeom prst="rect">
            <a:avLst/>
          </a:prstGeom>
          <a:noFill/>
          <a:ln w="9525">
            <a:noFill/>
            <a:miter lim="800000"/>
            <a:headEnd/>
            <a:tailEnd/>
          </a:ln>
        </p:spPr>
        <p:txBody>
          <a:bodyPr wrap="none">
            <a:spAutoFit/>
          </a:bodyPr>
          <a:lstStyle/>
          <a:p>
            <a:pPr algn="r"/>
            <a:r>
              <a:rPr lang="en-US" sz="4400" dirty="0">
                <a:solidFill>
                  <a:srgbClr val="0000FF"/>
                </a:solidFill>
                <a:latin typeface="Arial" pitchFamily="34" charset="0"/>
              </a:rPr>
              <a:t>A q.enq(x)</a:t>
            </a:r>
          </a:p>
        </p:txBody>
      </p:sp>
      <p:pic>
        <p:nvPicPr>
          <p:cNvPr id="8"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0" name="Slide Number Placeholder 3"/>
          <p:cNvSpPr>
            <a:spLocks noGrp="1"/>
          </p:cNvSpPr>
          <p:nvPr>
            <p:ph type="sldNum" sz="quarter" idx="11"/>
          </p:nvPr>
        </p:nvSpPr>
        <p:spPr>
          <a:xfrm>
            <a:off x="6553200" y="6248400"/>
            <a:ext cx="1905000" cy="457200"/>
          </a:xfrm>
        </p:spPr>
        <p:txBody>
          <a:bodyPr/>
          <a:lstStyle/>
          <a:p>
            <a:pPr>
              <a:defRPr/>
            </a:pPr>
            <a:fld id="{FC97B970-C9D0-4460-855D-996C91030A37}" type="slidenum">
              <a:rPr lang="x-none" b="0">
                <a:solidFill>
                  <a:schemeClr val="tx1"/>
                </a:solidFill>
                <a:latin typeface="Arial" pitchFamily="34" charset="0"/>
                <a:cs typeface="+mn-cs"/>
              </a:rPr>
              <a:pPr>
                <a:defRPr/>
              </a:pPr>
              <a:t>96</a:t>
            </a:fld>
            <a:endParaRPr lang="en-US" b="0" dirty="0">
              <a:solidFill>
                <a:schemeClr val="tx1"/>
              </a:solidFill>
              <a:latin typeface="Arial" pitchFamily="34" charset="0"/>
              <a:cs typeface="+mn-cs"/>
            </a:endParaRPr>
          </a:p>
        </p:txBody>
      </p:sp>
      <p:pic>
        <p:nvPicPr>
          <p:cNvPr id="9318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93189" name="Rectangle 3"/>
          <p:cNvSpPr>
            <a:spLocks noGrp="1" noChangeArrowheads="1"/>
          </p:cNvSpPr>
          <p:nvPr>
            <p:ph type="title" idx="4294967295"/>
          </p:nvPr>
        </p:nvSpPr>
        <p:spPr/>
        <p:txBody>
          <a:bodyPr/>
          <a:lstStyle/>
          <a:p>
            <a:pPr eaLnBrk="1" hangingPunct="1"/>
            <a:r>
              <a:rPr lang="en-US" smtClean="0"/>
              <a:t>Invocation Notation</a:t>
            </a:r>
          </a:p>
        </p:txBody>
      </p:sp>
      <p:sp>
        <p:nvSpPr>
          <p:cNvPr id="93190" name="Text Box 4"/>
          <p:cNvSpPr txBox="1">
            <a:spLocks noChangeArrowheads="1"/>
          </p:cNvSpPr>
          <p:nvPr/>
        </p:nvSpPr>
        <p:spPr bwMode="auto">
          <a:xfrm>
            <a:off x="2863850" y="2514600"/>
            <a:ext cx="3003550" cy="762000"/>
          </a:xfrm>
          <a:prstGeom prst="rect">
            <a:avLst/>
          </a:prstGeom>
          <a:noFill/>
          <a:ln w="9525">
            <a:noFill/>
            <a:miter lim="800000"/>
            <a:headEnd/>
            <a:tailEnd/>
          </a:ln>
        </p:spPr>
        <p:txBody>
          <a:bodyPr wrap="none">
            <a:spAutoFit/>
          </a:bodyPr>
          <a:lstStyle/>
          <a:p>
            <a:pPr algn="r"/>
            <a:r>
              <a:rPr lang="en-US" sz="4400" dirty="0">
                <a:solidFill>
                  <a:srgbClr val="0000FF"/>
                </a:solidFill>
                <a:latin typeface="Arial" pitchFamily="34" charset="0"/>
              </a:rPr>
              <a:t>A q.enq(x)</a:t>
            </a:r>
          </a:p>
        </p:txBody>
      </p:sp>
      <p:grpSp>
        <p:nvGrpSpPr>
          <p:cNvPr id="93191" name="Group 5"/>
          <p:cNvGrpSpPr>
            <a:grpSpLocks/>
          </p:cNvGrpSpPr>
          <p:nvPr/>
        </p:nvGrpSpPr>
        <p:grpSpPr bwMode="auto">
          <a:xfrm>
            <a:off x="919163" y="2438401"/>
            <a:ext cx="2586038" cy="2293938"/>
            <a:chOff x="579" y="1536"/>
            <a:chExt cx="1629" cy="1445"/>
          </a:xfrm>
        </p:grpSpPr>
        <p:sp>
          <p:nvSpPr>
            <p:cNvPr id="93193" name="AutoShape 6"/>
            <p:cNvSpPr>
              <a:spLocks noChangeArrowheads="1"/>
            </p:cNvSpPr>
            <p:nvPr/>
          </p:nvSpPr>
          <p:spPr bwMode="auto">
            <a:xfrm>
              <a:off x="1824" y="1536"/>
              <a:ext cx="384" cy="672"/>
            </a:xfrm>
            <a:prstGeom prst="wedgeRoundRectCallout">
              <a:avLst>
                <a:gd name="adj1" fmla="val -78907"/>
                <a:gd name="adj2" fmla="val 69940"/>
                <a:gd name="adj3" fmla="val 16667"/>
              </a:avLst>
            </a:prstGeom>
            <a:noFill/>
            <a:ln w="38100">
              <a:solidFill>
                <a:srgbClr val="FF0000"/>
              </a:solidFill>
              <a:miter lim="800000"/>
              <a:headEnd/>
              <a:tailEnd/>
            </a:ln>
          </p:spPr>
          <p:txBody>
            <a:bodyPr anchor="ctr"/>
            <a:lstStyle/>
            <a:p>
              <a:pPr algn="r"/>
              <a:endParaRPr lang="en-US" sz="4400" dirty="0">
                <a:solidFill>
                  <a:srgbClr val="0000FF"/>
                </a:solidFill>
                <a:latin typeface="Arial" pitchFamily="34" charset="0"/>
              </a:endParaRPr>
            </a:p>
          </p:txBody>
        </p:sp>
        <p:sp>
          <p:nvSpPr>
            <p:cNvPr id="93194" name="Text Box 7"/>
            <p:cNvSpPr txBox="1">
              <a:spLocks noChangeArrowheads="1"/>
            </p:cNvSpPr>
            <p:nvPr/>
          </p:nvSpPr>
          <p:spPr bwMode="auto">
            <a:xfrm>
              <a:off x="579" y="2496"/>
              <a:ext cx="1203" cy="485"/>
            </a:xfrm>
            <a:prstGeom prst="rect">
              <a:avLst/>
            </a:prstGeom>
            <a:noFill/>
            <a:ln w="9525">
              <a:noFill/>
              <a:miter lim="800000"/>
              <a:headEnd/>
              <a:tailEnd/>
            </a:ln>
          </p:spPr>
          <p:txBody>
            <a:bodyPr wrap="none">
              <a:spAutoFit/>
            </a:bodyPr>
            <a:lstStyle/>
            <a:p>
              <a:pPr algn="r"/>
              <a:r>
                <a:rPr lang="en-US" sz="4400" dirty="0">
                  <a:latin typeface="Arial" pitchFamily="34" charset="0"/>
                </a:rPr>
                <a:t>thread</a:t>
              </a:r>
            </a:p>
          </p:txBody>
        </p:sp>
      </p:grpSp>
      <p:pic>
        <p:nvPicPr>
          <p:cNvPr id="11"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3" name="Slide Number Placeholder 3"/>
          <p:cNvSpPr>
            <a:spLocks noGrp="1"/>
          </p:cNvSpPr>
          <p:nvPr>
            <p:ph type="sldNum" sz="quarter" idx="11"/>
          </p:nvPr>
        </p:nvSpPr>
        <p:spPr>
          <a:xfrm>
            <a:off x="6553200" y="6248400"/>
            <a:ext cx="1905000" cy="457200"/>
          </a:xfrm>
        </p:spPr>
        <p:txBody>
          <a:bodyPr/>
          <a:lstStyle/>
          <a:p>
            <a:pPr>
              <a:defRPr/>
            </a:pPr>
            <a:fld id="{F49A346D-9916-4FFA-96F2-E72D170D1E68}" type="slidenum">
              <a:rPr lang="x-none" b="0">
                <a:solidFill>
                  <a:schemeClr val="tx1"/>
                </a:solidFill>
                <a:latin typeface="Arial" pitchFamily="34" charset="0"/>
                <a:cs typeface="+mn-cs"/>
              </a:rPr>
              <a:pPr>
                <a:defRPr/>
              </a:pPr>
              <a:t>97</a:t>
            </a:fld>
            <a:endParaRPr lang="en-US" b="0" dirty="0">
              <a:solidFill>
                <a:schemeClr val="tx1"/>
              </a:solidFill>
              <a:latin typeface="Arial" pitchFamily="34" charset="0"/>
              <a:cs typeface="+mn-cs"/>
            </a:endParaRPr>
          </a:p>
        </p:txBody>
      </p:sp>
      <p:pic>
        <p:nvPicPr>
          <p:cNvPr id="9421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94213" name="Rectangle 3"/>
          <p:cNvSpPr>
            <a:spLocks noGrp="1" noChangeArrowheads="1"/>
          </p:cNvSpPr>
          <p:nvPr>
            <p:ph type="title" idx="4294967295"/>
          </p:nvPr>
        </p:nvSpPr>
        <p:spPr/>
        <p:txBody>
          <a:bodyPr/>
          <a:lstStyle/>
          <a:p>
            <a:pPr eaLnBrk="1" hangingPunct="1"/>
            <a:r>
              <a:rPr lang="en-US" smtClean="0"/>
              <a:t>Invocation Notation</a:t>
            </a:r>
          </a:p>
        </p:txBody>
      </p:sp>
      <p:sp>
        <p:nvSpPr>
          <p:cNvPr id="94214" name="Text Box 4"/>
          <p:cNvSpPr txBox="1">
            <a:spLocks noChangeArrowheads="1"/>
          </p:cNvSpPr>
          <p:nvPr/>
        </p:nvSpPr>
        <p:spPr bwMode="auto">
          <a:xfrm>
            <a:off x="2863850" y="2514600"/>
            <a:ext cx="3003550" cy="762000"/>
          </a:xfrm>
          <a:prstGeom prst="rect">
            <a:avLst/>
          </a:prstGeom>
          <a:noFill/>
          <a:ln w="9525">
            <a:noFill/>
            <a:miter lim="800000"/>
            <a:headEnd/>
            <a:tailEnd/>
          </a:ln>
        </p:spPr>
        <p:txBody>
          <a:bodyPr wrap="none">
            <a:spAutoFit/>
          </a:bodyPr>
          <a:lstStyle/>
          <a:p>
            <a:pPr algn="r"/>
            <a:r>
              <a:rPr lang="en-US" sz="4400" dirty="0">
                <a:solidFill>
                  <a:srgbClr val="0000FF"/>
                </a:solidFill>
                <a:latin typeface="Arial" pitchFamily="34" charset="0"/>
              </a:rPr>
              <a:t>A q.enq(x)</a:t>
            </a:r>
          </a:p>
        </p:txBody>
      </p:sp>
      <p:grpSp>
        <p:nvGrpSpPr>
          <p:cNvPr id="94215" name="Group 5"/>
          <p:cNvGrpSpPr>
            <a:grpSpLocks/>
          </p:cNvGrpSpPr>
          <p:nvPr/>
        </p:nvGrpSpPr>
        <p:grpSpPr bwMode="auto">
          <a:xfrm>
            <a:off x="919163" y="2438401"/>
            <a:ext cx="2586038" cy="2293938"/>
            <a:chOff x="579" y="1536"/>
            <a:chExt cx="1629" cy="1445"/>
          </a:xfrm>
        </p:grpSpPr>
        <p:sp>
          <p:nvSpPr>
            <p:cNvPr id="94220" name="AutoShape 6"/>
            <p:cNvSpPr>
              <a:spLocks noChangeArrowheads="1"/>
            </p:cNvSpPr>
            <p:nvPr/>
          </p:nvSpPr>
          <p:spPr bwMode="auto">
            <a:xfrm>
              <a:off x="1824" y="1536"/>
              <a:ext cx="384" cy="672"/>
            </a:xfrm>
            <a:prstGeom prst="wedgeRoundRectCallout">
              <a:avLst>
                <a:gd name="adj1" fmla="val -78907"/>
                <a:gd name="adj2" fmla="val 69940"/>
                <a:gd name="adj3" fmla="val 16667"/>
              </a:avLst>
            </a:prstGeom>
            <a:noFill/>
            <a:ln w="38100">
              <a:solidFill>
                <a:srgbClr val="FF0000"/>
              </a:solidFill>
              <a:miter lim="800000"/>
              <a:headEnd/>
              <a:tailEnd/>
            </a:ln>
          </p:spPr>
          <p:txBody>
            <a:bodyPr anchor="ctr"/>
            <a:lstStyle/>
            <a:p>
              <a:pPr algn="r"/>
              <a:endParaRPr lang="en-US" sz="4400" dirty="0">
                <a:solidFill>
                  <a:srgbClr val="0000FF"/>
                </a:solidFill>
                <a:latin typeface="Arial" pitchFamily="34" charset="0"/>
              </a:endParaRPr>
            </a:p>
          </p:txBody>
        </p:sp>
        <p:sp>
          <p:nvSpPr>
            <p:cNvPr id="94221" name="Text Box 7"/>
            <p:cNvSpPr txBox="1">
              <a:spLocks noChangeArrowheads="1"/>
            </p:cNvSpPr>
            <p:nvPr/>
          </p:nvSpPr>
          <p:spPr bwMode="auto">
            <a:xfrm>
              <a:off x="579" y="2496"/>
              <a:ext cx="1203" cy="485"/>
            </a:xfrm>
            <a:prstGeom prst="rect">
              <a:avLst/>
            </a:prstGeom>
            <a:noFill/>
            <a:ln w="9525">
              <a:noFill/>
              <a:miter lim="800000"/>
              <a:headEnd/>
              <a:tailEnd/>
            </a:ln>
          </p:spPr>
          <p:txBody>
            <a:bodyPr wrap="none">
              <a:spAutoFit/>
            </a:bodyPr>
            <a:lstStyle/>
            <a:p>
              <a:pPr algn="r"/>
              <a:r>
                <a:rPr lang="en-US" sz="4400" dirty="0">
                  <a:latin typeface="Arial" pitchFamily="34" charset="0"/>
                </a:rPr>
                <a:t>thread</a:t>
              </a:r>
            </a:p>
          </p:txBody>
        </p:sp>
      </p:grpSp>
      <p:grpSp>
        <p:nvGrpSpPr>
          <p:cNvPr id="94216" name="Group 11"/>
          <p:cNvGrpSpPr>
            <a:grpSpLocks/>
          </p:cNvGrpSpPr>
          <p:nvPr/>
        </p:nvGrpSpPr>
        <p:grpSpPr bwMode="auto">
          <a:xfrm>
            <a:off x="4114800" y="2438401"/>
            <a:ext cx="2279650" cy="2370138"/>
            <a:chOff x="2592" y="1536"/>
            <a:chExt cx="1436" cy="1493"/>
          </a:xfrm>
        </p:grpSpPr>
        <p:sp>
          <p:nvSpPr>
            <p:cNvPr id="94218" name="AutoShape 12"/>
            <p:cNvSpPr>
              <a:spLocks noChangeArrowheads="1"/>
            </p:cNvSpPr>
            <p:nvPr/>
          </p:nvSpPr>
          <p:spPr bwMode="auto">
            <a:xfrm>
              <a:off x="2592" y="1536"/>
              <a:ext cx="616" cy="672"/>
            </a:xfrm>
            <a:prstGeom prst="wedgeRoundRectCallout">
              <a:avLst>
                <a:gd name="adj1" fmla="val 61366"/>
                <a:gd name="adj2" fmla="val 106847"/>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94219" name="Text Box 13"/>
            <p:cNvSpPr txBox="1">
              <a:spLocks noChangeArrowheads="1"/>
            </p:cNvSpPr>
            <p:nvPr/>
          </p:nvSpPr>
          <p:spPr bwMode="auto">
            <a:xfrm>
              <a:off x="2628" y="2544"/>
              <a:ext cx="1400" cy="485"/>
            </a:xfrm>
            <a:prstGeom prst="rect">
              <a:avLst/>
            </a:prstGeom>
            <a:noFill/>
            <a:ln w="9525">
              <a:noFill/>
              <a:miter lim="800000"/>
              <a:headEnd/>
              <a:tailEnd/>
            </a:ln>
          </p:spPr>
          <p:txBody>
            <a:bodyPr wrap="none">
              <a:spAutoFit/>
            </a:bodyPr>
            <a:lstStyle/>
            <a:p>
              <a:pPr algn="r"/>
              <a:r>
                <a:rPr lang="en-US" sz="4400" dirty="0">
                  <a:latin typeface="Arial" pitchFamily="34" charset="0"/>
                </a:rPr>
                <a:t>method</a:t>
              </a:r>
            </a:p>
          </p:txBody>
        </p:sp>
      </p:grpSp>
      <p:pic>
        <p:nvPicPr>
          <p:cNvPr id="14"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6" name="Slide Number Placeholder 3"/>
          <p:cNvSpPr>
            <a:spLocks noGrp="1"/>
          </p:cNvSpPr>
          <p:nvPr>
            <p:ph type="sldNum" sz="quarter" idx="11"/>
          </p:nvPr>
        </p:nvSpPr>
        <p:spPr>
          <a:xfrm>
            <a:off x="6553200" y="6248400"/>
            <a:ext cx="1905000" cy="457200"/>
          </a:xfrm>
        </p:spPr>
        <p:txBody>
          <a:bodyPr/>
          <a:lstStyle/>
          <a:p>
            <a:pPr>
              <a:defRPr/>
            </a:pPr>
            <a:fld id="{B18619FA-422A-4271-A050-8B225C3A41BD}" type="slidenum">
              <a:rPr lang="x-none" b="0">
                <a:solidFill>
                  <a:schemeClr val="tx1"/>
                </a:solidFill>
                <a:latin typeface="Arial" pitchFamily="34" charset="0"/>
                <a:cs typeface="+mn-cs"/>
              </a:rPr>
              <a:pPr>
                <a:defRPr/>
              </a:pPr>
              <a:t>98</a:t>
            </a:fld>
            <a:endParaRPr lang="en-US" b="0" dirty="0">
              <a:solidFill>
                <a:schemeClr val="tx1"/>
              </a:solidFill>
              <a:latin typeface="Arial" pitchFamily="34" charset="0"/>
              <a:cs typeface="+mn-cs"/>
            </a:endParaRPr>
          </a:p>
        </p:txBody>
      </p:sp>
      <p:pic>
        <p:nvPicPr>
          <p:cNvPr id="9523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95237" name="Rectangle 3"/>
          <p:cNvSpPr>
            <a:spLocks noGrp="1" noChangeArrowheads="1"/>
          </p:cNvSpPr>
          <p:nvPr>
            <p:ph type="title" idx="4294967295"/>
          </p:nvPr>
        </p:nvSpPr>
        <p:spPr/>
        <p:txBody>
          <a:bodyPr/>
          <a:lstStyle/>
          <a:p>
            <a:pPr eaLnBrk="1" hangingPunct="1"/>
            <a:r>
              <a:rPr lang="en-US" smtClean="0"/>
              <a:t>Invocation Notation</a:t>
            </a:r>
          </a:p>
        </p:txBody>
      </p:sp>
      <p:sp>
        <p:nvSpPr>
          <p:cNvPr id="95238" name="Text Box 4"/>
          <p:cNvSpPr txBox="1">
            <a:spLocks noChangeArrowheads="1"/>
          </p:cNvSpPr>
          <p:nvPr/>
        </p:nvSpPr>
        <p:spPr bwMode="auto">
          <a:xfrm>
            <a:off x="2863850" y="2514600"/>
            <a:ext cx="3003550" cy="762000"/>
          </a:xfrm>
          <a:prstGeom prst="rect">
            <a:avLst/>
          </a:prstGeom>
          <a:noFill/>
          <a:ln w="9525">
            <a:noFill/>
            <a:miter lim="800000"/>
            <a:headEnd/>
            <a:tailEnd/>
          </a:ln>
        </p:spPr>
        <p:txBody>
          <a:bodyPr wrap="none">
            <a:spAutoFit/>
          </a:bodyPr>
          <a:lstStyle/>
          <a:p>
            <a:pPr algn="r"/>
            <a:r>
              <a:rPr lang="en-US" sz="4400" dirty="0">
                <a:solidFill>
                  <a:srgbClr val="0000FF"/>
                </a:solidFill>
                <a:latin typeface="Arial" pitchFamily="34" charset="0"/>
              </a:rPr>
              <a:t>A q.enq(x)</a:t>
            </a:r>
          </a:p>
        </p:txBody>
      </p:sp>
      <p:grpSp>
        <p:nvGrpSpPr>
          <p:cNvPr id="95239" name="Group 5"/>
          <p:cNvGrpSpPr>
            <a:grpSpLocks/>
          </p:cNvGrpSpPr>
          <p:nvPr/>
        </p:nvGrpSpPr>
        <p:grpSpPr bwMode="auto">
          <a:xfrm>
            <a:off x="919163" y="2438401"/>
            <a:ext cx="2509838" cy="2293938"/>
            <a:chOff x="579" y="1536"/>
            <a:chExt cx="1581" cy="1445"/>
          </a:xfrm>
        </p:grpSpPr>
        <p:sp>
          <p:nvSpPr>
            <p:cNvPr id="95247" name="AutoShape 6"/>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p:spPr>
          <p:txBody>
            <a:bodyPr anchor="ctr"/>
            <a:lstStyle/>
            <a:p>
              <a:pPr algn="r"/>
              <a:endParaRPr lang="en-US" sz="4400" dirty="0">
                <a:solidFill>
                  <a:srgbClr val="0000FF"/>
                </a:solidFill>
                <a:latin typeface="Arial" pitchFamily="34" charset="0"/>
              </a:endParaRPr>
            </a:p>
          </p:txBody>
        </p:sp>
        <p:sp>
          <p:nvSpPr>
            <p:cNvPr id="95248" name="Text Box 7"/>
            <p:cNvSpPr txBox="1">
              <a:spLocks noChangeArrowheads="1"/>
            </p:cNvSpPr>
            <p:nvPr/>
          </p:nvSpPr>
          <p:spPr bwMode="auto">
            <a:xfrm>
              <a:off x="579" y="2496"/>
              <a:ext cx="1203" cy="485"/>
            </a:xfrm>
            <a:prstGeom prst="rect">
              <a:avLst/>
            </a:prstGeom>
            <a:noFill/>
            <a:ln w="9525">
              <a:noFill/>
              <a:miter lim="800000"/>
              <a:headEnd/>
              <a:tailEnd/>
            </a:ln>
          </p:spPr>
          <p:txBody>
            <a:bodyPr wrap="none">
              <a:spAutoFit/>
            </a:bodyPr>
            <a:lstStyle/>
            <a:p>
              <a:pPr algn="r"/>
              <a:r>
                <a:rPr lang="en-US" sz="4400" dirty="0">
                  <a:latin typeface="Arial" pitchFamily="34" charset="0"/>
                </a:rPr>
                <a:t>thread</a:t>
              </a:r>
            </a:p>
          </p:txBody>
        </p:sp>
      </p:grpSp>
      <p:grpSp>
        <p:nvGrpSpPr>
          <p:cNvPr id="95240" name="Group 8"/>
          <p:cNvGrpSpPr>
            <a:grpSpLocks/>
          </p:cNvGrpSpPr>
          <p:nvPr/>
        </p:nvGrpSpPr>
        <p:grpSpPr bwMode="auto">
          <a:xfrm>
            <a:off x="2301875" y="2438400"/>
            <a:ext cx="1898650" cy="3581400"/>
            <a:chOff x="1450" y="1536"/>
            <a:chExt cx="1196" cy="2256"/>
          </a:xfrm>
        </p:grpSpPr>
        <p:sp>
          <p:nvSpPr>
            <p:cNvPr id="95245" name="AutoShape 9"/>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95246" name="Text Box 10"/>
            <p:cNvSpPr txBox="1">
              <a:spLocks noChangeArrowheads="1"/>
            </p:cNvSpPr>
            <p:nvPr/>
          </p:nvSpPr>
          <p:spPr bwMode="auto">
            <a:xfrm>
              <a:off x="1450" y="3312"/>
              <a:ext cx="1196" cy="480"/>
            </a:xfrm>
            <a:prstGeom prst="rect">
              <a:avLst/>
            </a:prstGeom>
            <a:noFill/>
            <a:ln w="9525">
              <a:noFill/>
              <a:miter lim="800000"/>
              <a:headEnd/>
              <a:tailEnd/>
            </a:ln>
          </p:spPr>
          <p:txBody>
            <a:bodyPr wrap="none">
              <a:spAutoFit/>
            </a:bodyPr>
            <a:lstStyle/>
            <a:p>
              <a:pPr algn="r"/>
              <a:r>
                <a:rPr lang="en-US" sz="4400" dirty="0">
                  <a:latin typeface="Arial" pitchFamily="34" charset="0"/>
                </a:rPr>
                <a:t>object</a:t>
              </a:r>
            </a:p>
          </p:txBody>
        </p:sp>
      </p:grpSp>
      <p:grpSp>
        <p:nvGrpSpPr>
          <p:cNvPr id="95242" name="Group 18"/>
          <p:cNvGrpSpPr>
            <a:grpSpLocks/>
          </p:cNvGrpSpPr>
          <p:nvPr/>
        </p:nvGrpSpPr>
        <p:grpSpPr bwMode="auto">
          <a:xfrm>
            <a:off x="4171950" y="2438401"/>
            <a:ext cx="2222500" cy="2370138"/>
            <a:chOff x="2628" y="1536"/>
            <a:chExt cx="1400" cy="1493"/>
          </a:xfrm>
        </p:grpSpPr>
        <p:sp>
          <p:nvSpPr>
            <p:cNvPr id="95243" name="AutoShape 19"/>
            <p:cNvSpPr>
              <a:spLocks noChangeArrowheads="1"/>
            </p:cNvSpPr>
            <p:nvPr/>
          </p:nvSpPr>
          <p:spPr bwMode="auto">
            <a:xfrm>
              <a:off x="2640" y="1536"/>
              <a:ext cx="528" cy="672"/>
            </a:xfrm>
            <a:prstGeom prst="wedgeRoundRectCallout">
              <a:avLst>
                <a:gd name="adj1" fmla="val 61366"/>
                <a:gd name="adj2" fmla="val 106847"/>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95244" name="Text Box 20"/>
            <p:cNvSpPr txBox="1">
              <a:spLocks noChangeArrowheads="1"/>
            </p:cNvSpPr>
            <p:nvPr/>
          </p:nvSpPr>
          <p:spPr bwMode="auto">
            <a:xfrm>
              <a:off x="2628" y="2544"/>
              <a:ext cx="1400" cy="485"/>
            </a:xfrm>
            <a:prstGeom prst="rect">
              <a:avLst/>
            </a:prstGeom>
            <a:noFill/>
            <a:ln w="9525">
              <a:noFill/>
              <a:miter lim="800000"/>
              <a:headEnd/>
              <a:tailEnd/>
            </a:ln>
          </p:spPr>
          <p:txBody>
            <a:bodyPr wrap="none">
              <a:spAutoFit/>
            </a:bodyPr>
            <a:lstStyle/>
            <a:p>
              <a:pPr algn="r"/>
              <a:r>
                <a:rPr lang="en-US" sz="4400" dirty="0">
                  <a:latin typeface="Arial" pitchFamily="34" charset="0"/>
                </a:rPr>
                <a:t>method</a:t>
              </a:r>
            </a:p>
          </p:txBody>
        </p:sp>
      </p:grpSp>
      <p:pic>
        <p:nvPicPr>
          <p:cNvPr id="17"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ooter Placeholder 2"/>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9" name="Slide Number Placeholder 3"/>
          <p:cNvSpPr>
            <a:spLocks noGrp="1"/>
          </p:cNvSpPr>
          <p:nvPr>
            <p:ph type="sldNum" sz="quarter" idx="11"/>
          </p:nvPr>
        </p:nvSpPr>
        <p:spPr>
          <a:xfrm>
            <a:off x="6553200" y="6248400"/>
            <a:ext cx="1905000" cy="457200"/>
          </a:xfrm>
        </p:spPr>
        <p:txBody>
          <a:bodyPr/>
          <a:lstStyle/>
          <a:p>
            <a:pPr>
              <a:defRPr/>
            </a:pPr>
            <a:fld id="{30E42386-68DE-417A-BE34-6F91B6645D53}" type="slidenum">
              <a:rPr lang="x-none" b="0">
                <a:solidFill>
                  <a:schemeClr val="tx1"/>
                </a:solidFill>
                <a:latin typeface="Arial" pitchFamily="34" charset="0"/>
                <a:cs typeface="+mn-cs"/>
              </a:rPr>
              <a:pPr>
                <a:defRPr/>
              </a:pPr>
              <a:t>99</a:t>
            </a:fld>
            <a:endParaRPr lang="en-US" b="0" dirty="0">
              <a:solidFill>
                <a:schemeClr val="tx1"/>
              </a:solidFill>
              <a:latin typeface="Arial" pitchFamily="34" charset="0"/>
              <a:cs typeface="+mn-cs"/>
            </a:endParaRPr>
          </a:p>
        </p:txBody>
      </p:sp>
      <p:pic>
        <p:nvPicPr>
          <p:cNvPr id="9626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sp>
        <p:nvSpPr>
          <p:cNvPr id="96261" name="Rectangle 3"/>
          <p:cNvSpPr>
            <a:spLocks noGrp="1" noChangeArrowheads="1"/>
          </p:cNvSpPr>
          <p:nvPr>
            <p:ph type="title" idx="4294967295"/>
          </p:nvPr>
        </p:nvSpPr>
        <p:spPr/>
        <p:txBody>
          <a:bodyPr/>
          <a:lstStyle/>
          <a:p>
            <a:pPr eaLnBrk="1" hangingPunct="1"/>
            <a:r>
              <a:rPr lang="en-US" smtClean="0"/>
              <a:t>Invocation Notation</a:t>
            </a:r>
          </a:p>
        </p:txBody>
      </p:sp>
      <p:sp>
        <p:nvSpPr>
          <p:cNvPr id="96262" name="Text Box 4"/>
          <p:cNvSpPr txBox="1">
            <a:spLocks noChangeArrowheads="1"/>
          </p:cNvSpPr>
          <p:nvPr/>
        </p:nvSpPr>
        <p:spPr bwMode="auto">
          <a:xfrm>
            <a:off x="2863850" y="2514600"/>
            <a:ext cx="3003550" cy="762000"/>
          </a:xfrm>
          <a:prstGeom prst="rect">
            <a:avLst/>
          </a:prstGeom>
          <a:noFill/>
          <a:ln w="9525">
            <a:noFill/>
            <a:miter lim="800000"/>
            <a:headEnd/>
            <a:tailEnd/>
          </a:ln>
        </p:spPr>
        <p:txBody>
          <a:bodyPr wrap="none">
            <a:spAutoFit/>
          </a:bodyPr>
          <a:lstStyle/>
          <a:p>
            <a:pPr algn="r"/>
            <a:r>
              <a:rPr lang="en-US" sz="4400" dirty="0">
                <a:solidFill>
                  <a:srgbClr val="0000FF"/>
                </a:solidFill>
                <a:latin typeface="Arial" pitchFamily="34" charset="0"/>
              </a:rPr>
              <a:t>A q.enq(x)</a:t>
            </a:r>
          </a:p>
        </p:txBody>
      </p:sp>
      <p:grpSp>
        <p:nvGrpSpPr>
          <p:cNvPr id="96263" name="Group 5"/>
          <p:cNvGrpSpPr>
            <a:grpSpLocks/>
          </p:cNvGrpSpPr>
          <p:nvPr/>
        </p:nvGrpSpPr>
        <p:grpSpPr bwMode="auto">
          <a:xfrm>
            <a:off x="919163" y="2438401"/>
            <a:ext cx="2509838" cy="2293938"/>
            <a:chOff x="579" y="1536"/>
            <a:chExt cx="1581" cy="1445"/>
          </a:xfrm>
        </p:grpSpPr>
        <p:sp>
          <p:nvSpPr>
            <p:cNvPr id="96274" name="AutoShape 6"/>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p:spPr>
          <p:txBody>
            <a:bodyPr anchor="ctr"/>
            <a:lstStyle/>
            <a:p>
              <a:pPr algn="r"/>
              <a:endParaRPr lang="en-US" sz="4400" dirty="0">
                <a:solidFill>
                  <a:srgbClr val="0000FF"/>
                </a:solidFill>
                <a:latin typeface="Arial" pitchFamily="34" charset="0"/>
              </a:endParaRPr>
            </a:p>
          </p:txBody>
        </p:sp>
        <p:sp>
          <p:nvSpPr>
            <p:cNvPr id="96275" name="Text Box 7"/>
            <p:cNvSpPr txBox="1">
              <a:spLocks noChangeArrowheads="1"/>
            </p:cNvSpPr>
            <p:nvPr/>
          </p:nvSpPr>
          <p:spPr bwMode="auto">
            <a:xfrm>
              <a:off x="579" y="2496"/>
              <a:ext cx="1203" cy="485"/>
            </a:xfrm>
            <a:prstGeom prst="rect">
              <a:avLst/>
            </a:prstGeom>
            <a:noFill/>
            <a:ln w="9525">
              <a:noFill/>
              <a:miter lim="800000"/>
              <a:headEnd/>
              <a:tailEnd/>
            </a:ln>
          </p:spPr>
          <p:txBody>
            <a:bodyPr wrap="none">
              <a:spAutoFit/>
            </a:bodyPr>
            <a:lstStyle/>
            <a:p>
              <a:pPr algn="r"/>
              <a:r>
                <a:rPr lang="en-US" sz="4400" dirty="0">
                  <a:latin typeface="Arial" pitchFamily="34" charset="0"/>
                </a:rPr>
                <a:t>thread</a:t>
              </a:r>
            </a:p>
          </p:txBody>
        </p:sp>
      </p:grpSp>
      <p:grpSp>
        <p:nvGrpSpPr>
          <p:cNvPr id="96264" name="Group 8"/>
          <p:cNvGrpSpPr>
            <a:grpSpLocks/>
          </p:cNvGrpSpPr>
          <p:nvPr/>
        </p:nvGrpSpPr>
        <p:grpSpPr bwMode="auto">
          <a:xfrm>
            <a:off x="2301875" y="2438400"/>
            <a:ext cx="1898650" cy="3581400"/>
            <a:chOff x="1450" y="1536"/>
            <a:chExt cx="1196" cy="2256"/>
          </a:xfrm>
        </p:grpSpPr>
        <p:sp>
          <p:nvSpPr>
            <p:cNvPr id="96272" name="AutoShape 9"/>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96273" name="Text Box 10"/>
            <p:cNvSpPr txBox="1">
              <a:spLocks noChangeArrowheads="1"/>
            </p:cNvSpPr>
            <p:nvPr/>
          </p:nvSpPr>
          <p:spPr bwMode="auto">
            <a:xfrm>
              <a:off x="1450" y="3312"/>
              <a:ext cx="1196" cy="480"/>
            </a:xfrm>
            <a:prstGeom prst="rect">
              <a:avLst/>
            </a:prstGeom>
            <a:noFill/>
            <a:ln w="9525">
              <a:noFill/>
              <a:miter lim="800000"/>
              <a:headEnd/>
              <a:tailEnd/>
            </a:ln>
          </p:spPr>
          <p:txBody>
            <a:bodyPr wrap="none">
              <a:spAutoFit/>
            </a:bodyPr>
            <a:lstStyle/>
            <a:p>
              <a:pPr algn="r"/>
              <a:r>
                <a:rPr lang="en-US" sz="4400" dirty="0">
                  <a:latin typeface="Arial" pitchFamily="34" charset="0"/>
                </a:rPr>
                <a:t>object</a:t>
              </a:r>
            </a:p>
          </p:txBody>
        </p:sp>
      </p:grpSp>
      <p:grpSp>
        <p:nvGrpSpPr>
          <p:cNvPr id="96265" name="Group 11"/>
          <p:cNvGrpSpPr>
            <a:grpSpLocks/>
          </p:cNvGrpSpPr>
          <p:nvPr/>
        </p:nvGrpSpPr>
        <p:grpSpPr bwMode="auto">
          <a:xfrm>
            <a:off x="4171950" y="2438401"/>
            <a:ext cx="2222500" cy="2370138"/>
            <a:chOff x="2628" y="1536"/>
            <a:chExt cx="1400" cy="1493"/>
          </a:xfrm>
        </p:grpSpPr>
        <p:sp>
          <p:nvSpPr>
            <p:cNvPr id="96270" name="AutoShape 12"/>
            <p:cNvSpPr>
              <a:spLocks noChangeArrowheads="1"/>
            </p:cNvSpPr>
            <p:nvPr/>
          </p:nvSpPr>
          <p:spPr bwMode="auto">
            <a:xfrm>
              <a:off x="2640" y="1536"/>
              <a:ext cx="528" cy="672"/>
            </a:xfrm>
            <a:prstGeom prst="wedgeRoundRectCallout">
              <a:avLst>
                <a:gd name="adj1" fmla="val 61366"/>
                <a:gd name="adj2" fmla="val 106847"/>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96271" name="Text Box 13"/>
            <p:cNvSpPr txBox="1">
              <a:spLocks noChangeArrowheads="1"/>
            </p:cNvSpPr>
            <p:nvPr/>
          </p:nvSpPr>
          <p:spPr bwMode="auto">
            <a:xfrm>
              <a:off x="2628" y="2544"/>
              <a:ext cx="1400" cy="485"/>
            </a:xfrm>
            <a:prstGeom prst="rect">
              <a:avLst/>
            </a:prstGeom>
            <a:noFill/>
            <a:ln w="9525">
              <a:noFill/>
              <a:miter lim="800000"/>
              <a:headEnd/>
              <a:tailEnd/>
            </a:ln>
          </p:spPr>
          <p:txBody>
            <a:bodyPr wrap="none">
              <a:spAutoFit/>
            </a:bodyPr>
            <a:lstStyle/>
            <a:p>
              <a:pPr algn="r"/>
              <a:r>
                <a:rPr lang="en-US" sz="4400" dirty="0">
                  <a:latin typeface="Arial" pitchFamily="34" charset="0"/>
                </a:rPr>
                <a:t>method</a:t>
              </a:r>
            </a:p>
          </p:txBody>
        </p:sp>
      </p:grpSp>
      <p:grpSp>
        <p:nvGrpSpPr>
          <p:cNvPr id="96266" name="Group 14"/>
          <p:cNvGrpSpPr>
            <a:grpSpLocks/>
          </p:cNvGrpSpPr>
          <p:nvPr/>
        </p:nvGrpSpPr>
        <p:grpSpPr bwMode="auto">
          <a:xfrm>
            <a:off x="5181600" y="2438400"/>
            <a:ext cx="3595688" cy="3741738"/>
            <a:chOff x="3264" y="1536"/>
            <a:chExt cx="2265" cy="2357"/>
          </a:xfrm>
        </p:grpSpPr>
        <p:sp>
          <p:nvSpPr>
            <p:cNvPr id="96268" name="AutoShape 15"/>
            <p:cNvSpPr>
              <a:spLocks noChangeArrowheads="1"/>
            </p:cNvSpPr>
            <p:nvPr/>
          </p:nvSpPr>
          <p:spPr bwMode="auto">
            <a:xfrm>
              <a:off x="3264" y="1536"/>
              <a:ext cx="240" cy="672"/>
            </a:xfrm>
            <a:prstGeom prst="wedgeRoundRectCallout">
              <a:avLst>
                <a:gd name="adj1" fmla="val 683750"/>
                <a:gd name="adj2" fmla="val 234819"/>
                <a:gd name="adj3" fmla="val 16667"/>
              </a:avLst>
            </a:prstGeom>
            <a:noFill/>
            <a:ln w="38100">
              <a:solidFill>
                <a:srgbClr val="FF0000"/>
              </a:solidFill>
              <a:miter lim="800000"/>
              <a:headEnd/>
              <a:tailEnd/>
            </a:ln>
          </p:spPr>
          <p:txBody>
            <a:bodyPr anchor="ctr"/>
            <a:lstStyle/>
            <a:p>
              <a:pPr algn="ctr"/>
              <a:endParaRPr lang="en-US" sz="4400" dirty="0">
                <a:solidFill>
                  <a:srgbClr val="0000FF"/>
                </a:solidFill>
                <a:latin typeface="Arial" pitchFamily="34" charset="0"/>
              </a:endParaRPr>
            </a:p>
          </p:txBody>
        </p:sp>
        <p:sp>
          <p:nvSpPr>
            <p:cNvPr id="96269" name="Text Box 16"/>
            <p:cNvSpPr txBox="1">
              <a:spLocks noChangeArrowheads="1"/>
            </p:cNvSpPr>
            <p:nvPr/>
          </p:nvSpPr>
          <p:spPr bwMode="auto">
            <a:xfrm>
              <a:off x="3595" y="3408"/>
              <a:ext cx="1934" cy="485"/>
            </a:xfrm>
            <a:prstGeom prst="rect">
              <a:avLst/>
            </a:prstGeom>
            <a:noFill/>
            <a:ln w="9525">
              <a:noFill/>
              <a:miter lim="800000"/>
              <a:headEnd/>
              <a:tailEnd/>
            </a:ln>
          </p:spPr>
          <p:txBody>
            <a:bodyPr wrap="none">
              <a:spAutoFit/>
            </a:bodyPr>
            <a:lstStyle/>
            <a:p>
              <a:pPr algn="r"/>
              <a:r>
                <a:rPr lang="en-US" sz="4400" dirty="0">
                  <a:latin typeface="Arial" pitchFamily="34" charset="0"/>
                </a:rPr>
                <a:t>arguments</a:t>
              </a:r>
            </a:p>
          </p:txBody>
        </p:sp>
      </p:grpSp>
      <p:pic>
        <p:nvPicPr>
          <p:cNvPr id="20" name="Picture 7"/>
          <p:cNvPicPr>
            <a:picLocks noChangeAspect="1" noChangeArrowheads="1"/>
          </p:cNvPicPr>
          <p:nvPr/>
        </p:nvPicPr>
        <p:blipFill>
          <a:blip r:embed="rId4"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2">
      <a:dk1>
        <a:srgbClr val="000000"/>
      </a:dk1>
      <a:lt1>
        <a:srgbClr val="FFFFFF"/>
      </a:lt1>
      <a:dk2>
        <a:srgbClr val="000000"/>
      </a:dk2>
      <a:lt2>
        <a:srgbClr val="808080"/>
      </a:lt2>
      <a:accent1>
        <a:srgbClr val="0070C0"/>
      </a:accent1>
      <a:accent2>
        <a:srgbClr val="333399"/>
      </a:accent2>
      <a:accent3>
        <a:srgbClr val="FFFFFF"/>
      </a:accent3>
      <a:accent4>
        <a:srgbClr val="000000"/>
      </a:accent4>
      <a:accent5>
        <a:srgbClr val="DAEDEF"/>
      </a:accent5>
      <a:accent6>
        <a:srgbClr val="2D2D8A"/>
      </a:accent6>
      <a:hlink>
        <a:srgbClr val="009999"/>
      </a:hlink>
      <a:folHlink>
        <a:srgbClr val="4C6600"/>
      </a:folHlink>
    </a:clrScheme>
    <a:fontScheme name="Custom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Lucida Console" pitchFamily="49" charset="0"/>
            <a:cs typeface="Arial" charset="0"/>
          </a:defRPr>
        </a:defPPr>
      </a:lstStyle>
    </a:spDef>
    <a:lnDef>
      <a:spPr bwMode="auto">
        <a:noFill/>
        <a:ln w="38100" cap="flat" cmpd="sng" algn="ctr">
          <a:solidFill>
            <a:schemeClr val="tx1"/>
          </a:solidFill>
          <a:prstDash val="solid"/>
          <a:round/>
          <a:headEnd type="none" w="med" len="med"/>
          <a:tailEnd type="none" w="med" len="med"/>
        </a:ln>
        <a:effectLst/>
      </a:spPr>
      <a:body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19855</TotalTime>
  <Words>8425</Words>
  <Application>Microsoft Office PowerPoint</Application>
  <PresentationFormat>Overhead</PresentationFormat>
  <Paragraphs>2494</Paragraphs>
  <Slides>202</Slides>
  <Notes>195</Notes>
  <HiddenSlides>0</HiddenSlides>
  <MMClips>0</MMClips>
  <ScaleCrop>false</ScaleCrop>
  <HeadingPairs>
    <vt:vector size="4" baseType="variant">
      <vt:variant>
        <vt:lpstr>Theme</vt:lpstr>
      </vt:variant>
      <vt:variant>
        <vt:i4>1</vt:i4>
      </vt:variant>
      <vt:variant>
        <vt:lpstr>Slide Titles</vt:lpstr>
      </vt:variant>
      <vt:variant>
        <vt:i4>202</vt:i4>
      </vt:variant>
    </vt:vector>
  </HeadingPairs>
  <TitlesOfParts>
    <vt:vector size="203" baseType="lpstr">
      <vt:lpstr>Custom Design</vt:lpstr>
      <vt:lpstr>Concurrent Objects</vt:lpstr>
      <vt:lpstr>Concurrent Computation</vt:lpstr>
      <vt:lpstr>Objectivism</vt:lpstr>
      <vt:lpstr>Objectivism</vt:lpstr>
      <vt:lpstr>FIFO Queue: Enqueue Method</vt:lpstr>
      <vt:lpstr>FIFO Queue: Dequeue Method</vt:lpstr>
      <vt:lpstr>Lock-Based Queue</vt:lpstr>
      <vt:lpstr>Lock-Based Queue</vt:lpstr>
      <vt:lpstr>     A Lock-Based Queue</vt:lpstr>
      <vt:lpstr>Lock-Based Queue</vt:lpstr>
      <vt:lpstr>     A Lock-Based Queue</vt:lpstr>
      <vt:lpstr>Lock-Based deq()</vt:lpstr>
      <vt:lpstr>Acquire Lock</vt:lpstr>
      <vt:lpstr>Implementation: deq()</vt:lpstr>
      <vt:lpstr>Check if Non-Empty</vt:lpstr>
      <vt:lpstr>Implementation: deq()</vt:lpstr>
      <vt:lpstr>Modify the Queue</vt:lpstr>
      <vt:lpstr>Implementation: deq()</vt:lpstr>
      <vt:lpstr>Implementation: deq()</vt:lpstr>
      <vt:lpstr>Release the Lock</vt:lpstr>
      <vt:lpstr>Release the Lock</vt:lpstr>
      <vt:lpstr>Implementation: deq()</vt:lpstr>
      <vt:lpstr>Implementation: deq()</vt:lpstr>
      <vt:lpstr>Now consider the following implementation</vt:lpstr>
      <vt:lpstr>Wait-free 2-Thread Queue</vt:lpstr>
      <vt:lpstr>Wait-free 2-Thread Queue</vt:lpstr>
      <vt:lpstr>Wait-free 2-Thread Queue</vt:lpstr>
      <vt:lpstr>Wait-free 2-Thread Queue</vt:lpstr>
      <vt:lpstr>Wait-free 2-Thread Queue</vt:lpstr>
      <vt:lpstr>Wait-free 2-Thread Queue</vt:lpstr>
      <vt:lpstr>What is a Concurrent Queue? </vt:lpstr>
      <vt:lpstr>Correctness and Progress</vt:lpstr>
      <vt:lpstr>Sequential Objects</vt:lpstr>
      <vt:lpstr>Sequential Specifications</vt:lpstr>
      <vt:lpstr>Pre and PostConditions for Dequeue</vt:lpstr>
      <vt:lpstr>Pre and PostConditions for Dequeue</vt:lpstr>
      <vt:lpstr>Why Sequential Specifications Totally Rock</vt:lpstr>
      <vt:lpstr>What About Concurrent Specifications ?</vt:lpstr>
      <vt:lpstr>Methods Take Time</vt:lpstr>
      <vt:lpstr>Methods Take Time</vt:lpstr>
      <vt:lpstr>Methods Take Time</vt:lpstr>
      <vt:lpstr>Methods Take Time</vt:lpstr>
      <vt:lpstr>Methods Take Time</vt:lpstr>
      <vt:lpstr>Sequential vs Concurrent</vt:lpstr>
      <vt:lpstr>Concurrent Methods Take Overlapping Time</vt:lpstr>
      <vt:lpstr>Concurrent Methods Take Overlapping Time</vt:lpstr>
      <vt:lpstr>Concurrent Methods Take Overlapping Time</vt:lpstr>
      <vt:lpstr>Concurrent Methods Take Overlapping Time</vt:lpstr>
      <vt:lpstr>Sequential vs Concurrent</vt:lpstr>
      <vt:lpstr>Sequential vs Concurrent</vt:lpstr>
      <vt:lpstr>Sequential vs Concurrent</vt:lpstr>
      <vt:lpstr>Sequential vs Concurrent</vt:lpstr>
      <vt:lpstr>The Big Question</vt:lpstr>
      <vt:lpstr>Intuitively…</vt:lpstr>
      <vt:lpstr>Intuitively…</vt:lpstr>
      <vt:lpstr>Intuitively</vt:lpstr>
      <vt:lpstr>Linearizability</vt:lpstr>
      <vt:lpstr>Is it really about the object?</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PowerPoint Presentation</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Talking About Executions</vt:lpstr>
      <vt:lpstr>Formal Model of Executions</vt:lpstr>
      <vt:lpstr>Split Method Calls into Two Events</vt:lpstr>
      <vt:lpstr>Invocation Notation</vt:lpstr>
      <vt:lpstr>Invocation Notation</vt:lpstr>
      <vt:lpstr>Invocation Notation</vt:lpstr>
      <vt:lpstr>Invocation Notation</vt:lpstr>
      <vt:lpstr>Invocation Notation</vt:lpstr>
      <vt:lpstr>Response Notation</vt:lpstr>
      <vt:lpstr>Response Notation</vt:lpstr>
      <vt:lpstr>Response Notation</vt:lpstr>
      <vt:lpstr>Response Notation</vt:lpstr>
      <vt:lpstr>Response Notation</vt:lpstr>
      <vt:lpstr>Response Notation</vt:lpstr>
      <vt:lpstr>History - Describing an Execution</vt:lpstr>
      <vt:lpstr>Definition</vt:lpstr>
      <vt:lpstr>Object Projections</vt:lpstr>
      <vt:lpstr>Object Projections</vt:lpstr>
      <vt:lpstr>Thread Projections</vt:lpstr>
      <vt:lpstr>Thread Projections</vt:lpstr>
      <vt:lpstr>Complete Subhistory</vt:lpstr>
      <vt:lpstr>Complete Subhistory</vt:lpstr>
      <vt:lpstr>Complete Subhistory</vt:lpstr>
      <vt:lpstr>Complete Subhistory</vt:lpstr>
      <vt:lpstr>Sequential Histories</vt:lpstr>
      <vt:lpstr>Sequential Histories</vt:lpstr>
      <vt:lpstr>Sequential Histories</vt:lpstr>
      <vt:lpstr>Sequential Histories</vt:lpstr>
      <vt:lpstr>Sequential Histories</vt:lpstr>
      <vt:lpstr>Sequential Histories</vt:lpstr>
      <vt:lpstr>Well-Formed Histories</vt:lpstr>
      <vt:lpstr>Well-Formed Histories</vt:lpstr>
      <vt:lpstr>Well-Formed Histories</vt:lpstr>
      <vt:lpstr>Equivalent Histories</vt:lpstr>
      <vt:lpstr>Sequential Specifications</vt:lpstr>
      <vt:lpstr>Legal Histories</vt:lpstr>
      <vt:lpstr>Precedence</vt:lpstr>
      <vt:lpstr>Non-Precedence</vt:lpstr>
      <vt:lpstr>Notation</vt:lpstr>
      <vt:lpstr>Linearizability</vt:lpstr>
      <vt:lpstr>Remarks</vt:lpstr>
      <vt:lpstr>Ensuring G  S </vt:lpstr>
      <vt:lpstr>Example</vt:lpstr>
      <vt:lpstr>Example</vt:lpstr>
      <vt:lpstr>Example</vt:lpstr>
      <vt:lpstr>Example</vt:lpstr>
      <vt:lpstr>Example</vt:lpstr>
      <vt:lpstr>Example</vt:lpstr>
      <vt:lpstr>Example</vt:lpstr>
      <vt:lpstr>Example</vt:lpstr>
      <vt:lpstr>Concurrency</vt:lpstr>
      <vt:lpstr>Concurrency</vt:lpstr>
      <vt:lpstr>Concurrency</vt:lpstr>
      <vt:lpstr>Non-Blocking Theorem</vt:lpstr>
      <vt:lpstr>Proof</vt:lpstr>
      <vt:lpstr>Composability Theorem</vt:lpstr>
      <vt:lpstr>Why Does Composability Matter?</vt:lpstr>
      <vt:lpstr>Reasoning About  Linearizability: Locking </vt:lpstr>
      <vt:lpstr>Reasoning About  Linearizability: Locking </vt:lpstr>
      <vt:lpstr>More Reasoning: Wait-free</vt:lpstr>
      <vt:lpstr>More Reasoning: Wait-free</vt:lpstr>
      <vt:lpstr>Strategy</vt:lpstr>
      <vt:lpstr>Linearizability: Summary</vt:lpstr>
      <vt:lpstr>Alternative: Sequential Consistency</vt:lpstr>
      <vt:lpstr>Sequential Consistency</vt:lpstr>
      <vt:lpstr>Example</vt:lpstr>
      <vt:lpstr>Example</vt:lpstr>
      <vt:lpstr>Example</vt:lpstr>
      <vt:lpstr>Example</vt:lpstr>
      <vt:lpstr>Example</vt:lpstr>
      <vt:lpstr>Example</vt:lpstr>
      <vt:lpstr>Example</vt:lpstr>
      <vt:lpstr>Theorem</vt:lpstr>
      <vt:lpstr>FIFO Queue Example</vt:lpstr>
      <vt:lpstr>FIFO Queue Example</vt:lpstr>
      <vt:lpstr>FIFO Queue Example</vt:lpstr>
      <vt:lpstr>H|p Sequentially Consistent</vt:lpstr>
      <vt:lpstr>H|q Sequentially Consistent</vt:lpstr>
      <vt:lpstr>Ordering imposed by p</vt:lpstr>
      <vt:lpstr>Ordering imposed by q</vt:lpstr>
      <vt:lpstr>Ordering imposed by both</vt:lpstr>
      <vt:lpstr>Combining orders</vt:lpstr>
      <vt:lpstr>Fact</vt:lpstr>
      <vt:lpstr>The Flag Example</vt:lpstr>
      <vt:lpstr>The Flag Example</vt:lpstr>
      <vt:lpstr>The Flag Example</vt:lpstr>
      <vt:lpstr>The Flag Example</vt:lpstr>
      <vt:lpstr>Opinion: It’s Wrong</vt:lpstr>
      <vt:lpstr>Peterson's Algorithm</vt:lpstr>
      <vt:lpstr>Crux of Peterson Proof</vt:lpstr>
      <vt:lpstr>Crux of Peterson Proof</vt:lpstr>
      <vt:lpstr>Opinion: But It Feels So Right …</vt:lpstr>
      <vt:lpstr>Hardware Consistancy</vt:lpstr>
      <vt:lpstr>Hardware Consistency</vt:lpstr>
      <vt:lpstr>Instruction Reordering</vt:lpstr>
      <vt:lpstr>Instruction Reordering</vt:lpstr>
      <vt:lpstr>Hardware Reordering</vt:lpstr>
      <vt:lpstr>X86: Memory Consistency</vt:lpstr>
      <vt:lpstr>X86: Memory Consistency</vt:lpstr>
      <vt:lpstr>Memory Barriers (Fences)</vt:lpstr>
      <vt:lpstr>X86: Memory Consistency</vt:lpstr>
      <vt:lpstr>Memory Barriers</vt:lpstr>
      <vt:lpstr>Volatile Variables </vt:lpstr>
      <vt:lpstr>Summary: Real-World</vt:lpstr>
      <vt:lpstr>Linearizability</vt:lpstr>
      <vt:lpstr>Summary: Correctness</vt:lpstr>
      <vt:lpstr>Progress</vt:lpstr>
      <vt:lpstr>Progress Conditions  </vt:lpstr>
      <vt:lpstr>Progress Conditions  </vt:lpstr>
      <vt:lpstr>Summary</vt:lpstr>
      <vt:lpstr>PowerPoint Presentation</vt:lpstr>
    </vt:vector>
  </TitlesOfParts>
  <Company>Brown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of Multiprocessor Programming</dc:title>
  <dc:creator>Maurice Herlihy and Nir Shavit</dc:creator>
  <cp:lastModifiedBy>mph</cp:lastModifiedBy>
  <cp:revision>626</cp:revision>
  <cp:lastPrinted>2003-09-11T02:50:34Z</cp:lastPrinted>
  <dcterms:created xsi:type="dcterms:W3CDTF">1999-05-12T13:47:53Z</dcterms:created>
  <dcterms:modified xsi:type="dcterms:W3CDTF">2015-09-20T17:38:48Z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