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3"/>
  </p:notesMasterIdLst>
  <p:handoutMasterIdLst>
    <p:handoutMasterId r:id="rId124"/>
  </p:handoutMasterIdLst>
  <p:sldIdLst>
    <p:sldId id="606" r:id="rId2"/>
    <p:sldId id="460" r:id="rId3"/>
    <p:sldId id="523" r:id="rId4"/>
    <p:sldId id="607" r:id="rId5"/>
    <p:sldId id="608" r:id="rId6"/>
    <p:sldId id="609" r:id="rId7"/>
    <p:sldId id="363" r:id="rId8"/>
    <p:sldId id="462" r:id="rId9"/>
    <p:sldId id="433" r:id="rId10"/>
    <p:sldId id="528" r:id="rId11"/>
    <p:sldId id="610" r:id="rId12"/>
    <p:sldId id="532" r:id="rId13"/>
    <p:sldId id="533" r:id="rId14"/>
    <p:sldId id="534" r:id="rId15"/>
    <p:sldId id="611" r:id="rId16"/>
    <p:sldId id="612" r:id="rId17"/>
    <p:sldId id="614" r:id="rId18"/>
    <p:sldId id="537" r:id="rId19"/>
    <p:sldId id="615" r:id="rId20"/>
    <p:sldId id="531" r:id="rId21"/>
    <p:sldId id="616" r:id="rId22"/>
    <p:sldId id="369" r:id="rId23"/>
    <p:sldId id="547" r:id="rId24"/>
    <p:sldId id="617" r:id="rId25"/>
    <p:sldId id="548" r:id="rId26"/>
    <p:sldId id="368" r:id="rId27"/>
    <p:sldId id="623" r:id="rId28"/>
    <p:sldId id="473" r:id="rId29"/>
    <p:sldId id="625" r:id="rId30"/>
    <p:sldId id="626" r:id="rId31"/>
    <p:sldId id="376" r:id="rId32"/>
    <p:sldId id="538" r:id="rId33"/>
    <p:sldId id="539" r:id="rId34"/>
    <p:sldId id="540" r:id="rId35"/>
    <p:sldId id="541" r:id="rId36"/>
    <p:sldId id="542" r:id="rId37"/>
    <p:sldId id="543" r:id="rId38"/>
    <p:sldId id="549" r:id="rId39"/>
    <p:sldId id="550" r:id="rId40"/>
    <p:sldId id="551" r:id="rId41"/>
    <p:sldId id="391" r:id="rId42"/>
    <p:sldId id="552" r:id="rId43"/>
    <p:sldId id="554" r:id="rId44"/>
    <p:sldId id="555" r:id="rId45"/>
    <p:sldId id="488" r:id="rId46"/>
    <p:sldId id="556" r:id="rId47"/>
    <p:sldId id="557" r:id="rId48"/>
    <p:sldId id="558" r:id="rId49"/>
    <p:sldId id="560" r:id="rId50"/>
    <p:sldId id="561" r:id="rId51"/>
    <p:sldId id="562" r:id="rId52"/>
    <p:sldId id="563" r:id="rId53"/>
    <p:sldId id="564" r:id="rId54"/>
    <p:sldId id="565" r:id="rId55"/>
    <p:sldId id="566" r:id="rId56"/>
    <p:sldId id="567" r:id="rId57"/>
    <p:sldId id="568" r:id="rId58"/>
    <p:sldId id="569" r:id="rId59"/>
    <p:sldId id="578" r:id="rId60"/>
    <p:sldId id="570" r:id="rId61"/>
    <p:sldId id="572" r:id="rId62"/>
    <p:sldId id="573" r:id="rId63"/>
    <p:sldId id="574" r:id="rId64"/>
    <p:sldId id="575" r:id="rId65"/>
    <p:sldId id="576" r:id="rId66"/>
    <p:sldId id="577" r:id="rId67"/>
    <p:sldId id="579" r:id="rId68"/>
    <p:sldId id="618" r:id="rId69"/>
    <p:sldId id="581" r:id="rId70"/>
    <p:sldId id="412" r:id="rId71"/>
    <p:sldId id="580" r:id="rId72"/>
    <p:sldId id="403" r:id="rId73"/>
    <p:sldId id="583" r:id="rId74"/>
    <p:sldId id="584" r:id="rId75"/>
    <p:sldId id="440" r:id="rId76"/>
    <p:sldId id="585" r:id="rId77"/>
    <p:sldId id="586" r:id="rId78"/>
    <p:sldId id="587" r:id="rId79"/>
    <p:sldId id="414" r:id="rId80"/>
    <p:sldId id="627" r:id="rId81"/>
    <p:sldId id="628" r:id="rId82"/>
    <p:sldId id="443" r:id="rId83"/>
    <p:sldId id="588" r:id="rId84"/>
    <p:sldId id="589" r:id="rId85"/>
    <p:sldId id="590" r:id="rId86"/>
    <p:sldId id="423" r:id="rId87"/>
    <p:sldId id="629" r:id="rId88"/>
    <p:sldId id="630" r:id="rId89"/>
    <p:sldId id="434" r:id="rId90"/>
    <p:sldId id="631" r:id="rId91"/>
    <p:sldId id="436" r:id="rId92"/>
    <p:sldId id="632" r:id="rId93"/>
    <p:sldId id="437" r:id="rId94"/>
    <p:sldId id="464" r:id="rId95"/>
    <p:sldId id="591" r:id="rId96"/>
    <p:sldId id="592" r:id="rId97"/>
    <p:sldId id="593" r:id="rId98"/>
    <p:sldId id="594" r:id="rId99"/>
    <p:sldId id="450" r:id="rId100"/>
    <p:sldId id="595" r:id="rId101"/>
    <p:sldId id="596" r:id="rId102"/>
    <p:sldId id="421" r:id="rId103"/>
    <p:sldId id="634" r:id="rId104"/>
    <p:sldId id="633" r:id="rId105"/>
    <p:sldId id="597" r:id="rId106"/>
    <p:sldId id="603" r:id="rId107"/>
    <p:sldId id="472" r:id="rId108"/>
    <p:sldId id="469" r:id="rId109"/>
    <p:sldId id="503" r:id="rId110"/>
    <p:sldId id="504" r:id="rId111"/>
    <p:sldId id="505" r:id="rId112"/>
    <p:sldId id="501" r:id="rId113"/>
    <p:sldId id="506" r:id="rId114"/>
    <p:sldId id="619" r:id="rId115"/>
    <p:sldId id="620" r:id="rId116"/>
    <p:sldId id="468" r:id="rId117"/>
    <p:sldId id="621" r:id="rId118"/>
    <p:sldId id="636" r:id="rId119"/>
    <p:sldId id="637" r:id="rId120"/>
    <p:sldId id="638" r:id="rId121"/>
    <p:sldId id="624" r:id="rId122"/>
  </p:sldIdLst>
  <p:sldSz cx="9144000" cy="6858000" type="overhead"/>
  <p:notesSz cx="6858000" cy="9144000"/>
  <p:defaultTextStyle>
    <a:defPPr>
      <a:defRPr lang="en-US"/>
    </a:defPPr>
    <a:lvl1pPr algn="l" rtl="0" eaLnBrk="0" fontAlgn="base" hangingPunct="0">
      <a:spcBef>
        <a:spcPct val="0"/>
      </a:spcBef>
      <a:spcAft>
        <a:spcPct val="0"/>
      </a:spcAft>
      <a:defRPr sz="2400" kern="1200">
        <a:solidFill>
          <a:srgbClr val="0000FF"/>
        </a:solidFill>
        <a:latin typeface="Lucida Console" pitchFamily="49" charset="0"/>
        <a:ea typeface="+mn-ea"/>
        <a:cs typeface="+mn-cs"/>
      </a:defRPr>
    </a:lvl1pPr>
    <a:lvl2pPr marL="457200" algn="l" rtl="0" eaLnBrk="0" fontAlgn="base" hangingPunct="0">
      <a:spcBef>
        <a:spcPct val="0"/>
      </a:spcBef>
      <a:spcAft>
        <a:spcPct val="0"/>
      </a:spcAft>
      <a:defRPr sz="2400" kern="1200">
        <a:solidFill>
          <a:srgbClr val="0000FF"/>
        </a:solidFill>
        <a:latin typeface="Lucida Console" pitchFamily="49" charset="0"/>
        <a:ea typeface="+mn-ea"/>
        <a:cs typeface="+mn-cs"/>
      </a:defRPr>
    </a:lvl2pPr>
    <a:lvl3pPr marL="914400" algn="l" rtl="0" eaLnBrk="0" fontAlgn="base" hangingPunct="0">
      <a:spcBef>
        <a:spcPct val="0"/>
      </a:spcBef>
      <a:spcAft>
        <a:spcPct val="0"/>
      </a:spcAft>
      <a:defRPr sz="2400" kern="1200">
        <a:solidFill>
          <a:srgbClr val="0000FF"/>
        </a:solidFill>
        <a:latin typeface="Lucida Console" pitchFamily="49" charset="0"/>
        <a:ea typeface="+mn-ea"/>
        <a:cs typeface="+mn-cs"/>
      </a:defRPr>
    </a:lvl3pPr>
    <a:lvl4pPr marL="1371600" algn="l" rtl="0" eaLnBrk="0" fontAlgn="base" hangingPunct="0">
      <a:spcBef>
        <a:spcPct val="0"/>
      </a:spcBef>
      <a:spcAft>
        <a:spcPct val="0"/>
      </a:spcAft>
      <a:defRPr sz="2400" kern="1200">
        <a:solidFill>
          <a:srgbClr val="0000FF"/>
        </a:solidFill>
        <a:latin typeface="Lucida Console" pitchFamily="49" charset="0"/>
        <a:ea typeface="+mn-ea"/>
        <a:cs typeface="+mn-cs"/>
      </a:defRPr>
    </a:lvl4pPr>
    <a:lvl5pPr marL="1828800" algn="l" rtl="0" eaLnBrk="0" fontAlgn="base" hangingPunct="0">
      <a:spcBef>
        <a:spcPct val="0"/>
      </a:spcBef>
      <a:spcAft>
        <a:spcPct val="0"/>
      </a:spcAft>
      <a:defRPr sz="2400" kern="1200">
        <a:solidFill>
          <a:srgbClr val="0000FF"/>
        </a:solidFill>
        <a:latin typeface="Lucida Console" pitchFamily="49" charset="0"/>
        <a:ea typeface="+mn-ea"/>
        <a:cs typeface="+mn-cs"/>
      </a:defRPr>
    </a:lvl5pPr>
    <a:lvl6pPr marL="2286000" algn="l" defTabSz="914400" rtl="0" eaLnBrk="1" latinLnBrk="0" hangingPunct="1">
      <a:defRPr sz="2400" kern="1200">
        <a:solidFill>
          <a:srgbClr val="0000FF"/>
        </a:solidFill>
        <a:latin typeface="Lucida Console" pitchFamily="49" charset="0"/>
        <a:ea typeface="+mn-ea"/>
        <a:cs typeface="+mn-cs"/>
      </a:defRPr>
    </a:lvl6pPr>
    <a:lvl7pPr marL="2743200" algn="l" defTabSz="914400" rtl="0" eaLnBrk="1" latinLnBrk="0" hangingPunct="1">
      <a:defRPr sz="2400" kern="1200">
        <a:solidFill>
          <a:srgbClr val="0000FF"/>
        </a:solidFill>
        <a:latin typeface="Lucida Console" pitchFamily="49" charset="0"/>
        <a:ea typeface="+mn-ea"/>
        <a:cs typeface="+mn-cs"/>
      </a:defRPr>
    </a:lvl7pPr>
    <a:lvl8pPr marL="3200400" algn="l" defTabSz="914400" rtl="0" eaLnBrk="1" latinLnBrk="0" hangingPunct="1">
      <a:defRPr sz="2400" kern="1200">
        <a:solidFill>
          <a:srgbClr val="0000FF"/>
        </a:solidFill>
        <a:latin typeface="Lucida Console" pitchFamily="49" charset="0"/>
        <a:ea typeface="+mn-ea"/>
        <a:cs typeface="+mn-cs"/>
      </a:defRPr>
    </a:lvl8pPr>
    <a:lvl9pPr marL="3657600" algn="l" defTabSz="914400" rtl="0" eaLnBrk="1" latinLnBrk="0" hangingPunct="1">
      <a:defRPr sz="2400" kern="1200">
        <a:solidFill>
          <a:srgbClr val="0000FF"/>
        </a:solidFill>
        <a:latin typeface="Lucida Console"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9900"/>
    <a:srgbClr val="FFFF00"/>
    <a:srgbClr val="FF3300"/>
    <a:srgbClr val="3333FF"/>
    <a:srgbClr val="3333CC"/>
    <a:srgbClr val="33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4660"/>
  </p:normalViewPr>
  <p:slideViewPr>
    <p:cSldViewPr snapToGrid="0">
      <p:cViewPr varScale="1">
        <p:scale>
          <a:sx n="103" d="100"/>
          <a:sy n="103" d="100"/>
        </p:scale>
        <p:origin x="-150" y="-96"/>
      </p:cViewPr>
      <p:guideLst>
        <p:guide orient="horz" pos="3465"/>
        <p:guide pos="4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6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200">
                <a:latin typeface="Comic Sans MS" pitchFamily="66" charset="0"/>
              </a:defRPr>
            </a:lvl1pPr>
          </a:lstStyle>
          <a:p>
            <a:pPr>
              <a:defRPr/>
            </a:pPr>
            <a:endParaRPr lang="en-US" dirty="0">
              <a:latin typeface="Arial" pitchFamily="34" charset="0"/>
            </a:endParaRPr>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atin typeface="Comic Sans MS" pitchFamily="66" charset="0"/>
              </a:defRPr>
            </a:lvl1pPr>
          </a:lstStyle>
          <a:p>
            <a:pPr>
              <a:defRPr/>
            </a:pPr>
            <a:endParaRPr lang="en-US" dirty="0">
              <a:latin typeface="Arial" pitchFamily="34" charset="0"/>
            </a:endParaRPr>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atin typeface="Comic Sans MS" pitchFamily="66" charset="0"/>
              </a:defRPr>
            </a:lvl1pPr>
          </a:lstStyle>
          <a:p>
            <a:pPr>
              <a:defRPr/>
            </a:pPr>
            <a:endParaRPr lang="en-US" dirty="0">
              <a:latin typeface="Arial" pitchFamily="34" charset="0"/>
            </a:endParaRPr>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atin typeface="Comic Sans MS" pitchFamily="66" charset="0"/>
              </a:defRPr>
            </a:lvl1pPr>
          </a:lstStyle>
          <a:p>
            <a:pPr>
              <a:defRPr/>
            </a:pPr>
            <a:fld id="{F431B3A5-8610-408B-8B28-141655412710}" type="slidenum">
              <a:rPr lang="ar-SA">
                <a:latin typeface="Arial" pitchFamily="34" charset="0"/>
              </a:rPr>
              <a:pPr>
                <a:defRPr/>
              </a:pPr>
              <a:t>‹#›</a:t>
            </a:fld>
            <a:endParaRPr lang="en-US" dirty="0">
              <a:latin typeface="Arial" pitchFamily="34" charset="0"/>
            </a:endParaRPr>
          </a:p>
        </p:txBody>
      </p:sp>
    </p:spTree>
    <p:extLst>
      <p:ext uri="{BB962C8B-B14F-4D97-AF65-F5344CB8AC3E}">
        <p14:creationId xmlns:p14="http://schemas.microsoft.com/office/powerpoint/2010/main" val="19588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arlett" pitchFamily="2" charset="2"/>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arlett" pitchFamily="2" charset="2"/>
              </a:defRPr>
            </a:lvl1pPr>
          </a:lstStyle>
          <a:p>
            <a:pPr>
              <a:defRPr/>
            </a:pPr>
            <a:endParaRPr lang="en-US"/>
          </a:p>
        </p:txBody>
      </p:sp>
      <p:sp>
        <p:nvSpPr>
          <p:cNvPr id="1136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arlett" pitchFamily="2" charset="2"/>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arlett" pitchFamily="2" charset="2"/>
              </a:defRPr>
            </a:lvl1pPr>
          </a:lstStyle>
          <a:p>
            <a:pPr>
              <a:defRPr/>
            </a:pPr>
            <a:fld id="{0DEEA323-ADEC-4737-8D0D-4CC6F2A10B99}" type="slidenum">
              <a:rPr lang="ar-SA"/>
              <a:pPr>
                <a:defRPr/>
              </a:pPr>
              <a:t>‹#›</a:t>
            </a:fld>
            <a:endParaRPr lang="en-US"/>
          </a:p>
        </p:txBody>
      </p:sp>
    </p:spTree>
    <p:extLst>
      <p:ext uri="{BB962C8B-B14F-4D97-AF65-F5344CB8AC3E}">
        <p14:creationId xmlns:p14="http://schemas.microsoft.com/office/powerpoint/2010/main" val="2363665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C557737C-245F-4963-B6DF-82725F5DD4CA}" type="slidenum">
              <a:rPr lang="ar-SA" smtClean="0"/>
              <a:pPr/>
              <a:t>1</a:t>
            </a:fld>
            <a:endParaRPr lang="en-US" smtClean="0"/>
          </a:p>
        </p:txBody>
      </p:sp>
      <p:sp>
        <p:nvSpPr>
          <p:cNvPr id="11469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6B136EE8-77FD-4BA0-949D-32EBFA599D0B}" type="slidenum">
              <a:rPr lang="ar-SA" sz="1200">
                <a:latin typeface="Marlett" pitchFamily="2" charset="2"/>
              </a:rPr>
              <a:pPr algn="r"/>
              <a:t>1</a:t>
            </a:fld>
            <a:endParaRPr lang="en-US" sz="1200">
              <a:latin typeface="Marlett" pitchFamily="2" charset="2"/>
            </a:endParaRPr>
          </a:p>
        </p:txBody>
      </p:sp>
      <p:sp>
        <p:nvSpPr>
          <p:cNvPr id="114692" name="Rectangle 2"/>
          <p:cNvSpPr>
            <a:spLocks noGrp="1" noRot="1" noChangeAspect="1" noChangeArrowheads="1" noTextEdit="1"/>
          </p:cNvSpPr>
          <p:nvPr>
            <p:ph type="sldImg"/>
          </p:nvPr>
        </p:nvSpPr>
        <p:spPr>
          <a:xfrm>
            <a:off x="1144588" y="685800"/>
            <a:ext cx="4572000" cy="3429000"/>
          </a:xfrm>
          <a:ln/>
        </p:spPr>
      </p:sp>
      <p:sp>
        <p:nvSpPr>
          <p:cNvPr id="11469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B0D430E-0ED1-4634-BE58-5602A01D9250}" type="slidenum">
              <a:rPr lang="ar-SA" smtClean="0"/>
              <a:pPr/>
              <a:t>10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r>
              <a:rPr lang="en-US" smtClean="0"/>
              <a:t>The sequential object in has an initial state, and each</a:t>
            </a:r>
          </a:p>
          <a:p>
            <a:r>
              <a:rPr lang="en-US" smtClean="0"/>
              <a:t>call to \mApply{} has an invocation as its input. The invocation</a:t>
            </a:r>
          </a:p>
          <a:p>
            <a:r>
              <a:rPr lang="en-US" smtClean="0"/>
              <a:t>is a description of the invoked method and its arguments. The</a:t>
            </a:r>
          </a:p>
          <a:p>
            <a:r>
              <a:rPr lang="en-US" smtClean="0"/>
              <a:t>\mApply{} call applies the invoked method to the object by</a:t>
            </a:r>
          </a:p>
          <a:p>
            <a:r>
              <a:rPr lang="en-US" smtClean="0"/>
              <a:t>modifying the generic object's state and returning an appropriate</a:t>
            </a:r>
          </a:p>
          <a:p>
            <a:r>
              <a:rPr lang="en-US" smtClean="0"/>
              <a:t>output as its response. For example, a stack would have its</a:t>
            </a:r>
          </a:p>
          <a:p>
            <a:r>
              <a:rPr lang="en-US" smtClean="0"/>
              <a:t>invocations be either a push with the appropriate argument or a</a:t>
            </a:r>
          </a:p>
          <a:p>
            <a:r>
              <a:rPr lang="en-US" smtClean="0"/>
              <a:t>pop with a void argument. The response of the push would be void</a:t>
            </a:r>
          </a:p>
          <a:p>
            <a:r>
              <a:rPr lang="en-US" smtClean="0"/>
              <a:t>and the response of the pop would be the last element pushed.</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20CC9409-A1D3-480E-9645-608994B70A5B}" type="slidenum">
              <a:rPr lang="ar-SA" smtClean="0"/>
              <a:pPr/>
              <a:t>100</a:t>
            </a:fld>
            <a:endParaRPr lang="en-US"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12D83E45-EEEE-47CF-83A4-533A20D71F0F}" type="slidenum">
              <a:rPr lang="ar-SA" smtClean="0"/>
              <a:pPr/>
              <a:t>101</a:t>
            </a:fld>
            <a:endParaRPr lang="en-US"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7BE040B0-B000-4059-AB26-B7FC6A6E5BE2}" type="slidenum">
              <a:rPr lang="ar-SA" smtClean="0"/>
              <a:pPr/>
              <a:t>102</a:t>
            </a:fld>
            <a:endParaRPr lang="en-US" smtClean="0"/>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7BE040B0-B000-4059-AB26-B7FC6A6E5BE2}" type="slidenum">
              <a:rPr lang="ar-SA" smtClean="0"/>
              <a:pPr/>
              <a:t>103</a:t>
            </a:fld>
            <a:endParaRPr lang="en-US" smtClean="0"/>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7BE040B0-B000-4059-AB26-B7FC6A6E5BE2}" type="slidenum">
              <a:rPr lang="ar-SA" smtClean="0"/>
              <a:pPr/>
              <a:t>104</a:t>
            </a:fld>
            <a:endParaRPr lang="en-US" smtClean="0"/>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1D82FEB3-FCCE-417D-B569-698679A731D6}" type="slidenum">
              <a:rPr lang="ar-SA" smtClean="0"/>
              <a:pPr/>
              <a:t>105</a:t>
            </a:fld>
            <a:endParaRPr lang="en-US" smtClean="0"/>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p:spPr>
        <p:txBody>
          <a:bodyPr/>
          <a:lstStyle/>
          <a:p>
            <a:r>
              <a:rPr lang="en-US" smtClean="0"/>
              <a:t>In this part of the code we compute the response. </a:t>
            </a: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899727B3-6383-491C-8A7F-2AA6DC503A7B}" type="slidenum">
              <a:rPr lang="ar-SA" smtClean="0"/>
              <a:pPr/>
              <a:t>106</a:t>
            </a:fld>
            <a:endParaRPr lang="en-US" smtClean="0"/>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7B31BEC3-5A74-426F-9978-5D106D35D094}" type="slidenum">
              <a:rPr lang="ar-SA" smtClean="0"/>
              <a:pPr/>
              <a:t>107</a:t>
            </a:fld>
            <a:endParaRPr lang="en-US" smtClean="0"/>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3B694E90-6B7A-488B-A695-E191DDD31CD8}" type="slidenum">
              <a:rPr lang="ar-SA" smtClean="0"/>
              <a:pPr/>
              <a:t>108</a:t>
            </a:fld>
            <a:endParaRPr lang="en-US" smtClean="0"/>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5312938C-076E-48B4-AB11-9CD1ACEFBF25}" type="slidenum">
              <a:rPr lang="ar-SA" smtClean="0"/>
              <a:pPr/>
              <a:t>109</a:t>
            </a:fld>
            <a:endParaRPr lang="en-US" smtClean="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D6E08647-442F-4777-8278-ACA4167D2DF0}" type="slidenum">
              <a:rPr lang="ar-SA" smtClean="0"/>
              <a:pPr/>
              <a:t>11</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r>
              <a:rPr lang="en-US" smtClean="0"/>
              <a:t>The sequential object in has an initial state, and each</a:t>
            </a:r>
          </a:p>
          <a:p>
            <a:r>
              <a:rPr lang="en-US" smtClean="0"/>
              <a:t>call to \mApply{} has an invocation as its input. The invocation</a:t>
            </a:r>
          </a:p>
          <a:p>
            <a:r>
              <a:rPr lang="en-US" smtClean="0"/>
              <a:t>is a description of the invoked method and its arguments. The</a:t>
            </a:r>
          </a:p>
          <a:p>
            <a:r>
              <a:rPr lang="en-US" smtClean="0"/>
              <a:t>\mApply{} call applies the invoked method to the object by</a:t>
            </a:r>
          </a:p>
          <a:p>
            <a:r>
              <a:rPr lang="en-US" smtClean="0"/>
              <a:t>modifying the generic object's state and returning an appropriate</a:t>
            </a:r>
          </a:p>
          <a:p>
            <a:r>
              <a:rPr lang="en-US" smtClean="0"/>
              <a:t>output as its response. For example, a stack would have its</a:t>
            </a:r>
          </a:p>
          <a:p>
            <a:r>
              <a:rPr lang="en-US" smtClean="0"/>
              <a:t>invocations be either a push with the appropriate argument or a</a:t>
            </a:r>
          </a:p>
          <a:p>
            <a:r>
              <a:rPr lang="en-US" smtClean="0"/>
              <a:t>pop with a void argument. The response of the push would be void</a:t>
            </a:r>
          </a:p>
          <a:p>
            <a:r>
              <a:rPr lang="en-US" smtClean="0"/>
              <a:t>and the response of the pop would be the last element pushed.</a:t>
            </a: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A08D9651-9CC7-49C5-B4A6-0AD441B8A7A5}" type="slidenum">
              <a:rPr lang="ar-SA" smtClean="0"/>
              <a:pPr/>
              <a:t>110</a:t>
            </a:fld>
            <a:endParaRPr lang="en-US" smtClean="0"/>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ADF83FB4-59DD-427D-8A4C-D65D6E85A8B5}" type="slidenum">
              <a:rPr lang="ar-SA" smtClean="0"/>
              <a:pPr/>
              <a:t>111</a:t>
            </a:fld>
            <a:endParaRPr lang="en-US" smtClean="0"/>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8FF8DF02-CE39-4EF7-A01C-0EA1389719A6}" type="slidenum">
              <a:rPr lang="ar-SA" smtClean="0"/>
              <a:pPr/>
              <a:t>112</a:t>
            </a:fld>
            <a:endParaRPr lang="en-US" smtClean="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2C889020-A973-4A76-BB9C-09967E96C60D}" type="slidenum">
              <a:rPr lang="ar-SA" smtClean="0"/>
              <a:pPr/>
              <a:t>113</a:t>
            </a:fld>
            <a:endParaRPr lang="en-US" smtClean="0"/>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6CB48EC1-8900-410A-B443-A335282759D0}" type="slidenum">
              <a:rPr lang="ar-SA" smtClean="0"/>
              <a:pPr/>
              <a:t>114</a:t>
            </a:fld>
            <a:endParaRPr lang="en-US" smtClean="0"/>
          </a:p>
        </p:txBody>
      </p:sp>
      <p:sp>
        <p:nvSpPr>
          <p:cNvPr id="2201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42598D32-D35F-4E8A-978F-8BD858E09250}" type="slidenum">
              <a:rPr lang="ar-SA" sz="1200">
                <a:latin typeface="Marlett" pitchFamily="2" charset="2"/>
              </a:rPr>
              <a:pPr algn="r"/>
              <a:t>114</a:t>
            </a:fld>
            <a:endParaRPr lang="en-US" sz="1200">
              <a:latin typeface="Marlett" pitchFamily="2" charset="2"/>
            </a:endParaRPr>
          </a:p>
        </p:txBody>
      </p:sp>
      <p:sp>
        <p:nvSpPr>
          <p:cNvPr id="220164" name="Rectangle 2"/>
          <p:cNvSpPr>
            <a:spLocks noGrp="1" noRot="1" noChangeAspect="1" noChangeArrowheads="1" noTextEdit="1"/>
          </p:cNvSpPr>
          <p:nvPr>
            <p:ph type="sldImg"/>
          </p:nvPr>
        </p:nvSpPr>
        <p:spPr>
          <a:ln/>
        </p:spPr>
      </p:sp>
      <p:sp>
        <p:nvSpPr>
          <p:cNvPr id="22016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ED4B941C-A1E1-41CA-9A31-4745CFE9D763}" type="slidenum">
              <a:rPr lang="ar-SA" smtClean="0"/>
              <a:pPr/>
              <a:t>115</a:t>
            </a:fld>
            <a:endParaRPr lang="en-US" smtClean="0"/>
          </a:p>
        </p:txBody>
      </p:sp>
      <p:sp>
        <p:nvSpPr>
          <p:cNvPr id="2211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D1CB0AB1-1048-4083-9D0E-7DB6AC37E977}" type="slidenum">
              <a:rPr lang="ar-SA" sz="1200">
                <a:latin typeface="Marlett" pitchFamily="2" charset="2"/>
              </a:rPr>
              <a:pPr algn="r"/>
              <a:t>115</a:t>
            </a:fld>
            <a:endParaRPr lang="en-US" sz="1200">
              <a:latin typeface="Marlett" pitchFamily="2" charset="2"/>
            </a:endParaRPr>
          </a:p>
        </p:txBody>
      </p:sp>
      <p:sp>
        <p:nvSpPr>
          <p:cNvPr id="221188" name="Rectangle 2"/>
          <p:cNvSpPr>
            <a:spLocks noGrp="1" noRot="1" noChangeAspect="1" noChangeArrowheads="1" noTextEdit="1"/>
          </p:cNvSpPr>
          <p:nvPr>
            <p:ph type="sldImg"/>
          </p:nvPr>
        </p:nvSpPr>
        <p:spPr>
          <a:ln/>
        </p:spPr>
      </p:sp>
      <p:sp>
        <p:nvSpPr>
          <p:cNvPr id="22118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141EFCCE-D55F-46CE-94D5-53BA400431DD}" type="slidenum">
              <a:rPr lang="ar-SA" smtClean="0"/>
              <a:pPr/>
              <a:t>116</a:t>
            </a:fld>
            <a:endParaRPr lang="en-US" smtClean="0"/>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08715682-40C8-4D5F-B998-4D7D135B4CA7}" type="slidenum">
              <a:rPr lang="ar-SA" smtClean="0"/>
              <a:pPr/>
              <a:t>117</a:t>
            </a:fld>
            <a:endParaRPr lang="en-US" smtClean="0"/>
          </a:p>
        </p:txBody>
      </p:sp>
      <p:sp>
        <p:nvSpPr>
          <p:cNvPr id="2232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DFA8AF11-527C-4532-B049-4536FE19B46D}" type="slidenum">
              <a:rPr lang="ar-SA" sz="1200">
                <a:latin typeface="Marlett" pitchFamily="2" charset="2"/>
              </a:rPr>
              <a:pPr algn="r"/>
              <a:t>117</a:t>
            </a:fld>
            <a:endParaRPr lang="en-US" sz="1200">
              <a:latin typeface="Marlett" pitchFamily="2" charset="2"/>
            </a:endParaRPr>
          </a:p>
        </p:txBody>
      </p:sp>
      <p:sp>
        <p:nvSpPr>
          <p:cNvPr id="223236" name="Rectangle 2"/>
          <p:cNvSpPr>
            <a:spLocks noGrp="1" noRot="1" noChangeAspect="1" noChangeArrowheads="1" noTextEdit="1"/>
          </p:cNvSpPr>
          <p:nvPr>
            <p:ph type="sldImg"/>
          </p:nvPr>
        </p:nvSpPr>
        <p:spPr>
          <a:ln/>
        </p:spPr>
      </p:sp>
      <p:sp>
        <p:nvSpPr>
          <p:cNvPr id="22323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37ADA0E5-A9CB-4500-83B8-483EF2AD775D}" type="slidenum">
              <a:rPr lang="ar-SA" smtClean="0"/>
              <a:pPr/>
              <a:t>118</a:t>
            </a:fld>
            <a:endParaRPr lang="en-US" smtClean="0"/>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37ADA0E5-A9CB-4500-83B8-483EF2AD775D}" type="slidenum">
              <a:rPr lang="ar-SA" smtClean="0"/>
              <a:pPr/>
              <a:t>119</a:t>
            </a:fld>
            <a:endParaRPr lang="en-US" smtClean="0"/>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0E35B17-2B57-48E7-89A8-A75D226A4D6A}" type="slidenum">
              <a:rPr lang="ar-SA" smtClean="0"/>
              <a:pPr/>
              <a:t>12</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37ADA0E5-A9CB-4500-83B8-483EF2AD775D}" type="slidenum">
              <a:rPr lang="ar-SA" smtClean="0"/>
              <a:pPr/>
              <a:t>120</a:t>
            </a:fld>
            <a:endParaRPr lang="en-US" smtClean="0"/>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20CEB9D5-E8DA-4FB3-8831-99BAFA41F2F2}" type="slidenum">
              <a:rPr lang="ar-SA" smtClean="0"/>
              <a:pPr/>
              <a:t>121</a:t>
            </a:fld>
            <a:endParaRPr lang="en-US" smtClean="0"/>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EB6E6BF-E477-40AA-A532-4BEC29DF0B60}" type="slidenum">
              <a:rPr lang="ar-SA" smtClean="0"/>
              <a:pPr/>
              <a:t>13</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66F826FD-AF15-4129-A31A-AA593217D574}" type="slidenum">
              <a:rPr lang="ar-SA" smtClean="0"/>
              <a:pPr/>
              <a:t>14</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82C8D219-712B-473B-A0BB-564A6E23FB2D}" type="slidenum">
              <a:rPr lang="ar-SA" smtClean="0"/>
              <a:pPr/>
              <a:t>15</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r>
              <a:rPr lang="en-US" smtClean="0"/>
              <a:t>The sequential object in has an initial state, and each</a:t>
            </a:r>
          </a:p>
          <a:p>
            <a:r>
              <a:rPr lang="en-US" smtClean="0"/>
              <a:t>call to \mApply{} has an invocation as its input. The invocation</a:t>
            </a:r>
          </a:p>
          <a:p>
            <a:r>
              <a:rPr lang="en-US" smtClean="0"/>
              <a:t>is a description of the invoked method and its arguments. The</a:t>
            </a:r>
          </a:p>
          <a:p>
            <a:r>
              <a:rPr lang="en-US" smtClean="0"/>
              <a:t>\mApply{} call applies the invoked method to the object by</a:t>
            </a:r>
          </a:p>
          <a:p>
            <a:r>
              <a:rPr lang="en-US" smtClean="0"/>
              <a:t>modifying the generic object's state and returning an appropriate</a:t>
            </a:r>
          </a:p>
          <a:p>
            <a:r>
              <a:rPr lang="en-US" smtClean="0"/>
              <a:t>output as its response. For example, a stack would have its</a:t>
            </a:r>
          </a:p>
          <a:p>
            <a:r>
              <a:rPr lang="en-US" smtClean="0"/>
              <a:t>invocations be either a push with the appropriate argument or a</a:t>
            </a:r>
          </a:p>
          <a:p>
            <a:r>
              <a:rPr lang="en-US" smtClean="0"/>
              <a:t>pop with a void argument. The response of the push would be void</a:t>
            </a:r>
          </a:p>
          <a:p>
            <a:r>
              <a:rPr lang="en-US" smtClean="0"/>
              <a:t>and the response of the pop would be the last element pushed.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F3C4155D-64E7-4CC2-A14F-43E4C88E9DA0}" type="slidenum">
              <a:rPr lang="ar-SA" smtClean="0"/>
              <a:pPr/>
              <a:t>16</a:t>
            </a:fld>
            <a:endParaRPr lang="en-U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r>
              <a:rPr lang="en-US" smtClean="0"/>
              <a:t>The sequential object in has an initial state, and each</a:t>
            </a:r>
          </a:p>
          <a:p>
            <a:r>
              <a:rPr lang="en-US" smtClean="0"/>
              <a:t>call to \mApply{} has an invocation as its input. The invocation</a:t>
            </a:r>
          </a:p>
          <a:p>
            <a:r>
              <a:rPr lang="en-US" smtClean="0"/>
              <a:t>is a description of the invoked method and its arguments. The</a:t>
            </a:r>
          </a:p>
          <a:p>
            <a:r>
              <a:rPr lang="en-US" smtClean="0"/>
              <a:t>\mApply{} call applies the invoked method to the object by</a:t>
            </a:r>
          </a:p>
          <a:p>
            <a:r>
              <a:rPr lang="en-US" smtClean="0"/>
              <a:t>modifying the generic object's state and returning an appropriate</a:t>
            </a:r>
          </a:p>
          <a:p>
            <a:r>
              <a:rPr lang="en-US" smtClean="0"/>
              <a:t>output as its response. For example, a stack would have its</a:t>
            </a:r>
          </a:p>
          <a:p>
            <a:r>
              <a:rPr lang="en-US" smtClean="0"/>
              <a:t>invocations be either a push with the appropriate argument or a</a:t>
            </a:r>
          </a:p>
          <a:p>
            <a:r>
              <a:rPr lang="en-US" smtClean="0"/>
              <a:t>pop with a void argument. The response of the push would be void</a:t>
            </a:r>
          </a:p>
          <a:p>
            <a:r>
              <a:rPr lang="en-US" smtClean="0"/>
              <a:t>and the response of the pop would be the last element pushed.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5E584F1-8F50-4BAF-A832-233A46A594FD}" type="slidenum">
              <a:rPr lang="ar-SA" smtClean="0"/>
              <a:pPr/>
              <a:t>17</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7CF542B0-7D51-4D96-B39A-9850128A2069}" type="slidenum">
              <a:rPr lang="ar-SA" smtClean="0"/>
              <a:pPr/>
              <a:t>18</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62F8C021-A816-4652-8933-FD40274FC23D}" type="slidenum">
              <a:rPr lang="ar-SA" smtClean="0"/>
              <a:pPr/>
              <a:t>19</a:t>
            </a:fld>
            <a:endParaRPr lang="en-US" smtClean="0"/>
          </a:p>
        </p:txBody>
      </p:sp>
      <p:sp>
        <p:nvSpPr>
          <p:cNvPr id="13312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C999E21-7399-4B4A-BAA6-2F79BE94B800}" type="slidenum">
              <a:rPr lang="ar-SA" sz="1200">
                <a:latin typeface="Marlett" pitchFamily="2" charset="2"/>
              </a:rPr>
              <a:pPr algn="r"/>
              <a:t>19</a:t>
            </a:fld>
            <a:endParaRPr lang="en-US" sz="1200">
              <a:latin typeface="Marlett" pitchFamily="2" charset="2"/>
            </a:endParaRPr>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p:spPr>
        <p:txBody>
          <a:bodyPr/>
          <a:lstStyle/>
          <a:p>
            <a:r>
              <a:rPr lang="en-US" smtClean="0"/>
              <a:t>The sequential object in has an initial state, and each</a:t>
            </a:r>
          </a:p>
          <a:p>
            <a:r>
              <a:rPr lang="en-US" smtClean="0"/>
              <a:t>call to \mApply{} has an invocation as its input. The invocation</a:t>
            </a:r>
          </a:p>
          <a:p>
            <a:r>
              <a:rPr lang="en-US" smtClean="0"/>
              <a:t>is a description of the invoked method and its arguments. The</a:t>
            </a:r>
          </a:p>
          <a:p>
            <a:r>
              <a:rPr lang="en-US" smtClean="0"/>
              <a:t>\mApply{} call applies the invoked method to the object by</a:t>
            </a:r>
          </a:p>
          <a:p>
            <a:r>
              <a:rPr lang="en-US" smtClean="0"/>
              <a:t>modifying the generic object's state and returning an appropriate</a:t>
            </a:r>
          </a:p>
          <a:p>
            <a:r>
              <a:rPr lang="en-US" smtClean="0"/>
              <a:t>output as its response. For example, a stack would have its</a:t>
            </a:r>
          </a:p>
          <a:p>
            <a:r>
              <a:rPr lang="en-US" smtClean="0"/>
              <a:t>invocations be either a push with the appropriate argument or a</a:t>
            </a:r>
          </a:p>
          <a:p>
            <a:r>
              <a:rPr lang="en-US" smtClean="0"/>
              <a:t>pop with a void argument. The response of the push would be void</a:t>
            </a:r>
          </a:p>
          <a:p>
            <a:r>
              <a:rPr lang="en-US" smtClean="0"/>
              <a:t>and the response of the pop would be the last element pushed.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0BD58CFA-204E-4806-8DF4-97417471D4EE}" type="slidenum">
              <a:rPr lang="ar-SA" smtClean="0"/>
              <a:pPr/>
              <a:t>2</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91758F39-F36A-4BB4-B29D-1115375A433F}" type="slidenum">
              <a:rPr lang="ar-SA" smtClean="0"/>
              <a:pPr/>
              <a:t>20</a:t>
            </a:fld>
            <a:endParaRPr lang="en-US" smtClean="0"/>
          </a:p>
        </p:txBody>
      </p:sp>
      <p:sp>
        <p:nvSpPr>
          <p:cNvPr id="134147" name="Rectangle 2"/>
          <p:cNvSpPr>
            <a:spLocks noGrp="1" noRot="1" noChangeAspect="1" noChangeArrowheads="1" noTextEdit="1"/>
          </p:cNvSpPr>
          <p:nvPr>
            <p:ph type="sldImg"/>
          </p:nvPr>
        </p:nvSpPr>
        <p:spPr>
          <a:xfrm>
            <a:off x="1144588" y="685800"/>
            <a:ext cx="4572000" cy="3429000"/>
          </a:xfrm>
          <a:ln/>
        </p:spPr>
      </p:sp>
      <p:sp>
        <p:nvSpPr>
          <p:cNvPr id="134148" name="Rectangle 3"/>
          <p:cNvSpPr>
            <a:spLocks noGrp="1" noChangeArrowheads="1"/>
          </p:cNvSpPr>
          <p:nvPr>
            <p:ph type="body" idx="1"/>
          </p:nvPr>
        </p:nvSpPr>
        <p:spPr>
          <a:noFill/>
          <a:ln/>
        </p:spPr>
        <p:txBody>
          <a:bodyPr/>
          <a:lstStyle/>
          <a:p>
            <a:pPr marL="228600" indent="-228600"/>
            <a:r>
              <a:rPr lang="en-US" smtClean="0"/>
              <a:t>We will start by implementing a lock-free universal construction, and only then move on to develop it into a wait-free solution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851F6965-228F-4102-9B0C-8A08273DD086}" type="slidenum">
              <a:rPr lang="ar-SA" smtClean="0"/>
              <a:pPr/>
              <a:t>21</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r>
              <a:rPr lang="en-US" smtClean="0"/>
              <a:t>Can’t have one pointer have consensus does on it many times by the same thread. If students ask, trying to have threads have a new decide object in a node and then go back and update the pointer with a simple write based on the decision will also not work because slow </a:t>
            </a:r>
          </a:p>
          <a:p>
            <a:r>
              <a:rPr lang="en-US" smtClean="0"/>
              <a:t>Writers may erase what fast ones did. Our solution is actually along these lines, but it has a chain of nodes in each of which the pointer is </a:t>
            </a:r>
          </a:p>
          <a:p>
            <a:r>
              <a:rPr lang="en-US" smtClean="0"/>
              <a:t>only set once which is why it works…</a:t>
            </a:r>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4ADC31F1-B850-446D-BFBF-E9311E58A588}" type="slidenum">
              <a:rPr lang="ar-SA" smtClean="0"/>
              <a:pPr/>
              <a:t>22</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F3F7E01A-3AB5-4D96-9164-7847692B15A2}" type="slidenum">
              <a:rPr lang="ar-SA" smtClean="0"/>
              <a:pPr/>
              <a:t>23</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32D9D82A-9C89-4A4C-9424-2D05192B6681}" type="slidenum">
              <a:rPr lang="ar-SA" smtClean="0"/>
              <a:pPr/>
              <a:t>24</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255003D6-99FB-42DA-95CA-4E9ABBB13521}" type="slidenum">
              <a:rPr lang="ar-SA" smtClean="0"/>
              <a:pPr/>
              <a:t>25</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E5ABA451-295D-4DAD-AE87-704C27B9F7DD}" type="slidenum">
              <a:rPr lang="ar-SA" smtClean="0"/>
              <a:pPr/>
              <a:t>26</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r>
              <a:rPr lang="en-US" smtClean="0"/>
              <a:t>Traverse the list and compute the response by applying all the method calls from the initial state.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57AE53B1-8846-4009-A4EA-B5EA9B952E69}" type="slidenum">
              <a:rPr lang="ar-SA" smtClean="0"/>
              <a:pPr/>
              <a:t>27</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r>
              <a:rPr lang="en-US" smtClean="0"/>
              <a:t>Traverse the list and compute the response by applying all the method calls from the initial state.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4492A4CA-09B5-4787-94D0-89BD6A6B3AD7}" type="slidenum">
              <a:rPr lang="ar-SA" smtClean="0"/>
              <a:pPr/>
              <a:t>28</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r>
              <a:rPr lang="en-US" smtClean="0"/>
              <a:t>Because we are using a new node every time, we have a consensus object that is used only one time. But as we will explain later, it cannot be read, so we need the actual pointer to be a regular memory location. Because </a:t>
            </a:r>
          </a:p>
          <a:p>
            <a:r>
              <a:rPr lang="en-US" smtClean="0"/>
              <a:t>All threads write the same value to this location, there will not be a problem.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4492A4CA-09B5-4787-94D0-89BD6A6B3AD7}" type="slidenum">
              <a:rPr lang="ar-SA" smtClean="0"/>
              <a:pPr/>
              <a:t>29</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r>
              <a:rPr lang="en-US" smtClean="0"/>
              <a:t>Because we are using a new node every time, we have a consensus object that is used only one time. But as we will explain later, it cannot be read, so we need the actual pointer to be a regular memory location. Because </a:t>
            </a:r>
          </a:p>
          <a:p>
            <a:r>
              <a:rPr lang="en-US" smtClean="0"/>
              <a:t>All threads write the same value to this location, there will not be a problem.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748482E7-D0E0-4724-85B3-C2A3A8C8BF12}" type="slidenum">
              <a:rPr lang="ar-SA" smtClean="0"/>
              <a:pPr/>
              <a:t>3</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4492A4CA-09B5-4787-94D0-89BD6A6B3AD7}" type="slidenum">
              <a:rPr lang="ar-SA" smtClean="0"/>
              <a:pPr/>
              <a:t>30</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r>
              <a:rPr lang="en-US" smtClean="0"/>
              <a:t>Because we are using a new node every time, we have a consensus object that is used only one time. But as we will explain later, it cannot be read, so we need the actual pointer to be a regular memory location. Because </a:t>
            </a:r>
          </a:p>
          <a:p>
            <a:r>
              <a:rPr lang="en-US" smtClean="0"/>
              <a:t>All threads write the same value to this location, there will not be a problem.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9F62B109-2096-4712-A941-D8FA408BDAAE}" type="slidenum">
              <a:rPr lang="ar-SA" smtClean="0"/>
              <a:pPr/>
              <a:t>31</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271667C7-1A76-489E-83EF-78EEDD1C30A4}" type="slidenum">
              <a:rPr lang="ar-SA" smtClean="0"/>
              <a:pPr/>
              <a:t>32</a:t>
            </a:fld>
            <a:endParaRPr lang="en-US"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439662F7-80D6-480C-99F4-11E9EBCDCE40}" type="slidenum">
              <a:rPr lang="ar-SA" smtClean="0"/>
              <a:pPr/>
              <a:t>33</a:t>
            </a:fld>
            <a:endParaRPr lang="en-US"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7192078D-5224-4555-BADD-FA272B03B0FB}" type="slidenum">
              <a:rPr lang="ar-SA" smtClean="0"/>
              <a:pPr/>
              <a:t>34</a:t>
            </a:fld>
            <a:endParaRPr lang="en-US"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2B52BF79-16EA-4D81-B482-870058463C73}" type="slidenum">
              <a:rPr lang="ar-SA" smtClean="0"/>
              <a:pPr/>
              <a:t>35</a:t>
            </a:fld>
            <a:endParaRPr lang="en-US"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7E8B855A-902B-4B9A-8ABE-D19F6696BB62}" type="slidenum">
              <a:rPr lang="ar-SA" smtClean="0"/>
              <a:pPr/>
              <a:t>36</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15CA4A9A-204D-4D65-A208-931EFE593E8D}" type="slidenum">
              <a:rPr lang="ar-SA" smtClean="0"/>
              <a:pPr/>
              <a:t>37</a:t>
            </a:fld>
            <a:endParaRPr lang="en-US"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48DC7CD7-3C76-4AE5-939C-6B51A05CE349}" type="slidenum">
              <a:rPr lang="ar-SA" smtClean="0"/>
              <a:pPr/>
              <a:t>38</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2DB991A2-65F1-48BB-A4CB-D470EA9CD2A5}" type="slidenum">
              <a:rPr lang="ar-SA" smtClean="0"/>
              <a:pPr/>
              <a:t>39</a:t>
            </a:fld>
            <a:endParaRPr 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E858FDE2-6B3F-495D-9574-A5F8106BDF11}" type="slidenum">
              <a:rPr lang="ar-SA" smtClean="0"/>
              <a:pPr/>
              <a:t>4</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912813" y="4343400"/>
            <a:ext cx="5032375" cy="4114800"/>
          </a:xfrm>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F852EEF4-3D5B-4C84-BD13-D609737A153D}" type="slidenum">
              <a:rPr lang="ar-SA" smtClean="0"/>
              <a:pPr/>
              <a:t>40</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r>
              <a:rPr lang="en-US" smtClean="0"/>
              <a:t>We need to locate the current head of the log.</a:t>
            </a:r>
          </a:p>
          <a:p>
            <a:r>
              <a:rPr lang="en-US" smtClean="0"/>
              <a:t>Unfortunately, we cannot use a simple consensus object because it must be</a:t>
            </a:r>
          </a:p>
          <a:p>
            <a:r>
              <a:rPr lang="en-US" smtClean="0"/>
              <a:t>updated repeatedly, and we assume that consensus objects can only be accessed</a:t>
            </a:r>
          </a:p>
          <a:p>
            <a:r>
              <a:rPr lang="en-US" smtClean="0"/>
              <a:t>once by each thread.</a:t>
            </a:r>
          </a:p>
          <a:p>
            <a:r>
              <a:rPr lang="en-US" smtClean="0"/>
              <a:t>Instead, we create a distributed structure of the kind</a:t>
            </a:r>
          </a:p>
          <a:p>
            <a:r>
              <a:rPr lang="en-US" smtClean="0"/>
              <a:t>used in the Bakery algorithm of Chapter~\ref{chapter:mutex}. We</a:t>
            </a:r>
          </a:p>
          <a:p>
            <a:r>
              <a:rPr lang="en-US" smtClean="0"/>
              <a:t>represent the head pointer \aHead{} as an $n$-entry array, where</a:t>
            </a:r>
          </a:p>
          <a:p>
            <a:r>
              <a:rPr lang="en-US" smtClean="0"/>
              <a:t>\aHead{i} is the last node in the list that thread $i$ has</a:t>
            </a:r>
          </a:p>
          <a:p>
            <a:r>
              <a:rPr lang="en-US" smtClean="0"/>
              <a:t>observed, understanding that many of the observed head array</a:t>
            </a:r>
          </a:p>
          <a:p>
            <a:r>
              <a:rPr lang="en-US" smtClean="0"/>
              <a:t>entries may be outdated due to concurrency. Initially all entries</a:t>
            </a:r>
          </a:p>
          <a:p>
            <a:r>
              <a:rPr lang="en-US" smtClean="0"/>
              <a:t>point to the same dummy node pointed to by the \fTail{}.  The</a:t>
            </a:r>
          </a:p>
          <a:p>
            <a:r>
              <a:rPr lang="en-US" smtClean="0"/>
              <a:t>returned value for the head is determined by finding the node with</a:t>
            </a:r>
          </a:p>
          <a:p>
            <a:r>
              <a:rPr lang="en-US" smtClean="0"/>
              <a:t>the maximum sequence number among the nodes read in the head</a:t>
            </a:r>
          </a:p>
          <a:p>
            <a:r>
              <a:rPr lang="en-US" smtClean="0"/>
              <a:t>array. The method $\max()$ in Figure~\ref{figure:node} will</a:t>
            </a:r>
          </a:p>
          <a:p>
            <a:r>
              <a:rPr lang="en-US" smtClean="0"/>
              <a:t>return this maximal value, the node in the log with possibly the</a:t>
            </a:r>
          </a:p>
          <a:p>
            <a:r>
              <a:rPr lang="en-US" smtClean="0"/>
              <a:t>highest \fSeq{} sequence number, but no smaller than the</a:t>
            </a:r>
          </a:p>
          <a:p>
            <a:r>
              <a:rPr lang="en-US" smtClean="0"/>
              <a:t>maximum in the array before $max()$ was called.</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0E151D41-00C6-4788-9710-850D68FF67E4}" type="slidenum">
              <a:rPr lang="ar-SA" smtClean="0"/>
              <a:pPr/>
              <a:t>41</a:t>
            </a:fld>
            <a:endParaRPr 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2BF1538C-0C4C-4B02-BC76-6AB072895068}" type="slidenum">
              <a:rPr lang="ar-SA" smtClean="0"/>
              <a:pPr/>
              <a:t>42</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1B57BD4-41DD-4DB5-BD39-91A49A6091D4}" type="slidenum">
              <a:rPr lang="ar-SA" smtClean="0"/>
              <a:pPr/>
              <a:t>43</a:t>
            </a:fld>
            <a:endParaRPr 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2F9718C9-21AE-4208-8418-5767158F8A3E}" type="slidenum">
              <a:rPr lang="ar-SA" smtClean="0"/>
              <a:pPr/>
              <a:t>44</a:t>
            </a:fld>
            <a:endParaRPr lang="en-US"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9237BBF8-DB97-4BD4-BD35-D0E2931BEBBC}" type="slidenum">
              <a:rPr lang="ar-SA" smtClean="0"/>
              <a:pPr/>
              <a:t>45</a:t>
            </a:fld>
            <a:endParaRPr lang="en-US"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r>
              <a:rPr lang="en-US" smtClean="0"/>
              <a:t>This work like in the bakery algorithm.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0FB94439-5F74-40FA-9C6C-E360788E6D9B}" type="slidenum">
              <a:rPr lang="ar-SA" smtClean="0"/>
              <a:pPr/>
              <a:t>46</a:t>
            </a:fld>
            <a:endParaRPr lang="en-US"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559DBE99-222A-4548-B8B7-90F9CA760A49}" type="slidenum">
              <a:rPr lang="ar-SA" smtClean="0"/>
              <a:pPr/>
              <a:t>47</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EBD0767F-36AB-4A8D-91AF-612C83BC49A4}" type="slidenum">
              <a:rPr lang="ar-SA" smtClean="0"/>
              <a:pPr/>
              <a:t>48</a:t>
            </a:fld>
            <a:endParaRPr 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0911E3C5-3A8E-47EE-A38E-DDB664453B4F}" type="slidenum">
              <a:rPr lang="ar-SA" smtClean="0"/>
              <a:pPr/>
              <a:t>49</a:t>
            </a:fld>
            <a:endParaRPr lang="en-US"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r>
              <a:rPr lang="en-US" smtClean="0"/>
              <a:t>Part 1 of the universal application.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F6E675BC-4C91-4C0E-BBA3-94A74ADE6AA4}" type="slidenum">
              <a:rPr lang="ar-SA" smtClean="0"/>
              <a:pPr/>
              <a:t>5</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xfrm>
            <a:off x="912813" y="4343400"/>
            <a:ext cx="5032375" cy="4114800"/>
          </a:xfrm>
          <a:no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8E4CA3D9-AD48-440B-A641-E06DC0C50B8C}" type="slidenum">
              <a:rPr lang="ar-SA" smtClean="0"/>
              <a:pPr/>
              <a:t>50</a:t>
            </a:fld>
            <a:endParaRPr lang="en-US"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33069AED-7BAE-439E-8E5C-71C9EC3C680A}" type="slidenum">
              <a:rPr lang="ar-SA" smtClean="0"/>
              <a:pPr/>
              <a:t>51</a:t>
            </a:fld>
            <a:endParaRPr lang="en-US"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56A73AA1-7C39-4431-A11B-92E8111157AF}" type="slidenum">
              <a:rPr lang="ar-SA" smtClean="0"/>
              <a:pPr/>
              <a:t>52</a:t>
            </a:fld>
            <a:endParaRPr lang="en-US"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4DBB07AD-2BA6-443B-8F67-30F4549D4840}" type="slidenum">
              <a:rPr lang="ar-SA" smtClean="0"/>
              <a:pPr/>
              <a:t>53</a:t>
            </a:fld>
            <a:endParaRPr lang="en-US"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CC855FAE-C197-40A0-AB27-5DC937FD721B}" type="slidenum">
              <a:rPr lang="ar-SA" smtClean="0"/>
              <a:pPr/>
              <a:t>54</a:t>
            </a:fld>
            <a:endParaRPr lang="en-US"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691953B9-4FBE-414E-9EF1-68BFD9B29AD6}" type="slidenum">
              <a:rPr lang="ar-SA" smtClean="0"/>
              <a:pPr/>
              <a:t>55</a:t>
            </a:fld>
            <a:endParaRPr lang="en-US"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E4126BBE-D84C-4333-81C1-A44CEC341A1F}" type="slidenum">
              <a:rPr lang="ar-SA" smtClean="0"/>
              <a:pPr/>
              <a:t>56</a:t>
            </a:fld>
            <a:endParaRPr lang="en-US"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r>
              <a:rPr lang="en-US" smtClean="0"/>
              <a:t>Notice that the next pointer could have already been written by another node, in which case the thread is overwriting the locations with the same value.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C8AB9EC3-6E0B-49CA-AA5B-A080D514C6A0}" type="slidenum">
              <a:rPr lang="ar-SA" smtClean="0"/>
              <a:pPr/>
              <a:t>57</a:t>
            </a:fld>
            <a:endParaRPr lang="en-US"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r>
              <a:rPr lang="en-US" smtClean="0"/>
              <a:t>Notice that the setting could be by a node other than the one whose method call the winning node represents.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8BFD1156-4CC2-4C29-839A-CF613B488D02}" type="slidenum">
              <a:rPr lang="ar-SA" smtClean="0"/>
              <a:pPr/>
              <a:t>58</a:t>
            </a:fld>
            <a:endParaRPr lang="en-US"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r>
              <a:rPr lang="en-US" smtClean="0"/>
              <a:t>Notice that the setting could be by a node other than the one whose method call the winning node represents. </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39DF013D-F24E-42FE-9E41-9EC814B84E7C}" type="slidenum">
              <a:rPr lang="ar-SA" smtClean="0"/>
              <a:pPr/>
              <a:t>59</a:t>
            </a:fld>
            <a:endParaRPr lang="en-US"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EFEBDB54-2BC0-4464-821D-C7153685A873}" type="slidenum">
              <a:rPr lang="ar-SA" smtClean="0"/>
              <a:pPr/>
              <a:t>6</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912813" y="4343400"/>
            <a:ext cx="5032375" cy="4114800"/>
          </a:xfrm>
          <a:no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E51DC949-547D-4FB7-90D2-C5471542186F}" type="slidenum">
              <a:rPr lang="ar-SA" smtClean="0"/>
              <a:pPr/>
              <a:t>60</a:t>
            </a:fld>
            <a:endParaRPr lang="en-US" smtClean="0"/>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r>
              <a:rPr lang="en-US" smtClean="0"/>
              <a:t>In this part of the code we compute the response.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4C437552-B6A6-4824-A56B-9B49B8E2C23C}" type="slidenum">
              <a:rPr lang="ar-SA" smtClean="0"/>
              <a:pPr/>
              <a:t>61</a:t>
            </a:fld>
            <a:endParaRPr lang="en-US"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E1F97E4A-D0C1-40A0-9F1C-7F542B580108}" type="slidenum">
              <a:rPr lang="ar-SA" smtClean="0"/>
              <a:pPr/>
              <a:t>62</a:t>
            </a:fld>
            <a:endParaRPr lang="en-US"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D8691AC8-E5B2-4798-AE00-05964BD6124E}" type="slidenum">
              <a:rPr lang="ar-SA" smtClean="0"/>
              <a:pPr/>
              <a:t>63</a:t>
            </a:fld>
            <a:endParaRPr lang="en-US"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64A943E2-D6A8-425D-9B7C-E36AF8E1EDBD}" type="slidenum">
              <a:rPr lang="ar-SA" smtClean="0"/>
              <a:pPr/>
              <a:t>64</a:t>
            </a:fld>
            <a:endParaRPr lang="en-US"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FAE633C1-C619-43C9-B051-C3218A728956}" type="slidenum">
              <a:rPr lang="ar-SA" smtClean="0"/>
              <a:pPr/>
              <a:t>65</a:t>
            </a:fld>
            <a:endParaRPr lang="en-US" smtClean="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CF21278E-A769-4513-8C86-A67852F5A827}" type="slidenum">
              <a:rPr lang="ar-SA" smtClean="0"/>
              <a:pPr/>
              <a:t>66</a:t>
            </a:fld>
            <a:endParaRPr lang="en-US"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r>
              <a:rPr lang="en-US" smtClean="0"/>
              <a:t>To compute my response. </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ED5C62AD-F2EC-42F4-A862-B8BE7702B590}" type="slidenum">
              <a:rPr lang="ar-SA" smtClean="0"/>
              <a:pPr/>
              <a:t>67</a:t>
            </a:fld>
            <a:endParaRPr lang="en-US"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r>
              <a:rPr lang="en-US" smtClean="0"/>
              <a:t>Our construction is correct, that is, it is a linearizable</a:t>
            </a:r>
          </a:p>
          <a:p>
            <a:r>
              <a:rPr lang="en-US" smtClean="0"/>
              <a:t>implementation of the sequential object, because the log is</a:t>
            </a:r>
          </a:p>
          <a:p>
            <a:r>
              <a:rPr lang="en-US" smtClean="0"/>
              <a:t>immutable and each \mApply{} call can be linearized at the point</a:t>
            </a:r>
          </a:p>
          <a:p>
            <a:r>
              <a:rPr lang="en-US" smtClean="0"/>
              <a:t>in which the consensus call adding it to the log was decided.</a:t>
            </a:r>
          </a:p>
          <a:p>
            <a:endParaRPr lang="en-US" smtClean="0"/>
          </a:p>
          <a:p>
            <a:r>
              <a:rPr lang="en-US" smtClean="0"/>
              <a:t>Why is our construction lock-free? We first note that the ``true''</a:t>
            </a:r>
          </a:p>
          <a:p>
            <a:r>
              <a:rPr lang="en-US" smtClean="0"/>
              <a:t>head of the log, the latest node agreed on as the new head, is</a:t>
            </a:r>
          </a:p>
          <a:p>
            <a:r>
              <a:rPr lang="en-US" smtClean="0"/>
              <a:t>always added to the head array within a finite number of steps</a:t>
            </a:r>
          </a:p>
          <a:p>
            <a:r>
              <a:rPr lang="en-US" smtClean="0"/>
              <a:t>from the moment of decision.</a:t>
            </a:r>
          </a:p>
          <a:p>
            <a:r>
              <a:rPr lang="en-US" smtClean="0"/>
              <a:t>This claim follows because  the node's</a:t>
            </a:r>
          </a:p>
          <a:p>
            <a:r>
              <a:rPr lang="en-US" smtClean="0"/>
              <a:t>predecessor must already appear in the head array, and any node</a:t>
            </a:r>
          </a:p>
          <a:p>
            <a:r>
              <a:rPr lang="en-US" smtClean="0"/>
              <a:t>repeatedly attempting to add a new node will repeatedly run the</a:t>
            </a:r>
          </a:p>
          <a:p>
            <a:r>
              <a:rPr lang="en-US" smtClean="0"/>
              <a:t>$\max$ function on the head array. It will detect this</a:t>
            </a:r>
          </a:p>
          <a:p>
            <a:r>
              <a:rPr lang="en-US" smtClean="0"/>
              <a:t>predecessor, run consensus on its \fDecideNext{}, then update all</a:t>
            </a:r>
          </a:p>
          <a:p>
            <a:r>
              <a:rPr lang="en-US" smtClean="0"/>
              <a:t>its fields including the sequence number, and finally add the</a:t>
            </a:r>
          </a:p>
          <a:p>
            <a:r>
              <a:rPr lang="en-US" smtClean="0"/>
              <a:t>decided node to its entry of the head array. Thus, the new</a:t>
            </a:r>
          </a:p>
          <a:p>
            <a:r>
              <a:rPr lang="en-US" smtClean="0"/>
              <a:t>``true'' head node is always eventually recorded in the head</a:t>
            </a:r>
          </a:p>
          <a:p>
            <a:r>
              <a:rPr lang="en-US" smtClean="0"/>
              <a:t>array. Therefore, the only way a thread can continue to spin</a:t>
            </a:r>
          </a:p>
          <a:p>
            <a:r>
              <a:rPr lang="en-US" smtClean="0"/>
              <a:t>indefinitely, failing to add its own node to the log, is if</a:t>
            </a:r>
          </a:p>
          <a:p>
            <a:r>
              <a:rPr lang="en-US" smtClean="0"/>
              <a:t>other threads repeatedly succeed in appending their own nodes to</a:t>
            </a:r>
          </a:p>
          <a:p>
            <a:r>
              <a:rPr lang="en-US" smtClean="0"/>
              <a:t>the log, continuously changing the new head node.</a:t>
            </a:r>
          </a:p>
          <a:p>
            <a:r>
              <a:rPr lang="en-US" smtClean="0"/>
              <a:t>This kind of starvation can occur only if the other nodes</a:t>
            </a:r>
          </a:p>
          <a:p>
            <a:r>
              <a:rPr lang="en-US" smtClean="0"/>
              <a:t>are continually completing their</a:t>
            </a:r>
          </a:p>
          <a:p>
            <a:r>
              <a:rPr lang="en-US" smtClean="0"/>
              <a:t>associated invocations, implying that the construction</a:t>
            </a:r>
          </a:p>
          <a:p>
            <a:r>
              <a:rPr lang="en-US" smtClean="0"/>
              <a:t>is lock-free.</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4D566EFC-DDDB-474E-96CD-8F067395F31E}" type="slidenum">
              <a:rPr lang="ar-SA" smtClean="0"/>
              <a:pPr/>
              <a:t>68</a:t>
            </a:fld>
            <a:endParaRPr lang="en-US" smtClean="0"/>
          </a:p>
        </p:txBody>
      </p:sp>
      <p:sp>
        <p:nvSpPr>
          <p:cNvPr id="1812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DE82F40E-8EB7-468C-B2E9-02A35BA29D31}" type="slidenum">
              <a:rPr lang="ar-SA" sz="1200">
                <a:latin typeface="Marlett" pitchFamily="2" charset="2"/>
              </a:rPr>
              <a:pPr algn="r"/>
              <a:t>68</a:t>
            </a:fld>
            <a:endParaRPr lang="en-US" sz="1200">
              <a:latin typeface="Marlett" pitchFamily="2" charset="2"/>
            </a:endParaRPr>
          </a:p>
        </p:txBody>
      </p:sp>
      <p:sp>
        <p:nvSpPr>
          <p:cNvPr id="181252" name="Rectangle 2"/>
          <p:cNvSpPr>
            <a:spLocks noGrp="1" noRot="1" noChangeAspect="1" noChangeArrowheads="1" noTextEdit="1"/>
          </p:cNvSpPr>
          <p:nvPr>
            <p:ph type="sldImg"/>
          </p:nvPr>
        </p:nvSpPr>
        <p:spPr>
          <a:ln/>
        </p:spPr>
      </p:sp>
      <p:sp>
        <p:nvSpPr>
          <p:cNvPr id="181253" name="Rectangle 3"/>
          <p:cNvSpPr>
            <a:spLocks noGrp="1" noChangeArrowheads="1"/>
          </p:cNvSpPr>
          <p:nvPr>
            <p:ph type="body" idx="1"/>
          </p:nvPr>
        </p:nvSpPr>
        <p:spPr>
          <a:noFill/>
          <a:ln/>
        </p:spPr>
        <p:txBody>
          <a:bodyPr/>
          <a:lstStyle/>
          <a:p>
            <a:r>
              <a:rPr lang="en-US" smtClean="0"/>
              <a:t>Our construction is correct, that is, it is a linearizable</a:t>
            </a:r>
          </a:p>
          <a:p>
            <a:r>
              <a:rPr lang="en-US" smtClean="0"/>
              <a:t>implementation of the sequential object, because the log is</a:t>
            </a:r>
          </a:p>
          <a:p>
            <a:r>
              <a:rPr lang="en-US" smtClean="0"/>
              <a:t>immutable and each \mApply{} call can be linearized at the point</a:t>
            </a:r>
          </a:p>
          <a:p>
            <a:r>
              <a:rPr lang="en-US" smtClean="0"/>
              <a:t>in which the consensus call adding it to the log was decided.</a:t>
            </a:r>
          </a:p>
          <a:p>
            <a:endParaRPr lang="en-US" smtClean="0"/>
          </a:p>
          <a:p>
            <a:r>
              <a:rPr lang="en-US" smtClean="0"/>
              <a:t>Why is our construction lock-free? We first note that the ``true''</a:t>
            </a:r>
          </a:p>
          <a:p>
            <a:r>
              <a:rPr lang="en-US" smtClean="0"/>
              <a:t>head of the log, the latest node agreed on as the new head, is</a:t>
            </a:r>
          </a:p>
          <a:p>
            <a:r>
              <a:rPr lang="en-US" smtClean="0"/>
              <a:t>always added to the head array within a finite number of steps</a:t>
            </a:r>
          </a:p>
          <a:p>
            <a:r>
              <a:rPr lang="en-US" smtClean="0"/>
              <a:t>from the moment of decision.</a:t>
            </a:r>
          </a:p>
          <a:p>
            <a:r>
              <a:rPr lang="en-US" smtClean="0"/>
              <a:t>This claim follows because  the node's</a:t>
            </a:r>
          </a:p>
          <a:p>
            <a:r>
              <a:rPr lang="en-US" smtClean="0"/>
              <a:t>predecessor must already appear in the head array, and any node</a:t>
            </a:r>
          </a:p>
          <a:p>
            <a:r>
              <a:rPr lang="en-US" smtClean="0"/>
              <a:t>repeatedly attempting to add a new node will repeatedly run the</a:t>
            </a:r>
          </a:p>
          <a:p>
            <a:r>
              <a:rPr lang="en-US" smtClean="0"/>
              <a:t>$\max$ function on the head array. It will detect this</a:t>
            </a:r>
          </a:p>
          <a:p>
            <a:r>
              <a:rPr lang="en-US" smtClean="0"/>
              <a:t>predecessor, run consensus on its \fDecideNext{}, then update all</a:t>
            </a:r>
          </a:p>
          <a:p>
            <a:r>
              <a:rPr lang="en-US" smtClean="0"/>
              <a:t>its fields including the sequence number, and finally add the</a:t>
            </a:r>
          </a:p>
          <a:p>
            <a:r>
              <a:rPr lang="en-US" smtClean="0"/>
              <a:t>decided node to its entry of the head array. Thus, the new</a:t>
            </a:r>
          </a:p>
          <a:p>
            <a:r>
              <a:rPr lang="en-US" smtClean="0"/>
              <a:t>``true'' head node is always eventually recorded in the head</a:t>
            </a:r>
          </a:p>
          <a:p>
            <a:r>
              <a:rPr lang="en-US" smtClean="0"/>
              <a:t>array. Therefore, the only way a thread can continue to spin</a:t>
            </a:r>
          </a:p>
          <a:p>
            <a:r>
              <a:rPr lang="en-US" smtClean="0"/>
              <a:t>indefinitely, failing to add its own node to the log, is if</a:t>
            </a:r>
          </a:p>
          <a:p>
            <a:r>
              <a:rPr lang="en-US" smtClean="0"/>
              <a:t>other threads repeatedly succeed in appending their own nodes to</a:t>
            </a:r>
          </a:p>
          <a:p>
            <a:r>
              <a:rPr lang="en-US" smtClean="0"/>
              <a:t>the log, continuously changing the new head node.</a:t>
            </a:r>
          </a:p>
          <a:p>
            <a:r>
              <a:rPr lang="en-US" smtClean="0"/>
              <a:t>This kind of starvation can occur only if the other nodes</a:t>
            </a:r>
          </a:p>
          <a:p>
            <a:r>
              <a:rPr lang="en-US" smtClean="0"/>
              <a:t>are continually completing their</a:t>
            </a:r>
          </a:p>
          <a:p>
            <a:r>
              <a:rPr lang="en-US" smtClean="0"/>
              <a:t>associated invocations, implying that the construction</a:t>
            </a:r>
          </a:p>
          <a:p>
            <a:r>
              <a:rPr lang="en-US" smtClean="0"/>
              <a:t>is lock-free.</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2BF4820A-311A-43C9-A997-86353429104F}" type="slidenum">
              <a:rPr lang="ar-SA" smtClean="0"/>
              <a:pPr/>
              <a:t>69</a:t>
            </a:fld>
            <a:endParaRPr lang="en-US"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r>
              <a:rPr lang="en-US" smtClean="0"/>
              <a:t>How do we turn a lock-free algorithm into a wait-free one? The full</a:t>
            </a:r>
          </a:p>
          <a:p>
            <a:r>
              <a:rPr lang="en-US" smtClean="0"/>
              <a:t>wait-free algorithm appears in Figure~\ref{figure:universal}. We</a:t>
            </a:r>
          </a:p>
          <a:p>
            <a:r>
              <a:rPr lang="en-US" smtClean="0"/>
              <a:t>need to guarantee that every thread completes its \mApply{} within</a:t>
            </a:r>
          </a:p>
          <a:p>
            <a:r>
              <a:rPr lang="en-US" smtClean="0"/>
              <a:t>some finite number of steps, that is, no thread starves. To</a:t>
            </a:r>
          </a:p>
          <a:p>
            <a:r>
              <a:rPr lang="en-US" smtClean="0"/>
              <a:t>guarantee this property, threads making progress must help more</a:t>
            </a:r>
          </a:p>
          <a:p>
            <a:r>
              <a:rPr lang="en-US" smtClean="0"/>
              <a:t>unfortunate threads to complete their calls. The ``helping''</a:t>
            </a:r>
          </a:p>
          <a:p>
            <a:r>
              <a:rPr lang="en-US" smtClean="0"/>
              <a:t>methodology we will show here in a universal context occurs in a</a:t>
            </a:r>
          </a:p>
          <a:p>
            <a:r>
              <a:rPr lang="en-US" smtClean="0"/>
              <a:t>more specialized form in many wait-free algorithms.</a:t>
            </a:r>
          </a:p>
          <a:p>
            <a:endParaRPr lang="en-US" smtClean="0"/>
          </a:p>
          <a:p>
            <a:r>
              <a:rPr lang="en-US" smtClean="0"/>
              <a:t>To allow helping, each thread must share with other threads the</a:t>
            </a:r>
          </a:p>
          <a:p>
            <a:r>
              <a:rPr lang="en-US" smtClean="0"/>
              <a:t>details of the \mApply{} call that it is trying to complete. We</a:t>
            </a:r>
          </a:p>
          <a:p>
            <a:r>
              <a:rPr lang="en-US" smtClean="0"/>
              <a:t>therefore add to our algorithm an $n$-element \aAnnounce{} array,</a:t>
            </a:r>
          </a:p>
          <a:p>
            <a:r>
              <a:rPr lang="en-US" smtClean="0"/>
              <a:t>where \aAnnounce{i} is the node thread</a:t>
            </a:r>
          </a:p>
          <a:p>
            <a:r>
              <a:rPr lang="en-US" smtClean="0"/>
              <a:t>$i$ is currently trying to append to the list. Initially all</a:t>
            </a:r>
          </a:p>
          <a:p>
            <a:r>
              <a:rPr lang="en-US" smtClean="0"/>
              <a:t>entries point to the dummy node, which has a sequence number of</a:t>
            </a:r>
          </a:p>
          <a:p>
            <a:r>
              <a:rPr lang="en-US" smtClean="0"/>
              <a:t>$1$. We will say that a thread $i$ \emph{announces} a node when it</a:t>
            </a:r>
          </a:p>
          <a:p>
            <a:r>
              <a:rPr lang="en-US" smtClean="0"/>
              <a:t>stores the node in the \aAnnounce{} array at index $i$, and</a:t>
            </a:r>
          </a:p>
          <a:p>
            <a:r>
              <a:rPr lang="en-US" smtClean="0"/>
              <a:t>denote the announced node as being in \aAnnounce{i} for a given</a:t>
            </a:r>
          </a:p>
          <a:p>
            <a:r>
              <a:rPr lang="en-US" smtClean="0"/>
              <a:t>thread $i$.</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AF4DC722-8BF3-4228-9983-F0B13C9DFEE6}" type="slidenum">
              <a:rPr lang="ar-SA" smtClean="0"/>
              <a:pPr/>
              <a:t>7</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507B2D2D-9C3F-498C-8696-224FD89CB111}" type="slidenum">
              <a:rPr lang="ar-SA" smtClean="0"/>
              <a:pPr/>
              <a:t>70</a:t>
            </a:fld>
            <a:endParaRPr lang="en-US"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625C224F-FC57-457E-9F76-4827B15D0E93}" type="slidenum">
              <a:rPr lang="ar-SA" smtClean="0"/>
              <a:pPr/>
              <a:t>71</a:t>
            </a:fld>
            <a:endParaRPr lang="en-US"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F67832D3-F57D-4172-9C36-7608A9042368}" type="slidenum">
              <a:rPr lang="ar-SA" smtClean="0"/>
              <a:pPr/>
              <a:t>72</a:t>
            </a:fld>
            <a:endParaRPr lang="en-US"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5983128D-A388-42AD-88C1-FCA1543EC38D}" type="slidenum">
              <a:rPr lang="ar-SA" smtClean="0"/>
              <a:pPr/>
              <a:t>73</a:t>
            </a:fld>
            <a:endParaRPr lang="en-US"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BA418768-5F1B-4011-B890-923E456F73D5}" type="slidenum">
              <a:rPr lang="ar-SA" smtClean="0"/>
              <a:pPr/>
              <a:t>74</a:t>
            </a:fld>
            <a:endParaRPr lang="en-US"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2BB8ADC4-5546-4F80-A4B2-753C335F7AD9}" type="slidenum">
              <a:rPr lang="ar-SA" smtClean="0"/>
              <a:pPr/>
              <a:t>75</a:t>
            </a:fld>
            <a:endParaRPr lang="en-US"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2D9B7936-1CED-4067-8324-9988B9BDCAB5}" type="slidenum">
              <a:rPr lang="ar-SA" smtClean="0"/>
              <a:pPr/>
              <a:t>76</a:t>
            </a:fld>
            <a:endParaRPr lang="en-US" smtClean="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6C29818E-97E9-4A2B-B581-1C9BFC8E7ED0}" type="slidenum">
              <a:rPr lang="ar-SA" smtClean="0"/>
              <a:pPr/>
              <a:t>77</a:t>
            </a:fld>
            <a:endParaRPr lang="en-US"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DFC7D146-CDD3-44D9-A9F6-F7534AF7601F}" type="slidenum">
              <a:rPr lang="ar-SA" smtClean="0"/>
              <a:pPr/>
              <a:t>78</a:t>
            </a:fld>
            <a:endParaRPr lang="en-US" smtClean="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r>
              <a:rPr lang="en-US" smtClean="0"/>
              <a:t>While the node I announced is not appended continue main loop.</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9717B579-C6C7-4022-991C-5F9F0EE98392}" type="slidenum">
              <a:rPr lang="ar-SA" smtClean="0"/>
              <a:pPr/>
              <a:t>79</a:t>
            </a:fld>
            <a:endParaRPr lang="en-US"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39710467-AD63-4B24-8CB7-3640EACEB5E4}" type="slidenum">
              <a:rPr lang="ar-SA" smtClean="0"/>
              <a:pPr/>
              <a:t>8</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9717B579-C6C7-4022-991C-5F9F0EE98392}" type="slidenum">
              <a:rPr lang="ar-SA" smtClean="0"/>
              <a:pPr/>
              <a:t>80</a:t>
            </a:fld>
            <a:endParaRPr lang="en-US"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9717B579-C6C7-4022-991C-5F9F0EE98392}" type="slidenum">
              <a:rPr lang="ar-SA" smtClean="0"/>
              <a:pPr/>
              <a:t>81</a:t>
            </a:fld>
            <a:endParaRPr lang="en-US"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3F711A9C-2DC4-4AF7-B5ED-A864AFB1BCB0}" type="slidenum">
              <a:rPr lang="ar-SA" smtClean="0"/>
              <a:pPr/>
              <a:t>82</a:t>
            </a:fld>
            <a:endParaRPr lang="en-US" smtClean="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B36E5B5C-F2E7-4719-AFBE-180E995034BD}" type="slidenum">
              <a:rPr lang="ar-SA" smtClean="0"/>
              <a:pPr/>
              <a:t>83</a:t>
            </a:fld>
            <a:endParaRPr lang="en-US" smtClean="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647CA636-2DC0-4FEB-AF7E-934BBFF47F84}" type="slidenum">
              <a:rPr lang="ar-SA" smtClean="0"/>
              <a:pPr/>
              <a:t>84</a:t>
            </a:fld>
            <a:endParaRPr lang="en-US" smtClean="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D820444A-297B-40AF-942A-497463BF125D}" type="slidenum">
              <a:rPr lang="ar-SA" smtClean="0"/>
              <a:pPr/>
              <a:t>85</a:t>
            </a:fld>
            <a:endParaRPr lang="en-US" smtClean="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1B5D93D1-4A16-41EF-BC42-CDF778D62D6B}" type="slidenum">
              <a:rPr lang="ar-SA" smtClean="0"/>
              <a:pPr/>
              <a:t>86</a:t>
            </a:fld>
            <a:endParaRPr lang="en-US"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1B5D93D1-4A16-41EF-BC42-CDF778D62D6B}" type="slidenum">
              <a:rPr lang="ar-SA" smtClean="0"/>
              <a:pPr/>
              <a:t>87</a:t>
            </a:fld>
            <a:endParaRPr lang="en-US"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1B5D93D1-4A16-41EF-BC42-CDF778D62D6B}" type="slidenum">
              <a:rPr lang="ar-SA" smtClean="0"/>
              <a:pPr/>
              <a:t>88</a:t>
            </a:fld>
            <a:endParaRPr lang="en-US"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B49EA327-09E5-4424-9486-251BDA0E1BA6}" type="slidenum">
              <a:rPr lang="ar-SA" smtClean="0"/>
              <a:pPr/>
              <a:t>89</a:t>
            </a:fld>
            <a:endParaRPr lang="en-US"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B85DB96-ED34-41F5-BDFC-1A97D680C590}" type="slidenum">
              <a:rPr lang="ar-SA" smtClean="0"/>
              <a:pPr/>
              <a:t>9</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B49EA327-09E5-4424-9486-251BDA0E1BA6}" type="slidenum">
              <a:rPr lang="ar-SA" smtClean="0"/>
              <a:pPr/>
              <a:t>90</a:t>
            </a:fld>
            <a:endParaRPr lang="en-US"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BC70B91F-6ABE-42B8-A163-5AB4E5270AAE}" type="slidenum">
              <a:rPr lang="ar-SA" smtClean="0"/>
              <a:pPr/>
              <a:t>91</a:t>
            </a:fld>
            <a:endParaRPr lang="en-US"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BC70B91F-6ABE-42B8-A163-5AB4E5270AAE}" type="slidenum">
              <a:rPr lang="ar-SA" smtClean="0"/>
              <a:pPr/>
              <a:t>92</a:t>
            </a:fld>
            <a:endParaRPr lang="en-US"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16485E34-48F6-40F7-840A-48FB960A958F}" type="slidenum">
              <a:rPr lang="ar-SA" smtClean="0"/>
              <a:pPr/>
              <a:t>93</a:t>
            </a:fld>
            <a:endParaRPr lang="en-US" smtClean="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E3071A4B-B45D-48CD-BC21-ABD50A10E132}" type="slidenum">
              <a:rPr lang="ar-SA" smtClean="0"/>
              <a:pPr/>
              <a:t>94</a:t>
            </a:fld>
            <a:endParaRPr lang="en-US"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r>
              <a:rPr lang="en-US" smtClean="0"/>
              <a:t>As if there is a window that slides and the node at the edge if the window gets helped. </a:t>
            </a: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541717CF-F9C4-4094-B7F7-673104A23F7B}" type="slidenum">
              <a:rPr lang="ar-SA" smtClean="0"/>
              <a:pPr/>
              <a:t>95</a:t>
            </a:fld>
            <a:endParaRPr lang="en-US" smtClean="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r>
              <a:rPr lang="en-US" smtClean="0"/>
              <a:t>As if there is a window that slides and the node at the edge if the window gets helped. Notice that the window slides along the sequence numbers, and the helping is done to the thread ids. </a:t>
            </a: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65A5E027-B403-46C0-A4E4-CCC1E3B0C03F}" type="slidenum">
              <a:rPr lang="ar-SA" smtClean="0"/>
              <a:pPr/>
              <a:t>96</a:t>
            </a:fld>
            <a:endParaRPr lang="en-US" smtClean="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F61645D6-7199-4859-871C-6553D0EFDE5B}" type="slidenum">
              <a:rPr lang="ar-SA" smtClean="0"/>
              <a:pPr/>
              <a:t>97</a:t>
            </a:fld>
            <a:endParaRPr lang="en-US" smtClean="0"/>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97BE9B52-AF9A-42C4-8027-57C9D5ED5D8D}" type="slidenum">
              <a:rPr lang="ar-SA" smtClean="0"/>
              <a:pPr/>
              <a:t>98</a:t>
            </a:fld>
            <a:endParaRPr lang="en-US" smtClean="0"/>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A484E50D-4E6C-40DE-AE98-206C2C7EBDEB}" type="slidenum">
              <a:rPr lang="ar-SA" smtClean="0"/>
              <a:pPr/>
              <a:t>99</a:t>
            </a:fld>
            <a:endParaRPr lang="en-US"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5" name="Rectangle 6"/>
          <p:cNvSpPr>
            <a:spLocks noGrp="1" noChangeArrowheads="1"/>
          </p:cNvSpPr>
          <p:nvPr>
            <p:ph type="sldNum" sz="quarter" idx="11"/>
          </p:nvPr>
        </p:nvSpPr>
        <p:spPr>
          <a:ln/>
        </p:spPr>
        <p:txBody>
          <a:bodyPr/>
          <a:lstStyle>
            <a:lvl1pPr>
              <a:defRPr/>
            </a:lvl1pPr>
          </a:lstStyle>
          <a:p>
            <a:pPr>
              <a:defRPr/>
            </a:pPr>
            <a:fld id="{82B1BB45-23C3-44DB-A3ED-A92F15F472B0}"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A4FC90E-923F-4B7A-BB54-FE33729B9F1C}"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A6FA0F4-0AA1-43A2-8823-C5BA18E1338D}"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5" name="Rectangle 6"/>
          <p:cNvSpPr>
            <a:spLocks noGrp="1" noChangeArrowheads="1"/>
          </p:cNvSpPr>
          <p:nvPr>
            <p:ph type="sldNum" sz="quarter" idx="11"/>
          </p:nvPr>
        </p:nvSpPr>
        <p:spPr>
          <a:ln/>
        </p:spPr>
        <p:txBody>
          <a:bodyPr/>
          <a:lstStyle>
            <a:lvl1pPr>
              <a:defRPr/>
            </a:lvl1pPr>
          </a:lstStyle>
          <a:p>
            <a:pPr>
              <a:defRPr/>
            </a:pPr>
            <a:fld id="{967C4D33-6383-4CFE-AFB7-F84E968E56E0}"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5" name="Rectangle 6"/>
          <p:cNvSpPr>
            <a:spLocks noGrp="1" noChangeArrowheads="1"/>
          </p:cNvSpPr>
          <p:nvPr>
            <p:ph type="sldNum" sz="quarter" idx="11"/>
          </p:nvPr>
        </p:nvSpPr>
        <p:spPr>
          <a:ln/>
        </p:spPr>
        <p:txBody>
          <a:bodyPr/>
          <a:lstStyle>
            <a:lvl1pPr>
              <a:defRPr/>
            </a:lvl1pPr>
          </a:lstStyle>
          <a:p>
            <a:pPr>
              <a:defRPr/>
            </a:pPr>
            <a:fld id="{2C96A99C-1A9A-4199-A9B8-3AFCDEF54DF6}"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6" name="Rectangle 6"/>
          <p:cNvSpPr>
            <a:spLocks noGrp="1" noChangeArrowheads="1"/>
          </p:cNvSpPr>
          <p:nvPr>
            <p:ph type="sldNum" sz="quarter" idx="11"/>
          </p:nvPr>
        </p:nvSpPr>
        <p:spPr>
          <a:ln/>
        </p:spPr>
        <p:txBody>
          <a:bodyPr/>
          <a:lstStyle>
            <a:lvl1pPr>
              <a:defRPr/>
            </a:lvl1pPr>
          </a:lstStyle>
          <a:p>
            <a:pPr>
              <a:defRPr/>
            </a:pPr>
            <a:fld id="{FAB77E18-0912-4C7B-A4AF-B8FD3613EFA1}"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8" name="Rectangle 6"/>
          <p:cNvSpPr>
            <a:spLocks noGrp="1" noChangeArrowheads="1"/>
          </p:cNvSpPr>
          <p:nvPr>
            <p:ph type="sldNum" sz="quarter" idx="11"/>
          </p:nvPr>
        </p:nvSpPr>
        <p:spPr>
          <a:ln/>
        </p:spPr>
        <p:txBody>
          <a:bodyPr/>
          <a:lstStyle>
            <a:lvl1pPr>
              <a:defRPr/>
            </a:lvl1pPr>
          </a:lstStyle>
          <a:p>
            <a:pPr>
              <a:defRPr/>
            </a:pPr>
            <a:fld id="{4D6B0230-9060-450A-89D0-7553F925F84D}"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4" name="Rectangle 6"/>
          <p:cNvSpPr>
            <a:spLocks noGrp="1" noChangeArrowheads="1"/>
          </p:cNvSpPr>
          <p:nvPr>
            <p:ph type="sldNum" sz="quarter" idx="11"/>
          </p:nvPr>
        </p:nvSpPr>
        <p:spPr>
          <a:ln/>
        </p:spPr>
        <p:txBody>
          <a:bodyPr/>
          <a:lstStyle>
            <a:lvl1pPr>
              <a:defRPr/>
            </a:lvl1pPr>
          </a:lstStyle>
          <a:p>
            <a:pPr>
              <a:defRPr/>
            </a:pPr>
            <a:fld id="{E6B53126-0003-4205-8CA0-12067C577708}"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575C6DAE-4EB9-4E77-94A8-4EED80B02D93}"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3D05DF2A-FC1D-4252-B409-286BED4A5222}"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Art of Multiprocessor Programming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5A9CDA0-E28A-49D1-84BF-EB0BF71EC04A}"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2952750" y="6288088"/>
            <a:ext cx="33242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r>
              <a:rPr lang="en-US"/>
              <a:t>Art of Multiprocessor Programming</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cs typeface="Arial" charset="0"/>
              </a:defRPr>
            </a:lvl1pPr>
          </a:lstStyle>
          <a:p>
            <a:pPr>
              <a:defRPr/>
            </a:pPr>
            <a:fld id="{BEFB72BC-94C8-4F5A-A597-2A87C732B818}" type="slidenum">
              <a:rPr lang="ar-SA"/>
              <a:pPr>
                <a:defRPr/>
              </a:pPr>
              <a:t>‹#›</a:t>
            </a:fld>
            <a:endParaRPr lang="en-US"/>
          </a:p>
        </p:txBody>
      </p:sp>
      <p:pic>
        <p:nvPicPr>
          <p:cNvPr id="2" name="Picture 9"/>
          <p:cNvPicPr>
            <a:picLocks noChangeAspect="1" noChangeArrowheads="1"/>
          </p:cNvPicPr>
          <p:nvPr userDrawn="1"/>
        </p:nvPicPr>
        <p:blipFill>
          <a:blip r:embed="rId13" cstate="print"/>
          <a:srcRect/>
          <a:stretch>
            <a:fillRect/>
          </a:stretch>
        </p:blipFill>
        <p:spPr bwMode="auto">
          <a:xfrm>
            <a:off x="655638" y="6157913"/>
            <a:ext cx="587375" cy="587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rgbClr val="0000FF"/>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FF"/>
          </a:solidFill>
          <a:latin typeface="+mn-lt"/>
        </a:defRPr>
      </a:lvl2pPr>
      <a:lvl3pPr marL="1143000" indent="-228600" algn="l" rtl="0" eaLnBrk="0" fontAlgn="base" hangingPunct="0">
        <a:spcBef>
          <a:spcPct val="20000"/>
        </a:spcBef>
        <a:spcAft>
          <a:spcPct val="0"/>
        </a:spcAft>
        <a:buChar char="•"/>
        <a:defRPr sz="2400">
          <a:solidFill>
            <a:srgbClr val="0000FF"/>
          </a:solidFill>
          <a:latin typeface="+mn-lt"/>
        </a:defRPr>
      </a:lvl3pPr>
      <a:lvl4pPr marL="1600200" indent="-228600" algn="l" rtl="0" eaLnBrk="0" fontAlgn="base" hangingPunct="0">
        <a:spcBef>
          <a:spcPct val="20000"/>
        </a:spcBef>
        <a:spcAft>
          <a:spcPct val="0"/>
        </a:spcAft>
        <a:buChar char="–"/>
        <a:defRPr sz="2000">
          <a:solidFill>
            <a:srgbClr val="0000FF"/>
          </a:solidFill>
          <a:latin typeface="+mn-lt"/>
        </a:defRPr>
      </a:lvl4pPr>
      <a:lvl5pPr marL="2057400" indent="-228600" algn="l" rtl="0" eaLnBrk="0" fontAlgn="base" hangingPunct="0">
        <a:spcBef>
          <a:spcPct val="20000"/>
        </a:spcBef>
        <a:spcAft>
          <a:spcPct val="0"/>
        </a:spcAft>
        <a:buChar char="»"/>
        <a:defRPr sz="2000">
          <a:solidFill>
            <a:srgbClr val="0000FF"/>
          </a:solidFill>
          <a:latin typeface="+mn-lt"/>
        </a:defRPr>
      </a:lvl5pPr>
      <a:lvl6pPr marL="2514600" indent="-228600" algn="l" rtl="0" eaLnBrk="0" fontAlgn="base" hangingPunct="0">
        <a:spcBef>
          <a:spcPct val="20000"/>
        </a:spcBef>
        <a:spcAft>
          <a:spcPct val="0"/>
        </a:spcAft>
        <a:buChar char="»"/>
        <a:defRPr sz="2000">
          <a:solidFill>
            <a:srgbClr val="0000FF"/>
          </a:solidFill>
          <a:latin typeface="+mn-lt"/>
        </a:defRPr>
      </a:lvl6pPr>
      <a:lvl7pPr marL="2971800" indent="-228600" algn="l" rtl="0" eaLnBrk="0" fontAlgn="base" hangingPunct="0">
        <a:spcBef>
          <a:spcPct val="20000"/>
        </a:spcBef>
        <a:spcAft>
          <a:spcPct val="0"/>
        </a:spcAft>
        <a:buChar char="»"/>
        <a:defRPr sz="2000">
          <a:solidFill>
            <a:srgbClr val="0000FF"/>
          </a:solidFill>
          <a:latin typeface="+mn-lt"/>
        </a:defRPr>
      </a:lvl7pPr>
      <a:lvl8pPr marL="3429000" indent="-228600" algn="l" rtl="0" eaLnBrk="0" fontAlgn="base" hangingPunct="0">
        <a:spcBef>
          <a:spcPct val="20000"/>
        </a:spcBef>
        <a:spcAft>
          <a:spcPct val="0"/>
        </a:spcAft>
        <a:buChar char="»"/>
        <a:defRPr sz="2000">
          <a:solidFill>
            <a:srgbClr val="0000FF"/>
          </a:solidFill>
          <a:latin typeface="+mn-lt"/>
        </a:defRPr>
      </a:lvl8pPr>
      <a:lvl9pPr marL="3886200" indent="-228600" algn="l" rtl="0" eaLnBrk="0" fontAlgn="base" hangingPunct="0">
        <a:spcBef>
          <a:spcPct val="20000"/>
        </a:spcBef>
        <a:spcAft>
          <a:spcPct val="0"/>
        </a:spcAft>
        <a:buChar char="»"/>
        <a:defRPr sz="2000">
          <a:solidFill>
            <a:srgbClr val="0000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3" Type="http://schemas.openxmlformats.org/officeDocument/2006/relationships/hyperlink" Target="http://creativecommons.org/licenses/by-nc-sa/2.5/" TargetMode="External"/><Relationship Id="rId2" Type="http://schemas.openxmlformats.org/officeDocument/2006/relationships/notesSlide" Target="../notesSlides/notesSlide12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noFill/>
            <a:miter lim="800000"/>
            <a:headEnd/>
            <a:tailEnd/>
          </a:ln>
        </p:spPr>
      </p:pic>
      <p:pic>
        <p:nvPicPr>
          <p:cNvPr id="2053"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noFill/>
            <a:miter lim="800000"/>
            <a:headEnd/>
            <a:tailEnd/>
          </a:ln>
        </p:spPr>
      </p:pic>
      <p:sp>
        <p:nvSpPr>
          <p:cNvPr id="2054" name="Rectangle 4"/>
          <p:cNvSpPr>
            <a:spLocks noGrp="1" noChangeArrowheads="1"/>
          </p:cNvSpPr>
          <p:nvPr>
            <p:ph type="ctrTitle" idx="4294967295"/>
          </p:nvPr>
        </p:nvSpPr>
        <p:spPr>
          <a:xfrm>
            <a:off x="671513" y="715963"/>
            <a:ext cx="7772400" cy="1143000"/>
          </a:xfrm>
        </p:spPr>
        <p:txBody>
          <a:bodyPr/>
          <a:lstStyle/>
          <a:p>
            <a:r>
              <a:rPr lang="en-US" altLang="en-US" sz="4800" smtClean="0"/>
              <a:t>Universality of Consensus</a:t>
            </a:r>
            <a:endParaRPr lang="en-US" sz="4800" smtClean="0"/>
          </a:p>
        </p:txBody>
      </p:sp>
      <p:sp>
        <p:nvSpPr>
          <p:cNvPr id="2055" name="Rectangle 5"/>
          <p:cNvSpPr>
            <a:spLocks noGrp="1" noChangeArrowheads="1"/>
          </p:cNvSpPr>
          <p:nvPr>
            <p:ph type="subTitle" idx="4294967295"/>
          </p:nvPr>
        </p:nvSpPr>
        <p:spPr>
          <a:xfrm>
            <a:off x="1295400" y="4343400"/>
            <a:ext cx="6400800" cy="1752600"/>
          </a:xfrm>
        </p:spPr>
        <p:txBody>
          <a:bodyPr/>
          <a:lstStyle/>
          <a:p>
            <a:pPr marL="0" indent="0" algn="ctr">
              <a:lnSpc>
                <a:spcPct val="80000"/>
              </a:lnSpc>
              <a:buFontTx/>
              <a:buNone/>
            </a:pPr>
            <a:r>
              <a:rPr lang="en-US" sz="2800" dirty="0" smtClean="0">
                <a:solidFill>
                  <a:schemeClr val="accent1"/>
                </a:solidFill>
              </a:rPr>
              <a:t>Companion slides for</a:t>
            </a:r>
          </a:p>
          <a:p>
            <a:pPr marL="0" indent="0" algn="ctr">
              <a:lnSpc>
                <a:spcPct val="80000"/>
              </a:lnSpc>
              <a:buFontTx/>
              <a:buNone/>
            </a:pPr>
            <a:r>
              <a:rPr lang="en-US" sz="2800" dirty="0" smtClean="0">
                <a:solidFill>
                  <a:schemeClr val="tx1"/>
                </a:solidFill>
              </a:rPr>
              <a:t>The Art of Multiprocessor Programming</a:t>
            </a:r>
          </a:p>
          <a:p>
            <a:pPr marL="0" indent="0" algn="ctr">
              <a:lnSpc>
                <a:spcPct val="80000"/>
              </a:lnSpc>
              <a:buFontTx/>
              <a:buNone/>
            </a:pPr>
            <a:r>
              <a:rPr lang="en-US" sz="2800" dirty="0" smtClean="0">
                <a:solidFill>
                  <a:schemeClr val="accent1"/>
                </a:solidFill>
              </a:rPr>
              <a:t>by Maurice </a:t>
            </a:r>
            <a:r>
              <a:rPr lang="en-US" sz="2800" dirty="0" err="1" smtClean="0">
                <a:solidFill>
                  <a:schemeClr val="accent1"/>
                </a:solidFill>
              </a:rPr>
              <a:t>Herlihy</a:t>
            </a:r>
            <a:r>
              <a:rPr lang="en-US" sz="2800" dirty="0" smtClean="0">
                <a:solidFill>
                  <a:schemeClr val="accent1"/>
                </a:solidFill>
              </a:rPr>
              <a:t> &amp; </a:t>
            </a:r>
            <a:r>
              <a:rPr lang="en-US" sz="2800" dirty="0" err="1" smtClean="0">
                <a:solidFill>
                  <a:schemeClr val="accent1"/>
                </a:solidFill>
              </a:rPr>
              <a:t>Nir</a:t>
            </a:r>
            <a:r>
              <a:rPr lang="en-US" sz="2800" dirty="0" smtClean="0">
                <a:solidFill>
                  <a:schemeClr val="accent1"/>
                </a:solidFill>
              </a:rPr>
              <a:t> </a:t>
            </a:r>
            <a:r>
              <a:rPr lang="en-US" sz="2800" dirty="0" err="1" smtClean="0">
                <a:solidFill>
                  <a:schemeClr val="accent1"/>
                </a:solidFill>
              </a:rPr>
              <a:t>Shavit</a:t>
            </a:r>
            <a:endParaRPr lang="en-US" sz="2800" dirty="0" smtClean="0">
              <a:solidFill>
                <a:schemeClr val="accent1"/>
              </a:solidFill>
            </a:endParaRPr>
          </a:p>
        </p:txBody>
      </p:sp>
      <p:sp>
        <p:nvSpPr>
          <p:cNvPr id="2056" name="Rectangle 6"/>
          <p:cNvSpPr>
            <a:spLocks noChangeArrowheads="1"/>
          </p:cNvSpPr>
          <p:nvPr/>
        </p:nvSpPr>
        <p:spPr bwMode="auto">
          <a:xfrm>
            <a:off x="392113" y="5927725"/>
            <a:ext cx="1509712" cy="930275"/>
          </a:xfrm>
          <a:prstGeom prst="rect">
            <a:avLst/>
          </a:prstGeom>
          <a:solidFill>
            <a:schemeClr val="bg1"/>
          </a:solidFill>
          <a:ln w="9525">
            <a:noFill/>
            <a:miter lim="800000"/>
            <a:headEnd/>
            <a:tailEnd/>
          </a:ln>
        </p:spPr>
        <p:txBody>
          <a:bodyPr wrap="none" anchor="ctr"/>
          <a:lstStyle/>
          <a:p>
            <a:endParaRPr lang="en-US" dirty="0">
              <a:latin typeface="Courier New" pitchFamily="49" charset="0"/>
            </a:endParaRPr>
          </a:p>
        </p:txBody>
      </p:sp>
      <p:pic>
        <p:nvPicPr>
          <p:cNvPr id="2057" name="Picture 7"/>
          <p:cNvPicPr>
            <a:picLocks noChangeAspect="1" noChangeArrowheads="1"/>
          </p:cNvPicPr>
          <p:nvPr/>
        </p:nvPicPr>
        <p:blipFill>
          <a:blip r:embed="rId4" cstate="print"/>
          <a:srcRect/>
          <a:stretch>
            <a:fillRect/>
          </a:stretch>
        </p:blipFill>
        <p:spPr bwMode="auto">
          <a:xfrm>
            <a:off x="3279775" y="1939925"/>
            <a:ext cx="2297113" cy="2297113"/>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smtClean="0"/>
              <a:t>A Generic Sequential Object</a:t>
            </a:r>
          </a:p>
        </p:txBody>
      </p:sp>
      <p:sp>
        <p:nvSpPr>
          <p:cNvPr id="11269" name="Rectangle 3"/>
          <p:cNvSpPr>
            <a:spLocks noChangeArrowheads="1"/>
          </p:cNvSpPr>
          <p:nvPr/>
        </p:nvSpPr>
        <p:spPr bwMode="auto">
          <a:xfrm>
            <a:off x="649288" y="1774825"/>
            <a:ext cx="7677150" cy="1569660"/>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interface</a:t>
            </a:r>
            <a:r>
              <a:rPr lang="en-US" b="1" dirty="0">
                <a:latin typeface="Courier New" pitchFamily="49" charset="0"/>
              </a:rPr>
              <a:t> </a:t>
            </a:r>
            <a:r>
              <a:rPr lang="en-US" b="1" dirty="0" err="1">
                <a:latin typeface="Courier New" pitchFamily="49" charset="0"/>
              </a:rPr>
              <a:t>SeqObject</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 abstract</a:t>
            </a:r>
            <a:endParaRPr lang="en-US" b="1" dirty="0">
              <a:latin typeface="Courier New" pitchFamily="49" charset="0"/>
            </a:endParaRPr>
          </a:p>
          <a:p>
            <a:r>
              <a:rPr lang="en-US" b="1" dirty="0">
                <a:latin typeface="Courier New" pitchFamily="49" charset="0"/>
              </a:rPr>
              <a:t>    Response apply(Invocation </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10</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2"/>
          <p:cNvSpPr>
            <a:spLocks noGrp="1" noChangeArrowheads="1"/>
          </p:cNvSpPr>
          <p:nvPr>
            <p:ph type="title"/>
          </p:nvPr>
        </p:nvSpPr>
        <p:spPr/>
        <p:txBody>
          <a:bodyPr/>
          <a:lstStyle/>
          <a:p>
            <a:r>
              <a:rPr lang="en-US" sz="4800" smtClean="0"/>
              <a:t>Rest is Same as Lock-free</a:t>
            </a:r>
          </a:p>
        </p:txBody>
      </p:sp>
      <p:sp>
        <p:nvSpPr>
          <p:cNvPr id="96261" name="Rectangle 3"/>
          <p:cNvSpPr>
            <a:spLocks noChangeArrowheads="1"/>
          </p:cNvSpPr>
          <p:nvPr/>
        </p:nvSpPr>
        <p:spPr bwMode="auto">
          <a:xfrm>
            <a:off x="847725" y="2071688"/>
            <a:ext cx="7426325" cy="3046412"/>
          </a:xfrm>
          <a:prstGeom prst="rect">
            <a:avLst/>
          </a:prstGeom>
          <a:solidFill>
            <a:srgbClr val="FFFFCC"/>
          </a:solidFill>
          <a:ln w="9525">
            <a:noFill/>
            <a:miter lim="800000"/>
            <a:headEnd/>
            <a:tailEnd/>
          </a:ln>
        </p:spPr>
        <p:txBody>
          <a:bodyPr>
            <a:spAutoFit/>
          </a:bodyPr>
          <a:lstStyle/>
          <a:p>
            <a:pPr>
              <a:defRPr/>
            </a:pPr>
            <a:r>
              <a:rPr lang="en-US" b="1" dirty="0">
                <a:solidFill>
                  <a:schemeClr val="bg1">
                    <a:lumMod val="75000"/>
                  </a:schemeClr>
                </a:solidFill>
                <a:latin typeface="Courier New" pitchFamily="49" charset="0"/>
              </a:rPr>
              <a:t> while (announce[</a:t>
            </a:r>
            <a:r>
              <a:rPr lang="en-US" b="1" dirty="0" err="1">
                <a:solidFill>
                  <a:schemeClr val="bg1">
                    <a:lumMod val="75000"/>
                  </a:schemeClr>
                </a:solidFill>
                <a:latin typeface="Courier New" pitchFamily="49" charset="0"/>
              </a:rPr>
              <a:t>i</a:t>
            </a:r>
            <a:r>
              <a:rPr lang="en-US" b="1" dirty="0">
                <a:solidFill>
                  <a:schemeClr val="bg1">
                    <a:lumMod val="75000"/>
                  </a:schemeClr>
                </a:solidFill>
                <a:latin typeface="Courier New" pitchFamily="49" charset="0"/>
              </a:rPr>
              <a:t>].</a:t>
            </a:r>
            <a:r>
              <a:rPr lang="en-US" b="1" dirty="0" err="1">
                <a:solidFill>
                  <a:schemeClr val="bg1">
                    <a:lumMod val="75000"/>
                  </a:schemeClr>
                </a:solidFill>
                <a:latin typeface="Courier New" pitchFamily="49" charset="0"/>
              </a:rPr>
              <a:t>seq</a:t>
            </a:r>
            <a:r>
              <a:rPr lang="en-US" b="1" dirty="0">
                <a:solidFill>
                  <a:schemeClr val="bg1">
                    <a:lumMod val="75000"/>
                  </a:schemeClr>
                </a:solidFill>
                <a:latin typeface="Courier New" pitchFamily="49" charset="0"/>
              </a:rPr>
              <a:t> == 0) {</a:t>
            </a:r>
          </a:p>
          <a:p>
            <a:pPr>
              <a:defRPr/>
            </a:pPr>
            <a:r>
              <a:rPr lang="en-US" b="1" dirty="0">
                <a:latin typeface="Courier New" pitchFamily="49" charset="0"/>
              </a:rPr>
              <a:t>   </a:t>
            </a:r>
            <a:r>
              <a:rPr lang="en-US" b="1" dirty="0">
                <a:solidFill>
                  <a:schemeClr val="folHlink"/>
                </a:solidFill>
                <a:latin typeface="Courier New" pitchFamily="49" charset="0"/>
              </a:rPr>
              <a:t>… </a:t>
            </a:r>
          </a:p>
          <a:p>
            <a:pPr>
              <a:defRPr/>
            </a:pPr>
            <a:r>
              <a:rPr lang="en-US" b="1" dirty="0">
                <a:solidFill>
                  <a:schemeClr val="folHlink"/>
                </a:solidFill>
                <a:latin typeface="Courier New" pitchFamily="49" charset="0"/>
              </a:rPr>
              <a:t>   Node after = </a:t>
            </a:r>
          </a:p>
          <a:p>
            <a:pPr>
              <a:defRPr/>
            </a:pPr>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pPr>
              <a:defRPr/>
            </a:pPr>
            <a:r>
              <a:rPr lang="en-US" b="1" dirty="0">
                <a:solidFill>
                  <a:srgbClr val="3333FF"/>
                </a:solidFill>
                <a:latin typeface="Courier New" pitchFamily="49" charset="0"/>
              </a:rPr>
              <a:t>   </a:t>
            </a:r>
            <a:r>
              <a:rPr lang="en-US" b="1" dirty="0" err="1">
                <a:solidFill>
                  <a:srgbClr val="3333FF"/>
                </a:solidFill>
                <a:latin typeface="Courier New" pitchFamily="49" charset="0"/>
              </a:rPr>
              <a:t>before.next</a:t>
            </a:r>
            <a:r>
              <a:rPr lang="en-US" b="1" dirty="0">
                <a:solidFill>
                  <a:srgbClr val="3333FF"/>
                </a:solidFill>
                <a:latin typeface="Courier New" pitchFamily="49" charset="0"/>
              </a:rPr>
              <a:t> = after; </a:t>
            </a:r>
          </a:p>
          <a:p>
            <a:pPr>
              <a:defRPr/>
            </a:pPr>
            <a:r>
              <a:rPr lang="en-US" b="1" dirty="0">
                <a:solidFill>
                  <a:schemeClr val="folHlink"/>
                </a:solidFill>
                <a:latin typeface="Courier New" pitchFamily="49" charset="0"/>
              </a:rPr>
              <a:t>   after.seq = before.seq + 1;</a:t>
            </a:r>
          </a:p>
          <a:p>
            <a:pPr>
              <a:defRPr/>
            </a:pPr>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    </a:t>
            </a:r>
          </a:p>
          <a:p>
            <a:pPr>
              <a:defRPr/>
            </a:pPr>
            <a:r>
              <a:rPr lang="en-US" b="1" dirty="0">
                <a:solidFill>
                  <a:schemeClr val="folHlink"/>
                </a:solidFill>
                <a:latin typeface="Courier New" pitchFamily="49" charset="0"/>
              </a:rPr>
              <a:t>  }</a:t>
            </a:r>
          </a:p>
        </p:txBody>
      </p:sp>
      <p:sp>
        <p:nvSpPr>
          <p:cNvPr id="95238" name="Rectangle 4"/>
          <p:cNvSpPr>
            <a:spLocks noChangeArrowheads="1"/>
          </p:cNvSpPr>
          <p:nvPr/>
        </p:nvSpPr>
        <p:spPr bwMode="auto">
          <a:xfrm>
            <a:off x="1523457" y="2413000"/>
            <a:ext cx="6481261" cy="523220"/>
          </a:xfrm>
          <a:prstGeom prst="rect">
            <a:avLst/>
          </a:prstGeom>
          <a:solidFill>
            <a:srgbClr val="FFFFCC"/>
          </a:solidFill>
          <a:ln w="9525">
            <a:noFill/>
            <a:miter lim="800000"/>
            <a:headEnd/>
            <a:tailEnd/>
          </a:ln>
        </p:spPr>
        <p:txBody>
          <a:bodyPr wrap="none">
            <a:spAutoFit/>
          </a:bodyPr>
          <a:lstStyle/>
          <a:p>
            <a:pPr algn="ctr"/>
            <a:r>
              <a:rPr lang="en-US" sz="2800" b="1" dirty="0" smtClean="0">
                <a:solidFill>
                  <a:srgbClr val="FF0000"/>
                </a:solidFill>
                <a:latin typeface="+mj-lt"/>
              </a:rPr>
              <a:t>cache consensus result for later use</a:t>
            </a:r>
            <a:endParaRPr lang="en-US" sz="2800" b="1" dirty="0">
              <a:solidFill>
                <a:srgbClr val="FF0000"/>
              </a:solidFill>
              <a:latin typeface="+mj-lt"/>
            </a:endParaRPr>
          </a:p>
        </p:txBody>
      </p:sp>
      <p:sp>
        <p:nvSpPr>
          <p:cNvPr id="95239" name="AutoShape 5"/>
          <p:cNvSpPr>
            <a:spLocks noChangeArrowheads="1"/>
          </p:cNvSpPr>
          <p:nvPr/>
        </p:nvSpPr>
        <p:spPr bwMode="auto">
          <a:xfrm>
            <a:off x="1449388" y="3435350"/>
            <a:ext cx="3890962" cy="600075"/>
          </a:xfrm>
          <a:prstGeom prst="wedgeRoundRectCallout">
            <a:avLst>
              <a:gd name="adj1" fmla="val 32687"/>
              <a:gd name="adj2" fmla="val -136743"/>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100</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2"/>
          <p:cNvSpPr>
            <a:spLocks noGrp="1" noChangeArrowheads="1"/>
          </p:cNvSpPr>
          <p:nvPr>
            <p:ph type="title"/>
          </p:nvPr>
        </p:nvSpPr>
        <p:spPr/>
        <p:txBody>
          <a:bodyPr/>
          <a:lstStyle/>
          <a:p>
            <a:r>
              <a:rPr lang="en-US" sz="4800" smtClean="0"/>
              <a:t>Rest is Same as Lock-free</a:t>
            </a:r>
          </a:p>
        </p:txBody>
      </p:sp>
      <p:sp>
        <p:nvSpPr>
          <p:cNvPr id="97285" name="Rectangle 3"/>
          <p:cNvSpPr>
            <a:spLocks noChangeArrowheads="1"/>
          </p:cNvSpPr>
          <p:nvPr/>
        </p:nvSpPr>
        <p:spPr bwMode="auto">
          <a:xfrm>
            <a:off x="847725" y="2071688"/>
            <a:ext cx="7426325" cy="2678112"/>
          </a:xfrm>
          <a:prstGeom prst="rect">
            <a:avLst/>
          </a:prstGeom>
          <a:solidFill>
            <a:srgbClr val="FFFFCC"/>
          </a:solidFill>
          <a:ln w="9525">
            <a:noFill/>
            <a:miter lim="800000"/>
            <a:headEnd/>
            <a:tailEnd/>
          </a:ln>
        </p:spPr>
        <p:txBody>
          <a:bodyPr>
            <a:spAutoFit/>
          </a:bodyPr>
          <a:lstStyle/>
          <a:p>
            <a:pPr>
              <a:defRPr/>
            </a:pPr>
            <a:r>
              <a:rPr lang="en-US" b="1" dirty="0">
                <a:solidFill>
                  <a:schemeClr val="bg1">
                    <a:lumMod val="75000"/>
                  </a:schemeClr>
                </a:solidFill>
                <a:latin typeface="Courier New" pitchFamily="49" charset="0"/>
              </a:rPr>
              <a:t>while (announce[</a:t>
            </a:r>
            <a:r>
              <a:rPr lang="en-US" b="1" dirty="0" err="1">
                <a:solidFill>
                  <a:schemeClr val="bg1">
                    <a:lumMod val="75000"/>
                  </a:schemeClr>
                </a:solidFill>
                <a:latin typeface="Courier New" pitchFamily="49" charset="0"/>
              </a:rPr>
              <a:t>i</a:t>
            </a:r>
            <a:r>
              <a:rPr lang="en-US" b="1" dirty="0">
                <a:solidFill>
                  <a:schemeClr val="bg1">
                    <a:lumMod val="75000"/>
                  </a:schemeClr>
                </a:solidFill>
                <a:latin typeface="Courier New" pitchFamily="49" charset="0"/>
              </a:rPr>
              <a:t>].</a:t>
            </a:r>
            <a:r>
              <a:rPr lang="en-US" b="1" dirty="0" err="1">
                <a:solidFill>
                  <a:schemeClr val="bg1">
                    <a:lumMod val="75000"/>
                  </a:schemeClr>
                </a:solidFill>
                <a:latin typeface="Courier New" pitchFamily="49" charset="0"/>
              </a:rPr>
              <a:t>seq</a:t>
            </a:r>
            <a:r>
              <a:rPr lang="en-US" b="1" dirty="0">
                <a:solidFill>
                  <a:schemeClr val="bg1">
                    <a:lumMod val="75000"/>
                  </a:schemeClr>
                </a:solidFill>
                <a:latin typeface="Courier New" pitchFamily="49" charset="0"/>
              </a:rPr>
              <a:t> == 0) {   … </a:t>
            </a:r>
          </a:p>
          <a:p>
            <a:pPr>
              <a:defRPr/>
            </a:pPr>
            <a:r>
              <a:rPr lang="en-US" b="1" dirty="0">
                <a:solidFill>
                  <a:schemeClr val="folHlink"/>
                </a:solidFill>
                <a:latin typeface="Courier New" pitchFamily="49" charset="0"/>
              </a:rPr>
              <a:t>   Node after = </a:t>
            </a:r>
          </a:p>
          <a:p>
            <a:pPr>
              <a:defRPr/>
            </a:pPr>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pPr>
              <a:defRPr/>
            </a:pPr>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pPr>
              <a:defRPr/>
            </a:pPr>
            <a:r>
              <a:rPr lang="en-US" b="1" dirty="0">
                <a:solidFill>
                  <a:schemeClr val="folHlink"/>
                </a:solidFill>
                <a:latin typeface="Courier New" pitchFamily="49" charset="0"/>
              </a:rPr>
              <a:t>   </a:t>
            </a:r>
            <a:r>
              <a:rPr lang="en-US" b="1" dirty="0">
                <a:solidFill>
                  <a:srgbClr val="3333FF"/>
                </a:solidFill>
                <a:latin typeface="Courier New" pitchFamily="49" charset="0"/>
              </a:rPr>
              <a:t>after.seq = before.seq + 1;</a:t>
            </a:r>
          </a:p>
          <a:p>
            <a:pPr>
              <a:defRPr/>
            </a:pPr>
            <a:r>
              <a:rPr lang="en-US" b="1" dirty="0">
                <a:solidFill>
                  <a:srgbClr val="3333FF"/>
                </a:solidFill>
                <a:latin typeface="Courier New" pitchFamily="49" charset="0"/>
              </a:rPr>
              <a:t>   head[</a:t>
            </a:r>
            <a:r>
              <a:rPr lang="en-US" b="1" dirty="0" err="1">
                <a:solidFill>
                  <a:srgbClr val="3333FF"/>
                </a:solidFill>
                <a:latin typeface="Courier New" pitchFamily="49" charset="0"/>
              </a:rPr>
              <a:t>i</a:t>
            </a:r>
            <a:r>
              <a:rPr lang="en-US" b="1" dirty="0">
                <a:solidFill>
                  <a:srgbClr val="3333FF"/>
                </a:solidFill>
                <a:latin typeface="Courier New" pitchFamily="49" charset="0"/>
              </a:rPr>
              <a:t>] = after;</a:t>
            </a:r>
            <a:r>
              <a:rPr lang="en-US" b="1" dirty="0">
                <a:solidFill>
                  <a:schemeClr val="folHlink"/>
                </a:solidFill>
                <a:latin typeface="Courier New" pitchFamily="49" charset="0"/>
              </a:rPr>
              <a:t>    </a:t>
            </a:r>
          </a:p>
          <a:p>
            <a:pPr>
              <a:defRPr/>
            </a:pPr>
            <a:r>
              <a:rPr lang="en-US" b="1" dirty="0">
                <a:solidFill>
                  <a:schemeClr val="folHlink"/>
                </a:solidFill>
                <a:latin typeface="Courier New" pitchFamily="49" charset="0"/>
              </a:rPr>
              <a:t>  }</a:t>
            </a:r>
          </a:p>
        </p:txBody>
      </p:sp>
      <p:sp>
        <p:nvSpPr>
          <p:cNvPr id="96262" name="Rectangle 4"/>
          <p:cNvSpPr>
            <a:spLocks noChangeArrowheads="1"/>
          </p:cNvSpPr>
          <p:nvPr/>
        </p:nvSpPr>
        <p:spPr bwMode="auto">
          <a:xfrm>
            <a:off x="603250" y="2413000"/>
            <a:ext cx="8321675" cy="519113"/>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Tell world that node is appended </a:t>
            </a:r>
          </a:p>
        </p:txBody>
      </p:sp>
      <p:sp>
        <p:nvSpPr>
          <p:cNvPr id="96263" name="AutoShape 5"/>
          <p:cNvSpPr>
            <a:spLocks noChangeArrowheads="1"/>
          </p:cNvSpPr>
          <p:nvPr/>
        </p:nvSpPr>
        <p:spPr bwMode="auto">
          <a:xfrm>
            <a:off x="1473200" y="3546475"/>
            <a:ext cx="5262563" cy="896938"/>
          </a:xfrm>
          <a:prstGeom prst="wedgeRoundRectCallout">
            <a:avLst>
              <a:gd name="adj1" fmla="val 33500"/>
              <a:gd name="adj2" fmla="val -11795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101</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2"/>
          <p:cNvSpPr>
            <a:spLocks noGrp="1" noChangeArrowheads="1"/>
          </p:cNvSpPr>
          <p:nvPr>
            <p:ph type="title"/>
          </p:nvPr>
        </p:nvSpPr>
        <p:spPr/>
        <p:txBody>
          <a:bodyPr/>
          <a:lstStyle/>
          <a:p>
            <a:r>
              <a:rPr lang="en-US" smtClean="0"/>
              <a:t>Finishing the Job</a:t>
            </a:r>
          </a:p>
        </p:txBody>
      </p:sp>
      <p:sp>
        <p:nvSpPr>
          <p:cNvPr id="97285" name="Rectangle 3"/>
          <p:cNvSpPr>
            <a:spLocks noGrp="1" noChangeArrowheads="1"/>
          </p:cNvSpPr>
          <p:nvPr>
            <p:ph type="body" idx="1"/>
          </p:nvPr>
        </p:nvSpPr>
        <p:spPr/>
        <p:txBody>
          <a:bodyPr/>
          <a:lstStyle/>
          <a:p>
            <a:r>
              <a:rPr lang="en-US" dirty="0" smtClean="0">
                <a:solidFill>
                  <a:srgbClr val="3333FF"/>
                </a:solidFill>
              </a:rPr>
              <a:t>Once thread’s node is linked …</a:t>
            </a:r>
          </a:p>
          <a:p>
            <a:endParaRPr lang="en-US" dirty="0" smtClean="0">
              <a:solidFill>
                <a:srgbClr val="3333FF"/>
              </a:solidFill>
            </a:endParaRPr>
          </a:p>
          <a:p>
            <a:pPr>
              <a:buFontTx/>
              <a:buNone/>
            </a:pPr>
            <a:endParaRPr lang="en-US" dirty="0" smtClean="0">
              <a:solidFill>
                <a:schemeClr val="accent2"/>
              </a:solidFill>
            </a:endParaRP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102</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2"/>
          <p:cNvSpPr>
            <a:spLocks noGrp="1" noChangeArrowheads="1"/>
          </p:cNvSpPr>
          <p:nvPr>
            <p:ph type="title"/>
          </p:nvPr>
        </p:nvSpPr>
        <p:spPr/>
        <p:txBody>
          <a:bodyPr/>
          <a:lstStyle/>
          <a:p>
            <a:r>
              <a:rPr lang="en-US" smtClean="0"/>
              <a:t>Finishing the Job</a:t>
            </a:r>
          </a:p>
        </p:txBody>
      </p:sp>
      <p:sp>
        <p:nvSpPr>
          <p:cNvPr id="97285" name="Rectangle 3"/>
          <p:cNvSpPr>
            <a:spLocks noGrp="1" noChangeArrowheads="1"/>
          </p:cNvSpPr>
          <p:nvPr>
            <p:ph type="body" idx="1"/>
          </p:nvPr>
        </p:nvSpPr>
        <p:spPr/>
        <p:txBody>
          <a:bodyPr/>
          <a:lstStyle/>
          <a:p>
            <a:r>
              <a:rPr lang="en-US" dirty="0" smtClean="0">
                <a:solidFill>
                  <a:srgbClr val="3333FF"/>
                </a:solidFill>
              </a:rPr>
              <a:t>Once thread’s node is linked…</a:t>
            </a:r>
          </a:p>
          <a:p>
            <a:r>
              <a:rPr lang="en-US" dirty="0" smtClean="0">
                <a:solidFill>
                  <a:srgbClr val="3333FF"/>
                </a:solidFill>
              </a:rPr>
              <a:t>The rest same as lock-free algorithm</a:t>
            </a:r>
          </a:p>
          <a:p>
            <a:endParaRPr lang="en-US" dirty="0" smtClean="0">
              <a:solidFill>
                <a:srgbClr val="3333FF"/>
              </a:solidFill>
            </a:endParaRPr>
          </a:p>
          <a:p>
            <a:pPr>
              <a:buFontTx/>
              <a:buNone/>
            </a:pPr>
            <a:endParaRPr lang="en-US" dirty="0" smtClean="0">
              <a:solidFill>
                <a:schemeClr val="accent2"/>
              </a:solidFill>
            </a:endParaRP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103</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2"/>
          <p:cNvSpPr>
            <a:spLocks noGrp="1" noChangeArrowheads="1"/>
          </p:cNvSpPr>
          <p:nvPr>
            <p:ph type="title"/>
          </p:nvPr>
        </p:nvSpPr>
        <p:spPr/>
        <p:txBody>
          <a:bodyPr/>
          <a:lstStyle/>
          <a:p>
            <a:r>
              <a:rPr lang="en-US" smtClean="0"/>
              <a:t>Finishing the Job</a:t>
            </a:r>
          </a:p>
        </p:txBody>
      </p:sp>
      <p:sp>
        <p:nvSpPr>
          <p:cNvPr id="97285" name="Rectangle 3"/>
          <p:cNvSpPr>
            <a:spLocks noGrp="1" noChangeArrowheads="1"/>
          </p:cNvSpPr>
          <p:nvPr>
            <p:ph type="body" idx="1"/>
          </p:nvPr>
        </p:nvSpPr>
        <p:spPr/>
        <p:txBody>
          <a:bodyPr/>
          <a:lstStyle/>
          <a:p>
            <a:r>
              <a:rPr lang="en-US" dirty="0" smtClean="0">
                <a:solidFill>
                  <a:srgbClr val="3333FF"/>
                </a:solidFill>
              </a:rPr>
              <a:t>Once thread’s node is linked …</a:t>
            </a:r>
          </a:p>
          <a:p>
            <a:r>
              <a:rPr lang="en-US" dirty="0" smtClean="0">
                <a:solidFill>
                  <a:srgbClr val="3333FF"/>
                </a:solidFill>
              </a:rPr>
              <a:t>The rest same as lock-free algorithm</a:t>
            </a:r>
          </a:p>
          <a:p>
            <a:r>
              <a:rPr lang="en-US" dirty="0" smtClean="0">
                <a:solidFill>
                  <a:srgbClr val="3333FF"/>
                </a:solidFill>
              </a:rPr>
              <a:t>Compute result by</a:t>
            </a:r>
          </a:p>
          <a:p>
            <a:pPr lvl="1"/>
            <a:r>
              <a:rPr lang="en-US" dirty="0" smtClean="0">
                <a:solidFill>
                  <a:srgbClr val="3333FF"/>
                </a:solidFill>
              </a:rPr>
              <a:t>sequentially applying list’s method calls</a:t>
            </a:r>
          </a:p>
          <a:p>
            <a:pPr lvl="1"/>
            <a:r>
              <a:rPr lang="en-US" dirty="0" smtClean="0">
                <a:solidFill>
                  <a:srgbClr val="3333FF"/>
                </a:solidFill>
              </a:rPr>
              <a:t>to a private copy of the object</a:t>
            </a:r>
          </a:p>
          <a:p>
            <a:pPr lvl="1"/>
            <a:r>
              <a:rPr lang="en-US" dirty="0" smtClean="0">
                <a:solidFill>
                  <a:srgbClr val="3333FF"/>
                </a:solidFill>
              </a:rPr>
              <a:t>starting from the initial state</a:t>
            </a:r>
          </a:p>
          <a:p>
            <a:endParaRPr lang="en-US" dirty="0" smtClean="0">
              <a:solidFill>
                <a:srgbClr val="3333FF"/>
              </a:solidFill>
            </a:endParaRPr>
          </a:p>
          <a:p>
            <a:pPr>
              <a:buFontTx/>
              <a:buNone/>
            </a:pPr>
            <a:endParaRPr lang="en-US" dirty="0" smtClean="0">
              <a:solidFill>
                <a:schemeClr val="accent2"/>
              </a:solidFill>
            </a:endParaRP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104</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Grp="1" noChangeArrowheads="1"/>
          </p:cNvSpPr>
          <p:nvPr>
            <p:ph type="title"/>
          </p:nvPr>
        </p:nvSpPr>
        <p:spPr>
          <a:xfrm>
            <a:off x="685800" y="269875"/>
            <a:ext cx="7772400" cy="1143000"/>
          </a:xfrm>
        </p:spPr>
        <p:txBody>
          <a:bodyPr/>
          <a:lstStyle/>
          <a:p>
            <a:r>
              <a:rPr lang="en-US" smtClean="0"/>
              <a:t>Then Same Part II</a:t>
            </a:r>
          </a:p>
        </p:txBody>
      </p:sp>
      <p:sp>
        <p:nvSpPr>
          <p:cNvPr id="98309" name="Rectangle 3"/>
          <p:cNvSpPr>
            <a:spLocks noChangeArrowheads="1"/>
          </p:cNvSpPr>
          <p:nvPr/>
        </p:nvSpPr>
        <p:spPr bwMode="auto">
          <a:xfrm>
            <a:off x="876300" y="1554163"/>
            <a:ext cx="7588250" cy="3786187"/>
          </a:xfrm>
          <a:prstGeom prst="rect">
            <a:avLst/>
          </a:prstGeom>
          <a:solidFill>
            <a:srgbClr val="FFFFCC"/>
          </a:solidFill>
          <a:ln w="9525">
            <a:noFill/>
            <a:miter lim="800000"/>
            <a:headEnd/>
            <a:tailEnd/>
          </a:ln>
        </p:spPr>
        <p:txBody>
          <a:bodyPr>
            <a:spAutoFit/>
          </a:bodyPr>
          <a:lstStyle/>
          <a:p>
            <a:r>
              <a:rPr lang="en-US" b="1" dirty="0">
                <a:latin typeface="Courier New" pitchFamily="49" charset="0"/>
              </a:rPr>
              <a:t>...</a:t>
            </a:r>
          </a:p>
          <a:p>
            <a:r>
              <a:rPr lang="en-US" b="1" dirty="0">
                <a:solidFill>
                  <a:schemeClr val="accent1"/>
                </a:solidFill>
                <a:latin typeface="Courier New" pitchFamily="49" charset="0"/>
              </a:rPr>
              <a:t>//compute my response</a:t>
            </a:r>
          </a:p>
          <a:p>
            <a:r>
              <a:rPr lang="en-US" b="1" dirty="0" err="1">
                <a:latin typeface="Courier New" pitchFamily="49" charset="0"/>
              </a:rPr>
              <a:t>SeqObject</a:t>
            </a:r>
            <a:r>
              <a:rPr lang="en-US" b="1" dirty="0">
                <a:latin typeface="Courier New" pitchFamily="49" charset="0"/>
              </a:rPr>
              <a:t> </a:t>
            </a:r>
            <a:r>
              <a:rPr lang="en-US" b="1" dirty="0" err="1">
                <a:latin typeface="Courier New" pitchFamily="49" charset="0"/>
              </a:rPr>
              <a:t>MyObject</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a:t>
            </a:r>
            <a:r>
              <a:rPr lang="en-US" b="1" dirty="0" err="1">
                <a:latin typeface="Courier New" pitchFamily="49" charset="0"/>
              </a:rPr>
              <a:t>SeqObject</a:t>
            </a:r>
            <a:r>
              <a:rPr lang="en-US" b="1" dirty="0">
                <a:latin typeface="Courier New" pitchFamily="49" charset="0"/>
              </a:rPr>
              <a:t>();</a:t>
            </a:r>
          </a:p>
          <a:p>
            <a:r>
              <a:rPr lang="en-US" b="1" dirty="0">
                <a:latin typeface="Courier New" pitchFamily="49" charset="0"/>
              </a:rPr>
              <a:t>current = </a:t>
            </a:r>
            <a:r>
              <a:rPr lang="en-US" b="1" dirty="0" err="1">
                <a:latin typeface="Courier New" pitchFamily="49" charset="0"/>
              </a:rPr>
              <a:t>tail.next</a:t>
            </a:r>
            <a:r>
              <a:rPr lang="en-US" b="1" dirty="0">
                <a:latin typeface="Courier New" pitchFamily="49" charset="0"/>
              </a:rPr>
              <a:t>;</a:t>
            </a:r>
          </a:p>
          <a:p>
            <a:r>
              <a:rPr lang="en-US" b="1" dirty="0">
                <a:solidFill>
                  <a:schemeClr val="tx1"/>
                </a:solidFill>
                <a:latin typeface="Courier New" pitchFamily="49" charset="0"/>
              </a:rPr>
              <a:t>while</a:t>
            </a:r>
            <a:r>
              <a:rPr lang="en-US" b="1" dirty="0">
                <a:latin typeface="Courier New" pitchFamily="49" charset="0"/>
              </a:rPr>
              <a:t> (current != announce[</a:t>
            </a:r>
            <a:r>
              <a:rPr lang="en-US" b="1" dirty="0" err="1">
                <a:latin typeface="Courier New" pitchFamily="49" charset="0"/>
              </a:rPr>
              <a:t>i</a:t>
            </a:r>
            <a:r>
              <a:rPr lang="en-US" b="1" dirty="0">
                <a:latin typeface="Courier New" pitchFamily="49" charset="0"/>
              </a:rPr>
              <a:t>]){ </a:t>
            </a:r>
          </a:p>
          <a:p>
            <a:pPr lvl="1"/>
            <a:r>
              <a:rPr lang="en-US" b="1" dirty="0" err="1">
                <a:latin typeface="Courier New" pitchFamily="49" charset="0"/>
              </a:rPr>
              <a:t>MyObject.apply</a:t>
            </a:r>
            <a:r>
              <a:rPr lang="en-US" b="1" dirty="0">
                <a:latin typeface="Courier New" pitchFamily="49" charset="0"/>
              </a:rPr>
              <a:t>(</a:t>
            </a:r>
            <a:r>
              <a:rPr lang="en-US" b="1" dirty="0" err="1">
                <a:latin typeface="Courier New" pitchFamily="49" charset="0"/>
              </a:rPr>
              <a:t>current.invoc</a:t>
            </a:r>
            <a:r>
              <a:rPr lang="en-US" b="1" dirty="0">
                <a:latin typeface="Courier New" pitchFamily="49" charset="0"/>
              </a:rPr>
              <a:t>);                              current = </a:t>
            </a:r>
            <a:r>
              <a:rPr lang="en-US" b="1" dirty="0" err="1">
                <a:latin typeface="Courier New" pitchFamily="49" charset="0"/>
              </a:rPr>
              <a:t>current.next</a:t>
            </a:r>
            <a:r>
              <a:rPr lang="en-US" b="1" dirty="0">
                <a:latin typeface="Courier New" pitchFamily="49" charset="0"/>
              </a:rPr>
              <a:t>;</a:t>
            </a:r>
          </a:p>
          <a:p>
            <a:r>
              <a:rPr lang="en-US" b="1" dirty="0">
                <a:latin typeface="Courier New" pitchFamily="49" charset="0"/>
              </a:rPr>
              <a:t>  } </a:t>
            </a:r>
          </a:p>
          <a:p>
            <a:r>
              <a:rPr lang="en-US" b="1" dirty="0">
                <a:solidFill>
                  <a:schemeClr val="tx1"/>
                </a:solidFill>
                <a:latin typeface="Courier New" pitchFamily="49" charset="0"/>
              </a:rPr>
              <a:t>return</a:t>
            </a:r>
            <a:r>
              <a:rPr lang="en-US" b="1" dirty="0">
                <a:latin typeface="Courier New" pitchFamily="49" charset="0"/>
              </a:rPr>
              <a:t> </a:t>
            </a:r>
            <a:r>
              <a:rPr lang="en-US" b="1" dirty="0" err="1">
                <a:latin typeface="Courier New" pitchFamily="49" charset="0"/>
              </a:rPr>
              <a:t>MyObject.apply</a:t>
            </a:r>
            <a:r>
              <a:rPr lang="en-US" b="1" dirty="0">
                <a:latin typeface="Courier New" pitchFamily="49" charset="0"/>
              </a:rPr>
              <a:t>(</a:t>
            </a:r>
            <a:r>
              <a:rPr lang="en-US" b="1" dirty="0" err="1">
                <a:latin typeface="Courier New" pitchFamily="49" charset="0"/>
              </a:rPr>
              <a:t>current.invoc</a:t>
            </a:r>
            <a:r>
              <a:rPr lang="en-US" b="1" dirty="0">
                <a:latin typeface="Courier New" pitchFamily="49" charset="0"/>
              </a:rPr>
              <a:t>);</a:t>
            </a:r>
          </a:p>
          <a:p>
            <a:r>
              <a:rPr lang="en-US" b="1" dirty="0">
                <a:latin typeface="Courier New" pitchFamily="49" charset="0"/>
              </a:rPr>
              <a:t>}</a:t>
            </a:r>
            <a:r>
              <a:rPr lang="en-US" b="1" dirty="0">
                <a:solidFill>
                  <a:schemeClr val="folHlink"/>
                </a:solidFill>
                <a:latin typeface="Courier New" pitchFamily="49" charset="0"/>
              </a:rPr>
              <a:t>       </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105</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p:cNvSpPr>
            <a:spLocks noGrp="1" noChangeArrowheads="1"/>
          </p:cNvSpPr>
          <p:nvPr>
            <p:ph type="title"/>
          </p:nvPr>
        </p:nvSpPr>
        <p:spPr>
          <a:xfrm>
            <a:off x="685800" y="269875"/>
            <a:ext cx="7772400" cy="1143000"/>
          </a:xfrm>
        </p:spPr>
        <p:txBody>
          <a:bodyPr/>
          <a:lstStyle/>
          <a:p>
            <a:r>
              <a:rPr lang="en-US" smtClean="0"/>
              <a:t>Universal Application Part II</a:t>
            </a:r>
          </a:p>
        </p:txBody>
      </p:sp>
      <p:sp>
        <p:nvSpPr>
          <p:cNvPr id="99333"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folHlink"/>
                </a:solidFill>
                <a:latin typeface="Courier New" pitchFamily="49" charset="0"/>
              </a:rPr>
              <a:t>//compute my response</a:t>
            </a:r>
          </a:p>
          <a:p>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r>
              <a:rPr lang="en-US" b="1" dirty="0" err="1">
                <a:solidFill>
                  <a:schemeClr val="folHlink"/>
                </a:solidFill>
                <a:latin typeface="Courier New" pitchFamily="49" charset="0"/>
              </a:rPr>
              <a:t>MyObject</a:t>
            </a:r>
            <a:r>
              <a:rPr lang="en-US" b="1" dirty="0">
                <a:solidFill>
                  <a:schemeClr val="folHlink"/>
                </a:solidFill>
                <a:latin typeface="Courier New" pitchFamily="49" charset="0"/>
              </a:rPr>
              <a:t> = new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a:t>
            </a:r>
          </a:p>
          <a:p>
            <a:r>
              <a:rPr lang="en-US" b="1" dirty="0">
                <a:solidFill>
                  <a:schemeClr val="folHlink"/>
                </a:solidFill>
                <a:latin typeface="Courier New" pitchFamily="49" charset="0"/>
              </a:rPr>
              <a:t>current = </a:t>
            </a:r>
            <a:r>
              <a:rPr lang="en-US" b="1" dirty="0" err="1">
                <a:solidFill>
                  <a:schemeClr val="folHlink"/>
                </a:solidFill>
                <a:latin typeface="Courier New" pitchFamily="49" charset="0"/>
              </a:rPr>
              <a:t>tail.next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while (current != prefer){ </a:t>
            </a:r>
          </a:p>
          <a:p>
            <a:pPr lvl="1"/>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                              current = </a:t>
            </a:r>
            <a:r>
              <a:rPr lang="en-US" b="1" dirty="0" err="1">
                <a:solidFill>
                  <a:schemeClr val="folHlink"/>
                </a:solidFill>
                <a:latin typeface="Courier New" pitchFamily="49" charset="0"/>
              </a:rPr>
              <a:t>current.next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  } </a:t>
            </a:r>
          </a:p>
          <a:p>
            <a:r>
              <a:rPr lang="en-US" b="1" dirty="0">
                <a:solidFill>
                  <a:schemeClr val="tx1"/>
                </a:solidFill>
                <a:latin typeface="Courier New" pitchFamily="49" charset="0"/>
              </a:rPr>
              <a:t>return</a:t>
            </a:r>
            <a:r>
              <a:rPr lang="en-US" b="1" dirty="0">
                <a:solidFill>
                  <a:srgbClr val="3333FF"/>
                </a:solidFill>
                <a:latin typeface="Courier New" pitchFamily="49" charset="0"/>
              </a:rPr>
              <a:t> </a:t>
            </a:r>
            <a:r>
              <a:rPr lang="en-US" b="1" dirty="0" err="1">
                <a:solidFill>
                  <a:srgbClr val="3333FF"/>
                </a:solidFill>
                <a:latin typeface="Courier New" pitchFamily="49" charset="0"/>
              </a:rPr>
              <a:t>MyObject.apply</a:t>
            </a:r>
            <a:r>
              <a:rPr lang="en-US" b="1" dirty="0">
                <a:solidFill>
                  <a:srgbClr val="3333FF"/>
                </a:solidFill>
                <a:latin typeface="Courier New" pitchFamily="49" charset="0"/>
              </a:rPr>
              <a:t>(</a:t>
            </a:r>
            <a:r>
              <a:rPr lang="en-US" b="1" dirty="0" err="1">
                <a:solidFill>
                  <a:srgbClr val="3333FF"/>
                </a:solidFill>
                <a:latin typeface="Courier New" pitchFamily="49" charset="0"/>
              </a:rPr>
              <a:t>current.invoc</a:t>
            </a:r>
            <a:r>
              <a:rPr lang="en-US" b="1" dirty="0">
                <a:solidFill>
                  <a:srgbClr val="3333FF"/>
                </a:solidFill>
                <a:latin typeface="Courier New" pitchFamily="49" charset="0"/>
              </a:rPr>
              <a:t>);</a:t>
            </a:r>
          </a:p>
          <a:p>
            <a:r>
              <a:rPr lang="en-US" b="1" dirty="0">
                <a:solidFill>
                  <a:schemeClr val="folHlink"/>
                </a:solidFill>
                <a:latin typeface="Courier New" pitchFamily="49" charset="0"/>
              </a:rPr>
              <a:t>}       </a:t>
            </a:r>
          </a:p>
        </p:txBody>
      </p:sp>
      <p:sp>
        <p:nvSpPr>
          <p:cNvPr id="99334" name="AutoShape 4"/>
          <p:cNvSpPr>
            <a:spLocks noChangeArrowheads="1"/>
          </p:cNvSpPr>
          <p:nvPr/>
        </p:nvSpPr>
        <p:spPr bwMode="auto">
          <a:xfrm>
            <a:off x="895350" y="4432300"/>
            <a:ext cx="7054850" cy="555625"/>
          </a:xfrm>
          <a:prstGeom prst="wedgeRoundRectCallout">
            <a:avLst>
              <a:gd name="adj1" fmla="val -4926"/>
              <a:gd name="adj2" fmla="val -211713"/>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99335" name="Rectangle 5"/>
          <p:cNvSpPr>
            <a:spLocks noChangeArrowheads="1"/>
          </p:cNvSpPr>
          <p:nvPr/>
        </p:nvSpPr>
        <p:spPr bwMode="auto">
          <a:xfrm>
            <a:off x="881063" y="3048000"/>
            <a:ext cx="7158037" cy="519113"/>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Return result after applying my method</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106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p:cNvSpPr>
            <a:spLocks noGrp="1" noChangeArrowheads="1"/>
          </p:cNvSpPr>
          <p:nvPr>
            <p:ph type="title"/>
          </p:nvPr>
        </p:nvSpPr>
        <p:spPr/>
        <p:txBody>
          <a:bodyPr/>
          <a:lstStyle/>
          <a:p>
            <a:r>
              <a:rPr lang="en-US" sz="4000" smtClean="0"/>
              <a:t>Shared-Memory Computability</a:t>
            </a:r>
          </a:p>
        </p:txBody>
      </p:sp>
      <p:sp>
        <p:nvSpPr>
          <p:cNvPr id="588803" name="Text Box 3"/>
          <p:cNvSpPr txBox="1">
            <a:spLocks noChangeArrowheads="1"/>
          </p:cNvSpPr>
          <p:nvPr/>
        </p:nvSpPr>
        <p:spPr bwMode="auto">
          <a:xfrm>
            <a:off x="0" y="3575050"/>
            <a:ext cx="8631238" cy="2369880"/>
          </a:xfrm>
          <a:prstGeom prst="rect">
            <a:avLst/>
          </a:prstGeom>
          <a:noFill/>
          <a:ln w="9525">
            <a:noFill/>
            <a:miter lim="800000"/>
            <a:headEnd/>
            <a:tailEnd/>
          </a:ln>
        </p:spPr>
        <p:txBody>
          <a:bodyPr>
            <a:spAutoFit/>
          </a:bodyPr>
          <a:lstStyle/>
          <a:p>
            <a:pPr algn="ctr"/>
            <a:endParaRPr lang="en-US" sz="3200" dirty="0">
              <a:latin typeface="+mj-lt"/>
            </a:endParaRPr>
          </a:p>
          <a:p>
            <a:pPr algn="ctr"/>
            <a:r>
              <a:rPr lang="en-US" sz="3200" dirty="0">
                <a:latin typeface="+mj-lt"/>
              </a:rPr>
              <a:t>Wait-free/Lock-free computable </a:t>
            </a:r>
          </a:p>
          <a:p>
            <a:pPr algn="ctr"/>
            <a:r>
              <a:rPr lang="en-US" sz="3200" dirty="0">
                <a:latin typeface="+mj-lt"/>
              </a:rPr>
              <a:t>= </a:t>
            </a:r>
          </a:p>
          <a:p>
            <a:pPr algn="ctr"/>
            <a:r>
              <a:rPr lang="en-US" sz="3200" dirty="0">
                <a:latin typeface="+mj-lt"/>
              </a:rPr>
              <a:t>Solving </a:t>
            </a:r>
            <a:r>
              <a:rPr lang="en-US" sz="3200" i="1" dirty="0">
                <a:solidFill>
                  <a:schemeClr val="tx1"/>
                </a:solidFill>
                <a:latin typeface="+mj-lt"/>
              </a:rPr>
              <a:t>n</a:t>
            </a:r>
            <a:r>
              <a:rPr lang="en-US" sz="3200" dirty="0">
                <a:latin typeface="+mj-lt"/>
              </a:rPr>
              <a:t>-consensus</a:t>
            </a:r>
          </a:p>
          <a:p>
            <a:pPr algn="ctr">
              <a:buFontTx/>
              <a:buChar char="•"/>
            </a:pPr>
            <a:endParaRPr lang="en-US" sz="2000" dirty="0">
              <a:latin typeface="+mj-lt"/>
            </a:endParaRPr>
          </a:p>
        </p:txBody>
      </p:sp>
      <p:sp>
        <p:nvSpPr>
          <p:cNvPr id="588825" name="Text Box 25"/>
          <p:cNvSpPr txBox="1">
            <a:spLocks noChangeArrowheads="1"/>
          </p:cNvSpPr>
          <p:nvPr/>
        </p:nvSpPr>
        <p:spPr bwMode="auto">
          <a:xfrm>
            <a:off x="3787775" y="3100388"/>
            <a:ext cx="1165225"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r">
              <a:spcBef>
                <a:spcPct val="50000"/>
              </a:spcBef>
              <a:defRPr/>
            </a:pPr>
            <a:r>
              <a:rPr lang="en-US" dirty="0">
                <a:latin typeface="Arial" pitchFamily="34" charset="0"/>
              </a:rPr>
              <a:t>10011</a:t>
            </a:r>
          </a:p>
        </p:txBody>
      </p:sp>
      <p:sp>
        <p:nvSpPr>
          <p:cNvPr id="588930" name="Rectangle 130"/>
          <p:cNvSpPr>
            <a:spLocks noChangeArrowheads="1"/>
          </p:cNvSpPr>
          <p:nvPr/>
        </p:nvSpPr>
        <p:spPr bwMode="auto">
          <a:xfrm>
            <a:off x="3344863" y="2925763"/>
            <a:ext cx="1984375" cy="954087"/>
          </a:xfrm>
          <a:prstGeom prst="rect">
            <a:avLst/>
          </a:prstGeom>
          <a:solidFill>
            <a:schemeClr val="accent1"/>
          </a:solidFill>
          <a:ln w="28575">
            <a:solidFill>
              <a:schemeClr val="tx1"/>
            </a:solidFill>
            <a:miter lim="800000"/>
            <a:headEnd/>
            <a:tailEnd/>
          </a:ln>
        </p:spPr>
        <p:txBody>
          <a:bodyPr wrap="none" anchor="ctr"/>
          <a:lstStyle/>
          <a:p>
            <a:pPr algn="ctr"/>
            <a:r>
              <a:rPr lang="en-US" sz="2000" b="1" dirty="0">
                <a:solidFill>
                  <a:schemeClr val="bg1"/>
                </a:solidFill>
                <a:latin typeface="+mj-lt"/>
              </a:rPr>
              <a:t>Universal</a:t>
            </a:r>
          </a:p>
          <a:p>
            <a:pPr algn="ctr"/>
            <a:r>
              <a:rPr lang="en-US" sz="2000" b="1" dirty="0">
                <a:solidFill>
                  <a:schemeClr val="bg1"/>
                </a:solidFill>
                <a:latin typeface="+mj-lt"/>
              </a:rPr>
              <a:t> </a:t>
            </a:r>
            <a:r>
              <a:rPr lang="en-US" sz="2000" b="1" dirty="0" smtClean="0">
                <a:solidFill>
                  <a:schemeClr val="bg1"/>
                </a:solidFill>
                <a:latin typeface="+mj-lt"/>
              </a:rPr>
              <a:t>Construction</a:t>
            </a:r>
            <a:endParaRPr lang="en-US" sz="2000" b="1" dirty="0">
              <a:solidFill>
                <a:schemeClr val="bg1"/>
              </a:solidFill>
              <a:latin typeface="+mj-lt"/>
            </a:endParaRPr>
          </a:p>
        </p:txBody>
      </p:sp>
      <p:pic>
        <p:nvPicPr>
          <p:cNvPr id="100360" name="Picture 131" descr="TN00021_[1]"/>
          <p:cNvPicPr>
            <a:picLocks noGrp="1" noChangeAspect="1" noChangeArrowheads="1"/>
          </p:cNvPicPr>
          <p:nvPr>
            <p:ph idx="1"/>
          </p:nvPr>
        </p:nvPicPr>
        <p:blipFill>
          <a:blip r:embed="rId3" cstate="print"/>
          <a:srcRect/>
          <a:stretch>
            <a:fillRect/>
          </a:stretch>
        </p:blipFill>
        <p:spPr>
          <a:xfrm>
            <a:off x="1270000" y="1744663"/>
            <a:ext cx="1749425" cy="1481137"/>
          </a:xfrm>
          <a:noFill/>
        </p:spPr>
      </p:pic>
      <p:pic>
        <p:nvPicPr>
          <p:cNvPr id="100361" name="Picture 141" descr="TN00021_[1]"/>
          <p:cNvPicPr>
            <a:picLocks noChangeAspect="1" noChangeArrowheads="1"/>
          </p:cNvPicPr>
          <p:nvPr/>
        </p:nvPicPr>
        <p:blipFill>
          <a:blip r:embed="rId3" cstate="print"/>
          <a:srcRect/>
          <a:stretch>
            <a:fillRect/>
          </a:stretch>
        </p:blipFill>
        <p:spPr bwMode="auto">
          <a:xfrm flipH="1">
            <a:off x="6207125" y="1698625"/>
            <a:ext cx="1749425" cy="1481138"/>
          </a:xfrm>
          <a:prstGeom prst="rect">
            <a:avLst/>
          </a:prstGeom>
          <a:noFill/>
          <a:ln w="9525">
            <a:noFill/>
            <a:miter lim="800000"/>
            <a:headEnd/>
            <a:tailEnd/>
          </a:ln>
        </p:spPr>
      </p:pic>
      <p:sp>
        <p:nvSpPr>
          <p:cNvPr id="10" name="Slide Number Placeholder 9"/>
          <p:cNvSpPr>
            <a:spLocks noGrp="1"/>
          </p:cNvSpPr>
          <p:nvPr>
            <p:ph type="sldNum" sz="quarter" idx="11"/>
          </p:nvPr>
        </p:nvSpPr>
        <p:spPr/>
        <p:txBody>
          <a:bodyPr/>
          <a:lstStyle/>
          <a:p>
            <a:pPr>
              <a:defRPr/>
            </a:pPr>
            <a:fld id="{967C4D33-6383-4CFE-AFB7-F84E968E56E0}" type="slidenum">
              <a:rPr lang="ar-SA" smtClean="0"/>
              <a:pPr>
                <a:defRPr/>
              </a:pPr>
              <a:t>107</a:t>
            </a:fld>
            <a:endParaRPr lang="en-US"/>
          </a:p>
        </p:txBody>
      </p:sp>
      <p:sp>
        <p:nvSpPr>
          <p:cNvPr id="11" name="Footer Placeholder 10"/>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88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8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8803">
                                            <p:txEl>
                                              <p:pRg st="3" end="3"/>
                                            </p:txEl>
                                          </p:spTgt>
                                        </p:tgtEl>
                                        <p:attrNameLst>
                                          <p:attrName>style.visibility</p:attrName>
                                        </p:attrNameLst>
                                      </p:cBhvr>
                                      <p:to>
                                        <p:strVal val="visible"/>
                                      </p:to>
                                    </p:set>
                                  </p:childTnLst>
                                </p:cTn>
                              </p:par>
                            </p:childTnLst>
                          </p:cTn>
                        </p:par>
                        <p:par>
                          <p:cTn id="15" fill="hold">
                            <p:stCondLst>
                              <p:cond delay="0"/>
                            </p:stCondLst>
                            <p:childTnLst>
                              <p:par>
                                <p:cTn id="16" presetID="9" presetClass="entr" presetSubtype="0" fill="hold" grpId="0" nodeType="afterEffect">
                                  <p:stCondLst>
                                    <p:cond delay="0"/>
                                  </p:stCondLst>
                                  <p:childTnLst>
                                    <p:set>
                                      <p:cBhvr>
                                        <p:cTn id="17" dur="1" fill="hold">
                                          <p:stCondLst>
                                            <p:cond delay="0"/>
                                          </p:stCondLst>
                                        </p:cTn>
                                        <p:tgtEl>
                                          <p:spTgt spid="588930"/>
                                        </p:tgtEl>
                                        <p:attrNameLst>
                                          <p:attrName>style.visibility</p:attrName>
                                        </p:attrNameLst>
                                      </p:cBhvr>
                                      <p:to>
                                        <p:strVal val="visible"/>
                                      </p:to>
                                    </p:set>
                                    <p:animEffect transition="in" filter="dissolve">
                                      <p:cBhvr>
                                        <p:cTn id="18" dur="2000"/>
                                        <p:tgtEl>
                                          <p:spTgt spid="588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3" grpId="0" build="p"/>
      <p:bldP spid="588930"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p:cNvSpPr>
            <a:spLocks noChangeArrowheads="1"/>
          </p:cNvSpPr>
          <p:nvPr/>
        </p:nvSpPr>
        <p:spPr bwMode="auto">
          <a:xfrm>
            <a:off x="838200" y="1452563"/>
            <a:ext cx="7315200" cy="3416320"/>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class</a:t>
            </a:r>
            <a:r>
              <a:rPr lang="en-US" b="1" dirty="0">
                <a:latin typeface="Courier New" pitchFamily="49" charset="0"/>
              </a:rPr>
              <a:t> </a:t>
            </a:r>
            <a:r>
              <a:rPr lang="en-US" b="1" dirty="0" err="1">
                <a:latin typeface="Courier New" pitchFamily="49" charset="0"/>
              </a:rPr>
              <a:t>RMWRegister</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private </a:t>
            </a:r>
            <a:r>
              <a:rPr lang="en-US" b="1" dirty="0" err="1">
                <a:solidFill>
                  <a:schemeClr val="tx1"/>
                </a:solidFill>
                <a:latin typeface="Courier New" pitchFamily="49" charset="0"/>
              </a:rPr>
              <a:t>int</a:t>
            </a:r>
            <a:r>
              <a:rPr lang="en-US" b="1" dirty="0">
                <a:latin typeface="Courier New" pitchFamily="49" charset="0"/>
              </a:rPr>
              <a:t> value;</a:t>
            </a:r>
          </a:p>
          <a:p>
            <a:r>
              <a:rPr lang="en-US" b="1" dirty="0">
                <a:latin typeface="Courier New" pitchFamily="49" charset="0"/>
              </a:rPr>
              <a:t> </a:t>
            </a:r>
            <a:r>
              <a:rPr lang="en-US" b="1" dirty="0">
                <a:solidFill>
                  <a:schemeClr val="tx1"/>
                </a:solidFill>
                <a:latin typeface="Courier New" pitchFamily="49" charset="0"/>
              </a:rPr>
              <a:t>public </a:t>
            </a:r>
            <a:r>
              <a:rPr lang="en-US" b="1" dirty="0" err="1">
                <a:solidFill>
                  <a:schemeClr val="tx1"/>
                </a:solidFill>
                <a:latin typeface="Courier New" pitchFamily="49" charset="0"/>
              </a:rPr>
              <a:t>boolean</a:t>
            </a:r>
            <a:r>
              <a:rPr lang="en-US" b="1" dirty="0">
                <a:latin typeface="Courier New" pitchFamily="49" charset="0"/>
              </a:rPr>
              <a:t> </a:t>
            </a:r>
            <a:r>
              <a:rPr lang="en-US" b="1" dirty="0" err="1">
                <a:latin typeface="Courier New" pitchFamily="49" charset="0"/>
              </a:rPr>
              <a:t>getAndSet</a:t>
            </a:r>
            <a:r>
              <a:rPr lang="en-US" b="1" dirty="0">
                <a:latin typeface="Courier New" pitchFamily="49" charset="0"/>
              </a:rPr>
              <a:t>(</a:t>
            </a:r>
            <a:r>
              <a:rPr lang="en-US" b="1" dirty="0" err="1">
                <a:solidFill>
                  <a:schemeClr val="tx1"/>
                </a:solidFill>
                <a:latin typeface="Courier New" pitchFamily="49" charset="0"/>
              </a:rPr>
              <a:t>int</a:t>
            </a:r>
            <a:r>
              <a:rPr lang="en-US" b="1" dirty="0">
                <a:latin typeface="Courier New" pitchFamily="49" charset="0"/>
              </a:rPr>
              <a:t> update) </a:t>
            </a:r>
          </a:p>
          <a:p>
            <a:r>
              <a:rPr lang="en-US" b="1" dirty="0">
                <a:latin typeface="Courier New" pitchFamily="49" charset="0"/>
              </a:rPr>
              <a:t> {</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prior = </a:t>
            </a:r>
            <a:r>
              <a:rPr lang="en-US" b="1" dirty="0" smtClean="0">
                <a:latin typeface="Courier New" pitchFamily="49" charset="0"/>
              </a:rPr>
              <a:t>value</a:t>
            </a:r>
            <a:r>
              <a:rPr lang="en-US" b="1" dirty="0">
                <a:latin typeface="Courier New" pitchFamily="49" charset="0"/>
              </a:rPr>
              <a:t>;</a:t>
            </a:r>
          </a:p>
          <a:p>
            <a:r>
              <a:rPr lang="en-US" b="1" dirty="0">
                <a:solidFill>
                  <a:schemeClr val="tx1"/>
                </a:solidFill>
                <a:latin typeface="Courier New" pitchFamily="49" charset="0"/>
              </a:rPr>
              <a:t>  </a:t>
            </a:r>
            <a:r>
              <a:rPr lang="en-US" b="1" dirty="0" smtClean="0">
                <a:latin typeface="Courier New" pitchFamily="49" charset="0"/>
              </a:rPr>
              <a:t>value </a:t>
            </a:r>
            <a:r>
              <a:rPr lang="en-US" b="1" dirty="0">
                <a:latin typeface="Courier New" pitchFamily="49" charset="0"/>
              </a:rPr>
              <a:t>= update;</a:t>
            </a:r>
          </a:p>
          <a:p>
            <a:r>
              <a:rPr lang="en-US" b="1" dirty="0">
                <a:solidFill>
                  <a:schemeClr val="tx1"/>
                </a:solidFill>
                <a:latin typeface="Courier New" pitchFamily="49" charset="0"/>
              </a:rPr>
              <a:t>  return</a:t>
            </a:r>
            <a:r>
              <a:rPr lang="en-US" b="1" dirty="0">
                <a:latin typeface="Courier New" pitchFamily="49" charset="0"/>
              </a:rPr>
              <a:t> prior;</a:t>
            </a:r>
          </a:p>
          <a:p>
            <a:r>
              <a:rPr lang="en-US" b="1" dirty="0">
                <a:latin typeface="Courier New" pitchFamily="49" charset="0"/>
              </a:rPr>
              <a:t> }</a:t>
            </a:r>
          </a:p>
          <a:p>
            <a:r>
              <a:rPr lang="en-US" b="1" dirty="0">
                <a:latin typeface="Courier New" pitchFamily="49" charset="0"/>
              </a:rPr>
              <a:t>}</a:t>
            </a:r>
          </a:p>
        </p:txBody>
      </p:sp>
      <p:sp>
        <p:nvSpPr>
          <p:cNvPr id="101381" name="Rectangle 3"/>
          <p:cNvSpPr>
            <a:spLocks noGrp="1" noChangeArrowheads="1"/>
          </p:cNvSpPr>
          <p:nvPr>
            <p:ph type="title"/>
          </p:nvPr>
        </p:nvSpPr>
        <p:spPr>
          <a:xfrm>
            <a:off x="566738" y="344488"/>
            <a:ext cx="7772400" cy="1143000"/>
          </a:xfrm>
        </p:spPr>
        <p:txBody>
          <a:bodyPr/>
          <a:lstStyle/>
          <a:p>
            <a:r>
              <a:rPr lang="en-US" smtClean="0"/>
              <a:t>Swap </a:t>
            </a:r>
            <a:r>
              <a:rPr lang="en-US" sz="2800" smtClean="0"/>
              <a:t>(getAndSet)</a:t>
            </a:r>
            <a:r>
              <a:rPr lang="en-US" smtClean="0"/>
              <a:t> not Universal</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108</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2"/>
          <p:cNvSpPr>
            <a:spLocks noChangeArrowheads="1"/>
          </p:cNvSpPr>
          <p:nvPr/>
        </p:nvSpPr>
        <p:spPr bwMode="auto">
          <a:xfrm>
            <a:off x="838200" y="1452563"/>
            <a:ext cx="7315200" cy="341632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a:t>
            </a:r>
            <a:r>
              <a:rPr lang="en-US" b="1" dirty="0" err="1">
                <a:solidFill>
                  <a:schemeClr val="folHlink"/>
                </a:solidFill>
                <a:latin typeface="Courier New" pitchFamily="49" charset="0"/>
              </a:rPr>
              <a:t>RMWRegister</a:t>
            </a:r>
            <a:r>
              <a:rPr lang="en-US" b="1" dirty="0">
                <a:solidFill>
                  <a:schemeClr val="folHlink"/>
                </a:solidFill>
                <a:latin typeface="Courier New" pitchFamily="49" charset="0"/>
              </a:rPr>
              <a:t> {</a:t>
            </a:r>
          </a:p>
          <a:p>
            <a:r>
              <a:rPr lang="en-US" b="1" dirty="0">
                <a:solidFill>
                  <a:schemeClr val="folHlink"/>
                </a:solidFill>
                <a:latin typeface="Courier New" pitchFamily="49" charset="0"/>
              </a:rPr>
              <a:t> private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value;</a:t>
            </a:r>
          </a:p>
          <a:p>
            <a:r>
              <a:rPr lang="en-US" b="1" dirty="0">
                <a:solidFill>
                  <a:schemeClr val="folHlink"/>
                </a:solidFill>
                <a:latin typeface="Courier New" pitchFamily="49" charset="0"/>
              </a:rPr>
              <a:t> public</a:t>
            </a:r>
            <a:r>
              <a:rPr lang="en-US" b="1" dirty="0">
                <a:solidFill>
                  <a:schemeClr val="tx1"/>
                </a:solidFill>
                <a:latin typeface="Courier New" pitchFamily="49" charset="0"/>
              </a:rPr>
              <a:t> </a:t>
            </a:r>
            <a:r>
              <a:rPr lang="en-US" b="1" dirty="0" err="1">
                <a:solidFill>
                  <a:schemeClr val="tx1"/>
                </a:solidFill>
                <a:latin typeface="Courier New" pitchFamily="49" charset="0"/>
              </a:rPr>
              <a:t>boolean</a:t>
            </a:r>
            <a:r>
              <a:rPr lang="en-US" b="1" dirty="0">
                <a:latin typeface="Courier New" pitchFamily="49" charset="0"/>
              </a:rPr>
              <a:t> </a:t>
            </a:r>
            <a:r>
              <a:rPr lang="en-US" b="1" dirty="0" err="1">
                <a:latin typeface="Courier New" pitchFamily="49" charset="0"/>
              </a:rPr>
              <a:t>getAndSet</a:t>
            </a:r>
            <a:r>
              <a:rPr lang="en-US" b="1" dirty="0">
                <a:latin typeface="Courier New" pitchFamily="49" charset="0"/>
              </a:rPr>
              <a:t>(</a:t>
            </a:r>
            <a:r>
              <a:rPr lang="en-US" b="1" dirty="0" err="1">
                <a:solidFill>
                  <a:schemeClr val="tx1"/>
                </a:solidFill>
                <a:latin typeface="Courier New" pitchFamily="49" charset="0"/>
              </a:rPr>
              <a:t>int</a:t>
            </a:r>
            <a:r>
              <a:rPr lang="en-US" b="1" dirty="0">
                <a:latin typeface="Courier New" pitchFamily="49" charset="0"/>
              </a:rPr>
              <a:t> update) </a:t>
            </a:r>
          </a:p>
          <a:p>
            <a:r>
              <a:rPr lang="en-US" b="1" dirty="0">
                <a:latin typeface="Courier New" pitchFamily="49" charset="0"/>
              </a:rPr>
              <a:t> </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prior = </a:t>
            </a:r>
            <a:r>
              <a:rPr lang="en-US" b="1" dirty="0" smtClean="0">
                <a:solidFill>
                  <a:schemeClr val="folHlink"/>
                </a:solidFill>
                <a:latin typeface="Courier New" pitchFamily="49" charset="0"/>
              </a:rPr>
              <a:t>value</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smtClean="0">
                <a:solidFill>
                  <a:schemeClr val="folHlink"/>
                </a:solidFill>
                <a:latin typeface="Courier New" pitchFamily="49" charset="0"/>
              </a:rPr>
              <a:t>value </a:t>
            </a:r>
            <a:r>
              <a:rPr lang="en-US" b="1" dirty="0">
                <a:solidFill>
                  <a:schemeClr val="folHlink"/>
                </a:solidFill>
                <a:latin typeface="Courier New" pitchFamily="49" charset="0"/>
              </a:rPr>
              <a:t>= update;</a:t>
            </a:r>
          </a:p>
          <a:p>
            <a:r>
              <a:rPr lang="en-US" b="1" dirty="0">
                <a:solidFill>
                  <a:schemeClr val="folHlink"/>
                </a:solidFill>
                <a:latin typeface="Courier New" pitchFamily="49" charset="0"/>
              </a:rPr>
              <a:t>  return prior;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a:t>
            </a:r>
          </a:p>
        </p:txBody>
      </p:sp>
      <p:sp>
        <p:nvSpPr>
          <p:cNvPr id="102405" name="Rectangle 5"/>
          <p:cNvSpPr>
            <a:spLocks noChangeArrowheads="1"/>
          </p:cNvSpPr>
          <p:nvPr/>
        </p:nvSpPr>
        <p:spPr bwMode="auto">
          <a:xfrm>
            <a:off x="3249613" y="4056063"/>
            <a:ext cx="4629150" cy="519112"/>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Consensus number 2</a:t>
            </a:r>
          </a:p>
        </p:txBody>
      </p:sp>
      <p:sp>
        <p:nvSpPr>
          <p:cNvPr id="102406" name="AutoShape 6"/>
          <p:cNvSpPr>
            <a:spLocks noChangeArrowheads="1"/>
          </p:cNvSpPr>
          <p:nvPr/>
        </p:nvSpPr>
        <p:spPr bwMode="auto">
          <a:xfrm flipV="1">
            <a:off x="2351088" y="2181225"/>
            <a:ext cx="5437187" cy="450850"/>
          </a:xfrm>
          <a:prstGeom prst="wedgeRoundRectCallout">
            <a:avLst>
              <a:gd name="adj1" fmla="val 11255"/>
              <a:gd name="adj2" fmla="val -359509"/>
              <a:gd name="adj3" fmla="val 16667"/>
            </a:avLst>
          </a:prstGeom>
          <a:noFill/>
          <a:ln w="38100">
            <a:solidFill>
              <a:srgbClr val="FF0000"/>
            </a:solidFill>
            <a:miter lim="800000"/>
            <a:headEnd/>
            <a:tailEnd/>
          </a:ln>
        </p:spPr>
        <p:txBody>
          <a:bodyPr rot="10800000" anchor="ctr"/>
          <a:lstStyle/>
          <a:p>
            <a:pPr algn="ctr"/>
            <a:endParaRPr lang="en-US" sz="4400" b="1" dirty="0">
              <a:solidFill>
                <a:srgbClr val="FF0000"/>
              </a:solidFill>
              <a:latin typeface="Arial" pitchFamily="34" charset="0"/>
            </a:endParaRPr>
          </a:p>
        </p:txBody>
      </p:sp>
      <p:sp>
        <p:nvSpPr>
          <p:cNvPr id="11" name="Rectangle 3"/>
          <p:cNvSpPr txBox="1">
            <a:spLocks noChangeArrowheads="1"/>
          </p:cNvSpPr>
          <p:nvPr/>
        </p:nvSpPr>
        <p:spPr bwMode="auto">
          <a:xfrm>
            <a:off x="566738" y="344488"/>
            <a:ext cx="7772400" cy="1143000"/>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mj-cs"/>
              </a:rPr>
              <a:t>Swap </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getAndSet</a:t>
            </a:r>
            <a:r>
              <a:rPr lang="en-US" sz="2800" kern="0" dirty="0">
                <a:solidFill>
                  <a:schemeClr val="tx2"/>
                </a:solidFill>
                <a:latin typeface="+mj-lt"/>
                <a:ea typeface="+mj-ea"/>
                <a:cs typeface="+mj-cs"/>
              </a:rPr>
              <a:t>)</a:t>
            </a:r>
            <a:r>
              <a:rPr lang="en-US" sz="4400" kern="0" dirty="0">
                <a:solidFill>
                  <a:schemeClr val="tx2"/>
                </a:solidFill>
                <a:latin typeface="+mj-lt"/>
                <a:ea typeface="+mj-ea"/>
                <a:cs typeface="+mj-cs"/>
              </a:rPr>
              <a:t> not Universal</a:t>
            </a:r>
          </a:p>
        </p:txBody>
      </p:sp>
      <p:sp>
        <p:nvSpPr>
          <p:cNvPr id="8" name="Slide Number Placeholder 7"/>
          <p:cNvSpPr>
            <a:spLocks noGrp="1"/>
          </p:cNvSpPr>
          <p:nvPr>
            <p:ph type="sldNum" sz="quarter" idx="11"/>
          </p:nvPr>
        </p:nvSpPr>
        <p:spPr/>
        <p:txBody>
          <a:bodyPr/>
          <a:lstStyle/>
          <a:p>
            <a:pPr>
              <a:defRPr/>
            </a:pPr>
            <a:fld id="{967C4D33-6383-4CFE-AFB7-F84E968E56E0}" type="slidenum">
              <a:rPr lang="ar-SA" smtClean="0"/>
              <a:pPr>
                <a:defRPr/>
              </a:pPr>
              <a:t>109</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mtClean="0"/>
              <a:t>A Generic Sequential Object</a:t>
            </a:r>
          </a:p>
        </p:txBody>
      </p:sp>
      <p:sp>
        <p:nvSpPr>
          <p:cNvPr id="12293" name="Rectangle 3"/>
          <p:cNvSpPr>
            <a:spLocks noChangeArrowheads="1"/>
          </p:cNvSpPr>
          <p:nvPr/>
        </p:nvSpPr>
        <p:spPr bwMode="auto">
          <a:xfrm>
            <a:off x="649288" y="1774825"/>
            <a:ext cx="7677150" cy="156966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interface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abstract</a:t>
            </a:r>
          </a:p>
          <a:p>
            <a:r>
              <a:rPr lang="en-US" b="1" dirty="0">
                <a:solidFill>
                  <a:schemeClr val="folHlink"/>
                </a:solidFill>
                <a:latin typeface="Courier New" pitchFamily="49" charset="0"/>
              </a:rPr>
              <a:t>    Response</a:t>
            </a:r>
            <a:r>
              <a:rPr lang="en-US" b="1" dirty="0">
                <a:latin typeface="Courier New" pitchFamily="49" charset="0"/>
              </a:rPr>
              <a:t> </a:t>
            </a:r>
            <a:r>
              <a:rPr lang="en-US" b="1" dirty="0">
                <a:solidFill>
                  <a:schemeClr val="folHlink"/>
                </a:solidFill>
                <a:latin typeface="Courier New" pitchFamily="49" charset="0"/>
              </a:rPr>
              <a:t>apply</a:t>
            </a:r>
            <a:r>
              <a:rPr lang="en-US" b="1" dirty="0">
                <a:latin typeface="Courier New" pitchFamily="49" charset="0"/>
              </a:rPr>
              <a:t>(Invocation </a:t>
            </a:r>
            <a:r>
              <a:rPr lang="en-US" b="1" dirty="0" err="1">
                <a:latin typeface="Courier New" pitchFamily="49" charset="0"/>
              </a:rPr>
              <a:t>invoc</a:t>
            </a:r>
            <a:r>
              <a:rPr lang="en-US" b="1" dirty="0">
                <a:latin typeface="Courier New" pitchFamily="49" charset="0"/>
              </a:rPr>
              <a:t>);</a:t>
            </a:r>
          </a:p>
          <a:p>
            <a:r>
              <a:rPr lang="en-US" b="1" dirty="0">
                <a:solidFill>
                  <a:schemeClr val="folHlink"/>
                </a:solidFill>
                <a:latin typeface="Courier New" pitchFamily="49" charset="0"/>
              </a:rPr>
              <a:t>}</a:t>
            </a:r>
          </a:p>
        </p:txBody>
      </p:sp>
      <p:sp>
        <p:nvSpPr>
          <p:cNvPr id="12294" name="AutoShape 4"/>
          <p:cNvSpPr>
            <a:spLocks noChangeArrowheads="1"/>
          </p:cNvSpPr>
          <p:nvPr/>
        </p:nvSpPr>
        <p:spPr bwMode="auto">
          <a:xfrm>
            <a:off x="4064000" y="2541588"/>
            <a:ext cx="3352800" cy="463550"/>
          </a:xfrm>
          <a:prstGeom prst="wedgeRoundRectCallout">
            <a:avLst>
              <a:gd name="adj1" fmla="val -8616"/>
              <a:gd name="adj2" fmla="val 382190"/>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12295" name="Rectangle 5"/>
          <p:cNvSpPr>
            <a:spLocks noChangeArrowheads="1"/>
          </p:cNvSpPr>
          <p:nvPr/>
        </p:nvSpPr>
        <p:spPr bwMode="auto">
          <a:xfrm>
            <a:off x="2901950" y="4605338"/>
            <a:ext cx="5648325"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Push:5, </a:t>
            </a:r>
            <a:r>
              <a:rPr lang="en-US" sz="2800" b="1" dirty="0" err="1">
                <a:solidFill>
                  <a:srgbClr val="FF0000"/>
                </a:solidFill>
                <a:latin typeface="+mj-lt"/>
              </a:rPr>
              <a:t>Pop:null</a:t>
            </a:r>
            <a:endParaRPr lang="en-US" sz="2800" b="1" dirty="0">
              <a:solidFill>
                <a:srgbClr val="FF0000"/>
              </a:solidFill>
              <a:latin typeface="+mj-lt"/>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11</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p:cNvSpPr>
            <a:spLocks noChangeArrowheads="1"/>
          </p:cNvSpPr>
          <p:nvPr/>
        </p:nvSpPr>
        <p:spPr bwMode="auto">
          <a:xfrm>
            <a:off x="838200" y="1452563"/>
            <a:ext cx="7315200" cy="341632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a:t>
            </a:r>
            <a:r>
              <a:rPr lang="en-US" b="1" dirty="0" err="1">
                <a:solidFill>
                  <a:schemeClr val="folHlink"/>
                </a:solidFill>
                <a:latin typeface="Courier New" pitchFamily="49" charset="0"/>
              </a:rPr>
              <a:t>RMWRegister</a:t>
            </a:r>
            <a:r>
              <a:rPr lang="en-US" b="1" dirty="0">
                <a:solidFill>
                  <a:schemeClr val="folHlink"/>
                </a:solidFill>
                <a:latin typeface="Courier New" pitchFamily="49" charset="0"/>
              </a:rPr>
              <a:t> {</a:t>
            </a:r>
          </a:p>
          <a:p>
            <a:r>
              <a:rPr lang="en-US" b="1" dirty="0">
                <a:solidFill>
                  <a:schemeClr val="folHlink"/>
                </a:solidFill>
                <a:latin typeface="Courier New" pitchFamily="49" charset="0"/>
              </a:rPr>
              <a:t> private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value;</a:t>
            </a:r>
          </a:p>
          <a:p>
            <a:r>
              <a:rPr lang="en-US" b="1" dirty="0">
                <a:solidFill>
                  <a:schemeClr val="folHlink"/>
                </a:solidFill>
                <a:latin typeface="Courier New" pitchFamily="49" charset="0"/>
              </a:rPr>
              <a:t> public</a:t>
            </a:r>
            <a:r>
              <a:rPr lang="en-US" b="1" dirty="0">
                <a:solidFill>
                  <a:schemeClr val="tx1"/>
                </a:solidFill>
                <a:latin typeface="Courier New" pitchFamily="49" charset="0"/>
              </a:rPr>
              <a:t> </a:t>
            </a:r>
            <a:r>
              <a:rPr lang="en-US" b="1" dirty="0" err="1">
                <a:solidFill>
                  <a:schemeClr val="tx1"/>
                </a:solidFill>
                <a:latin typeface="Courier New" pitchFamily="49" charset="0"/>
              </a:rPr>
              <a:t>boolean</a:t>
            </a:r>
            <a:r>
              <a:rPr lang="en-US" b="1" dirty="0">
                <a:latin typeface="Courier New" pitchFamily="49" charset="0"/>
              </a:rPr>
              <a:t> </a:t>
            </a:r>
            <a:r>
              <a:rPr lang="en-US" b="1" dirty="0" err="1">
                <a:latin typeface="Courier New" pitchFamily="49" charset="0"/>
              </a:rPr>
              <a:t>getAndSet</a:t>
            </a:r>
            <a:r>
              <a:rPr lang="en-US" b="1" dirty="0">
                <a:latin typeface="Courier New" pitchFamily="49" charset="0"/>
              </a:rPr>
              <a:t>(</a:t>
            </a:r>
            <a:r>
              <a:rPr lang="en-US" b="1" dirty="0" err="1">
                <a:solidFill>
                  <a:schemeClr val="tx1"/>
                </a:solidFill>
                <a:latin typeface="Courier New" pitchFamily="49" charset="0"/>
              </a:rPr>
              <a:t>int</a:t>
            </a:r>
            <a:r>
              <a:rPr lang="en-US" b="1" dirty="0">
                <a:latin typeface="Courier New" pitchFamily="49" charset="0"/>
              </a:rPr>
              <a:t> update) </a:t>
            </a:r>
          </a:p>
          <a:p>
            <a:r>
              <a:rPr lang="en-US" b="1" dirty="0">
                <a:latin typeface="Courier New" pitchFamily="49" charset="0"/>
              </a:rPr>
              <a:t> </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prior = </a:t>
            </a:r>
            <a:r>
              <a:rPr lang="en-US" b="1" dirty="0" smtClean="0">
                <a:solidFill>
                  <a:schemeClr val="folHlink"/>
                </a:solidFill>
                <a:latin typeface="Courier New" pitchFamily="49" charset="0"/>
              </a:rPr>
              <a:t>value</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smtClean="0">
                <a:solidFill>
                  <a:schemeClr val="folHlink"/>
                </a:solidFill>
                <a:latin typeface="Courier New" pitchFamily="49" charset="0"/>
              </a:rPr>
              <a:t>value </a:t>
            </a:r>
            <a:r>
              <a:rPr lang="en-US" b="1" dirty="0">
                <a:solidFill>
                  <a:schemeClr val="folHlink"/>
                </a:solidFill>
                <a:latin typeface="Courier New" pitchFamily="49" charset="0"/>
              </a:rPr>
              <a:t>= update;</a:t>
            </a:r>
          </a:p>
          <a:p>
            <a:r>
              <a:rPr lang="en-US" b="1" dirty="0">
                <a:solidFill>
                  <a:schemeClr val="folHlink"/>
                </a:solidFill>
                <a:latin typeface="Courier New" pitchFamily="49" charset="0"/>
              </a:rPr>
              <a:t>  return prior;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a:t>
            </a:r>
          </a:p>
        </p:txBody>
      </p:sp>
      <p:sp>
        <p:nvSpPr>
          <p:cNvPr id="103429" name="Rectangle 5"/>
          <p:cNvSpPr>
            <a:spLocks noChangeArrowheads="1"/>
          </p:cNvSpPr>
          <p:nvPr/>
        </p:nvSpPr>
        <p:spPr bwMode="auto">
          <a:xfrm>
            <a:off x="2351088" y="4056063"/>
            <a:ext cx="5527675" cy="519112"/>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Not universal for ≥3 threads</a:t>
            </a:r>
          </a:p>
        </p:txBody>
      </p:sp>
      <p:sp>
        <p:nvSpPr>
          <p:cNvPr id="103430" name="AutoShape 6"/>
          <p:cNvSpPr>
            <a:spLocks noChangeArrowheads="1"/>
          </p:cNvSpPr>
          <p:nvPr/>
        </p:nvSpPr>
        <p:spPr bwMode="auto">
          <a:xfrm flipV="1">
            <a:off x="2351088" y="2181225"/>
            <a:ext cx="5437187" cy="450850"/>
          </a:xfrm>
          <a:prstGeom prst="wedgeRoundRectCallout">
            <a:avLst>
              <a:gd name="adj1" fmla="val 11255"/>
              <a:gd name="adj2" fmla="val -359509"/>
              <a:gd name="adj3" fmla="val 16667"/>
            </a:avLst>
          </a:prstGeom>
          <a:noFill/>
          <a:ln w="38100">
            <a:solidFill>
              <a:srgbClr val="FF0000"/>
            </a:solidFill>
            <a:miter lim="800000"/>
            <a:headEnd/>
            <a:tailEnd/>
          </a:ln>
        </p:spPr>
        <p:txBody>
          <a:bodyPr rot="10800000" anchor="ctr"/>
          <a:lstStyle/>
          <a:p>
            <a:pPr algn="ctr"/>
            <a:endParaRPr lang="en-US" sz="4400" b="1" dirty="0">
              <a:solidFill>
                <a:srgbClr val="FF0000"/>
              </a:solidFill>
              <a:latin typeface="Arial" pitchFamily="34" charset="0"/>
            </a:endParaRPr>
          </a:p>
        </p:txBody>
      </p:sp>
      <p:sp>
        <p:nvSpPr>
          <p:cNvPr id="9" name="Rectangle 3"/>
          <p:cNvSpPr txBox="1">
            <a:spLocks noChangeArrowheads="1"/>
          </p:cNvSpPr>
          <p:nvPr/>
        </p:nvSpPr>
        <p:spPr bwMode="auto">
          <a:xfrm>
            <a:off x="566738" y="344488"/>
            <a:ext cx="7772400" cy="1143000"/>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mj-cs"/>
              </a:rPr>
              <a:t>Swap </a:t>
            </a:r>
            <a:r>
              <a:rPr lang="en-US" sz="2800" kern="0" dirty="0">
                <a:solidFill>
                  <a:schemeClr val="tx2"/>
                </a:solidFill>
                <a:latin typeface="+mj-lt"/>
                <a:ea typeface="+mj-ea"/>
                <a:cs typeface="+mj-cs"/>
              </a:rPr>
              <a:t>(</a:t>
            </a:r>
            <a:r>
              <a:rPr lang="en-US" sz="2800" kern="0" dirty="0" err="1">
                <a:solidFill>
                  <a:schemeClr val="tx2"/>
                </a:solidFill>
                <a:latin typeface="+mj-lt"/>
                <a:ea typeface="+mj-ea"/>
                <a:cs typeface="+mj-cs"/>
              </a:rPr>
              <a:t>getAndSet</a:t>
            </a:r>
            <a:r>
              <a:rPr lang="en-US" sz="2800" kern="0" dirty="0">
                <a:solidFill>
                  <a:schemeClr val="tx2"/>
                </a:solidFill>
                <a:latin typeface="+mj-lt"/>
                <a:ea typeface="+mj-ea"/>
                <a:cs typeface="+mj-cs"/>
              </a:rPr>
              <a:t>)</a:t>
            </a:r>
            <a:r>
              <a:rPr lang="en-US" sz="4400" kern="0" dirty="0">
                <a:solidFill>
                  <a:schemeClr val="tx2"/>
                </a:solidFill>
                <a:latin typeface="+mj-lt"/>
                <a:ea typeface="+mj-ea"/>
                <a:cs typeface="+mj-cs"/>
              </a:rPr>
              <a:t> not Universal</a:t>
            </a:r>
          </a:p>
        </p:txBody>
      </p:sp>
      <p:sp>
        <p:nvSpPr>
          <p:cNvPr id="8" name="Slide Number Placeholder 7"/>
          <p:cNvSpPr>
            <a:spLocks noGrp="1"/>
          </p:cNvSpPr>
          <p:nvPr>
            <p:ph type="sldNum" sz="quarter" idx="11"/>
          </p:nvPr>
        </p:nvSpPr>
        <p:spPr/>
        <p:txBody>
          <a:bodyPr/>
          <a:lstStyle/>
          <a:p>
            <a:pPr>
              <a:defRPr/>
            </a:pPr>
            <a:fld id="{967C4D33-6383-4CFE-AFB7-F84E968E56E0}" type="slidenum">
              <a:rPr lang="ar-SA" smtClean="0"/>
              <a:pPr>
                <a:defRPr/>
              </a:pPr>
              <a:t>110</a:t>
            </a:fld>
            <a:endParaRPr lang="en-US"/>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2"/>
          <p:cNvSpPr>
            <a:spLocks noChangeArrowheads="1"/>
          </p:cNvSpPr>
          <p:nvPr/>
        </p:nvSpPr>
        <p:spPr bwMode="auto">
          <a:xfrm>
            <a:off x="838200" y="1452563"/>
            <a:ext cx="7315200" cy="4524315"/>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class</a:t>
            </a:r>
            <a:r>
              <a:rPr lang="en-US" b="1" dirty="0">
                <a:latin typeface="Courier New" pitchFamily="49" charset="0"/>
              </a:rPr>
              <a:t> </a:t>
            </a:r>
            <a:r>
              <a:rPr lang="en-US" b="1" dirty="0" err="1">
                <a:latin typeface="Courier New" pitchFamily="49" charset="0"/>
              </a:rPr>
              <a:t>RMWRegister</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private </a:t>
            </a:r>
            <a:r>
              <a:rPr lang="en-US" b="1" dirty="0" err="1">
                <a:solidFill>
                  <a:schemeClr val="tx1"/>
                </a:solidFill>
                <a:latin typeface="Courier New" pitchFamily="49" charset="0"/>
              </a:rPr>
              <a:t>int</a:t>
            </a:r>
            <a:r>
              <a:rPr lang="en-US" b="1" dirty="0">
                <a:latin typeface="Courier New" pitchFamily="49" charset="0"/>
              </a:rPr>
              <a:t> value;</a:t>
            </a:r>
          </a:p>
          <a:p>
            <a:r>
              <a:rPr lang="en-US" b="1" dirty="0">
                <a:latin typeface="Courier New" pitchFamily="49" charset="0"/>
              </a:rPr>
              <a:t> </a:t>
            </a:r>
            <a:r>
              <a:rPr lang="en-US" b="1" dirty="0">
                <a:solidFill>
                  <a:schemeClr val="tx1"/>
                </a:solidFill>
                <a:latin typeface="Courier New" pitchFamily="49" charset="0"/>
              </a:rPr>
              <a:t>public </a:t>
            </a:r>
            <a:r>
              <a:rPr lang="en-US" b="1" dirty="0" err="1">
                <a:solidFill>
                  <a:schemeClr val="tx1"/>
                </a:solidFill>
                <a:latin typeface="Courier New" pitchFamily="49" charset="0"/>
              </a:rPr>
              <a:t>boolean</a:t>
            </a:r>
            <a:endParaRPr lang="en-US" b="1" dirty="0">
              <a:latin typeface="Courier New" pitchFamily="49" charset="0"/>
            </a:endParaRPr>
          </a:p>
          <a:p>
            <a:r>
              <a:rPr lang="en-US" b="1" dirty="0">
                <a:latin typeface="Courier New" pitchFamily="49" charset="0"/>
              </a:rPr>
              <a:t>   </a:t>
            </a:r>
            <a:r>
              <a:rPr lang="en-US" b="1" dirty="0" err="1">
                <a:latin typeface="Courier New" pitchFamily="49" charset="0"/>
              </a:rPr>
              <a:t>compareAndSet</a:t>
            </a:r>
            <a:r>
              <a:rPr lang="en-US" b="1" dirty="0">
                <a:latin typeface="Courier New" pitchFamily="49" charset="0"/>
              </a:rPr>
              <a:t>(</a:t>
            </a:r>
            <a:r>
              <a:rPr lang="en-US" b="1" dirty="0" err="1">
                <a:solidFill>
                  <a:schemeClr val="tx1"/>
                </a:solidFill>
                <a:latin typeface="Courier New" pitchFamily="49" charset="0"/>
              </a:rPr>
              <a:t>int</a:t>
            </a:r>
            <a:r>
              <a:rPr lang="en-US" b="1" dirty="0">
                <a:latin typeface="Courier New" pitchFamily="49" charset="0"/>
              </a:rPr>
              <a:t> expected,</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update) {</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prior = </a:t>
            </a:r>
            <a:r>
              <a:rPr lang="en-US" b="1" dirty="0" smtClean="0">
                <a:latin typeface="Courier New" pitchFamily="49" charset="0"/>
              </a:rPr>
              <a:t>value</a:t>
            </a:r>
            <a:r>
              <a:rPr lang="en-US" b="1" dirty="0">
                <a:latin typeface="Courier New" pitchFamily="49" charset="0"/>
              </a:rPr>
              <a:t>;</a:t>
            </a:r>
          </a:p>
          <a:p>
            <a:r>
              <a:rPr lang="en-US" b="1" dirty="0">
                <a:latin typeface="Courier New" pitchFamily="49" charset="0"/>
              </a:rPr>
              <a:t>  </a:t>
            </a:r>
            <a:r>
              <a:rPr lang="en-US" b="1" dirty="0">
                <a:solidFill>
                  <a:schemeClr val="tx1"/>
                </a:solidFill>
                <a:latin typeface="Courier New" pitchFamily="49" charset="0"/>
              </a:rPr>
              <a:t>if</a:t>
            </a:r>
            <a:r>
              <a:rPr lang="en-US" b="1" dirty="0">
                <a:latin typeface="Courier New" pitchFamily="49" charset="0"/>
              </a:rPr>
              <a:t> </a:t>
            </a:r>
            <a:r>
              <a:rPr lang="en-US" b="1" dirty="0" smtClean="0">
                <a:latin typeface="Courier New" pitchFamily="49" charset="0"/>
              </a:rPr>
              <a:t>(value </a:t>
            </a:r>
            <a:r>
              <a:rPr lang="en-US" b="1" dirty="0">
                <a:latin typeface="Courier New" pitchFamily="49" charset="0"/>
              </a:rPr>
              <a:t>== expected) {</a:t>
            </a:r>
          </a:p>
          <a:p>
            <a:r>
              <a:rPr lang="en-US" b="1" dirty="0">
                <a:latin typeface="Courier New" pitchFamily="49" charset="0"/>
              </a:rPr>
              <a:t>   </a:t>
            </a:r>
            <a:r>
              <a:rPr lang="en-US" b="1" dirty="0" smtClean="0">
                <a:latin typeface="Courier New" pitchFamily="49" charset="0"/>
              </a:rPr>
              <a:t>value </a:t>
            </a:r>
            <a:r>
              <a:rPr lang="en-US" b="1" dirty="0">
                <a:latin typeface="Courier New" pitchFamily="49" charset="0"/>
              </a:rPr>
              <a:t>= update;</a:t>
            </a:r>
          </a:p>
          <a:p>
            <a:r>
              <a:rPr lang="en-US" b="1" dirty="0">
                <a:latin typeface="Courier New" pitchFamily="49" charset="0"/>
              </a:rPr>
              <a:t>   </a:t>
            </a:r>
            <a:r>
              <a:rPr lang="en-US" b="1" dirty="0">
                <a:solidFill>
                  <a:schemeClr val="tx1"/>
                </a:solidFill>
                <a:latin typeface="Courier New" pitchFamily="49" charset="0"/>
              </a:rPr>
              <a:t>return</a:t>
            </a:r>
            <a:r>
              <a:rPr lang="en-US" b="1" dirty="0">
                <a:latin typeface="Courier New" pitchFamily="49" charset="0"/>
              </a:rPr>
              <a:t> </a:t>
            </a:r>
            <a:r>
              <a:rPr lang="en-US" b="1" dirty="0">
                <a:solidFill>
                  <a:schemeClr val="tx1"/>
                </a:solidFill>
                <a:latin typeface="Courier New" pitchFamily="49" charset="0"/>
              </a:rPr>
              <a:t>true</a:t>
            </a:r>
            <a:r>
              <a:rPr lang="en-US" b="1" dirty="0">
                <a:latin typeface="Courier New" pitchFamily="49" charset="0"/>
              </a:rPr>
              <a:t>;</a:t>
            </a:r>
          </a:p>
          <a:p>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return</a:t>
            </a:r>
            <a:r>
              <a:rPr lang="en-US" b="1" dirty="0">
                <a:latin typeface="Courier New" pitchFamily="49" charset="0"/>
              </a:rPr>
              <a:t> </a:t>
            </a:r>
            <a:r>
              <a:rPr lang="en-US" b="1" dirty="0">
                <a:solidFill>
                  <a:schemeClr val="tx1"/>
                </a:solidFill>
                <a:latin typeface="Courier New" pitchFamily="49" charset="0"/>
              </a:rPr>
              <a:t>false</a:t>
            </a:r>
            <a:r>
              <a:rPr lang="en-US" b="1" dirty="0">
                <a:latin typeface="Courier New" pitchFamily="49" charset="0"/>
              </a:rPr>
              <a:t>;</a:t>
            </a:r>
          </a:p>
          <a:p>
            <a:r>
              <a:rPr lang="en-US" b="1" dirty="0">
                <a:latin typeface="Courier New" pitchFamily="49" charset="0"/>
              </a:rPr>
              <a:t> }}</a:t>
            </a:r>
          </a:p>
        </p:txBody>
      </p:sp>
      <p:sp>
        <p:nvSpPr>
          <p:cNvPr id="104453" name="Rectangle 3"/>
          <p:cNvSpPr>
            <a:spLocks noGrp="1" noChangeArrowheads="1"/>
          </p:cNvSpPr>
          <p:nvPr>
            <p:ph type="title"/>
          </p:nvPr>
        </p:nvSpPr>
        <p:spPr>
          <a:xfrm>
            <a:off x="566738" y="344488"/>
            <a:ext cx="7772400" cy="1143000"/>
          </a:xfrm>
        </p:spPr>
        <p:txBody>
          <a:bodyPr/>
          <a:lstStyle/>
          <a:p>
            <a:r>
              <a:rPr lang="en-US" smtClean="0"/>
              <a:t>CompareAndSet is Universal</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111</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ChangeArrowheads="1"/>
          </p:cNvSpPr>
          <p:nvPr/>
        </p:nvSpPr>
        <p:spPr bwMode="auto">
          <a:xfrm>
            <a:off x="838200" y="1452563"/>
            <a:ext cx="7315200"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a:t>
            </a:r>
            <a:r>
              <a:rPr lang="en-US" b="1" dirty="0" err="1">
                <a:solidFill>
                  <a:schemeClr val="folHlink"/>
                </a:solidFill>
                <a:latin typeface="Courier New" pitchFamily="49" charset="0"/>
              </a:rPr>
              <a:t>RMWRegister</a:t>
            </a:r>
            <a:r>
              <a:rPr lang="en-US" b="1" dirty="0">
                <a:solidFill>
                  <a:schemeClr val="folHlink"/>
                </a:solidFill>
                <a:latin typeface="Courier New" pitchFamily="49" charset="0"/>
              </a:rPr>
              <a:t> {</a:t>
            </a:r>
          </a:p>
          <a:p>
            <a:r>
              <a:rPr lang="en-US" b="1" dirty="0">
                <a:solidFill>
                  <a:schemeClr val="folHlink"/>
                </a:solidFill>
                <a:latin typeface="Courier New" pitchFamily="49" charset="0"/>
              </a:rPr>
              <a:t> private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value;</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boolean</a:t>
            </a:r>
            <a:endParaRPr lang="en-US" b="1" dirty="0">
              <a:solidFill>
                <a:schemeClr val="folHlink"/>
              </a:solidFill>
              <a:latin typeface="Courier New" pitchFamily="49" charset="0"/>
            </a:endParaRPr>
          </a:p>
          <a:p>
            <a:r>
              <a:rPr lang="en-US" b="1" dirty="0">
                <a:latin typeface="Courier New" pitchFamily="49" charset="0"/>
              </a:rPr>
              <a:t>   </a:t>
            </a:r>
            <a:r>
              <a:rPr lang="en-US" b="1" dirty="0" err="1">
                <a:latin typeface="Courier New" pitchFamily="49" charset="0"/>
              </a:rPr>
              <a:t>compareAndSet</a:t>
            </a:r>
            <a:r>
              <a:rPr lang="en-US" b="1" dirty="0">
                <a:latin typeface="Courier New" pitchFamily="49" charset="0"/>
              </a:rPr>
              <a:t>(</a:t>
            </a:r>
            <a:r>
              <a:rPr lang="en-US" b="1" dirty="0" err="1">
                <a:solidFill>
                  <a:schemeClr val="tx1"/>
                </a:solidFill>
                <a:latin typeface="Courier New" pitchFamily="49" charset="0"/>
              </a:rPr>
              <a:t>int</a:t>
            </a:r>
            <a:r>
              <a:rPr lang="en-US" b="1" dirty="0">
                <a:latin typeface="Courier New" pitchFamily="49" charset="0"/>
              </a:rPr>
              <a:t> expected,</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update) {</a:t>
            </a:r>
          </a:p>
          <a:p>
            <a:r>
              <a:rPr lang="en-US" b="1" dirty="0">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prior = </a:t>
            </a:r>
            <a:r>
              <a:rPr lang="en-US" b="1" dirty="0" smtClean="0">
                <a:solidFill>
                  <a:schemeClr val="folHlink"/>
                </a:solidFill>
                <a:latin typeface="Courier New" pitchFamily="49" charset="0"/>
              </a:rPr>
              <a:t>value</a:t>
            </a:r>
            <a:r>
              <a:rPr lang="en-US" b="1" dirty="0">
                <a:solidFill>
                  <a:schemeClr val="folHlink"/>
                </a:solidFill>
                <a:latin typeface="Courier New" pitchFamily="49" charset="0"/>
              </a:rPr>
              <a:t>;</a:t>
            </a:r>
          </a:p>
          <a:p>
            <a:r>
              <a:rPr lang="en-US" b="1" dirty="0">
                <a:solidFill>
                  <a:schemeClr val="folHlink"/>
                </a:solidFill>
                <a:latin typeface="Courier New" pitchFamily="49" charset="0"/>
              </a:rPr>
              <a:t>  if </a:t>
            </a:r>
            <a:r>
              <a:rPr lang="en-US" b="1" dirty="0" smtClean="0">
                <a:solidFill>
                  <a:schemeClr val="folHlink"/>
                </a:solidFill>
                <a:latin typeface="Courier New" pitchFamily="49" charset="0"/>
              </a:rPr>
              <a:t>(value </a:t>
            </a:r>
            <a:r>
              <a:rPr lang="en-US" b="1" dirty="0">
                <a:solidFill>
                  <a:schemeClr val="folHlink"/>
                </a:solidFill>
                <a:latin typeface="Courier New" pitchFamily="49" charset="0"/>
              </a:rPr>
              <a:t>== expected) {</a:t>
            </a:r>
          </a:p>
          <a:p>
            <a:r>
              <a:rPr lang="en-US" b="1" dirty="0">
                <a:solidFill>
                  <a:schemeClr val="folHlink"/>
                </a:solidFill>
                <a:latin typeface="Courier New" pitchFamily="49" charset="0"/>
              </a:rPr>
              <a:t>   </a:t>
            </a:r>
            <a:r>
              <a:rPr lang="en-US" b="1" dirty="0" smtClean="0">
                <a:solidFill>
                  <a:schemeClr val="folHlink"/>
                </a:solidFill>
                <a:latin typeface="Courier New" pitchFamily="49" charset="0"/>
              </a:rPr>
              <a:t>value </a:t>
            </a:r>
            <a:r>
              <a:rPr lang="en-US" b="1" dirty="0">
                <a:solidFill>
                  <a:schemeClr val="folHlink"/>
                </a:solidFill>
                <a:latin typeface="Courier New" pitchFamily="49" charset="0"/>
              </a:rPr>
              <a:t>= update;</a:t>
            </a:r>
          </a:p>
          <a:p>
            <a:r>
              <a:rPr lang="en-US" b="1" dirty="0">
                <a:solidFill>
                  <a:schemeClr val="folHlink"/>
                </a:solidFill>
                <a:latin typeface="Courier New" pitchFamily="49" charset="0"/>
              </a:rPr>
              <a:t>   return true;</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return false;</a:t>
            </a:r>
          </a:p>
          <a:p>
            <a:r>
              <a:rPr lang="en-US" b="1" dirty="0">
                <a:solidFill>
                  <a:schemeClr val="folHlink"/>
                </a:solidFill>
                <a:latin typeface="Courier New" pitchFamily="49" charset="0"/>
              </a:rPr>
              <a:t> }}</a:t>
            </a:r>
          </a:p>
        </p:txBody>
      </p:sp>
      <p:sp>
        <p:nvSpPr>
          <p:cNvPr id="105477" name="Rectangle 3"/>
          <p:cNvSpPr>
            <a:spLocks noGrp="1" noChangeArrowheads="1"/>
          </p:cNvSpPr>
          <p:nvPr>
            <p:ph type="title"/>
          </p:nvPr>
        </p:nvSpPr>
        <p:spPr>
          <a:xfrm>
            <a:off x="566738" y="344488"/>
            <a:ext cx="7772400" cy="1143000"/>
          </a:xfrm>
        </p:spPr>
        <p:txBody>
          <a:bodyPr/>
          <a:lstStyle/>
          <a:p>
            <a:r>
              <a:rPr lang="en-US" smtClean="0"/>
              <a:t>CompareAndSet is Universal</a:t>
            </a:r>
          </a:p>
        </p:txBody>
      </p:sp>
      <p:sp>
        <p:nvSpPr>
          <p:cNvPr id="105478" name="Rectangle 5"/>
          <p:cNvSpPr>
            <a:spLocks noChangeArrowheads="1"/>
          </p:cNvSpPr>
          <p:nvPr/>
        </p:nvSpPr>
        <p:spPr bwMode="auto">
          <a:xfrm>
            <a:off x="3341688" y="5240338"/>
            <a:ext cx="4629150" cy="6413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Consensus number </a:t>
            </a:r>
            <a:r>
              <a:rPr lang="en-US" sz="3600" b="1" dirty="0">
                <a:solidFill>
                  <a:srgbClr val="FF0000"/>
                </a:solidFill>
                <a:latin typeface="+mj-lt"/>
              </a:rPr>
              <a:t>∞</a:t>
            </a:r>
          </a:p>
        </p:txBody>
      </p:sp>
      <p:sp>
        <p:nvSpPr>
          <p:cNvPr id="105479" name="AutoShape 6"/>
          <p:cNvSpPr>
            <a:spLocks noChangeArrowheads="1"/>
          </p:cNvSpPr>
          <p:nvPr/>
        </p:nvSpPr>
        <p:spPr bwMode="auto">
          <a:xfrm flipV="1">
            <a:off x="1392238" y="2541588"/>
            <a:ext cx="5245100" cy="815975"/>
          </a:xfrm>
          <a:prstGeom prst="wedgeRoundRectCallout">
            <a:avLst>
              <a:gd name="adj1" fmla="val 29843"/>
              <a:gd name="adj2" fmla="val -287162"/>
              <a:gd name="adj3" fmla="val 16667"/>
            </a:avLst>
          </a:prstGeom>
          <a:noFill/>
          <a:ln w="38100">
            <a:solidFill>
              <a:srgbClr val="FF0000"/>
            </a:solidFill>
            <a:miter lim="800000"/>
            <a:headEnd/>
            <a:tailEnd/>
          </a:ln>
        </p:spPr>
        <p:txBody>
          <a:bodyPr rot="10800000"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967C4D33-6383-4CFE-AFB7-F84E968E56E0}" type="slidenum">
              <a:rPr lang="ar-SA" smtClean="0"/>
              <a:pPr>
                <a:defRPr/>
              </a:pPr>
              <a:t>112</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2"/>
          <p:cNvSpPr>
            <a:spLocks noChangeArrowheads="1"/>
          </p:cNvSpPr>
          <p:nvPr/>
        </p:nvSpPr>
        <p:spPr bwMode="auto">
          <a:xfrm>
            <a:off x="838200" y="1452563"/>
            <a:ext cx="7315200"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a:t>
            </a:r>
            <a:r>
              <a:rPr lang="en-US" b="1" dirty="0" err="1">
                <a:solidFill>
                  <a:schemeClr val="folHlink"/>
                </a:solidFill>
                <a:latin typeface="Courier New" pitchFamily="49" charset="0"/>
              </a:rPr>
              <a:t>RMWRegister</a:t>
            </a:r>
            <a:r>
              <a:rPr lang="en-US" b="1" dirty="0">
                <a:solidFill>
                  <a:schemeClr val="folHlink"/>
                </a:solidFill>
                <a:latin typeface="Courier New" pitchFamily="49" charset="0"/>
              </a:rPr>
              <a:t> {</a:t>
            </a:r>
          </a:p>
          <a:p>
            <a:r>
              <a:rPr lang="en-US" b="1" dirty="0">
                <a:solidFill>
                  <a:schemeClr val="folHlink"/>
                </a:solidFill>
                <a:latin typeface="Courier New" pitchFamily="49" charset="0"/>
              </a:rPr>
              <a:t> private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value;</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boolean</a:t>
            </a:r>
            <a:endParaRPr lang="en-US" b="1" dirty="0">
              <a:solidFill>
                <a:schemeClr val="folHlink"/>
              </a:solidFill>
              <a:latin typeface="Courier New" pitchFamily="49" charset="0"/>
            </a:endParaRPr>
          </a:p>
          <a:p>
            <a:r>
              <a:rPr lang="en-US" b="1" dirty="0">
                <a:latin typeface="Courier New" pitchFamily="49" charset="0"/>
              </a:rPr>
              <a:t>   </a:t>
            </a:r>
            <a:r>
              <a:rPr lang="en-US" b="1" dirty="0" err="1">
                <a:latin typeface="Courier New" pitchFamily="49" charset="0"/>
              </a:rPr>
              <a:t>compareAndSet</a:t>
            </a:r>
            <a:r>
              <a:rPr lang="en-US" b="1" dirty="0">
                <a:latin typeface="Courier New" pitchFamily="49" charset="0"/>
              </a:rPr>
              <a:t>(</a:t>
            </a:r>
            <a:r>
              <a:rPr lang="en-US" b="1" dirty="0" err="1">
                <a:solidFill>
                  <a:schemeClr val="tx1"/>
                </a:solidFill>
                <a:latin typeface="Courier New" pitchFamily="49" charset="0"/>
              </a:rPr>
              <a:t>int</a:t>
            </a:r>
            <a:r>
              <a:rPr lang="en-US" b="1" dirty="0">
                <a:latin typeface="Courier New" pitchFamily="49" charset="0"/>
              </a:rPr>
              <a:t> expected,</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update) {</a:t>
            </a:r>
          </a:p>
          <a:p>
            <a:r>
              <a:rPr lang="en-US" b="1" dirty="0">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prior = </a:t>
            </a:r>
            <a:r>
              <a:rPr lang="en-US" b="1" dirty="0" smtClean="0">
                <a:solidFill>
                  <a:schemeClr val="folHlink"/>
                </a:solidFill>
                <a:latin typeface="Courier New" pitchFamily="49" charset="0"/>
              </a:rPr>
              <a:t>value</a:t>
            </a:r>
            <a:r>
              <a:rPr lang="en-US" b="1" dirty="0">
                <a:solidFill>
                  <a:schemeClr val="folHlink"/>
                </a:solidFill>
                <a:latin typeface="Courier New" pitchFamily="49" charset="0"/>
              </a:rPr>
              <a:t>;</a:t>
            </a:r>
          </a:p>
          <a:p>
            <a:r>
              <a:rPr lang="en-US" b="1" dirty="0">
                <a:solidFill>
                  <a:schemeClr val="folHlink"/>
                </a:solidFill>
                <a:latin typeface="Courier New" pitchFamily="49" charset="0"/>
              </a:rPr>
              <a:t>  if </a:t>
            </a:r>
            <a:r>
              <a:rPr lang="en-US" b="1" dirty="0" smtClean="0">
                <a:solidFill>
                  <a:schemeClr val="folHlink"/>
                </a:solidFill>
                <a:latin typeface="Courier New" pitchFamily="49" charset="0"/>
              </a:rPr>
              <a:t>(value </a:t>
            </a:r>
            <a:r>
              <a:rPr lang="en-US" b="1" dirty="0">
                <a:solidFill>
                  <a:schemeClr val="folHlink"/>
                </a:solidFill>
                <a:latin typeface="Courier New" pitchFamily="49" charset="0"/>
              </a:rPr>
              <a:t>== expected) {</a:t>
            </a:r>
          </a:p>
          <a:p>
            <a:r>
              <a:rPr lang="en-US" b="1" dirty="0">
                <a:solidFill>
                  <a:schemeClr val="folHlink"/>
                </a:solidFill>
                <a:latin typeface="Courier New" pitchFamily="49" charset="0"/>
              </a:rPr>
              <a:t>   </a:t>
            </a:r>
            <a:r>
              <a:rPr lang="en-US" b="1" dirty="0" smtClean="0">
                <a:solidFill>
                  <a:schemeClr val="folHlink"/>
                </a:solidFill>
                <a:latin typeface="Courier New" pitchFamily="49" charset="0"/>
              </a:rPr>
              <a:t>value </a:t>
            </a:r>
            <a:r>
              <a:rPr lang="en-US" b="1" dirty="0">
                <a:solidFill>
                  <a:schemeClr val="folHlink"/>
                </a:solidFill>
                <a:latin typeface="Courier New" pitchFamily="49" charset="0"/>
              </a:rPr>
              <a:t>= update;</a:t>
            </a:r>
          </a:p>
          <a:p>
            <a:r>
              <a:rPr lang="en-US" b="1" dirty="0">
                <a:solidFill>
                  <a:schemeClr val="folHlink"/>
                </a:solidFill>
                <a:latin typeface="Courier New" pitchFamily="49" charset="0"/>
              </a:rPr>
              <a:t>   return true;</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return false;</a:t>
            </a:r>
          </a:p>
          <a:p>
            <a:r>
              <a:rPr lang="en-US" b="1" dirty="0">
                <a:solidFill>
                  <a:schemeClr val="folHlink"/>
                </a:solidFill>
                <a:latin typeface="Courier New" pitchFamily="49" charset="0"/>
              </a:rPr>
              <a:t> }}</a:t>
            </a:r>
          </a:p>
        </p:txBody>
      </p:sp>
      <p:sp>
        <p:nvSpPr>
          <p:cNvPr id="106501" name="Rectangle 3"/>
          <p:cNvSpPr>
            <a:spLocks noGrp="1" noChangeArrowheads="1"/>
          </p:cNvSpPr>
          <p:nvPr>
            <p:ph type="title"/>
          </p:nvPr>
        </p:nvSpPr>
        <p:spPr>
          <a:xfrm>
            <a:off x="566738" y="344488"/>
            <a:ext cx="7772400" cy="1143000"/>
          </a:xfrm>
        </p:spPr>
        <p:txBody>
          <a:bodyPr/>
          <a:lstStyle/>
          <a:p>
            <a:r>
              <a:rPr lang="en-US" smtClean="0"/>
              <a:t>CompareAndSet is Universal</a:t>
            </a:r>
          </a:p>
        </p:txBody>
      </p:sp>
      <p:sp>
        <p:nvSpPr>
          <p:cNvPr id="106502" name="Rectangle 5"/>
          <p:cNvSpPr>
            <a:spLocks noChangeArrowheads="1"/>
          </p:cNvSpPr>
          <p:nvPr/>
        </p:nvSpPr>
        <p:spPr bwMode="auto">
          <a:xfrm>
            <a:off x="889000" y="5240338"/>
            <a:ext cx="6883400" cy="519112"/>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Universal for any number of threads</a:t>
            </a:r>
          </a:p>
        </p:txBody>
      </p:sp>
      <p:sp>
        <p:nvSpPr>
          <p:cNvPr id="106503" name="AutoShape 6"/>
          <p:cNvSpPr>
            <a:spLocks noChangeArrowheads="1"/>
          </p:cNvSpPr>
          <p:nvPr/>
        </p:nvSpPr>
        <p:spPr bwMode="auto">
          <a:xfrm flipV="1">
            <a:off x="1392238" y="2541588"/>
            <a:ext cx="5218112" cy="815975"/>
          </a:xfrm>
          <a:prstGeom prst="wedgeRoundRectCallout">
            <a:avLst>
              <a:gd name="adj1" fmla="val -24384"/>
              <a:gd name="adj2" fmla="val -279574"/>
              <a:gd name="adj3" fmla="val 16667"/>
            </a:avLst>
          </a:prstGeom>
          <a:noFill/>
          <a:ln w="38100">
            <a:solidFill>
              <a:srgbClr val="FF0000"/>
            </a:solidFill>
            <a:miter lim="800000"/>
            <a:headEnd/>
            <a:tailEnd/>
          </a:ln>
        </p:spPr>
        <p:txBody>
          <a:bodyPr rot="10800000"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967C4D33-6383-4CFE-AFB7-F84E968E56E0}" type="slidenum">
              <a:rPr lang="ar-SA" smtClean="0"/>
              <a:pPr>
                <a:defRPr/>
              </a:pPr>
              <a:t>113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040466B7-C085-4E2D-A315-9E313D6283B2}" type="slidenum">
              <a:rPr lang="ar-SA" sz="1400">
                <a:solidFill>
                  <a:schemeClr val="tx1"/>
                </a:solidFill>
                <a:latin typeface="+mn-lt"/>
                <a:cs typeface="Arial" charset="0"/>
              </a:rPr>
              <a:pPr algn="r">
                <a:defRPr/>
              </a:pPr>
              <a:t>114</a:t>
            </a:fld>
            <a:endParaRPr lang="en-US" sz="1400">
              <a:solidFill>
                <a:schemeClr val="tx1"/>
              </a:solidFill>
              <a:latin typeface="+mn-lt"/>
              <a:cs typeface="Arial" charset="0"/>
            </a:endParaRPr>
          </a:p>
        </p:txBody>
      </p:sp>
      <p:sp>
        <p:nvSpPr>
          <p:cNvPr id="107525" name="Rectangle 2"/>
          <p:cNvSpPr>
            <a:spLocks noGrp="1" noChangeArrowheads="1"/>
          </p:cNvSpPr>
          <p:nvPr>
            <p:ph type="title" idx="4294967295"/>
          </p:nvPr>
        </p:nvSpPr>
        <p:spPr/>
        <p:txBody>
          <a:bodyPr/>
          <a:lstStyle/>
          <a:p>
            <a:r>
              <a:rPr lang="en-US" smtClean="0"/>
              <a:t>On Older Architectures</a:t>
            </a:r>
          </a:p>
        </p:txBody>
      </p:sp>
      <p:sp>
        <p:nvSpPr>
          <p:cNvPr id="107526" name="Rectangle 3"/>
          <p:cNvSpPr>
            <a:spLocks noGrp="1" noChangeArrowheads="1"/>
          </p:cNvSpPr>
          <p:nvPr>
            <p:ph type="body" idx="4294967295"/>
          </p:nvPr>
        </p:nvSpPr>
        <p:spPr/>
        <p:txBody>
          <a:bodyPr/>
          <a:lstStyle/>
          <a:p>
            <a:r>
              <a:rPr lang="en-US" smtClean="0"/>
              <a:t>IBM 360</a:t>
            </a:r>
          </a:p>
          <a:p>
            <a:pPr lvl="1"/>
            <a:r>
              <a:rPr lang="en-US" smtClean="0">
                <a:solidFill>
                  <a:schemeClr val="tx1"/>
                </a:solidFill>
              </a:rPr>
              <a:t>testAndSet</a:t>
            </a:r>
            <a:r>
              <a:rPr lang="en-US" smtClean="0"/>
              <a:t> (</a:t>
            </a:r>
            <a:r>
              <a:rPr lang="en-US" smtClean="0">
                <a:solidFill>
                  <a:schemeClr val="tx1"/>
                </a:solidFill>
              </a:rPr>
              <a:t>getAndSet</a:t>
            </a:r>
            <a:r>
              <a:rPr lang="en-US" smtClean="0"/>
              <a:t>)</a:t>
            </a:r>
          </a:p>
          <a:p>
            <a:r>
              <a:rPr lang="en-US" smtClean="0"/>
              <a:t>NYU UltraComputer</a:t>
            </a:r>
          </a:p>
          <a:p>
            <a:pPr lvl="1"/>
            <a:r>
              <a:rPr lang="en-US" smtClean="0">
                <a:solidFill>
                  <a:schemeClr val="tx1"/>
                </a:solidFill>
              </a:rPr>
              <a:t>getAndAdd (fetchAndAdd)</a:t>
            </a:r>
          </a:p>
          <a:p>
            <a:r>
              <a:rPr lang="en-US" smtClean="0"/>
              <a:t>Neither universal</a:t>
            </a:r>
          </a:p>
          <a:p>
            <a:pPr lvl="1"/>
            <a:r>
              <a:rPr lang="en-US" smtClean="0"/>
              <a:t>Except for 2 threads</a:t>
            </a:r>
          </a:p>
        </p:txBody>
      </p:sp>
      <p:sp>
        <p:nvSpPr>
          <p:cNvPr id="8" name="Slide Number Placeholder 7"/>
          <p:cNvSpPr>
            <a:spLocks noGrp="1"/>
          </p:cNvSpPr>
          <p:nvPr>
            <p:ph type="sldNum" sz="quarter" idx="11"/>
          </p:nvPr>
        </p:nvSpPr>
        <p:spPr/>
        <p:txBody>
          <a:bodyPr/>
          <a:lstStyle/>
          <a:p>
            <a:pPr>
              <a:defRPr/>
            </a:pPr>
            <a:fld id="{575C6DAE-4EB9-4E77-94A8-4EED80B02D93}" type="slidenum">
              <a:rPr lang="ar-SA" smtClean="0"/>
              <a:pPr>
                <a:defRPr/>
              </a:pPr>
              <a:t>114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A54CD8D8-D812-4518-84A6-BAEA8D7C7E37}" type="slidenum">
              <a:rPr lang="ar-SA" sz="1400">
                <a:solidFill>
                  <a:schemeClr val="tx1"/>
                </a:solidFill>
                <a:latin typeface="+mn-lt"/>
                <a:cs typeface="Arial" charset="0"/>
              </a:rPr>
              <a:pPr algn="r">
                <a:defRPr/>
              </a:pPr>
              <a:t>115</a:t>
            </a:fld>
            <a:endParaRPr lang="en-US" sz="1400">
              <a:solidFill>
                <a:schemeClr val="tx1"/>
              </a:solidFill>
              <a:latin typeface="+mn-lt"/>
              <a:cs typeface="Arial" charset="0"/>
            </a:endParaRPr>
          </a:p>
        </p:txBody>
      </p:sp>
      <p:sp>
        <p:nvSpPr>
          <p:cNvPr id="108549" name="Rectangle 2"/>
          <p:cNvSpPr>
            <a:spLocks noGrp="1" noChangeArrowheads="1"/>
          </p:cNvSpPr>
          <p:nvPr>
            <p:ph type="title" idx="4294967295"/>
          </p:nvPr>
        </p:nvSpPr>
        <p:spPr/>
        <p:txBody>
          <a:bodyPr/>
          <a:lstStyle/>
          <a:p>
            <a:r>
              <a:rPr lang="en-US" smtClean="0"/>
              <a:t>On Newer Architectures</a:t>
            </a:r>
          </a:p>
        </p:txBody>
      </p:sp>
      <p:sp>
        <p:nvSpPr>
          <p:cNvPr id="108550" name="Rectangle 3"/>
          <p:cNvSpPr>
            <a:spLocks noGrp="1" noChangeArrowheads="1"/>
          </p:cNvSpPr>
          <p:nvPr>
            <p:ph type="body" idx="4294967295"/>
          </p:nvPr>
        </p:nvSpPr>
        <p:spPr/>
        <p:txBody>
          <a:bodyPr/>
          <a:lstStyle/>
          <a:p>
            <a:r>
              <a:rPr lang="en-US" smtClean="0"/>
              <a:t>Intel x86, Itanium, SPARC</a:t>
            </a:r>
          </a:p>
          <a:p>
            <a:pPr lvl="1"/>
            <a:r>
              <a:rPr lang="en-US" smtClean="0">
                <a:solidFill>
                  <a:schemeClr val="tx1"/>
                </a:solidFill>
              </a:rPr>
              <a:t>compareAndSet (CAS, CMPXCHG)</a:t>
            </a:r>
            <a:endParaRPr lang="en-US" smtClean="0"/>
          </a:p>
          <a:p>
            <a:r>
              <a:rPr lang="en-US" smtClean="0"/>
              <a:t>Alpha AXP, PowerPC</a:t>
            </a:r>
          </a:p>
          <a:p>
            <a:pPr lvl="1"/>
            <a:r>
              <a:rPr lang="en-US" smtClean="0">
                <a:solidFill>
                  <a:schemeClr val="tx1"/>
                </a:solidFill>
              </a:rPr>
              <a:t>Load-locked/store-conditional</a:t>
            </a:r>
          </a:p>
          <a:p>
            <a:r>
              <a:rPr lang="en-US" smtClean="0"/>
              <a:t>All universal</a:t>
            </a:r>
          </a:p>
          <a:p>
            <a:pPr lvl="1"/>
            <a:r>
              <a:rPr lang="en-US" smtClean="0"/>
              <a:t>For any number of threads</a:t>
            </a:r>
          </a:p>
          <a:p>
            <a:r>
              <a:rPr lang="en-US" smtClean="0"/>
              <a:t>Trend is clear …</a:t>
            </a:r>
          </a:p>
        </p:txBody>
      </p:sp>
      <p:sp>
        <p:nvSpPr>
          <p:cNvPr id="8" name="Slide Number Placeholder 7"/>
          <p:cNvSpPr>
            <a:spLocks noGrp="1"/>
          </p:cNvSpPr>
          <p:nvPr>
            <p:ph type="sldNum" sz="quarter" idx="11"/>
          </p:nvPr>
        </p:nvSpPr>
        <p:spPr/>
        <p:txBody>
          <a:bodyPr/>
          <a:lstStyle/>
          <a:p>
            <a:pPr>
              <a:defRPr/>
            </a:pPr>
            <a:fld id="{575C6DAE-4EB9-4E77-94A8-4EED80B02D93}" type="slidenum">
              <a:rPr lang="ar-SA" smtClean="0"/>
              <a:pPr>
                <a:defRPr/>
              </a:pPr>
              <a:t>115</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2"/>
          <p:cNvSpPr>
            <a:spLocks noGrp="1" noChangeArrowheads="1"/>
          </p:cNvSpPr>
          <p:nvPr>
            <p:ph type="title"/>
          </p:nvPr>
        </p:nvSpPr>
        <p:spPr/>
        <p:txBody>
          <a:bodyPr/>
          <a:lstStyle/>
          <a:p>
            <a:r>
              <a:rPr lang="en-US" smtClean="0"/>
              <a:t>Practical Implications</a:t>
            </a:r>
          </a:p>
        </p:txBody>
      </p:sp>
      <p:sp>
        <p:nvSpPr>
          <p:cNvPr id="109573" name="Rectangle 3"/>
          <p:cNvSpPr>
            <a:spLocks noGrp="1" noChangeArrowheads="1"/>
          </p:cNvSpPr>
          <p:nvPr>
            <p:ph type="body" idx="1"/>
          </p:nvPr>
        </p:nvSpPr>
        <p:spPr/>
        <p:txBody>
          <a:bodyPr/>
          <a:lstStyle/>
          <a:p>
            <a:r>
              <a:rPr lang="en-US" smtClean="0"/>
              <a:t>Any architecture that does not provide a universal primitive has inherent limitations</a:t>
            </a:r>
          </a:p>
          <a:p>
            <a:r>
              <a:rPr lang="en-US" smtClean="0"/>
              <a:t>You cannot avoid locking for concurrent data structures …</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116</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3C678243-3034-4B8C-8236-809CCF3504F7}" type="slidenum">
              <a:rPr lang="ar-SA" sz="1400">
                <a:solidFill>
                  <a:schemeClr val="tx1"/>
                </a:solidFill>
                <a:latin typeface="+mn-lt"/>
                <a:cs typeface="Arial" charset="0"/>
              </a:rPr>
              <a:pPr algn="r">
                <a:defRPr/>
              </a:pPr>
              <a:t>117</a:t>
            </a:fld>
            <a:endParaRPr lang="en-US" sz="1400">
              <a:solidFill>
                <a:schemeClr val="tx1"/>
              </a:solidFill>
              <a:latin typeface="+mn-lt"/>
              <a:cs typeface="Arial" charset="0"/>
            </a:endParaRPr>
          </a:p>
        </p:txBody>
      </p:sp>
      <p:sp>
        <p:nvSpPr>
          <p:cNvPr id="110597" name="Rectangle 2"/>
          <p:cNvSpPr>
            <a:spLocks noGrp="1" noChangeArrowheads="1"/>
          </p:cNvSpPr>
          <p:nvPr>
            <p:ph type="title" idx="4294967295"/>
          </p:nvPr>
        </p:nvSpPr>
        <p:spPr/>
        <p:txBody>
          <a:bodyPr/>
          <a:lstStyle/>
          <a:p>
            <a:r>
              <a:rPr lang="en-US" sz="4000" smtClean="0"/>
              <a:t>Shared-Memory Computability</a:t>
            </a:r>
          </a:p>
        </p:txBody>
      </p:sp>
      <p:sp>
        <p:nvSpPr>
          <p:cNvPr id="588803" name="Text Box 3"/>
          <p:cNvSpPr txBox="1">
            <a:spLocks noChangeArrowheads="1"/>
          </p:cNvSpPr>
          <p:nvPr/>
        </p:nvSpPr>
        <p:spPr bwMode="auto">
          <a:xfrm>
            <a:off x="0" y="3575050"/>
            <a:ext cx="8631238" cy="2369880"/>
          </a:xfrm>
          <a:prstGeom prst="rect">
            <a:avLst/>
          </a:prstGeom>
          <a:noFill/>
          <a:ln w="9525">
            <a:noFill/>
            <a:miter lim="800000"/>
            <a:headEnd/>
            <a:tailEnd/>
          </a:ln>
        </p:spPr>
        <p:txBody>
          <a:bodyPr>
            <a:spAutoFit/>
          </a:bodyPr>
          <a:lstStyle/>
          <a:p>
            <a:pPr algn="ctr"/>
            <a:endParaRPr lang="en-US" sz="3200" dirty="0">
              <a:latin typeface="Arial" pitchFamily="34" charset="0"/>
            </a:endParaRPr>
          </a:p>
          <a:p>
            <a:pPr algn="ctr"/>
            <a:r>
              <a:rPr lang="en-US" sz="3200" dirty="0">
                <a:latin typeface="Arial" pitchFamily="34" charset="0"/>
              </a:rPr>
              <a:t>Wait-free/Lock-free computable </a:t>
            </a:r>
          </a:p>
          <a:p>
            <a:pPr algn="ctr"/>
            <a:r>
              <a:rPr lang="en-US" sz="3200" dirty="0">
                <a:latin typeface="Arial" pitchFamily="34" charset="0"/>
              </a:rPr>
              <a:t>= </a:t>
            </a:r>
          </a:p>
          <a:p>
            <a:pPr algn="ctr"/>
            <a:r>
              <a:rPr lang="en-US" sz="3200" dirty="0">
                <a:latin typeface="Arial" pitchFamily="34" charset="0"/>
              </a:rPr>
              <a:t>Threads with methods that solve n-consensus</a:t>
            </a:r>
          </a:p>
          <a:p>
            <a:pPr algn="ctr">
              <a:buFontTx/>
              <a:buChar char="•"/>
            </a:pPr>
            <a:endParaRPr lang="en-US" sz="2000" dirty="0">
              <a:latin typeface="Arial" pitchFamily="34" charset="0"/>
            </a:endParaRPr>
          </a:p>
        </p:txBody>
      </p:sp>
      <p:sp>
        <p:nvSpPr>
          <p:cNvPr id="588825" name="Text Box 25"/>
          <p:cNvSpPr txBox="1">
            <a:spLocks noChangeArrowheads="1"/>
          </p:cNvSpPr>
          <p:nvPr/>
        </p:nvSpPr>
        <p:spPr bwMode="auto">
          <a:xfrm>
            <a:off x="3787775" y="3100388"/>
            <a:ext cx="1165225"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lgn="r">
              <a:spcBef>
                <a:spcPct val="50000"/>
              </a:spcBef>
              <a:defRPr/>
            </a:pPr>
            <a:r>
              <a:rPr lang="en-US" dirty="0">
                <a:latin typeface="Arial" pitchFamily="34" charset="0"/>
              </a:rPr>
              <a:t>10011</a:t>
            </a:r>
          </a:p>
        </p:txBody>
      </p:sp>
      <p:sp>
        <p:nvSpPr>
          <p:cNvPr id="588930" name="Rectangle 130"/>
          <p:cNvSpPr>
            <a:spLocks noChangeArrowheads="1"/>
          </p:cNvSpPr>
          <p:nvPr/>
        </p:nvSpPr>
        <p:spPr bwMode="auto">
          <a:xfrm>
            <a:off x="3344863" y="2925763"/>
            <a:ext cx="1984375" cy="954087"/>
          </a:xfrm>
          <a:prstGeom prst="rect">
            <a:avLst/>
          </a:prstGeom>
          <a:solidFill>
            <a:schemeClr val="accent1"/>
          </a:solidFill>
          <a:ln w="28575">
            <a:solidFill>
              <a:schemeClr val="tx1"/>
            </a:solidFill>
            <a:miter lim="800000"/>
            <a:headEnd/>
            <a:tailEnd/>
          </a:ln>
        </p:spPr>
        <p:txBody>
          <a:bodyPr wrap="none" anchor="ctr"/>
          <a:lstStyle/>
          <a:p>
            <a:pPr algn="ctr"/>
            <a:r>
              <a:rPr lang="en-US" sz="2000" b="1" dirty="0">
                <a:solidFill>
                  <a:schemeClr val="bg1"/>
                </a:solidFill>
                <a:latin typeface="Arial" pitchFamily="34" charset="0"/>
              </a:rPr>
              <a:t>Universal</a:t>
            </a:r>
          </a:p>
          <a:p>
            <a:pPr algn="ctr"/>
            <a:r>
              <a:rPr lang="en-US" sz="2000" b="1" dirty="0">
                <a:solidFill>
                  <a:schemeClr val="bg1"/>
                </a:solidFill>
                <a:latin typeface="Arial" pitchFamily="34" charset="0"/>
              </a:rPr>
              <a:t> Object</a:t>
            </a:r>
          </a:p>
        </p:txBody>
      </p:sp>
      <p:pic>
        <p:nvPicPr>
          <p:cNvPr id="110601" name="Picture 131" descr="TN00021_[1]"/>
          <p:cNvPicPr>
            <a:picLocks noGrp="1" noChangeAspect="1" noChangeArrowheads="1"/>
          </p:cNvPicPr>
          <p:nvPr>
            <p:ph idx="4294967295"/>
          </p:nvPr>
        </p:nvPicPr>
        <p:blipFill>
          <a:blip r:embed="rId3" cstate="print"/>
          <a:srcRect/>
          <a:stretch>
            <a:fillRect/>
          </a:stretch>
        </p:blipFill>
        <p:spPr>
          <a:xfrm>
            <a:off x="1270000" y="1744663"/>
            <a:ext cx="1749425" cy="1481137"/>
          </a:xfrm>
          <a:noFill/>
        </p:spPr>
      </p:pic>
      <p:pic>
        <p:nvPicPr>
          <p:cNvPr id="110602" name="Picture 141" descr="TN00021_[1]"/>
          <p:cNvPicPr>
            <a:picLocks noChangeAspect="1" noChangeArrowheads="1"/>
          </p:cNvPicPr>
          <p:nvPr/>
        </p:nvPicPr>
        <p:blipFill>
          <a:blip r:embed="rId3" cstate="print"/>
          <a:srcRect/>
          <a:stretch>
            <a:fillRect/>
          </a:stretch>
        </p:blipFill>
        <p:spPr bwMode="auto">
          <a:xfrm flipH="1">
            <a:off x="6207125" y="1698625"/>
            <a:ext cx="1749425" cy="1481138"/>
          </a:xfrm>
          <a:prstGeom prst="rect">
            <a:avLst/>
          </a:prstGeom>
          <a:noFill/>
          <a:ln w="9525">
            <a:noFill/>
            <a:miter lim="800000"/>
            <a:headEnd/>
            <a:tailEnd/>
          </a:ln>
        </p:spPr>
      </p:pic>
      <p:sp>
        <p:nvSpPr>
          <p:cNvPr id="12" name="Slide Number Placeholder 11"/>
          <p:cNvSpPr>
            <a:spLocks noGrp="1"/>
          </p:cNvSpPr>
          <p:nvPr>
            <p:ph type="sldNum" sz="quarter" idx="11"/>
          </p:nvPr>
        </p:nvSpPr>
        <p:spPr/>
        <p:txBody>
          <a:bodyPr/>
          <a:lstStyle/>
          <a:p>
            <a:pPr>
              <a:defRPr/>
            </a:pPr>
            <a:fld id="{575C6DAE-4EB9-4E77-94A8-4EED80B02D93}" type="slidenum">
              <a:rPr lang="ar-SA" smtClean="0"/>
              <a:pPr>
                <a:defRPr/>
              </a:pPr>
              <a:t>117</a:t>
            </a:fld>
            <a:endParaRPr lang="en-US"/>
          </a:p>
        </p:txBody>
      </p:sp>
      <p:sp>
        <p:nvSpPr>
          <p:cNvPr id="13" name="Footer Placeholder 12"/>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88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8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8803">
                                            <p:txEl>
                                              <p:pRg st="3" end="3"/>
                                            </p:txEl>
                                          </p:spTgt>
                                        </p:tgtEl>
                                        <p:attrNameLst>
                                          <p:attrName>style.visibility</p:attrName>
                                        </p:attrNameLst>
                                      </p:cBhvr>
                                      <p:to>
                                        <p:strVal val="visible"/>
                                      </p:to>
                                    </p:set>
                                  </p:childTnLst>
                                </p:cTn>
                              </p:par>
                            </p:childTnLst>
                          </p:cTn>
                        </p:par>
                        <p:par>
                          <p:cTn id="15" fill="hold">
                            <p:stCondLst>
                              <p:cond delay="0"/>
                            </p:stCondLst>
                            <p:childTnLst>
                              <p:par>
                                <p:cTn id="16" presetID="9" presetClass="entr" presetSubtype="0" fill="hold" grpId="0" nodeType="afterEffect">
                                  <p:stCondLst>
                                    <p:cond delay="0"/>
                                  </p:stCondLst>
                                  <p:childTnLst>
                                    <p:set>
                                      <p:cBhvr>
                                        <p:cTn id="17" dur="1" fill="hold">
                                          <p:stCondLst>
                                            <p:cond delay="0"/>
                                          </p:stCondLst>
                                        </p:cTn>
                                        <p:tgtEl>
                                          <p:spTgt spid="588930"/>
                                        </p:tgtEl>
                                        <p:attrNameLst>
                                          <p:attrName>style.visibility</p:attrName>
                                        </p:attrNameLst>
                                      </p:cBhvr>
                                      <p:to>
                                        <p:strVal val="visible"/>
                                      </p:to>
                                    </p:set>
                                    <p:animEffect transition="in" filter="dissolve">
                                      <p:cBhvr>
                                        <p:cTn id="18" dur="2000"/>
                                        <p:tgtEl>
                                          <p:spTgt spid="588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3" grpId="0" build="p"/>
      <p:bldP spid="588930"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itle 1"/>
          <p:cNvSpPr>
            <a:spLocks noGrp="1"/>
          </p:cNvSpPr>
          <p:nvPr>
            <p:ph type="title" idx="4294967295"/>
          </p:nvPr>
        </p:nvSpPr>
        <p:spPr>
          <a:xfrm>
            <a:off x="685800" y="450850"/>
            <a:ext cx="7772400" cy="1143000"/>
          </a:xfrm>
        </p:spPr>
        <p:txBody>
          <a:bodyPr/>
          <a:lstStyle/>
          <a:p>
            <a:r>
              <a:rPr lang="en-US" dirty="0" err="1" smtClean="0"/>
              <a:t>Veni</a:t>
            </a:r>
            <a:r>
              <a:rPr lang="en-US" dirty="0" smtClean="0"/>
              <a:t>, </a:t>
            </a:r>
            <a:r>
              <a:rPr lang="en-US" dirty="0" err="1" smtClean="0"/>
              <a:t>Vidi</a:t>
            </a:r>
            <a:r>
              <a:rPr lang="en-US" dirty="0" smtClean="0"/>
              <a:t>, </a:t>
            </a:r>
            <a:r>
              <a:rPr lang="en-US" dirty="0" err="1" smtClean="0"/>
              <a:t>Vici</a:t>
            </a:r>
            <a:endParaRPr lang="en-US" dirty="0" smtClean="0"/>
          </a:p>
        </p:txBody>
      </p:sp>
      <p:sp>
        <p:nvSpPr>
          <p:cNvPr id="111621" name="Content Placeholder 2"/>
          <p:cNvSpPr>
            <a:spLocks noGrp="1"/>
          </p:cNvSpPr>
          <p:nvPr>
            <p:ph idx="4294967295"/>
          </p:nvPr>
        </p:nvSpPr>
        <p:spPr>
          <a:xfrm>
            <a:off x="685800" y="1895475"/>
            <a:ext cx="7772400" cy="3530600"/>
          </a:xfrm>
        </p:spPr>
        <p:txBody>
          <a:bodyPr/>
          <a:lstStyle/>
          <a:p>
            <a:r>
              <a:rPr lang="en-US" dirty="0" smtClean="0"/>
              <a:t>We saw</a:t>
            </a:r>
          </a:p>
          <a:p>
            <a:pPr lvl="1"/>
            <a:r>
              <a:rPr lang="en-US" dirty="0" smtClean="0"/>
              <a:t>how to define concurrent objects </a:t>
            </a:r>
          </a:p>
          <a:p>
            <a:endParaRPr lang="en-US" dirty="0" smtClean="0"/>
          </a:p>
        </p:txBody>
      </p:sp>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F5A1BCB1-89FB-4ABD-8615-90BCF464B507}" type="slidenum">
              <a:rPr lang="ar-SA" sz="1400">
                <a:solidFill>
                  <a:schemeClr val="tx1"/>
                </a:solidFill>
                <a:latin typeface="+mn-lt"/>
                <a:cs typeface="Arial" charset="0"/>
              </a:rPr>
              <a:pPr algn="r">
                <a:defRPr/>
              </a:pPr>
              <a:t>118</a:t>
            </a:fld>
            <a:endParaRPr lang="en-US" sz="1400">
              <a:solidFill>
                <a:schemeClr val="tx1"/>
              </a:solidFill>
              <a:latin typeface="+mn-lt"/>
              <a:cs typeface="Arial" charset="0"/>
            </a:endParaRPr>
          </a:p>
        </p:txBody>
      </p:sp>
      <p:sp>
        <p:nvSpPr>
          <p:cNvPr id="8" name="Slide Number Placeholder 7"/>
          <p:cNvSpPr>
            <a:spLocks noGrp="1"/>
          </p:cNvSpPr>
          <p:nvPr>
            <p:ph type="sldNum" sz="quarter" idx="11"/>
          </p:nvPr>
        </p:nvSpPr>
        <p:spPr/>
        <p:txBody>
          <a:bodyPr/>
          <a:lstStyle/>
          <a:p>
            <a:pPr>
              <a:defRPr/>
            </a:pPr>
            <a:fld id="{575C6DAE-4EB9-4E77-94A8-4EED80B02D93}" type="slidenum">
              <a:rPr lang="ar-SA" smtClean="0"/>
              <a:pPr>
                <a:defRPr/>
              </a:pPr>
              <a:t>118</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itle 1"/>
          <p:cNvSpPr>
            <a:spLocks noGrp="1"/>
          </p:cNvSpPr>
          <p:nvPr>
            <p:ph type="title" idx="4294967295"/>
          </p:nvPr>
        </p:nvSpPr>
        <p:spPr>
          <a:xfrm>
            <a:off x="685800" y="450850"/>
            <a:ext cx="7772400" cy="1143000"/>
          </a:xfrm>
        </p:spPr>
        <p:txBody>
          <a:bodyPr/>
          <a:lstStyle/>
          <a:p>
            <a:r>
              <a:rPr lang="en-US" dirty="0" err="1" smtClean="0"/>
              <a:t>Veni</a:t>
            </a:r>
            <a:r>
              <a:rPr lang="en-US" dirty="0" smtClean="0"/>
              <a:t>, </a:t>
            </a:r>
            <a:r>
              <a:rPr lang="en-US" dirty="0" err="1" smtClean="0"/>
              <a:t>Vidi</a:t>
            </a:r>
            <a:r>
              <a:rPr lang="en-US" dirty="0" smtClean="0"/>
              <a:t>, </a:t>
            </a:r>
            <a:r>
              <a:rPr lang="en-US" dirty="0" err="1" smtClean="0"/>
              <a:t>Vici</a:t>
            </a:r>
            <a:endParaRPr lang="en-US" dirty="0" smtClean="0"/>
          </a:p>
        </p:txBody>
      </p:sp>
      <p:sp>
        <p:nvSpPr>
          <p:cNvPr id="111621" name="Content Placeholder 2"/>
          <p:cNvSpPr>
            <a:spLocks noGrp="1"/>
          </p:cNvSpPr>
          <p:nvPr>
            <p:ph idx="4294967295"/>
          </p:nvPr>
        </p:nvSpPr>
        <p:spPr>
          <a:xfrm>
            <a:off x="685800" y="1895475"/>
            <a:ext cx="7772400" cy="3530600"/>
          </a:xfrm>
        </p:spPr>
        <p:txBody>
          <a:bodyPr/>
          <a:lstStyle/>
          <a:p>
            <a:r>
              <a:rPr lang="en-US" dirty="0" smtClean="0"/>
              <a:t>We saw</a:t>
            </a:r>
          </a:p>
          <a:p>
            <a:pPr lvl="1"/>
            <a:r>
              <a:rPr lang="en-US" dirty="0" smtClean="0"/>
              <a:t>how to define concurrent objects </a:t>
            </a:r>
          </a:p>
          <a:p>
            <a:r>
              <a:rPr lang="en-US" dirty="0" smtClean="0"/>
              <a:t>We discussed</a:t>
            </a:r>
          </a:p>
          <a:p>
            <a:pPr lvl="1"/>
            <a:r>
              <a:rPr lang="en-US" dirty="0" smtClean="0"/>
              <a:t>computational power of machine instructions</a:t>
            </a:r>
          </a:p>
        </p:txBody>
      </p:sp>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F5A1BCB1-89FB-4ABD-8615-90BCF464B507}" type="slidenum">
              <a:rPr lang="ar-SA" sz="1400">
                <a:solidFill>
                  <a:schemeClr val="tx1"/>
                </a:solidFill>
                <a:latin typeface="+mn-lt"/>
                <a:cs typeface="Arial" charset="0"/>
              </a:rPr>
              <a:pPr algn="r">
                <a:defRPr/>
              </a:pPr>
              <a:t>119</a:t>
            </a:fld>
            <a:endParaRPr lang="en-US" sz="1400">
              <a:solidFill>
                <a:schemeClr val="tx1"/>
              </a:solidFill>
              <a:latin typeface="+mn-lt"/>
              <a:cs typeface="Arial" charset="0"/>
            </a:endParaRPr>
          </a:p>
        </p:txBody>
      </p:sp>
      <p:sp>
        <p:nvSpPr>
          <p:cNvPr id="8" name="Slide Number Placeholder 7"/>
          <p:cNvSpPr>
            <a:spLocks noGrp="1"/>
          </p:cNvSpPr>
          <p:nvPr>
            <p:ph type="sldNum" sz="quarter" idx="11"/>
          </p:nvPr>
        </p:nvSpPr>
        <p:spPr/>
        <p:txBody>
          <a:bodyPr/>
          <a:lstStyle/>
          <a:p>
            <a:pPr>
              <a:defRPr/>
            </a:pPr>
            <a:fld id="{575C6DAE-4EB9-4E77-94A8-4EED80B02D93}" type="slidenum">
              <a:rPr lang="ar-SA" smtClean="0"/>
              <a:pPr>
                <a:defRPr/>
              </a:pPr>
              <a:t>119</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smtClean="0"/>
              <a:t>Invocation</a:t>
            </a:r>
          </a:p>
        </p:txBody>
      </p:sp>
      <p:sp>
        <p:nvSpPr>
          <p:cNvPr id="13317" name="Rectangle 3"/>
          <p:cNvSpPr>
            <a:spLocks noChangeArrowheads="1"/>
          </p:cNvSpPr>
          <p:nvPr/>
        </p:nvSpPr>
        <p:spPr bwMode="auto">
          <a:xfrm>
            <a:off x="1011238" y="1679575"/>
            <a:ext cx="7315200" cy="1569660"/>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a:t>
            </a:r>
            <a:r>
              <a:rPr lang="en-US" b="1" dirty="0">
                <a:latin typeface="Courier New" pitchFamily="49" charset="0"/>
              </a:rPr>
              <a:t> </a:t>
            </a:r>
            <a:r>
              <a:rPr lang="en-US" b="1" dirty="0">
                <a:solidFill>
                  <a:schemeClr val="tx1"/>
                </a:solidFill>
                <a:latin typeface="Courier New" pitchFamily="49" charset="0"/>
              </a:rPr>
              <a:t>class</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pPr algn="just"/>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String method;</a:t>
            </a:r>
          </a:p>
          <a:p>
            <a:pPr algn="just"/>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Object[] </a:t>
            </a:r>
            <a:r>
              <a:rPr lang="en-US" b="1" dirty="0" err="1">
                <a:latin typeface="Courier New" pitchFamily="49" charset="0"/>
              </a:rPr>
              <a:t>args</a:t>
            </a:r>
            <a:r>
              <a:rPr lang="en-US" b="1" dirty="0">
                <a:latin typeface="Courier New" pitchFamily="49" charset="0"/>
              </a:rPr>
              <a:t>;</a:t>
            </a:r>
          </a:p>
          <a:p>
            <a:pPr algn="just"/>
            <a:r>
              <a:rPr lang="en-US" b="1" dirty="0">
                <a:latin typeface="Courier New" pitchFamily="49" charset="0"/>
              </a:rPr>
              <a:t>}</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12</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itle 1"/>
          <p:cNvSpPr>
            <a:spLocks noGrp="1"/>
          </p:cNvSpPr>
          <p:nvPr>
            <p:ph type="title" idx="4294967295"/>
          </p:nvPr>
        </p:nvSpPr>
        <p:spPr>
          <a:xfrm>
            <a:off x="685800" y="450850"/>
            <a:ext cx="7772400" cy="1143000"/>
          </a:xfrm>
        </p:spPr>
        <p:txBody>
          <a:bodyPr/>
          <a:lstStyle/>
          <a:p>
            <a:r>
              <a:rPr lang="en-US" dirty="0" err="1" smtClean="0"/>
              <a:t>Veni</a:t>
            </a:r>
            <a:r>
              <a:rPr lang="en-US" dirty="0" smtClean="0"/>
              <a:t>, </a:t>
            </a:r>
            <a:r>
              <a:rPr lang="en-US" dirty="0" err="1" smtClean="0"/>
              <a:t>Vidi</a:t>
            </a:r>
            <a:r>
              <a:rPr lang="en-US" dirty="0" smtClean="0"/>
              <a:t>, </a:t>
            </a:r>
            <a:r>
              <a:rPr lang="en-US" dirty="0" err="1" smtClean="0"/>
              <a:t>Vici</a:t>
            </a:r>
            <a:endParaRPr lang="en-US" dirty="0" smtClean="0"/>
          </a:p>
        </p:txBody>
      </p:sp>
      <p:sp>
        <p:nvSpPr>
          <p:cNvPr id="111621" name="Content Placeholder 2"/>
          <p:cNvSpPr>
            <a:spLocks noGrp="1"/>
          </p:cNvSpPr>
          <p:nvPr>
            <p:ph idx="4294967295"/>
          </p:nvPr>
        </p:nvSpPr>
        <p:spPr>
          <a:xfrm>
            <a:off x="685800" y="1895475"/>
            <a:ext cx="7772400" cy="3530600"/>
          </a:xfrm>
        </p:spPr>
        <p:txBody>
          <a:bodyPr/>
          <a:lstStyle/>
          <a:p>
            <a:r>
              <a:rPr lang="en-US" dirty="0" smtClean="0"/>
              <a:t>We saw</a:t>
            </a:r>
          </a:p>
          <a:p>
            <a:pPr lvl="1"/>
            <a:r>
              <a:rPr lang="en-US" dirty="0" smtClean="0"/>
              <a:t>how to define concurrent objects </a:t>
            </a:r>
          </a:p>
          <a:p>
            <a:r>
              <a:rPr lang="en-US" dirty="0" smtClean="0"/>
              <a:t>We discussed</a:t>
            </a:r>
          </a:p>
          <a:p>
            <a:pPr lvl="1"/>
            <a:r>
              <a:rPr lang="en-US" dirty="0" smtClean="0"/>
              <a:t>computational power of machine instructions</a:t>
            </a:r>
          </a:p>
          <a:p>
            <a:r>
              <a:rPr lang="en-US" dirty="0" smtClean="0"/>
              <a:t>Next</a:t>
            </a:r>
          </a:p>
          <a:p>
            <a:pPr lvl="1"/>
            <a:r>
              <a:rPr lang="en-US" dirty="0" smtClean="0"/>
              <a:t>use these foundations </a:t>
            </a:r>
            <a:r>
              <a:rPr lang="en-US" smtClean="0"/>
              <a:t>to understand </a:t>
            </a:r>
            <a:r>
              <a:rPr lang="en-US" dirty="0" smtClean="0"/>
              <a:t>the real world</a:t>
            </a:r>
          </a:p>
          <a:p>
            <a:endParaRPr lang="en-US" dirty="0" smtClean="0"/>
          </a:p>
        </p:txBody>
      </p:sp>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F5A1BCB1-89FB-4ABD-8615-90BCF464B507}" type="slidenum">
              <a:rPr lang="ar-SA" sz="1400">
                <a:solidFill>
                  <a:schemeClr val="tx1"/>
                </a:solidFill>
                <a:latin typeface="+mn-lt"/>
                <a:cs typeface="Arial" charset="0"/>
              </a:rPr>
              <a:pPr algn="r">
                <a:defRPr/>
              </a:pPr>
              <a:t>120</a:t>
            </a:fld>
            <a:endParaRPr lang="en-US" sz="1400">
              <a:solidFill>
                <a:schemeClr val="tx1"/>
              </a:solidFill>
              <a:latin typeface="+mn-lt"/>
              <a:cs typeface="Arial" charset="0"/>
            </a:endParaRPr>
          </a:p>
        </p:txBody>
      </p:sp>
      <p:sp>
        <p:nvSpPr>
          <p:cNvPr id="8" name="Slide Number Placeholder 7"/>
          <p:cNvSpPr>
            <a:spLocks noGrp="1"/>
          </p:cNvSpPr>
          <p:nvPr>
            <p:ph type="sldNum" sz="quarter" idx="11"/>
          </p:nvPr>
        </p:nvSpPr>
        <p:spPr/>
        <p:txBody>
          <a:bodyPr/>
          <a:lstStyle/>
          <a:p>
            <a:pPr>
              <a:defRPr/>
            </a:pPr>
            <a:fld id="{575C6DAE-4EB9-4E77-94A8-4EED80B02D93}" type="slidenum">
              <a:rPr lang="ar-SA" smtClean="0"/>
              <a:pPr>
                <a:defRPr/>
              </a:pPr>
              <a:t>120</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2"/>
          <p:cNvSpPr>
            <a:spLocks noChangeArrowheads="1"/>
          </p:cNvSpPr>
          <p:nvPr/>
        </p:nvSpPr>
        <p:spPr bwMode="auto">
          <a:xfrm>
            <a:off x="0" y="-6439"/>
            <a:ext cx="9144000" cy="1200329"/>
          </a:xfrm>
          <a:prstGeom prst="rect">
            <a:avLst/>
          </a:prstGeom>
          <a:noFill/>
          <a:ln w="38100" algn="ctr">
            <a:noFill/>
            <a:miter lim="800000"/>
            <a:headEnd/>
            <a:tailEnd/>
          </a:ln>
        </p:spPr>
        <p:txBody>
          <a:bodyPr anchor="ctr">
            <a:spAutoFit/>
          </a:bodyPr>
          <a:lstStyle/>
          <a:p>
            <a:r>
              <a:rPr lang="en-US" dirty="0">
                <a:solidFill>
                  <a:schemeClr val="tx1"/>
                </a:solidFill>
                <a:latin typeface="Arial" pitchFamily="34" charset="0"/>
                <a:hlinkClick r:id="rId3"/>
              </a:rPr>
              <a:t>  </a:t>
            </a:r>
            <a:r>
              <a:rPr lang="en-US" sz="1800" dirty="0">
                <a:solidFill>
                  <a:schemeClr val="tx1"/>
                </a:solidFill>
                <a:latin typeface="Arial" pitchFamily="34" charset="0"/>
              </a:rPr>
              <a:t> </a:t>
            </a:r>
            <a:r>
              <a:rPr lang="en-US" dirty="0">
                <a:solidFill>
                  <a:schemeClr val="tx1"/>
                </a:solidFill>
                <a:latin typeface="Arial" pitchFamily="34" charset="0"/>
              </a:rPr>
              <a:t>        </a:t>
            </a:r>
            <a:br>
              <a:rPr lang="en-US" dirty="0">
                <a:solidFill>
                  <a:schemeClr val="tx1"/>
                </a:solidFill>
                <a:latin typeface="Arial" pitchFamily="34" charset="0"/>
              </a:rPr>
            </a:br>
            <a:r>
              <a:rPr lang="en-US" dirty="0">
                <a:solidFill>
                  <a:schemeClr val="tx1"/>
                </a:solidFill>
                <a:latin typeface="Arial" pitchFamily="34" charset="0"/>
              </a:rPr>
              <a:t>This work is licensed under a </a:t>
            </a:r>
            <a:r>
              <a:rPr lang="en-US" dirty="0">
                <a:solidFill>
                  <a:schemeClr val="tx1"/>
                </a:solidFill>
                <a:latin typeface="Arial" pitchFamily="34" charset="0"/>
                <a:hlinkClick r:id="rId3"/>
              </a:rPr>
              <a:t>Creative Commons Attribution-</a:t>
            </a:r>
            <a:r>
              <a:rPr lang="en-US" dirty="0" err="1">
                <a:solidFill>
                  <a:schemeClr val="tx1"/>
                </a:solidFill>
                <a:latin typeface="Arial" pitchFamily="34" charset="0"/>
                <a:hlinkClick r:id="rId3"/>
              </a:rPr>
              <a:t>NonCommercial</a:t>
            </a:r>
            <a:r>
              <a:rPr lang="en-US" dirty="0">
                <a:solidFill>
                  <a:schemeClr val="tx1"/>
                </a:solidFill>
                <a:latin typeface="Arial" pitchFamily="34" charset="0"/>
                <a:hlinkClick r:id="rId3"/>
              </a:rPr>
              <a:t>-</a:t>
            </a:r>
            <a:r>
              <a:rPr lang="en-US" dirty="0" err="1">
                <a:solidFill>
                  <a:schemeClr val="tx1"/>
                </a:solidFill>
                <a:latin typeface="Arial" pitchFamily="34" charset="0"/>
                <a:hlinkClick r:id="rId3"/>
              </a:rPr>
              <a:t>ShareAlike</a:t>
            </a:r>
            <a:r>
              <a:rPr lang="en-US" dirty="0">
                <a:solidFill>
                  <a:schemeClr val="tx1"/>
                </a:solidFill>
                <a:latin typeface="Arial" pitchFamily="34" charset="0"/>
                <a:hlinkClick r:id="rId3"/>
              </a:rPr>
              <a:t> 2.5 License</a:t>
            </a:r>
            <a:r>
              <a:rPr lang="en-US" dirty="0">
                <a:solidFill>
                  <a:schemeClr val="tx1"/>
                </a:solidFill>
                <a:latin typeface="Arial" pitchFamily="34" charset="0"/>
              </a:rPr>
              <a:t>. </a:t>
            </a:r>
          </a:p>
        </p:txBody>
      </p:sp>
      <p:pic>
        <p:nvPicPr>
          <p:cNvPr id="112645" name="Picture 3" descr="Creative Commons License">
            <a:hlinkClick r:id="rId3"/>
          </p:cNvPr>
          <p:cNvPicPr>
            <a:picLocks noChangeAspect="1" noChangeArrowheads="1"/>
          </p:cNvPicPr>
          <p:nvPr/>
        </p:nvPicPr>
        <p:blipFill>
          <a:blip r:embed="rId4" cstate="print"/>
          <a:srcRect/>
          <a:stretch>
            <a:fillRect/>
          </a:stretch>
        </p:blipFill>
        <p:spPr bwMode="auto">
          <a:xfrm>
            <a:off x="182563" y="46038"/>
            <a:ext cx="838200" cy="295275"/>
          </a:xfrm>
          <a:prstGeom prst="rect">
            <a:avLst/>
          </a:prstGeom>
          <a:noFill/>
          <a:ln w="9525">
            <a:noFill/>
            <a:miter lim="800000"/>
            <a:headEnd/>
            <a:tailEnd/>
          </a:ln>
        </p:spPr>
      </p:pic>
      <p:sp>
        <p:nvSpPr>
          <p:cNvPr id="112646" name="Rectangle 9"/>
          <p:cNvSpPr>
            <a:spLocks noChangeArrowheads="1"/>
          </p:cNvSpPr>
          <p:nvPr/>
        </p:nvSpPr>
        <p:spPr bwMode="auto">
          <a:xfrm>
            <a:off x="684213" y="1341438"/>
            <a:ext cx="7772400" cy="4752975"/>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1800" b="1">
                <a:solidFill>
                  <a:schemeClr val="tx1"/>
                </a:solidFill>
                <a:latin typeface="Lucida Sans" pitchFamily="34" charset="0"/>
              </a:rPr>
              <a:t>You are free</a:t>
            </a:r>
            <a:r>
              <a:rPr lang="en-US" sz="1800">
                <a:solidFill>
                  <a:schemeClr val="tx1"/>
                </a:solidFill>
                <a:latin typeface="Lucida Sans" pitchFamily="34" charset="0"/>
              </a:rPr>
              <a:t>:</a:t>
            </a:r>
          </a:p>
          <a:p>
            <a:pPr marL="742950" lvl="1" indent="-285750">
              <a:lnSpc>
                <a:spcPct val="80000"/>
              </a:lnSpc>
              <a:spcBef>
                <a:spcPct val="20000"/>
              </a:spcBef>
              <a:buFontTx/>
              <a:buChar char="–"/>
            </a:pPr>
            <a:r>
              <a:rPr lang="en-US" sz="1800" b="1">
                <a:solidFill>
                  <a:schemeClr val="tx1"/>
                </a:solidFill>
                <a:latin typeface="Lucida Sans" pitchFamily="34" charset="0"/>
              </a:rPr>
              <a:t>to Share</a:t>
            </a:r>
            <a:r>
              <a:rPr lang="en-US" sz="1800">
                <a:solidFill>
                  <a:schemeClr val="tx1"/>
                </a:solidFill>
                <a:latin typeface="Lucida Sans" pitchFamily="34" charset="0"/>
              </a:rPr>
              <a:t> — to copy, distribute and transmit the work </a:t>
            </a:r>
          </a:p>
          <a:p>
            <a:pPr marL="742950" lvl="1" indent="-285750">
              <a:lnSpc>
                <a:spcPct val="80000"/>
              </a:lnSpc>
              <a:spcBef>
                <a:spcPct val="20000"/>
              </a:spcBef>
              <a:buFontTx/>
              <a:buChar char="–"/>
            </a:pPr>
            <a:r>
              <a:rPr lang="en-US" sz="1800" b="1">
                <a:solidFill>
                  <a:schemeClr val="tx1"/>
                </a:solidFill>
                <a:latin typeface="Lucida Sans" pitchFamily="34" charset="0"/>
              </a:rPr>
              <a:t>to Remix</a:t>
            </a:r>
            <a:r>
              <a:rPr lang="en-US" sz="1800">
                <a:solidFill>
                  <a:schemeClr val="tx1"/>
                </a:solidFill>
                <a:latin typeface="Lucida Sans" pitchFamily="34" charset="0"/>
              </a:rPr>
              <a:t> — to adapt the work </a:t>
            </a:r>
          </a:p>
          <a:p>
            <a:pPr marL="342900" indent="-342900">
              <a:lnSpc>
                <a:spcPct val="80000"/>
              </a:lnSpc>
              <a:spcBef>
                <a:spcPct val="20000"/>
              </a:spcBef>
              <a:buFontTx/>
              <a:buChar char="•"/>
            </a:pPr>
            <a:r>
              <a:rPr lang="en-US" sz="1800" b="1">
                <a:solidFill>
                  <a:schemeClr val="tx1"/>
                </a:solidFill>
                <a:latin typeface="Lucida Sans" pitchFamily="34" charset="0"/>
              </a:rPr>
              <a:t>Under the following conditions</a:t>
            </a:r>
            <a:r>
              <a:rPr lang="en-US" sz="1800">
                <a:solidFill>
                  <a:schemeClr val="tx1"/>
                </a:solidFill>
                <a:latin typeface="Lucida Sans" pitchFamily="34" charset="0"/>
              </a:rPr>
              <a:t>:</a:t>
            </a:r>
          </a:p>
          <a:p>
            <a:pPr marL="742950" lvl="1" indent="-285750">
              <a:lnSpc>
                <a:spcPct val="80000"/>
              </a:lnSpc>
              <a:spcBef>
                <a:spcPct val="20000"/>
              </a:spcBef>
              <a:buFontTx/>
              <a:buChar char="–"/>
            </a:pPr>
            <a:r>
              <a:rPr lang="en-US" sz="1800" b="1">
                <a:solidFill>
                  <a:schemeClr val="tx1"/>
                </a:solidFill>
                <a:latin typeface="Lucida Sans" pitchFamily="34" charset="0"/>
              </a:rPr>
              <a:t>Attribution</a:t>
            </a:r>
            <a:r>
              <a:rPr lang="en-US" sz="1800">
                <a:solidFill>
                  <a:schemeClr val="tx1"/>
                </a:solidFill>
                <a:latin typeface="Lucida Sans" pitchFamily="34" charset="0"/>
              </a:rPr>
              <a:t>. You must attribute the work to “The Art of Multiprocessor Programming” (but not in any way that suggests that the authors endorse you or your use of the work). </a:t>
            </a:r>
          </a:p>
          <a:p>
            <a:pPr marL="742950" lvl="1" indent="-285750">
              <a:lnSpc>
                <a:spcPct val="80000"/>
              </a:lnSpc>
              <a:spcBef>
                <a:spcPct val="20000"/>
              </a:spcBef>
              <a:buFontTx/>
              <a:buChar char="–"/>
            </a:pPr>
            <a:r>
              <a:rPr lang="en-US" sz="1800" b="1">
                <a:solidFill>
                  <a:schemeClr val="tx1"/>
                </a:solidFill>
                <a:latin typeface="Lucida Sans" pitchFamily="34" charset="0"/>
              </a:rPr>
              <a:t>Share Alike</a:t>
            </a:r>
            <a:r>
              <a:rPr lang="en-US" sz="1800">
                <a:solidFill>
                  <a:schemeClr val="tx1"/>
                </a:solidFill>
                <a:latin typeface="Lucida Sans" pitchFamily="34" charset="0"/>
              </a:rPr>
              <a:t>. If you alter, transform, or build upon this work, you may distribute the resulting work only under the same, similar or a compatible license. </a:t>
            </a:r>
          </a:p>
          <a:p>
            <a:pPr marL="342900" indent="-342900">
              <a:lnSpc>
                <a:spcPct val="80000"/>
              </a:lnSpc>
              <a:spcBef>
                <a:spcPct val="20000"/>
              </a:spcBef>
              <a:buFontTx/>
              <a:buChar char="•"/>
            </a:pPr>
            <a:r>
              <a:rPr lang="en-US" sz="1800">
                <a:solidFill>
                  <a:schemeClr val="tx1"/>
                </a:solidFill>
                <a:latin typeface="Lucida Sans" pitchFamily="34" charset="0"/>
              </a:rPr>
              <a:t>For any reuse or distribution, you must make clear to others the license terms of this work. The best way to do this is with a link to</a:t>
            </a:r>
          </a:p>
          <a:p>
            <a:pPr marL="742950" lvl="1" indent="-285750">
              <a:lnSpc>
                <a:spcPct val="80000"/>
              </a:lnSpc>
              <a:spcBef>
                <a:spcPct val="20000"/>
              </a:spcBef>
              <a:buFontTx/>
              <a:buChar char="–"/>
            </a:pPr>
            <a:r>
              <a:rPr lang="en-US" sz="1800">
                <a:solidFill>
                  <a:schemeClr val="tx1"/>
                </a:solidFill>
                <a:latin typeface="Lucida Sans" pitchFamily="34" charset="0"/>
              </a:rPr>
              <a:t>http://creativecommons.org/licenses/by-sa/3.0/. </a:t>
            </a:r>
          </a:p>
          <a:p>
            <a:pPr marL="342900" indent="-342900">
              <a:lnSpc>
                <a:spcPct val="80000"/>
              </a:lnSpc>
              <a:spcBef>
                <a:spcPct val="20000"/>
              </a:spcBef>
              <a:buFontTx/>
              <a:buChar char="•"/>
            </a:pPr>
            <a:r>
              <a:rPr lang="en-US" sz="1800">
                <a:solidFill>
                  <a:schemeClr val="tx1"/>
                </a:solidFill>
                <a:latin typeface="Lucida Sans" pitchFamily="34" charset="0"/>
              </a:rPr>
              <a:t>Any of the above conditions can be waived if you get permission from the copyright holder. </a:t>
            </a:r>
          </a:p>
          <a:p>
            <a:pPr marL="342900" indent="-342900">
              <a:lnSpc>
                <a:spcPct val="80000"/>
              </a:lnSpc>
              <a:spcBef>
                <a:spcPct val="20000"/>
              </a:spcBef>
              <a:buFontTx/>
              <a:buChar char="•"/>
            </a:pPr>
            <a:r>
              <a:rPr lang="en-US" sz="1800">
                <a:solidFill>
                  <a:schemeClr val="tx1"/>
                </a:solidFill>
                <a:latin typeface="Lucida Sans" pitchFamily="34" charset="0"/>
              </a:rPr>
              <a:t>Nothing in this license impairs or restricts the author's moral rights. </a:t>
            </a:r>
          </a:p>
          <a:p>
            <a:pPr marL="342900" indent="-342900">
              <a:lnSpc>
                <a:spcPct val="80000"/>
              </a:lnSpc>
              <a:spcBef>
                <a:spcPct val="20000"/>
              </a:spcBef>
              <a:buFontTx/>
              <a:buChar char="•"/>
            </a:pPr>
            <a:endParaRPr lang="en-US" sz="1800">
              <a:solidFill>
                <a:schemeClr val="tx1"/>
              </a:solidFill>
              <a:latin typeface="Lucida Sans" pitchFamily="34" charset="0"/>
            </a:endParaRPr>
          </a:p>
        </p:txBody>
      </p:sp>
      <p:sp>
        <p:nvSpPr>
          <p:cNvPr id="7" name="Slide Number Placeholder 6"/>
          <p:cNvSpPr>
            <a:spLocks noGrp="1"/>
          </p:cNvSpPr>
          <p:nvPr>
            <p:ph type="sldNum" sz="quarter" idx="11"/>
          </p:nvPr>
        </p:nvSpPr>
        <p:spPr/>
        <p:txBody>
          <a:bodyPr/>
          <a:lstStyle/>
          <a:p>
            <a:pPr>
              <a:defRPr/>
            </a:pPr>
            <a:fld id="{575C6DAE-4EB9-4E77-94A8-4EED80B02D93}" type="slidenum">
              <a:rPr lang="ar-SA" smtClean="0"/>
              <a:pPr>
                <a:defRPr/>
              </a:pPr>
              <a:t>121</a:t>
            </a:fld>
            <a:endParaRPr lang="en-US"/>
          </a:p>
        </p:txBody>
      </p:sp>
      <p:sp>
        <p:nvSpPr>
          <p:cNvPr id="8" name="Footer Placeholder 7"/>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US" smtClean="0"/>
              <a:t>Invocation</a:t>
            </a:r>
          </a:p>
        </p:txBody>
      </p:sp>
      <p:sp>
        <p:nvSpPr>
          <p:cNvPr id="14341" name="Rectangle 3"/>
          <p:cNvSpPr>
            <a:spLocks noChangeArrowheads="1"/>
          </p:cNvSpPr>
          <p:nvPr/>
        </p:nvSpPr>
        <p:spPr bwMode="auto">
          <a:xfrm>
            <a:off x="1011238" y="1679575"/>
            <a:ext cx="7315200" cy="156966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pPr algn="just"/>
            <a:r>
              <a:rPr lang="en-US" b="1" dirty="0">
                <a:solidFill>
                  <a:schemeClr val="folHlink"/>
                </a:solidFill>
                <a:latin typeface="Courier New" pitchFamily="49" charset="0"/>
              </a:rPr>
              <a:t> public</a:t>
            </a:r>
            <a:r>
              <a:rPr lang="en-US" b="1" dirty="0">
                <a:latin typeface="Courier New" pitchFamily="49" charset="0"/>
              </a:rPr>
              <a:t> String method;</a:t>
            </a:r>
          </a:p>
          <a:p>
            <a:pPr algn="just"/>
            <a:r>
              <a:rPr lang="en-US" b="1" dirty="0">
                <a:latin typeface="Courier New" pitchFamily="49" charset="0"/>
              </a:rPr>
              <a:t> </a:t>
            </a:r>
            <a:r>
              <a:rPr lang="en-US" b="1" dirty="0">
                <a:solidFill>
                  <a:schemeClr val="folHlink"/>
                </a:solidFill>
                <a:latin typeface="Courier New" pitchFamily="49" charset="0"/>
              </a:rPr>
              <a:t>public Object[] </a:t>
            </a:r>
            <a:r>
              <a:rPr lang="en-US" b="1" dirty="0" err="1">
                <a:solidFill>
                  <a:schemeClr val="folHlink"/>
                </a:solidFill>
                <a:latin typeface="Courier New" pitchFamily="49" charset="0"/>
              </a:rPr>
              <a:t>args</a:t>
            </a:r>
            <a:r>
              <a:rPr lang="en-US" b="1" dirty="0">
                <a:solidFill>
                  <a:schemeClr val="folHlink"/>
                </a:solidFill>
                <a:latin typeface="Courier New" pitchFamily="49" charset="0"/>
              </a:rPr>
              <a:t>;</a:t>
            </a:r>
          </a:p>
          <a:p>
            <a:pPr algn="just"/>
            <a:r>
              <a:rPr lang="en-US" b="1" dirty="0">
                <a:solidFill>
                  <a:schemeClr val="folHlink"/>
                </a:solidFill>
                <a:latin typeface="Courier New" pitchFamily="49" charset="0"/>
              </a:rPr>
              <a:t>}</a:t>
            </a:r>
          </a:p>
        </p:txBody>
      </p:sp>
      <p:sp>
        <p:nvSpPr>
          <p:cNvPr id="14342" name="AutoShape 4"/>
          <p:cNvSpPr>
            <a:spLocks noChangeArrowheads="1"/>
          </p:cNvSpPr>
          <p:nvPr/>
        </p:nvSpPr>
        <p:spPr bwMode="auto">
          <a:xfrm>
            <a:off x="2439988" y="2068513"/>
            <a:ext cx="2860675" cy="436562"/>
          </a:xfrm>
          <a:prstGeom prst="wedgeRoundRectCallout">
            <a:avLst>
              <a:gd name="adj1" fmla="val 53162"/>
              <a:gd name="adj2" fmla="val 48672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14343" name="Rectangle 5"/>
          <p:cNvSpPr>
            <a:spLocks noChangeArrowheads="1"/>
          </p:cNvSpPr>
          <p:nvPr/>
        </p:nvSpPr>
        <p:spPr bwMode="auto">
          <a:xfrm>
            <a:off x="3170238" y="4435475"/>
            <a:ext cx="5175250"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Method name</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smtClean="0"/>
              <a:t>Invocation</a:t>
            </a:r>
          </a:p>
        </p:txBody>
      </p:sp>
      <p:sp>
        <p:nvSpPr>
          <p:cNvPr id="15365" name="Rectangle 3"/>
          <p:cNvSpPr>
            <a:spLocks noChangeArrowheads="1"/>
          </p:cNvSpPr>
          <p:nvPr/>
        </p:nvSpPr>
        <p:spPr bwMode="auto">
          <a:xfrm>
            <a:off x="1011238" y="1679575"/>
            <a:ext cx="7315200" cy="156966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pPr algn="just"/>
            <a:r>
              <a:rPr lang="en-US" b="1" dirty="0">
                <a:solidFill>
                  <a:schemeClr val="folHlink"/>
                </a:solidFill>
                <a:latin typeface="Courier New" pitchFamily="49" charset="0"/>
              </a:rPr>
              <a:t> public String method;</a:t>
            </a:r>
          </a:p>
          <a:p>
            <a:pPr algn="just"/>
            <a:r>
              <a:rPr lang="en-US" b="1" dirty="0">
                <a:solidFill>
                  <a:schemeClr val="folHlink"/>
                </a:solidFill>
                <a:latin typeface="Courier New" pitchFamily="49" charset="0"/>
              </a:rPr>
              <a:t> public</a:t>
            </a:r>
            <a:r>
              <a:rPr lang="en-US" b="1" dirty="0">
                <a:latin typeface="Courier New" pitchFamily="49" charset="0"/>
              </a:rPr>
              <a:t> Object[] </a:t>
            </a:r>
            <a:r>
              <a:rPr lang="en-US" b="1" dirty="0" err="1">
                <a:latin typeface="Courier New" pitchFamily="49" charset="0"/>
              </a:rPr>
              <a:t>args</a:t>
            </a:r>
            <a:r>
              <a:rPr lang="en-US" b="1" dirty="0">
                <a:latin typeface="Courier New" pitchFamily="49" charset="0"/>
              </a:rPr>
              <a:t>;</a:t>
            </a:r>
          </a:p>
          <a:p>
            <a:pPr algn="just"/>
            <a:r>
              <a:rPr lang="en-US" b="1" dirty="0">
                <a:solidFill>
                  <a:schemeClr val="folHlink"/>
                </a:solidFill>
                <a:latin typeface="Courier New" pitchFamily="49" charset="0"/>
              </a:rPr>
              <a:t>}</a:t>
            </a:r>
          </a:p>
        </p:txBody>
      </p:sp>
      <p:sp>
        <p:nvSpPr>
          <p:cNvPr id="15366" name="AutoShape 4"/>
          <p:cNvSpPr>
            <a:spLocks noChangeArrowheads="1"/>
          </p:cNvSpPr>
          <p:nvPr/>
        </p:nvSpPr>
        <p:spPr bwMode="auto">
          <a:xfrm>
            <a:off x="2498725" y="2422525"/>
            <a:ext cx="2816225" cy="436563"/>
          </a:xfrm>
          <a:prstGeom prst="wedgeRoundRectCallout">
            <a:avLst>
              <a:gd name="adj1" fmla="val -14319"/>
              <a:gd name="adj2" fmla="val 436181"/>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15367" name="Rectangle 5"/>
          <p:cNvSpPr>
            <a:spLocks noChangeArrowheads="1"/>
          </p:cNvSpPr>
          <p:nvPr/>
        </p:nvSpPr>
        <p:spPr bwMode="auto">
          <a:xfrm>
            <a:off x="795338" y="4543425"/>
            <a:ext cx="5175250"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Arguments</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US" smtClean="0"/>
              <a:t>A Generic Sequential Object</a:t>
            </a:r>
          </a:p>
        </p:txBody>
      </p:sp>
      <p:sp>
        <p:nvSpPr>
          <p:cNvPr id="16389" name="Rectangle 3"/>
          <p:cNvSpPr>
            <a:spLocks noChangeArrowheads="1"/>
          </p:cNvSpPr>
          <p:nvPr/>
        </p:nvSpPr>
        <p:spPr bwMode="auto">
          <a:xfrm>
            <a:off x="649288" y="1774825"/>
            <a:ext cx="7677150" cy="1569660"/>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interface</a:t>
            </a:r>
            <a:r>
              <a:rPr lang="en-US" b="1" dirty="0">
                <a:latin typeface="Courier New" pitchFamily="49" charset="0"/>
              </a:rPr>
              <a:t> </a:t>
            </a:r>
            <a:r>
              <a:rPr lang="en-US" b="1" dirty="0" err="1">
                <a:latin typeface="Courier New" pitchFamily="49" charset="0"/>
              </a:rPr>
              <a:t>SeqObject</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 abstract</a:t>
            </a:r>
            <a:endParaRPr lang="en-US" b="1" dirty="0">
              <a:latin typeface="Courier New" pitchFamily="49" charset="0"/>
            </a:endParaRPr>
          </a:p>
          <a:p>
            <a:r>
              <a:rPr lang="en-US" b="1" dirty="0">
                <a:latin typeface="Courier New" pitchFamily="49" charset="0"/>
              </a:rPr>
              <a:t>    Response apply(Invocation </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15</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smtClean="0"/>
              <a:t>A Generic Sequential Object</a:t>
            </a:r>
          </a:p>
        </p:txBody>
      </p:sp>
      <p:sp>
        <p:nvSpPr>
          <p:cNvPr id="17413" name="Rectangle 3"/>
          <p:cNvSpPr>
            <a:spLocks noChangeArrowheads="1"/>
          </p:cNvSpPr>
          <p:nvPr/>
        </p:nvSpPr>
        <p:spPr bwMode="auto">
          <a:xfrm>
            <a:off x="649288" y="1774825"/>
            <a:ext cx="7677150" cy="156966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interface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abstract</a:t>
            </a:r>
          </a:p>
          <a:p>
            <a:r>
              <a:rPr lang="en-US" b="1" dirty="0">
                <a:latin typeface="Courier New" pitchFamily="49" charset="0"/>
              </a:rPr>
              <a:t>    Response </a:t>
            </a:r>
            <a:r>
              <a:rPr lang="en-US" b="1" dirty="0">
                <a:solidFill>
                  <a:schemeClr val="folHlink"/>
                </a:solidFill>
                <a:latin typeface="Courier New" pitchFamily="49" charset="0"/>
              </a:rPr>
              <a:t>apply(Invocation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a:t>
            </a:r>
          </a:p>
        </p:txBody>
      </p:sp>
      <p:sp>
        <p:nvSpPr>
          <p:cNvPr id="17414" name="AutoShape 4"/>
          <p:cNvSpPr>
            <a:spLocks noChangeArrowheads="1"/>
          </p:cNvSpPr>
          <p:nvPr/>
        </p:nvSpPr>
        <p:spPr bwMode="auto">
          <a:xfrm>
            <a:off x="1333500" y="2503488"/>
            <a:ext cx="1739900" cy="517525"/>
          </a:xfrm>
          <a:prstGeom prst="wedgeRoundRectCallout">
            <a:avLst>
              <a:gd name="adj1" fmla="val 3741"/>
              <a:gd name="adj2" fmla="val 42116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17415" name="Rectangle 5"/>
          <p:cNvSpPr>
            <a:spLocks noChangeArrowheads="1"/>
          </p:cNvSpPr>
          <p:nvPr/>
        </p:nvSpPr>
        <p:spPr bwMode="auto">
          <a:xfrm>
            <a:off x="1385888" y="5100638"/>
            <a:ext cx="2359025"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OK, 4</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smtClean="0"/>
              <a:t>Response</a:t>
            </a:r>
          </a:p>
        </p:txBody>
      </p:sp>
      <p:sp>
        <p:nvSpPr>
          <p:cNvPr id="18437" name="Rectangle 3"/>
          <p:cNvSpPr>
            <a:spLocks noChangeArrowheads="1"/>
          </p:cNvSpPr>
          <p:nvPr/>
        </p:nvSpPr>
        <p:spPr bwMode="auto">
          <a:xfrm>
            <a:off x="1011238" y="1579563"/>
            <a:ext cx="7315200" cy="1200329"/>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class</a:t>
            </a:r>
            <a:r>
              <a:rPr lang="en-US" b="1" dirty="0">
                <a:solidFill>
                  <a:schemeClr val="folHlink"/>
                </a:solidFill>
                <a:latin typeface="Courier New" pitchFamily="49" charset="0"/>
              </a:rPr>
              <a:t> </a:t>
            </a:r>
            <a:r>
              <a:rPr lang="en-US" b="1" dirty="0">
                <a:solidFill>
                  <a:srgbClr val="3333FF"/>
                </a:solidFill>
                <a:latin typeface="Courier New" pitchFamily="49" charset="0"/>
              </a:rPr>
              <a:t>Response {</a:t>
            </a:r>
          </a:p>
          <a:p>
            <a:r>
              <a:rPr lang="en-US" b="1" dirty="0">
                <a:solidFill>
                  <a:schemeClr val="folHlink"/>
                </a:solidFill>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Object value;</a:t>
            </a:r>
          </a:p>
          <a:p>
            <a:r>
              <a:rPr lang="en-US" b="1" dirty="0">
                <a:solidFill>
                  <a:schemeClr val="folHlink"/>
                </a:solidFill>
                <a:latin typeface="Courier New" pitchFamily="49" charset="0"/>
              </a:rPr>
              <a:t>}</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17</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smtClean="0"/>
              <a:t>Response</a:t>
            </a:r>
          </a:p>
        </p:txBody>
      </p:sp>
      <p:sp>
        <p:nvSpPr>
          <p:cNvPr id="19461" name="Rectangle 3"/>
          <p:cNvSpPr>
            <a:spLocks noChangeArrowheads="1"/>
          </p:cNvSpPr>
          <p:nvPr/>
        </p:nvSpPr>
        <p:spPr bwMode="auto">
          <a:xfrm>
            <a:off x="1011238" y="1579563"/>
            <a:ext cx="7315200" cy="1200329"/>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Response {</a:t>
            </a:r>
          </a:p>
          <a:p>
            <a:r>
              <a:rPr lang="en-US" b="1" dirty="0">
                <a:solidFill>
                  <a:schemeClr val="folHlink"/>
                </a:solidFill>
                <a:latin typeface="Courier New" pitchFamily="49" charset="0"/>
              </a:rPr>
              <a:t>  public</a:t>
            </a:r>
            <a:r>
              <a:rPr lang="en-US" b="1" dirty="0">
                <a:latin typeface="Courier New" pitchFamily="49" charset="0"/>
              </a:rPr>
              <a:t> Object value;</a:t>
            </a:r>
          </a:p>
          <a:p>
            <a:r>
              <a:rPr lang="en-US" b="1" dirty="0">
                <a:solidFill>
                  <a:schemeClr val="folHlink"/>
                </a:solidFill>
                <a:latin typeface="Courier New" pitchFamily="49" charset="0"/>
              </a:rPr>
              <a:t>}</a:t>
            </a:r>
          </a:p>
        </p:txBody>
      </p:sp>
      <p:sp>
        <p:nvSpPr>
          <p:cNvPr id="19462" name="AutoShape 4"/>
          <p:cNvSpPr>
            <a:spLocks noChangeArrowheads="1"/>
          </p:cNvSpPr>
          <p:nvPr/>
        </p:nvSpPr>
        <p:spPr bwMode="auto">
          <a:xfrm>
            <a:off x="2705100" y="1922463"/>
            <a:ext cx="2638425" cy="584200"/>
          </a:xfrm>
          <a:prstGeom prst="wedgeRoundRectCallout">
            <a:avLst>
              <a:gd name="adj1" fmla="val -38690"/>
              <a:gd name="adj2" fmla="val 424185"/>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19463" name="Rectangle 5"/>
          <p:cNvSpPr>
            <a:spLocks noChangeArrowheads="1"/>
          </p:cNvSpPr>
          <p:nvPr/>
        </p:nvSpPr>
        <p:spPr bwMode="auto">
          <a:xfrm>
            <a:off x="1595438" y="4735513"/>
            <a:ext cx="3830637"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Return value</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18</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835613B9-E329-4ACD-81B6-A61053E10B20}" type="slidenum">
              <a:rPr lang="ar-SA" sz="1400">
                <a:solidFill>
                  <a:schemeClr val="tx1"/>
                </a:solidFill>
                <a:latin typeface="+mn-lt"/>
                <a:cs typeface="Arial" charset="0"/>
              </a:rPr>
              <a:pPr algn="r">
                <a:defRPr/>
              </a:pPr>
              <a:t>19</a:t>
            </a:fld>
            <a:endParaRPr lang="en-US" sz="1400">
              <a:solidFill>
                <a:schemeClr val="tx1"/>
              </a:solidFill>
              <a:latin typeface="+mn-lt"/>
              <a:cs typeface="Arial" charset="0"/>
            </a:endParaRPr>
          </a:p>
        </p:txBody>
      </p:sp>
      <p:sp>
        <p:nvSpPr>
          <p:cNvPr id="20485" name="Rectangle 2"/>
          <p:cNvSpPr>
            <a:spLocks noGrp="1" noChangeArrowheads="1"/>
          </p:cNvSpPr>
          <p:nvPr>
            <p:ph type="title"/>
          </p:nvPr>
        </p:nvSpPr>
        <p:spPr/>
        <p:txBody>
          <a:bodyPr/>
          <a:lstStyle/>
          <a:p>
            <a:r>
              <a:rPr lang="en-US" sz="4000" b="1" smtClean="0"/>
              <a:t>Universal Concurrent Object</a:t>
            </a:r>
          </a:p>
        </p:txBody>
      </p:sp>
      <p:sp>
        <p:nvSpPr>
          <p:cNvPr id="20486" name="Rectangle 3"/>
          <p:cNvSpPr>
            <a:spLocks noChangeArrowheads="1"/>
          </p:cNvSpPr>
          <p:nvPr/>
        </p:nvSpPr>
        <p:spPr bwMode="auto">
          <a:xfrm>
            <a:off x="649288" y="1774825"/>
            <a:ext cx="7677150" cy="1569660"/>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interface</a:t>
            </a:r>
            <a:r>
              <a:rPr lang="en-US" b="1" dirty="0">
                <a:latin typeface="Courier New" pitchFamily="49" charset="0"/>
              </a:rPr>
              <a:t> </a:t>
            </a:r>
            <a:r>
              <a:rPr lang="en-US" b="1" dirty="0" err="1">
                <a:latin typeface="Courier New" pitchFamily="49" charset="0"/>
              </a:rPr>
              <a:t>SeqObject</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 abstract</a:t>
            </a:r>
            <a:endParaRPr lang="en-US" b="1" dirty="0">
              <a:latin typeface="Courier New" pitchFamily="49" charset="0"/>
            </a:endParaRPr>
          </a:p>
          <a:p>
            <a:r>
              <a:rPr lang="en-US" b="1" dirty="0">
                <a:latin typeface="Courier New" pitchFamily="49" charset="0"/>
              </a:rPr>
              <a:t>    Response apply(Invocation </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a:t>
            </a:r>
          </a:p>
        </p:txBody>
      </p:sp>
      <p:sp>
        <p:nvSpPr>
          <p:cNvPr id="20487" name="Text Box 4"/>
          <p:cNvSpPr txBox="1">
            <a:spLocks noChangeArrowheads="1"/>
          </p:cNvSpPr>
          <p:nvPr/>
        </p:nvSpPr>
        <p:spPr bwMode="auto">
          <a:xfrm>
            <a:off x="952500" y="3908425"/>
            <a:ext cx="7466013" cy="1739900"/>
          </a:xfrm>
          <a:prstGeom prst="rect">
            <a:avLst/>
          </a:prstGeom>
          <a:noFill/>
          <a:ln w="9525" algn="ctr">
            <a:noFill/>
            <a:miter lim="800000"/>
            <a:headEnd/>
            <a:tailEnd/>
          </a:ln>
        </p:spPr>
        <p:txBody>
          <a:bodyPr>
            <a:spAutoFit/>
          </a:bodyPr>
          <a:lstStyle/>
          <a:p>
            <a:pPr algn="ctr"/>
            <a:r>
              <a:rPr lang="en-US" sz="3600" dirty="0">
                <a:solidFill>
                  <a:srgbClr val="3333FF"/>
                </a:solidFill>
                <a:latin typeface="+mj-lt"/>
              </a:rPr>
              <a:t>A </a:t>
            </a:r>
            <a:r>
              <a:rPr lang="en-US" sz="3600" dirty="0">
                <a:solidFill>
                  <a:schemeClr val="tx1"/>
                </a:solidFill>
                <a:latin typeface="+mj-lt"/>
              </a:rPr>
              <a:t>universal concurrent object </a:t>
            </a:r>
            <a:r>
              <a:rPr lang="en-US" sz="3600" dirty="0">
                <a:solidFill>
                  <a:srgbClr val="3333FF"/>
                </a:solidFill>
                <a:latin typeface="+mj-lt"/>
              </a:rPr>
              <a:t>is </a:t>
            </a:r>
            <a:r>
              <a:rPr lang="en-US" sz="3600" dirty="0" err="1">
                <a:solidFill>
                  <a:srgbClr val="3333FF"/>
                </a:solidFill>
                <a:latin typeface="+mj-lt"/>
              </a:rPr>
              <a:t>linearizable</a:t>
            </a:r>
            <a:r>
              <a:rPr lang="en-US" sz="3600" dirty="0">
                <a:solidFill>
                  <a:srgbClr val="3333FF"/>
                </a:solidFill>
                <a:latin typeface="+mj-lt"/>
              </a:rPr>
              <a:t> to the generic sequential object</a:t>
            </a:r>
          </a:p>
        </p:txBody>
      </p:sp>
      <p:sp>
        <p:nvSpPr>
          <p:cNvPr id="9" name="Slide Number Placeholder 8"/>
          <p:cNvSpPr>
            <a:spLocks noGrp="1"/>
          </p:cNvSpPr>
          <p:nvPr>
            <p:ph type="sldNum" sz="quarter" idx="11"/>
          </p:nvPr>
        </p:nvSpPr>
        <p:spPr/>
        <p:txBody>
          <a:bodyPr/>
          <a:lstStyle/>
          <a:p>
            <a:pPr>
              <a:defRPr/>
            </a:pPr>
            <a:fld id="{967C4D33-6383-4CFE-AFB7-F84E968E56E0}" type="slidenum">
              <a:rPr lang="ar-SA" smtClean="0"/>
              <a:pPr>
                <a:defRPr/>
              </a:pPr>
              <a:t>19</a:t>
            </a:fld>
            <a:endParaRPr lang="en-US"/>
          </a:p>
        </p:txBody>
      </p:sp>
      <p:sp>
        <p:nvSpPr>
          <p:cNvPr id="10" name="Footer Placeholder 9"/>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385763" y="230188"/>
            <a:ext cx="7772400" cy="1143000"/>
          </a:xfrm>
        </p:spPr>
        <p:txBody>
          <a:bodyPr/>
          <a:lstStyle/>
          <a:p>
            <a:r>
              <a:rPr lang="en-US" smtClean="0"/>
              <a:t>Turing Computability</a:t>
            </a:r>
          </a:p>
        </p:txBody>
      </p:sp>
      <p:sp>
        <p:nvSpPr>
          <p:cNvPr id="3077" name="Text Box 77"/>
          <p:cNvSpPr txBox="1">
            <a:spLocks noChangeArrowheads="1"/>
          </p:cNvSpPr>
          <p:nvPr/>
        </p:nvSpPr>
        <p:spPr bwMode="auto">
          <a:xfrm>
            <a:off x="487363" y="4454525"/>
            <a:ext cx="8656637" cy="1066800"/>
          </a:xfrm>
          <a:prstGeom prst="rect">
            <a:avLst/>
          </a:prstGeom>
          <a:noFill/>
          <a:ln w="9525">
            <a:noFill/>
            <a:miter lim="800000"/>
            <a:headEnd/>
            <a:tailEnd/>
          </a:ln>
        </p:spPr>
        <p:txBody>
          <a:bodyPr>
            <a:spAutoFit/>
          </a:bodyPr>
          <a:lstStyle/>
          <a:p>
            <a:pPr>
              <a:buFontTx/>
              <a:buChar char="•"/>
            </a:pPr>
            <a:r>
              <a:rPr lang="en-US" sz="3200" dirty="0">
                <a:latin typeface="+mj-lt"/>
              </a:rPr>
              <a:t> A mathematical model of computation</a:t>
            </a:r>
          </a:p>
          <a:p>
            <a:pPr>
              <a:buFontTx/>
              <a:buChar char="•"/>
            </a:pPr>
            <a:r>
              <a:rPr lang="en-US" sz="3200" dirty="0">
                <a:latin typeface="+mj-lt"/>
              </a:rPr>
              <a:t> Computable = Computable on a T-Machine</a:t>
            </a:r>
          </a:p>
        </p:txBody>
      </p:sp>
      <p:pic>
        <p:nvPicPr>
          <p:cNvPr id="3078" name="Picture 79" descr="pass"/>
          <p:cNvPicPr>
            <a:picLocks noGrp="1" noChangeAspect="1" noChangeArrowheads="1"/>
          </p:cNvPicPr>
          <p:nvPr>
            <p:ph idx="1"/>
          </p:nvPr>
        </p:nvPicPr>
        <p:blipFill>
          <a:blip r:embed="rId3" cstate="print"/>
          <a:srcRect/>
          <a:stretch>
            <a:fillRect/>
          </a:stretch>
        </p:blipFill>
        <p:spPr>
          <a:xfrm>
            <a:off x="7288213" y="638175"/>
            <a:ext cx="1022350" cy="1209675"/>
          </a:xfrm>
          <a:noFill/>
        </p:spPr>
      </p:pic>
      <p:grpSp>
        <p:nvGrpSpPr>
          <p:cNvPr id="3079" name="Group 81"/>
          <p:cNvGrpSpPr>
            <a:grpSpLocks/>
          </p:cNvGrpSpPr>
          <p:nvPr/>
        </p:nvGrpSpPr>
        <p:grpSpPr bwMode="auto">
          <a:xfrm>
            <a:off x="5062538" y="2419350"/>
            <a:ext cx="2692400" cy="1536700"/>
            <a:chOff x="3230" y="2420"/>
            <a:chExt cx="1696" cy="968"/>
          </a:xfrm>
        </p:grpSpPr>
        <p:sp>
          <p:nvSpPr>
            <p:cNvPr id="3083" name="Freeform 82"/>
            <p:cNvSpPr>
              <a:spLocks/>
            </p:cNvSpPr>
            <p:nvPr/>
          </p:nvSpPr>
          <p:spPr bwMode="auto">
            <a:xfrm>
              <a:off x="4678" y="2420"/>
              <a:ext cx="208" cy="216"/>
            </a:xfrm>
            <a:custGeom>
              <a:avLst/>
              <a:gdLst>
                <a:gd name="T0" fmla="*/ 0 w 208"/>
                <a:gd name="T1" fmla="*/ 112 h 216"/>
                <a:gd name="T2" fmla="*/ 0 w 208"/>
                <a:gd name="T3" fmla="*/ 216 h 216"/>
                <a:gd name="T4" fmla="*/ 208 w 208"/>
                <a:gd name="T5" fmla="*/ 0 h 216"/>
                <a:gd name="T6" fmla="*/ 0 w 208"/>
                <a:gd name="T7" fmla="*/ 112 h 216"/>
                <a:gd name="T8" fmla="*/ 0 60000 65536"/>
                <a:gd name="T9" fmla="*/ 0 60000 65536"/>
                <a:gd name="T10" fmla="*/ 0 60000 65536"/>
                <a:gd name="T11" fmla="*/ 0 60000 65536"/>
                <a:gd name="T12" fmla="*/ 0 w 208"/>
                <a:gd name="T13" fmla="*/ 0 h 216"/>
                <a:gd name="T14" fmla="*/ 208 w 208"/>
                <a:gd name="T15" fmla="*/ 216 h 216"/>
              </a:gdLst>
              <a:ahLst/>
              <a:cxnLst>
                <a:cxn ang="T8">
                  <a:pos x="T0" y="T1"/>
                </a:cxn>
                <a:cxn ang="T9">
                  <a:pos x="T2" y="T3"/>
                </a:cxn>
                <a:cxn ang="T10">
                  <a:pos x="T4" y="T5"/>
                </a:cxn>
                <a:cxn ang="T11">
                  <a:pos x="T6" y="T7"/>
                </a:cxn>
              </a:cxnLst>
              <a:rect l="T12" t="T13" r="T14" b="T15"/>
              <a:pathLst>
                <a:path w="208" h="216">
                  <a:moveTo>
                    <a:pt x="0" y="112"/>
                  </a:moveTo>
                  <a:lnTo>
                    <a:pt x="0" y="216"/>
                  </a:lnTo>
                  <a:lnTo>
                    <a:pt x="208" y="0"/>
                  </a:lnTo>
                  <a:lnTo>
                    <a:pt x="0" y="112"/>
                  </a:lnTo>
                  <a:close/>
                </a:path>
              </a:pathLst>
            </a:custGeom>
            <a:solidFill>
              <a:schemeClr val="accent2"/>
            </a:solidFill>
            <a:ln w="9525">
              <a:solidFill>
                <a:schemeClr val="tx1"/>
              </a:solidFill>
              <a:round/>
              <a:headEnd/>
              <a:tailEnd/>
            </a:ln>
          </p:spPr>
          <p:txBody>
            <a:bodyPr wrap="none" anchor="ctr"/>
            <a:lstStyle/>
            <a:p>
              <a:endParaRPr lang="en-US" dirty="0">
                <a:latin typeface="Courier New" pitchFamily="49" charset="0"/>
              </a:endParaRPr>
            </a:p>
          </p:txBody>
        </p:sp>
        <p:sp>
          <p:nvSpPr>
            <p:cNvPr id="3084" name="Freeform 83"/>
            <p:cNvSpPr>
              <a:spLocks/>
            </p:cNvSpPr>
            <p:nvPr/>
          </p:nvSpPr>
          <p:spPr bwMode="auto">
            <a:xfrm>
              <a:off x="4662" y="2548"/>
              <a:ext cx="184" cy="256"/>
            </a:xfrm>
            <a:custGeom>
              <a:avLst/>
              <a:gdLst>
                <a:gd name="T0" fmla="*/ 184 w 184"/>
                <a:gd name="T1" fmla="*/ 256 h 256"/>
                <a:gd name="T2" fmla="*/ 184 w 184"/>
                <a:gd name="T3" fmla="*/ 88 h 256"/>
                <a:gd name="T4" fmla="*/ 0 w 184"/>
                <a:gd name="T5" fmla="*/ 0 h 256"/>
                <a:gd name="T6" fmla="*/ 8 w 184"/>
                <a:gd name="T7" fmla="*/ 88 h 256"/>
                <a:gd name="T8" fmla="*/ 184 w 184"/>
                <a:gd name="T9" fmla="*/ 256 h 256"/>
                <a:gd name="T10" fmla="*/ 0 60000 65536"/>
                <a:gd name="T11" fmla="*/ 0 60000 65536"/>
                <a:gd name="T12" fmla="*/ 0 60000 65536"/>
                <a:gd name="T13" fmla="*/ 0 60000 65536"/>
                <a:gd name="T14" fmla="*/ 0 60000 65536"/>
                <a:gd name="T15" fmla="*/ 0 w 184"/>
                <a:gd name="T16" fmla="*/ 0 h 256"/>
                <a:gd name="T17" fmla="*/ 184 w 184"/>
                <a:gd name="T18" fmla="*/ 256 h 256"/>
              </a:gdLst>
              <a:ahLst/>
              <a:cxnLst>
                <a:cxn ang="T10">
                  <a:pos x="T0" y="T1"/>
                </a:cxn>
                <a:cxn ang="T11">
                  <a:pos x="T2" y="T3"/>
                </a:cxn>
                <a:cxn ang="T12">
                  <a:pos x="T4" y="T5"/>
                </a:cxn>
                <a:cxn ang="T13">
                  <a:pos x="T6" y="T7"/>
                </a:cxn>
                <a:cxn ang="T14">
                  <a:pos x="T8" y="T9"/>
                </a:cxn>
              </a:cxnLst>
              <a:rect l="T15" t="T16" r="T17" b="T18"/>
              <a:pathLst>
                <a:path w="184" h="256">
                  <a:moveTo>
                    <a:pt x="184" y="256"/>
                  </a:moveTo>
                  <a:lnTo>
                    <a:pt x="184" y="88"/>
                  </a:lnTo>
                  <a:lnTo>
                    <a:pt x="0" y="0"/>
                  </a:lnTo>
                  <a:lnTo>
                    <a:pt x="8" y="88"/>
                  </a:lnTo>
                  <a:lnTo>
                    <a:pt x="184" y="256"/>
                  </a:lnTo>
                  <a:close/>
                </a:path>
              </a:pathLst>
            </a:custGeom>
            <a:solidFill>
              <a:srgbClr val="99CCFF"/>
            </a:solidFill>
            <a:ln w="9525">
              <a:solidFill>
                <a:schemeClr val="tx1"/>
              </a:solidFill>
              <a:round/>
              <a:headEnd/>
              <a:tailEnd/>
            </a:ln>
          </p:spPr>
          <p:txBody>
            <a:bodyPr wrap="none" anchor="ctr"/>
            <a:lstStyle/>
            <a:p>
              <a:endParaRPr lang="en-US" dirty="0">
                <a:latin typeface="Courier New" pitchFamily="49" charset="0"/>
              </a:endParaRPr>
            </a:p>
          </p:txBody>
        </p:sp>
        <p:sp>
          <p:nvSpPr>
            <p:cNvPr id="3085" name="Freeform 84"/>
            <p:cNvSpPr>
              <a:spLocks/>
            </p:cNvSpPr>
            <p:nvPr/>
          </p:nvSpPr>
          <p:spPr bwMode="auto">
            <a:xfrm>
              <a:off x="4590" y="2652"/>
              <a:ext cx="256" cy="328"/>
            </a:xfrm>
            <a:custGeom>
              <a:avLst/>
              <a:gdLst>
                <a:gd name="T0" fmla="*/ 0 w 256"/>
                <a:gd name="T1" fmla="*/ 328 h 328"/>
                <a:gd name="T2" fmla="*/ 256 w 256"/>
                <a:gd name="T3" fmla="*/ 160 h 328"/>
                <a:gd name="T4" fmla="*/ 256 w 256"/>
                <a:gd name="T5" fmla="*/ 0 h 328"/>
                <a:gd name="T6" fmla="*/ 0 w 256"/>
                <a:gd name="T7" fmla="*/ 128 h 328"/>
                <a:gd name="T8" fmla="*/ 0 w 256"/>
                <a:gd name="T9" fmla="*/ 328 h 328"/>
                <a:gd name="T10" fmla="*/ 0 60000 65536"/>
                <a:gd name="T11" fmla="*/ 0 60000 65536"/>
                <a:gd name="T12" fmla="*/ 0 60000 65536"/>
                <a:gd name="T13" fmla="*/ 0 60000 65536"/>
                <a:gd name="T14" fmla="*/ 0 60000 65536"/>
                <a:gd name="T15" fmla="*/ 0 w 256"/>
                <a:gd name="T16" fmla="*/ 0 h 328"/>
                <a:gd name="T17" fmla="*/ 256 w 256"/>
                <a:gd name="T18" fmla="*/ 328 h 328"/>
              </a:gdLst>
              <a:ahLst/>
              <a:cxnLst>
                <a:cxn ang="T10">
                  <a:pos x="T0" y="T1"/>
                </a:cxn>
                <a:cxn ang="T11">
                  <a:pos x="T2" y="T3"/>
                </a:cxn>
                <a:cxn ang="T12">
                  <a:pos x="T4" y="T5"/>
                </a:cxn>
                <a:cxn ang="T13">
                  <a:pos x="T6" y="T7"/>
                </a:cxn>
                <a:cxn ang="T14">
                  <a:pos x="T8" y="T9"/>
                </a:cxn>
              </a:cxnLst>
              <a:rect l="T15" t="T16" r="T17" b="T18"/>
              <a:pathLst>
                <a:path w="256" h="328">
                  <a:moveTo>
                    <a:pt x="0" y="328"/>
                  </a:moveTo>
                  <a:lnTo>
                    <a:pt x="256" y="160"/>
                  </a:lnTo>
                  <a:lnTo>
                    <a:pt x="256" y="0"/>
                  </a:lnTo>
                  <a:lnTo>
                    <a:pt x="0" y="128"/>
                  </a:lnTo>
                  <a:lnTo>
                    <a:pt x="0" y="328"/>
                  </a:lnTo>
                  <a:close/>
                </a:path>
              </a:pathLst>
            </a:custGeom>
            <a:solidFill>
              <a:srgbClr val="99CCFF"/>
            </a:solidFill>
            <a:ln w="28575">
              <a:solidFill>
                <a:schemeClr val="tx1"/>
              </a:solidFill>
              <a:round/>
              <a:headEnd/>
              <a:tailEnd/>
            </a:ln>
          </p:spPr>
          <p:txBody>
            <a:bodyPr wrap="none" anchor="ctr"/>
            <a:lstStyle/>
            <a:p>
              <a:endParaRPr lang="en-US" dirty="0">
                <a:latin typeface="Courier New" pitchFamily="49" charset="0"/>
              </a:endParaRPr>
            </a:p>
          </p:txBody>
        </p:sp>
        <p:sp>
          <p:nvSpPr>
            <p:cNvPr id="3086" name="Freeform 85"/>
            <p:cNvSpPr>
              <a:spLocks/>
            </p:cNvSpPr>
            <p:nvPr/>
          </p:nvSpPr>
          <p:spPr bwMode="auto">
            <a:xfrm>
              <a:off x="4598" y="2780"/>
              <a:ext cx="328" cy="600"/>
            </a:xfrm>
            <a:custGeom>
              <a:avLst/>
              <a:gdLst>
                <a:gd name="T0" fmla="*/ 320 w 328"/>
                <a:gd name="T1" fmla="*/ 600 h 600"/>
                <a:gd name="T2" fmla="*/ 0 w 328"/>
                <a:gd name="T3" fmla="*/ 200 h 600"/>
                <a:gd name="T4" fmla="*/ 0 w 328"/>
                <a:gd name="T5" fmla="*/ 0 h 600"/>
                <a:gd name="T6" fmla="*/ 328 w 328"/>
                <a:gd name="T7" fmla="*/ 360 h 600"/>
                <a:gd name="T8" fmla="*/ 0 60000 65536"/>
                <a:gd name="T9" fmla="*/ 0 60000 65536"/>
                <a:gd name="T10" fmla="*/ 0 60000 65536"/>
                <a:gd name="T11" fmla="*/ 0 60000 65536"/>
                <a:gd name="T12" fmla="*/ 0 w 328"/>
                <a:gd name="T13" fmla="*/ 0 h 600"/>
                <a:gd name="T14" fmla="*/ 328 w 328"/>
                <a:gd name="T15" fmla="*/ 600 h 600"/>
              </a:gdLst>
              <a:ahLst/>
              <a:cxnLst>
                <a:cxn ang="T8">
                  <a:pos x="T0" y="T1"/>
                </a:cxn>
                <a:cxn ang="T9">
                  <a:pos x="T2" y="T3"/>
                </a:cxn>
                <a:cxn ang="T10">
                  <a:pos x="T4" y="T5"/>
                </a:cxn>
                <a:cxn ang="T11">
                  <a:pos x="T6" y="T7"/>
                </a:cxn>
              </a:cxnLst>
              <a:rect l="T12" t="T13" r="T14" b="T15"/>
              <a:pathLst>
                <a:path w="328" h="600">
                  <a:moveTo>
                    <a:pt x="320" y="600"/>
                  </a:moveTo>
                  <a:lnTo>
                    <a:pt x="0" y="200"/>
                  </a:lnTo>
                  <a:lnTo>
                    <a:pt x="0" y="0"/>
                  </a:lnTo>
                  <a:lnTo>
                    <a:pt x="328" y="360"/>
                  </a:lnTo>
                </a:path>
              </a:pathLst>
            </a:custGeom>
            <a:solidFill>
              <a:srgbClr val="CCECFF"/>
            </a:solidFill>
            <a:ln w="28575">
              <a:solidFill>
                <a:schemeClr val="tx1"/>
              </a:solidFill>
              <a:round/>
              <a:headEnd/>
              <a:tailEnd/>
            </a:ln>
          </p:spPr>
          <p:txBody>
            <a:bodyPr wrap="none" anchor="ctr"/>
            <a:lstStyle/>
            <a:p>
              <a:endParaRPr lang="en-US" dirty="0">
                <a:latin typeface="Courier New" pitchFamily="49" charset="0"/>
              </a:endParaRPr>
            </a:p>
          </p:txBody>
        </p:sp>
        <p:sp>
          <p:nvSpPr>
            <p:cNvPr id="3087" name="Rectangle 86"/>
            <p:cNvSpPr>
              <a:spLocks noChangeArrowheads="1"/>
            </p:cNvSpPr>
            <p:nvPr/>
          </p:nvSpPr>
          <p:spPr bwMode="auto">
            <a:xfrm>
              <a:off x="3230" y="3132"/>
              <a:ext cx="1688" cy="256"/>
            </a:xfrm>
            <a:prstGeom prst="rect">
              <a:avLst/>
            </a:prstGeom>
            <a:solidFill>
              <a:schemeClr val="bg1"/>
            </a:solidFill>
            <a:ln w="38100">
              <a:solidFill>
                <a:schemeClr val="tx1"/>
              </a:solidFill>
              <a:miter lim="800000"/>
              <a:headEnd/>
              <a:tailEnd/>
            </a:ln>
          </p:spPr>
          <p:txBody>
            <a:bodyPr wrap="none" anchor="ctr"/>
            <a:lstStyle/>
            <a:p>
              <a:pPr algn="ctr"/>
              <a:endParaRPr lang="en-US" sz="4400" dirty="0">
                <a:latin typeface="Arial" pitchFamily="34" charset="0"/>
              </a:endParaRPr>
            </a:p>
          </p:txBody>
        </p:sp>
        <p:sp>
          <p:nvSpPr>
            <p:cNvPr id="3088" name="Rectangle 87"/>
            <p:cNvSpPr>
              <a:spLocks noChangeArrowheads="1"/>
            </p:cNvSpPr>
            <p:nvPr/>
          </p:nvSpPr>
          <p:spPr bwMode="auto">
            <a:xfrm>
              <a:off x="3238" y="3140"/>
              <a:ext cx="248" cy="248"/>
            </a:xfrm>
            <a:prstGeom prst="rect">
              <a:avLst/>
            </a:prstGeom>
            <a:noFill/>
            <a:ln w="9525">
              <a:solidFill>
                <a:schemeClr val="tx1"/>
              </a:solidFill>
              <a:miter lim="800000"/>
              <a:headEnd/>
              <a:tailEnd/>
            </a:ln>
          </p:spPr>
          <p:txBody>
            <a:bodyPr wrap="none" anchor="ctr"/>
            <a:lstStyle/>
            <a:p>
              <a:pPr algn="ctr"/>
              <a:r>
                <a:rPr lang="en-US" sz="2800" dirty="0">
                  <a:latin typeface="Arial" pitchFamily="34" charset="0"/>
                </a:rPr>
                <a:t>0</a:t>
              </a:r>
            </a:p>
          </p:txBody>
        </p:sp>
        <p:sp>
          <p:nvSpPr>
            <p:cNvPr id="3089" name="Rectangle 88"/>
            <p:cNvSpPr>
              <a:spLocks noChangeArrowheads="1"/>
            </p:cNvSpPr>
            <p:nvPr/>
          </p:nvSpPr>
          <p:spPr bwMode="auto">
            <a:xfrm>
              <a:off x="3486" y="3140"/>
              <a:ext cx="248" cy="248"/>
            </a:xfrm>
            <a:prstGeom prst="rect">
              <a:avLst/>
            </a:prstGeom>
            <a:noFill/>
            <a:ln w="9525">
              <a:solidFill>
                <a:schemeClr val="tx1"/>
              </a:solidFill>
              <a:miter lim="800000"/>
              <a:headEnd/>
              <a:tailEnd/>
            </a:ln>
          </p:spPr>
          <p:txBody>
            <a:bodyPr wrap="none" anchor="ctr"/>
            <a:lstStyle/>
            <a:p>
              <a:pPr algn="ctr"/>
              <a:r>
                <a:rPr lang="en-US" sz="2800" dirty="0">
                  <a:latin typeface="Arial" pitchFamily="34" charset="0"/>
                </a:rPr>
                <a:t>1</a:t>
              </a:r>
            </a:p>
          </p:txBody>
        </p:sp>
        <p:sp>
          <p:nvSpPr>
            <p:cNvPr id="3090" name="Rectangle 89"/>
            <p:cNvSpPr>
              <a:spLocks noChangeArrowheads="1"/>
            </p:cNvSpPr>
            <p:nvPr/>
          </p:nvSpPr>
          <p:spPr bwMode="auto">
            <a:xfrm>
              <a:off x="3734" y="3140"/>
              <a:ext cx="248" cy="248"/>
            </a:xfrm>
            <a:prstGeom prst="rect">
              <a:avLst/>
            </a:prstGeom>
            <a:noFill/>
            <a:ln w="9525">
              <a:solidFill>
                <a:schemeClr val="tx1"/>
              </a:solidFill>
              <a:miter lim="800000"/>
              <a:headEnd/>
              <a:tailEnd/>
            </a:ln>
          </p:spPr>
          <p:txBody>
            <a:bodyPr wrap="none" anchor="ctr"/>
            <a:lstStyle/>
            <a:p>
              <a:pPr algn="ctr"/>
              <a:r>
                <a:rPr lang="en-US" sz="2800" dirty="0">
                  <a:latin typeface="Arial" pitchFamily="34" charset="0"/>
                </a:rPr>
                <a:t>1</a:t>
              </a:r>
            </a:p>
          </p:txBody>
        </p:sp>
        <p:sp>
          <p:nvSpPr>
            <p:cNvPr id="3091" name="Rectangle 90"/>
            <p:cNvSpPr>
              <a:spLocks noChangeArrowheads="1"/>
            </p:cNvSpPr>
            <p:nvPr/>
          </p:nvSpPr>
          <p:spPr bwMode="auto">
            <a:xfrm>
              <a:off x="3982" y="3140"/>
              <a:ext cx="248" cy="248"/>
            </a:xfrm>
            <a:prstGeom prst="rect">
              <a:avLst/>
            </a:prstGeom>
            <a:noFill/>
            <a:ln w="9525">
              <a:solidFill>
                <a:schemeClr val="tx1"/>
              </a:solidFill>
              <a:miter lim="800000"/>
              <a:headEnd/>
              <a:tailEnd/>
            </a:ln>
          </p:spPr>
          <p:txBody>
            <a:bodyPr wrap="none" anchor="ctr"/>
            <a:lstStyle/>
            <a:p>
              <a:pPr algn="ctr"/>
              <a:r>
                <a:rPr lang="en-US" sz="2800" dirty="0">
                  <a:latin typeface="Arial" pitchFamily="34" charset="0"/>
                </a:rPr>
                <a:t>0</a:t>
              </a:r>
            </a:p>
          </p:txBody>
        </p:sp>
        <p:sp>
          <p:nvSpPr>
            <p:cNvPr id="3092" name="Rectangle 91"/>
            <p:cNvSpPr>
              <a:spLocks noChangeArrowheads="1"/>
            </p:cNvSpPr>
            <p:nvPr/>
          </p:nvSpPr>
          <p:spPr bwMode="auto">
            <a:xfrm>
              <a:off x="4230" y="3140"/>
              <a:ext cx="248" cy="248"/>
            </a:xfrm>
            <a:prstGeom prst="rect">
              <a:avLst/>
            </a:prstGeom>
            <a:noFill/>
            <a:ln w="9525">
              <a:solidFill>
                <a:schemeClr val="tx1"/>
              </a:solidFill>
              <a:miter lim="800000"/>
              <a:headEnd/>
              <a:tailEnd/>
            </a:ln>
          </p:spPr>
          <p:txBody>
            <a:bodyPr wrap="none" anchor="ctr"/>
            <a:lstStyle/>
            <a:p>
              <a:pPr algn="ctr"/>
              <a:r>
                <a:rPr lang="en-US" sz="2800" dirty="0">
                  <a:latin typeface="Arial" pitchFamily="34" charset="0"/>
                </a:rPr>
                <a:t>1</a:t>
              </a:r>
            </a:p>
          </p:txBody>
        </p:sp>
        <p:sp>
          <p:nvSpPr>
            <p:cNvPr id="3093" name="Rectangle 92"/>
            <p:cNvSpPr>
              <a:spLocks noChangeArrowheads="1"/>
            </p:cNvSpPr>
            <p:nvPr/>
          </p:nvSpPr>
          <p:spPr bwMode="auto">
            <a:xfrm>
              <a:off x="4478" y="3140"/>
              <a:ext cx="248" cy="248"/>
            </a:xfrm>
            <a:prstGeom prst="rect">
              <a:avLst/>
            </a:prstGeom>
            <a:noFill/>
            <a:ln w="9525">
              <a:solidFill>
                <a:schemeClr val="tx1"/>
              </a:solidFill>
              <a:miter lim="800000"/>
              <a:headEnd/>
              <a:tailEnd/>
            </a:ln>
          </p:spPr>
          <p:txBody>
            <a:bodyPr wrap="none" anchor="ctr"/>
            <a:lstStyle/>
            <a:p>
              <a:pPr algn="ctr"/>
              <a:r>
                <a:rPr lang="en-US" sz="2800" dirty="0">
                  <a:latin typeface="Arial" pitchFamily="34" charset="0"/>
                </a:rPr>
                <a:t>0</a:t>
              </a:r>
            </a:p>
          </p:txBody>
        </p:sp>
      </p:grpSp>
      <p:sp>
        <p:nvSpPr>
          <p:cNvPr id="3080" name="Rectangle 93"/>
          <p:cNvSpPr>
            <a:spLocks noChangeArrowheads="1"/>
          </p:cNvSpPr>
          <p:nvPr/>
        </p:nvSpPr>
        <p:spPr bwMode="auto">
          <a:xfrm>
            <a:off x="4875213" y="3371850"/>
            <a:ext cx="393700" cy="393700"/>
          </a:xfrm>
          <a:prstGeom prst="rect">
            <a:avLst/>
          </a:prstGeom>
          <a:solidFill>
            <a:schemeClr val="bg1">
              <a:alpha val="74901"/>
            </a:schemeClr>
          </a:solidFill>
          <a:ln w="9525">
            <a:solidFill>
              <a:schemeClr val="tx1"/>
            </a:solidFill>
            <a:miter lim="800000"/>
            <a:headEnd/>
            <a:tailEnd/>
          </a:ln>
        </p:spPr>
        <p:txBody>
          <a:bodyPr wrap="none" anchor="ctr"/>
          <a:lstStyle/>
          <a:p>
            <a:pPr algn="ctr"/>
            <a:r>
              <a:rPr lang="en-US" sz="2800" dirty="0">
                <a:solidFill>
                  <a:srgbClr val="FF3300"/>
                </a:solidFill>
                <a:latin typeface="Arial" pitchFamily="34" charset="0"/>
              </a:rPr>
              <a:t>1</a:t>
            </a:r>
          </a:p>
        </p:txBody>
      </p:sp>
      <p:pic>
        <p:nvPicPr>
          <p:cNvPr id="3081" name="Picture 94" descr="TN00021_[1]"/>
          <p:cNvPicPr>
            <a:picLocks noChangeAspect="1" noChangeArrowheads="1"/>
          </p:cNvPicPr>
          <p:nvPr/>
        </p:nvPicPr>
        <p:blipFill>
          <a:blip r:embed="rId4" cstate="print"/>
          <a:srcRect/>
          <a:stretch>
            <a:fillRect/>
          </a:stretch>
        </p:blipFill>
        <p:spPr bwMode="auto">
          <a:xfrm>
            <a:off x="1695450" y="1790700"/>
            <a:ext cx="2163763" cy="1831975"/>
          </a:xfrm>
          <a:prstGeom prst="rect">
            <a:avLst/>
          </a:prstGeom>
          <a:noFill/>
          <a:ln w="9525">
            <a:noFill/>
            <a:miter lim="800000"/>
            <a:headEnd/>
            <a:tailEnd/>
          </a:ln>
        </p:spPr>
      </p:pic>
      <p:sp>
        <p:nvSpPr>
          <p:cNvPr id="3082" name="Freeform 95"/>
          <p:cNvSpPr>
            <a:spLocks/>
          </p:cNvSpPr>
          <p:nvPr/>
        </p:nvSpPr>
        <p:spPr bwMode="auto">
          <a:xfrm rot="21014026" flipH="1">
            <a:off x="3935413" y="2951163"/>
            <a:ext cx="700087" cy="636587"/>
          </a:xfrm>
          <a:custGeom>
            <a:avLst/>
            <a:gdLst>
              <a:gd name="T0" fmla="*/ 0 w 528"/>
              <a:gd name="T1" fmla="*/ 2147483647 h 480"/>
              <a:gd name="T2" fmla="*/ 2147483647 w 528"/>
              <a:gd name="T3" fmla="*/ 2147483647 h 480"/>
              <a:gd name="T4" fmla="*/ 0 w 528"/>
              <a:gd name="T5" fmla="*/ 2147483647 h 480"/>
              <a:gd name="T6" fmla="*/ 2147483647 w 528"/>
              <a:gd name="T7" fmla="*/ 0 h 480"/>
              <a:gd name="T8" fmla="*/ 2147483647 w 528"/>
              <a:gd name="T9" fmla="*/ 2147483647 h 480"/>
              <a:gd name="T10" fmla="*/ 2147483647 w 528"/>
              <a:gd name="T11" fmla="*/ 2147483647 h 480"/>
              <a:gd name="T12" fmla="*/ 0 w 528"/>
              <a:gd name="T13" fmla="*/ 214748364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dirty="0">
              <a:latin typeface="Courier New" pitchFamily="49" charset="0"/>
            </a:endParaRPr>
          </a:p>
        </p:txBody>
      </p:sp>
      <p:sp>
        <p:nvSpPr>
          <p:cNvPr id="22" name="Slide Number Placeholder 21"/>
          <p:cNvSpPr>
            <a:spLocks noGrp="1"/>
          </p:cNvSpPr>
          <p:nvPr>
            <p:ph type="sldNum" sz="quarter" idx="11"/>
          </p:nvPr>
        </p:nvSpPr>
        <p:spPr/>
        <p:txBody>
          <a:bodyPr/>
          <a:lstStyle/>
          <a:p>
            <a:pPr>
              <a:defRPr/>
            </a:pPr>
            <a:fld id="{967C4D33-6383-4CFE-AFB7-F84E968E56E0}" type="slidenum">
              <a:rPr lang="ar-SA" smtClean="0"/>
              <a:pPr>
                <a:defRPr/>
              </a:pPr>
              <a:t>2</a:t>
            </a:fld>
            <a:endParaRPr lang="en-US"/>
          </a:p>
        </p:txBody>
      </p:sp>
      <p:sp>
        <p:nvSpPr>
          <p:cNvPr id="23" name="Footer Placeholder 22"/>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pic>
        <p:nvPicPr>
          <p:cNvPr id="21509"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sp>
        <p:nvSpPr>
          <p:cNvPr id="21510" name="Rectangle 4"/>
          <p:cNvSpPr>
            <a:spLocks noGrp="1" noChangeArrowheads="1"/>
          </p:cNvSpPr>
          <p:nvPr>
            <p:ph type="title"/>
          </p:nvPr>
        </p:nvSpPr>
        <p:spPr/>
        <p:txBody>
          <a:bodyPr/>
          <a:lstStyle/>
          <a:p>
            <a:r>
              <a:rPr lang="en-US" smtClean="0"/>
              <a:t>Start with Lock-Free Universal Construction</a:t>
            </a:r>
          </a:p>
        </p:txBody>
      </p:sp>
      <p:sp>
        <p:nvSpPr>
          <p:cNvPr id="21511" name="Rectangle 5"/>
          <p:cNvSpPr>
            <a:spLocks noGrp="1" noChangeArrowheads="1"/>
          </p:cNvSpPr>
          <p:nvPr>
            <p:ph type="body" idx="1"/>
          </p:nvPr>
        </p:nvSpPr>
        <p:spPr>
          <a:xfrm>
            <a:off x="700088" y="1878013"/>
            <a:ext cx="7639050" cy="4056062"/>
          </a:xfrm>
        </p:spPr>
        <p:txBody>
          <a:bodyPr/>
          <a:lstStyle/>
          <a:p>
            <a:pPr>
              <a:buFontTx/>
              <a:buNone/>
            </a:pPr>
            <a:endParaRPr lang="en-US" smtClean="0"/>
          </a:p>
          <a:p>
            <a:r>
              <a:rPr lang="en-US" smtClean="0"/>
              <a:t>First </a:t>
            </a:r>
            <a:r>
              <a:rPr lang="en-US" smtClean="0">
                <a:solidFill>
                  <a:schemeClr val="tx1"/>
                </a:solidFill>
              </a:rPr>
              <a:t>Lock-free:</a:t>
            </a:r>
            <a:r>
              <a:rPr lang="en-US" smtClean="0"/>
              <a:t> infinitely often some method call finishes. </a:t>
            </a:r>
          </a:p>
          <a:p>
            <a:endParaRPr lang="en-US" smtClean="0"/>
          </a:p>
          <a:p>
            <a:r>
              <a:rPr lang="en-US" smtClean="0"/>
              <a:t>Then </a:t>
            </a:r>
            <a:r>
              <a:rPr lang="en-US" smtClean="0">
                <a:solidFill>
                  <a:schemeClr val="tx1"/>
                </a:solidFill>
              </a:rPr>
              <a:t>Wait-Free:</a:t>
            </a:r>
            <a:r>
              <a:rPr lang="en-US" smtClean="0"/>
              <a:t> each method call takes a finite number of steps to finish</a:t>
            </a:r>
          </a:p>
        </p:txBody>
      </p:sp>
      <p:grpSp>
        <p:nvGrpSpPr>
          <p:cNvPr id="21512" name="Group 6"/>
          <p:cNvGrpSpPr>
            <a:grpSpLocks/>
          </p:cNvGrpSpPr>
          <p:nvPr/>
        </p:nvGrpSpPr>
        <p:grpSpPr bwMode="auto">
          <a:xfrm>
            <a:off x="7612063" y="1234729"/>
            <a:ext cx="1003300" cy="1077913"/>
            <a:chOff x="1968" y="1984"/>
            <a:chExt cx="1584" cy="1680"/>
          </a:xfrm>
        </p:grpSpPr>
        <p:grpSp>
          <p:nvGrpSpPr>
            <p:cNvPr id="21513" name="Group 7"/>
            <p:cNvGrpSpPr>
              <a:grpSpLocks/>
            </p:cNvGrpSpPr>
            <p:nvPr/>
          </p:nvGrpSpPr>
          <p:grpSpPr bwMode="auto">
            <a:xfrm>
              <a:off x="2201" y="1984"/>
              <a:ext cx="1152" cy="1680"/>
              <a:chOff x="2208" y="1920"/>
              <a:chExt cx="1152" cy="1680"/>
            </a:xfrm>
          </p:grpSpPr>
          <p:sp>
            <p:nvSpPr>
              <p:cNvPr id="21517" name="Oval 8"/>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dirty="0">
                  <a:latin typeface="Courier New" pitchFamily="49" charset="0"/>
                </a:endParaRPr>
              </a:p>
            </p:txBody>
          </p:sp>
          <p:sp>
            <p:nvSpPr>
              <p:cNvPr id="21518" name="Oval 9"/>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dirty="0">
                  <a:latin typeface="Courier New" pitchFamily="49" charset="0"/>
                </a:endParaRPr>
              </a:p>
            </p:txBody>
          </p:sp>
          <p:sp>
            <p:nvSpPr>
              <p:cNvPr id="21519" name="AutoShape 10"/>
              <p:cNvSpPr>
                <a:spLocks noChangeArrowheads="1"/>
              </p:cNvSpPr>
              <p:nvPr/>
            </p:nvSpPr>
            <p:spPr bwMode="auto">
              <a:xfrm flipV="1">
                <a:off x="2616" y="2880"/>
                <a:ext cx="336" cy="4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dirty="0">
                  <a:latin typeface="Courier New" pitchFamily="49" charset="0"/>
                </a:endParaRPr>
              </a:p>
            </p:txBody>
          </p:sp>
          <p:sp>
            <p:nvSpPr>
              <p:cNvPr id="21520" name="AutoShape 11"/>
              <p:cNvSpPr>
                <a:spLocks noChangeArrowheads="1"/>
              </p:cNvSpPr>
              <p:nvPr/>
            </p:nvSpPr>
            <p:spPr bwMode="auto">
              <a:xfrm>
                <a:off x="2448" y="1920"/>
                <a:ext cx="624" cy="139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dirty="0">
                  <a:latin typeface="Courier New" pitchFamily="49" charset="0"/>
                </a:endParaRPr>
              </a:p>
            </p:txBody>
          </p:sp>
        </p:grpSp>
        <p:grpSp>
          <p:nvGrpSpPr>
            <p:cNvPr id="21514" name="Group 12"/>
            <p:cNvGrpSpPr>
              <a:grpSpLocks/>
            </p:cNvGrpSpPr>
            <p:nvPr/>
          </p:nvGrpSpPr>
          <p:grpSpPr bwMode="auto">
            <a:xfrm>
              <a:off x="1968" y="2112"/>
              <a:ext cx="1584" cy="1493"/>
              <a:chOff x="1296" y="1824"/>
              <a:chExt cx="2496" cy="2352"/>
            </a:xfrm>
          </p:grpSpPr>
          <p:sp>
            <p:nvSpPr>
              <p:cNvPr id="21515" name="AutoShape 13"/>
              <p:cNvSpPr>
                <a:spLocks noChangeArrowheads="1"/>
              </p:cNvSpPr>
              <p:nvPr/>
            </p:nvSpPr>
            <p:spPr bwMode="auto">
              <a:xfrm>
                <a:off x="1296" y="1824"/>
                <a:ext cx="2496" cy="2352"/>
              </a:xfrm>
              <a:custGeom>
                <a:avLst/>
                <a:gdLst>
                  <a:gd name="T0" fmla="*/ 2 w 21600"/>
                  <a:gd name="T1" fmla="*/ 0 h 21600"/>
                  <a:gd name="T2" fmla="*/ 2 w 21600"/>
                  <a:gd name="T3" fmla="*/ 3 h 21600"/>
                  <a:gd name="T4" fmla="*/ 2 w 21600"/>
                  <a:gd name="T5" fmla="*/ 0 h 21600"/>
                  <a:gd name="T6" fmla="*/ 2 w 21600"/>
                  <a:gd name="T7" fmla="*/ 3 h 21600"/>
                  <a:gd name="T8" fmla="*/ 0 60000 65536"/>
                  <a:gd name="T9" fmla="*/ 0 60000 65536"/>
                  <a:gd name="T10" fmla="*/ 0 60000 65536"/>
                  <a:gd name="T11" fmla="*/ 0 60000 65536"/>
                  <a:gd name="T12" fmla="*/ 0 w 21600"/>
                  <a:gd name="T13" fmla="*/ 0 h 21600"/>
                  <a:gd name="T14" fmla="*/ 21600 w 21600"/>
                  <a:gd name="T15" fmla="*/ 21481 h 21600"/>
                </a:gdLst>
                <a:ahLst/>
                <a:cxnLst>
                  <a:cxn ang="T8">
                    <a:pos x="T0" y="T1"/>
                  </a:cxn>
                  <a:cxn ang="T9">
                    <a:pos x="T2" y="T3"/>
                  </a:cxn>
                  <a:cxn ang="T10">
                    <a:pos x="T4" y="T5"/>
                  </a:cxn>
                  <a:cxn ang="T11">
                    <a:pos x="T6" y="T7"/>
                  </a:cxn>
                </a:cxnLst>
                <a:rect l="T12" t="T13" r="T14" b="T15"/>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1" y="16755"/>
                      <a:pt x="4821" y="21587"/>
                      <a:pt x="10776" y="21599"/>
                    </a:cubicBezTo>
                    <a:close/>
                  </a:path>
                </a:pathLst>
              </a:custGeom>
              <a:solidFill>
                <a:srgbClr val="FF0000"/>
              </a:solidFill>
              <a:ln w="9525" algn="ctr">
                <a:noFill/>
                <a:miter lim="800000"/>
                <a:headEnd/>
                <a:tailEnd/>
              </a:ln>
            </p:spPr>
            <p:txBody>
              <a:bodyPr wrap="none" anchor="ctr"/>
              <a:lstStyle/>
              <a:p>
                <a:endParaRPr lang="en-US" dirty="0">
                  <a:latin typeface="Courier New" pitchFamily="49" charset="0"/>
                </a:endParaRPr>
              </a:p>
            </p:txBody>
          </p:sp>
          <p:sp>
            <p:nvSpPr>
              <p:cNvPr id="21516" name="Rectangle 14"/>
              <p:cNvSpPr>
                <a:spLocks noChangeArrowheads="1"/>
              </p:cNvSpPr>
              <p:nvPr/>
            </p:nvSpPr>
            <p:spPr bwMode="auto">
              <a:xfrm rot="-2826042">
                <a:off x="2400" y="1824"/>
                <a:ext cx="288" cy="2352"/>
              </a:xfrm>
              <a:prstGeom prst="rect">
                <a:avLst/>
              </a:prstGeom>
              <a:solidFill>
                <a:srgbClr val="FF0000"/>
              </a:solidFill>
              <a:ln w="9525" algn="ctr">
                <a:noFill/>
                <a:miter lim="800000"/>
                <a:headEnd/>
                <a:tailEnd/>
              </a:ln>
            </p:spPr>
            <p:txBody>
              <a:bodyPr wrap="none" anchor="ctr"/>
              <a:lstStyle/>
              <a:p>
                <a:endParaRPr lang="en-US" dirty="0">
                  <a:latin typeface="Courier New" pitchFamily="49" charset="0"/>
                </a:endParaRPr>
              </a:p>
            </p:txBody>
          </p:sp>
        </p:grpSp>
      </p:grpSp>
      <p:sp>
        <p:nvSpPr>
          <p:cNvPr id="17" name="Slide Number Placeholder 16"/>
          <p:cNvSpPr>
            <a:spLocks noGrp="1"/>
          </p:cNvSpPr>
          <p:nvPr>
            <p:ph type="sldNum" sz="quarter" idx="11"/>
          </p:nvPr>
        </p:nvSpPr>
        <p:spPr/>
        <p:txBody>
          <a:bodyPr/>
          <a:lstStyle/>
          <a:p>
            <a:pPr>
              <a:defRPr/>
            </a:pPr>
            <a:fld id="{967C4D33-6383-4CFE-AFB7-F84E968E56E0}" type="slidenum">
              <a:rPr lang="ar-SA" smtClean="0"/>
              <a:pPr>
                <a:defRPr/>
              </a:pPr>
              <a:t>20</a:t>
            </a:fld>
            <a:endParaRPr lang="en-US"/>
          </a:p>
        </p:txBody>
      </p:sp>
      <p:sp>
        <p:nvSpPr>
          <p:cNvPr id="18" name="Footer Placeholder 17"/>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646113" y="439738"/>
            <a:ext cx="7772400" cy="1143000"/>
          </a:xfrm>
        </p:spPr>
        <p:txBody>
          <a:bodyPr/>
          <a:lstStyle/>
          <a:p>
            <a:r>
              <a:rPr lang="en-US" smtClean="0"/>
              <a:t>Naïve Idea</a:t>
            </a:r>
          </a:p>
        </p:txBody>
      </p:sp>
      <p:sp>
        <p:nvSpPr>
          <p:cNvPr id="957443" name="Rectangle 3"/>
          <p:cNvSpPr>
            <a:spLocks noGrp="1" noChangeArrowheads="1"/>
          </p:cNvSpPr>
          <p:nvPr>
            <p:ph type="body" idx="1"/>
          </p:nvPr>
        </p:nvSpPr>
        <p:spPr>
          <a:xfrm>
            <a:off x="633413" y="1731963"/>
            <a:ext cx="7772400" cy="4114800"/>
          </a:xfrm>
        </p:spPr>
        <p:txBody>
          <a:bodyPr/>
          <a:lstStyle/>
          <a:p>
            <a:r>
              <a:rPr lang="en-US" smtClean="0"/>
              <a:t>Consensus object stores reference to cell with current state</a:t>
            </a:r>
          </a:p>
          <a:p>
            <a:r>
              <a:rPr lang="en-US" smtClean="0"/>
              <a:t>Each thread creates new cell </a:t>
            </a:r>
          </a:p>
          <a:p>
            <a:pPr lvl="1"/>
            <a:r>
              <a:rPr lang="en-US" smtClean="0"/>
              <a:t>computes outcome, </a:t>
            </a:r>
          </a:p>
          <a:p>
            <a:pPr lvl="1"/>
            <a:r>
              <a:rPr lang="en-US" smtClean="0"/>
              <a:t>tries to switch pointer to its outcome</a:t>
            </a:r>
          </a:p>
          <a:p>
            <a:r>
              <a:rPr lang="en-US" smtClean="0">
                <a:solidFill>
                  <a:srgbClr val="FF0000"/>
                </a:solidFill>
              </a:rPr>
              <a:t>Sadly, no …</a:t>
            </a:r>
          </a:p>
          <a:p>
            <a:pPr lvl="1"/>
            <a:r>
              <a:rPr lang="en-US" smtClean="0">
                <a:solidFill>
                  <a:srgbClr val="FF0000"/>
                </a:solidFill>
              </a:rPr>
              <a:t>consensus objects can be used once only</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21</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74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744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smtClean="0"/>
              <a:t>Naïve Idea</a:t>
            </a:r>
          </a:p>
        </p:txBody>
      </p:sp>
      <p:sp>
        <p:nvSpPr>
          <p:cNvPr id="23557" name="Rectangle 4"/>
          <p:cNvSpPr>
            <a:spLocks noChangeArrowheads="1"/>
          </p:cNvSpPr>
          <p:nvPr/>
        </p:nvSpPr>
        <p:spPr bwMode="auto">
          <a:xfrm>
            <a:off x="2728913" y="2392363"/>
            <a:ext cx="914400" cy="914400"/>
          </a:xfrm>
          <a:prstGeom prst="rect">
            <a:avLst/>
          </a:prstGeom>
          <a:solidFill>
            <a:schemeClr val="accent1"/>
          </a:solidFill>
          <a:ln w="38100">
            <a:solidFill>
              <a:schemeClr val="tx1"/>
            </a:solidFill>
            <a:miter lim="800000"/>
            <a:headEnd/>
            <a:tailEnd/>
          </a:ln>
        </p:spPr>
        <p:txBody>
          <a:bodyPr wrap="none" anchor="ctr"/>
          <a:lstStyle/>
          <a:p>
            <a:endParaRPr lang="en-US" dirty="0">
              <a:latin typeface="Courier New" pitchFamily="49" charset="0"/>
            </a:endParaRPr>
          </a:p>
        </p:txBody>
      </p:sp>
      <p:sp>
        <p:nvSpPr>
          <p:cNvPr id="23558" name="Rectangle 5"/>
          <p:cNvSpPr>
            <a:spLocks noChangeArrowheads="1"/>
          </p:cNvSpPr>
          <p:nvPr/>
        </p:nvSpPr>
        <p:spPr bwMode="auto">
          <a:xfrm>
            <a:off x="3643313" y="2392363"/>
            <a:ext cx="914400" cy="914400"/>
          </a:xfrm>
          <a:prstGeom prst="rect">
            <a:avLst/>
          </a:prstGeom>
          <a:solidFill>
            <a:schemeClr val="accent1"/>
          </a:solidFill>
          <a:ln w="38100">
            <a:solidFill>
              <a:schemeClr val="tx1"/>
            </a:solidFill>
            <a:miter lim="800000"/>
            <a:headEnd/>
            <a:tailEnd/>
          </a:ln>
        </p:spPr>
        <p:txBody>
          <a:bodyPr wrap="none" anchor="ctr"/>
          <a:lstStyle/>
          <a:p>
            <a:endParaRPr lang="en-US" dirty="0">
              <a:latin typeface="Courier New" pitchFamily="49" charset="0"/>
            </a:endParaRPr>
          </a:p>
        </p:txBody>
      </p:sp>
      <p:sp>
        <p:nvSpPr>
          <p:cNvPr id="23559" name="Rectangle 6"/>
          <p:cNvSpPr>
            <a:spLocks noChangeArrowheads="1"/>
          </p:cNvSpPr>
          <p:nvPr/>
        </p:nvSpPr>
        <p:spPr bwMode="auto">
          <a:xfrm>
            <a:off x="4557713" y="2392363"/>
            <a:ext cx="914400" cy="914400"/>
          </a:xfrm>
          <a:prstGeom prst="rect">
            <a:avLst/>
          </a:prstGeom>
          <a:solidFill>
            <a:schemeClr val="accent1"/>
          </a:solidFill>
          <a:ln w="38100">
            <a:solidFill>
              <a:schemeClr val="tx1"/>
            </a:solidFill>
            <a:miter lim="800000"/>
            <a:headEnd/>
            <a:tailEnd/>
          </a:ln>
        </p:spPr>
        <p:txBody>
          <a:bodyPr wrap="none" anchor="ctr"/>
          <a:lstStyle/>
          <a:p>
            <a:endParaRPr lang="en-US" dirty="0">
              <a:latin typeface="Courier New" pitchFamily="49" charset="0"/>
            </a:endParaRPr>
          </a:p>
        </p:txBody>
      </p:sp>
      <p:sp>
        <p:nvSpPr>
          <p:cNvPr id="23560" name="Line 7"/>
          <p:cNvSpPr>
            <a:spLocks noChangeShapeType="1"/>
          </p:cNvSpPr>
          <p:nvPr/>
        </p:nvSpPr>
        <p:spPr bwMode="auto">
          <a:xfrm>
            <a:off x="5395913" y="2392363"/>
            <a:ext cx="914400" cy="0"/>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23561" name="Line 8"/>
          <p:cNvSpPr>
            <a:spLocks noChangeShapeType="1"/>
          </p:cNvSpPr>
          <p:nvPr/>
        </p:nvSpPr>
        <p:spPr bwMode="auto">
          <a:xfrm>
            <a:off x="5395913" y="3306763"/>
            <a:ext cx="914400" cy="0"/>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grpSp>
        <p:nvGrpSpPr>
          <p:cNvPr id="2" name="Group 9"/>
          <p:cNvGrpSpPr>
            <a:grpSpLocks/>
          </p:cNvGrpSpPr>
          <p:nvPr/>
        </p:nvGrpSpPr>
        <p:grpSpPr bwMode="auto">
          <a:xfrm>
            <a:off x="4862513" y="2697163"/>
            <a:ext cx="430212" cy="341312"/>
            <a:chOff x="2744" y="3360"/>
            <a:chExt cx="271" cy="215"/>
          </a:xfrm>
        </p:grpSpPr>
        <p:sp>
          <p:nvSpPr>
            <p:cNvPr id="23601" name="Oval 10"/>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602" name="Oval 11"/>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Courier New" pitchFamily="49" charset="0"/>
              </a:endParaRPr>
            </a:p>
          </p:txBody>
        </p:sp>
      </p:grpSp>
      <p:grpSp>
        <p:nvGrpSpPr>
          <p:cNvPr id="3" name="Group 12"/>
          <p:cNvGrpSpPr>
            <a:grpSpLocks/>
          </p:cNvGrpSpPr>
          <p:nvPr/>
        </p:nvGrpSpPr>
        <p:grpSpPr bwMode="auto">
          <a:xfrm>
            <a:off x="3871913" y="2679700"/>
            <a:ext cx="430212" cy="341313"/>
            <a:chOff x="3648" y="3312"/>
            <a:chExt cx="271" cy="215"/>
          </a:xfrm>
        </p:grpSpPr>
        <p:sp>
          <p:nvSpPr>
            <p:cNvPr id="23599" name="Oval 13"/>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600" name="Oval 14"/>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Courier New" pitchFamily="49" charset="0"/>
              </a:endParaRPr>
            </a:p>
          </p:txBody>
        </p:sp>
      </p:grpSp>
      <p:grpSp>
        <p:nvGrpSpPr>
          <p:cNvPr id="4" name="Group 16"/>
          <p:cNvGrpSpPr>
            <a:grpSpLocks/>
          </p:cNvGrpSpPr>
          <p:nvPr/>
        </p:nvGrpSpPr>
        <p:grpSpPr bwMode="auto">
          <a:xfrm>
            <a:off x="2957513" y="2697163"/>
            <a:ext cx="430212" cy="341312"/>
            <a:chOff x="1872" y="2352"/>
            <a:chExt cx="271" cy="215"/>
          </a:xfrm>
        </p:grpSpPr>
        <p:sp>
          <p:nvSpPr>
            <p:cNvPr id="23597" name="Oval 17"/>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598" name="Oval 18"/>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Courier New" pitchFamily="49" charset="0"/>
              </a:endParaRPr>
            </a:p>
          </p:txBody>
        </p:sp>
      </p:grpSp>
      <p:sp>
        <p:nvSpPr>
          <p:cNvPr id="23565" name="Rectangle 78"/>
          <p:cNvSpPr>
            <a:spLocks noChangeArrowheads="1"/>
          </p:cNvSpPr>
          <p:nvPr/>
        </p:nvSpPr>
        <p:spPr bwMode="auto">
          <a:xfrm>
            <a:off x="5478463" y="2397125"/>
            <a:ext cx="914400" cy="914400"/>
          </a:xfrm>
          <a:prstGeom prst="rect">
            <a:avLst/>
          </a:prstGeom>
          <a:solidFill>
            <a:schemeClr val="accent1"/>
          </a:solidFill>
          <a:ln w="38100">
            <a:solidFill>
              <a:schemeClr val="tx1"/>
            </a:solidFill>
            <a:miter lim="800000"/>
            <a:headEnd/>
            <a:tailEnd/>
          </a:ln>
        </p:spPr>
        <p:txBody>
          <a:bodyPr wrap="none" anchor="ctr"/>
          <a:lstStyle/>
          <a:p>
            <a:endParaRPr lang="en-US" dirty="0">
              <a:latin typeface="Courier New" pitchFamily="49" charset="0"/>
            </a:endParaRPr>
          </a:p>
        </p:txBody>
      </p:sp>
      <p:grpSp>
        <p:nvGrpSpPr>
          <p:cNvPr id="23566" name="Group 85"/>
          <p:cNvGrpSpPr>
            <a:grpSpLocks/>
          </p:cNvGrpSpPr>
          <p:nvPr/>
        </p:nvGrpSpPr>
        <p:grpSpPr bwMode="auto">
          <a:xfrm>
            <a:off x="6626224" y="3159129"/>
            <a:ext cx="1543049" cy="584201"/>
            <a:chOff x="2561" y="2670"/>
            <a:chExt cx="972" cy="368"/>
          </a:xfrm>
        </p:grpSpPr>
        <p:sp>
          <p:nvSpPr>
            <p:cNvPr id="23593" name="Text Box 80"/>
            <p:cNvSpPr txBox="1">
              <a:spLocks noChangeArrowheads="1"/>
            </p:cNvSpPr>
            <p:nvPr/>
          </p:nvSpPr>
          <p:spPr bwMode="auto">
            <a:xfrm>
              <a:off x="2561" y="2670"/>
              <a:ext cx="575" cy="368"/>
            </a:xfrm>
            <a:prstGeom prst="rect">
              <a:avLst/>
            </a:prstGeom>
            <a:noFill/>
            <a:ln w="9525">
              <a:noFill/>
              <a:miter lim="800000"/>
              <a:headEnd/>
              <a:tailEnd/>
            </a:ln>
          </p:spPr>
          <p:txBody>
            <a:bodyPr wrap="none">
              <a:spAutoFit/>
            </a:bodyPr>
            <a:lstStyle/>
            <a:p>
              <a:pPr algn="r"/>
              <a:r>
                <a:rPr lang="en-US" sz="3200" b="1" dirty="0" err="1">
                  <a:latin typeface="+mj-lt"/>
                </a:rPr>
                <a:t>enq</a:t>
              </a:r>
              <a:endParaRPr lang="en-US" sz="3200" b="1" dirty="0">
                <a:latin typeface="+mj-lt"/>
              </a:endParaRPr>
            </a:p>
          </p:txBody>
        </p:sp>
        <p:grpSp>
          <p:nvGrpSpPr>
            <p:cNvPr id="23594" name="Group 81"/>
            <p:cNvGrpSpPr>
              <a:grpSpLocks/>
            </p:cNvGrpSpPr>
            <p:nvPr/>
          </p:nvGrpSpPr>
          <p:grpSpPr bwMode="auto">
            <a:xfrm>
              <a:off x="3262" y="2778"/>
              <a:ext cx="271" cy="215"/>
              <a:chOff x="1872" y="2352"/>
              <a:chExt cx="271" cy="215"/>
            </a:xfrm>
          </p:grpSpPr>
          <p:sp>
            <p:nvSpPr>
              <p:cNvPr id="23595" name="Oval 82"/>
              <p:cNvSpPr>
                <a:spLocks noChangeArrowheads="1"/>
              </p:cNvSpPr>
              <p:nvPr/>
            </p:nvSpPr>
            <p:spPr bwMode="auto">
              <a:xfrm>
                <a:off x="1872" y="2352"/>
                <a:ext cx="271" cy="215"/>
              </a:xfrm>
              <a:prstGeom prst="ellipse">
                <a:avLst/>
              </a:prstGeom>
              <a:solidFill>
                <a:srgbClr val="0000FF"/>
              </a:solidFill>
              <a:ln w="38100">
                <a:solidFill>
                  <a:schemeClr val="tx1"/>
                </a:solidFill>
                <a:round/>
                <a:headEnd/>
                <a:tailEnd/>
              </a:ln>
            </p:spPr>
            <p:txBody>
              <a:bodyPr wrap="none" anchor="ctr"/>
              <a:lstStyle/>
              <a:p>
                <a:pPr algn="r"/>
                <a:endParaRPr lang="en-US" sz="4400" u="sng">
                  <a:latin typeface="+mj-lt"/>
                </a:endParaRPr>
              </a:p>
            </p:txBody>
          </p:sp>
          <p:sp>
            <p:nvSpPr>
              <p:cNvPr id="23596" name="Oval 83"/>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grpSp>
      <p:sp>
        <p:nvSpPr>
          <p:cNvPr id="23567" name="Text Box 87"/>
          <p:cNvSpPr txBox="1">
            <a:spLocks noChangeArrowheads="1"/>
          </p:cNvSpPr>
          <p:nvPr/>
        </p:nvSpPr>
        <p:spPr bwMode="auto">
          <a:xfrm>
            <a:off x="3338896" y="3946525"/>
            <a:ext cx="912429" cy="584775"/>
          </a:xfrm>
          <a:prstGeom prst="rect">
            <a:avLst/>
          </a:prstGeom>
          <a:noFill/>
          <a:ln w="9525">
            <a:noFill/>
            <a:miter lim="800000"/>
            <a:headEnd/>
            <a:tailEnd/>
          </a:ln>
        </p:spPr>
        <p:txBody>
          <a:bodyPr wrap="none">
            <a:spAutoFit/>
          </a:bodyPr>
          <a:lstStyle/>
          <a:p>
            <a:pPr algn="r"/>
            <a:r>
              <a:rPr lang="en-US" sz="3200" b="1" dirty="0" err="1">
                <a:latin typeface="+mj-lt"/>
              </a:rPr>
              <a:t>deq</a:t>
            </a:r>
            <a:endParaRPr lang="en-US" sz="3200" b="1" dirty="0">
              <a:latin typeface="+mj-lt"/>
            </a:endParaRPr>
          </a:p>
        </p:txBody>
      </p:sp>
      <p:grpSp>
        <p:nvGrpSpPr>
          <p:cNvPr id="23568" name="Group 88"/>
          <p:cNvGrpSpPr>
            <a:grpSpLocks/>
          </p:cNvGrpSpPr>
          <p:nvPr/>
        </p:nvGrpSpPr>
        <p:grpSpPr bwMode="auto">
          <a:xfrm>
            <a:off x="4451350" y="4117975"/>
            <a:ext cx="430213" cy="341313"/>
            <a:chOff x="1872" y="2352"/>
            <a:chExt cx="271" cy="215"/>
          </a:xfrm>
        </p:grpSpPr>
        <p:sp>
          <p:nvSpPr>
            <p:cNvPr id="23591" name="Oval 89"/>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592" name="Oval 90"/>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Courier New" pitchFamily="49" charset="0"/>
              </a:endParaRPr>
            </a:p>
          </p:txBody>
        </p:sp>
      </p:grpSp>
      <p:grpSp>
        <p:nvGrpSpPr>
          <p:cNvPr id="23569" name="Group 4"/>
          <p:cNvGrpSpPr>
            <a:grpSpLocks/>
          </p:cNvGrpSpPr>
          <p:nvPr/>
        </p:nvGrpSpPr>
        <p:grpSpPr bwMode="auto">
          <a:xfrm>
            <a:off x="990600" y="4419600"/>
            <a:ext cx="1447800" cy="1295400"/>
            <a:chOff x="3168" y="1824"/>
            <a:chExt cx="912" cy="816"/>
          </a:xfrm>
        </p:grpSpPr>
        <p:sp>
          <p:nvSpPr>
            <p:cNvPr id="23582" name="Freeform 5"/>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83" name="Freeform 6"/>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84" name="Freeform 7"/>
            <p:cNvSpPr>
              <a:spLocks/>
            </p:cNvSpPr>
            <p:nvPr/>
          </p:nvSpPr>
          <p:spPr bwMode="auto">
            <a:xfrm>
              <a:off x="3504" y="1824"/>
              <a:ext cx="144" cy="288"/>
            </a:xfrm>
            <a:custGeom>
              <a:avLst/>
              <a:gdLst>
                <a:gd name="T0" fmla="*/ 0 w 144"/>
                <a:gd name="T1" fmla="*/ 12 h 336"/>
                <a:gd name="T2" fmla="*/ 96 w 144"/>
                <a:gd name="T3" fmla="*/ 0 h 336"/>
                <a:gd name="T4" fmla="*/ 144 w 144"/>
                <a:gd name="T5" fmla="*/ 12 h 336"/>
                <a:gd name="T6" fmla="*/ 144 w 144"/>
                <a:gd name="T7" fmla="*/ 85 h 336"/>
                <a:gd name="T8" fmla="*/ 96 w 144"/>
                <a:gd name="T9" fmla="*/ 73 h 336"/>
                <a:gd name="T10" fmla="*/ 96 w 144"/>
                <a:gd name="T11" fmla="*/ 24 h 336"/>
                <a:gd name="T12" fmla="*/ 0 w 144"/>
                <a:gd name="T13" fmla="*/ 36 h 336"/>
                <a:gd name="T14" fmla="*/ 0 w 144"/>
                <a:gd name="T15" fmla="*/ 1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85" name="Freeform 8"/>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FF00"/>
            </a:solidFill>
            <a:ln w="38100">
              <a:solidFill>
                <a:schemeClr val="tx1"/>
              </a:solidFill>
              <a:round/>
              <a:headEnd/>
              <a:tailEnd/>
            </a:ln>
          </p:spPr>
          <p:txBody>
            <a:bodyPr wrap="none" anchor="ctr"/>
            <a:lstStyle/>
            <a:p>
              <a:endParaRPr lang="en-US" dirty="0">
                <a:latin typeface="Courier New" pitchFamily="49" charset="0"/>
              </a:endParaRPr>
            </a:p>
          </p:txBody>
        </p:sp>
        <p:sp>
          <p:nvSpPr>
            <p:cNvPr id="23586" name="Freeform 9"/>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FF00"/>
            </a:solidFill>
            <a:ln w="38100">
              <a:solidFill>
                <a:schemeClr val="tx1"/>
              </a:solidFill>
              <a:round/>
              <a:headEnd/>
              <a:tailEnd/>
            </a:ln>
          </p:spPr>
          <p:txBody>
            <a:bodyPr wrap="none" anchor="ctr"/>
            <a:lstStyle/>
            <a:p>
              <a:endParaRPr lang="en-US" dirty="0">
                <a:latin typeface="Courier New" pitchFamily="49" charset="0"/>
              </a:endParaRPr>
            </a:p>
          </p:txBody>
        </p:sp>
        <p:sp>
          <p:nvSpPr>
            <p:cNvPr id="23587" name="Freeform 10"/>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FF00"/>
            </a:solidFill>
            <a:ln w="38100">
              <a:solidFill>
                <a:schemeClr val="tx1"/>
              </a:solidFill>
              <a:round/>
              <a:headEnd/>
              <a:tailEnd/>
            </a:ln>
          </p:spPr>
          <p:txBody>
            <a:bodyPr wrap="none" anchor="ctr"/>
            <a:lstStyle/>
            <a:p>
              <a:endParaRPr lang="en-US" dirty="0">
                <a:latin typeface="Courier New" pitchFamily="49" charset="0"/>
              </a:endParaRPr>
            </a:p>
          </p:txBody>
        </p:sp>
        <p:sp>
          <p:nvSpPr>
            <p:cNvPr id="23588" name="Freeform 11"/>
            <p:cNvSpPr>
              <a:spLocks/>
            </p:cNvSpPr>
            <p:nvPr/>
          </p:nvSpPr>
          <p:spPr bwMode="auto">
            <a:xfrm>
              <a:off x="3504" y="2304"/>
              <a:ext cx="240" cy="336"/>
            </a:xfrm>
            <a:custGeom>
              <a:avLst/>
              <a:gdLst>
                <a:gd name="T0" fmla="*/ 10 w 336"/>
                <a:gd name="T1" fmla="*/ 0 h 432"/>
                <a:gd name="T2" fmla="*/ 16 w 336"/>
                <a:gd name="T3" fmla="*/ 9 h 432"/>
                <a:gd name="T4" fmla="*/ 4 w 336"/>
                <a:gd name="T5" fmla="*/ 15 h 432"/>
                <a:gd name="T6" fmla="*/ 4 w 336"/>
                <a:gd name="T7" fmla="*/ 45 h 432"/>
                <a:gd name="T8" fmla="*/ 0 w 336"/>
                <a:gd name="T9" fmla="*/ 35 h 432"/>
                <a:gd name="T10" fmla="*/ 0 w 336"/>
                <a:gd name="T11" fmla="*/ 5 h 432"/>
                <a:gd name="T12" fmla="*/ 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89" name="Freeform 12"/>
            <p:cNvSpPr>
              <a:spLocks/>
            </p:cNvSpPr>
            <p:nvPr/>
          </p:nvSpPr>
          <p:spPr bwMode="auto">
            <a:xfrm>
              <a:off x="3312" y="2160"/>
              <a:ext cx="240" cy="288"/>
            </a:xfrm>
            <a:custGeom>
              <a:avLst/>
              <a:gdLst>
                <a:gd name="T0" fmla="*/ 10 w 336"/>
                <a:gd name="T1" fmla="*/ 0 h 432"/>
                <a:gd name="T2" fmla="*/ 16 w 336"/>
                <a:gd name="T3" fmla="*/ 3 h 432"/>
                <a:gd name="T4" fmla="*/ 4 w 336"/>
                <a:gd name="T5" fmla="*/ 4 h 432"/>
                <a:gd name="T6" fmla="*/ 4 w 336"/>
                <a:gd name="T7" fmla="*/ 11 h 432"/>
                <a:gd name="T8" fmla="*/ 0 w 336"/>
                <a:gd name="T9" fmla="*/ 9 h 432"/>
                <a:gd name="T10" fmla="*/ 0 w 336"/>
                <a:gd name="T11" fmla="*/ 1 h 432"/>
                <a:gd name="T12" fmla="*/ 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90" name="Freeform 13"/>
            <p:cNvSpPr>
              <a:spLocks/>
            </p:cNvSpPr>
            <p:nvPr/>
          </p:nvSpPr>
          <p:spPr bwMode="auto">
            <a:xfrm>
              <a:off x="3168" y="2016"/>
              <a:ext cx="192" cy="288"/>
            </a:xfrm>
            <a:custGeom>
              <a:avLst/>
              <a:gdLst>
                <a:gd name="T0" fmla="*/ 1 w 336"/>
                <a:gd name="T1" fmla="*/ 0 h 432"/>
                <a:gd name="T2" fmla="*/ 2 w 336"/>
                <a:gd name="T3" fmla="*/ 3 h 432"/>
                <a:gd name="T4" fmla="*/ 1 w 336"/>
                <a:gd name="T5" fmla="*/ 4 h 432"/>
                <a:gd name="T6" fmla="*/ 1 w 336"/>
                <a:gd name="T7" fmla="*/ 11 h 432"/>
                <a:gd name="T8" fmla="*/ 0 w 336"/>
                <a:gd name="T9" fmla="*/ 9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grpSp>
      <p:sp>
        <p:nvSpPr>
          <p:cNvPr id="23570" name="AutoShape 101"/>
          <p:cNvSpPr>
            <a:spLocks noChangeArrowheads="1"/>
          </p:cNvSpPr>
          <p:nvPr/>
        </p:nvSpPr>
        <p:spPr bwMode="auto">
          <a:xfrm>
            <a:off x="3249613" y="3714170"/>
            <a:ext cx="1890423" cy="1250950"/>
          </a:xfrm>
          <a:prstGeom prst="cloudCallout">
            <a:avLst>
              <a:gd name="adj1" fmla="val -100231"/>
              <a:gd name="adj2" fmla="val 44287"/>
            </a:avLst>
          </a:prstGeom>
          <a:noFill/>
          <a:ln w="38100">
            <a:solidFill>
              <a:schemeClr val="tx1"/>
            </a:solidFill>
            <a:round/>
            <a:headEnd/>
            <a:tailEnd/>
          </a:ln>
        </p:spPr>
        <p:txBody>
          <a:bodyPr anchor="ctr"/>
          <a:lstStyle/>
          <a:p>
            <a:pPr algn="ctr"/>
            <a:endParaRPr lang="en-US" dirty="0">
              <a:latin typeface="Courier New" pitchFamily="49" charset="0"/>
            </a:endParaRPr>
          </a:p>
        </p:txBody>
      </p:sp>
      <p:grpSp>
        <p:nvGrpSpPr>
          <p:cNvPr id="23571" name="Group 4"/>
          <p:cNvGrpSpPr>
            <a:grpSpLocks/>
          </p:cNvGrpSpPr>
          <p:nvPr/>
        </p:nvGrpSpPr>
        <p:grpSpPr bwMode="auto">
          <a:xfrm>
            <a:off x="6926263" y="4768850"/>
            <a:ext cx="1447800" cy="1295400"/>
            <a:chOff x="3168" y="1824"/>
            <a:chExt cx="912" cy="816"/>
          </a:xfrm>
        </p:grpSpPr>
        <p:sp>
          <p:nvSpPr>
            <p:cNvPr id="23573" name="Freeform 5"/>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74" name="Freeform 6"/>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75" name="Freeform 7"/>
            <p:cNvSpPr>
              <a:spLocks/>
            </p:cNvSpPr>
            <p:nvPr/>
          </p:nvSpPr>
          <p:spPr bwMode="auto">
            <a:xfrm>
              <a:off x="3504" y="1824"/>
              <a:ext cx="144" cy="288"/>
            </a:xfrm>
            <a:custGeom>
              <a:avLst/>
              <a:gdLst>
                <a:gd name="T0" fmla="*/ 0 w 144"/>
                <a:gd name="T1" fmla="*/ 12 h 336"/>
                <a:gd name="T2" fmla="*/ 96 w 144"/>
                <a:gd name="T3" fmla="*/ 0 h 336"/>
                <a:gd name="T4" fmla="*/ 144 w 144"/>
                <a:gd name="T5" fmla="*/ 12 h 336"/>
                <a:gd name="T6" fmla="*/ 144 w 144"/>
                <a:gd name="T7" fmla="*/ 85 h 336"/>
                <a:gd name="T8" fmla="*/ 96 w 144"/>
                <a:gd name="T9" fmla="*/ 73 h 336"/>
                <a:gd name="T10" fmla="*/ 96 w 144"/>
                <a:gd name="T11" fmla="*/ 24 h 336"/>
                <a:gd name="T12" fmla="*/ 0 w 144"/>
                <a:gd name="T13" fmla="*/ 36 h 336"/>
                <a:gd name="T14" fmla="*/ 0 w 144"/>
                <a:gd name="T15" fmla="*/ 12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76" name="Freeform 8"/>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3333FF"/>
            </a:solidFill>
            <a:ln w="38100">
              <a:solidFill>
                <a:schemeClr val="tx1"/>
              </a:solidFill>
              <a:round/>
              <a:headEnd/>
              <a:tailEnd/>
            </a:ln>
          </p:spPr>
          <p:txBody>
            <a:bodyPr wrap="none" anchor="ctr"/>
            <a:lstStyle/>
            <a:p>
              <a:endParaRPr lang="en-US" dirty="0">
                <a:latin typeface="Courier New" pitchFamily="49" charset="0"/>
              </a:endParaRPr>
            </a:p>
          </p:txBody>
        </p:sp>
        <p:sp>
          <p:nvSpPr>
            <p:cNvPr id="23577" name="Freeform 9"/>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3333FF"/>
            </a:solidFill>
            <a:ln w="38100">
              <a:solidFill>
                <a:schemeClr val="tx1"/>
              </a:solidFill>
              <a:round/>
              <a:headEnd/>
              <a:tailEnd/>
            </a:ln>
          </p:spPr>
          <p:txBody>
            <a:bodyPr wrap="none" anchor="ctr"/>
            <a:lstStyle/>
            <a:p>
              <a:endParaRPr lang="en-US" dirty="0">
                <a:latin typeface="Courier New" pitchFamily="49" charset="0"/>
              </a:endParaRPr>
            </a:p>
          </p:txBody>
        </p:sp>
        <p:sp>
          <p:nvSpPr>
            <p:cNvPr id="23578" name="Freeform 10"/>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3333FF"/>
            </a:solidFill>
            <a:ln w="38100">
              <a:solidFill>
                <a:schemeClr val="tx1"/>
              </a:solidFill>
              <a:round/>
              <a:headEnd/>
              <a:tailEnd/>
            </a:ln>
          </p:spPr>
          <p:txBody>
            <a:bodyPr wrap="none" anchor="ctr"/>
            <a:lstStyle/>
            <a:p>
              <a:endParaRPr lang="en-US" dirty="0">
                <a:latin typeface="Courier New" pitchFamily="49" charset="0"/>
              </a:endParaRPr>
            </a:p>
          </p:txBody>
        </p:sp>
        <p:sp>
          <p:nvSpPr>
            <p:cNvPr id="23579" name="Freeform 11"/>
            <p:cNvSpPr>
              <a:spLocks/>
            </p:cNvSpPr>
            <p:nvPr/>
          </p:nvSpPr>
          <p:spPr bwMode="auto">
            <a:xfrm>
              <a:off x="3504" y="2304"/>
              <a:ext cx="240" cy="336"/>
            </a:xfrm>
            <a:custGeom>
              <a:avLst/>
              <a:gdLst>
                <a:gd name="T0" fmla="*/ 10 w 336"/>
                <a:gd name="T1" fmla="*/ 0 h 432"/>
                <a:gd name="T2" fmla="*/ 16 w 336"/>
                <a:gd name="T3" fmla="*/ 9 h 432"/>
                <a:gd name="T4" fmla="*/ 4 w 336"/>
                <a:gd name="T5" fmla="*/ 15 h 432"/>
                <a:gd name="T6" fmla="*/ 4 w 336"/>
                <a:gd name="T7" fmla="*/ 45 h 432"/>
                <a:gd name="T8" fmla="*/ 0 w 336"/>
                <a:gd name="T9" fmla="*/ 35 h 432"/>
                <a:gd name="T10" fmla="*/ 0 w 336"/>
                <a:gd name="T11" fmla="*/ 5 h 432"/>
                <a:gd name="T12" fmla="*/ 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80" name="Freeform 12"/>
            <p:cNvSpPr>
              <a:spLocks/>
            </p:cNvSpPr>
            <p:nvPr/>
          </p:nvSpPr>
          <p:spPr bwMode="auto">
            <a:xfrm>
              <a:off x="3312" y="2160"/>
              <a:ext cx="240" cy="288"/>
            </a:xfrm>
            <a:custGeom>
              <a:avLst/>
              <a:gdLst>
                <a:gd name="T0" fmla="*/ 10 w 336"/>
                <a:gd name="T1" fmla="*/ 0 h 432"/>
                <a:gd name="T2" fmla="*/ 16 w 336"/>
                <a:gd name="T3" fmla="*/ 3 h 432"/>
                <a:gd name="T4" fmla="*/ 4 w 336"/>
                <a:gd name="T5" fmla="*/ 4 h 432"/>
                <a:gd name="T6" fmla="*/ 4 w 336"/>
                <a:gd name="T7" fmla="*/ 11 h 432"/>
                <a:gd name="T8" fmla="*/ 0 w 336"/>
                <a:gd name="T9" fmla="*/ 9 h 432"/>
                <a:gd name="T10" fmla="*/ 0 w 336"/>
                <a:gd name="T11" fmla="*/ 1 h 432"/>
                <a:gd name="T12" fmla="*/ 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sp>
          <p:nvSpPr>
            <p:cNvPr id="23581" name="Freeform 13"/>
            <p:cNvSpPr>
              <a:spLocks/>
            </p:cNvSpPr>
            <p:nvPr/>
          </p:nvSpPr>
          <p:spPr bwMode="auto">
            <a:xfrm>
              <a:off x="3168" y="2016"/>
              <a:ext cx="192" cy="288"/>
            </a:xfrm>
            <a:custGeom>
              <a:avLst/>
              <a:gdLst>
                <a:gd name="T0" fmla="*/ 1 w 336"/>
                <a:gd name="T1" fmla="*/ 0 h 432"/>
                <a:gd name="T2" fmla="*/ 2 w 336"/>
                <a:gd name="T3" fmla="*/ 3 h 432"/>
                <a:gd name="T4" fmla="*/ 1 w 336"/>
                <a:gd name="T5" fmla="*/ 4 h 432"/>
                <a:gd name="T6" fmla="*/ 1 w 336"/>
                <a:gd name="T7" fmla="*/ 11 h 432"/>
                <a:gd name="T8" fmla="*/ 0 w 336"/>
                <a:gd name="T9" fmla="*/ 9 h 432"/>
                <a:gd name="T10" fmla="*/ 0 w 336"/>
                <a:gd name="T11" fmla="*/ 1 h 432"/>
                <a:gd name="T12" fmla="*/ 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Courier New" pitchFamily="49" charset="0"/>
              </a:endParaRPr>
            </a:p>
          </p:txBody>
        </p:sp>
      </p:grpSp>
      <p:sp>
        <p:nvSpPr>
          <p:cNvPr id="23572" name="AutoShape 112"/>
          <p:cNvSpPr>
            <a:spLocks noChangeArrowheads="1"/>
          </p:cNvSpPr>
          <p:nvPr/>
        </p:nvSpPr>
        <p:spPr bwMode="auto">
          <a:xfrm>
            <a:off x="6496050" y="2865438"/>
            <a:ext cx="2039938" cy="1250950"/>
          </a:xfrm>
          <a:prstGeom prst="cloudCallout">
            <a:avLst>
              <a:gd name="adj1" fmla="val -24009"/>
              <a:gd name="adj2" fmla="val 89338"/>
            </a:avLst>
          </a:prstGeom>
          <a:noFill/>
          <a:ln w="38100">
            <a:solidFill>
              <a:srgbClr val="3366FF"/>
            </a:solidFill>
            <a:round/>
            <a:headEnd/>
            <a:tailEnd/>
          </a:ln>
        </p:spPr>
        <p:txBody>
          <a:bodyPr anchor="ctr"/>
          <a:lstStyle/>
          <a:p>
            <a:pPr algn="ctr"/>
            <a:endParaRPr lang="en-US" dirty="0">
              <a:latin typeface="Courier New" pitchFamily="49" charset="0"/>
            </a:endParaRPr>
          </a:p>
        </p:txBody>
      </p:sp>
      <p:sp>
        <p:nvSpPr>
          <p:cNvPr id="51" name="Slide Number Placeholder 50"/>
          <p:cNvSpPr>
            <a:spLocks noGrp="1"/>
          </p:cNvSpPr>
          <p:nvPr>
            <p:ph type="sldNum" sz="quarter" idx="11"/>
          </p:nvPr>
        </p:nvSpPr>
        <p:spPr/>
        <p:txBody>
          <a:bodyPr/>
          <a:lstStyle/>
          <a:p>
            <a:pPr>
              <a:defRPr/>
            </a:pPr>
            <a:fld id="{967C4D33-6383-4CFE-AFB7-F84E968E56E0}" type="slidenum">
              <a:rPr lang="ar-SA" smtClean="0"/>
              <a:pPr>
                <a:defRPr/>
              </a:pPr>
              <a:t>22</a:t>
            </a:fld>
            <a:endParaRPr lang="en-US"/>
          </a:p>
        </p:txBody>
      </p:sp>
      <p:sp>
        <p:nvSpPr>
          <p:cNvPr id="52" name="Footer Placeholder 51"/>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0-ppt_w/2"/>
                                          </p:val>
                                        </p:tav>
                                      </p:tavLst>
                                    </p:anim>
                                    <p:anim calcmode="lin" valueType="num">
                                      <p:cBhvr additive="base">
                                        <p:cTn id="7" dur="500"/>
                                        <p:tgtEl>
                                          <p:spTgt spid="4"/>
                                        </p:tgtEl>
                                        <p:attrNameLst>
                                          <p:attrName>ppt_y</p:attrName>
                                        </p:attrNameLst>
                                      </p:cBhvr>
                                      <p:tavLst>
                                        <p:tav tm="0">
                                          <p:val>
                                            <p:strVal val="ppt_y"/>
                                          </p:val>
                                        </p:tav>
                                        <p:tav tm="100000">
                                          <p:val>
                                            <p:strVal val="ppt_y"/>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63" presetClass="path" presetSubtype="0" accel="50000" decel="50000" fill="hold" nodeType="afterEffect">
                                  <p:stCondLst>
                                    <p:cond delay="0"/>
                                  </p:stCondLst>
                                  <p:childTnLst>
                                    <p:animMotion origin="layout" path="M 2.5E-6 3.33333E-6 L -0.09844 3.33333E-6 " pathEditMode="relative" rAng="0" ptsTypes="AA">
                                      <p:cBhvr>
                                        <p:cTn id="11" dur="2000" fill="hold"/>
                                        <p:tgtEl>
                                          <p:spTgt spid="3"/>
                                        </p:tgtEl>
                                        <p:attrNameLst>
                                          <p:attrName>ppt_x</p:attrName>
                                          <p:attrName>ppt_y</p:attrName>
                                        </p:attrNameLst>
                                      </p:cBhvr>
                                      <p:rCtr x="-49" y="0"/>
                                    </p:animMotion>
                                  </p:childTnLst>
                                </p:cTn>
                              </p:par>
                              <p:par>
                                <p:cTn id="12" presetID="35" presetClass="path" presetSubtype="0" accel="50000" decel="50000" fill="hold" nodeType="withEffect">
                                  <p:stCondLst>
                                    <p:cond delay="0"/>
                                  </p:stCondLst>
                                  <p:childTnLst>
                                    <p:animMotion origin="layout" path="M 3.88889E-6 3.33333E-6 L -0.1033 3.33333E-6 " pathEditMode="relative" rAng="0" ptsTypes="AA">
                                      <p:cBhvr>
                                        <p:cTn id="13" dur="2000" fill="hold"/>
                                        <p:tgtEl>
                                          <p:spTgt spid="2"/>
                                        </p:tgtEl>
                                        <p:attrNameLst>
                                          <p:attrName>ppt_x</p:attrName>
                                          <p:attrName>ppt_y</p:attrName>
                                        </p:attrNameLst>
                                      </p:cBhvr>
                                      <p:rCtr x="-5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949" name="AutoShape 229"/>
          <p:cNvSpPr>
            <a:spLocks noChangeArrowheads="1"/>
          </p:cNvSpPr>
          <p:nvPr/>
        </p:nvSpPr>
        <p:spPr bwMode="auto">
          <a:xfrm>
            <a:off x="3386138" y="5248275"/>
            <a:ext cx="1076325" cy="525463"/>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24653" name="Text Box 230"/>
          <p:cNvSpPr txBox="1">
            <a:spLocks noChangeArrowheads="1"/>
          </p:cNvSpPr>
          <p:nvPr/>
        </p:nvSpPr>
        <p:spPr bwMode="auto">
          <a:xfrm>
            <a:off x="2298700" y="5284788"/>
            <a:ext cx="903288" cy="461963"/>
          </a:xfrm>
          <a:prstGeom prst="rect">
            <a:avLst/>
          </a:prstGeom>
          <a:noFill/>
          <a:ln w="9525">
            <a:noFill/>
            <a:miter lim="800000"/>
            <a:headEnd/>
            <a:tailEnd/>
          </a:ln>
        </p:spPr>
        <p:txBody>
          <a:bodyPr wrap="none">
            <a:spAutoFit/>
          </a:bodyPr>
          <a:lstStyle/>
          <a:p>
            <a:r>
              <a:rPr lang="en-US" b="1">
                <a:latin typeface="+mj-lt"/>
              </a:rPr>
              <a:t>head</a:t>
            </a:r>
          </a:p>
        </p:txBody>
      </p:sp>
      <p:sp>
        <p:nvSpPr>
          <p:cNvPr id="798951" name="AutoShape 231"/>
          <p:cNvSpPr>
            <a:spLocks noChangeArrowheads="1"/>
          </p:cNvSpPr>
          <p:nvPr/>
        </p:nvSpPr>
        <p:spPr bwMode="auto">
          <a:xfrm>
            <a:off x="2965450" y="4298950"/>
            <a:ext cx="1076325" cy="525463"/>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grpSp>
        <p:nvGrpSpPr>
          <p:cNvPr id="24655" name="Group 232"/>
          <p:cNvGrpSpPr>
            <a:grpSpLocks/>
          </p:cNvGrpSpPr>
          <p:nvPr/>
        </p:nvGrpSpPr>
        <p:grpSpPr bwMode="auto">
          <a:xfrm>
            <a:off x="3122613" y="4405313"/>
            <a:ext cx="825500" cy="328613"/>
            <a:chOff x="1021" y="2245"/>
            <a:chExt cx="520" cy="207"/>
          </a:xfrm>
        </p:grpSpPr>
        <p:sp>
          <p:nvSpPr>
            <p:cNvPr id="24659" name="Rectangle 233"/>
            <p:cNvSpPr>
              <a:spLocks noChangeArrowheads="1"/>
            </p:cNvSpPr>
            <p:nvPr/>
          </p:nvSpPr>
          <p:spPr bwMode="auto">
            <a:xfrm>
              <a:off x="1021" y="2245"/>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660" name="Rectangle 234"/>
            <p:cNvSpPr>
              <a:spLocks noChangeArrowheads="1"/>
            </p:cNvSpPr>
            <p:nvPr/>
          </p:nvSpPr>
          <p:spPr bwMode="auto">
            <a:xfrm>
              <a:off x="1151" y="2245"/>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661" name="Rectangle 235"/>
            <p:cNvSpPr>
              <a:spLocks noChangeArrowheads="1"/>
            </p:cNvSpPr>
            <p:nvPr/>
          </p:nvSpPr>
          <p:spPr bwMode="auto">
            <a:xfrm>
              <a:off x="1281" y="2245"/>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662" name="Line 236"/>
            <p:cNvSpPr>
              <a:spLocks noChangeShapeType="1"/>
            </p:cNvSpPr>
            <p:nvPr/>
          </p:nvSpPr>
          <p:spPr bwMode="auto">
            <a:xfrm>
              <a:off x="1400" y="2245"/>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24663" name="Line 237"/>
            <p:cNvSpPr>
              <a:spLocks noChangeShapeType="1"/>
            </p:cNvSpPr>
            <p:nvPr/>
          </p:nvSpPr>
          <p:spPr bwMode="auto">
            <a:xfrm>
              <a:off x="1400" y="2451"/>
              <a:ext cx="129" cy="0"/>
            </a:xfrm>
            <a:prstGeom prst="line">
              <a:avLst/>
            </a:prstGeom>
            <a:noFill/>
            <a:ln w="28575">
              <a:solidFill>
                <a:schemeClr val="tx1"/>
              </a:solidFill>
              <a:round/>
              <a:headEnd/>
              <a:tailEnd/>
            </a:ln>
          </p:spPr>
          <p:txBody>
            <a:bodyPr wrap="none" anchor="ctr"/>
            <a:lstStyle/>
            <a:p>
              <a:endParaRPr lang="en-US">
                <a:latin typeface="+mj-lt"/>
              </a:endParaRPr>
            </a:p>
          </p:txBody>
        </p:sp>
        <p:grpSp>
          <p:nvGrpSpPr>
            <p:cNvPr id="24664" name="Group 238"/>
            <p:cNvGrpSpPr>
              <a:grpSpLocks/>
            </p:cNvGrpSpPr>
            <p:nvPr/>
          </p:nvGrpSpPr>
          <p:grpSpPr bwMode="auto">
            <a:xfrm>
              <a:off x="1306" y="2314"/>
              <a:ext cx="61" cy="77"/>
              <a:chOff x="2744" y="3360"/>
              <a:chExt cx="271" cy="215"/>
            </a:xfrm>
          </p:grpSpPr>
          <p:sp>
            <p:nvSpPr>
              <p:cNvPr id="24672" name="Oval 239"/>
              <p:cNvSpPr>
                <a:spLocks noChangeArrowheads="1"/>
              </p:cNvSpPr>
              <p:nvPr/>
            </p:nvSpPr>
            <p:spPr bwMode="auto">
              <a:xfrm>
                <a:off x="2744" y="3360"/>
                <a:ext cx="271" cy="215"/>
              </a:xfrm>
              <a:prstGeom prst="ellipse">
                <a:avLst/>
              </a:prstGeom>
              <a:solidFill>
                <a:srgbClr val="66FF33"/>
              </a:solidFill>
              <a:ln w="28575">
                <a:solidFill>
                  <a:schemeClr val="tx1"/>
                </a:solidFill>
                <a:round/>
                <a:headEnd/>
                <a:tailEnd/>
              </a:ln>
            </p:spPr>
            <p:txBody>
              <a:bodyPr wrap="none" anchor="ctr"/>
              <a:lstStyle/>
              <a:p>
                <a:pPr algn="r"/>
                <a:endParaRPr lang="en-US" sz="4400" u="sng">
                  <a:latin typeface="+mj-lt"/>
                </a:endParaRPr>
              </a:p>
            </p:txBody>
          </p:sp>
          <p:sp>
            <p:nvSpPr>
              <p:cNvPr id="24673" name="Oval 240"/>
              <p:cNvSpPr>
                <a:spLocks noChangeArrowheads="1"/>
              </p:cNvSpPr>
              <p:nvPr/>
            </p:nvSpPr>
            <p:spPr bwMode="auto">
              <a:xfrm>
                <a:off x="2898" y="3398"/>
                <a:ext cx="71" cy="60"/>
              </a:xfrm>
              <a:prstGeom prst="ellipse">
                <a:avLst/>
              </a:prstGeom>
              <a:solidFill>
                <a:srgbClr val="00FFFF"/>
              </a:solidFill>
              <a:ln w="28575">
                <a:solidFill>
                  <a:schemeClr val="tx1"/>
                </a:solidFill>
                <a:round/>
                <a:headEnd/>
                <a:tailEnd/>
              </a:ln>
            </p:spPr>
            <p:txBody>
              <a:bodyPr wrap="none" anchor="ctr"/>
              <a:lstStyle/>
              <a:p>
                <a:endParaRPr lang="en-US">
                  <a:latin typeface="+mj-lt"/>
                </a:endParaRPr>
              </a:p>
            </p:txBody>
          </p:sp>
        </p:grpSp>
        <p:grpSp>
          <p:nvGrpSpPr>
            <p:cNvPr id="24665" name="Group 241"/>
            <p:cNvGrpSpPr>
              <a:grpSpLocks/>
            </p:cNvGrpSpPr>
            <p:nvPr/>
          </p:nvGrpSpPr>
          <p:grpSpPr bwMode="auto">
            <a:xfrm>
              <a:off x="1181" y="2310"/>
              <a:ext cx="61" cy="77"/>
              <a:chOff x="3648" y="3312"/>
              <a:chExt cx="271" cy="215"/>
            </a:xfrm>
          </p:grpSpPr>
          <p:sp>
            <p:nvSpPr>
              <p:cNvPr id="24670" name="Oval 242"/>
              <p:cNvSpPr>
                <a:spLocks noChangeArrowheads="1"/>
              </p:cNvSpPr>
              <p:nvPr/>
            </p:nvSpPr>
            <p:spPr bwMode="auto">
              <a:xfrm>
                <a:off x="3648" y="3312"/>
                <a:ext cx="271" cy="215"/>
              </a:xfrm>
              <a:prstGeom prst="ellipse">
                <a:avLst/>
              </a:prstGeom>
              <a:solidFill>
                <a:srgbClr val="FF0000"/>
              </a:solidFill>
              <a:ln w="28575">
                <a:solidFill>
                  <a:schemeClr val="tx1"/>
                </a:solidFill>
                <a:round/>
                <a:headEnd/>
                <a:tailEnd/>
              </a:ln>
            </p:spPr>
            <p:txBody>
              <a:bodyPr wrap="none" anchor="ctr"/>
              <a:lstStyle/>
              <a:p>
                <a:pPr algn="r"/>
                <a:endParaRPr lang="en-US" sz="4400" u="sng">
                  <a:latin typeface="+mj-lt"/>
                </a:endParaRPr>
              </a:p>
            </p:txBody>
          </p:sp>
          <p:sp>
            <p:nvSpPr>
              <p:cNvPr id="24671" name="Oval 243"/>
              <p:cNvSpPr>
                <a:spLocks noChangeArrowheads="1"/>
              </p:cNvSpPr>
              <p:nvPr/>
            </p:nvSpPr>
            <p:spPr bwMode="auto">
              <a:xfrm>
                <a:off x="3802" y="3350"/>
                <a:ext cx="71" cy="60"/>
              </a:xfrm>
              <a:prstGeom prst="ellipse">
                <a:avLst/>
              </a:prstGeom>
              <a:solidFill>
                <a:srgbClr val="FF7C80"/>
              </a:solidFill>
              <a:ln w="28575">
                <a:solidFill>
                  <a:schemeClr val="tx1"/>
                </a:solidFill>
                <a:round/>
                <a:headEnd/>
                <a:tailEnd/>
              </a:ln>
            </p:spPr>
            <p:txBody>
              <a:bodyPr wrap="none" anchor="ctr"/>
              <a:lstStyle/>
              <a:p>
                <a:endParaRPr lang="en-US">
                  <a:latin typeface="+mj-lt"/>
                </a:endParaRPr>
              </a:p>
            </p:txBody>
          </p:sp>
        </p:grpSp>
        <p:sp>
          <p:nvSpPr>
            <p:cNvPr id="24666" name="Rectangle 244"/>
            <p:cNvSpPr>
              <a:spLocks noChangeArrowheads="1"/>
            </p:cNvSpPr>
            <p:nvPr/>
          </p:nvSpPr>
          <p:spPr bwMode="auto">
            <a:xfrm>
              <a:off x="1411" y="2246"/>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nvGrpSpPr>
            <p:cNvPr id="24667" name="Group 245"/>
            <p:cNvGrpSpPr>
              <a:grpSpLocks/>
            </p:cNvGrpSpPr>
            <p:nvPr/>
          </p:nvGrpSpPr>
          <p:grpSpPr bwMode="auto">
            <a:xfrm>
              <a:off x="1051" y="2311"/>
              <a:ext cx="61" cy="77"/>
              <a:chOff x="2744" y="3360"/>
              <a:chExt cx="271" cy="215"/>
            </a:xfrm>
          </p:grpSpPr>
          <p:sp>
            <p:nvSpPr>
              <p:cNvPr id="24668" name="Oval 246"/>
              <p:cNvSpPr>
                <a:spLocks noChangeArrowheads="1"/>
              </p:cNvSpPr>
              <p:nvPr/>
            </p:nvSpPr>
            <p:spPr bwMode="auto">
              <a:xfrm>
                <a:off x="2744" y="3360"/>
                <a:ext cx="271" cy="215"/>
              </a:xfrm>
              <a:prstGeom prst="ellipse">
                <a:avLst/>
              </a:prstGeom>
              <a:solidFill>
                <a:srgbClr val="FFFF00"/>
              </a:solidFill>
              <a:ln w="28575">
                <a:solidFill>
                  <a:schemeClr val="tx1"/>
                </a:solidFill>
                <a:round/>
                <a:headEnd/>
                <a:tailEnd/>
              </a:ln>
            </p:spPr>
            <p:txBody>
              <a:bodyPr wrap="none" anchor="ctr"/>
              <a:lstStyle/>
              <a:p>
                <a:pPr algn="r"/>
                <a:endParaRPr lang="en-US" sz="4400" u="sng">
                  <a:latin typeface="+mj-lt"/>
                </a:endParaRPr>
              </a:p>
            </p:txBody>
          </p:sp>
          <p:sp>
            <p:nvSpPr>
              <p:cNvPr id="24669" name="Oval 247"/>
              <p:cNvSpPr>
                <a:spLocks noChangeArrowheads="1"/>
              </p:cNvSpPr>
              <p:nvPr/>
            </p:nvSpPr>
            <p:spPr bwMode="auto">
              <a:xfrm>
                <a:off x="2898" y="3398"/>
                <a:ext cx="71" cy="60"/>
              </a:xfrm>
              <a:prstGeom prst="ellipse">
                <a:avLst/>
              </a:prstGeom>
              <a:solidFill>
                <a:srgbClr val="FFFF00"/>
              </a:solidFill>
              <a:ln w="28575">
                <a:solidFill>
                  <a:schemeClr val="tx1"/>
                </a:solidFill>
                <a:round/>
                <a:headEnd/>
                <a:tailEnd/>
              </a:ln>
            </p:spPr>
            <p:txBody>
              <a:bodyPr wrap="none" anchor="ctr"/>
              <a:lstStyle/>
              <a:p>
                <a:endParaRPr lang="en-US">
                  <a:latin typeface="+mj-lt"/>
                </a:endParaRPr>
              </a:p>
            </p:txBody>
          </p:sp>
        </p:grpSp>
      </p:grpSp>
      <p:sp>
        <p:nvSpPr>
          <p:cNvPr id="24656" name="Line 248"/>
          <p:cNvSpPr>
            <a:spLocks noChangeShapeType="1"/>
          </p:cNvSpPr>
          <p:nvPr/>
        </p:nvSpPr>
        <p:spPr bwMode="auto">
          <a:xfrm>
            <a:off x="2640013" y="2609850"/>
            <a:ext cx="457200" cy="1755775"/>
          </a:xfrm>
          <a:prstGeom prst="line">
            <a:avLst/>
          </a:prstGeom>
          <a:noFill/>
          <a:ln w="9525">
            <a:solidFill>
              <a:schemeClr val="tx1"/>
            </a:solidFill>
            <a:prstDash val="sysDot"/>
            <a:round/>
            <a:headEnd/>
            <a:tailEnd/>
          </a:ln>
        </p:spPr>
        <p:txBody>
          <a:bodyPr>
            <a:spAutoFit/>
          </a:bodyPr>
          <a:lstStyle/>
          <a:p>
            <a:endParaRPr lang="en-US">
              <a:latin typeface="+mj-lt"/>
            </a:endParaRPr>
          </a:p>
        </p:txBody>
      </p:sp>
      <p:sp>
        <p:nvSpPr>
          <p:cNvPr id="24657" name="Line 249"/>
          <p:cNvSpPr>
            <a:spLocks noChangeShapeType="1"/>
          </p:cNvSpPr>
          <p:nvPr/>
        </p:nvSpPr>
        <p:spPr bwMode="auto">
          <a:xfrm flipH="1">
            <a:off x="3956050" y="2659063"/>
            <a:ext cx="2360613" cy="1697038"/>
          </a:xfrm>
          <a:prstGeom prst="line">
            <a:avLst/>
          </a:prstGeom>
          <a:noFill/>
          <a:ln w="9525">
            <a:solidFill>
              <a:schemeClr val="tx1"/>
            </a:solidFill>
            <a:prstDash val="sysDot"/>
            <a:round/>
            <a:headEnd/>
            <a:tailEnd/>
          </a:ln>
        </p:spPr>
        <p:txBody>
          <a:bodyPr>
            <a:spAutoFit/>
          </a:bodyPr>
          <a:lstStyle/>
          <a:p>
            <a:endParaRPr lang="en-US">
              <a:latin typeface="+mj-lt"/>
            </a:endParaRPr>
          </a:p>
        </p:txBody>
      </p:sp>
      <p:sp>
        <p:nvSpPr>
          <p:cNvPr id="24658" name="Freeform 250"/>
          <p:cNvSpPr>
            <a:spLocks/>
          </p:cNvSpPr>
          <p:nvPr/>
        </p:nvSpPr>
        <p:spPr bwMode="auto">
          <a:xfrm>
            <a:off x="3847723" y="4513263"/>
            <a:ext cx="463927" cy="909763"/>
          </a:xfrm>
          <a:custGeom>
            <a:avLst/>
            <a:gdLst>
              <a:gd name="T0" fmla="*/ 0 w 310"/>
              <a:gd name="T1" fmla="*/ 632 h 632"/>
              <a:gd name="T2" fmla="*/ 270 w 310"/>
              <a:gd name="T3" fmla="*/ 297 h 632"/>
              <a:gd name="T4" fmla="*/ 242 w 310"/>
              <a:gd name="T5" fmla="*/ 74 h 632"/>
              <a:gd name="T6" fmla="*/ 130 w 310"/>
              <a:gd name="T7" fmla="*/ 0 h 632"/>
              <a:gd name="T8" fmla="*/ 0 60000 65536"/>
              <a:gd name="T9" fmla="*/ 0 60000 65536"/>
              <a:gd name="T10" fmla="*/ 0 60000 65536"/>
              <a:gd name="T11" fmla="*/ 0 60000 65536"/>
              <a:gd name="T12" fmla="*/ 0 w 310"/>
              <a:gd name="T13" fmla="*/ 0 h 632"/>
              <a:gd name="T14" fmla="*/ 310 w 310"/>
              <a:gd name="T15" fmla="*/ 632 h 632"/>
            </a:gdLst>
            <a:ahLst/>
            <a:cxnLst>
              <a:cxn ang="T8">
                <a:pos x="T0" y="T1"/>
              </a:cxn>
              <a:cxn ang="T9">
                <a:pos x="T2" y="T3"/>
              </a:cxn>
              <a:cxn ang="T10">
                <a:pos x="T4" y="T5"/>
              </a:cxn>
              <a:cxn ang="T11">
                <a:pos x="T6" y="T7"/>
              </a:cxn>
            </a:cxnLst>
            <a:rect l="T12" t="T13" r="T14" b="T15"/>
            <a:pathLst>
              <a:path w="310" h="632">
                <a:moveTo>
                  <a:pt x="0" y="632"/>
                </a:moveTo>
                <a:cubicBezTo>
                  <a:pt x="115" y="511"/>
                  <a:pt x="230" y="390"/>
                  <a:pt x="270" y="297"/>
                </a:cubicBezTo>
                <a:cubicBezTo>
                  <a:pt x="310" y="204"/>
                  <a:pt x="265" y="123"/>
                  <a:pt x="242" y="74"/>
                </a:cubicBezTo>
                <a:cubicBezTo>
                  <a:pt x="219" y="25"/>
                  <a:pt x="174" y="12"/>
                  <a:pt x="130" y="0"/>
                </a:cubicBezTo>
              </a:path>
            </a:pathLst>
          </a:custGeom>
          <a:noFill/>
          <a:ln w="76200">
            <a:solidFill>
              <a:schemeClr val="tx1"/>
            </a:solidFill>
            <a:round/>
            <a:headEnd/>
            <a:tailEnd type="triangle" w="med" len="med"/>
          </a:ln>
        </p:spPr>
        <p:txBody>
          <a:bodyPr wrap="none">
            <a:noAutofit/>
          </a:bodyPr>
          <a:lstStyle/>
          <a:p>
            <a:endParaRPr lang="en-US">
              <a:latin typeface="+mj-lt"/>
            </a:endParaRPr>
          </a:p>
        </p:txBody>
      </p:sp>
      <p:sp>
        <p:nvSpPr>
          <p:cNvPr id="24581" name="Rectangle 3"/>
          <p:cNvSpPr>
            <a:spLocks noGrp="1" noChangeArrowheads="1"/>
          </p:cNvSpPr>
          <p:nvPr>
            <p:ph type="title"/>
          </p:nvPr>
        </p:nvSpPr>
        <p:spPr>
          <a:xfrm>
            <a:off x="698500" y="427038"/>
            <a:ext cx="7772400" cy="1143000"/>
          </a:xfrm>
        </p:spPr>
        <p:txBody>
          <a:bodyPr/>
          <a:lstStyle/>
          <a:p>
            <a:r>
              <a:rPr lang="en-US" smtClean="0"/>
              <a:t>Naïve Idea</a:t>
            </a:r>
          </a:p>
        </p:txBody>
      </p:sp>
      <p:grpSp>
        <p:nvGrpSpPr>
          <p:cNvPr id="24582" name="Group 160"/>
          <p:cNvGrpSpPr>
            <a:grpSpLocks/>
          </p:cNvGrpSpPr>
          <p:nvPr/>
        </p:nvGrpSpPr>
        <p:grpSpPr bwMode="auto">
          <a:xfrm>
            <a:off x="2662238" y="1719263"/>
            <a:ext cx="3663950" cy="919162"/>
            <a:chOff x="1677" y="1083"/>
            <a:chExt cx="2308" cy="579"/>
          </a:xfrm>
        </p:grpSpPr>
        <p:sp>
          <p:nvSpPr>
            <p:cNvPr id="798820" name="Rectangle 100"/>
            <p:cNvSpPr>
              <a:spLocks noChangeArrowheads="1"/>
            </p:cNvSpPr>
            <p:nvPr/>
          </p:nvSpPr>
          <p:spPr bwMode="auto">
            <a:xfrm>
              <a:off x="1677" y="1083"/>
              <a:ext cx="576" cy="576"/>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798821" name="Rectangle 101"/>
            <p:cNvSpPr>
              <a:spLocks noChangeArrowheads="1"/>
            </p:cNvSpPr>
            <p:nvPr/>
          </p:nvSpPr>
          <p:spPr bwMode="auto">
            <a:xfrm>
              <a:off x="2253" y="1083"/>
              <a:ext cx="576" cy="576"/>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798822" name="Rectangle 102"/>
            <p:cNvSpPr>
              <a:spLocks noChangeArrowheads="1"/>
            </p:cNvSpPr>
            <p:nvPr/>
          </p:nvSpPr>
          <p:spPr bwMode="auto">
            <a:xfrm>
              <a:off x="2829" y="1083"/>
              <a:ext cx="576" cy="576"/>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798823" name="Line 103"/>
            <p:cNvSpPr>
              <a:spLocks noChangeShapeType="1"/>
            </p:cNvSpPr>
            <p:nvPr/>
          </p:nvSpPr>
          <p:spPr bwMode="auto">
            <a:xfrm>
              <a:off x="3357" y="1083"/>
              <a:ext cx="576" cy="0"/>
            </a:xfrm>
            <a:prstGeom prst="line">
              <a:avLst/>
            </a:prstGeom>
            <a:no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grpSp>
          <p:nvGrpSpPr>
            <p:cNvPr id="24642" name="Group 105"/>
            <p:cNvGrpSpPr>
              <a:grpSpLocks/>
            </p:cNvGrpSpPr>
            <p:nvPr/>
          </p:nvGrpSpPr>
          <p:grpSpPr bwMode="auto">
            <a:xfrm>
              <a:off x="3021" y="1275"/>
              <a:ext cx="271" cy="215"/>
              <a:chOff x="2744" y="3360"/>
              <a:chExt cx="271" cy="215"/>
            </a:xfrm>
          </p:grpSpPr>
          <p:sp>
            <p:nvSpPr>
              <p:cNvPr id="24650" name="Oval 106"/>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a:latin typeface="+mj-lt"/>
                </a:endParaRPr>
              </a:p>
            </p:txBody>
          </p:sp>
          <p:sp>
            <p:nvSpPr>
              <p:cNvPr id="24651" name="Oval 107"/>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a:latin typeface="+mj-lt"/>
                </a:endParaRPr>
              </a:p>
            </p:txBody>
          </p:sp>
        </p:grpSp>
        <p:grpSp>
          <p:nvGrpSpPr>
            <p:cNvPr id="24643" name="Group 108"/>
            <p:cNvGrpSpPr>
              <a:grpSpLocks/>
            </p:cNvGrpSpPr>
            <p:nvPr/>
          </p:nvGrpSpPr>
          <p:grpSpPr bwMode="auto">
            <a:xfrm>
              <a:off x="2397" y="1264"/>
              <a:ext cx="271" cy="215"/>
              <a:chOff x="3648" y="3312"/>
              <a:chExt cx="271" cy="215"/>
            </a:xfrm>
          </p:grpSpPr>
          <p:sp>
            <p:nvSpPr>
              <p:cNvPr id="24648" name="Oval 109"/>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a:latin typeface="+mj-lt"/>
                </a:endParaRPr>
              </a:p>
            </p:txBody>
          </p:sp>
          <p:sp>
            <p:nvSpPr>
              <p:cNvPr id="24649" name="Oval 110"/>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a:latin typeface="+mj-lt"/>
                </a:endParaRPr>
              </a:p>
            </p:txBody>
          </p:sp>
        </p:grpSp>
        <p:grpSp>
          <p:nvGrpSpPr>
            <p:cNvPr id="24644" name="Group 111"/>
            <p:cNvGrpSpPr>
              <a:grpSpLocks/>
            </p:cNvGrpSpPr>
            <p:nvPr/>
          </p:nvGrpSpPr>
          <p:grpSpPr bwMode="auto">
            <a:xfrm>
              <a:off x="1821" y="1275"/>
              <a:ext cx="271" cy="215"/>
              <a:chOff x="1872" y="2352"/>
              <a:chExt cx="271" cy="215"/>
            </a:xfrm>
          </p:grpSpPr>
          <p:sp>
            <p:nvSpPr>
              <p:cNvPr id="24646" name="Oval 112"/>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a:latin typeface="+mj-lt"/>
                </a:endParaRPr>
              </a:p>
            </p:txBody>
          </p:sp>
          <p:sp>
            <p:nvSpPr>
              <p:cNvPr id="24647" name="Oval 113"/>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sp>
          <p:nvSpPr>
            <p:cNvPr id="798834" name="Rectangle 114"/>
            <p:cNvSpPr>
              <a:spLocks noChangeArrowheads="1"/>
            </p:cNvSpPr>
            <p:nvPr/>
          </p:nvSpPr>
          <p:spPr bwMode="auto">
            <a:xfrm>
              <a:off x="3409" y="1086"/>
              <a:ext cx="576" cy="576"/>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grpSp>
      <p:sp>
        <p:nvSpPr>
          <p:cNvPr id="798774" name="AutoShape 54"/>
          <p:cNvSpPr>
            <a:spLocks noChangeArrowheads="1"/>
          </p:cNvSpPr>
          <p:nvPr/>
        </p:nvSpPr>
        <p:spPr bwMode="auto">
          <a:xfrm>
            <a:off x="5735638" y="4692651"/>
            <a:ext cx="1076325" cy="525463"/>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grpSp>
        <p:nvGrpSpPr>
          <p:cNvPr id="101" name="Group 100"/>
          <p:cNvGrpSpPr/>
          <p:nvPr/>
        </p:nvGrpSpPr>
        <p:grpSpPr>
          <a:xfrm>
            <a:off x="3838669" y="3995741"/>
            <a:ext cx="3241457" cy="1499713"/>
            <a:chOff x="3838669" y="3995741"/>
            <a:chExt cx="3241457" cy="1499713"/>
          </a:xfrm>
        </p:grpSpPr>
        <p:sp>
          <p:nvSpPr>
            <p:cNvPr id="24634" name="Text Box 29"/>
            <p:cNvSpPr txBox="1">
              <a:spLocks noChangeArrowheads="1"/>
            </p:cNvSpPr>
            <p:nvPr/>
          </p:nvSpPr>
          <p:spPr bwMode="auto">
            <a:xfrm>
              <a:off x="5711701" y="3995741"/>
              <a:ext cx="1368425" cy="584200"/>
            </a:xfrm>
            <a:prstGeom prst="rect">
              <a:avLst/>
            </a:prstGeom>
            <a:noFill/>
            <a:ln w="9525">
              <a:noFill/>
              <a:miter lim="800000"/>
              <a:headEnd/>
              <a:tailEnd/>
            </a:ln>
          </p:spPr>
          <p:txBody>
            <a:bodyPr wrap="none">
              <a:spAutoFit/>
            </a:bodyPr>
            <a:lstStyle/>
            <a:p>
              <a:pPr algn="r"/>
              <a:r>
                <a:rPr lang="en-US" sz="3200" b="1" dirty="0" err="1">
                  <a:latin typeface="+mj-lt"/>
                </a:rPr>
                <a:t>deq</a:t>
              </a:r>
              <a:r>
                <a:rPr lang="en-US" sz="3200" b="1" dirty="0">
                  <a:latin typeface="+mj-lt"/>
                </a:rPr>
                <a:t>    </a:t>
              </a:r>
            </a:p>
          </p:txBody>
        </p:sp>
        <p:grpSp>
          <p:nvGrpSpPr>
            <p:cNvPr id="24635" name="Group 49"/>
            <p:cNvGrpSpPr>
              <a:grpSpLocks/>
            </p:cNvGrpSpPr>
            <p:nvPr/>
          </p:nvGrpSpPr>
          <p:grpSpPr bwMode="auto">
            <a:xfrm>
              <a:off x="6643691" y="4135441"/>
              <a:ext cx="430213" cy="341313"/>
              <a:chOff x="1872" y="2352"/>
              <a:chExt cx="271" cy="215"/>
            </a:xfrm>
          </p:grpSpPr>
          <p:sp>
            <p:nvSpPr>
              <p:cNvPr id="24636" name="Oval 50"/>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a:latin typeface="+mj-lt"/>
                </a:endParaRPr>
              </a:p>
            </p:txBody>
          </p:sp>
          <p:sp>
            <p:nvSpPr>
              <p:cNvPr id="24637" name="Oval 51"/>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grpSp>
          <p:nvGrpSpPr>
            <p:cNvPr id="24620" name="Group 133"/>
            <p:cNvGrpSpPr>
              <a:grpSpLocks/>
            </p:cNvGrpSpPr>
            <p:nvPr/>
          </p:nvGrpSpPr>
          <p:grpSpPr bwMode="auto">
            <a:xfrm>
              <a:off x="5862641" y="4797428"/>
              <a:ext cx="825500" cy="328613"/>
              <a:chOff x="804" y="2811"/>
              <a:chExt cx="520" cy="207"/>
            </a:xfrm>
          </p:grpSpPr>
          <p:sp>
            <p:nvSpPr>
              <p:cNvPr id="24622" name="Rectangle 31"/>
              <p:cNvSpPr>
                <a:spLocks noChangeArrowheads="1"/>
              </p:cNvSpPr>
              <p:nvPr/>
            </p:nvSpPr>
            <p:spPr bwMode="auto">
              <a:xfrm>
                <a:off x="804" y="2811"/>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623" name="Rectangle 32"/>
              <p:cNvSpPr>
                <a:spLocks noChangeArrowheads="1"/>
              </p:cNvSpPr>
              <p:nvPr/>
            </p:nvSpPr>
            <p:spPr bwMode="auto">
              <a:xfrm>
                <a:off x="934" y="2811"/>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624" name="Rectangle 33"/>
              <p:cNvSpPr>
                <a:spLocks noChangeArrowheads="1"/>
              </p:cNvSpPr>
              <p:nvPr/>
            </p:nvSpPr>
            <p:spPr bwMode="auto">
              <a:xfrm>
                <a:off x="1064" y="2811"/>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625" name="Line 34"/>
              <p:cNvSpPr>
                <a:spLocks noChangeShapeType="1"/>
              </p:cNvSpPr>
              <p:nvPr/>
            </p:nvSpPr>
            <p:spPr bwMode="auto">
              <a:xfrm>
                <a:off x="1183" y="2811"/>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24626" name="Line 35"/>
              <p:cNvSpPr>
                <a:spLocks noChangeShapeType="1"/>
              </p:cNvSpPr>
              <p:nvPr/>
            </p:nvSpPr>
            <p:spPr bwMode="auto">
              <a:xfrm>
                <a:off x="1183" y="3017"/>
                <a:ext cx="129" cy="0"/>
              </a:xfrm>
              <a:prstGeom prst="line">
                <a:avLst/>
              </a:prstGeom>
              <a:noFill/>
              <a:ln w="28575">
                <a:solidFill>
                  <a:schemeClr val="tx1"/>
                </a:solidFill>
                <a:round/>
                <a:headEnd/>
                <a:tailEnd/>
              </a:ln>
            </p:spPr>
            <p:txBody>
              <a:bodyPr wrap="none" anchor="ctr"/>
              <a:lstStyle/>
              <a:p>
                <a:endParaRPr lang="en-US">
                  <a:latin typeface="+mj-lt"/>
                </a:endParaRPr>
              </a:p>
            </p:txBody>
          </p:sp>
          <p:grpSp>
            <p:nvGrpSpPr>
              <p:cNvPr id="24627" name="Group 36"/>
              <p:cNvGrpSpPr>
                <a:grpSpLocks/>
              </p:cNvGrpSpPr>
              <p:nvPr/>
            </p:nvGrpSpPr>
            <p:grpSpPr bwMode="auto">
              <a:xfrm>
                <a:off x="963" y="2880"/>
                <a:ext cx="61" cy="77"/>
                <a:chOff x="2744" y="3360"/>
                <a:chExt cx="271" cy="215"/>
              </a:xfrm>
            </p:grpSpPr>
            <p:sp>
              <p:nvSpPr>
                <p:cNvPr id="24632" name="Oval 37"/>
                <p:cNvSpPr>
                  <a:spLocks noChangeArrowheads="1"/>
                </p:cNvSpPr>
                <p:nvPr/>
              </p:nvSpPr>
              <p:spPr bwMode="auto">
                <a:xfrm>
                  <a:off x="2744" y="3360"/>
                  <a:ext cx="271" cy="215"/>
                </a:xfrm>
                <a:prstGeom prst="ellipse">
                  <a:avLst/>
                </a:prstGeom>
                <a:solidFill>
                  <a:srgbClr val="66FF33"/>
                </a:solidFill>
                <a:ln w="28575">
                  <a:solidFill>
                    <a:schemeClr val="tx1"/>
                  </a:solidFill>
                  <a:round/>
                  <a:headEnd/>
                  <a:tailEnd/>
                </a:ln>
              </p:spPr>
              <p:txBody>
                <a:bodyPr wrap="none" anchor="ctr"/>
                <a:lstStyle/>
                <a:p>
                  <a:pPr algn="r"/>
                  <a:endParaRPr lang="en-US" sz="4400" u="sng">
                    <a:latin typeface="+mj-lt"/>
                  </a:endParaRPr>
                </a:p>
              </p:txBody>
            </p:sp>
            <p:sp>
              <p:nvSpPr>
                <p:cNvPr id="24633" name="Oval 38"/>
                <p:cNvSpPr>
                  <a:spLocks noChangeArrowheads="1"/>
                </p:cNvSpPr>
                <p:nvPr/>
              </p:nvSpPr>
              <p:spPr bwMode="auto">
                <a:xfrm>
                  <a:off x="2898" y="3398"/>
                  <a:ext cx="71" cy="60"/>
                </a:xfrm>
                <a:prstGeom prst="ellipse">
                  <a:avLst/>
                </a:prstGeom>
                <a:solidFill>
                  <a:srgbClr val="00FFFF"/>
                </a:solidFill>
                <a:ln w="28575">
                  <a:solidFill>
                    <a:schemeClr val="tx1"/>
                  </a:solidFill>
                  <a:round/>
                  <a:headEnd/>
                  <a:tailEnd/>
                </a:ln>
              </p:spPr>
              <p:txBody>
                <a:bodyPr wrap="none" anchor="ctr"/>
                <a:lstStyle/>
                <a:p>
                  <a:endParaRPr lang="en-US">
                    <a:latin typeface="+mj-lt"/>
                  </a:endParaRPr>
                </a:p>
              </p:txBody>
            </p:sp>
          </p:grpSp>
          <p:grpSp>
            <p:nvGrpSpPr>
              <p:cNvPr id="24628" name="Group 39"/>
              <p:cNvGrpSpPr>
                <a:grpSpLocks/>
              </p:cNvGrpSpPr>
              <p:nvPr/>
            </p:nvGrpSpPr>
            <p:grpSpPr bwMode="auto">
              <a:xfrm>
                <a:off x="838" y="2876"/>
                <a:ext cx="61" cy="77"/>
                <a:chOff x="3648" y="3312"/>
                <a:chExt cx="271" cy="215"/>
              </a:xfrm>
            </p:grpSpPr>
            <p:sp>
              <p:nvSpPr>
                <p:cNvPr id="24630" name="Oval 40"/>
                <p:cNvSpPr>
                  <a:spLocks noChangeArrowheads="1"/>
                </p:cNvSpPr>
                <p:nvPr/>
              </p:nvSpPr>
              <p:spPr bwMode="auto">
                <a:xfrm>
                  <a:off x="3648" y="3312"/>
                  <a:ext cx="271" cy="215"/>
                </a:xfrm>
                <a:prstGeom prst="ellipse">
                  <a:avLst/>
                </a:prstGeom>
                <a:solidFill>
                  <a:srgbClr val="FF0000"/>
                </a:solidFill>
                <a:ln w="28575">
                  <a:solidFill>
                    <a:schemeClr val="tx1"/>
                  </a:solidFill>
                  <a:round/>
                  <a:headEnd/>
                  <a:tailEnd/>
                </a:ln>
              </p:spPr>
              <p:txBody>
                <a:bodyPr wrap="none" anchor="ctr"/>
                <a:lstStyle/>
                <a:p>
                  <a:pPr algn="r"/>
                  <a:endParaRPr lang="en-US" sz="4400" u="sng">
                    <a:latin typeface="+mj-lt"/>
                  </a:endParaRPr>
                </a:p>
              </p:txBody>
            </p:sp>
            <p:sp>
              <p:nvSpPr>
                <p:cNvPr id="24631" name="Oval 41"/>
                <p:cNvSpPr>
                  <a:spLocks noChangeArrowheads="1"/>
                </p:cNvSpPr>
                <p:nvPr/>
              </p:nvSpPr>
              <p:spPr bwMode="auto">
                <a:xfrm>
                  <a:off x="3802" y="3350"/>
                  <a:ext cx="71" cy="60"/>
                </a:xfrm>
                <a:prstGeom prst="ellipse">
                  <a:avLst/>
                </a:prstGeom>
                <a:solidFill>
                  <a:srgbClr val="FF7C80"/>
                </a:solidFill>
                <a:ln w="28575">
                  <a:solidFill>
                    <a:schemeClr val="tx1"/>
                  </a:solidFill>
                  <a:round/>
                  <a:headEnd/>
                  <a:tailEnd/>
                </a:ln>
              </p:spPr>
              <p:txBody>
                <a:bodyPr wrap="none" anchor="ctr"/>
                <a:lstStyle/>
                <a:p>
                  <a:endParaRPr lang="en-US">
                    <a:latin typeface="+mj-lt"/>
                  </a:endParaRPr>
                </a:p>
              </p:txBody>
            </p:sp>
          </p:grpSp>
          <p:sp>
            <p:nvSpPr>
              <p:cNvPr id="24629" name="Rectangle 45"/>
              <p:cNvSpPr>
                <a:spLocks noChangeArrowheads="1"/>
              </p:cNvSpPr>
              <p:nvPr/>
            </p:nvSpPr>
            <p:spPr bwMode="auto">
              <a:xfrm>
                <a:off x="1194" y="2812"/>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sp>
          <p:nvSpPr>
            <p:cNvPr id="24621" name="Freeform 158"/>
            <p:cNvSpPr>
              <a:spLocks/>
            </p:cNvSpPr>
            <p:nvPr/>
          </p:nvSpPr>
          <p:spPr bwMode="auto">
            <a:xfrm>
              <a:off x="3838669" y="5232402"/>
              <a:ext cx="2311307" cy="263052"/>
            </a:xfrm>
            <a:custGeom>
              <a:avLst/>
              <a:gdLst>
                <a:gd name="T0" fmla="*/ 0 w 293"/>
                <a:gd name="T1" fmla="*/ 29 h 509"/>
                <a:gd name="T2" fmla="*/ 24554 w 293"/>
                <a:gd name="T3" fmla="*/ 11 h 509"/>
                <a:gd name="T4" fmla="*/ 28869 w 293"/>
                <a:gd name="T5" fmla="*/ 0 h 509"/>
                <a:gd name="T6" fmla="*/ 0 60000 65536"/>
                <a:gd name="T7" fmla="*/ 0 60000 65536"/>
                <a:gd name="T8" fmla="*/ 0 60000 65536"/>
                <a:gd name="T9" fmla="*/ 0 w 293"/>
                <a:gd name="T10" fmla="*/ 0 h 509"/>
                <a:gd name="T11" fmla="*/ 293 w 293"/>
                <a:gd name="T12" fmla="*/ 509 h 509"/>
              </a:gdLst>
              <a:ahLst/>
              <a:cxnLst>
                <a:cxn ang="T6">
                  <a:pos x="T0" y="T1"/>
                </a:cxn>
                <a:cxn ang="T7">
                  <a:pos x="T2" y="T3"/>
                </a:cxn>
                <a:cxn ang="T8">
                  <a:pos x="T4" y="T5"/>
                </a:cxn>
              </a:cxnLst>
              <a:rect l="T9" t="T10" r="T11" b="T12"/>
              <a:pathLst>
                <a:path w="293" h="509">
                  <a:moveTo>
                    <a:pt x="0" y="509"/>
                  </a:moveTo>
                  <a:cubicBezTo>
                    <a:pt x="98" y="399"/>
                    <a:pt x="197" y="289"/>
                    <a:pt x="245" y="204"/>
                  </a:cubicBezTo>
                  <a:cubicBezTo>
                    <a:pt x="293" y="119"/>
                    <a:pt x="290" y="59"/>
                    <a:pt x="288" y="0"/>
                  </a:cubicBezTo>
                </a:path>
              </a:pathLst>
            </a:custGeom>
            <a:noFill/>
            <a:ln w="76200">
              <a:solidFill>
                <a:schemeClr val="tx1"/>
              </a:solidFill>
              <a:round/>
              <a:headEnd/>
              <a:tailEnd type="triangle" w="med" len="med"/>
            </a:ln>
          </p:spPr>
          <p:txBody>
            <a:bodyPr wrap="none">
              <a:noAutofit/>
            </a:bodyPr>
            <a:lstStyle/>
            <a:p>
              <a:endParaRPr lang="en-US">
                <a:latin typeface="+mj-lt"/>
              </a:endParaRPr>
            </a:p>
          </p:txBody>
        </p:sp>
      </p:grpSp>
      <p:sp>
        <p:nvSpPr>
          <p:cNvPr id="24584" name="Text Box 161"/>
          <p:cNvSpPr txBox="1">
            <a:spLocks noChangeArrowheads="1"/>
          </p:cNvSpPr>
          <p:nvPr/>
        </p:nvSpPr>
        <p:spPr bwMode="auto">
          <a:xfrm>
            <a:off x="6524625" y="1784350"/>
            <a:ext cx="1928733" cy="830997"/>
          </a:xfrm>
          <a:prstGeom prst="rect">
            <a:avLst/>
          </a:prstGeom>
          <a:noFill/>
          <a:ln w="9525">
            <a:noFill/>
            <a:miter lim="800000"/>
            <a:headEnd/>
            <a:tailEnd/>
          </a:ln>
        </p:spPr>
        <p:txBody>
          <a:bodyPr wrap="none">
            <a:spAutoFit/>
          </a:bodyPr>
          <a:lstStyle/>
          <a:p>
            <a:r>
              <a:rPr lang="en-US" b="1" dirty="0">
                <a:latin typeface="+mj-lt"/>
              </a:rPr>
              <a:t>Concurrent </a:t>
            </a:r>
          </a:p>
          <a:p>
            <a:r>
              <a:rPr lang="en-US" b="1" dirty="0">
                <a:latin typeface="+mj-lt"/>
              </a:rPr>
              <a:t>Object</a:t>
            </a:r>
          </a:p>
        </p:txBody>
      </p:sp>
      <p:sp>
        <p:nvSpPr>
          <p:cNvPr id="24613" name="Text Box 159"/>
          <p:cNvSpPr txBox="1">
            <a:spLocks noChangeArrowheads="1"/>
          </p:cNvSpPr>
          <p:nvPr/>
        </p:nvSpPr>
        <p:spPr bwMode="auto">
          <a:xfrm>
            <a:off x="4933142" y="4829175"/>
            <a:ext cx="434976" cy="584200"/>
          </a:xfrm>
          <a:prstGeom prst="rect">
            <a:avLst/>
          </a:prstGeom>
          <a:noFill/>
          <a:ln w="9525" algn="ctr">
            <a:noFill/>
            <a:miter lim="800000"/>
            <a:headEnd/>
            <a:tailEnd/>
          </a:ln>
        </p:spPr>
        <p:txBody>
          <a:bodyPr wrap="none">
            <a:spAutoFit/>
          </a:bodyPr>
          <a:lstStyle/>
          <a:p>
            <a:r>
              <a:rPr lang="en-US" sz="3200" b="1" dirty="0">
                <a:solidFill>
                  <a:schemeClr val="tx1"/>
                </a:solidFill>
                <a:latin typeface="+mj-lt"/>
              </a:rPr>
              <a:t>?</a:t>
            </a:r>
          </a:p>
        </p:txBody>
      </p:sp>
      <p:grpSp>
        <p:nvGrpSpPr>
          <p:cNvPr id="100" name="Group 99"/>
          <p:cNvGrpSpPr/>
          <p:nvPr/>
        </p:nvGrpSpPr>
        <p:grpSpPr>
          <a:xfrm>
            <a:off x="3911097" y="2827338"/>
            <a:ext cx="2237043" cy="2668115"/>
            <a:chOff x="3911097" y="2827338"/>
            <a:chExt cx="2237043" cy="2668115"/>
          </a:xfrm>
        </p:grpSpPr>
        <p:sp>
          <p:nvSpPr>
            <p:cNvPr id="24614" name="Text Box 56"/>
            <p:cNvSpPr txBox="1">
              <a:spLocks noChangeArrowheads="1"/>
            </p:cNvSpPr>
            <p:nvPr/>
          </p:nvSpPr>
          <p:spPr bwMode="auto">
            <a:xfrm>
              <a:off x="4779713" y="2827338"/>
              <a:ext cx="1368427" cy="584200"/>
            </a:xfrm>
            <a:prstGeom prst="rect">
              <a:avLst/>
            </a:prstGeom>
            <a:noFill/>
            <a:ln w="9525">
              <a:noFill/>
              <a:miter lim="800000"/>
              <a:headEnd/>
              <a:tailEnd/>
            </a:ln>
          </p:spPr>
          <p:txBody>
            <a:bodyPr wrap="none">
              <a:spAutoFit/>
            </a:bodyPr>
            <a:lstStyle/>
            <a:p>
              <a:pPr algn="r"/>
              <a:r>
                <a:rPr lang="en-US" sz="3200" b="1" dirty="0" err="1">
                  <a:latin typeface="+mj-lt"/>
                </a:rPr>
                <a:t>enq</a:t>
              </a:r>
              <a:r>
                <a:rPr lang="en-US" sz="3200" b="1" dirty="0">
                  <a:latin typeface="+mj-lt"/>
                </a:rPr>
                <a:t>    </a:t>
              </a:r>
            </a:p>
          </p:txBody>
        </p:sp>
        <p:grpSp>
          <p:nvGrpSpPr>
            <p:cNvPr id="24615" name="Group 57"/>
            <p:cNvGrpSpPr>
              <a:grpSpLocks/>
            </p:cNvGrpSpPr>
            <p:nvPr/>
          </p:nvGrpSpPr>
          <p:grpSpPr bwMode="auto">
            <a:xfrm>
              <a:off x="5701493" y="2967038"/>
              <a:ext cx="430213" cy="341313"/>
              <a:chOff x="1872" y="2352"/>
              <a:chExt cx="271" cy="215"/>
            </a:xfrm>
          </p:grpSpPr>
          <p:sp>
            <p:nvSpPr>
              <p:cNvPr id="24616" name="Oval 58"/>
              <p:cNvSpPr>
                <a:spLocks noChangeArrowheads="1"/>
              </p:cNvSpPr>
              <p:nvPr/>
            </p:nvSpPr>
            <p:spPr bwMode="auto">
              <a:xfrm>
                <a:off x="1872" y="2352"/>
                <a:ext cx="271" cy="215"/>
              </a:xfrm>
              <a:prstGeom prst="ellipse">
                <a:avLst/>
              </a:prstGeom>
              <a:solidFill>
                <a:srgbClr val="0000FF"/>
              </a:solidFill>
              <a:ln w="38100">
                <a:solidFill>
                  <a:schemeClr val="tx1"/>
                </a:solidFill>
                <a:round/>
                <a:headEnd/>
                <a:tailEnd/>
              </a:ln>
            </p:spPr>
            <p:txBody>
              <a:bodyPr wrap="none" anchor="ctr"/>
              <a:lstStyle/>
              <a:p>
                <a:pPr algn="r"/>
                <a:endParaRPr lang="en-US" sz="4400" u="sng">
                  <a:latin typeface="+mj-lt"/>
                </a:endParaRPr>
              </a:p>
            </p:txBody>
          </p:sp>
          <p:sp>
            <p:nvSpPr>
              <p:cNvPr id="24617" name="Oval 59"/>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sp>
          <p:nvSpPr>
            <p:cNvPr id="798780" name="AutoShape 60"/>
            <p:cNvSpPr>
              <a:spLocks noChangeArrowheads="1"/>
            </p:cNvSpPr>
            <p:nvPr/>
          </p:nvSpPr>
          <p:spPr bwMode="auto">
            <a:xfrm>
              <a:off x="4793442" y="3524250"/>
              <a:ext cx="1076326" cy="525462"/>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24612" name="Freeform 157"/>
            <p:cNvSpPr>
              <a:spLocks/>
            </p:cNvSpPr>
            <p:nvPr/>
          </p:nvSpPr>
          <p:spPr bwMode="auto">
            <a:xfrm>
              <a:off x="3911097" y="4111625"/>
              <a:ext cx="1422095" cy="1383828"/>
            </a:xfrm>
            <a:custGeom>
              <a:avLst/>
              <a:gdLst>
                <a:gd name="T0" fmla="*/ 0 w 293"/>
                <a:gd name="T1" fmla="*/ 2795 h 509"/>
                <a:gd name="T2" fmla="*/ 7392 w 293"/>
                <a:gd name="T3" fmla="*/ 1120 h 509"/>
                <a:gd name="T4" fmla="*/ 8681 w 293"/>
                <a:gd name="T5" fmla="*/ 0 h 509"/>
                <a:gd name="T6" fmla="*/ 0 60000 65536"/>
                <a:gd name="T7" fmla="*/ 0 60000 65536"/>
                <a:gd name="T8" fmla="*/ 0 60000 65536"/>
                <a:gd name="T9" fmla="*/ 0 w 293"/>
                <a:gd name="T10" fmla="*/ 0 h 509"/>
                <a:gd name="T11" fmla="*/ 293 w 293"/>
                <a:gd name="T12" fmla="*/ 509 h 509"/>
              </a:gdLst>
              <a:ahLst/>
              <a:cxnLst>
                <a:cxn ang="T6">
                  <a:pos x="T0" y="T1"/>
                </a:cxn>
                <a:cxn ang="T7">
                  <a:pos x="T2" y="T3"/>
                </a:cxn>
                <a:cxn ang="T8">
                  <a:pos x="T4" y="T5"/>
                </a:cxn>
              </a:cxnLst>
              <a:rect l="T9" t="T10" r="T11" b="T12"/>
              <a:pathLst>
                <a:path w="293" h="509">
                  <a:moveTo>
                    <a:pt x="0" y="509"/>
                  </a:moveTo>
                  <a:cubicBezTo>
                    <a:pt x="98" y="399"/>
                    <a:pt x="197" y="289"/>
                    <a:pt x="245" y="204"/>
                  </a:cubicBezTo>
                  <a:cubicBezTo>
                    <a:pt x="293" y="119"/>
                    <a:pt x="290" y="59"/>
                    <a:pt x="288" y="0"/>
                  </a:cubicBezTo>
                </a:path>
              </a:pathLst>
            </a:custGeom>
            <a:noFill/>
            <a:ln w="76200">
              <a:solidFill>
                <a:schemeClr val="tx1"/>
              </a:solidFill>
              <a:round/>
              <a:headEnd/>
              <a:tailEnd type="triangle" w="med" len="med"/>
            </a:ln>
          </p:spPr>
          <p:txBody>
            <a:bodyPr wrap="none">
              <a:noAutofit/>
            </a:bodyPr>
            <a:lstStyle/>
            <a:p>
              <a:endParaRPr lang="en-US">
                <a:latin typeface="+mj-lt"/>
              </a:endParaRPr>
            </a:p>
          </p:txBody>
        </p:sp>
        <p:grpSp>
          <p:nvGrpSpPr>
            <p:cNvPr id="24591" name="Group 134"/>
            <p:cNvGrpSpPr>
              <a:grpSpLocks/>
            </p:cNvGrpSpPr>
            <p:nvPr/>
          </p:nvGrpSpPr>
          <p:grpSpPr bwMode="auto">
            <a:xfrm>
              <a:off x="4904567" y="3646488"/>
              <a:ext cx="825501" cy="328612"/>
              <a:chOff x="442" y="3483"/>
              <a:chExt cx="520" cy="207"/>
            </a:xfrm>
          </p:grpSpPr>
          <p:sp>
            <p:nvSpPr>
              <p:cNvPr id="24592" name="Rectangle 115"/>
              <p:cNvSpPr>
                <a:spLocks noChangeArrowheads="1"/>
              </p:cNvSpPr>
              <p:nvPr/>
            </p:nvSpPr>
            <p:spPr bwMode="auto">
              <a:xfrm>
                <a:off x="442" y="3483"/>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593" name="Rectangle 116"/>
              <p:cNvSpPr>
                <a:spLocks noChangeArrowheads="1"/>
              </p:cNvSpPr>
              <p:nvPr/>
            </p:nvSpPr>
            <p:spPr bwMode="auto">
              <a:xfrm>
                <a:off x="572" y="3483"/>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594" name="Rectangle 117"/>
              <p:cNvSpPr>
                <a:spLocks noChangeArrowheads="1"/>
              </p:cNvSpPr>
              <p:nvPr/>
            </p:nvSpPr>
            <p:spPr bwMode="auto">
              <a:xfrm>
                <a:off x="702" y="3483"/>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24595" name="Line 118"/>
              <p:cNvSpPr>
                <a:spLocks noChangeShapeType="1"/>
              </p:cNvSpPr>
              <p:nvPr/>
            </p:nvSpPr>
            <p:spPr bwMode="auto">
              <a:xfrm>
                <a:off x="821" y="3483"/>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24596" name="Line 119"/>
              <p:cNvSpPr>
                <a:spLocks noChangeShapeType="1"/>
              </p:cNvSpPr>
              <p:nvPr/>
            </p:nvSpPr>
            <p:spPr bwMode="auto">
              <a:xfrm>
                <a:off x="821" y="3689"/>
                <a:ext cx="129" cy="0"/>
              </a:xfrm>
              <a:prstGeom prst="line">
                <a:avLst/>
              </a:prstGeom>
              <a:noFill/>
              <a:ln w="28575">
                <a:solidFill>
                  <a:schemeClr val="tx1"/>
                </a:solidFill>
                <a:round/>
                <a:headEnd/>
                <a:tailEnd/>
              </a:ln>
            </p:spPr>
            <p:txBody>
              <a:bodyPr wrap="none" anchor="ctr"/>
              <a:lstStyle/>
              <a:p>
                <a:endParaRPr lang="en-US">
                  <a:latin typeface="+mj-lt"/>
                </a:endParaRPr>
              </a:p>
            </p:txBody>
          </p:sp>
          <p:grpSp>
            <p:nvGrpSpPr>
              <p:cNvPr id="24597" name="Group 120"/>
              <p:cNvGrpSpPr>
                <a:grpSpLocks/>
              </p:cNvGrpSpPr>
              <p:nvPr/>
            </p:nvGrpSpPr>
            <p:grpSpPr bwMode="auto">
              <a:xfrm>
                <a:off x="745" y="3552"/>
                <a:ext cx="61" cy="77"/>
                <a:chOff x="2744" y="3360"/>
                <a:chExt cx="271" cy="215"/>
              </a:xfrm>
            </p:grpSpPr>
            <p:sp>
              <p:nvSpPr>
                <p:cNvPr id="24608" name="Oval 121"/>
                <p:cNvSpPr>
                  <a:spLocks noChangeArrowheads="1"/>
                </p:cNvSpPr>
                <p:nvPr/>
              </p:nvSpPr>
              <p:spPr bwMode="auto">
                <a:xfrm>
                  <a:off x="2744" y="3360"/>
                  <a:ext cx="271" cy="215"/>
                </a:xfrm>
                <a:prstGeom prst="ellipse">
                  <a:avLst/>
                </a:prstGeom>
                <a:solidFill>
                  <a:srgbClr val="66FF33"/>
                </a:solidFill>
                <a:ln w="28575">
                  <a:solidFill>
                    <a:schemeClr val="tx1"/>
                  </a:solidFill>
                  <a:round/>
                  <a:headEnd/>
                  <a:tailEnd/>
                </a:ln>
              </p:spPr>
              <p:txBody>
                <a:bodyPr wrap="none" anchor="ctr"/>
                <a:lstStyle/>
                <a:p>
                  <a:pPr algn="r"/>
                  <a:endParaRPr lang="en-US" sz="4400" u="sng">
                    <a:latin typeface="+mj-lt"/>
                  </a:endParaRPr>
                </a:p>
              </p:txBody>
            </p:sp>
            <p:sp>
              <p:nvSpPr>
                <p:cNvPr id="24609" name="Oval 122"/>
                <p:cNvSpPr>
                  <a:spLocks noChangeArrowheads="1"/>
                </p:cNvSpPr>
                <p:nvPr/>
              </p:nvSpPr>
              <p:spPr bwMode="auto">
                <a:xfrm>
                  <a:off x="2898" y="3398"/>
                  <a:ext cx="71" cy="60"/>
                </a:xfrm>
                <a:prstGeom prst="ellipse">
                  <a:avLst/>
                </a:prstGeom>
                <a:solidFill>
                  <a:srgbClr val="00FFFF"/>
                </a:solidFill>
                <a:ln w="28575">
                  <a:solidFill>
                    <a:schemeClr val="tx1"/>
                  </a:solidFill>
                  <a:round/>
                  <a:headEnd/>
                  <a:tailEnd/>
                </a:ln>
              </p:spPr>
              <p:txBody>
                <a:bodyPr wrap="none" anchor="ctr"/>
                <a:lstStyle/>
                <a:p>
                  <a:endParaRPr lang="en-US">
                    <a:latin typeface="+mj-lt"/>
                  </a:endParaRPr>
                </a:p>
              </p:txBody>
            </p:sp>
          </p:grpSp>
          <p:grpSp>
            <p:nvGrpSpPr>
              <p:cNvPr id="24598" name="Group 123"/>
              <p:cNvGrpSpPr>
                <a:grpSpLocks/>
              </p:cNvGrpSpPr>
              <p:nvPr/>
            </p:nvGrpSpPr>
            <p:grpSpPr bwMode="auto">
              <a:xfrm>
                <a:off x="604" y="3548"/>
                <a:ext cx="61" cy="77"/>
                <a:chOff x="3648" y="3312"/>
                <a:chExt cx="271" cy="215"/>
              </a:xfrm>
            </p:grpSpPr>
            <p:sp>
              <p:nvSpPr>
                <p:cNvPr id="24606" name="Oval 124"/>
                <p:cNvSpPr>
                  <a:spLocks noChangeArrowheads="1"/>
                </p:cNvSpPr>
                <p:nvPr/>
              </p:nvSpPr>
              <p:spPr bwMode="auto">
                <a:xfrm>
                  <a:off x="3648" y="3312"/>
                  <a:ext cx="271" cy="215"/>
                </a:xfrm>
                <a:prstGeom prst="ellipse">
                  <a:avLst/>
                </a:prstGeom>
                <a:solidFill>
                  <a:srgbClr val="FF0000"/>
                </a:solidFill>
                <a:ln w="28575">
                  <a:solidFill>
                    <a:schemeClr val="tx1"/>
                  </a:solidFill>
                  <a:round/>
                  <a:headEnd/>
                  <a:tailEnd/>
                </a:ln>
              </p:spPr>
              <p:txBody>
                <a:bodyPr wrap="none" anchor="ctr"/>
                <a:lstStyle/>
                <a:p>
                  <a:pPr algn="r"/>
                  <a:endParaRPr lang="en-US" sz="4400" u="sng">
                    <a:latin typeface="+mj-lt"/>
                  </a:endParaRPr>
                </a:p>
              </p:txBody>
            </p:sp>
            <p:sp>
              <p:nvSpPr>
                <p:cNvPr id="24607" name="Oval 125"/>
                <p:cNvSpPr>
                  <a:spLocks noChangeArrowheads="1"/>
                </p:cNvSpPr>
                <p:nvPr/>
              </p:nvSpPr>
              <p:spPr bwMode="auto">
                <a:xfrm>
                  <a:off x="3802" y="3350"/>
                  <a:ext cx="71" cy="60"/>
                </a:xfrm>
                <a:prstGeom prst="ellipse">
                  <a:avLst/>
                </a:prstGeom>
                <a:solidFill>
                  <a:srgbClr val="FF7C80"/>
                </a:solidFill>
                <a:ln w="28575">
                  <a:solidFill>
                    <a:schemeClr val="tx1"/>
                  </a:solidFill>
                  <a:round/>
                  <a:headEnd/>
                  <a:tailEnd/>
                </a:ln>
              </p:spPr>
              <p:txBody>
                <a:bodyPr wrap="none" anchor="ctr"/>
                <a:lstStyle/>
                <a:p>
                  <a:endParaRPr lang="en-US">
                    <a:latin typeface="+mj-lt"/>
                  </a:endParaRPr>
                </a:p>
              </p:txBody>
            </p:sp>
          </p:grpSp>
          <p:grpSp>
            <p:nvGrpSpPr>
              <p:cNvPr id="24599" name="Group 126"/>
              <p:cNvGrpSpPr>
                <a:grpSpLocks/>
              </p:cNvGrpSpPr>
              <p:nvPr/>
            </p:nvGrpSpPr>
            <p:grpSpPr bwMode="auto">
              <a:xfrm>
                <a:off x="474" y="3552"/>
                <a:ext cx="62" cy="77"/>
                <a:chOff x="1872" y="2352"/>
                <a:chExt cx="271" cy="215"/>
              </a:xfrm>
            </p:grpSpPr>
            <p:sp>
              <p:nvSpPr>
                <p:cNvPr id="24604" name="Oval 127"/>
                <p:cNvSpPr>
                  <a:spLocks noChangeArrowheads="1"/>
                </p:cNvSpPr>
                <p:nvPr/>
              </p:nvSpPr>
              <p:spPr bwMode="auto">
                <a:xfrm>
                  <a:off x="1872" y="2352"/>
                  <a:ext cx="271" cy="215"/>
                </a:xfrm>
                <a:prstGeom prst="ellipse">
                  <a:avLst/>
                </a:prstGeom>
                <a:solidFill>
                  <a:srgbClr val="FFFF00"/>
                </a:solidFill>
                <a:ln w="28575">
                  <a:solidFill>
                    <a:schemeClr val="tx1"/>
                  </a:solidFill>
                  <a:round/>
                  <a:headEnd/>
                  <a:tailEnd/>
                </a:ln>
              </p:spPr>
              <p:txBody>
                <a:bodyPr wrap="none" anchor="ctr"/>
                <a:lstStyle/>
                <a:p>
                  <a:pPr algn="r"/>
                  <a:endParaRPr lang="en-US" sz="4400" u="sng">
                    <a:latin typeface="+mj-lt"/>
                  </a:endParaRPr>
                </a:p>
              </p:txBody>
            </p:sp>
            <p:sp>
              <p:nvSpPr>
                <p:cNvPr id="24605" name="Oval 128"/>
                <p:cNvSpPr>
                  <a:spLocks noChangeArrowheads="1"/>
                </p:cNvSpPr>
                <p:nvPr/>
              </p:nvSpPr>
              <p:spPr bwMode="auto">
                <a:xfrm>
                  <a:off x="2026" y="2390"/>
                  <a:ext cx="71" cy="60"/>
                </a:xfrm>
                <a:prstGeom prst="ellipse">
                  <a:avLst/>
                </a:prstGeom>
                <a:solidFill>
                  <a:schemeClr val="bg1"/>
                </a:solidFill>
                <a:ln w="28575">
                  <a:solidFill>
                    <a:schemeClr val="tx1"/>
                  </a:solidFill>
                  <a:round/>
                  <a:headEnd/>
                  <a:tailEnd/>
                </a:ln>
              </p:spPr>
              <p:txBody>
                <a:bodyPr wrap="none" anchor="ctr"/>
                <a:lstStyle/>
                <a:p>
                  <a:endParaRPr lang="en-US">
                    <a:latin typeface="+mj-lt"/>
                  </a:endParaRPr>
                </a:p>
              </p:txBody>
            </p:sp>
          </p:grpSp>
          <p:sp>
            <p:nvSpPr>
              <p:cNvPr id="24600" name="Rectangle 129"/>
              <p:cNvSpPr>
                <a:spLocks noChangeArrowheads="1"/>
              </p:cNvSpPr>
              <p:nvPr/>
            </p:nvSpPr>
            <p:spPr bwMode="auto">
              <a:xfrm>
                <a:off x="832" y="3484"/>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nvGrpSpPr>
              <p:cNvPr id="24601" name="Group 130"/>
              <p:cNvGrpSpPr>
                <a:grpSpLocks/>
              </p:cNvGrpSpPr>
              <p:nvPr/>
            </p:nvGrpSpPr>
            <p:grpSpPr bwMode="auto">
              <a:xfrm>
                <a:off x="868" y="3556"/>
                <a:ext cx="61" cy="76"/>
                <a:chOff x="2744" y="3360"/>
                <a:chExt cx="271" cy="215"/>
              </a:xfrm>
            </p:grpSpPr>
            <p:sp>
              <p:nvSpPr>
                <p:cNvPr id="24602" name="Oval 131"/>
                <p:cNvSpPr>
                  <a:spLocks noChangeArrowheads="1"/>
                </p:cNvSpPr>
                <p:nvPr/>
              </p:nvSpPr>
              <p:spPr bwMode="auto">
                <a:xfrm>
                  <a:off x="2744" y="3360"/>
                  <a:ext cx="271" cy="215"/>
                </a:xfrm>
                <a:prstGeom prst="ellipse">
                  <a:avLst/>
                </a:prstGeom>
                <a:solidFill>
                  <a:srgbClr val="0000FF"/>
                </a:solidFill>
                <a:ln w="28575">
                  <a:solidFill>
                    <a:schemeClr val="tx1"/>
                  </a:solidFill>
                  <a:round/>
                  <a:headEnd/>
                  <a:tailEnd/>
                </a:ln>
              </p:spPr>
              <p:txBody>
                <a:bodyPr wrap="none" anchor="ctr"/>
                <a:lstStyle/>
                <a:p>
                  <a:pPr algn="r"/>
                  <a:endParaRPr lang="en-US" sz="4400" u="sng">
                    <a:latin typeface="+mj-lt"/>
                  </a:endParaRPr>
                </a:p>
              </p:txBody>
            </p:sp>
            <p:sp>
              <p:nvSpPr>
                <p:cNvPr id="24603" name="Oval 132"/>
                <p:cNvSpPr>
                  <a:spLocks noChangeArrowheads="1"/>
                </p:cNvSpPr>
                <p:nvPr/>
              </p:nvSpPr>
              <p:spPr bwMode="auto">
                <a:xfrm>
                  <a:off x="2898" y="3398"/>
                  <a:ext cx="71" cy="60"/>
                </a:xfrm>
                <a:prstGeom prst="ellipse">
                  <a:avLst/>
                </a:prstGeom>
                <a:solidFill>
                  <a:srgbClr val="00FFFF"/>
                </a:solidFill>
                <a:ln w="28575">
                  <a:solidFill>
                    <a:schemeClr val="tx1"/>
                  </a:solidFill>
                  <a:round/>
                  <a:headEnd/>
                  <a:tailEnd/>
                </a:ln>
              </p:spPr>
              <p:txBody>
                <a:bodyPr wrap="none" anchor="ctr"/>
                <a:lstStyle/>
                <a:p>
                  <a:endParaRPr lang="en-US">
                    <a:latin typeface="+mj-lt"/>
                  </a:endParaRPr>
                </a:p>
              </p:txBody>
            </p:sp>
          </p:grpSp>
        </p:grpSp>
      </p:grpSp>
      <p:sp>
        <p:nvSpPr>
          <p:cNvPr id="798943" name="AutoShape 223"/>
          <p:cNvSpPr>
            <a:spLocks noChangeArrowheads="1"/>
          </p:cNvSpPr>
          <p:nvPr/>
        </p:nvSpPr>
        <p:spPr bwMode="auto">
          <a:xfrm>
            <a:off x="233363" y="4025900"/>
            <a:ext cx="2482850" cy="1146175"/>
          </a:xfrm>
          <a:prstGeom prst="wedgeRoundRectCallout">
            <a:avLst>
              <a:gd name="adj1" fmla="val 88042"/>
              <a:gd name="adj2" fmla="val 84074"/>
              <a:gd name="adj3" fmla="val 16667"/>
            </a:avLst>
          </a:prstGeom>
          <a:noFill/>
          <a:ln w="38100">
            <a:solidFill>
              <a:srgbClr val="FF0000"/>
            </a:solidFill>
            <a:miter lim="800000"/>
            <a:headEnd/>
            <a:tailEnd/>
          </a:ln>
        </p:spPr>
        <p:txBody>
          <a:bodyPr anchor="ctr"/>
          <a:lstStyle/>
          <a:p>
            <a:pPr algn="ctr"/>
            <a:r>
              <a:rPr lang="en-US" b="1" dirty="0">
                <a:solidFill>
                  <a:srgbClr val="FF0000"/>
                </a:solidFill>
                <a:latin typeface="+mj-lt"/>
              </a:rPr>
              <a:t>Decide which to apply using consensus</a:t>
            </a:r>
          </a:p>
        </p:txBody>
      </p:sp>
      <p:sp>
        <p:nvSpPr>
          <p:cNvPr id="98" name="Slide Number Placeholder 97"/>
          <p:cNvSpPr>
            <a:spLocks noGrp="1"/>
          </p:cNvSpPr>
          <p:nvPr>
            <p:ph type="sldNum" sz="quarter" idx="11"/>
          </p:nvPr>
        </p:nvSpPr>
        <p:spPr/>
        <p:txBody>
          <a:bodyPr/>
          <a:lstStyle/>
          <a:p>
            <a:pPr>
              <a:defRPr/>
            </a:pPr>
            <a:fld id="{E6B53126-0003-4205-8CA0-12067C577708}" type="slidenum">
              <a:rPr lang="ar-SA" smtClean="0">
                <a:latin typeface="+mj-lt"/>
              </a:rPr>
              <a:pPr>
                <a:defRPr/>
              </a:pPr>
              <a:t>23</a:t>
            </a:fld>
            <a:endParaRPr lang="en-US">
              <a:latin typeface="+mj-lt"/>
            </a:endParaRPr>
          </a:p>
        </p:txBody>
      </p:sp>
      <p:sp>
        <p:nvSpPr>
          <p:cNvPr id="99" name="Footer Placeholder 98"/>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
        <p:nvSpPr>
          <p:cNvPr id="798944" name="Text Box 224"/>
          <p:cNvSpPr txBox="1">
            <a:spLocks noChangeArrowheads="1"/>
          </p:cNvSpPr>
          <p:nvPr/>
        </p:nvSpPr>
        <p:spPr bwMode="auto">
          <a:xfrm rot="-1439245">
            <a:off x="4362450" y="4183063"/>
            <a:ext cx="4421188" cy="1582737"/>
          </a:xfrm>
          <a:prstGeom prst="rect">
            <a:avLst/>
          </a:prstGeom>
          <a:solidFill>
            <a:schemeClr val="bg1"/>
          </a:solidFill>
          <a:ln w="28575" algn="ctr">
            <a:solidFill>
              <a:srgbClr val="0000FF"/>
            </a:solidFill>
            <a:miter lim="800000"/>
            <a:headEnd/>
            <a:tailEnd/>
          </a:ln>
        </p:spPr>
        <p:txBody>
          <a:bodyPr wrap="none">
            <a:spAutoFit/>
          </a:bodyPr>
          <a:lstStyle/>
          <a:p>
            <a:r>
              <a:rPr lang="en-US" sz="3200" dirty="0">
                <a:latin typeface="+mj-lt"/>
              </a:rPr>
              <a:t>No good. Each thread </a:t>
            </a:r>
          </a:p>
          <a:p>
            <a:r>
              <a:rPr lang="en-US" sz="3200" dirty="0">
                <a:latin typeface="+mj-lt"/>
              </a:rPr>
              <a:t>can use consensus </a:t>
            </a:r>
          </a:p>
          <a:p>
            <a:r>
              <a:rPr lang="en-US" sz="3200" dirty="0">
                <a:latin typeface="+mj-lt"/>
              </a:rPr>
              <a:t>object only once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943"/>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24613"/>
                                        </p:tgtEl>
                                        <p:attrNameLst>
                                          <p:attrName>style.visibility</p:attrName>
                                        </p:attrNameLst>
                                      </p:cBhvr>
                                      <p:to>
                                        <p:strVal val="visible"/>
                                      </p:to>
                                    </p:set>
                                    <p:animEffect transition="in" filter="blinds(horizontal)">
                                      <p:cBhvr>
                                        <p:cTn id="9" dur="500"/>
                                        <p:tgtEl>
                                          <p:spTgt spid="2461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100"/>
                                        </p:tgtEl>
                                        <p:attrNameLst>
                                          <p:attrName>style.visibility</p:attrName>
                                        </p:attrNameLst>
                                      </p:cBhvr>
                                      <p:to>
                                        <p:strVal val="visible"/>
                                      </p:to>
                                    </p:set>
                                    <p:animEffect transition="in" filter="blinds(horizontal)">
                                      <p:cBhvr>
                                        <p:cTn id="14" dur="500"/>
                                        <p:tgtEl>
                                          <p:spTgt spid="10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1"/>
                                        </p:tgtEl>
                                        <p:attrNameLst>
                                          <p:attrName>style.visibility</p:attrName>
                                        </p:attrNameLst>
                                      </p:cBhvr>
                                      <p:to>
                                        <p:strVal val="visible"/>
                                      </p:to>
                                    </p:set>
                                    <p:animEffect transition="in" filter="blinds(horizontal)">
                                      <p:cBhvr>
                                        <p:cTn id="19" dur="500"/>
                                        <p:tgtEl>
                                          <p:spTgt spid="10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98774"/>
                                        </p:tgtEl>
                                        <p:attrNameLst>
                                          <p:attrName>style.visibility</p:attrName>
                                        </p:attrNameLst>
                                      </p:cBhvr>
                                      <p:to>
                                        <p:strVal val="visible"/>
                                      </p:to>
                                    </p:set>
                                    <p:animEffect transition="in" filter="blinds(horizontal)">
                                      <p:cBhvr>
                                        <p:cTn id="22" dur="500"/>
                                        <p:tgtEl>
                                          <p:spTgt spid="79877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4" grpId="0" animBg="1"/>
      <p:bldP spid="24613" grpId="0"/>
      <p:bldP spid="798943" grpId="0" animBg="1"/>
      <p:bldP spid="79894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mtClean="0"/>
              <a:t>Once is not Enough?</a:t>
            </a:r>
          </a:p>
        </p:txBody>
      </p:sp>
      <p:sp>
        <p:nvSpPr>
          <p:cNvPr id="25605" name="Rectangle 4"/>
          <p:cNvSpPr>
            <a:spLocks noChangeArrowheads="1"/>
          </p:cNvSpPr>
          <p:nvPr/>
        </p:nvSpPr>
        <p:spPr bwMode="auto">
          <a:xfrm>
            <a:off x="817563" y="2054225"/>
            <a:ext cx="7489825" cy="3046988"/>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cs typeface="Courier New" pitchFamily="49" charset="0"/>
              </a:rPr>
              <a:t>public</a:t>
            </a:r>
            <a:r>
              <a:rPr lang="en-US" b="1" dirty="0">
                <a:latin typeface="Courier New" pitchFamily="49" charset="0"/>
                <a:cs typeface="Courier New" pitchFamily="49" charset="0"/>
              </a:rPr>
              <a:t> T decide(T value) {</a:t>
            </a:r>
          </a:p>
          <a:p>
            <a:r>
              <a:rPr lang="en-US" b="1" dirty="0">
                <a:latin typeface="Courier New" pitchFamily="49" charset="0"/>
                <a:cs typeface="Courier New" pitchFamily="49" charset="0"/>
              </a:rPr>
              <a:t>  propose(value);</a:t>
            </a:r>
          </a:p>
          <a:p>
            <a:r>
              <a:rPr lang="en-US" b="1" dirty="0">
                <a:latin typeface="Courier New" pitchFamily="49" charset="0"/>
                <a:cs typeface="Courier New" pitchFamily="49" charset="0"/>
              </a:rPr>
              <a:t>  Ball </a:t>
            </a:r>
            <a:r>
              <a:rPr lang="en-US" b="1" dirty="0" err="1">
                <a:latin typeface="Courier New" pitchFamily="49" charset="0"/>
                <a:cs typeface="Courier New" pitchFamily="49" charset="0"/>
              </a:rPr>
              <a:t>ball</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queue.deq</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a:solidFill>
                  <a:schemeClr val="tx1"/>
                </a:solidFill>
                <a:latin typeface="Courier New" pitchFamily="49" charset="0"/>
                <a:cs typeface="Courier New" pitchFamily="49" charset="0"/>
              </a:rPr>
              <a:t>if</a:t>
            </a:r>
            <a:r>
              <a:rPr lang="en-US" b="1" dirty="0">
                <a:latin typeface="Courier New" pitchFamily="49" charset="0"/>
                <a:cs typeface="Courier New" pitchFamily="49" charset="0"/>
              </a:rPr>
              <a:t> (ball == </a:t>
            </a:r>
            <a:r>
              <a:rPr lang="en-US" b="1" dirty="0" err="1">
                <a:latin typeface="Courier New" pitchFamily="49" charset="0"/>
                <a:cs typeface="Courier New" pitchFamily="49" charset="0"/>
              </a:rPr>
              <a:t>Ball.RED</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a:solidFill>
                  <a:schemeClr val="tx1"/>
                </a:solidFill>
                <a:latin typeface="Courier New" pitchFamily="49" charset="0"/>
                <a:cs typeface="Courier New" pitchFamily="49" charset="0"/>
              </a:rPr>
              <a:t>return</a:t>
            </a:r>
            <a:r>
              <a:rPr lang="en-US" b="1" dirty="0">
                <a:latin typeface="Courier New" pitchFamily="49" charset="0"/>
                <a:cs typeface="Courier New" pitchFamily="49" charset="0"/>
              </a:rPr>
              <a:t> proposed[</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a:solidFill>
                  <a:schemeClr val="tx1"/>
                </a:solidFill>
                <a:latin typeface="Courier New" pitchFamily="49" charset="0"/>
                <a:cs typeface="Courier New" pitchFamily="49" charset="0"/>
              </a:rPr>
              <a:t>else</a:t>
            </a:r>
          </a:p>
          <a:p>
            <a:r>
              <a:rPr lang="en-US" b="1" dirty="0">
                <a:latin typeface="Courier New" pitchFamily="49" charset="0"/>
                <a:cs typeface="Courier New" pitchFamily="49" charset="0"/>
              </a:rPr>
              <a:t>   </a:t>
            </a:r>
            <a:r>
              <a:rPr lang="en-US" b="1" dirty="0">
                <a:solidFill>
                  <a:schemeClr val="tx1"/>
                </a:solidFill>
                <a:latin typeface="Courier New" pitchFamily="49" charset="0"/>
                <a:cs typeface="Courier New" pitchFamily="49" charset="0"/>
              </a:rPr>
              <a:t>return</a:t>
            </a:r>
            <a:r>
              <a:rPr lang="en-US" b="1" dirty="0">
                <a:latin typeface="Courier New" pitchFamily="49" charset="0"/>
                <a:cs typeface="Courier New" pitchFamily="49" charset="0"/>
              </a:rPr>
              <a:t> proposed[1-i];</a:t>
            </a:r>
          </a:p>
          <a:p>
            <a:r>
              <a:rPr lang="en-US" b="1" dirty="0">
                <a:latin typeface="Courier New" pitchFamily="49" charset="0"/>
                <a:cs typeface="Courier New" pitchFamily="49" charset="0"/>
              </a:rPr>
              <a:t>}</a:t>
            </a:r>
          </a:p>
        </p:txBody>
      </p:sp>
      <p:sp>
        <p:nvSpPr>
          <p:cNvPr id="959493" name="AutoShape 5"/>
          <p:cNvSpPr>
            <a:spLocks noChangeArrowheads="1"/>
          </p:cNvSpPr>
          <p:nvPr/>
        </p:nvSpPr>
        <p:spPr bwMode="auto">
          <a:xfrm>
            <a:off x="1634247" y="5202271"/>
            <a:ext cx="5797685" cy="919401"/>
          </a:xfrm>
          <a:prstGeom prst="wedgeRoundRectCallout">
            <a:avLst>
              <a:gd name="adj1" fmla="val 4343"/>
              <a:gd name="adj2" fmla="val -158931"/>
              <a:gd name="adj3" fmla="val 16667"/>
            </a:avLst>
          </a:prstGeom>
          <a:solidFill>
            <a:schemeClr val="bg1"/>
          </a:solidFill>
          <a:ln w="38100">
            <a:solidFill>
              <a:srgbClr val="FF0000"/>
            </a:solidFill>
            <a:miter lim="800000"/>
            <a:headEnd/>
            <a:tailEnd/>
          </a:ln>
        </p:spPr>
        <p:txBody>
          <a:bodyPr wrap="square" anchor="ctr">
            <a:spAutoFit/>
          </a:bodyPr>
          <a:lstStyle/>
          <a:p>
            <a:pPr algn="ctr"/>
            <a:r>
              <a:rPr lang="en-US" b="1" dirty="0">
                <a:solidFill>
                  <a:srgbClr val="FF0000"/>
                </a:solidFill>
                <a:latin typeface="+mj-lt"/>
              </a:rPr>
              <a:t>Solved </a:t>
            </a:r>
            <a:r>
              <a:rPr lang="en-US" b="1" dirty="0">
                <a:solidFill>
                  <a:schemeClr val="tx1"/>
                </a:solidFill>
                <a:latin typeface="+mj-lt"/>
              </a:rPr>
              <a:t>one-shot</a:t>
            </a:r>
            <a:r>
              <a:rPr lang="en-US" dirty="0">
                <a:latin typeface="+mj-lt"/>
              </a:rPr>
              <a:t> </a:t>
            </a:r>
            <a:r>
              <a:rPr lang="en-US" b="1" dirty="0">
                <a:solidFill>
                  <a:srgbClr val="FF0000"/>
                </a:solidFill>
                <a:latin typeface="+mj-lt"/>
              </a:rPr>
              <a:t>2-consensus.</a:t>
            </a:r>
          </a:p>
          <a:p>
            <a:pPr algn="ctr"/>
            <a:r>
              <a:rPr lang="en-US" b="1" dirty="0">
                <a:solidFill>
                  <a:srgbClr val="FF0000"/>
                </a:solidFill>
                <a:latin typeface="+mj-lt"/>
              </a:rPr>
              <a:t>Not clear how to reuse or reread …</a:t>
            </a:r>
          </a:p>
        </p:txBody>
      </p:sp>
      <p:sp>
        <p:nvSpPr>
          <p:cNvPr id="959494" name="AutoShape 6"/>
          <p:cNvSpPr>
            <a:spLocks noChangeArrowheads="1"/>
          </p:cNvSpPr>
          <p:nvPr/>
        </p:nvSpPr>
        <p:spPr bwMode="auto">
          <a:xfrm>
            <a:off x="1349375" y="1479550"/>
            <a:ext cx="2706688" cy="825500"/>
          </a:xfrm>
          <a:prstGeom prst="wedgeRoundRectCallout">
            <a:avLst>
              <a:gd name="adj1" fmla="val 50292"/>
              <a:gd name="adj2" fmla="val 113847"/>
              <a:gd name="adj3" fmla="val 16667"/>
            </a:avLst>
          </a:prstGeom>
          <a:solidFill>
            <a:schemeClr val="bg1"/>
          </a:solidFill>
          <a:ln w="38100">
            <a:solidFill>
              <a:srgbClr val="FF0000"/>
            </a:solidFill>
            <a:miter lim="800000"/>
            <a:headEnd/>
            <a:tailEnd/>
          </a:ln>
        </p:spPr>
        <p:txBody>
          <a:bodyPr anchor="ctr"/>
          <a:lstStyle/>
          <a:p>
            <a:pPr algn="ctr"/>
            <a:r>
              <a:rPr lang="en-US" b="1" dirty="0">
                <a:solidFill>
                  <a:srgbClr val="FF0000"/>
                </a:solidFill>
                <a:latin typeface="+mj-lt"/>
              </a:rPr>
              <a:t>Queue based consensus</a:t>
            </a:r>
          </a:p>
        </p:txBody>
      </p:sp>
      <p:sp>
        <p:nvSpPr>
          <p:cNvPr id="8" name="Slide Number Placeholder 7"/>
          <p:cNvSpPr>
            <a:spLocks noGrp="1"/>
          </p:cNvSpPr>
          <p:nvPr>
            <p:ph type="sldNum" sz="quarter" idx="11"/>
          </p:nvPr>
        </p:nvSpPr>
        <p:spPr/>
        <p:txBody>
          <a:bodyPr/>
          <a:lstStyle/>
          <a:p>
            <a:pPr>
              <a:defRPr/>
            </a:pPr>
            <a:fld id="{967C4D33-6383-4CFE-AFB7-F84E968E56E0}" type="slidenum">
              <a:rPr lang="ar-SA" smtClean="0"/>
              <a:pPr>
                <a:defRPr/>
              </a:pPr>
              <a:t>24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94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594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94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9594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9493" grpId="0" animBg="1"/>
      <p:bldP spid="959493" grpId="1" animBg="1"/>
      <p:bldP spid="959494" grpId="0" animBg="1"/>
      <p:bldP spid="959494"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95" name="AutoShape 27"/>
          <p:cNvSpPr>
            <a:spLocks noChangeArrowheads="1"/>
          </p:cNvSpPr>
          <p:nvPr/>
        </p:nvSpPr>
        <p:spPr bwMode="auto">
          <a:xfrm>
            <a:off x="2362200" y="4556125"/>
            <a:ext cx="1676400" cy="9906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26629" name="Rectangle 2"/>
          <p:cNvSpPr>
            <a:spLocks noGrp="1" noChangeArrowheads="1"/>
          </p:cNvSpPr>
          <p:nvPr>
            <p:ph type="title"/>
          </p:nvPr>
        </p:nvSpPr>
        <p:spPr/>
        <p:txBody>
          <a:bodyPr/>
          <a:lstStyle/>
          <a:p>
            <a:r>
              <a:rPr lang="en-US" smtClean="0"/>
              <a:t>Improved Idea: Linked-List Representation</a:t>
            </a:r>
          </a:p>
        </p:txBody>
      </p:sp>
      <p:sp>
        <p:nvSpPr>
          <p:cNvPr id="26630" name="Rectangle 3"/>
          <p:cNvSpPr>
            <a:spLocks noChangeArrowheads="1"/>
          </p:cNvSpPr>
          <p:nvPr/>
        </p:nvSpPr>
        <p:spPr bwMode="auto">
          <a:xfrm>
            <a:off x="2743200" y="2743200"/>
            <a:ext cx="914400" cy="914400"/>
          </a:xfrm>
          <a:prstGeom prst="rect">
            <a:avLst/>
          </a:prstGeom>
          <a:solidFill>
            <a:schemeClr val="accent1"/>
          </a:solidFill>
          <a:ln w="38100">
            <a:solidFill>
              <a:schemeClr val="tx1"/>
            </a:solidFill>
            <a:miter lim="800000"/>
            <a:headEnd/>
            <a:tailEnd/>
          </a:ln>
        </p:spPr>
        <p:txBody>
          <a:bodyPr wrap="none" anchor="ctr"/>
          <a:lstStyle/>
          <a:p>
            <a:endParaRPr lang="en-US">
              <a:latin typeface="+mj-lt"/>
            </a:endParaRPr>
          </a:p>
        </p:txBody>
      </p:sp>
      <p:sp>
        <p:nvSpPr>
          <p:cNvPr id="26631" name="Rectangle 4"/>
          <p:cNvSpPr>
            <a:spLocks noChangeArrowheads="1"/>
          </p:cNvSpPr>
          <p:nvPr/>
        </p:nvSpPr>
        <p:spPr bwMode="auto">
          <a:xfrm>
            <a:off x="3657600" y="2743200"/>
            <a:ext cx="914400" cy="914400"/>
          </a:xfrm>
          <a:prstGeom prst="rect">
            <a:avLst/>
          </a:prstGeom>
          <a:solidFill>
            <a:schemeClr val="accent1"/>
          </a:solidFill>
          <a:ln w="38100">
            <a:solidFill>
              <a:schemeClr val="tx1"/>
            </a:solidFill>
            <a:miter lim="800000"/>
            <a:headEnd/>
            <a:tailEnd/>
          </a:ln>
        </p:spPr>
        <p:txBody>
          <a:bodyPr wrap="none" anchor="ctr"/>
          <a:lstStyle/>
          <a:p>
            <a:endParaRPr lang="en-US">
              <a:latin typeface="+mj-lt"/>
            </a:endParaRPr>
          </a:p>
        </p:txBody>
      </p:sp>
      <p:sp>
        <p:nvSpPr>
          <p:cNvPr id="26632" name="Rectangle 5"/>
          <p:cNvSpPr>
            <a:spLocks noChangeArrowheads="1"/>
          </p:cNvSpPr>
          <p:nvPr/>
        </p:nvSpPr>
        <p:spPr bwMode="auto">
          <a:xfrm>
            <a:off x="4572000" y="2743200"/>
            <a:ext cx="914400" cy="914400"/>
          </a:xfrm>
          <a:prstGeom prst="rect">
            <a:avLst/>
          </a:prstGeom>
          <a:solidFill>
            <a:schemeClr val="accent1"/>
          </a:solidFill>
          <a:ln w="38100">
            <a:solidFill>
              <a:schemeClr val="tx1"/>
            </a:solidFill>
            <a:miter lim="800000"/>
            <a:headEnd/>
            <a:tailEnd/>
          </a:ln>
        </p:spPr>
        <p:txBody>
          <a:bodyPr wrap="none" anchor="ctr"/>
          <a:lstStyle/>
          <a:p>
            <a:endParaRPr lang="en-US">
              <a:latin typeface="+mj-lt"/>
            </a:endParaRPr>
          </a:p>
        </p:txBody>
      </p:sp>
      <p:sp>
        <p:nvSpPr>
          <p:cNvPr id="26633" name="Line 6"/>
          <p:cNvSpPr>
            <a:spLocks noChangeShapeType="1"/>
          </p:cNvSpPr>
          <p:nvPr/>
        </p:nvSpPr>
        <p:spPr bwMode="auto">
          <a:xfrm>
            <a:off x="5410200" y="2743200"/>
            <a:ext cx="914400" cy="0"/>
          </a:xfrm>
          <a:prstGeom prst="line">
            <a:avLst/>
          </a:prstGeom>
          <a:noFill/>
          <a:ln w="38100">
            <a:solidFill>
              <a:schemeClr val="tx1"/>
            </a:solidFill>
            <a:round/>
            <a:headEnd/>
            <a:tailEnd/>
          </a:ln>
        </p:spPr>
        <p:txBody>
          <a:bodyPr wrap="none" anchor="ctr"/>
          <a:lstStyle/>
          <a:p>
            <a:endParaRPr lang="en-US">
              <a:latin typeface="+mj-lt"/>
            </a:endParaRPr>
          </a:p>
        </p:txBody>
      </p:sp>
      <p:sp>
        <p:nvSpPr>
          <p:cNvPr id="26634" name="Line 7"/>
          <p:cNvSpPr>
            <a:spLocks noChangeShapeType="1"/>
          </p:cNvSpPr>
          <p:nvPr/>
        </p:nvSpPr>
        <p:spPr bwMode="auto">
          <a:xfrm>
            <a:off x="5410200" y="3657600"/>
            <a:ext cx="914400" cy="0"/>
          </a:xfrm>
          <a:prstGeom prst="line">
            <a:avLst/>
          </a:prstGeom>
          <a:noFill/>
          <a:ln w="38100">
            <a:solidFill>
              <a:schemeClr val="tx1"/>
            </a:solidFill>
            <a:round/>
            <a:headEnd/>
            <a:tailEnd/>
          </a:ln>
        </p:spPr>
        <p:txBody>
          <a:bodyPr wrap="none" anchor="ctr"/>
          <a:lstStyle/>
          <a:p>
            <a:endParaRPr lang="en-US">
              <a:latin typeface="+mj-lt"/>
            </a:endParaRPr>
          </a:p>
        </p:txBody>
      </p:sp>
      <p:grpSp>
        <p:nvGrpSpPr>
          <p:cNvPr id="2" name="Group 8"/>
          <p:cNvGrpSpPr>
            <a:grpSpLocks/>
          </p:cNvGrpSpPr>
          <p:nvPr/>
        </p:nvGrpSpPr>
        <p:grpSpPr bwMode="auto">
          <a:xfrm>
            <a:off x="4876800" y="3048000"/>
            <a:ext cx="430213" cy="341313"/>
            <a:chOff x="2744" y="3360"/>
            <a:chExt cx="271" cy="215"/>
          </a:xfrm>
        </p:grpSpPr>
        <p:sp>
          <p:nvSpPr>
            <p:cNvPr id="26669" name="Oval 9"/>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a:latin typeface="+mj-lt"/>
              </a:endParaRPr>
            </a:p>
          </p:txBody>
        </p:sp>
        <p:sp>
          <p:nvSpPr>
            <p:cNvPr id="26670" name="Oval 10"/>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a:latin typeface="+mj-lt"/>
              </a:endParaRPr>
            </a:p>
          </p:txBody>
        </p:sp>
      </p:grpSp>
      <p:grpSp>
        <p:nvGrpSpPr>
          <p:cNvPr id="3" name="Group 11"/>
          <p:cNvGrpSpPr>
            <a:grpSpLocks/>
          </p:cNvGrpSpPr>
          <p:nvPr/>
        </p:nvGrpSpPr>
        <p:grpSpPr bwMode="auto">
          <a:xfrm>
            <a:off x="3886200" y="3030538"/>
            <a:ext cx="430213" cy="341312"/>
            <a:chOff x="3648" y="3312"/>
            <a:chExt cx="271" cy="215"/>
          </a:xfrm>
        </p:grpSpPr>
        <p:sp>
          <p:nvSpPr>
            <p:cNvPr id="26667" name="Oval 12"/>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a:latin typeface="+mj-lt"/>
              </a:endParaRPr>
            </a:p>
          </p:txBody>
        </p:sp>
        <p:sp>
          <p:nvSpPr>
            <p:cNvPr id="26668" name="Oval 13"/>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a:latin typeface="+mj-lt"/>
              </a:endParaRPr>
            </a:p>
          </p:txBody>
        </p:sp>
      </p:grpSp>
      <p:grpSp>
        <p:nvGrpSpPr>
          <p:cNvPr id="4" name="Group 14"/>
          <p:cNvGrpSpPr>
            <a:grpSpLocks/>
          </p:cNvGrpSpPr>
          <p:nvPr/>
        </p:nvGrpSpPr>
        <p:grpSpPr bwMode="auto">
          <a:xfrm>
            <a:off x="2971800" y="3048000"/>
            <a:ext cx="430213" cy="341313"/>
            <a:chOff x="1872" y="2352"/>
            <a:chExt cx="271" cy="215"/>
          </a:xfrm>
        </p:grpSpPr>
        <p:sp>
          <p:nvSpPr>
            <p:cNvPr id="26665" name="Oval 1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a:latin typeface="+mj-lt"/>
              </a:endParaRPr>
            </a:p>
          </p:txBody>
        </p:sp>
        <p:sp>
          <p:nvSpPr>
            <p:cNvPr id="26666" name="Oval 1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sp>
        <p:nvSpPr>
          <p:cNvPr id="800785" name="AutoShape 17"/>
          <p:cNvSpPr>
            <a:spLocks noChangeArrowheads="1"/>
          </p:cNvSpPr>
          <p:nvPr/>
        </p:nvSpPr>
        <p:spPr bwMode="auto">
          <a:xfrm>
            <a:off x="6705600" y="4556125"/>
            <a:ext cx="1676400" cy="9906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26639" name="Text Box 18"/>
          <p:cNvSpPr txBox="1">
            <a:spLocks noChangeArrowheads="1"/>
          </p:cNvSpPr>
          <p:nvPr/>
        </p:nvSpPr>
        <p:spPr bwMode="auto">
          <a:xfrm>
            <a:off x="6617772" y="4730750"/>
            <a:ext cx="1005403" cy="646331"/>
          </a:xfrm>
          <a:prstGeom prst="rect">
            <a:avLst/>
          </a:prstGeom>
          <a:noFill/>
          <a:ln w="9525">
            <a:noFill/>
            <a:miter lim="800000"/>
            <a:headEnd/>
            <a:tailEnd/>
          </a:ln>
        </p:spPr>
        <p:txBody>
          <a:bodyPr wrap="none">
            <a:spAutoFit/>
          </a:bodyPr>
          <a:lstStyle/>
          <a:p>
            <a:pPr algn="r"/>
            <a:r>
              <a:rPr lang="en-US" sz="3600" b="1">
                <a:latin typeface="+mj-lt"/>
              </a:rPr>
              <a:t>enq</a:t>
            </a:r>
          </a:p>
        </p:txBody>
      </p:sp>
      <p:grpSp>
        <p:nvGrpSpPr>
          <p:cNvPr id="26640" name="Group 19"/>
          <p:cNvGrpSpPr>
            <a:grpSpLocks/>
          </p:cNvGrpSpPr>
          <p:nvPr/>
        </p:nvGrpSpPr>
        <p:grpSpPr bwMode="auto">
          <a:xfrm>
            <a:off x="3441700" y="4881563"/>
            <a:ext cx="430213" cy="341312"/>
            <a:chOff x="1872" y="2352"/>
            <a:chExt cx="271" cy="215"/>
          </a:xfrm>
        </p:grpSpPr>
        <p:sp>
          <p:nvSpPr>
            <p:cNvPr id="26663" name="Oval 20"/>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a:latin typeface="+mj-lt"/>
              </a:endParaRPr>
            </a:p>
          </p:txBody>
        </p:sp>
        <p:sp>
          <p:nvSpPr>
            <p:cNvPr id="26664" name="Oval 21"/>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sp>
        <p:nvSpPr>
          <p:cNvPr id="800790" name="AutoShape 22"/>
          <p:cNvSpPr>
            <a:spLocks noChangeArrowheads="1"/>
          </p:cNvSpPr>
          <p:nvPr/>
        </p:nvSpPr>
        <p:spPr bwMode="auto">
          <a:xfrm>
            <a:off x="4535488" y="4556125"/>
            <a:ext cx="1676400" cy="9906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26642" name="Text Box 23"/>
          <p:cNvSpPr txBox="1">
            <a:spLocks noChangeArrowheads="1"/>
          </p:cNvSpPr>
          <p:nvPr/>
        </p:nvSpPr>
        <p:spPr bwMode="auto">
          <a:xfrm>
            <a:off x="4444485" y="4730750"/>
            <a:ext cx="1005403" cy="646331"/>
          </a:xfrm>
          <a:prstGeom prst="rect">
            <a:avLst/>
          </a:prstGeom>
          <a:noFill/>
          <a:ln w="9525">
            <a:noFill/>
            <a:miter lim="800000"/>
            <a:headEnd/>
            <a:tailEnd/>
          </a:ln>
        </p:spPr>
        <p:txBody>
          <a:bodyPr wrap="none">
            <a:spAutoFit/>
          </a:bodyPr>
          <a:lstStyle/>
          <a:p>
            <a:pPr algn="r"/>
            <a:r>
              <a:rPr lang="en-US" sz="3600" b="1">
                <a:latin typeface="+mj-lt"/>
              </a:rPr>
              <a:t>enq</a:t>
            </a:r>
          </a:p>
        </p:txBody>
      </p:sp>
      <p:grpSp>
        <p:nvGrpSpPr>
          <p:cNvPr id="26643" name="Group 24"/>
          <p:cNvGrpSpPr>
            <a:grpSpLocks/>
          </p:cNvGrpSpPr>
          <p:nvPr/>
        </p:nvGrpSpPr>
        <p:grpSpPr bwMode="auto">
          <a:xfrm>
            <a:off x="5629275" y="4881563"/>
            <a:ext cx="430213" cy="341312"/>
            <a:chOff x="3648" y="3312"/>
            <a:chExt cx="271" cy="215"/>
          </a:xfrm>
        </p:grpSpPr>
        <p:sp>
          <p:nvSpPr>
            <p:cNvPr id="26661" name="Oval 25"/>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a:latin typeface="+mj-lt"/>
              </a:endParaRPr>
            </a:p>
          </p:txBody>
        </p:sp>
        <p:sp>
          <p:nvSpPr>
            <p:cNvPr id="26662" name="Oval 26"/>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a:latin typeface="+mj-lt"/>
              </a:endParaRPr>
            </a:p>
          </p:txBody>
        </p:sp>
      </p:grpSp>
      <p:sp>
        <p:nvSpPr>
          <p:cNvPr id="26644" name="Text Box 28"/>
          <p:cNvSpPr txBox="1">
            <a:spLocks noChangeArrowheads="1"/>
          </p:cNvSpPr>
          <p:nvPr/>
        </p:nvSpPr>
        <p:spPr bwMode="auto">
          <a:xfrm>
            <a:off x="2274372" y="4730750"/>
            <a:ext cx="1005403" cy="646331"/>
          </a:xfrm>
          <a:prstGeom prst="rect">
            <a:avLst/>
          </a:prstGeom>
          <a:noFill/>
          <a:ln w="9525">
            <a:noFill/>
            <a:miter lim="800000"/>
            <a:headEnd/>
            <a:tailEnd/>
          </a:ln>
        </p:spPr>
        <p:txBody>
          <a:bodyPr wrap="none">
            <a:spAutoFit/>
          </a:bodyPr>
          <a:lstStyle/>
          <a:p>
            <a:pPr algn="r"/>
            <a:r>
              <a:rPr lang="en-US" sz="3600" b="1">
                <a:latin typeface="+mj-lt"/>
              </a:rPr>
              <a:t>enq</a:t>
            </a:r>
          </a:p>
        </p:txBody>
      </p:sp>
      <p:grpSp>
        <p:nvGrpSpPr>
          <p:cNvPr id="26645" name="Group 29"/>
          <p:cNvGrpSpPr>
            <a:grpSpLocks/>
          </p:cNvGrpSpPr>
          <p:nvPr/>
        </p:nvGrpSpPr>
        <p:grpSpPr bwMode="auto">
          <a:xfrm>
            <a:off x="7837488" y="4881563"/>
            <a:ext cx="430212" cy="341312"/>
            <a:chOff x="2744" y="3360"/>
            <a:chExt cx="271" cy="215"/>
          </a:xfrm>
        </p:grpSpPr>
        <p:sp>
          <p:nvSpPr>
            <p:cNvPr id="26659" name="Oval 30"/>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a:latin typeface="+mj-lt"/>
              </a:endParaRPr>
            </a:p>
          </p:txBody>
        </p:sp>
        <p:sp>
          <p:nvSpPr>
            <p:cNvPr id="26660" name="Oval 31"/>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a:latin typeface="+mj-lt"/>
              </a:endParaRPr>
            </a:p>
          </p:txBody>
        </p:sp>
      </p:grpSp>
      <p:sp>
        <p:nvSpPr>
          <p:cNvPr id="26646" name="Line 32"/>
          <p:cNvSpPr>
            <a:spLocks noChangeShapeType="1"/>
          </p:cNvSpPr>
          <p:nvPr/>
        </p:nvSpPr>
        <p:spPr bwMode="auto">
          <a:xfrm>
            <a:off x="4038600" y="5051425"/>
            <a:ext cx="493713"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26647" name="Line 33"/>
          <p:cNvSpPr>
            <a:spLocks noChangeShapeType="1"/>
          </p:cNvSpPr>
          <p:nvPr/>
        </p:nvSpPr>
        <p:spPr bwMode="auto">
          <a:xfrm>
            <a:off x="6211888" y="5051425"/>
            <a:ext cx="493712"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26648" name="Line 34"/>
          <p:cNvSpPr>
            <a:spLocks noChangeShapeType="1"/>
          </p:cNvSpPr>
          <p:nvPr/>
        </p:nvSpPr>
        <p:spPr bwMode="auto">
          <a:xfrm>
            <a:off x="1868488" y="5051425"/>
            <a:ext cx="493712"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26649" name="Text Box 35"/>
          <p:cNvSpPr txBox="1">
            <a:spLocks noChangeArrowheads="1"/>
          </p:cNvSpPr>
          <p:nvPr/>
        </p:nvSpPr>
        <p:spPr bwMode="auto">
          <a:xfrm>
            <a:off x="977285" y="4695825"/>
            <a:ext cx="851515" cy="646331"/>
          </a:xfrm>
          <a:prstGeom prst="rect">
            <a:avLst/>
          </a:prstGeom>
          <a:noFill/>
          <a:ln w="9525">
            <a:noFill/>
            <a:miter lim="800000"/>
            <a:headEnd/>
            <a:tailEnd/>
          </a:ln>
        </p:spPr>
        <p:txBody>
          <a:bodyPr wrap="none">
            <a:spAutoFit/>
          </a:bodyPr>
          <a:lstStyle/>
          <a:p>
            <a:pPr algn="r"/>
            <a:r>
              <a:rPr lang="en-US" sz="3600" b="1">
                <a:latin typeface="+mj-lt"/>
              </a:rPr>
              <a:t>tail</a:t>
            </a:r>
          </a:p>
        </p:txBody>
      </p:sp>
      <p:sp>
        <p:nvSpPr>
          <p:cNvPr id="800804" name="Freeform 36"/>
          <p:cNvSpPr>
            <a:spLocks/>
          </p:cNvSpPr>
          <p:nvPr/>
        </p:nvSpPr>
        <p:spPr bwMode="auto">
          <a:xfrm>
            <a:off x="7620000" y="4165600"/>
            <a:ext cx="3175" cy="392113"/>
          </a:xfrm>
          <a:custGeom>
            <a:avLst/>
            <a:gdLst>
              <a:gd name="T0" fmla="*/ 2147483647 w 2"/>
              <a:gd name="T1" fmla="*/ 2147483647 h 247"/>
              <a:gd name="T2" fmla="*/ 0 w 2"/>
              <a:gd name="T3" fmla="*/ 0 h 247"/>
              <a:gd name="T4" fmla="*/ 0 60000 65536"/>
              <a:gd name="T5" fmla="*/ 0 60000 65536"/>
              <a:gd name="T6" fmla="*/ 0 w 2"/>
              <a:gd name="T7" fmla="*/ 0 h 247"/>
              <a:gd name="T8" fmla="*/ 2 w 2"/>
              <a:gd name="T9" fmla="*/ 247 h 247"/>
            </a:gdLst>
            <a:ahLst/>
            <a:cxnLst>
              <a:cxn ang="T4">
                <a:pos x="T0" y="T1"/>
              </a:cxn>
              <a:cxn ang="T5">
                <a:pos x="T2" y="T3"/>
              </a:cxn>
            </a:cxnLst>
            <a:rect l="T6" t="T7" r="T8" b="T9"/>
            <a:pathLst>
              <a:path w="2" h="247">
                <a:moveTo>
                  <a:pt x="2" y="247"/>
                </a:moveTo>
                <a:lnTo>
                  <a:pt x="0" y="0"/>
                </a:lnTo>
              </a:path>
            </a:pathLst>
          </a:custGeom>
          <a:noFill/>
          <a:ln w="76200">
            <a:solidFill>
              <a:schemeClr val="tx1"/>
            </a:solidFill>
            <a:round/>
            <a:headEnd/>
            <a:tailEnd type="triangle" w="med" len="med"/>
          </a:ln>
        </p:spPr>
        <p:txBody>
          <a:bodyPr wrap="none" anchor="ctr"/>
          <a:lstStyle/>
          <a:p>
            <a:endParaRPr lang="en-US">
              <a:latin typeface="+mj-lt"/>
            </a:endParaRPr>
          </a:p>
        </p:txBody>
      </p:sp>
      <p:grpSp>
        <p:nvGrpSpPr>
          <p:cNvPr id="8" name="Group 46"/>
          <p:cNvGrpSpPr>
            <a:grpSpLocks/>
          </p:cNvGrpSpPr>
          <p:nvPr/>
        </p:nvGrpSpPr>
        <p:grpSpPr bwMode="auto">
          <a:xfrm>
            <a:off x="6751638" y="3154363"/>
            <a:ext cx="1676400" cy="990600"/>
            <a:chOff x="4253" y="1987"/>
            <a:chExt cx="1056" cy="624"/>
          </a:xfrm>
        </p:grpSpPr>
        <p:sp>
          <p:nvSpPr>
            <p:cNvPr id="800810" name="AutoShape 42"/>
            <p:cNvSpPr>
              <a:spLocks noChangeArrowheads="1"/>
            </p:cNvSpPr>
            <p:nvPr/>
          </p:nvSpPr>
          <p:spPr bwMode="auto">
            <a:xfrm>
              <a:off x="4253" y="1987"/>
              <a:ext cx="1056" cy="62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26655" name="Text Box 38"/>
            <p:cNvSpPr txBox="1">
              <a:spLocks noChangeArrowheads="1"/>
            </p:cNvSpPr>
            <p:nvPr/>
          </p:nvSpPr>
          <p:spPr bwMode="auto">
            <a:xfrm>
              <a:off x="4280" y="2103"/>
              <a:ext cx="575" cy="368"/>
            </a:xfrm>
            <a:prstGeom prst="rect">
              <a:avLst/>
            </a:prstGeom>
            <a:noFill/>
            <a:ln w="9525">
              <a:noFill/>
              <a:miter lim="800000"/>
              <a:headEnd/>
              <a:tailEnd/>
            </a:ln>
          </p:spPr>
          <p:txBody>
            <a:bodyPr wrap="none">
              <a:spAutoFit/>
            </a:bodyPr>
            <a:lstStyle/>
            <a:p>
              <a:pPr algn="r"/>
              <a:r>
                <a:rPr lang="en-US" sz="3200" b="1">
                  <a:latin typeface="+mj-lt"/>
                </a:rPr>
                <a:t>deq</a:t>
              </a:r>
            </a:p>
          </p:txBody>
        </p:sp>
        <p:grpSp>
          <p:nvGrpSpPr>
            <p:cNvPr id="26656" name="Group 39"/>
            <p:cNvGrpSpPr>
              <a:grpSpLocks/>
            </p:cNvGrpSpPr>
            <p:nvPr/>
          </p:nvGrpSpPr>
          <p:grpSpPr bwMode="auto">
            <a:xfrm>
              <a:off x="4981" y="2211"/>
              <a:ext cx="271" cy="215"/>
              <a:chOff x="1872" y="2352"/>
              <a:chExt cx="271" cy="215"/>
            </a:xfrm>
          </p:grpSpPr>
          <p:sp>
            <p:nvSpPr>
              <p:cNvPr id="26657" name="Oval 40"/>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a:latin typeface="+mj-lt"/>
                </a:endParaRPr>
              </a:p>
            </p:txBody>
          </p:sp>
          <p:sp>
            <p:nvSpPr>
              <p:cNvPr id="26658" name="Oval 41"/>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grpSp>
      <p:sp>
        <p:nvSpPr>
          <p:cNvPr id="800811" name="AutoShape 43"/>
          <p:cNvSpPr>
            <a:spLocks noChangeArrowheads="1"/>
          </p:cNvSpPr>
          <p:nvPr/>
        </p:nvSpPr>
        <p:spPr bwMode="auto">
          <a:xfrm>
            <a:off x="6597650" y="4365625"/>
            <a:ext cx="1862138" cy="1417638"/>
          </a:xfrm>
          <a:prstGeom prst="wedgeRoundRectCallout">
            <a:avLst>
              <a:gd name="adj1" fmla="val -152130"/>
              <a:gd name="adj2" fmla="val -122676"/>
              <a:gd name="adj3" fmla="val 16667"/>
            </a:avLst>
          </a:prstGeom>
          <a:noFill/>
          <a:ln w="28575">
            <a:solidFill>
              <a:schemeClr val="accent2"/>
            </a:solidFill>
            <a:miter lim="800000"/>
            <a:headEnd/>
            <a:tailEnd/>
          </a:ln>
        </p:spPr>
        <p:txBody>
          <a:bodyPr anchor="ctr"/>
          <a:lstStyle/>
          <a:p>
            <a:pPr algn="ctr"/>
            <a:endParaRPr lang="en-US" sz="4400" b="1">
              <a:solidFill>
                <a:srgbClr val="FF0000"/>
              </a:solidFill>
              <a:latin typeface="+mj-lt"/>
            </a:endParaRPr>
          </a:p>
        </p:txBody>
      </p:sp>
      <p:sp>
        <p:nvSpPr>
          <p:cNvPr id="800812" name="Rectangle 44"/>
          <p:cNvSpPr>
            <a:spLocks noChangeArrowheads="1"/>
          </p:cNvSpPr>
          <p:nvPr/>
        </p:nvSpPr>
        <p:spPr bwMode="auto">
          <a:xfrm>
            <a:off x="577850" y="1874838"/>
            <a:ext cx="5648325" cy="1401762"/>
          </a:xfrm>
          <a:prstGeom prst="rect">
            <a:avLst/>
          </a:prstGeom>
          <a:solidFill>
            <a:schemeClr val="bg1"/>
          </a:solidFill>
          <a:ln w="28575">
            <a:solidFill>
              <a:schemeClr val="accent2"/>
            </a:solidFill>
            <a:miter lim="800000"/>
            <a:headEnd/>
            <a:tailEnd/>
          </a:ln>
        </p:spPr>
        <p:txBody>
          <a:bodyPr>
            <a:spAutoFit/>
          </a:bodyPr>
          <a:lstStyle/>
          <a:p>
            <a:pPr algn="ctr"/>
            <a:r>
              <a:rPr lang="en-US" sz="2800" b="1" dirty="0">
                <a:solidFill>
                  <a:schemeClr val="accent2"/>
                </a:solidFill>
                <a:latin typeface="+mj-lt"/>
              </a:rPr>
              <a:t>Each node contains a fresh consensus object used to decide on next operation </a:t>
            </a:r>
          </a:p>
        </p:txBody>
      </p:sp>
      <p:sp>
        <p:nvSpPr>
          <p:cNvPr id="47" name="Slide Number Placeholder 46"/>
          <p:cNvSpPr>
            <a:spLocks noGrp="1"/>
          </p:cNvSpPr>
          <p:nvPr>
            <p:ph type="sldNum" sz="quarter" idx="11"/>
          </p:nvPr>
        </p:nvSpPr>
        <p:spPr/>
        <p:txBody>
          <a:bodyPr/>
          <a:lstStyle/>
          <a:p>
            <a:pPr>
              <a:defRPr/>
            </a:pPr>
            <a:fld id="{967C4D33-6383-4CFE-AFB7-F84E968E56E0}" type="slidenum">
              <a:rPr lang="ar-SA" smtClean="0">
                <a:latin typeface="+mj-lt"/>
              </a:rPr>
              <a:pPr>
                <a:defRPr/>
              </a:pPr>
              <a:t>25</a:t>
            </a:fld>
            <a:endParaRPr lang="en-US">
              <a:latin typeface="+mj-lt"/>
            </a:endParaRPr>
          </a:p>
        </p:txBody>
      </p:sp>
      <p:sp>
        <p:nvSpPr>
          <p:cNvPr id="48" name="Footer Placeholder 47"/>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0-ppt_w/2"/>
                                          </p:val>
                                        </p:tav>
                                      </p:tavLst>
                                    </p:anim>
                                    <p:anim calcmode="lin" valueType="num">
                                      <p:cBhvr additive="base">
                                        <p:cTn id="7" dur="500"/>
                                        <p:tgtEl>
                                          <p:spTgt spid="4"/>
                                        </p:tgtEl>
                                        <p:attrNameLst>
                                          <p:attrName>ppt_y</p:attrName>
                                        </p:attrNameLst>
                                      </p:cBhvr>
                                      <p:tavLst>
                                        <p:tav tm="0">
                                          <p:val>
                                            <p:strVal val="ppt_y"/>
                                          </p:val>
                                        </p:tav>
                                        <p:tav tm="100000">
                                          <p:val>
                                            <p:strVal val="ppt_y"/>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63" presetClass="path" presetSubtype="0" accel="50000" decel="50000" fill="hold" nodeType="afterEffect">
                                  <p:stCondLst>
                                    <p:cond delay="0"/>
                                  </p:stCondLst>
                                  <p:childTnLst>
                                    <p:animMotion origin="layout" path="M 2.5E-6 3.33333E-6 L -0.09844 3.33333E-6 " pathEditMode="relative" rAng="0" ptsTypes="AA">
                                      <p:cBhvr>
                                        <p:cTn id="11" dur="2000" fill="hold"/>
                                        <p:tgtEl>
                                          <p:spTgt spid="3"/>
                                        </p:tgtEl>
                                        <p:attrNameLst>
                                          <p:attrName>ppt_x</p:attrName>
                                          <p:attrName>ppt_y</p:attrName>
                                        </p:attrNameLst>
                                      </p:cBhvr>
                                      <p:rCtr x="-49" y="0"/>
                                    </p:animMotion>
                                  </p:childTnLst>
                                </p:cTn>
                              </p:par>
                              <p:par>
                                <p:cTn id="12" presetID="35" presetClass="path" presetSubtype="0" accel="50000" decel="50000" fill="hold" nodeType="withEffect">
                                  <p:stCondLst>
                                    <p:cond delay="0"/>
                                  </p:stCondLst>
                                  <p:childTnLst>
                                    <p:animMotion origin="layout" path="M 3.88889E-6 3.33333E-6 L -0.1033 3.33333E-6 " pathEditMode="relative" rAng="0" ptsTypes="AA">
                                      <p:cBhvr>
                                        <p:cTn id="13" dur="2000" fill="hold"/>
                                        <p:tgtEl>
                                          <p:spTgt spid="2"/>
                                        </p:tgtEl>
                                        <p:attrNameLst>
                                          <p:attrName>ppt_x</p:attrName>
                                          <p:attrName>ppt_y</p:attrName>
                                        </p:attrNameLst>
                                      </p:cBhvr>
                                      <p:rCtr x="-52" y="0"/>
                                    </p:animMotion>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00804"/>
                                        </p:tgtEl>
                                        <p:attrNameLst>
                                          <p:attrName>style.visibility</p:attrName>
                                        </p:attrNameLst>
                                      </p:cBhvr>
                                      <p:to>
                                        <p:strVal val="visible"/>
                                      </p:to>
                                    </p:set>
                                    <p:animEffect transition="in" filter="blinds(horizontal)">
                                      <p:cBhvr>
                                        <p:cTn id="18" dur="500"/>
                                        <p:tgtEl>
                                          <p:spTgt spid="800804"/>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8008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08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0804" grpId="0" animBg="1"/>
      <p:bldP spid="800811" grpId="0" animBg="1"/>
      <p:bldP spid="8008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r>
              <a:rPr lang="en-US" smtClean="0"/>
              <a:t> Universal Construction</a:t>
            </a:r>
          </a:p>
        </p:txBody>
      </p:sp>
      <p:sp>
        <p:nvSpPr>
          <p:cNvPr id="27653" name="Rectangle 3"/>
          <p:cNvSpPr>
            <a:spLocks noGrp="1" noChangeArrowheads="1"/>
          </p:cNvSpPr>
          <p:nvPr>
            <p:ph type="body" idx="1"/>
          </p:nvPr>
        </p:nvSpPr>
        <p:spPr>
          <a:xfrm>
            <a:off x="646113" y="1954213"/>
            <a:ext cx="7772400" cy="4289425"/>
          </a:xfrm>
        </p:spPr>
        <p:txBody>
          <a:bodyPr/>
          <a:lstStyle/>
          <a:p>
            <a:r>
              <a:rPr lang="en-US" smtClean="0"/>
              <a:t>Object represented as </a:t>
            </a:r>
          </a:p>
          <a:p>
            <a:pPr lvl="1"/>
            <a:r>
              <a:rPr lang="en-US" smtClean="0"/>
              <a:t>Initial Object State</a:t>
            </a:r>
          </a:p>
          <a:p>
            <a:pPr lvl="1"/>
            <a:r>
              <a:rPr lang="en-US" smtClean="0"/>
              <a:t>A Log: a linked list of the method calls</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26</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US" smtClean="0"/>
              <a:t> Universal Construction</a:t>
            </a:r>
          </a:p>
        </p:txBody>
      </p:sp>
      <p:sp>
        <p:nvSpPr>
          <p:cNvPr id="28677" name="Rectangle 3"/>
          <p:cNvSpPr>
            <a:spLocks noGrp="1" noChangeArrowheads="1"/>
          </p:cNvSpPr>
          <p:nvPr>
            <p:ph type="body" idx="1"/>
          </p:nvPr>
        </p:nvSpPr>
        <p:spPr>
          <a:xfrm>
            <a:off x="646113" y="1954213"/>
            <a:ext cx="7772400" cy="4289425"/>
          </a:xfrm>
        </p:spPr>
        <p:txBody>
          <a:bodyPr/>
          <a:lstStyle/>
          <a:p>
            <a:r>
              <a:rPr lang="en-US" smtClean="0"/>
              <a:t>Object represented as </a:t>
            </a:r>
          </a:p>
          <a:p>
            <a:pPr lvl="1"/>
            <a:r>
              <a:rPr lang="en-US" smtClean="0"/>
              <a:t>Initial Object State</a:t>
            </a:r>
          </a:p>
          <a:p>
            <a:pPr lvl="1"/>
            <a:r>
              <a:rPr lang="en-US" smtClean="0"/>
              <a:t>A Log: a linked list of the method calls</a:t>
            </a:r>
          </a:p>
          <a:p>
            <a:r>
              <a:rPr lang="en-US" smtClean="0"/>
              <a:t>New method call</a:t>
            </a:r>
          </a:p>
          <a:p>
            <a:pPr lvl="1"/>
            <a:r>
              <a:rPr lang="en-US" smtClean="0"/>
              <a:t>Find end of list</a:t>
            </a:r>
          </a:p>
          <a:p>
            <a:pPr lvl="1"/>
            <a:r>
              <a:rPr lang="en-US" smtClean="0"/>
              <a:t>Atomically append call</a:t>
            </a:r>
          </a:p>
          <a:p>
            <a:pPr lvl="1"/>
            <a:r>
              <a:rPr lang="en-US" smtClean="0"/>
              <a:t>Compute response by replaying log</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27</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smtClean="0"/>
              <a:t>Basic Idea</a:t>
            </a:r>
          </a:p>
        </p:txBody>
      </p:sp>
      <p:sp>
        <p:nvSpPr>
          <p:cNvPr id="29701" name="Rectangle 3"/>
          <p:cNvSpPr>
            <a:spLocks noGrp="1" noChangeArrowheads="1"/>
          </p:cNvSpPr>
          <p:nvPr>
            <p:ph type="body" idx="1"/>
          </p:nvPr>
        </p:nvSpPr>
        <p:spPr/>
        <p:txBody>
          <a:bodyPr/>
          <a:lstStyle/>
          <a:p>
            <a:pPr>
              <a:lnSpc>
                <a:spcPct val="90000"/>
              </a:lnSpc>
            </a:pPr>
            <a:r>
              <a:rPr lang="en-US" dirty="0" smtClean="0"/>
              <a:t>Use one-time consensus object to decide </a:t>
            </a:r>
            <a:r>
              <a:rPr lang="en-US" dirty="0" smtClean="0">
                <a:solidFill>
                  <a:schemeClr val="tx1"/>
                </a:solidFill>
              </a:rPr>
              <a:t>next</a:t>
            </a:r>
            <a:r>
              <a:rPr lang="en-US" dirty="0" smtClean="0"/>
              <a:t> pointer</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28</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smtClean="0"/>
              <a:t>Basic Idea</a:t>
            </a:r>
          </a:p>
        </p:txBody>
      </p:sp>
      <p:sp>
        <p:nvSpPr>
          <p:cNvPr id="29701" name="Rectangle 3"/>
          <p:cNvSpPr>
            <a:spLocks noGrp="1" noChangeArrowheads="1"/>
          </p:cNvSpPr>
          <p:nvPr>
            <p:ph type="body" idx="1"/>
          </p:nvPr>
        </p:nvSpPr>
        <p:spPr/>
        <p:txBody>
          <a:bodyPr/>
          <a:lstStyle/>
          <a:p>
            <a:pPr>
              <a:lnSpc>
                <a:spcPct val="90000"/>
              </a:lnSpc>
            </a:pPr>
            <a:r>
              <a:rPr lang="en-US" dirty="0" smtClean="0"/>
              <a:t>Use one-time consensus object to decide </a:t>
            </a:r>
            <a:r>
              <a:rPr lang="en-US" dirty="0" smtClean="0">
                <a:solidFill>
                  <a:schemeClr val="tx1"/>
                </a:solidFill>
              </a:rPr>
              <a:t>next</a:t>
            </a:r>
            <a:r>
              <a:rPr lang="en-US" dirty="0" smtClean="0"/>
              <a:t> pointer</a:t>
            </a:r>
          </a:p>
          <a:p>
            <a:pPr>
              <a:lnSpc>
                <a:spcPct val="90000"/>
              </a:lnSpc>
            </a:pPr>
            <a:r>
              <a:rPr lang="en-US" dirty="0" smtClean="0"/>
              <a:t>All threads update actual </a:t>
            </a:r>
            <a:r>
              <a:rPr lang="en-US" dirty="0" smtClean="0">
                <a:solidFill>
                  <a:schemeClr val="tx1"/>
                </a:solidFill>
              </a:rPr>
              <a:t>next</a:t>
            </a:r>
            <a:r>
              <a:rPr lang="en-US" dirty="0" smtClean="0"/>
              <a:t> pointer based on decision</a:t>
            </a:r>
          </a:p>
          <a:p>
            <a:pPr lvl="1">
              <a:lnSpc>
                <a:spcPct val="90000"/>
              </a:lnSpc>
            </a:pPr>
            <a:r>
              <a:rPr lang="en-US" dirty="0" smtClean="0"/>
              <a:t>OK because they all write the same value </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29</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ChangeArrowheads="1"/>
          </p:cNvSpPr>
          <p:nvPr/>
        </p:nvSpPr>
        <p:spPr bwMode="auto">
          <a:xfrm>
            <a:off x="300038" y="314325"/>
            <a:ext cx="8375650" cy="1143000"/>
          </a:xfrm>
          <a:prstGeom prst="rect">
            <a:avLst/>
          </a:prstGeom>
          <a:noFill/>
          <a:ln w="9525">
            <a:noFill/>
            <a:miter lim="800000"/>
            <a:headEnd/>
            <a:tailEnd/>
          </a:ln>
        </p:spPr>
        <p:txBody>
          <a:bodyPr anchor="ctr"/>
          <a:lstStyle/>
          <a:p>
            <a:pPr algn="ctr"/>
            <a:r>
              <a:rPr lang="en-US" sz="4400">
                <a:solidFill>
                  <a:schemeClr val="tx2"/>
                </a:solidFill>
                <a:latin typeface="+mj-lt"/>
              </a:rPr>
              <a:t>Shared-Memory Computability</a:t>
            </a:r>
          </a:p>
        </p:txBody>
      </p:sp>
      <p:sp>
        <p:nvSpPr>
          <p:cNvPr id="4101" name="Text Box 35"/>
          <p:cNvSpPr>
            <a:spLocks noGrp="1" noChangeArrowheads="1"/>
          </p:cNvSpPr>
          <p:nvPr>
            <p:ph type="body" idx="1"/>
          </p:nvPr>
        </p:nvSpPr>
        <p:spPr>
          <a:xfrm>
            <a:off x="811213" y="4197350"/>
            <a:ext cx="8332787" cy="1863725"/>
          </a:xfrm>
          <a:noFill/>
        </p:spPr>
        <p:txBody>
          <a:bodyPr/>
          <a:lstStyle/>
          <a:p>
            <a:r>
              <a:rPr lang="en-US" smtClean="0">
                <a:latin typeface="+mj-lt"/>
              </a:rPr>
              <a:t>Model of asynchronous concurrent computation</a:t>
            </a:r>
          </a:p>
          <a:p>
            <a:r>
              <a:rPr lang="en-US" smtClean="0">
                <a:latin typeface="+mj-lt"/>
              </a:rPr>
              <a:t>Computable = Wait-free/Lock-free computable on a multiprocessor</a:t>
            </a:r>
          </a:p>
          <a:p>
            <a:pPr>
              <a:spcBef>
                <a:spcPct val="0"/>
              </a:spcBef>
            </a:pPr>
            <a:endParaRPr lang="en-US" sz="2000" smtClean="0">
              <a:latin typeface="+mj-lt"/>
            </a:endParaRPr>
          </a:p>
        </p:txBody>
      </p:sp>
      <p:grpSp>
        <p:nvGrpSpPr>
          <p:cNvPr id="4102" name="Group 75"/>
          <p:cNvGrpSpPr>
            <a:grpSpLocks/>
          </p:cNvGrpSpPr>
          <p:nvPr/>
        </p:nvGrpSpPr>
        <p:grpSpPr bwMode="auto">
          <a:xfrm>
            <a:off x="2276475" y="1647825"/>
            <a:ext cx="4511675" cy="2335213"/>
            <a:chOff x="1312" y="973"/>
            <a:chExt cx="3112" cy="1592"/>
          </a:xfrm>
        </p:grpSpPr>
        <p:sp>
          <p:nvSpPr>
            <p:cNvPr id="4103" name="Rectangle 31"/>
            <p:cNvSpPr>
              <a:spLocks noChangeArrowheads="1"/>
            </p:cNvSpPr>
            <p:nvPr/>
          </p:nvSpPr>
          <p:spPr bwMode="auto">
            <a:xfrm>
              <a:off x="1312" y="1077"/>
              <a:ext cx="480" cy="488"/>
            </a:xfrm>
            <a:prstGeom prst="rect">
              <a:avLst/>
            </a:prstGeom>
            <a:solidFill>
              <a:schemeClr val="bg1"/>
            </a:solidFill>
            <a:ln w="9525">
              <a:noFill/>
              <a:miter lim="800000"/>
              <a:headEnd/>
              <a:tailEnd/>
            </a:ln>
          </p:spPr>
          <p:txBody>
            <a:bodyPr wrap="none" anchor="ctr"/>
            <a:lstStyle/>
            <a:p>
              <a:endParaRPr lang="en-US">
                <a:latin typeface="+mj-lt"/>
              </a:endParaRPr>
            </a:p>
          </p:txBody>
        </p:sp>
        <p:sp>
          <p:nvSpPr>
            <p:cNvPr id="4104" name="Rectangle 32"/>
            <p:cNvSpPr>
              <a:spLocks noChangeArrowheads="1"/>
            </p:cNvSpPr>
            <p:nvPr/>
          </p:nvSpPr>
          <p:spPr bwMode="auto">
            <a:xfrm>
              <a:off x="3944" y="1013"/>
              <a:ext cx="480" cy="488"/>
            </a:xfrm>
            <a:prstGeom prst="rect">
              <a:avLst/>
            </a:prstGeom>
            <a:solidFill>
              <a:schemeClr val="bg1"/>
            </a:solidFill>
            <a:ln w="9525">
              <a:noFill/>
              <a:miter lim="800000"/>
              <a:headEnd/>
              <a:tailEnd/>
            </a:ln>
          </p:spPr>
          <p:txBody>
            <a:bodyPr wrap="none" anchor="ctr"/>
            <a:lstStyle/>
            <a:p>
              <a:endParaRPr lang="en-US">
                <a:latin typeface="+mj-lt"/>
              </a:endParaRPr>
            </a:p>
          </p:txBody>
        </p:sp>
        <p:sp>
          <p:nvSpPr>
            <p:cNvPr id="4105" name="Rectangle 37"/>
            <p:cNvSpPr>
              <a:spLocks noChangeArrowheads="1"/>
            </p:cNvSpPr>
            <p:nvPr/>
          </p:nvSpPr>
          <p:spPr bwMode="auto">
            <a:xfrm>
              <a:off x="1826" y="1595"/>
              <a:ext cx="488" cy="167"/>
            </a:xfrm>
            <a:prstGeom prst="rect">
              <a:avLst/>
            </a:prstGeom>
            <a:solidFill>
              <a:srgbClr val="FF3399"/>
            </a:solidFill>
            <a:ln w="38100">
              <a:solidFill>
                <a:schemeClr val="tx1"/>
              </a:solidFill>
              <a:miter lim="800000"/>
              <a:headEnd/>
              <a:tailEnd/>
            </a:ln>
          </p:spPr>
          <p:txBody>
            <a:bodyPr wrap="none" anchor="ctr"/>
            <a:lstStyle/>
            <a:p>
              <a:pPr algn="ctr"/>
              <a:r>
                <a:rPr lang="en-US" sz="1600">
                  <a:solidFill>
                    <a:schemeClr val="bg1"/>
                  </a:solidFill>
                  <a:latin typeface="+mj-lt"/>
                </a:rPr>
                <a:t>cache</a:t>
              </a:r>
            </a:p>
          </p:txBody>
        </p:sp>
        <p:grpSp>
          <p:nvGrpSpPr>
            <p:cNvPr id="4106" name="Group 39"/>
            <p:cNvGrpSpPr>
              <a:grpSpLocks/>
            </p:cNvGrpSpPr>
            <p:nvPr/>
          </p:nvGrpSpPr>
          <p:grpSpPr bwMode="auto">
            <a:xfrm>
              <a:off x="2628" y="996"/>
              <a:ext cx="458" cy="505"/>
              <a:chOff x="2496" y="2725"/>
              <a:chExt cx="712" cy="739"/>
            </a:xfrm>
          </p:grpSpPr>
          <p:sp>
            <p:nvSpPr>
              <p:cNvPr id="4130" name="Rectangle 40"/>
              <p:cNvSpPr>
                <a:spLocks noChangeArrowheads="1"/>
              </p:cNvSpPr>
              <p:nvPr/>
            </p:nvSpPr>
            <p:spPr bwMode="auto">
              <a:xfrm>
                <a:off x="2592" y="3312"/>
                <a:ext cx="528" cy="144"/>
              </a:xfrm>
              <a:prstGeom prst="rect">
                <a:avLst/>
              </a:prstGeom>
              <a:solidFill>
                <a:schemeClr val="accent1"/>
              </a:solidFill>
              <a:ln w="38100" algn="ctr">
                <a:solidFill>
                  <a:schemeClr val="tx1"/>
                </a:solidFill>
                <a:miter lim="800000"/>
                <a:headEnd/>
                <a:tailEnd/>
              </a:ln>
            </p:spPr>
            <p:txBody>
              <a:bodyPr wrap="none" anchor="ctr"/>
              <a:lstStyle/>
              <a:p>
                <a:endParaRPr lang="en-US">
                  <a:latin typeface="+mj-lt"/>
                </a:endParaRPr>
              </a:p>
            </p:txBody>
          </p:sp>
          <p:sp>
            <p:nvSpPr>
              <p:cNvPr id="4131" name="Freeform 41"/>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1"/>
              </a:solidFill>
              <a:ln w="38100">
                <a:solidFill>
                  <a:schemeClr val="tx1"/>
                </a:solidFill>
                <a:round/>
                <a:headEnd/>
                <a:tailEnd/>
              </a:ln>
            </p:spPr>
            <p:txBody>
              <a:bodyPr wrap="none" anchor="ctr"/>
              <a:lstStyle/>
              <a:p>
                <a:endParaRPr lang="en-US">
                  <a:latin typeface="+mj-lt"/>
                </a:endParaRPr>
              </a:p>
            </p:txBody>
          </p:sp>
          <p:grpSp>
            <p:nvGrpSpPr>
              <p:cNvPr id="4132" name="Group 42"/>
              <p:cNvGrpSpPr>
                <a:grpSpLocks/>
              </p:cNvGrpSpPr>
              <p:nvPr/>
            </p:nvGrpSpPr>
            <p:grpSpPr bwMode="auto">
              <a:xfrm>
                <a:off x="3072" y="2832"/>
                <a:ext cx="136" cy="632"/>
                <a:chOff x="3072" y="2832"/>
                <a:chExt cx="136" cy="632"/>
              </a:xfrm>
            </p:grpSpPr>
            <p:sp>
              <p:nvSpPr>
                <p:cNvPr id="4137" name="Freeform 4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38" name="Freeform 4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39" name="Freeform 4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grpSp>
          <p:grpSp>
            <p:nvGrpSpPr>
              <p:cNvPr id="4133" name="Group 46"/>
              <p:cNvGrpSpPr>
                <a:grpSpLocks/>
              </p:cNvGrpSpPr>
              <p:nvPr/>
            </p:nvGrpSpPr>
            <p:grpSpPr bwMode="auto">
              <a:xfrm flipH="1">
                <a:off x="2496" y="2832"/>
                <a:ext cx="136" cy="632"/>
                <a:chOff x="3072" y="2832"/>
                <a:chExt cx="136" cy="632"/>
              </a:xfrm>
            </p:grpSpPr>
            <p:sp>
              <p:nvSpPr>
                <p:cNvPr id="4134" name="Freeform 4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35" name="Freeform 4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36" name="Freeform 4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grpSp>
        </p:grpSp>
        <p:grpSp>
          <p:nvGrpSpPr>
            <p:cNvPr id="4107" name="Group 50"/>
            <p:cNvGrpSpPr>
              <a:grpSpLocks/>
            </p:cNvGrpSpPr>
            <p:nvPr/>
          </p:nvGrpSpPr>
          <p:grpSpPr bwMode="auto">
            <a:xfrm>
              <a:off x="1827" y="973"/>
              <a:ext cx="551" cy="552"/>
              <a:chOff x="1008" y="2720"/>
              <a:chExt cx="856" cy="808"/>
            </a:xfrm>
          </p:grpSpPr>
          <p:sp>
            <p:nvSpPr>
              <p:cNvPr id="4121" name="Rectangle 51"/>
              <p:cNvSpPr>
                <a:spLocks noChangeArrowheads="1"/>
              </p:cNvSpPr>
              <p:nvPr/>
            </p:nvSpPr>
            <p:spPr bwMode="auto">
              <a:xfrm>
                <a:off x="1032" y="3304"/>
                <a:ext cx="488" cy="160"/>
              </a:xfrm>
              <a:prstGeom prst="rect">
                <a:avLst/>
              </a:prstGeom>
              <a:solidFill>
                <a:srgbClr val="FF33CC"/>
              </a:solidFill>
              <a:ln w="38100" algn="ctr">
                <a:solidFill>
                  <a:schemeClr val="tx1"/>
                </a:solidFill>
                <a:miter lim="800000"/>
                <a:headEnd/>
                <a:tailEnd/>
              </a:ln>
            </p:spPr>
            <p:txBody>
              <a:bodyPr wrap="none" anchor="ctr"/>
              <a:lstStyle/>
              <a:p>
                <a:endParaRPr lang="en-US">
                  <a:latin typeface="+mj-lt"/>
                </a:endParaRPr>
              </a:p>
            </p:txBody>
          </p:sp>
          <p:sp>
            <p:nvSpPr>
              <p:cNvPr id="4122" name="Freeform 52"/>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23" name="Freeform 53"/>
              <p:cNvSpPr>
                <a:spLocks/>
              </p:cNvSpPr>
              <p:nvPr/>
            </p:nvSpPr>
            <p:spPr bwMode="auto">
              <a:xfrm flipH="1">
                <a:off x="1077" y="3000"/>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24" name="Freeform 54"/>
              <p:cNvSpPr>
                <a:spLocks/>
              </p:cNvSpPr>
              <p:nvPr/>
            </p:nvSpPr>
            <p:spPr bwMode="auto">
              <a:xfrm flipH="1">
                <a:off x="1200" y="2800"/>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25" name="Freeform 55"/>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33CC"/>
              </a:solidFill>
              <a:ln w="38100">
                <a:solidFill>
                  <a:schemeClr val="tx1"/>
                </a:solidFill>
                <a:round/>
                <a:headEnd/>
                <a:tailEnd/>
              </a:ln>
            </p:spPr>
            <p:txBody>
              <a:bodyPr wrap="none" anchor="ctr"/>
              <a:lstStyle/>
              <a:p>
                <a:endParaRPr lang="en-US">
                  <a:latin typeface="+mj-lt"/>
                </a:endParaRPr>
              </a:p>
            </p:txBody>
          </p:sp>
          <p:sp>
            <p:nvSpPr>
              <p:cNvPr id="4126" name="Freeform 56"/>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33CC"/>
              </a:solidFill>
              <a:ln w="38100">
                <a:solidFill>
                  <a:schemeClr val="tx1"/>
                </a:solidFill>
                <a:round/>
                <a:headEnd/>
                <a:tailEnd/>
              </a:ln>
            </p:spPr>
            <p:txBody>
              <a:bodyPr wrap="none" anchor="ctr"/>
              <a:lstStyle/>
              <a:p>
                <a:endParaRPr lang="en-US">
                  <a:latin typeface="+mj-lt"/>
                </a:endParaRPr>
              </a:p>
            </p:txBody>
          </p:sp>
          <p:sp>
            <p:nvSpPr>
              <p:cNvPr id="4127" name="Freeform 57"/>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28" name="Freeform 58"/>
              <p:cNvSpPr>
                <a:spLocks/>
              </p:cNvSpPr>
              <p:nvPr/>
            </p:nvSpPr>
            <p:spPr bwMode="auto">
              <a:xfrm>
                <a:off x="1669" y="3008"/>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29" name="Freeform 59"/>
              <p:cNvSpPr>
                <a:spLocks/>
              </p:cNvSpPr>
              <p:nvPr/>
            </p:nvSpPr>
            <p:spPr bwMode="auto">
              <a:xfrm>
                <a:off x="1737" y="2840"/>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grpSp>
        <p:grpSp>
          <p:nvGrpSpPr>
            <p:cNvPr id="4108" name="Group 60"/>
            <p:cNvGrpSpPr>
              <a:grpSpLocks/>
            </p:cNvGrpSpPr>
            <p:nvPr/>
          </p:nvGrpSpPr>
          <p:grpSpPr bwMode="auto">
            <a:xfrm flipH="1">
              <a:off x="3335" y="973"/>
              <a:ext cx="552" cy="552"/>
              <a:chOff x="1008" y="2720"/>
              <a:chExt cx="856" cy="808"/>
            </a:xfrm>
          </p:grpSpPr>
          <p:sp>
            <p:nvSpPr>
              <p:cNvPr id="4112" name="Rectangle 61"/>
              <p:cNvSpPr>
                <a:spLocks noChangeArrowheads="1"/>
              </p:cNvSpPr>
              <p:nvPr/>
            </p:nvSpPr>
            <p:spPr bwMode="auto">
              <a:xfrm>
                <a:off x="1032" y="3304"/>
                <a:ext cx="488" cy="160"/>
              </a:xfrm>
              <a:prstGeom prst="rect">
                <a:avLst/>
              </a:prstGeom>
              <a:solidFill>
                <a:srgbClr val="FFFF99"/>
              </a:solidFill>
              <a:ln w="38100" algn="ctr">
                <a:solidFill>
                  <a:schemeClr val="tx1"/>
                </a:solidFill>
                <a:miter lim="800000"/>
                <a:headEnd/>
                <a:tailEnd/>
              </a:ln>
            </p:spPr>
            <p:txBody>
              <a:bodyPr wrap="none" anchor="ctr"/>
              <a:lstStyle/>
              <a:p>
                <a:endParaRPr lang="en-US">
                  <a:latin typeface="+mj-lt"/>
                </a:endParaRPr>
              </a:p>
            </p:txBody>
          </p:sp>
          <p:sp>
            <p:nvSpPr>
              <p:cNvPr id="4113" name="Freeform 62"/>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14" name="Freeform 63"/>
              <p:cNvSpPr>
                <a:spLocks/>
              </p:cNvSpPr>
              <p:nvPr/>
            </p:nvSpPr>
            <p:spPr bwMode="auto">
              <a:xfrm flipH="1">
                <a:off x="1077" y="3000"/>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15" name="Freeform 64"/>
              <p:cNvSpPr>
                <a:spLocks/>
              </p:cNvSpPr>
              <p:nvPr/>
            </p:nvSpPr>
            <p:spPr bwMode="auto">
              <a:xfrm flipH="1">
                <a:off x="1200" y="2800"/>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16" name="Freeform 65"/>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FF99"/>
              </a:solidFill>
              <a:ln w="38100">
                <a:solidFill>
                  <a:schemeClr val="tx1"/>
                </a:solidFill>
                <a:round/>
                <a:headEnd/>
                <a:tailEnd/>
              </a:ln>
            </p:spPr>
            <p:txBody>
              <a:bodyPr wrap="none" anchor="ctr"/>
              <a:lstStyle/>
              <a:p>
                <a:endParaRPr lang="en-US">
                  <a:latin typeface="+mj-lt"/>
                </a:endParaRPr>
              </a:p>
            </p:txBody>
          </p:sp>
          <p:sp>
            <p:nvSpPr>
              <p:cNvPr id="4117" name="Freeform 66"/>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FF99"/>
              </a:solidFill>
              <a:ln w="38100">
                <a:solidFill>
                  <a:schemeClr val="tx1"/>
                </a:solidFill>
                <a:round/>
                <a:headEnd/>
                <a:tailEnd/>
              </a:ln>
            </p:spPr>
            <p:txBody>
              <a:bodyPr wrap="none" anchor="ctr"/>
              <a:lstStyle/>
              <a:p>
                <a:endParaRPr lang="en-US">
                  <a:latin typeface="+mj-lt"/>
                </a:endParaRPr>
              </a:p>
            </p:txBody>
          </p:sp>
          <p:sp>
            <p:nvSpPr>
              <p:cNvPr id="4118" name="Freeform 67"/>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19" name="Freeform 68"/>
              <p:cNvSpPr>
                <a:spLocks/>
              </p:cNvSpPr>
              <p:nvPr/>
            </p:nvSpPr>
            <p:spPr bwMode="auto">
              <a:xfrm>
                <a:off x="1669" y="3008"/>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4120" name="Freeform 69"/>
              <p:cNvSpPr>
                <a:spLocks/>
              </p:cNvSpPr>
              <p:nvPr/>
            </p:nvSpPr>
            <p:spPr bwMode="auto">
              <a:xfrm>
                <a:off x="1737" y="2840"/>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mj-lt"/>
                </a:endParaRPr>
              </a:p>
            </p:txBody>
          </p:sp>
        </p:grpSp>
        <p:sp>
          <p:nvSpPr>
            <p:cNvPr id="4109" name="Rectangle 71"/>
            <p:cNvSpPr>
              <a:spLocks noChangeArrowheads="1"/>
            </p:cNvSpPr>
            <p:nvPr/>
          </p:nvSpPr>
          <p:spPr bwMode="auto">
            <a:xfrm>
              <a:off x="1731" y="1879"/>
              <a:ext cx="2258" cy="686"/>
            </a:xfrm>
            <a:prstGeom prst="rect">
              <a:avLst/>
            </a:prstGeom>
            <a:solidFill>
              <a:srgbClr val="00FF99"/>
            </a:solidFill>
            <a:ln w="38100">
              <a:solidFill>
                <a:schemeClr val="tx1"/>
              </a:solidFill>
              <a:miter lim="800000"/>
              <a:headEnd/>
              <a:tailEnd/>
            </a:ln>
          </p:spPr>
          <p:txBody>
            <a:bodyPr wrap="none" anchor="ctr"/>
            <a:lstStyle/>
            <a:p>
              <a:pPr algn="ctr"/>
              <a:r>
                <a:rPr lang="en-US">
                  <a:solidFill>
                    <a:schemeClr val="tx2"/>
                  </a:solidFill>
                  <a:latin typeface="+mj-lt"/>
                </a:rPr>
                <a:t>shared memory</a:t>
              </a:r>
            </a:p>
          </p:txBody>
        </p:sp>
        <p:sp>
          <p:nvSpPr>
            <p:cNvPr id="4110" name="Rectangle 73"/>
            <p:cNvSpPr>
              <a:spLocks noChangeArrowheads="1"/>
            </p:cNvSpPr>
            <p:nvPr/>
          </p:nvSpPr>
          <p:spPr bwMode="auto">
            <a:xfrm>
              <a:off x="3411" y="1595"/>
              <a:ext cx="487" cy="166"/>
            </a:xfrm>
            <a:prstGeom prst="rect">
              <a:avLst/>
            </a:prstGeom>
            <a:solidFill>
              <a:srgbClr val="FFFF99"/>
            </a:solidFill>
            <a:ln w="38100">
              <a:solidFill>
                <a:schemeClr val="tx1"/>
              </a:solidFill>
              <a:miter lim="800000"/>
              <a:headEnd/>
              <a:tailEnd/>
            </a:ln>
          </p:spPr>
          <p:txBody>
            <a:bodyPr wrap="none" anchor="ctr"/>
            <a:lstStyle/>
            <a:p>
              <a:pPr algn="ctr"/>
              <a:r>
                <a:rPr lang="en-US" sz="1600">
                  <a:solidFill>
                    <a:schemeClr val="tx1"/>
                  </a:solidFill>
                  <a:latin typeface="+mj-lt"/>
                </a:rPr>
                <a:t>cache</a:t>
              </a:r>
            </a:p>
          </p:txBody>
        </p:sp>
        <p:sp>
          <p:nvSpPr>
            <p:cNvPr id="4111" name="Rectangle 74"/>
            <p:cNvSpPr>
              <a:spLocks noChangeArrowheads="1"/>
            </p:cNvSpPr>
            <p:nvPr/>
          </p:nvSpPr>
          <p:spPr bwMode="auto">
            <a:xfrm>
              <a:off x="2653" y="1595"/>
              <a:ext cx="487" cy="166"/>
            </a:xfrm>
            <a:prstGeom prst="rect">
              <a:avLst/>
            </a:prstGeom>
            <a:solidFill>
              <a:schemeClr val="accent1"/>
            </a:solidFill>
            <a:ln w="38100">
              <a:solidFill>
                <a:schemeClr val="tx1"/>
              </a:solidFill>
              <a:miter lim="800000"/>
              <a:headEnd/>
              <a:tailEnd/>
            </a:ln>
          </p:spPr>
          <p:txBody>
            <a:bodyPr wrap="none" anchor="ctr"/>
            <a:lstStyle/>
            <a:p>
              <a:pPr algn="ctr"/>
              <a:r>
                <a:rPr lang="en-US" sz="1600">
                  <a:solidFill>
                    <a:schemeClr val="bg1"/>
                  </a:solidFill>
                  <a:latin typeface="+mj-lt"/>
                </a:rPr>
                <a:t>cache</a:t>
              </a:r>
            </a:p>
          </p:txBody>
        </p:sp>
      </p:grpSp>
      <p:sp>
        <p:nvSpPr>
          <p:cNvPr id="44" name="Slide Number Placeholder 43"/>
          <p:cNvSpPr>
            <a:spLocks noGrp="1"/>
          </p:cNvSpPr>
          <p:nvPr>
            <p:ph type="sldNum" sz="quarter" idx="11"/>
          </p:nvPr>
        </p:nvSpPr>
        <p:spPr/>
        <p:txBody>
          <a:bodyPr/>
          <a:lstStyle/>
          <a:p>
            <a:pPr>
              <a:defRPr/>
            </a:pPr>
            <a:fld id="{967C4D33-6383-4CFE-AFB7-F84E968E56E0}" type="slidenum">
              <a:rPr lang="ar-SA" smtClean="0">
                <a:latin typeface="+mj-lt"/>
              </a:rPr>
              <a:pPr>
                <a:defRPr/>
              </a:pPr>
              <a:t>3</a:t>
            </a:fld>
            <a:endParaRPr lang="en-US">
              <a:latin typeface="+mj-lt"/>
            </a:endParaRPr>
          </a:p>
        </p:txBody>
      </p:sp>
      <p:sp>
        <p:nvSpPr>
          <p:cNvPr id="45" name="Footer Placeholder 44"/>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smtClean="0"/>
              <a:t>Basic Idea</a:t>
            </a:r>
          </a:p>
        </p:txBody>
      </p:sp>
      <p:sp>
        <p:nvSpPr>
          <p:cNvPr id="29701" name="Rectangle 3"/>
          <p:cNvSpPr>
            <a:spLocks noGrp="1" noChangeArrowheads="1"/>
          </p:cNvSpPr>
          <p:nvPr>
            <p:ph type="body" idx="1"/>
          </p:nvPr>
        </p:nvSpPr>
        <p:spPr/>
        <p:txBody>
          <a:bodyPr/>
          <a:lstStyle/>
          <a:p>
            <a:pPr>
              <a:lnSpc>
                <a:spcPct val="90000"/>
              </a:lnSpc>
            </a:pPr>
            <a:r>
              <a:rPr lang="en-US" dirty="0" smtClean="0"/>
              <a:t>Threads use one-time consensus object to decide which node goes next</a:t>
            </a:r>
          </a:p>
          <a:p>
            <a:pPr>
              <a:lnSpc>
                <a:spcPct val="90000"/>
              </a:lnSpc>
            </a:pPr>
            <a:r>
              <a:rPr lang="en-US" dirty="0" smtClean="0"/>
              <a:t>Threads update actual </a:t>
            </a:r>
            <a:r>
              <a:rPr lang="en-US" dirty="0" smtClean="0">
                <a:solidFill>
                  <a:schemeClr val="tx1"/>
                </a:solidFill>
              </a:rPr>
              <a:t>next</a:t>
            </a:r>
            <a:r>
              <a:rPr lang="en-US" dirty="0" smtClean="0"/>
              <a:t> field to reflect consensus outcome</a:t>
            </a:r>
          </a:p>
          <a:p>
            <a:pPr lvl="1">
              <a:lnSpc>
                <a:spcPct val="90000"/>
              </a:lnSpc>
            </a:pPr>
            <a:r>
              <a:rPr lang="en-US" dirty="0" smtClean="0"/>
              <a:t>OK because they all write the same value </a:t>
            </a:r>
          </a:p>
          <a:p>
            <a:pPr>
              <a:lnSpc>
                <a:spcPct val="90000"/>
              </a:lnSpc>
            </a:pPr>
            <a:r>
              <a:rPr lang="en-US" dirty="0" smtClean="0"/>
              <a:t>Challenges</a:t>
            </a:r>
          </a:p>
          <a:p>
            <a:pPr lvl="1">
              <a:lnSpc>
                <a:spcPct val="90000"/>
              </a:lnSpc>
            </a:pPr>
            <a:r>
              <a:rPr lang="en-US" dirty="0" smtClean="0"/>
              <a:t>Lock-free means we need to worry what happens if a thread stops in the middle</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30</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class</a:t>
            </a:r>
            <a:r>
              <a:rPr lang="en-US" b="1" dirty="0">
                <a:latin typeface="Courier New" pitchFamily="49" charset="0"/>
              </a:rPr>
              <a:t> Node </a:t>
            </a:r>
            <a:r>
              <a:rPr lang="en-US" b="1" dirty="0">
                <a:solidFill>
                  <a:schemeClr val="tx1"/>
                </a:solidFill>
                <a:latin typeface="Courier New" pitchFamily="49" charset="0"/>
              </a:rPr>
              <a:t>implements</a:t>
            </a:r>
            <a:r>
              <a:rPr lang="en-US" b="1" dirty="0">
                <a:latin typeface="Courier New" pitchFamily="49" charset="0"/>
              </a:rPr>
              <a:t> </a:t>
            </a:r>
            <a:r>
              <a:rPr lang="en-US" b="1" dirty="0" err="1">
                <a:latin typeface="Courier New" pitchFamily="49" charset="0"/>
              </a:rPr>
              <a:t>java.lang.Comparable</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Consensus&lt;Node&gt; </a:t>
            </a:r>
            <a:r>
              <a:rPr lang="en-US" b="1" dirty="0" err="1">
                <a:latin typeface="Courier New" pitchFamily="49" charset="0"/>
              </a:rPr>
              <a:t>decideNext</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Node next; </a:t>
            </a:r>
          </a:p>
          <a:p>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a:t>
            </a:r>
            <a:r>
              <a:rPr lang="en-US" b="1" dirty="0" err="1">
                <a:latin typeface="Courier New" pitchFamily="49" charset="0"/>
              </a:rPr>
              <a:t>seq</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Node(</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err="1">
                <a:latin typeface="Courier New" pitchFamily="49" charset="0"/>
              </a:rPr>
              <a:t>invoc</a:t>
            </a:r>
            <a:r>
              <a:rPr lang="en-US" b="1" dirty="0">
                <a:latin typeface="Courier New" pitchFamily="49" charset="0"/>
              </a:rPr>
              <a:t> = </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    </a:t>
            </a:r>
            <a:r>
              <a:rPr lang="en-US" b="1" dirty="0" err="1">
                <a:latin typeface="Courier New" pitchFamily="49" charset="0"/>
              </a:rPr>
              <a:t>decideNext</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Consensus&lt;Node&gt;()</a:t>
            </a:r>
          </a:p>
          <a:p>
            <a:r>
              <a:rPr lang="en-US" b="1" dirty="0">
                <a:latin typeface="Courier New" pitchFamily="49" charset="0"/>
              </a:rPr>
              <a:t>    </a:t>
            </a:r>
            <a:r>
              <a:rPr lang="en-US" b="1" dirty="0" err="1">
                <a:latin typeface="Courier New" pitchFamily="49" charset="0"/>
              </a:rPr>
              <a:t>seq</a:t>
            </a:r>
            <a:r>
              <a:rPr lang="en-US" b="1" dirty="0">
                <a:latin typeface="Courier New" pitchFamily="49" charset="0"/>
              </a:rPr>
              <a:t> = 0;</a:t>
            </a:r>
          </a:p>
          <a:p>
            <a:r>
              <a:rPr lang="en-US" b="1" dirty="0">
                <a:latin typeface="Courier New" pitchFamily="49" charset="0"/>
              </a:rPr>
              <a:t>  }</a:t>
            </a:r>
          </a:p>
        </p:txBody>
      </p:sp>
      <p:sp>
        <p:nvSpPr>
          <p:cNvPr id="30725" name="Rectangle 3"/>
          <p:cNvSpPr>
            <a:spLocks noGrp="1" noChangeArrowheads="1"/>
          </p:cNvSpPr>
          <p:nvPr>
            <p:ph type="title"/>
          </p:nvPr>
        </p:nvSpPr>
        <p:spPr/>
        <p:txBody>
          <a:bodyPr/>
          <a:lstStyle/>
          <a:p>
            <a:r>
              <a:rPr lang="en-US" smtClean="0"/>
              <a:t>Basic Data Structures</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31</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Node implements</a:t>
            </a:r>
            <a:r>
              <a:rPr lang="en-US" b="1" dirty="0">
                <a:latin typeface="Courier New" pitchFamily="49" charset="0"/>
              </a:rPr>
              <a:t> </a:t>
            </a:r>
            <a:r>
              <a:rPr lang="en-US" b="1" dirty="0" err="1">
                <a:latin typeface="Courier New" pitchFamily="49" charset="0"/>
              </a:rPr>
              <a:t>java.lang.Comparable</a:t>
            </a:r>
            <a:r>
              <a:rPr lang="en-US" b="1" dirty="0">
                <a:latin typeface="Courier New" pitchFamily="49" charset="0"/>
              </a:rPr>
              <a:t> </a:t>
            </a:r>
            <a:r>
              <a:rPr lang="en-US" b="1" dirty="0">
                <a:solidFill>
                  <a:schemeClr val="folHlink"/>
                </a:solidFill>
                <a:latin typeface="Courier New" pitchFamily="49" charset="0"/>
              </a:rPr>
              <a:t>{</a:t>
            </a:r>
          </a:p>
          <a:p>
            <a:r>
              <a:rPr lang="en-US" b="1" dirty="0">
                <a:latin typeface="Courier New" pitchFamily="49" charset="0"/>
              </a:rPr>
              <a:t> </a:t>
            </a:r>
            <a:r>
              <a:rPr lang="en-US" b="1" dirty="0">
                <a:solidFill>
                  <a:schemeClr val="folHlink"/>
                </a:solidFill>
                <a:latin typeface="Courier New" pitchFamily="49" charset="0"/>
              </a:rPr>
              <a:t>public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Consensus&lt;Node&gt;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 next; </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 new Consensus&lt;Node&gt;()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a:t>
            </a:r>
          </a:p>
          <a:p>
            <a:r>
              <a:rPr lang="en-US" b="1" dirty="0">
                <a:solidFill>
                  <a:schemeClr val="folHlink"/>
                </a:solidFill>
                <a:latin typeface="Courier New" pitchFamily="49" charset="0"/>
              </a:rPr>
              <a:t>  }</a:t>
            </a:r>
          </a:p>
        </p:txBody>
      </p:sp>
      <p:sp>
        <p:nvSpPr>
          <p:cNvPr id="31749" name="Rectangle 3"/>
          <p:cNvSpPr>
            <a:spLocks noGrp="1" noChangeArrowheads="1"/>
          </p:cNvSpPr>
          <p:nvPr>
            <p:ph type="title"/>
          </p:nvPr>
        </p:nvSpPr>
        <p:spPr/>
        <p:txBody>
          <a:bodyPr/>
          <a:lstStyle/>
          <a:p>
            <a:r>
              <a:rPr lang="en-US" smtClean="0"/>
              <a:t>Basic Data Structures</a:t>
            </a:r>
          </a:p>
        </p:txBody>
      </p:sp>
      <p:sp>
        <p:nvSpPr>
          <p:cNvPr id="31750" name="AutoShape 6"/>
          <p:cNvSpPr>
            <a:spLocks noChangeArrowheads="1"/>
          </p:cNvSpPr>
          <p:nvPr/>
        </p:nvSpPr>
        <p:spPr bwMode="auto">
          <a:xfrm>
            <a:off x="971550" y="2505075"/>
            <a:ext cx="3956050" cy="542925"/>
          </a:xfrm>
          <a:prstGeom prst="wedgeRoundRectCallout">
            <a:avLst>
              <a:gd name="adj1" fmla="val 37361"/>
              <a:gd name="adj2" fmla="val 29590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31751" name="Rectangle 7"/>
          <p:cNvSpPr>
            <a:spLocks noChangeArrowheads="1"/>
          </p:cNvSpPr>
          <p:nvPr/>
        </p:nvSpPr>
        <p:spPr bwMode="auto">
          <a:xfrm>
            <a:off x="1501775" y="4394200"/>
            <a:ext cx="6654800"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Standard interface for class whose objects are totally ordered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32</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Node implements</a:t>
            </a:r>
            <a:r>
              <a:rPr lang="en-US" b="1" dirty="0">
                <a:latin typeface="Courier New" pitchFamily="49" charset="0"/>
              </a:rPr>
              <a:t> </a:t>
            </a:r>
            <a:r>
              <a:rPr lang="en-US" b="1" dirty="0" err="1">
                <a:solidFill>
                  <a:schemeClr val="folHlink"/>
                </a:solidFill>
                <a:latin typeface="Courier New" pitchFamily="49" charset="0"/>
              </a:rPr>
              <a:t>java.lang.Comparable</a:t>
            </a:r>
            <a:r>
              <a:rPr lang="en-US" b="1" dirty="0">
                <a:latin typeface="Courier New" pitchFamily="49" charset="0"/>
              </a:rPr>
              <a:t> </a:t>
            </a:r>
            <a:r>
              <a:rPr lang="en-US" b="1" dirty="0">
                <a:solidFill>
                  <a:schemeClr val="folHlink"/>
                </a:solidFill>
                <a:latin typeface="Courier New" pitchFamily="49" charset="0"/>
              </a:rPr>
              <a:t>{</a:t>
            </a:r>
          </a:p>
          <a:p>
            <a:r>
              <a:rPr lang="en-US" b="1" dirty="0">
                <a:latin typeface="Courier New" pitchFamily="49" charset="0"/>
              </a:rPr>
              <a:t> public </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solidFill>
                  <a:schemeClr val="folHlink"/>
                </a:solidFill>
                <a:latin typeface="Courier New" pitchFamily="49" charset="0"/>
              </a:rPr>
              <a:t> public Consensus&lt;Node&gt;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 next; </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 new Consensus&lt;Node&gt;()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a:t>
            </a:r>
          </a:p>
          <a:p>
            <a:r>
              <a:rPr lang="en-US" b="1" dirty="0">
                <a:solidFill>
                  <a:schemeClr val="folHlink"/>
                </a:solidFill>
                <a:latin typeface="Courier New" pitchFamily="49" charset="0"/>
              </a:rPr>
              <a:t>  }</a:t>
            </a:r>
          </a:p>
        </p:txBody>
      </p:sp>
      <p:sp>
        <p:nvSpPr>
          <p:cNvPr id="32773" name="Rectangle 3"/>
          <p:cNvSpPr>
            <a:spLocks noGrp="1" noChangeArrowheads="1"/>
          </p:cNvSpPr>
          <p:nvPr>
            <p:ph type="title"/>
          </p:nvPr>
        </p:nvSpPr>
        <p:spPr/>
        <p:txBody>
          <a:bodyPr/>
          <a:lstStyle/>
          <a:p>
            <a:r>
              <a:rPr lang="en-US" smtClean="0"/>
              <a:t>Basic Data Structures</a:t>
            </a:r>
          </a:p>
        </p:txBody>
      </p:sp>
      <p:sp>
        <p:nvSpPr>
          <p:cNvPr id="32774" name="AutoShape 4"/>
          <p:cNvSpPr>
            <a:spLocks noChangeArrowheads="1"/>
          </p:cNvSpPr>
          <p:nvPr/>
        </p:nvSpPr>
        <p:spPr bwMode="auto">
          <a:xfrm>
            <a:off x="1030288" y="2844800"/>
            <a:ext cx="3956050" cy="542925"/>
          </a:xfrm>
          <a:prstGeom prst="wedgeRoundRectCallout">
            <a:avLst>
              <a:gd name="adj1" fmla="val 37361"/>
              <a:gd name="adj2" fmla="val 22514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32775" name="Rectangle 5"/>
          <p:cNvSpPr>
            <a:spLocks noChangeArrowheads="1"/>
          </p:cNvSpPr>
          <p:nvPr/>
        </p:nvSpPr>
        <p:spPr bwMode="auto">
          <a:xfrm>
            <a:off x="1501775" y="4394200"/>
            <a:ext cx="6654800" cy="519113"/>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the invocation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33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Node implements</a:t>
            </a:r>
            <a:r>
              <a:rPr lang="en-US" b="1" dirty="0">
                <a:latin typeface="Courier New" pitchFamily="49" charset="0"/>
              </a:rPr>
              <a:t> </a:t>
            </a:r>
            <a:r>
              <a:rPr lang="en-US" b="1" dirty="0" err="1">
                <a:solidFill>
                  <a:schemeClr val="folHlink"/>
                </a:solidFill>
                <a:latin typeface="Courier New" pitchFamily="49" charset="0"/>
              </a:rPr>
              <a:t>java.lang.Comparable</a:t>
            </a:r>
            <a:r>
              <a:rPr lang="en-US" b="1" dirty="0">
                <a:latin typeface="Courier New" pitchFamily="49" charset="0"/>
              </a:rPr>
              <a:t> </a:t>
            </a:r>
            <a:r>
              <a:rPr lang="en-US" b="1" dirty="0">
                <a:solidFill>
                  <a:schemeClr val="folHlink"/>
                </a:solidFill>
                <a:latin typeface="Courier New" pitchFamily="49" charset="0"/>
              </a:rPr>
              <a:t>{</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latin typeface="Courier New" pitchFamily="49" charset="0"/>
              </a:rPr>
              <a:t> public Consensus&lt;Node&gt; </a:t>
            </a:r>
            <a:r>
              <a:rPr lang="en-US" b="1" dirty="0" err="1">
                <a:latin typeface="Courier New" pitchFamily="49" charset="0"/>
              </a:rPr>
              <a:t>decideNext</a:t>
            </a:r>
            <a:r>
              <a:rPr lang="en-US" b="1" dirty="0">
                <a:latin typeface="Courier New" pitchFamily="49" charset="0"/>
              </a:rPr>
              <a:t>; </a:t>
            </a:r>
          </a:p>
          <a:p>
            <a:r>
              <a:rPr lang="en-US" b="1" dirty="0">
                <a:solidFill>
                  <a:schemeClr val="folHlink"/>
                </a:solidFill>
                <a:latin typeface="Courier New" pitchFamily="49" charset="0"/>
              </a:rPr>
              <a:t> public Node next; </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 new Consensus&lt;Node&gt;()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a:t>
            </a:r>
          </a:p>
          <a:p>
            <a:r>
              <a:rPr lang="en-US" b="1" dirty="0">
                <a:solidFill>
                  <a:schemeClr val="folHlink"/>
                </a:solidFill>
                <a:latin typeface="Courier New" pitchFamily="49" charset="0"/>
              </a:rPr>
              <a:t>  }</a:t>
            </a:r>
          </a:p>
        </p:txBody>
      </p:sp>
      <p:sp>
        <p:nvSpPr>
          <p:cNvPr id="33797" name="Rectangle 3"/>
          <p:cNvSpPr>
            <a:spLocks noGrp="1" noChangeArrowheads="1"/>
          </p:cNvSpPr>
          <p:nvPr>
            <p:ph type="title"/>
          </p:nvPr>
        </p:nvSpPr>
        <p:spPr/>
        <p:txBody>
          <a:bodyPr/>
          <a:lstStyle/>
          <a:p>
            <a:r>
              <a:rPr lang="en-US" smtClean="0"/>
              <a:t>Basic Data Structures</a:t>
            </a:r>
          </a:p>
        </p:txBody>
      </p:sp>
      <p:sp>
        <p:nvSpPr>
          <p:cNvPr id="33798" name="AutoShape 4"/>
          <p:cNvSpPr>
            <a:spLocks noChangeArrowheads="1"/>
          </p:cNvSpPr>
          <p:nvPr/>
        </p:nvSpPr>
        <p:spPr bwMode="auto">
          <a:xfrm>
            <a:off x="1044575" y="3184525"/>
            <a:ext cx="6757988" cy="615950"/>
          </a:xfrm>
          <a:prstGeom prst="wedgeRoundRectCallout">
            <a:avLst>
              <a:gd name="adj1" fmla="val 1139"/>
              <a:gd name="adj2" fmla="val 204380"/>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33799" name="Rectangle 5"/>
          <p:cNvSpPr>
            <a:spLocks noChangeArrowheads="1"/>
          </p:cNvSpPr>
          <p:nvPr/>
        </p:nvSpPr>
        <p:spPr bwMode="auto">
          <a:xfrm>
            <a:off x="1398588" y="4968875"/>
            <a:ext cx="6654800"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Decide on next node </a:t>
            </a:r>
          </a:p>
          <a:p>
            <a:pPr algn="ctr"/>
            <a:r>
              <a:rPr lang="en-US" sz="2800" b="1" dirty="0">
                <a:solidFill>
                  <a:srgbClr val="FF0000"/>
                </a:solidFill>
                <a:latin typeface="+mj-lt"/>
              </a:rPr>
              <a:t>(next method applied to object)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34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Node implements</a:t>
            </a:r>
            <a:r>
              <a:rPr lang="en-US" b="1" dirty="0">
                <a:latin typeface="Courier New" pitchFamily="49" charset="0"/>
              </a:rPr>
              <a:t> </a:t>
            </a:r>
            <a:r>
              <a:rPr lang="en-US" b="1" dirty="0" err="1">
                <a:solidFill>
                  <a:schemeClr val="folHlink"/>
                </a:solidFill>
                <a:latin typeface="Courier New" pitchFamily="49" charset="0"/>
              </a:rPr>
              <a:t>java.lang.Comparable</a:t>
            </a:r>
            <a:r>
              <a:rPr lang="en-US" b="1" dirty="0">
                <a:latin typeface="Courier New" pitchFamily="49" charset="0"/>
              </a:rPr>
              <a:t> </a:t>
            </a:r>
            <a:r>
              <a:rPr lang="en-US" b="1" dirty="0">
                <a:solidFill>
                  <a:schemeClr val="folHlink"/>
                </a:solidFill>
                <a:latin typeface="Courier New" pitchFamily="49" charset="0"/>
              </a:rPr>
              <a:t>{</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Consensus&lt;Node&gt;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a:t>
            </a:r>
          </a:p>
          <a:p>
            <a:r>
              <a:rPr lang="en-US" b="1" dirty="0">
                <a:latin typeface="Courier New" pitchFamily="49" charset="0"/>
              </a:rPr>
              <a:t> public Node next; </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 new Consensus&lt;Node&gt;()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a:t>
            </a:r>
          </a:p>
          <a:p>
            <a:r>
              <a:rPr lang="en-US" b="1" dirty="0">
                <a:solidFill>
                  <a:schemeClr val="folHlink"/>
                </a:solidFill>
                <a:latin typeface="Courier New" pitchFamily="49" charset="0"/>
              </a:rPr>
              <a:t>  }</a:t>
            </a:r>
          </a:p>
        </p:txBody>
      </p:sp>
      <p:sp>
        <p:nvSpPr>
          <p:cNvPr id="34821" name="Rectangle 3"/>
          <p:cNvSpPr>
            <a:spLocks noGrp="1" noChangeArrowheads="1"/>
          </p:cNvSpPr>
          <p:nvPr>
            <p:ph type="title"/>
          </p:nvPr>
        </p:nvSpPr>
        <p:spPr/>
        <p:txBody>
          <a:bodyPr/>
          <a:lstStyle/>
          <a:p>
            <a:r>
              <a:rPr lang="en-US" smtClean="0"/>
              <a:t>Basic Data Structures</a:t>
            </a:r>
          </a:p>
        </p:txBody>
      </p:sp>
      <p:sp>
        <p:nvSpPr>
          <p:cNvPr id="34822" name="AutoShape 4"/>
          <p:cNvSpPr>
            <a:spLocks noChangeArrowheads="1"/>
          </p:cNvSpPr>
          <p:nvPr/>
        </p:nvSpPr>
        <p:spPr bwMode="auto">
          <a:xfrm>
            <a:off x="1060450" y="3656013"/>
            <a:ext cx="3498850" cy="512762"/>
          </a:xfrm>
          <a:prstGeom prst="wedgeRoundRectCallout">
            <a:avLst>
              <a:gd name="adj1" fmla="val 48319"/>
              <a:gd name="adj2" fmla="val 163620"/>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34823" name="Rectangle 5"/>
          <p:cNvSpPr>
            <a:spLocks noChangeArrowheads="1"/>
          </p:cNvSpPr>
          <p:nvPr/>
        </p:nvSpPr>
        <p:spPr bwMode="auto">
          <a:xfrm>
            <a:off x="1382713" y="4968875"/>
            <a:ext cx="6654800" cy="1373188"/>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Traversable pointer to next node</a:t>
            </a:r>
          </a:p>
          <a:p>
            <a:pPr algn="ctr"/>
            <a:r>
              <a:rPr lang="en-US" sz="2800" b="1" dirty="0">
                <a:solidFill>
                  <a:srgbClr val="FF0000"/>
                </a:solidFill>
                <a:latin typeface="+mj-lt"/>
              </a:rPr>
              <a:t>(needed because you cannot repeatedly read a consensus object)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35</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Node implements</a:t>
            </a:r>
            <a:r>
              <a:rPr lang="en-US" b="1" dirty="0">
                <a:latin typeface="Courier New" pitchFamily="49" charset="0"/>
              </a:rPr>
              <a:t> </a:t>
            </a:r>
            <a:r>
              <a:rPr lang="en-US" b="1" dirty="0" err="1">
                <a:solidFill>
                  <a:schemeClr val="folHlink"/>
                </a:solidFill>
                <a:latin typeface="Courier New" pitchFamily="49" charset="0"/>
              </a:rPr>
              <a:t>java.lang.Comparable</a:t>
            </a:r>
            <a:r>
              <a:rPr lang="en-US" b="1" dirty="0">
                <a:latin typeface="Courier New" pitchFamily="49" charset="0"/>
              </a:rPr>
              <a:t> </a:t>
            </a:r>
            <a:r>
              <a:rPr lang="en-US" b="1" dirty="0">
                <a:solidFill>
                  <a:schemeClr val="folHlink"/>
                </a:solidFill>
                <a:latin typeface="Courier New" pitchFamily="49" charset="0"/>
              </a:rPr>
              <a:t>{</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Consensus&lt;Node&gt;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 next; </a:t>
            </a:r>
          </a:p>
          <a:p>
            <a:r>
              <a:rPr lang="en-US" b="1" dirty="0">
                <a:latin typeface="Courier New" pitchFamily="49" charset="0"/>
              </a:rPr>
              <a:t> public </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seq</a:t>
            </a:r>
            <a:r>
              <a:rPr lang="en-US" b="1" dirty="0">
                <a:latin typeface="Courier New" pitchFamily="49" charset="0"/>
              </a:rPr>
              <a:t>;                      </a:t>
            </a:r>
          </a:p>
          <a:p>
            <a:r>
              <a:rPr lang="en-US" b="1" dirty="0">
                <a:solidFill>
                  <a:schemeClr val="folHlink"/>
                </a:solidFill>
                <a:latin typeface="Courier New" pitchFamily="49" charset="0"/>
              </a:rPr>
              <a:t> public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 new Consensus&lt;Node&gt;()</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a:t>
            </a:r>
          </a:p>
          <a:p>
            <a:r>
              <a:rPr lang="en-US" b="1" dirty="0">
                <a:solidFill>
                  <a:schemeClr val="folHlink"/>
                </a:solidFill>
                <a:latin typeface="Courier New" pitchFamily="49" charset="0"/>
              </a:rPr>
              <a:t>  }</a:t>
            </a:r>
          </a:p>
        </p:txBody>
      </p:sp>
      <p:sp>
        <p:nvSpPr>
          <p:cNvPr id="35845" name="Rectangle 3"/>
          <p:cNvSpPr>
            <a:spLocks noGrp="1" noChangeArrowheads="1"/>
          </p:cNvSpPr>
          <p:nvPr>
            <p:ph type="title"/>
          </p:nvPr>
        </p:nvSpPr>
        <p:spPr/>
        <p:txBody>
          <a:bodyPr/>
          <a:lstStyle/>
          <a:p>
            <a:r>
              <a:rPr lang="en-US" smtClean="0"/>
              <a:t>Basic Data Structures</a:t>
            </a:r>
          </a:p>
        </p:txBody>
      </p:sp>
      <p:sp>
        <p:nvSpPr>
          <p:cNvPr id="35846" name="AutoShape 4"/>
          <p:cNvSpPr>
            <a:spLocks noChangeArrowheads="1"/>
          </p:cNvSpPr>
          <p:nvPr/>
        </p:nvSpPr>
        <p:spPr bwMode="auto">
          <a:xfrm>
            <a:off x="1046163" y="4010025"/>
            <a:ext cx="3498850" cy="512763"/>
          </a:xfrm>
          <a:prstGeom prst="wedgeRoundRectCallout">
            <a:avLst>
              <a:gd name="adj1" fmla="val 67968"/>
              <a:gd name="adj2" fmla="val 228639"/>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35847" name="Rectangle 5"/>
          <p:cNvSpPr>
            <a:spLocks noChangeArrowheads="1"/>
          </p:cNvSpPr>
          <p:nvPr/>
        </p:nvSpPr>
        <p:spPr bwMode="auto">
          <a:xfrm>
            <a:off x="4440238" y="5432425"/>
            <a:ext cx="3762375" cy="519113"/>
          </a:xfrm>
          <a:prstGeom prst="rect">
            <a:avLst/>
          </a:prstGeom>
          <a:solidFill>
            <a:srgbClr val="FFFFCC"/>
          </a:solidFill>
          <a:ln w="9525">
            <a:noFill/>
            <a:miter lim="800000"/>
            <a:headEnd/>
            <a:tailEnd/>
          </a:ln>
        </p:spPr>
        <p:txBody>
          <a:bodyPr>
            <a:spAutoFit/>
          </a:bodyPr>
          <a:lstStyle/>
          <a:p>
            <a:pPr algn="ctr"/>
            <a:r>
              <a:rPr lang="en-US" sz="2800" b="1" dirty="0" err="1">
                <a:solidFill>
                  <a:srgbClr val="FF0000"/>
                </a:solidFill>
                <a:latin typeface="+mj-lt"/>
              </a:rPr>
              <a:t>Seq</a:t>
            </a:r>
            <a:r>
              <a:rPr lang="en-US" sz="2800" b="1" dirty="0">
                <a:solidFill>
                  <a:srgbClr val="FF0000"/>
                </a:solidFill>
                <a:latin typeface="+mj-lt"/>
              </a:rPr>
              <a:t> number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36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ChangeArrowheads="1"/>
          </p:cNvSpPr>
          <p:nvPr/>
        </p:nvSpPr>
        <p:spPr bwMode="auto">
          <a:xfrm>
            <a:off x="1011238" y="2165350"/>
            <a:ext cx="7315200" cy="4154984"/>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Node implements</a:t>
            </a:r>
            <a:r>
              <a:rPr lang="en-US" b="1" dirty="0">
                <a:latin typeface="Courier New" pitchFamily="49" charset="0"/>
              </a:rPr>
              <a:t> </a:t>
            </a:r>
            <a:r>
              <a:rPr lang="en-US" b="1" dirty="0" err="1">
                <a:solidFill>
                  <a:schemeClr val="folHlink"/>
                </a:solidFill>
                <a:latin typeface="Courier New" pitchFamily="49" charset="0"/>
              </a:rPr>
              <a:t>java.lang.Comparable</a:t>
            </a:r>
            <a:r>
              <a:rPr lang="en-US" b="1" dirty="0">
                <a:latin typeface="Courier New" pitchFamily="49" charset="0"/>
              </a:rPr>
              <a:t> </a:t>
            </a:r>
            <a:r>
              <a:rPr lang="en-US" b="1" dirty="0">
                <a:solidFill>
                  <a:schemeClr val="folHlink"/>
                </a:solidFill>
                <a:latin typeface="Courier New" pitchFamily="49" charset="0"/>
              </a:rPr>
              <a:t>{</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Consensus&lt;Node&gt; </a:t>
            </a:r>
            <a:r>
              <a:rPr lang="en-US" b="1" dirty="0" err="1">
                <a:solidFill>
                  <a:schemeClr val="folHlink"/>
                </a:solidFill>
                <a:latin typeface="Courier New" pitchFamily="49" charset="0"/>
              </a:rPr>
              <a:t>decideNext</a:t>
            </a:r>
            <a:r>
              <a:rPr lang="en-US" b="1" dirty="0">
                <a:solidFill>
                  <a:schemeClr val="folHlink"/>
                </a:solidFill>
                <a:latin typeface="Courier New" pitchFamily="49" charset="0"/>
              </a:rPr>
              <a:t>; </a:t>
            </a:r>
          </a:p>
          <a:p>
            <a:r>
              <a:rPr lang="en-US" b="1" dirty="0">
                <a:solidFill>
                  <a:schemeClr val="folHlink"/>
                </a:solidFill>
                <a:latin typeface="Courier New" pitchFamily="49" charset="0"/>
              </a:rPr>
              <a:t> public Node next; </a:t>
            </a:r>
          </a:p>
          <a:p>
            <a:r>
              <a:rPr lang="en-US" b="1" dirty="0">
                <a:solidFill>
                  <a:schemeClr val="folHlink"/>
                </a:solidFill>
                <a:latin typeface="Courier New" pitchFamily="49" charset="0"/>
              </a:rPr>
              <a:t> public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seq</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a:solidFill>
                  <a:schemeClr val="tx1"/>
                </a:solidFill>
                <a:latin typeface="Courier New" pitchFamily="49" charset="0"/>
              </a:rPr>
              <a:t>public</a:t>
            </a:r>
            <a:r>
              <a:rPr lang="en-US" b="1" dirty="0">
                <a:latin typeface="Courier New" pitchFamily="49" charset="0"/>
              </a:rPr>
              <a:t> Node(</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err="1">
                <a:latin typeface="Courier New" pitchFamily="49" charset="0"/>
              </a:rPr>
              <a:t>invoc</a:t>
            </a:r>
            <a:r>
              <a:rPr lang="en-US" b="1" dirty="0">
                <a:latin typeface="Courier New" pitchFamily="49" charset="0"/>
              </a:rPr>
              <a:t> = </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    </a:t>
            </a:r>
            <a:r>
              <a:rPr lang="en-US" b="1" dirty="0" err="1">
                <a:latin typeface="Courier New" pitchFamily="49" charset="0"/>
              </a:rPr>
              <a:t>decideNext</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Consensus&lt;Node&gt;()</a:t>
            </a:r>
          </a:p>
          <a:p>
            <a:r>
              <a:rPr lang="en-US" b="1" dirty="0">
                <a:latin typeface="Courier New" pitchFamily="49" charset="0"/>
              </a:rPr>
              <a:t>    </a:t>
            </a:r>
            <a:r>
              <a:rPr lang="en-US" b="1" dirty="0" err="1">
                <a:latin typeface="Courier New" pitchFamily="49" charset="0"/>
              </a:rPr>
              <a:t>seq</a:t>
            </a:r>
            <a:r>
              <a:rPr lang="en-US" b="1" dirty="0">
                <a:latin typeface="Courier New" pitchFamily="49" charset="0"/>
              </a:rPr>
              <a:t> = 0;</a:t>
            </a:r>
          </a:p>
          <a:p>
            <a:r>
              <a:rPr lang="en-US" b="1" dirty="0">
                <a:latin typeface="Courier New" pitchFamily="49" charset="0"/>
              </a:rPr>
              <a:t>  }</a:t>
            </a:r>
          </a:p>
        </p:txBody>
      </p:sp>
      <p:sp>
        <p:nvSpPr>
          <p:cNvPr id="36869" name="Rectangle 3"/>
          <p:cNvSpPr>
            <a:spLocks noGrp="1" noChangeArrowheads="1"/>
          </p:cNvSpPr>
          <p:nvPr>
            <p:ph type="title"/>
          </p:nvPr>
        </p:nvSpPr>
        <p:spPr/>
        <p:txBody>
          <a:bodyPr/>
          <a:lstStyle/>
          <a:p>
            <a:r>
              <a:rPr lang="en-US" smtClean="0"/>
              <a:t>Basic Data Structures</a:t>
            </a:r>
          </a:p>
        </p:txBody>
      </p:sp>
      <p:sp>
        <p:nvSpPr>
          <p:cNvPr id="36870" name="AutoShape 4"/>
          <p:cNvSpPr>
            <a:spLocks noChangeArrowheads="1"/>
          </p:cNvSpPr>
          <p:nvPr/>
        </p:nvSpPr>
        <p:spPr bwMode="auto">
          <a:xfrm>
            <a:off x="1030288" y="4275138"/>
            <a:ext cx="7202487" cy="2046287"/>
          </a:xfrm>
          <a:prstGeom prst="wedgeRoundRectCallout">
            <a:avLst>
              <a:gd name="adj1" fmla="val 1620"/>
              <a:gd name="adj2" fmla="val -10771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36871" name="Rectangle 5"/>
          <p:cNvSpPr>
            <a:spLocks noChangeArrowheads="1"/>
          </p:cNvSpPr>
          <p:nvPr/>
        </p:nvSpPr>
        <p:spPr bwMode="auto">
          <a:xfrm>
            <a:off x="992188" y="2200275"/>
            <a:ext cx="7285037"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Create new node for this method invocation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37</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AutoShape 2"/>
          <p:cNvSpPr>
            <a:spLocks noChangeArrowheads="1"/>
          </p:cNvSpPr>
          <p:nvPr/>
        </p:nvSpPr>
        <p:spPr bwMode="auto">
          <a:xfrm>
            <a:off x="528638" y="3149600"/>
            <a:ext cx="912812"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n-lt"/>
            </a:endParaRPr>
          </a:p>
        </p:txBody>
      </p:sp>
      <p:sp>
        <p:nvSpPr>
          <p:cNvPr id="37893" name="Rectangle 3"/>
          <p:cNvSpPr>
            <a:spLocks noGrp="1" noChangeArrowheads="1"/>
          </p:cNvSpPr>
          <p:nvPr>
            <p:ph type="title"/>
          </p:nvPr>
        </p:nvSpPr>
        <p:spPr>
          <a:xfrm>
            <a:off x="698500" y="427038"/>
            <a:ext cx="7772400" cy="1143000"/>
          </a:xfrm>
        </p:spPr>
        <p:txBody>
          <a:bodyPr/>
          <a:lstStyle/>
          <a:p>
            <a:r>
              <a:rPr lang="en-US" smtClean="0">
                <a:latin typeface="+mn-lt"/>
              </a:rPr>
              <a:t>Universal Object</a:t>
            </a:r>
          </a:p>
        </p:txBody>
      </p:sp>
      <p:sp>
        <p:nvSpPr>
          <p:cNvPr id="808964" name="AutoShape 4"/>
          <p:cNvSpPr>
            <a:spLocks noChangeArrowheads="1"/>
          </p:cNvSpPr>
          <p:nvPr/>
        </p:nvSpPr>
        <p:spPr bwMode="auto">
          <a:xfrm>
            <a:off x="4083050" y="3146425"/>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808965" name="AutoShape 5"/>
          <p:cNvSpPr>
            <a:spLocks noChangeArrowheads="1"/>
          </p:cNvSpPr>
          <p:nvPr/>
        </p:nvSpPr>
        <p:spPr bwMode="auto">
          <a:xfrm>
            <a:off x="2900363" y="3146425"/>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808966" name="AutoShape 6"/>
          <p:cNvSpPr>
            <a:spLocks noChangeArrowheads="1"/>
          </p:cNvSpPr>
          <p:nvPr/>
        </p:nvSpPr>
        <p:spPr bwMode="auto">
          <a:xfrm>
            <a:off x="1717675" y="313055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n-lt"/>
            </a:endParaRPr>
          </a:p>
        </p:txBody>
      </p:sp>
      <p:sp>
        <p:nvSpPr>
          <p:cNvPr id="37897" name="Line 7"/>
          <p:cNvSpPr>
            <a:spLocks noChangeShapeType="1"/>
          </p:cNvSpPr>
          <p:nvPr/>
        </p:nvSpPr>
        <p:spPr bwMode="auto">
          <a:xfrm>
            <a:off x="2630488" y="3381375"/>
            <a:ext cx="268287" cy="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37898" name="Line 8"/>
          <p:cNvSpPr>
            <a:spLocks noChangeShapeType="1"/>
          </p:cNvSpPr>
          <p:nvPr/>
        </p:nvSpPr>
        <p:spPr bwMode="auto">
          <a:xfrm>
            <a:off x="3814763" y="3381375"/>
            <a:ext cx="268287" cy="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37899" name="Line 9"/>
          <p:cNvSpPr>
            <a:spLocks noChangeShapeType="1"/>
          </p:cNvSpPr>
          <p:nvPr/>
        </p:nvSpPr>
        <p:spPr bwMode="auto">
          <a:xfrm>
            <a:off x="1447800" y="3365500"/>
            <a:ext cx="269875" cy="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808970" name="AutoShape 10"/>
          <p:cNvSpPr>
            <a:spLocks noChangeArrowheads="1"/>
          </p:cNvSpPr>
          <p:nvPr/>
        </p:nvSpPr>
        <p:spPr bwMode="auto">
          <a:xfrm>
            <a:off x="3529013" y="4246563"/>
            <a:ext cx="1046162" cy="561975"/>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37901" name="Text Box 11"/>
          <p:cNvSpPr txBox="1">
            <a:spLocks noChangeArrowheads="1"/>
          </p:cNvSpPr>
          <p:nvPr/>
        </p:nvSpPr>
        <p:spPr bwMode="auto">
          <a:xfrm>
            <a:off x="2454752" y="4300538"/>
            <a:ext cx="902811" cy="461665"/>
          </a:xfrm>
          <a:prstGeom prst="rect">
            <a:avLst/>
          </a:prstGeom>
          <a:noFill/>
          <a:ln w="9525">
            <a:noFill/>
            <a:miter lim="800000"/>
            <a:headEnd/>
            <a:tailEnd/>
          </a:ln>
        </p:spPr>
        <p:txBody>
          <a:bodyPr wrap="none">
            <a:spAutoFit/>
          </a:bodyPr>
          <a:lstStyle/>
          <a:p>
            <a:pPr algn="r"/>
            <a:r>
              <a:rPr lang="en-US" b="1">
                <a:latin typeface="+mn-lt"/>
              </a:rPr>
              <a:t>head</a:t>
            </a:r>
          </a:p>
        </p:txBody>
      </p:sp>
      <p:sp>
        <p:nvSpPr>
          <p:cNvPr id="37902" name="Text Box 12"/>
          <p:cNvSpPr txBox="1">
            <a:spLocks noChangeArrowheads="1"/>
          </p:cNvSpPr>
          <p:nvPr/>
        </p:nvSpPr>
        <p:spPr bwMode="auto">
          <a:xfrm>
            <a:off x="873583" y="3092450"/>
            <a:ext cx="412292" cy="584775"/>
          </a:xfrm>
          <a:prstGeom prst="rect">
            <a:avLst/>
          </a:prstGeom>
          <a:noFill/>
          <a:ln w="9525">
            <a:noFill/>
            <a:miter lim="800000"/>
            <a:headEnd/>
            <a:tailEnd/>
          </a:ln>
        </p:spPr>
        <p:txBody>
          <a:bodyPr wrap="none">
            <a:spAutoFit/>
          </a:bodyPr>
          <a:lstStyle/>
          <a:p>
            <a:pPr algn="r"/>
            <a:r>
              <a:rPr lang="en-US" sz="3200" b="1">
                <a:latin typeface="+mn-lt"/>
              </a:rPr>
              <a:t>1</a:t>
            </a:r>
          </a:p>
        </p:txBody>
      </p:sp>
      <p:sp>
        <p:nvSpPr>
          <p:cNvPr id="37903" name="Text Box 13"/>
          <p:cNvSpPr txBox="1">
            <a:spLocks noChangeArrowheads="1"/>
          </p:cNvSpPr>
          <p:nvPr/>
        </p:nvSpPr>
        <p:spPr bwMode="auto">
          <a:xfrm>
            <a:off x="1992771" y="3092450"/>
            <a:ext cx="412292" cy="584775"/>
          </a:xfrm>
          <a:prstGeom prst="rect">
            <a:avLst/>
          </a:prstGeom>
          <a:noFill/>
          <a:ln w="9525">
            <a:noFill/>
            <a:miter lim="800000"/>
            <a:headEnd/>
            <a:tailEnd/>
          </a:ln>
        </p:spPr>
        <p:txBody>
          <a:bodyPr wrap="none">
            <a:spAutoFit/>
          </a:bodyPr>
          <a:lstStyle/>
          <a:p>
            <a:pPr algn="r"/>
            <a:r>
              <a:rPr lang="en-US" sz="3200" b="1">
                <a:latin typeface="+mn-lt"/>
              </a:rPr>
              <a:t>2</a:t>
            </a:r>
          </a:p>
        </p:txBody>
      </p:sp>
      <p:sp>
        <p:nvSpPr>
          <p:cNvPr id="37904" name="Text Box 14"/>
          <p:cNvSpPr txBox="1">
            <a:spLocks noChangeArrowheads="1"/>
          </p:cNvSpPr>
          <p:nvPr/>
        </p:nvSpPr>
        <p:spPr bwMode="auto">
          <a:xfrm>
            <a:off x="3111958" y="3092450"/>
            <a:ext cx="412292" cy="584775"/>
          </a:xfrm>
          <a:prstGeom prst="rect">
            <a:avLst/>
          </a:prstGeom>
          <a:noFill/>
          <a:ln w="9525">
            <a:noFill/>
            <a:miter lim="800000"/>
            <a:headEnd/>
            <a:tailEnd/>
          </a:ln>
        </p:spPr>
        <p:txBody>
          <a:bodyPr wrap="none">
            <a:spAutoFit/>
          </a:bodyPr>
          <a:lstStyle/>
          <a:p>
            <a:pPr algn="r"/>
            <a:r>
              <a:rPr lang="en-US" sz="3200" b="1">
                <a:latin typeface="+mn-lt"/>
              </a:rPr>
              <a:t>3</a:t>
            </a:r>
          </a:p>
        </p:txBody>
      </p:sp>
      <p:sp>
        <p:nvSpPr>
          <p:cNvPr id="808975" name="AutoShape 15"/>
          <p:cNvSpPr>
            <a:spLocks noChangeArrowheads="1"/>
          </p:cNvSpPr>
          <p:nvPr/>
        </p:nvSpPr>
        <p:spPr bwMode="auto">
          <a:xfrm>
            <a:off x="2230438" y="1676400"/>
            <a:ext cx="2246312" cy="9017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37906" name="Line 16"/>
          <p:cNvSpPr>
            <a:spLocks noChangeShapeType="1"/>
          </p:cNvSpPr>
          <p:nvPr/>
        </p:nvSpPr>
        <p:spPr bwMode="auto">
          <a:xfrm flipH="1" flipV="1">
            <a:off x="2273300" y="2547938"/>
            <a:ext cx="623888" cy="584200"/>
          </a:xfrm>
          <a:prstGeom prst="line">
            <a:avLst/>
          </a:prstGeom>
          <a:noFill/>
          <a:ln w="9525">
            <a:solidFill>
              <a:schemeClr val="tx1"/>
            </a:solidFill>
            <a:prstDash val="dash"/>
            <a:round/>
            <a:headEnd/>
            <a:tailEnd/>
          </a:ln>
        </p:spPr>
        <p:txBody>
          <a:bodyPr wrap="none" anchor="ctr"/>
          <a:lstStyle/>
          <a:p>
            <a:endParaRPr lang="en-US">
              <a:latin typeface="+mn-lt"/>
            </a:endParaRPr>
          </a:p>
        </p:txBody>
      </p:sp>
      <p:sp>
        <p:nvSpPr>
          <p:cNvPr id="37907" name="Line 17"/>
          <p:cNvSpPr>
            <a:spLocks noChangeShapeType="1"/>
          </p:cNvSpPr>
          <p:nvPr/>
        </p:nvSpPr>
        <p:spPr bwMode="auto">
          <a:xfrm flipV="1">
            <a:off x="3797300" y="2582863"/>
            <a:ext cx="614363" cy="558800"/>
          </a:xfrm>
          <a:prstGeom prst="line">
            <a:avLst/>
          </a:prstGeom>
          <a:noFill/>
          <a:ln w="9525">
            <a:solidFill>
              <a:schemeClr val="tx1"/>
            </a:solidFill>
            <a:prstDash val="dash"/>
            <a:round/>
            <a:headEnd/>
            <a:tailEnd/>
          </a:ln>
        </p:spPr>
        <p:txBody>
          <a:bodyPr wrap="none" anchor="ctr"/>
          <a:lstStyle/>
          <a:p>
            <a:endParaRPr lang="en-US">
              <a:latin typeface="+mn-lt"/>
            </a:endParaRPr>
          </a:p>
        </p:txBody>
      </p:sp>
      <p:sp>
        <p:nvSpPr>
          <p:cNvPr id="37908" name="Line 18"/>
          <p:cNvSpPr>
            <a:spLocks noChangeShapeType="1"/>
          </p:cNvSpPr>
          <p:nvPr/>
        </p:nvSpPr>
        <p:spPr bwMode="auto">
          <a:xfrm>
            <a:off x="4037013" y="1684338"/>
            <a:ext cx="12700" cy="862012"/>
          </a:xfrm>
          <a:prstGeom prst="line">
            <a:avLst/>
          </a:prstGeom>
          <a:noFill/>
          <a:ln w="9525">
            <a:solidFill>
              <a:schemeClr val="tx1"/>
            </a:solidFill>
            <a:round/>
            <a:headEnd/>
            <a:tailEnd/>
          </a:ln>
        </p:spPr>
        <p:txBody>
          <a:bodyPr wrap="none" anchor="ctr"/>
          <a:lstStyle/>
          <a:p>
            <a:endParaRPr lang="en-US">
              <a:latin typeface="+mn-lt"/>
            </a:endParaRPr>
          </a:p>
        </p:txBody>
      </p:sp>
      <p:sp>
        <p:nvSpPr>
          <p:cNvPr id="37909" name="Line 19"/>
          <p:cNvSpPr>
            <a:spLocks noChangeShapeType="1"/>
          </p:cNvSpPr>
          <p:nvPr/>
        </p:nvSpPr>
        <p:spPr bwMode="auto">
          <a:xfrm>
            <a:off x="3092450" y="1692275"/>
            <a:ext cx="0" cy="863600"/>
          </a:xfrm>
          <a:prstGeom prst="line">
            <a:avLst/>
          </a:prstGeom>
          <a:noFill/>
          <a:ln w="9525">
            <a:solidFill>
              <a:schemeClr val="tx1"/>
            </a:solidFill>
            <a:round/>
            <a:headEnd/>
            <a:tailEnd/>
          </a:ln>
        </p:spPr>
        <p:txBody>
          <a:bodyPr wrap="none" anchor="ctr"/>
          <a:lstStyle/>
          <a:p>
            <a:endParaRPr lang="en-US">
              <a:latin typeface="+mn-lt"/>
            </a:endParaRPr>
          </a:p>
        </p:txBody>
      </p:sp>
      <p:sp>
        <p:nvSpPr>
          <p:cNvPr id="37910" name="Line 20"/>
          <p:cNvSpPr>
            <a:spLocks noChangeShapeType="1"/>
          </p:cNvSpPr>
          <p:nvPr/>
        </p:nvSpPr>
        <p:spPr bwMode="auto">
          <a:xfrm>
            <a:off x="4333875" y="2120900"/>
            <a:ext cx="581025" cy="1270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808981" name="AutoShape 21"/>
          <p:cNvSpPr>
            <a:spLocks noChangeArrowheads="1"/>
          </p:cNvSpPr>
          <p:nvPr/>
        </p:nvSpPr>
        <p:spPr bwMode="auto">
          <a:xfrm>
            <a:off x="5713413" y="2630488"/>
            <a:ext cx="1962150" cy="1079500"/>
          </a:xfrm>
          <a:prstGeom prst="wedgeRoundRectCallout">
            <a:avLst>
              <a:gd name="adj1" fmla="val -153398"/>
              <a:gd name="adj2" fmla="val -90148"/>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a:solidFill>
                  <a:srgbClr val="FF0000"/>
                </a:solidFill>
                <a:latin typeface="+mn-lt"/>
              </a:rPr>
              <a:t>decideNext</a:t>
            </a:r>
          </a:p>
          <a:p>
            <a:pPr algn="ctr"/>
            <a:r>
              <a:rPr lang="en-US" sz="2000" b="1">
                <a:solidFill>
                  <a:srgbClr val="FF0000"/>
                </a:solidFill>
                <a:latin typeface="+mn-lt"/>
              </a:rPr>
              <a:t>(Consensus Object)</a:t>
            </a:r>
          </a:p>
        </p:txBody>
      </p:sp>
      <p:sp>
        <p:nvSpPr>
          <p:cNvPr id="808982" name="AutoShape 22"/>
          <p:cNvSpPr>
            <a:spLocks noChangeArrowheads="1"/>
          </p:cNvSpPr>
          <p:nvPr/>
        </p:nvSpPr>
        <p:spPr bwMode="auto">
          <a:xfrm>
            <a:off x="6202363" y="4776788"/>
            <a:ext cx="1990725" cy="947737"/>
          </a:xfrm>
          <a:prstGeom prst="wedgeRoundRectCallout">
            <a:avLst>
              <a:gd name="adj1" fmla="val -150560"/>
              <a:gd name="adj2" fmla="val -82162"/>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a:solidFill>
                  <a:srgbClr val="FF0000"/>
                </a:solidFill>
                <a:latin typeface="+mn-lt"/>
              </a:rPr>
              <a:t>Ptr to cell w/highest Seq Num</a:t>
            </a:r>
          </a:p>
        </p:txBody>
      </p:sp>
      <p:sp>
        <p:nvSpPr>
          <p:cNvPr id="808983" name="AutoShape 23"/>
          <p:cNvSpPr>
            <a:spLocks noChangeArrowheads="1"/>
          </p:cNvSpPr>
          <p:nvPr/>
        </p:nvSpPr>
        <p:spPr bwMode="auto">
          <a:xfrm>
            <a:off x="234950" y="536575"/>
            <a:ext cx="1989138" cy="1104900"/>
          </a:xfrm>
          <a:prstGeom prst="wedgeRoundRectCallout">
            <a:avLst>
              <a:gd name="adj1" fmla="val 72347"/>
              <a:gd name="adj2" fmla="val 84338"/>
              <a:gd name="adj3" fmla="val 16667"/>
            </a:avLst>
          </a:prstGeom>
          <a:noFill/>
          <a:ln w="38100">
            <a:solidFill>
              <a:srgbClr val="FF0000"/>
            </a:solidFill>
            <a:miter lim="800000"/>
            <a:headEnd/>
            <a:tailEnd/>
          </a:ln>
        </p:spPr>
        <p:txBody>
          <a:bodyPr anchor="ctr"/>
          <a:lstStyle/>
          <a:p>
            <a:pPr algn="ctr"/>
            <a:r>
              <a:rPr lang="en-US" sz="2000" b="1" dirty="0" err="1">
                <a:solidFill>
                  <a:srgbClr val="FF0000"/>
                </a:solidFill>
                <a:latin typeface="+mn-lt"/>
              </a:rPr>
              <a:t>Seq</a:t>
            </a:r>
            <a:r>
              <a:rPr lang="en-US" sz="2000" b="1" dirty="0">
                <a:solidFill>
                  <a:srgbClr val="FF0000"/>
                </a:solidFill>
                <a:latin typeface="+mn-lt"/>
              </a:rPr>
              <a:t> number, </a:t>
            </a:r>
            <a:r>
              <a:rPr lang="en-US" sz="2000" b="1" dirty="0" err="1">
                <a:solidFill>
                  <a:srgbClr val="FF0000"/>
                </a:solidFill>
                <a:latin typeface="+mn-lt"/>
              </a:rPr>
              <a:t>Invoc</a:t>
            </a:r>
            <a:r>
              <a:rPr lang="en-US" sz="2000" b="1" dirty="0">
                <a:solidFill>
                  <a:srgbClr val="FF0000"/>
                </a:solidFill>
                <a:latin typeface="+mn-lt"/>
              </a:rPr>
              <a:t> </a:t>
            </a:r>
          </a:p>
        </p:txBody>
      </p:sp>
      <p:sp>
        <p:nvSpPr>
          <p:cNvPr id="37914" name="Text Box 24"/>
          <p:cNvSpPr txBox="1">
            <a:spLocks noChangeArrowheads="1"/>
          </p:cNvSpPr>
          <p:nvPr/>
        </p:nvSpPr>
        <p:spPr bwMode="auto">
          <a:xfrm>
            <a:off x="476203" y="2651125"/>
            <a:ext cx="628697" cy="461665"/>
          </a:xfrm>
          <a:prstGeom prst="rect">
            <a:avLst/>
          </a:prstGeom>
          <a:noFill/>
          <a:ln w="9525">
            <a:noFill/>
            <a:miter lim="800000"/>
            <a:headEnd/>
            <a:tailEnd/>
          </a:ln>
        </p:spPr>
        <p:txBody>
          <a:bodyPr wrap="none">
            <a:spAutoFit/>
          </a:bodyPr>
          <a:lstStyle/>
          <a:p>
            <a:pPr algn="r"/>
            <a:r>
              <a:rPr lang="en-US" b="1">
                <a:latin typeface="+mn-lt"/>
              </a:rPr>
              <a:t>tail</a:t>
            </a:r>
          </a:p>
        </p:txBody>
      </p:sp>
      <p:sp>
        <p:nvSpPr>
          <p:cNvPr id="37915" name="Text Box 25"/>
          <p:cNvSpPr txBox="1">
            <a:spLocks noChangeArrowheads="1"/>
          </p:cNvSpPr>
          <p:nvPr/>
        </p:nvSpPr>
        <p:spPr bwMode="auto">
          <a:xfrm>
            <a:off x="1146497" y="1874838"/>
            <a:ext cx="918841" cy="461665"/>
          </a:xfrm>
          <a:prstGeom prst="rect">
            <a:avLst/>
          </a:prstGeom>
          <a:noFill/>
          <a:ln w="9525">
            <a:noFill/>
            <a:miter lim="800000"/>
            <a:headEnd/>
            <a:tailEnd/>
          </a:ln>
        </p:spPr>
        <p:txBody>
          <a:bodyPr wrap="none">
            <a:spAutoFit/>
          </a:bodyPr>
          <a:lstStyle/>
          <a:p>
            <a:pPr algn="r"/>
            <a:r>
              <a:rPr lang="en-US" b="1">
                <a:latin typeface="+mn-lt"/>
              </a:rPr>
              <a:t>node</a:t>
            </a:r>
          </a:p>
        </p:txBody>
      </p:sp>
      <p:sp>
        <p:nvSpPr>
          <p:cNvPr id="808986" name="AutoShape 26"/>
          <p:cNvSpPr>
            <a:spLocks noChangeArrowheads="1"/>
          </p:cNvSpPr>
          <p:nvPr/>
        </p:nvSpPr>
        <p:spPr bwMode="auto">
          <a:xfrm>
            <a:off x="6935788" y="911225"/>
            <a:ext cx="1281112" cy="735013"/>
          </a:xfrm>
          <a:prstGeom prst="wedgeRoundRectCallout">
            <a:avLst>
              <a:gd name="adj1" fmla="val -256815"/>
              <a:gd name="adj2" fmla="val 81532"/>
              <a:gd name="adj3" fmla="val 16667"/>
            </a:avLst>
          </a:prstGeom>
          <a:noFill/>
          <a:ln w="38100">
            <a:solidFill>
              <a:srgbClr val="FF0000"/>
            </a:solidFill>
            <a:miter lim="800000"/>
            <a:headEnd/>
            <a:tailEnd/>
          </a:ln>
        </p:spPr>
        <p:txBody>
          <a:bodyPr anchor="ctr"/>
          <a:lstStyle/>
          <a:p>
            <a:pPr algn="ctr"/>
            <a:r>
              <a:rPr lang="en-US" sz="2000" b="1">
                <a:solidFill>
                  <a:srgbClr val="FF0000"/>
                </a:solidFill>
                <a:latin typeface="+mn-lt"/>
              </a:rPr>
              <a:t>next</a:t>
            </a:r>
          </a:p>
        </p:txBody>
      </p:sp>
      <p:sp>
        <p:nvSpPr>
          <p:cNvPr id="37917" name="Text Box 27"/>
          <p:cNvSpPr txBox="1">
            <a:spLocks noChangeArrowheads="1"/>
          </p:cNvSpPr>
          <p:nvPr/>
        </p:nvSpPr>
        <p:spPr bwMode="auto">
          <a:xfrm>
            <a:off x="4324808" y="3095625"/>
            <a:ext cx="412292" cy="584775"/>
          </a:xfrm>
          <a:prstGeom prst="rect">
            <a:avLst/>
          </a:prstGeom>
          <a:noFill/>
          <a:ln w="9525">
            <a:noFill/>
            <a:miter lim="800000"/>
            <a:headEnd/>
            <a:tailEnd/>
          </a:ln>
        </p:spPr>
        <p:txBody>
          <a:bodyPr wrap="none">
            <a:spAutoFit/>
          </a:bodyPr>
          <a:lstStyle/>
          <a:p>
            <a:pPr algn="r"/>
            <a:r>
              <a:rPr lang="en-US" sz="3200" b="1">
                <a:latin typeface="+mn-lt"/>
              </a:rPr>
              <a:t>4</a:t>
            </a:r>
          </a:p>
        </p:txBody>
      </p:sp>
      <p:sp>
        <p:nvSpPr>
          <p:cNvPr id="37918" name="Freeform 28"/>
          <p:cNvSpPr>
            <a:spLocks/>
          </p:cNvSpPr>
          <p:nvPr/>
        </p:nvSpPr>
        <p:spPr bwMode="auto">
          <a:xfrm>
            <a:off x="4048125" y="3670300"/>
            <a:ext cx="465138" cy="461665"/>
          </a:xfrm>
          <a:custGeom>
            <a:avLst/>
            <a:gdLst>
              <a:gd name="T0" fmla="*/ 0 w 293"/>
              <a:gd name="T1" fmla="*/ 2147483647 h 509"/>
              <a:gd name="T2" fmla="*/ 2147483647 w 293"/>
              <a:gd name="T3" fmla="*/ 2147483647 h 509"/>
              <a:gd name="T4" fmla="*/ 2147483647 w 293"/>
              <a:gd name="T5" fmla="*/ 0 h 509"/>
              <a:gd name="T6" fmla="*/ 0 60000 65536"/>
              <a:gd name="T7" fmla="*/ 0 60000 65536"/>
              <a:gd name="T8" fmla="*/ 0 60000 65536"/>
              <a:gd name="T9" fmla="*/ 0 w 293"/>
              <a:gd name="T10" fmla="*/ 0 h 509"/>
              <a:gd name="T11" fmla="*/ 293 w 293"/>
              <a:gd name="T12" fmla="*/ 509 h 509"/>
            </a:gdLst>
            <a:ahLst/>
            <a:cxnLst>
              <a:cxn ang="T6">
                <a:pos x="T0" y="T1"/>
              </a:cxn>
              <a:cxn ang="T7">
                <a:pos x="T2" y="T3"/>
              </a:cxn>
              <a:cxn ang="T8">
                <a:pos x="T4" y="T5"/>
              </a:cxn>
            </a:cxnLst>
            <a:rect l="T9" t="T10" r="T11" b="T12"/>
            <a:pathLst>
              <a:path w="293" h="509">
                <a:moveTo>
                  <a:pt x="0" y="509"/>
                </a:moveTo>
                <a:cubicBezTo>
                  <a:pt x="98" y="399"/>
                  <a:pt x="197" y="289"/>
                  <a:pt x="245" y="204"/>
                </a:cubicBezTo>
                <a:cubicBezTo>
                  <a:pt x="293" y="119"/>
                  <a:pt x="290" y="59"/>
                  <a:pt x="288" y="0"/>
                </a:cubicBezTo>
              </a:path>
            </a:pathLst>
          </a:custGeom>
          <a:noFill/>
          <a:ln w="76200">
            <a:solidFill>
              <a:schemeClr val="tx1"/>
            </a:solidFill>
            <a:round/>
            <a:headEnd/>
            <a:tailEnd type="triangle" w="med" len="med"/>
          </a:ln>
        </p:spPr>
        <p:txBody>
          <a:bodyPr>
            <a:spAutoFit/>
          </a:bodyPr>
          <a:lstStyle/>
          <a:p>
            <a:endParaRPr lang="en-US">
              <a:latin typeface="+mn-lt"/>
            </a:endParaRPr>
          </a:p>
        </p:txBody>
      </p:sp>
      <p:sp>
        <p:nvSpPr>
          <p:cNvPr id="31" name="Slide Number Placeholder 30"/>
          <p:cNvSpPr>
            <a:spLocks noGrp="1"/>
          </p:cNvSpPr>
          <p:nvPr>
            <p:ph type="sldNum" sz="quarter" idx="11"/>
          </p:nvPr>
        </p:nvSpPr>
        <p:spPr/>
        <p:txBody>
          <a:bodyPr/>
          <a:lstStyle/>
          <a:p>
            <a:pPr>
              <a:defRPr/>
            </a:pPr>
            <a:fld id="{E6B53126-0003-4205-8CA0-12067C577708}" type="slidenum">
              <a:rPr lang="ar-SA" smtClean="0"/>
              <a:pPr>
                <a:defRPr/>
              </a:pPr>
              <a:t>38</a:t>
            </a:fld>
            <a:endParaRPr lang="en-US"/>
          </a:p>
        </p:txBody>
      </p:sp>
      <p:sp>
        <p:nvSpPr>
          <p:cNvPr id="32" name="Footer Placeholder 31"/>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1" grpId="0" animBg="1"/>
      <p:bldP spid="808982" grpId="0" animBg="1"/>
      <p:bldP spid="808983" grpId="0" animBg="1"/>
      <p:bldP spid="80898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AutoShape 2"/>
          <p:cNvSpPr>
            <a:spLocks noChangeArrowheads="1"/>
          </p:cNvSpPr>
          <p:nvPr/>
        </p:nvSpPr>
        <p:spPr bwMode="auto">
          <a:xfrm>
            <a:off x="528638" y="3149600"/>
            <a:ext cx="912812"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n-lt"/>
            </a:endParaRPr>
          </a:p>
        </p:txBody>
      </p:sp>
      <p:sp>
        <p:nvSpPr>
          <p:cNvPr id="38917" name="Rectangle 3"/>
          <p:cNvSpPr>
            <a:spLocks noGrp="1" noChangeArrowheads="1"/>
          </p:cNvSpPr>
          <p:nvPr>
            <p:ph type="title"/>
          </p:nvPr>
        </p:nvSpPr>
        <p:spPr>
          <a:xfrm>
            <a:off x="698500" y="427038"/>
            <a:ext cx="7772400" cy="1143000"/>
          </a:xfrm>
        </p:spPr>
        <p:txBody>
          <a:bodyPr/>
          <a:lstStyle/>
          <a:p>
            <a:r>
              <a:rPr lang="en-US" smtClean="0">
                <a:latin typeface="+mn-lt"/>
              </a:rPr>
              <a:t>Universal Object</a:t>
            </a:r>
          </a:p>
        </p:txBody>
      </p:sp>
      <p:sp>
        <p:nvSpPr>
          <p:cNvPr id="811012" name="AutoShape 4"/>
          <p:cNvSpPr>
            <a:spLocks noChangeArrowheads="1"/>
          </p:cNvSpPr>
          <p:nvPr/>
        </p:nvSpPr>
        <p:spPr bwMode="auto">
          <a:xfrm>
            <a:off x="4083050" y="3146425"/>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811013" name="AutoShape 5"/>
          <p:cNvSpPr>
            <a:spLocks noChangeArrowheads="1"/>
          </p:cNvSpPr>
          <p:nvPr/>
        </p:nvSpPr>
        <p:spPr bwMode="auto">
          <a:xfrm>
            <a:off x="2900363" y="3146425"/>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811014" name="AutoShape 6"/>
          <p:cNvSpPr>
            <a:spLocks noChangeArrowheads="1"/>
          </p:cNvSpPr>
          <p:nvPr/>
        </p:nvSpPr>
        <p:spPr bwMode="auto">
          <a:xfrm>
            <a:off x="1717675" y="313055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n-lt"/>
            </a:endParaRPr>
          </a:p>
        </p:txBody>
      </p:sp>
      <p:sp>
        <p:nvSpPr>
          <p:cNvPr id="38921" name="Line 7"/>
          <p:cNvSpPr>
            <a:spLocks noChangeShapeType="1"/>
          </p:cNvSpPr>
          <p:nvPr/>
        </p:nvSpPr>
        <p:spPr bwMode="auto">
          <a:xfrm>
            <a:off x="2630488" y="3381375"/>
            <a:ext cx="268287" cy="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38922" name="Line 8"/>
          <p:cNvSpPr>
            <a:spLocks noChangeShapeType="1"/>
          </p:cNvSpPr>
          <p:nvPr/>
        </p:nvSpPr>
        <p:spPr bwMode="auto">
          <a:xfrm>
            <a:off x="3814763" y="3381375"/>
            <a:ext cx="268287" cy="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38923" name="Line 9"/>
          <p:cNvSpPr>
            <a:spLocks noChangeShapeType="1"/>
          </p:cNvSpPr>
          <p:nvPr/>
        </p:nvSpPr>
        <p:spPr bwMode="auto">
          <a:xfrm>
            <a:off x="1447800" y="3365500"/>
            <a:ext cx="269875" cy="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811018" name="AutoShape 10"/>
          <p:cNvSpPr>
            <a:spLocks noChangeArrowheads="1"/>
          </p:cNvSpPr>
          <p:nvPr/>
        </p:nvSpPr>
        <p:spPr bwMode="auto">
          <a:xfrm>
            <a:off x="3529013" y="4246563"/>
            <a:ext cx="1046162" cy="561975"/>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38925" name="Text Box 11"/>
          <p:cNvSpPr txBox="1">
            <a:spLocks noChangeArrowheads="1"/>
          </p:cNvSpPr>
          <p:nvPr/>
        </p:nvSpPr>
        <p:spPr bwMode="auto">
          <a:xfrm>
            <a:off x="2454752" y="4300538"/>
            <a:ext cx="902811" cy="461665"/>
          </a:xfrm>
          <a:prstGeom prst="rect">
            <a:avLst/>
          </a:prstGeom>
          <a:noFill/>
          <a:ln w="9525">
            <a:noFill/>
            <a:miter lim="800000"/>
            <a:headEnd/>
            <a:tailEnd/>
          </a:ln>
        </p:spPr>
        <p:txBody>
          <a:bodyPr wrap="none">
            <a:spAutoFit/>
          </a:bodyPr>
          <a:lstStyle/>
          <a:p>
            <a:pPr algn="r"/>
            <a:r>
              <a:rPr lang="en-US" b="1">
                <a:latin typeface="+mn-lt"/>
              </a:rPr>
              <a:t>head</a:t>
            </a:r>
          </a:p>
        </p:txBody>
      </p:sp>
      <p:sp>
        <p:nvSpPr>
          <p:cNvPr id="38926" name="Text Box 12"/>
          <p:cNvSpPr txBox="1">
            <a:spLocks noChangeArrowheads="1"/>
          </p:cNvSpPr>
          <p:nvPr/>
        </p:nvSpPr>
        <p:spPr bwMode="auto">
          <a:xfrm>
            <a:off x="873583" y="3092450"/>
            <a:ext cx="412292" cy="584775"/>
          </a:xfrm>
          <a:prstGeom prst="rect">
            <a:avLst/>
          </a:prstGeom>
          <a:noFill/>
          <a:ln w="9525">
            <a:noFill/>
            <a:miter lim="800000"/>
            <a:headEnd/>
            <a:tailEnd/>
          </a:ln>
        </p:spPr>
        <p:txBody>
          <a:bodyPr wrap="none">
            <a:spAutoFit/>
          </a:bodyPr>
          <a:lstStyle/>
          <a:p>
            <a:pPr algn="r"/>
            <a:r>
              <a:rPr lang="en-US" sz="3200" b="1">
                <a:latin typeface="+mn-lt"/>
              </a:rPr>
              <a:t>1</a:t>
            </a:r>
          </a:p>
        </p:txBody>
      </p:sp>
      <p:sp>
        <p:nvSpPr>
          <p:cNvPr id="38927" name="Text Box 13"/>
          <p:cNvSpPr txBox="1">
            <a:spLocks noChangeArrowheads="1"/>
          </p:cNvSpPr>
          <p:nvPr/>
        </p:nvSpPr>
        <p:spPr bwMode="auto">
          <a:xfrm>
            <a:off x="1992771" y="3092450"/>
            <a:ext cx="412292" cy="584775"/>
          </a:xfrm>
          <a:prstGeom prst="rect">
            <a:avLst/>
          </a:prstGeom>
          <a:noFill/>
          <a:ln w="9525">
            <a:noFill/>
            <a:miter lim="800000"/>
            <a:headEnd/>
            <a:tailEnd/>
          </a:ln>
        </p:spPr>
        <p:txBody>
          <a:bodyPr wrap="none">
            <a:spAutoFit/>
          </a:bodyPr>
          <a:lstStyle/>
          <a:p>
            <a:pPr algn="r"/>
            <a:r>
              <a:rPr lang="en-US" sz="3200" b="1">
                <a:latin typeface="+mn-lt"/>
              </a:rPr>
              <a:t>2</a:t>
            </a:r>
          </a:p>
        </p:txBody>
      </p:sp>
      <p:sp>
        <p:nvSpPr>
          <p:cNvPr id="38928" name="Text Box 14"/>
          <p:cNvSpPr txBox="1">
            <a:spLocks noChangeArrowheads="1"/>
          </p:cNvSpPr>
          <p:nvPr/>
        </p:nvSpPr>
        <p:spPr bwMode="auto">
          <a:xfrm>
            <a:off x="3111958" y="3092450"/>
            <a:ext cx="412292" cy="584775"/>
          </a:xfrm>
          <a:prstGeom prst="rect">
            <a:avLst/>
          </a:prstGeom>
          <a:noFill/>
          <a:ln w="9525">
            <a:noFill/>
            <a:miter lim="800000"/>
            <a:headEnd/>
            <a:tailEnd/>
          </a:ln>
        </p:spPr>
        <p:txBody>
          <a:bodyPr wrap="none">
            <a:spAutoFit/>
          </a:bodyPr>
          <a:lstStyle/>
          <a:p>
            <a:pPr algn="r"/>
            <a:r>
              <a:rPr lang="en-US" sz="3200" b="1">
                <a:latin typeface="+mn-lt"/>
              </a:rPr>
              <a:t>3</a:t>
            </a:r>
          </a:p>
        </p:txBody>
      </p:sp>
      <p:sp>
        <p:nvSpPr>
          <p:cNvPr id="811023" name="AutoShape 15"/>
          <p:cNvSpPr>
            <a:spLocks noChangeArrowheads="1"/>
          </p:cNvSpPr>
          <p:nvPr/>
        </p:nvSpPr>
        <p:spPr bwMode="auto">
          <a:xfrm>
            <a:off x="2230438" y="1676400"/>
            <a:ext cx="2246312" cy="9017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38930" name="Line 16"/>
          <p:cNvSpPr>
            <a:spLocks noChangeShapeType="1"/>
          </p:cNvSpPr>
          <p:nvPr/>
        </p:nvSpPr>
        <p:spPr bwMode="auto">
          <a:xfrm flipH="1" flipV="1">
            <a:off x="2273300" y="2547938"/>
            <a:ext cx="623888" cy="584200"/>
          </a:xfrm>
          <a:prstGeom prst="line">
            <a:avLst/>
          </a:prstGeom>
          <a:noFill/>
          <a:ln w="9525">
            <a:solidFill>
              <a:schemeClr val="tx1"/>
            </a:solidFill>
            <a:prstDash val="dash"/>
            <a:round/>
            <a:headEnd/>
            <a:tailEnd/>
          </a:ln>
        </p:spPr>
        <p:txBody>
          <a:bodyPr wrap="none" anchor="ctr"/>
          <a:lstStyle/>
          <a:p>
            <a:endParaRPr lang="en-US">
              <a:latin typeface="+mn-lt"/>
            </a:endParaRPr>
          </a:p>
        </p:txBody>
      </p:sp>
      <p:sp>
        <p:nvSpPr>
          <p:cNvPr id="38931" name="Line 17"/>
          <p:cNvSpPr>
            <a:spLocks noChangeShapeType="1"/>
          </p:cNvSpPr>
          <p:nvPr/>
        </p:nvSpPr>
        <p:spPr bwMode="auto">
          <a:xfrm flipV="1">
            <a:off x="3797300" y="2582863"/>
            <a:ext cx="614363" cy="558800"/>
          </a:xfrm>
          <a:prstGeom prst="line">
            <a:avLst/>
          </a:prstGeom>
          <a:noFill/>
          <a:ln w="9525">
            <a:solidFill>
              <a:schemeClr val="tx1"/>
            </a:solidFill>
            <a:prstDash val="dash"/>
            <a:round/>
            <a:headEnd/>
            <a:tailEnd/>
          </a:ln>
        </p:spPr>
        <p:txBody>
          <a:bodyPr wrap="none" anchor="ctr"/>
          <a:lstStyle/>
          <a:p>
            <a:endParaRPr lang="en-US">
              <a:latin typeface="+mn-lt"/>
            </a:endParaRPr>
          </a:p>
        </p:txBody>
      </p:sp>
      <p:sp>
        <p:nvSpPr>
          <p:cNvPr id="38932" name="Line 18"/>
          <p:cNvSpPr>
            <a:spLocks noChangeShapeType="1"/>
          </p:cNvSpPr>
          <p:nvPr/>
        </p:nvSpPr>
        <p:spPr bwMode="auto">
          <a:xfrm>
            <a:off x="4037013" y="1684338"/>
            <a:ext cx="12700" cy="862012"/>
          </a:xfrm>
          <a:prstGeom prst="line">
            <a:avLst/>
          </a:prstGeom>
          <a:noFill/>
          <a:ln w="9525">
            <a:solidFill>
              <a:schemeClr val="tx1"/>
            </a:solidFill>
            <a:round/>
            <a:headEnd/>
            <a:tailEnd/>
          </a:ln>
        </p:spPr>
        <p:txBody>
          <a:bodyPr wrap="none" anchor="ctr"/>
          <a:lstStyle/>
          <a:p>
            <a:endParaRPr lang="en-US">
              <a:latin typeface="+mn-lt"/>
            </a:endParaRPr>
          </a:p>
        </p:txBody>
      </p:sp>
      <p:sp>
        <p:nvSpPr>
          <p:cNvPr id="38933" name="Line 19"/>
          <p:cNvSpPr>
            <a:spLocks noChangeShapeType="1"/>
          </p:cNvSpPr>
          <p:nvPr/>
        </p:nvSpPr>
        <p:spPr bwMode="auto">
          <a:xfrm>
            <a:off x="3092450" y="1692275"/>
            <a:ext cx="0" cy="863600"/>
          </a:xfrm>
          <a:prstGeom prst="line">
            <a:avLst/>
          </a:prstGeom>
          <a:noFill/>
          <a:ln w="9525">
            <a:solidFill>
              <a:schemeClr val="tx1"/>
            </a:solidFill>
            <a:round/>
            <a:headEnd/>
            <a:tailEnd/>
          </a:ln>
        </p:spPr>
        <p:txBody>
          <a:bodyPr wrap="none" anchor="ctr"/>
          <a:lstStyle/>
          <a:p>
            <a:endParaRPr lang="en-US">
              <a:latin typeface="+mn-lt"/>
            </a:endParaRPr>
          </a:p>
        </p:txBody>
      </p:sp>
      <p:sp>
        <p:nvSpPr>
          <p:cNvPr id="38934" name="Line 20"/>
          <p:cNvSpPr>
            <a:spLocks noChangeShapeType="1"/>
          </p:cNvSpPr>
          <p:nvPr/>
        </p:nvSpPr>
        <p:spPr bwMode="auto">
          <a:xfrm>
            <a:off x="4333875" y="2120900"/>
            <a:ext cx="581025" cy="12700"/>
          </a:xfrm>
          <a:prstGeom prst="line">
            <a:avLst/>
          </a:prstGeom>
          <a:noFill/>
          <a:ln w="76200">
            <a:solidFill>
              <a:schemeClr val="tx1"/>
            </a:solidFill>
            <a:round/>
            <a:headEnd/>
            <a:tailEnd type="triangle" w="med" len="med"/>
          </a:ln>
        </p:spPr>
        <p:txBody>
          <a:bodyPr wrap="none" anchor="ctr"/>
          <a:lstStyle/>
          <a:p>
            <a:endParaRPr lang="en-US">
              <a:latin typeface="+mn-lt"/>
            </a:endParaRPr>
          </a:p>
        </p:txBody>
      </p:sp>
      <p:sp>
        <p:nvSpPr>
          <p:cNvPr id="38935" name="AutoShape 22"/>
          <p:cNvSpPr>
            <a:spLocks noChangeArrowheads="1"/>
          </p:cNvSpPr>
          <p:nvPr/>
        </p:nvSpPr>
        <p:spPr bwMode="auto">
          <a:xfrm>
            <a:off x="5635625" y="3248025"/>
            <a:ext cx="2974975" cy="2800350"/>
          </a:xfrm>
          <a:prstGeom prst="wedgeRoundRectCallout">
            <a:avLst>
              <a:gd name="adj1" fmla="val -73694"/>
              <a:gd name="adj2" fmla="val 3685"/>
              <a:gd name="adj3" fmla="val 16667"/>
            </a:avLst>
          </a:prstGeom>
          <a:solidFill>
            <a:schemeClr val="bg1">
              <a:alpha val="79999"/>
            </a:schemeClr>
          </a:solidFill>
          <a:ln w="38100">
            <a:solidFill>
              <a:srgbClr val="FF0000"/>
            </a:solidFill>
            <a:miter lim="800000"/>
            <a:headEnd/>
            <a:tailEnd/>
          </a:ln>
        </p:spPr>
        <p:txBody>
          <a:bodyPr anchor="ctr"/>
          <a:lstStyle/>
          <a:p>
            <a:pPr algn="ctr"/>
            <a:r>
              <a:rPr lang="en-US" b="1">
                <a:solidFill>
                  <a:srgbClr val="FF0000"/>
                </a:solidFill>
                <a:latin typeface="+mn-lt"/>
              </a:rPr>
              <a:t>All threads repeatedly modify  head…back to where we started? </a:t>
            </a:r>
          </a:p>
        </p:txBody>
      </p:sp>
      <p:sp>
        <p:nvSpPr>
          <p:cNvPr id="38936" name="Text Box 24"/>
          <p:cNvSpPr txBox="1">
            <a:spLocks noChangeArrowheads="1"/>
          </p:cNvSpPr>
          <p:nvPr/>
        </p:nvSpPr>
        <p:spPr bwMode="auto">
          <a:xfrm>
            <a:off x="476203" y="2651125"/>
            <a:ext cx="628697" cy="461665"/>
          </a:xfrm>
          <a:prstGeom prst="rect">
            <a:avLst/>
          </a:prstGeom>
          <a:noFill/>
          <a:ln w="9525">
            <a:noFill/>
            <a:miter lim="800000"/>
            <a:headEnd/>
            <a:tailEnd/>
          </a:ln>
        </p:spPr>
        <p:txBody>
          <a:bodyPr wrap="none">
            <a:spAutoFit/>
          </a:bodyPr>
          <a:lstStyle/>
          <a:p>
            <a:pPr algn="r"/>
            <a:r>
              <a:rPr lang="en-US" b="1">
                <a:latin typeface="+mn-lt"/>
              </a:rPr>
              <a:t>tail</a:t>
            </a:r>
          </a:p>
        </p:txBody>
      </p:sp>
      <p:sp>
        <p:nvSpPr>
          <p:cNvPr id="38937" name="Text Box 25"/>
          <p:cNvSpPr txBox="1">
            <a:spLocks noChangeArrowheads="1"/>
          </p:cNvSpPr>
          <p:nvPr/>
        </p:nvSpPr>
        <p:spPr bwMode="auto">
          <a:xfrm>
            <a:off x="1146497" y="1874838"/>
            <a:ext cx="918841" cy="461665"/>
          </a:xfrm>
          <a:prstGeom prst="rect">
            <a:avLst/>
          </a:prstGeom>
          <a:noFill/>
          <a:ln w="9525">
            <a:noFill/>
            <a:miter lim="800000"/>
            <a:headEnd/>
            <a:tailEnd/>
          </a:ln>
        </p:spPr>
        <p:txBody>
          <a:bodyPr wrap="none">
            <a:spAutoFit/>
          </a:bodyPr>
          <a:lstStyle/>
          <a:p>
            <a:pPr algn="r"/>
            <a:r>
              <a:rPr lang="en-US" b="1">
                <a:latin typeface="+mn-lt"/>
              </a:rPr>
              <a:t>node</a:t>
            </a:r>
          </a:p>
        </p:txBody>
      </p:sp>
      <p:sp>
        <p:nvSpPr>
          <p:cNvPr id="38938" name="Text Box 27"/>
          <p:cNvSpPr txBox="1">
            <a:spLocks noChangeArrowheads="1"/>
          </p:cNvSpPr>
          <p:nvPr/>
        </p:nvSpPr>
        <p:spPr bwMode="auto">
          <a:xfrm>
            <a:off x="4324808" y="3095625"/>
            <a:ext cx="412292" cy="584775"/>
          </a:xfrm>
          <a:prstGeom prst="rect">
            <a:avLst/>
          </a:prstGeom>
          <a:noFill/>
          <a:ln w="9525">
            <a:noFill/>
            <a:miter lim="800000"/>
            <a:headEnd/>
            <a:tailEnd/>
          </a:ln>
        </p:spPr>
        <p:txBody>
          <a:bodyPr wrap="none">
            <a:spAutoFit/>
          </a:bodyPr>
          <a:lstStyle/>
          <a:p>
            <a:pPr algn="r"/>
            <a:r>
              <a:rPr lang="en-US" sz="3200" b="1">
                <a:latin typeface="+mn-lt"/>
              </a:rPr>
              <a:t>4</a:t>
            </a:r>
          </a:p>
        </p:txBody>
      </p:sp>
      <p:sp>
        <p:nvSpPr>
          <p:cNvPr id="38939" name="Freeform 28"/>
          <p:cNvSpPr>
            <a:spLocks/>
          </p:cNvSpPr>
          <p:nvPr/>
        </p:nvSpPr>
        <p:spPr bwMode="auto">
          <a:xfrm>
            <a:off x="4048125" y="3670300"/>
            <a:ext cx="465138" cy="461665"/>
          </a:xfrm>
          <a:custGeom>
            <a:avLst/>
            <a:gdLst>
              <a:gd name="T0" fmla="*/ 0 w 293"/>
              <a:gd name="T1" fmla="*/ 2147483647 h 509"/>
              <a:gd name="T2" fmla="*/ 2147483647 w 293"/>
              <a:gd name="T3" fmla="*/ 2147483647 h 509"/>
              <a:gd name="T4" fmla="*/ 2147483647 w 293"/>
              <a:gd name="T5" fmla="*/ 0 h 509"/>
              <a:gd name="T6" fmla="*/ 0 60000 65536"/>
              <a:gd name="T7" fmla="*/ 0 60000 65536"/>
              <a:gd name="T8" fmla="*/ 0 60000 65536"/>
              <a:gd name="T9" fmla="*/ 0 w 293"/>
              <a:gd name="T10" fmla="*/ 0 h 509"/>
              <a:gd name="T11" fmla="*/ 293 w 293"/>
              <a:gd name="T12" fmla="*/ 509 h 509"/>
            </a:gdLst>
            <a:ahLst/>
            <a:cxnLst>
              <a:cxn ang="T6">
                <a:pos x="T0" y="T1"/>
              </a:cxn>
              <a:cxn ang="T7">
                <a:pos x="T2" y="T3"/>
              </a:cxn>
              <a:cxn ang="T8">
                <a:pos x="T4" y="T5"/>
              </a:cxn>
            </a:cxnLst>
            <a:rect l="T9" t="T10" r="T11" b="T12"/>
            <a:pathLst>
              <a:path w="293" h="509">
                <a:moveTo>
                  <a:pt x="0" y="509"/>
                </a:moveTo>
                <a:cubicBezTo>
                  <a:pt x="98" y="399"/>
                  <a:pt x="197" y="289"/>
                  <a:pt x="245" y="204"/>
                </a:cubicBezTo>
                <a:cubicBezTo>
                  <a:pt x="293" y="119"/>
                  <a:pt x="290" y="59"/>
                  <a:pt x="288" y="0"/>
                </a:cubicBezTo>
              </a:path>
            </a:pathLst>
          </a:custGeom>
          <a:noFill/>
          <a:ln w="76200">
            <a:solidFill>
              <a:schemeClr val="tx1"/>
            </a:solidFill>
            <a:round/>
            <a:headEnd/>
            <a:tailEnd type="triangle" w="med" len="med"/>
          </a:ln>
        </p:spPr>
        <p:txBody>
          <a:bodyPr>
            <a:spAutoFit/>
          </a:bodyPr>
          <a:lstStyle/>
          <a:p>
            <a:endParaRPr lang="en-US">
              <a:latin typeface="+mn-lt"/>
            </a:endParaRPr>
          </a:p>
        </p:txBody>
      </p:sp>
      <p:sp>
        <p:nvSpPr>
          <p:cNvPr id="38940" name="AutoShape 29"/>
          <p:cNvSpPr>
            <a:spLocks noChangeArrowheads="1"/>
          </p:cNvSpPr>
          <p:nvPr/>
        </p:nvSpPr>
        <p:spPr bwMode="auto">
          <a:xfrm>
            <a:off x="3589338" y="4147642"/>
            <a:ext cx="1493837" cy="1037630"/>
          </a:xfrm>
          <a:prstGeom prst="irregularSeal2">
            <a:avLst/>
          </a:prstGeom>
          <a:solidFill>
            <a:srgbClr val="FF0000"/>
          </a:solidFill>
          <a:ln w="9525" algn="ctr">
            <a:noFill/>
            <a:miter lim="800000"/>
            <a:headEnd/>
            <a:tailEnd/>
          </a:ln>
        </p:spPr>
        <p:txBody>
          <a:bodyPr anchor="ctr">
            <a:spAutoFit/>
          </a:bodyPr>
          <a:lstStyle/>
          <a:p>
            <a:endParaRPr lang="en-US">
              <a:latin typeface="+mn-lt"/>
            </a:endParaRPr>
          </a:p>
        </p:txBody>
      </p:sp>
      <p:sp>
        <p:nvSpPr>
          <p:cNvPr id="29" name="Slide Number Placeholder 28"/>
          <p:cNvSpPr>
            <a:spLocks noGrp="1"/>
          </p:cNvSpPr>
          <p:nvPr>
            <p:ph type="sldNum" sz="quarter" idx="11"/>
          </p:nvPr>
        </p:nvSpPr>
        <p:spPr/>
        <p:txBody>
          <a:bodyPr/>
          <a:lstStyle/>
          <a:p>
            <a:pPr>
              <a:defRPr/>
            </a:pPr>
            <a:fld id="{E6B53126-0003-4205-8CA0-12067C577708}" type="slidenum">
              <a:rPr lang="ar-SA" smtClean="0"/>
              <a:pPr>
                <a:defRPr/>
              </a:pPr>
              <a:t>39</a:t>
            </a:fld>
            <a:endParaRPr lang="en-US"/>
          </a:p>
        </p:txBody>
      </p:sp>
      <p:sp>
        <p:nvSpPr>
          <p:cNvPr id="30" name="Footer Placeholder 29"/>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pic>
        <p:nvPicPr>
          <p:cNvPr id="5125"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sp>
        <p:nvSpPr>
          <p:cNvPr id="5126" name="Rectangle 4"/>
          <p:cNvSpPr>
            <a:spLocks noGrp="1" noChangeArrowheads="1"/>
          </p:cNvSpPr>
          <p:nvPr>
            <p:ph type="title"/>
          </p:nvPr>
        </p:nvSpPr>
        <p:spPr/>
        <p:txBody>
          <a:bodyPr/>
          <a:lstStyle/>
          <a:p>
            <a:r>
              <a:rPr lang="en-US" smtClean="0"/>
              <a:t>Consensus Hierarchy</a:t>
            </a:r>
          </a:p>
        </p:txBody>
      </p:sp>
      <p:sp>
        <p:nvSpPr>
          <p:cNvPr id="5127" name="Rectangle 5"/>
          <p:cNvSpPr>
            <a:spLocks noChangeArrowheads="1"/>
          </p:cNvSpPr>
          <p:nvPr/>
        </p:nvSpPr>
        <p:spPr bwMode="auto">
          <a:xfrm>
            <a:off x="990600" y="2057400"/>
            <a:ext cx="7162800" cy="3733800"/>
          </a:xfrm>
          <a:prstGeom prst="rect">
            <a:avLst/>
          </a:prstGeom>
          <a:solidFill>
            <a:srgbClr val="DDDDDD"/>
          </a:solidFill>
          <a:ln w="9525">
            <a:solidFill>
              <a:schemeClr val="tx1"/>
            </a:solidFill>
            <a:miter lim="800000"/>
            <a:headEnd/>
            <a:tailEnd/>
          </a:ln>
        </p:spPr>
        <p:txBody>
          <a:bodyPr wrap="none" anchor="ctr"/>
          <a:lstStyle/>
          <a:p>
            <a:endParaRPr lang="en-US">
              <a:latin typeface="+mj-lt"/>
            </a:endParaRPr>
          </a:p>
        </p:txBody>
      </p:sp>
      <p:sp>
        <p:nvSpPr>
          <p:cNvPr id="5128" name="Line 6"/>
          <p:cNvSpPr>
            <a:spLocks noChangeShapeType="1"/>
          </p:cNvSpPr>
          <p:nvPr/>
        </p:nvSpPr>
        <p:spPr bwMode="auto">
          <a:xfrm>
            <a:off x="990600" y="2895600"/>
            <a:ext cx="7162800" cy="0"/>
          </a:xfrm>
          <a:prstGeom prst="line">
            <a:avLst/>
          </a:prstGeom>
          <a:noFill/>
          <a:ln w="9525">
            <a:solidFill>
              <a:schemeClr val="tx1"/>
            </a:solidFill>
            <a:round/>
            <a:headEnd/>
            <a:tailEnd/>
          </a:ln>
        </p:spPr>
        <p:txBody>
          <a:bodyPr/>
          <a:lstStyle/>
          <a:p>
            <a:endParaRPr lang="en-US">
              <a:latin typeface="+mj-lt"/>
            </a:endParaRPr>
          </a:p>
        </p:txBody>
      </p:sp>
      <p:sp>
        <p:nvSpPr>
          <p:cNvPr id="5129" name="Line 7"/>
          <p:cNvSpPr>
            <a:spLocks noChangeShapeType="1"/>
          </p:cNvSpPr>
          <p:nvPr/>
        </p:nvSpPr>
        <p:spPr bwMode="auto">
          <a:xfrm>
            <a:off x="990600" y="3657600"/>
            <a:ext cx="7162800" cy="0"/>
          </a:xfrm>
          <a:prstGeom prst="line">
            <a:avLst/>
          </a:prstGeom>
          <a:noFill/>
          <a:ln w="9525">
            <a:solidFill>
              <a:schemeClr val="tx1"/>
            </a:solidFill>
            <a:round/>
            <a:headEnd/>
            <a:tailEnd/>
          </a:ln>
        </p:spPr>
        <p:txBody>
          <a:bodyPr/>
          <a:lstStyle/>
          <a:p>
            <a:endParaRPr lang="en-US">
              <a:latin typeface="+mj-lt"/>
            </a:endParaRPr>
          </a:p>
        </p:txBody>
      </p:sp>
      <p:sp>
        <p:nvSpPr>
          <p:cNvPr id="5130" name="Line 8"/>
          <p:cNvSpPr>
            <a:spLocks noChangeShapeType="1"/>
          </p:cNvSpPr>
          <p:nvPr/>
        </p:nvSpPr>
        <p:spPr bwMode="auto">
          <a:xfrm>
            <a:off x="990600" y="5029200"/>
            <a:ext cx="7162800" cy="0"/>
          </a:xfrm>
          <a:prstGeom prst="line">
            <a:avLst/>
          </a:prstGeom>
          <a:noFill/>
          <a:ln w="9525">
            <a:solidFill>
              <a:schemeClr val="tx1"/>
            </a:solidFill>
            <a:round/>
            <a:headEnd/>
            <a:tailEnd/>
          </a:ln>
        </p:spPr>
        <p:txBody>
          <a:bodyPr/>
          <a:lstStyle/>
          <a:p>
            <a:endParaRPr lang="en-US">
              <a:latin typeface="+mj-lt"/>
            </a:endParaRPr>
          </a:p>
        </p:txBody>
      </p:sp>
      <p:sp>
        <p:nvSpPr>
          <p:cNvPr id="5131" name="Text Box 9"/>
          <p:cNvSpPr txBox="1">
            <a:spLocks noChangeArrowheads="1"/>
          </p:cNvSpPr>
          <p:nvPr/>
        </p:nvSpPr>
        <p:spPr bwMode="auto">
          <a:xfrm>
            <a:off x="1508125" y="2179638"/>
            <a:ext cx="5681663" cy="457200"/>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1 Read/Write Registers, Snapshots…</a:t>
            </a:r>
          </a:p>
        </p:txBody>
      </p:sp>
      <p:sp>
        <p:nvSpPr>
          <p:cNvPr id="5132" name="Text Box 10"/>
          <p:cNvSpPr txBox="1">
            <a:spLocks noChangeArrowheads="1"/>
          </p:cNvSpPr>
          <p:nvPr/>
        </p:nvSpPr>
        <p:spPr bwMode="auto">
          <a:xfrm>
            <a:off x="1524000" y="3052763"/>
            <a:ext cx="5341938" cy="457200"/>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2 getAndSet, getAndIncrement, …</a:t>
            </a:r>
          </a:p>
        </p:txBody>
      </p:sp>
      <p:sp>
        <p:nvSpPr>
          <p:cNvPr id="5133" name="Text Box 11"/>
          <p:cNvSpPr txBox="1">
            <a:spLocks noChangeArrowheads="1"/>
          </p:cNvSpPr>
          <p:nvPr/>
        </p:nvSpPr>
        <p:spPr bwMode="auto">
          <a:xfrm>
            <a:off x="1600200" y="5089525"/>
            <a:ext cx="3316934" cy="584775"/>
          </a:xfrm>
          <a:prstGeom prst="rect">
            <a:avLst/>
          </a:prstGeom>
          <a:noFill/>
          <a:ln w="9525">
            <a:noFill/>
            <a:miter lim="800000"/>
            <a:headEnd/>
            <a:tailEnd/>
          </a:ln>
        </p:spPr>
        <p:txBody>
          <a:bodyPr wrap="none">
            <a:spAutoFit/>
          </a:bodyPr>
          <a:lstStyle/>
          <a:p>
            <a:pPr eaLnBrk="1" hangingPunct="1"/>
            <a:r>
              <a:rPr lang="en-US" sz="3200" b="1">
                <a:solidFill>
                  <a:schemeClr val="tx1"/>
                </a:solidFill>
                <a:latin typeface="+mj-lt"/>
              </a:rPr>
              <a:t>∞</a:t>
            </a:r>
            <a:r>
              <a:rPr lang="en-US" b="1">
                <a:solidFill>
                  <a:schemeClr val="tx1"/>
                </a:solidFill>
                <a:latin typeface="+mj-lt"/>
              </a:rPr>
              <a:t> compareAndSet,…</a:t>
            </a:r>
          </a:p>
        </p:txBody>
      </p:sp>
      <p:sp>
        <p:nvSpPr>
          <p:cNvPr id="5134" name="Text Box 12"/>
          <p:cNvSpPr txBox="1">
            <a:spLocks noChangeArrowheads="1"/>
          </p:cNvSpPr>
          <p:nvPr/>
        </p:nvSpPr>
        <p:spPr bwMode="auto">
          <a:xfrm>
            <a:off x="1965325" y="3775075"/>
            <a:ext cx="269626" cy="1200329"/>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a:t>
            </a:r>
          </a:p>
          <a:p>
            <a:pPr eaLnBrk="1" hangingPunct="1"/>
            <a:r>
              <a:rPr lang="en-US" b="1">
                <a:solidFill>
                  <a:schemeClr val="tx1"/>
                </a:solidFill>
                <a:latin typeface="+mj-lt"/>
              </a:rPr>
              <a:t>.</a:t>
            </a:r>
          </a:p>
          <a:p>
            <a:pPr eaLnBrk="1" hangingPunct="1"/>
            <a:r>
              <a:rPr lang="en-US" b="1">
                <a:solidFill>
                  <a:schemeClr val="tx1"/>
                </a:solidFill>
                <a:latin typeface="+mj-lt"/>
              </a:rPr>
              <a:t>.</a:t>
            </a:r>
          </a:p>
        </p:txBody>
      </p:sp>
      <p:sp>
        <p:nvSpPr>
          <p:cNvPr id="15" name="Slide Number Placeholder 14"/>
          <p:cNvSpPr>
            <a:spLocks noGrp="1"/>
          </p:cNvSpPr>
          <p:nvPr>
            <p:ph type="sldNum" sz="quarter" idx="11"/>
          </p:nvPr>
        </p:nvSpPr>
        <p:spPr/>
        <p:txBody>
          <a:bodyPr/>
          <a:lstStyle/>
          <a:p>
            <a:pPr>
              <a:defRPr/>
            </a:pPr>
            <a:fld id="{967C4D33-6383-4CFE-AFB7-F84E968E56E0}" type="slidenum">
              <a:rPr lang="ar-SA" smtClean="0">
                <a:latin typeface="+mj-lt"/>
              </a:rPr>
              <a:pPr>
                <a:defRPr/>
              </a:pPr>
              <a:t>4</a:t>
            </a:fld>
            <a:endParaRPr lang="en-US">
              <a:latin typeface="+mj-lt"/>
            </a:endParaRPr>
          </a:p>
        </p:txBody>
      </p:sp>
      <p:sp>
        <p:nvSpPr>
          <p:cNvPr id="16" name="Footer Placeholder 15"/>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40" name="Group 57"/>
          <p:cNvGrpSpPr>
            <a:grpSpLocks/>
          </p:cNvGrpSpPr>
          <p:nvPr/>
        </p:nvGrpSpPr>
        <p:grpSpPr bwMode="auto">
          <a:xfrm>
            <a:off x="1876425" y="4054475"/>
            <a:ext cx="4205288" cy="719138"/>
            <a:chOff x="1182" y="2554"/>
            <a:chExt cx="2649" cy="453"/>
          </a:xfrm>
        </p:grpSpPr>
        <p:sp>
          <p:nvSpPr>
            <p:cNvPr id="813067" name="AutoShape 11"/>
            <p:cNvSpPr>
              <a:spLocks noChangeArrowheads="1"/>
            </p:cNvSpPr>
            <p:nvPr/>
          </p:nvSpPr>
          <p:spPr bwMode="auto">
            <a:xfrm>
              <a:off x="1182" y="2642"/>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39973" name="Line 12"/>
            <p:cNvSpPr>
              <a:spLocks noChangeShapeType="1"/>
            </p:cNvSpPr>
            <p:nvPr/>
          </p:nvSpPr>
          <p:spPr bwMode="auto">
            <a:xfrm>
              <a:off x="1467"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39974" name="Line 13"/>
            <p:cNvSpPr>
              <a:spLocks noChangeShapeType="1"/>
            </p:cNvSpPr>
            <p:nvPr/>
          </p:nvSpPr>
          <p:spPr bwMode="auto">
            <a:xfrm>
              <a:off x="1769"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39975" name="Line 14"/>
            <p:cNvSpPr>
              <a:spLocks noChangeShapeType="1"/>
            </p:cNvSpPr>
            <p:nvPr/>
          </p:nvSpPr>
          <p:spPr bwMode="auto">
            <a:xfrm>
              <a:off x="2071"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39976" name="Line 15"/>
            <p:cNvSpPr>
              <a:spLocks noChangeShapeType="1"/>
            </p:cNvSpPr>
            <p:nvPr/>
          </p:nvSpPr>
          <p:spPr bwMode="auto">
            <a:xfrm>
              <a:off x="2373"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39977" name="Line 18"/>
            <p:cNvSpPr>
              <a:spLocks noChangeShapeType="1"/>
            </p:cNvSpPr>
            <p:nvPr/>
          </p:nvSpPr>
          <p:spPr bwMode="auto">
            <a:xfrm>
              <a:off x="3279"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39978" name="Line 19"/>
            <p:cNvSpPr>
              <a:spLocks noChangeShapeType="1"/>
            </p:cNvSpPr>
            <p:nvPr/>
          </p:nvSpPr>
          <p:spPr bwMode="auto">
            <a:xfrm>
              <a:off x="3581"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39979" name="Text Box 56"/>
            <p:cNvSpPr txBox="1">
              <a:spLocks noChangeArrowheads="1"/>
            </p:cNvSpPr>
            <p:nvPr/>
          </p:nvSpPr>
          <p:spPr bwMode="auto">
            <a:xfrm>
              <a:off x="2682" y="2554"/>
              <a:ext cx="375" cy="368"/>
            </a:xfrm>
            <a:prstGeom prst="rect">
              <a:avLst/>
            </a:prstGeom>
            <a:noFill/>
            <a:ln w="9525" algn="ctr">
              <a:noFill/>
              <a:miter lim="800000"/>
              <a:headEnd/>
              <a:tailEnd/>
            </a:ln>
          </p:spPr>
          <p:txBody>
            <a:bodyPr wrap="none">
              <a:spAutoFit/>
            </a:bodyPr>
            <a:lstStyle/>
            <a:p>
              <a:r>
                <a:rPr lang="en-US" sz="3200">
                  <a:solidFill>
                    <a:schemeClr val="tx1"/>
                  </a:solidFill>
                  <a:latin typeface="+mj-lt"/>
                </a:rPr>
                <a:t>…</a:t>
              </a:r>
            </a:p>
          </p:txBody>
        </p:sp>
      </p:grpSp>
      <p:sp>
        <p:nvSpPr>
          <p:cNvPr id="813058" name="AutoShape 2"/>
          <p:cNvSpPr>
            <a:spLocks noChangeArrowheads="1"/>
          </p:cNvSpPr>
          <p:nvPr/>
        </p:nvSpPr>
        <p:spPr bwMode="auto">
          <a:xfrm>
            <a:off x="528638" y="3149600"/>
            <a:ext cx="912812"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j-lt"/>
            </a:endParaRPr>
          </a:p>
        </p:txBody>
      </p:sp>
      <p:sp>
        <p:nvSpPr>
          <p:cNvPr id="39942" name="Rectangle 3"/>
          <p:cNvSpPr>
            <a:spLocks noGrp="1" noChangeArrowheads="1"/>
          </p:cNvSpPr>
          <p:nvPr>
            <p:ph type="title"/>
          </p:nvPr>
        </p:nvSpPr>
        <p:spPr>
          <a:xfrm>
            <a:off x="698500" y="427038"/>
            <a:ext cx="7772400" cy="1143000"/>
          </a:xfrm>
        </p:spPr>
        <p:txBody>
          <a:bodyPr/>
          <a:lstStyle/>
          <a:p>
            <a:r>
              <a:rPr lang="en-US" smtClean="0"/>
              <a:t>The Solution</a:t>
            </a:r>
          </a:p>
        </p:txBody>
      </p:sp>
      <p:sp>
        <p:nvSpPr>
          <p:cNvPr id="813060" name="AutoShape 4"/>
          <p:cNvSpPr>
            <a:spLocks noChangeArrowheads="1"/>
          </p:cNvSpPr>
          <p:nvPr/>
        </p:nvSpPr>
        <p:spPr bwMode="auto">
          <a:xfrm>
            <a:off x="4083050" y="3146425"/>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13061" name="AutoShape 5"/>
          <p:cNvSpPr>
            <a:spLocks noChangeArrowheads="1"/>
          </p:cNvSpPr>
          <p:nvPr/>
        </p:nvSpPr>
        <p:spPr bwMode="auto">
          <a:xfrm>
            <a:off x="2900363" y="3146425"/>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13062" name="AutoShape 6"/>
          <p:cNvSpPr>
            <a:spLocks noChangeArrowheads="1"/>
          </p:cNvSpPr>
          <p:nvPr/>
        </p:nvSpPr>
        <p:spPr bwMode="auto">
          <a:xfrm>
            <a:off x="1717675" y="313055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j-lt"/>
            </a:endParaRPr>
          </a:p>
        </p:txBody>
      </p:sp>
      <p:sp>
        <p:nvSpPr>
          <p:cNvPr id="39946" name="Line 7"/>
          <p:cNvSpPr>
            <a:spLocks noChangeShapeType="1"/>
          </p:cNvSpPr>
          <p:nvPr/>
        </p:nvSpPr>
        <p:spPr bwMode="auto">
          <a:xfrm>
            <a:off x="2630488" y="3381375"/>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39947" name="Line 8"/>
          <p:cNvSpPr>
            <a:spLocks noChangeShapeType="1"/>
          </p:cNvSpPr>
          <p:nvPr/>
        </p:nvSpPr>
        <p:spPr bwMode="auto">
          <a:xfrm>
            <a:off x="3814763" y="3381375"/>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39948" name="Line 9"/>
          <p:cNvSpPr>
            <a:spLocks noChangeShapeType="1"/>
          </p:cNvSpPr>
          <p:nvPr/>
        </p:nvSpPr>
        <p:spPr bwMode="auto">
          <a:xfrm>
            <a:off x="1447800" y="3365500"/>
            <a:ext cx="269875"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39949" name="Text Box 20"/>
          <p:cNvSpPr txBox="1">
            <a:spLocks noChangeArrowheads="1"/>
          </p:cNvSpPr>
          <p:nvPr/>
        </p:nvSpPr>
        <p:spPr bwMode="auto">
          <a:xfrm>
            <a:off x="746602" y="4260850"/>
            <a:ext cx="902811" cy="461665"/>
          </a:xfrm>
          <a:prstGeom prst="rect">
            <a:avLst/>
          </a:prstGeom>
          <a:noFill/>
          <a:ln w="9525">
            <a:noFill/>
            <a:miter lim="800000"/>
            <a:headEnd/>
            <a:tailEnd/>
          </a:ln>
        </p:spPr>
        <p:txBody>
          <a:bodyPr wrap="none">
            <a:spAutoFit/>
          </a:bodyPr>
          <a:lstStyle/>
          <a:p>
            <a:pPr algn="r"/>
            <a:r>
              <a:rPr lang="en-US" b="1">
                <a:latin typeface="+mj-lt"/>
              </a:rPr>
              <a:t>head</a:t>
            </a:r>
          </a:p>
        </p:txBody>
      </p:sp>
      <p:sp>
        <p:nvSpPr>
          <p:cNvPr id="39950" name="Text Box 21"/>
          <p:cNvSpPr txBox="1">
            <a:spLocks noChangeArrowheads="1"/>
          </p:cNvSpPr>
          <p:nvPr/>
        </p:nvSpPr>
        <p:spPr bwMode="auto">
          <a:xfrm>
            <a:off x="873583" y="3094038"/>
            <a:ext cx="412292" cy="584775"/>
          </a:xfrm>
          <a:prstGeom prst="rect">
            <a:avLst/>
          </a:prstGeom>
          <a:noFill/>
          <a:ln w="9525">
            <a:noFill/>
            <a:miter lim="800000"/>
            <a:headEnd/>
            <a:tailEnd/>
          </a:ln>
        </p:spPr>
        <p:txBody>
          <a:bodyPr wrap="none">
            <a:spAutoFit/>
          </a:bodyPr>
          <a:lstStyle/>
          <a:p>
            <a:pPr algn="r"/>
            <a:r>
              <a:rPr lang="en-US" sz="3200" b="1" dirty="0">
                <a:latin typeface="+mj-lt"/>
              </a:rPr>
              <a:t>1</a:t>
            </a:r>
          </a:p>
        </p:txBody>
      </p:sp>
      <p:sp>
        <p:nvSpPr>
          <p:cNvPr id="39951" name="Text Box 22"/>
          <p:cNvSpPr txBox="1">
            <a:spLocks noChangeArrowheads="1"/>
          </p:cNvSpPr>
          <p:nvPr/>
        </p:nvSpPr>
        <p:spPr bwMode="auto">
          <a:xfrm>
            <a:off x="1992771" y="3094038"/>
            <a:ext cx="412292" cy="584775"/>
          </a:xfrm>
          <a:prstGeom prst="rect">
            <a:avLst/>
          </a:prstGeom>
          <a:noFill/>
          <a:ln w="9525">
            <a:noFill/>
            <a:miter lim="800000"/>
            <a:headEnd/>
            <a:tailEnd/>
          </a:ln>
        </p:spPr>
        <p:txBody>
          <a:bodyPr wrap="none">
            <a:spAutoFit/>
          </a:bodyPr>
          <a:lstStyle/>
          <a:p>
            <a:pPr algn="r"/>
            <a:r>
              <a:rPr lang="en-US" sz="3200" b="1">
                <a:latin typeface="+mj-lt"/>
              </a:rPr>
              <a:t>2</a:t>
            </a:r>
          </a:p>
        </p:txBody>
      </p:sp>
      <p:sp>
        <p:nvSpPr>
          <p:cNvPr id="39952" name="Text Box 23"/>
          <p:cNvSpPr txBox="1">
            <a:spLocks noChangeArrowheads="1"/>
          </p:cNvSpPr>
          <p:nvPr/>
        </p:nvSpPr>
        <p:spPr bwMode="auto">
          <a:xfrm>
            <a:off x="3111958" y="3094038"/>
            <a:ext cx="412292" cy="584775"/>
          </a:xfrm>
          <a:prstGeom prst="rect">
            <a:avLst/>
          </a:prstGeom>
          <a:noFill/>
          <a:ln w="9525">
            <a:noFill/>
            <a:miter lim="800000"/>
            <a:headEnd/>
            <a:tailEnd/>
          </a:ln>
        </p:spPr>
        <p:txBody>
          <a:bodyPr wrap="none">
            <a:spAutoFit/>
          </a:bodyPr>
          <a:lstStyle/>
          <a:p>
            <a:pPr algn="r"/>
            <a:r>
              <a:rPr lang="en-US" sz="3200" b="1">
                <a:latin typeface="+mj-lt"/>
              </a:rPr>
              <a:t>3</a:t>
            </a:r>
          </a:p>
        </p:txBody>
      </p:sp>
      <p:sp>
        <p:nvSpPr>
          <p:cNvPr id="813080" name="AutoShape 24"/>
          <p:cNvSpPr>
            <a:spLocks noChangeArrowheads="1"/>
          </p:cNvSpPr>
          <p:nvPr/>
        </p:nvSpPr>
        <p:spPr bwMode="auto">
          <a:xfrm>
            <a:off x="2230438" y="1676400"/>
            <a:ext cx="2246312" cy="9017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39954" name="Line 25"/>
          <p:cNvSpPr>
            <a:spLocks noChangeShapeType="1"/>
          </p:cNvSpPr>
          <p:nvPr/>
        </p:nvSpPr>
        <p:spPr bwMode="auto">
          <a:xfrm flipH="1" flipV="1">
            <a:off x="2273300" y="2547938"/>
            <a:ext cx="623888" cy="584200"/>
          </a:xfrm>
          <a:prstGeom prst="line">
            <a:avLst/>
          </a:prstGeom>
          <a:noFill/>
          <a:ln w="9525">
            <a:solidFill>
              <a:schemeClr val="tx1"/>
            </a:solidFill>
            <a:prstDash val="dash"/>
            <a:round/>
            <a:headEnd/>
            <a:tailEnd/>
          </a:ln>
        </p:spPr>
        <p:txBody>
          <a:bodyPr wrap="none" anchor="ctr"/>
          <a:lstStyle/>
          <a:p>
            <a:endParaRPr lang="en-US">
              <a:latin typeface="+mj-lt"/>
            </a:endParaRPr>
          </a:p>
        </p:txBody>
      </p:sp>
      <p:sp>
        <p:nvSpPr>
          <p:cNvPr id="39955" name="Line 26"/>
          <p:cNvSpPr>
            <a:spLocks noChangeShapeType="1"/>
          </p:cNvSpPr>
          <p:nvPr/>
        </p:nvSpPr>
        <p:spPr bwMode="auto">
          <a:xfrm flipV="1">
            <a:off x="3797300" y="2582863"/>
            <a:ext cx="614363" cy="558800"/>
          </a:xfrm>
          <a:prstGeom prst="line">
            <a:avLst/>
          </a:prstGeom>
          <a:noFill/>
          <a:ln w="9525">
            <a:solidFill>
              <a:schemeClr val="tx1"/>
            </a:solidFill>
            <a:prstDash val="dash"/>
            <a:round/>
            <a:headEnd/>
            <a:tailEnd/>
          </a:ln>
        </p:spPr>
        <p:txBody>
          <a:bodyPr wrap="none" anchor="ctr"/>
          <a:lstStyle/>
          <a:p>
            <a:endParaRPr lang="en-US">
              <a:latin typeface="+mj-lt"/>
            </a:endParaRPr>
          </a:p>
        </p:txBody>
      </p:sp>
      <p:sp>
        <p:nvSpPr>
          <p:cNvPr id="39956" name="Line 27"/>
          <p:cNvSpPr>
            <a:spLocks noChangeShapeType="1"/>
          </p:cNvSpPr>
          <p:nvPr/>
        </p:nvSpPr>
        <p:spPr bwMode="auto">
          <a:xfrm>
            <a:off x="4037013" y="1684338"/>
            <a:ext cx="12700" cy="862012"/>
          </a:xfrm>
          <a:prstGeom prst="line">
            <a:avLst/>
          </a:prstGeom>
          <a:noFill/>
          <a:ln w="9525">
            <a:solidFill>
              <a:schemeClr val="tx1"/>
            </a:solidFill>
            <a:round/>
            <a:headEnd/>
            <a:tailEnd/>
          </a:ln>
        </p:spPr>
        <p:txBody>
          <a:bodyPr wrap="none" anchor="ctr"/>
          <a:lstStyle/>
          <a:p>
            <a:endParaRPr lang="en-US">
              <a:latin typeface="+mj-lt"/>
            </a:endParaRPr>
          </a:p>
        </p:txBody>
      </p:sp>
      <p:sp>
        <p:nvSpPr>
          <p:cNvPr id="39957" name="Line 28"/>
          <p:cNvSpPr>
            <a:spLocks noChangeShapeType="1"/>
          </p:cNvSpPr>
          <p:nvPr/>
        </p:nvSpPr>
        <p:spPr bwMode="auto">
          <a:xfrm>
            <a:off x="3092450" y="1692275"/>
            <a:ext cx="0" cy="863600"/>
          </a:xfrm>
          <a:prstGeom prst="line">
            <a:avLst/>
          </a:prstGeom>
          <a:noFill/>
          <a:ln w="9525">
            <a:solidFill>
              <a:schemeClr val="tx1"/>
            </a:solidFill>
            <a:round/>
            <a:headEnd/>
            <a:tailEnd/>
          </a:ln>
        </p:spPr>
        <p:txBody>
          <a:bodyPr wrap="none" anchor="ctr"/>
          <a:lstStyle/>
          <a:p>
            <a:endParaRPr lang="en-US">
              <a:latin typeface="+mj-lt"/>
            </a:endParaRPr>
          </a:p>
        </p:txBody>
      </p:sp>
      <p:sp>
        <p:nvSpPr>
          <p:cNvPr id="39958" name="Line 29"/>
          <p:cNvSpPr>
            <a:spLocks noChangeShapeType="1"/>
          </p:cNvSpPr>
          <p:nvPr/>
        </p:nvSpPr>
        <p:spPr bwMode="auto">
          <a:xfrm>
            <a:off x="4333875" y="2120900"/>
            <a:ext cx="581025" cy="1270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39959" name="Text Box 42"/>
          <p:cNvSpPr txBox="1">
            <a:spLocks noChangeArrowheads="1"/>
          </p:cNvSpPr>
          <p:nvPr/>
        </p:nvSpPr>
        <p:spPr bwMode="auto">
          <a:xfrm>
            <a:off x="476203" y="2651125"/>
            <a:ext cx="628697" cy="461665"/>
          </a:xfrm>
          <a:prstGeom prst="rect">
            <a:avLst/>
          </a:prstGeom>
          <a:noFill/>
          <a:ln w="9525">
            <a:noFill/>
            <a:miter lim="800000"/>
            <a:headEnd/>
            <a:tailEnd/>
          </a:ln>
        </p:spPr>
        <p:txBody>
          <a:bodyPr wrap="none">
            <a:spAutoFit/>
          </a:bodyPr>
          <a:lstStyle/>
          <a:p>
            <a:pPr algn="r"/>
            <a:r>
              <a:rPr lang="en-US" b="1">
                <a:latin typeface="+mj-lt"/>
              </a:rPr>
              <a:t>tail</a:t>
            </a:r>
          </a:p>
        </p:txBody>
      </p:sp>
      <p:sp>
        <p:nvSpPr>
          <p:cNvPr id="39960" name="Text Box 43"/>
          <p:cNvSpPr txBox="1">
            <a:spLocks noChangeArrowheads="1"/>
          </p:cNvSpPr>
          <p:nvPr/>
        </p:nvSpPr>
        <p:spPr bwMode="auto">
          <a:xfrm>
            <a:off x="1186184" y="1887538"/>
            <a:ext cx="918841" cy="461665"/>
          </a:xfrm>
          <a:prstGeom prst="rect">
            <a:avLst/>
          </a:prstGeom>
          <a:noFill/>
          <a:ln w="9525">
            <a:noFill/>
            <a:miter lim="800000"/>
            <a:headEnd/>
            <a:tailEnd/>
          </a:ln>
        </p:spPr>
        <p:txBody>
          <a:bodyPr wrap="none">
            <a:spAutoFit/>
          </a:bodyPr>
          <a:lstStyle/>
          <a:p>
            <a:pPr algn="r"/>
            <a:r>
              <a:rPr lang="en-US" b="1">
                <a:latin typeface="+mj-lt"/>
              </a:rPr>
              <a:t>node</a:t>
            </a:r>
          </a:p>
        </p:txBody>
      </p:sp>
      <p:sp>
        <p:nvSpPr>
          <p:cNvPr id="39961" name="Text Box 44"/>
          <p:cNvSpPr txBox="1">
            <a:spLocks noChangeArrowheads="1"/>
          </p:cNvSpPr>
          <p:nvPr/>
        </p:nvSpPr>
        <p:spPr bwMode="auto">
          <a:xfrm>
            <a:off x="3438525" y="4878388"/>
            <a:ext cx="255588" cy="396875"/>
          </a:xfrm>
          <a:prstGeom prst="rect">
            <a:avLst/>
          </a:prstGeom>
          <a:noFill/>
          <a:ln w="9525">
            <a:noFill/>
            <a:miter lim="800000"/>
            <a:headEnd/>
            <a:tailEnd/>
          </a:ln>
        </p:spPr>
        <p:txBody>
          <a:bodyPr wrap="none">
            <a:spAutoFit/>
          </a:bodyPr>
          <a:lstStyle/>
          <a:p>
            <a:pPr algn="r"/>
            <a:r>
              <a:rPr lang="en-US" sz="2000" b="1">
                <a:solidFill>
                  <a:schemeClr val="tx1"/>
                </a:solidFill>
                <a:latin typeface="+mj-lt"/>
              </a:rPr>
              <a:t>i</a:t>
            </a:r>
          </a:p>
        </p:txBody>
      </p:sp>
      <p:sp>
        <p:nvSpPr>
          <p:cNvPr id="39962" name="Text Box 46"/>
          <p:cNvSpPr txBox="1">
            <a:spLocks noChangeArrowheads="1"/>
          </p:cNvSpPr>
          <p:nvPr/>
        </p:nvSpPr>
        <p:spPr bwMode="auto">
          <a:xfrm>
            <a:off x="4324808" y="3094038"/>
            <a:ext cx="412292" cy="584775"/>
          </a:xfrm>
          <a:prstGeom prst="rect">
            <a:avLst/>
          </a:prstGeom>
          <a:noFill/>
          <a:ln w="9525">
            <a:noFill/>
            <a:miter lim="800000"/>
            <a:headEnd/>
            <a:tailEnd/>
          </a:ln>
        </p:spPr>
        <p:txBody>
          <a:bodyPr wrap="none">
            <a:spAutoFit/>
          </a:bodyPr>
          <a:lstStyle/>
          <a:p>
            <a:pPr algn="r"/>
            <a:r>
              <a:rPr lang="en-US" sz="3200" b="1">
                <a:latin typeface="+mj-lt"/>
              </a:rPr>
              <a:t>4</a:t>
            </a:r>
          </a:p>
        </p:txBody>
      </p:sp>
      <p:sp>
        <p:nvSpPr>
          <p:cNvPr id="813103" name="AutoShape 47"/>
          <p:cNvSpPr>
            <a:spLocks noChangeArrowheads="1"/>
          </p:cNvSpPr>
          <p:nvPr/>
        </p:nvSpPr>
        <p:spPr bwMode="auto">
          <a:xfrm>
            <a:off x="517525" y="5602288"/>
            <a:ext cx="2066925" cy="742950"/>
          </a:xfrm>
          <a:prstGeom prst="wedgeRoundRectCallout">
            <a:avLst>
              <a:gd name="adj1" fmla="val 22194"/>
              <a:gd name="adj2" fmla="val -156625"/>
              <a:gd name="adj3" fmla="val 16667"/>
            </a:avLst>
          </a:prstGeom>
          <a:solidFill>
            <a:schemeClr val="bg1">
              <a:alpha val="79999"/>
            </a:schemeClr>
          </a:solidFill>
          <a:ln w="38100">
            <a:solidFill>
              <a:srgbClr val="FF0000"/>
            </a:solidFill>
            <a:miter lim="800000"/>
            <a:headEnd/>
            <a:tailEnd/>
          </a:ln>
        </p:spPr>
        <p:txBody>
          <a:bodyPr anchor="ctr"/>
          <a:lstStyle/>
          <a:p>
            <a:pPr algn="ctr"/>
            <a:r>
              <a:rPr lang="en-US" b="1">
                <a:solidFill>
                  <a:srgbClr val="FF0000"/>
                </a:solidFill>
                <a:latin typeface="+mj-lt"/>
              </a:rPr>
              <a:t>Make head an array </a:t>
            </a:r>
          </a:p>
        </p:txBody>
      </p:sp>
      <p:sp>
        <p:nvSpPr>
          <p:cNvPr id="813104" name="AutoShape 48"/>
          <p:cNvSpPr>
            <a:spLocks noChangeArrowheads="1"/>
          </p:cNvSpPr>
          <p:nvPr/>
        </p:nvSpPr>
        <p:spPr bwMode="auto">
          <a:xfrm>
            <a:off x="6202363" y="4683125"/>
            <a:ext cx="1546225" cy="1216025"/>
          </a:xfrm>
          <a:prstGeom prst="wedgeRoundRectCallout">
            <a:avLst>
              <a:gd name="adj1" fmla="val -90347"/>
              <a:gd name="adj2" fmla="val -56657"/>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smtClean="0">
                <a:solidFill>
                  <a:srgbClr val="FF0000"/>
                </a:solidFill>
                <a:latin typeface="+mj-lt"/>
              </a:rPr>
              <a:t>Ref </a:t>
            </a:r>
            <a:r>
              <a:rPr lang="en-US" sz="2000" b="1" smtClean="0">
                <a:solidFill>
                  <a:srgbClr val="FF0000"/>
                </a:solidFill>
                <a:latin typeface="+mj-lt"/>
              </a:rPr>
              <a:t>to </a:t>
            </a:r>
            <a:r>
              <a:rPr lang="en-US" sz="2000" b="1" dirty="0">
                <a:solidFill>
                  <a:srgbClr val="FF0000"/>
                </a:solidFill>
                <a:latin typeface="+mj-lt"/>
              </a:rPr>
              <a:t>node at front</a:t>
            </a:r>
          </a:p>
        </p:txBody>
      </p:sp>
      <p:sp>
        <p:nvSpPr>
          <p:cNvPr id="39965" name="Freeform 49"/>
          <p:cNvSpPr>
            <a:spLocks/>
          </p:cNvSpPr>
          <p:nvPr/>
        </p:nvSpPr>
        <p:spPr bwMode="auto">
          <a:xfrm>
            <a:off x="5059363" y="3692525"/>
            <a:ext cx="484187"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39966" name="Freeform 50"/>
          <p:cNvSpPr>
            <a:spLocks/>
          </p:cNvSpPr>
          <p:nvPr/>
        </p:nvSpPr>
        <p:spPr bwMode="auto">
          <a:xfrm flipH="1">
            <a:off x="3487738" y="3692525"/>
            <a:ext cx="703262"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39967" name="Freeform 51"/>
          <p:cNvSpPr>
            <a:spLocks/>
          </p:cNvSpPr>
          <p:nvPr/>
        </p:nvSpPr>
        <p:spPr bwMode="auto">
          <a:xfrm>
            <a:off x="2541588" y="3722688"/>
            <a:ext cx="542925"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39968" name="Line 53"/>
          <p:cNvSpPr>
            <a:spLocks noChangeShapeType="1"/>
          </p:cNvSpPr>
          <p:nvPr/>
        </p:nvSpPr>
        <p:spPr bwMode="auto">
          <a:xfrm flipH="1" flipV="1">
            <a:off x="2074863" y="3956050"/>
            <a:ext cx="7937" cy="57785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39969" name="Freeform 54"/>
          <p:cNvSpPr>
            <a:spLocks/>
          </p:cNvSpPr>
          <p:nvPr/>
        </p:nvSpPr>
        <p:spPr bwMode="auto">
          <a:xfrm>
            <a:off x="1484313" y="3663950"/>
            <a:ext cx="1220787"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813114" name="AutoShape 58"/>
          <p:cNvSpPr>
            <a:spLocks noChangeArrowheads="1"/>
          </p:cNvSpPr>
          <p:nvPr/>
        </p:nvSpPr>
        <p:spPr bwMode="auto">
          <a:xfrm>
            <a:off x="3552825" y="5311775"/>
            <a:ext cx="1990725" cy="947738"/>
          </a:xfrm>
          <a:prstGeom prst="wedgeRoundRectCallout">
            <a:avLst>
              <a:gd name="adj1" fmla="val -48005"/>
              <a:gd name="adj2" fmla="val -122866"/>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a:solidFill>
                  <a:srgbClr val="FF0000"/>
                </a:solidFill>
                <a:latin typeface="+mj-lt"/>
              </a:rPr>
              <a:t>Thread i updates location i</a:t>
            </a:r>
          </a:p>
        </p:txBody>
      </p:sp>
      <p:sp>
        <p:nvSpPr>
          <p:cNvPr id="813115" name="AutoShape 59"/>
          <p:cNvSpPr>
            <a:spLocks noChangeArrowheads="1"/>
          </p:cNvSpPr>
          <p:nvPr/>
        </p:nvSpPr>
        <p:spPr bwMode="auto">
          <a:xfrm>
            <a:off x="5829300" y="1546225"/>
            <a:ext cx="2746375" cy="1612900"/>
          </a:xfrm>
          <a:prstGeom prst="wedgeRoundRectCallout">
            <a:avLst>
              <a:gd name="adj1" fmla="val -59829"/>
              <a:gd name="adj2" fmla="val 120079"/>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dirty="0" smtClean="0">
                <a:solidFill>
                  <a:srgbClr val="FF0000"/>
                </a:solidFill>
                <a:latin typeface="+mj-lt"/>
              </a:rPr>
              <a:t>Find </a:t>
            </a:r>
            <a:r>
              <a:rPr lang="en-US" sz="2000" b="1" dirty="0">
                <a:solidFill>
                  <a:srgbClr val="FF0000"/>
                </a:solidFill>
                <a:latin typeface="+mj-lt"/>
              </a:rPr>
              <a:t>head by finding Max of nodes </a:t>
            </a:r>
            <a:r>
              <a:rPr lang="en-US" sz="2000" b="1" dirty="0" smtClean="0">
                <a:solidFill>
                  <a:srgbClr val="FF0000"/>
                </a:solidFill>
                <a:latin typeface="+mj-lt"/>
              </a:rPr>
              <a:t>referenced by </a:t>
            </a:r>
            <a:r>
              <a:rPr lang="en-US" sz="2000" b="1" dirty="0">
                <a:solidFill>
                  <a:srgbClr val="FF0000"/>
                </a:solidFill>
                <a:latin typeface="+mj-lt"/>
              </a:rPr>
              <a:t>head array</a:t>
            </a:r>
          </a:p>
        </p:txBody>
      </p:sp>
      <p:sp>
        <p:nvSpPr>
          <p:cNvPr id="44" name="Slide Number Placeholder 43"/>
          <p:cNvSpPr>
            <a:spLocks noGrp="1"/>
          </p:cNvSpPr>
          <p:nvPr>
            <p:ph type="sldNum" sz="quarter" idx="11"/>
          </p:nvPr>
        </p:nvSpPr>
        <p:spPr/>
        <p:txBody>
          <a:bodyPr/>
          <a:lstStyle/>
          <a:p>
            <a:pPr>
              <a:defRPr/>
            </a:pPr>
            <a:fld id="{E6B53126-0003-4205-8CA0-12067C577708}" type="slidenum">
              <a:rPr lang="ar-SA" smtClean="0">
                <a:latin typeface="+mj-lt"/>
              </a:rPr>
              <a:pPr>
                <a:defRPr/>
              </a:pPr>
              <a:t>40</a:t>
            </a:fld>
            <a:endParaRPr lang="en-US">
              <a:latin typeface="+mj-lt"/>
            </a:endParaRPr>
          </a:p>
        </p:txBody>
      </p:sp>
      <p:sp>
        <p:nvSpPr>
          <p:cNvPr id="45" name="Footer Placeholder 44"/>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3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31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31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3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3103" grpId="0" animBg="1" autoUpdateAnimBg="0"/>
      <p:bldP spid="813104" grpId="0" animBg="1"/>
      <p:bldP spid="813114" grpId="0" animBg="1"/>
      <p:bldP spid="81311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US" smtClean="0"/>
              <a:t>Universal Object</a:t>
            </a:r>
          </a:p>
        </p:txBody>
      </p:sp>
      <p:sp>
        <p:nvSpPr>
          <p:cNvPr id="40965" name="Rectangle 3"/>
          <p:cNvSpPr>
            <a:spLocks noChangeArrowheads="1"/>
          </p:cNvSpPr>
          <p:nvPr/>
        </p:nvSpPr>
        <p:spPr bwMode="auto">
          <a:xfrm>
            <a:off x="715963" y="1908175"/>
            <a:ext cx="7610475" cy="2677656"/>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class</a:t>
            </a:r>
            <a:r>
              <a:rPr lang="en-US" b="1" dirty="0">
                <a:latin typeface="Courier New" pitchFamily="49" charset="0"/>
              </a:rPr>
              <a:t> Universal {</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head;</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tail = </a:t>
            </a:r>
            <a:r>
              <a:rPr lang="en-US" b="1" dirty="0">
                <a:solidFill>
                  <a:schemeClr val="tx1"/>
                </a:solidFill>
                <a:latin typeface="Courier New" pitchFamily="49" charset="0"/>
              </a:rPr>
              <a:t>new</a:t>
            </a:r>
            <a:r>
              <a:rPr lang="en-US" b="1" dirty="0">
                <a:latin typeface="Courier New" pitchFamily="49" charset="0"/>
              </a:rPr>
              <a:t> Node(); </a:t>
            </a:r>
          </a:p>
          <a:p>
            <a:r>
              <a:rPr lang="en-US" b="1" dirty="0">
                <a:latin typeface="Courier New" pitchFamily="49" charset="0"/>
              </a:rPr>
              <a:t>  </a:t>
            </a:r>
            <a:r>
              <a:rPr lang="en-US" b="1" dirty="0" err="1">
                <a:latin typeface="Courier New" pitchFamily="49" charset="0"/>
              </a:rPr>
              <a:t>tail.seq</a:t>
            </a:r>
            <a:r>
              <a:rPr lang="en-US" b="1" dirty="0">
                <a:latin typeface="Courier New" pitchFamily="49" charset="0"/>
              </a:rPr>
              <a:t> = 1; </a:t>
            </a:r>
          </a:p>
          <a:p>
            <a:r>
              <a:rPr lang="en-US" b="1" dirty="0">
                <a:latin typeface="Courier New" pitchFamily="49" charset="0"/>
              </a:rPr>
              <a:t>  </a:t>
            </a:r>
            <a:r>
              <a:rPr lang="en-US" b="1" dirty="0">
                <a:solidFill>
                  <a:schemeClr val="tx1"/>
                </a:solidFill>
                <a:latin typeface="Courier New" pitchFamily="49" charset="0"/>
              </a:rPr>
              <a:t>for</a:t>
            </a:r>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j=0; j &lt; n; j++){</a:t>
            </a:r>
          </a:p>
          <a:p>
            <a:pPr lvl="1"/>
            <a:r>
              <a:rPr lang="en-US" b="1" dirty="0">
                <a:latin typeface="Courier New" pitchFamily="49" charset="0"/>
              </a:rPr>
              <a:t>      head[j] = tail</a:t>
            </a:r>
          </a:p>
          <a:p>
            <a:pPr lvl="1"/>
            <a:r>
              <a:rPr lang="en-US" b="1" dirty="0">
                <a:latin typeface="Courier New" pitchFamily="49" charset="0"/>
              </a:rPr>
              <a:t>}</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41</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r>
              <a:rPr lang="en-US" smtClean="0"/>
              <a:t>Universal Object</a:t>
            </a:r>
          </a:p>
        </p:txBody>
      </p:sp>
      <p:sp>
        <p:nvSpPr>
          <p:cNvPr id="41989" name="Rectangle 3"/>
          <p:cNvSpPr>
            <a:spLocks noChangeArrowheads="1"/>
          </p:cNvSpPr>
          <p:nvPr/>
        </p:nvSpPr>
        <p:spPr bwMode="auto">
          <a:xfrm>
            <a:off x="715963" y="1908175"/>
            <a:ext cx="7610475" cy="2677656"/>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Universal {</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head;</a:t>
            </a:r>
          </a:p>
          <a:p>
            <a:r>
              <a:rPr lang="en-US" b="1" dirty="0">
                <a:latin typeface="Courier New" pitchFamily="49" charset="0"/>
              </a:rPr>
              <a:t>  </a:t>
            </a:r>
            <a:r>
              <a:rPr lang="en-US" b="1" dirty="0">
                <a:solidFill>
                  <a:schemeClr val="folHlink"/>
                </a:solidFill>
                <a:latin typeface="Courier New" pitchFamily="49" charset="0"/>
              </a:rPr>
              <a:t>private Node tail = new Node();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tail.seq</a:t>
            </a:r>
            <a:r>
              <a:rPr lang="en-US" b="1" dirty="0">
                <a:solidFill>
                  <a:schemeClr val="folHlink"/>
                </a:solidFill>
                <a:latin typeface="Courier New" pitchFamily="49" charset="0"/>
              </a:rPr>
              <a:t> = 1; </a:t>
            </a:r>
          </a:p>
          <a:p>
            <a:r>
              <a:rPr lang="en-US" b="1" dirty="0">
                <a:solidFill>
                  <a:schemeClr val="folHlink"/>
                </a:solidFill>
                <a:latin typeface="Courier New" pitchFamily="49" charset="0"/>
              </a:rPr>
              <a:t>  for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j=0; j &lt; n; j++){</a:t>
            </a:r>
          </a:p>
          <a:p>
            <a:pPr lvl="1"/>
            <a:r>
              <a:rPr lang="en-US" b="1" dirty="0">
                <a:solidFill>
                  <a:schemeClr val="folHlink"/>
                </a:solidFill>
                <a:latin typeface="Courier New" pitchFamily="49" charset="0"/>
              </a:rPr>
              <a:t>      head[j] = tail</a:t>
            </a:r>
          </a:p>
          <a:p>
            <a:pPr lvl="1"/>
            <a:r>
              <a:rPr lang="en-US" b="1" dirty="0">
                <a:solidFill>
                  <a:schemeClr val="folHlink"/>
                </a:solidFill>
                <a:latin typeface="Courier New" pitchFamily="49" charset="0"/>
              </a:rPr>
              <a:t>}</a:t>
            </a:r>
          </a:p>
        </p:txBody>
      </p:sp>
      <p:sp>
        <p:nvSpPr>
          <p:cNvPr id="41990" name="AutoShape 4"/>
          <p:cNvSpPr>
            <a:spLocks noChangeArrowheads="1"/>
          </p:cNvSpPr>
          <p:nvPr/>
        </p:nvSpPr>
        <p:spPr bwMode="auto">
          <a:xfrm>
            <a:off x="969963" y="2287588"/>
            <a:ext cx="4071937" cy="527050"/>
          </a:xfrm>
          <a:prstGeom prst="wedgeRoundRectCallout">
            <a:avLst>
              <a:gd name="adj1" fmla="val 34912"/>
              <a:gd name="adj2" fmla="val 398796"/>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41991" name="Rectangle 5"/>
          <p:cNvSpPr>
            <a:spLocks noChangeArrowheads="1"/>
          </p:cNvSpPr>
          <p:nvPr/>
        </p:nvSpPr>
        <p:spPr bwMode="auto">
          <a:xfrm>
            <a:off x="1293813" y="4808538"/>
            <a:ext cx="5740400"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Head Pointers Array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42</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r>
              <a:rPr lang="en-US" smtClean="0"/>
              <a:t>Universal Object</a:t>
            </a:r>
          </a:p>
        </p:txBody>
      </p:sp>
      <p:sp>
        <p:nvSpPr>
          <p:cNvPr id="43013" name="Rectangle 3"/>
          <p:cNvSpPr>
            <a:spLocks noChangeArrowheads="1"/>
          </p:cNvSpPr>
          <p:nvPr/>
        </p:nvSpPr>
        <p:spPr bwMode="auto">
          <a:xfrm>
            <a:off x="715963" y="1908175"/>
            <a:ext cx="7610475" cy="2677656"/>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Universal {</a:t>
            </a:r>
          </a:p>
          <a:p>
            <a:r>
              <a:rPr lang="en-US" b="1" dirty="0">
                <a:solidFill>
                  <a:schemeClr val="folHlink"/>
                </a:solidFill>
                <a:latin typeface="Courier New" pitchFamily="49" charset="0"/>
              </a:rPr>
              <a:t>  private Node[] head;</a:t>
            </a:r>
          </a:p>
          <a:p>
            <a:r>
              <a:rPr lang="en-US" b="1" dirty="0">
                <a:latin typeface="Courier New" pitchFamily="49" charset="0"/>
              </a:rPr>
              <a:t>  </a:t>
            </a:r>
            <a:r>
              <a:rPr lang="en-US" b="1" dirty="0">
                <a:solidFill>
                  <a:schemeClr val="tx1"/>
                </a:solidFill>
                <a:latin typeface="Courier New" pitchFamily="49" charset="0"/>
              </a:rPr>
              <a:t>private</a:t>
            </a:r>
            <a:r>
              <a:rPr lang="en-US" b="1" dirty="0">
                <a:solidFill>
                  <a:schemeClr val="folHlink"/>
                </a:solidFill>
                <a:latin typeface="Courier New" pitchFamily="49" charset="0"/>
              </a:rPr>
              <a:t> </a:t>
            </a:r>
            <a:r>
              <a:rPr lang="en-US" b="1" dirty="0">
                <a:latin typeface="Courier New" pitchFamily="49" charset="0"/>
              </a:rPr>
              <a:t>Node tail = </a:t>
            </a:r>
            <a:r>
              <a:rPr lang="en-US" b="1" dirty="0">
                <a:solidFill>
                  <a:schemeClr val="tx1"/>
                </a:solidFill>
                <a:latin typeface="Courier New" pitchFamily="49" charset="0"/>
              </a:rPr>
              <a:t>new</a:t>
            </a:r>
            <a:r>
              <a:rPr lang="en-US" b="1" dirty="0">
                <a:latin typeface="Courier New" pitchFamily="49" charset="0"/>
              </a:rPr>
              <a:t> Node(); </a:t>
            </a:r>
          </a:p>
          <a:p>
            <a:r>
              <a:rPr lang="en-US" b="1" dirty="0">
                <a:latin typeface="Courier New" pitchFamily="49" charset="0"/>
              </a:rPr>
              <a:t>  </a:t>
            </a:r>
            <a:r>
              <a:rPr lang="en-US" b="1" dirty="0" err="1">
                <a:latin typeface="Courier New" pitchFamily="49" charset="0"/>
              </a:rPr>
              <a:t>tail.seq</a:t>
            </a:r>
            <a:r>
              <a:rPr lang="en-US" b="1" dirty="0">
                <a:latin typeface="Courier New" pitchFamily="49" charset="0"/>
              </a:rPr>
              <a:t> = 1;</a:t>
            </a:r>
            <a:r>
              <a:rPr lang="en-US" b="1" dirty="0">
                <a:solidFill>
                  <a:schemeClr val="folHlink"/>
                </a:solidFill>
                <a:latin typeface="Courier New" pitchFamily="49" charset="0"/>
              </a:rPr>
              <a:t> </a:t>
            </a:r>
          </a:p>
          <a:p>
            <a:r>
              <a:rPr lang="en-US" b="1" dirty="0">
                <a:solidFill>
                  <a:schemeClr val="folHlink"/>
                </a:solidFill>
                <a:latin typeface="Courier New" pitchFamily="49" charset="0"/>
              </a:rPr>
              <a:t>  for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j=0; j &lt; n; j++){</a:t>
            </a:r>
          </a:p>
          <a:p>
            <a:pPr lvl="1"/>
            <a:r>
              <a:rPr lang="en-US" b="1" dirty="0">
                <a:solidFill>
                  <a:schemeClr val="folHlink"/>
                </a:solidFill>
                <a:latin typeface="Courier New" pitchFamily="49" charset="0"/>
              </a:rPr>
              <a:t>      head[j] = tail</a:t>
            </a:r>
          </a:p>
          <a:p>
            <a:pPr lvl="1"/>
            <a:r>
              <a:rPr lang="en-US" b="1" dirty="0">
                <a:solidFill>
                  <a:schemeClr val="folHlink"/>
                </a:solidFill>
                <a:latin typeface="Courier New" pitchFamily="49" charset="0"/>
              </a:rPr>
              <a:t>}</a:t>
            </a:r>
          </a:p>
        </p:txBody>
      </p:sp>
      <p:sp>
        <p:nvSpPr>
          <p:cNvPr id="43014" name="AutoShape 4"/>
          <p:cNvSpPr>
            <a:spLocks noChangeArrowheads="1"/>
          </p:cNvSpPr>
          <p:nvPr/>
        </p:nvSpPr>
        <p:spPr bwMode="auto">
          <a:xfrm>
            <a:off x="1000125" y="2613025"/>
            <a:ext cx="5973763" cy="866775"/>
          </a:xfrm>
          <a:prstGeom prst="wedgeRoundRectCallout">
            <a:avLst>
              <a:gd name="adj1" fmla="val 8120"/>
              <a:gd name="adj2" fmla="val 219412"/>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43015" name="Rectangle 5"/>
          <p:cNvSpPr>
            <a:spLocks noChangeArrowheads="1"/>
          </p:cNvSpPr>
          <p:nvPr/>
        </p:nvSpPr>
        <p:spPr bwMode="auto">
          <a:xfrm>
            <a:off x="1308100" y="4956175"/>
            <a:ext cx="5740400" cy="946150"/>
          </a:xfrm>
          <a:prstGeom prst="rect">
            <a:avLst/>
          </a:prstGeom>
          <a:noFill/>
          <a:ln w="9525">
            <a:noFill/>
            <a:miter lim="800000"/>
            <a:headEnd/>
            <a:tailEnd/>
          </a:ln>
        </p:spPr>
        <p:txBody>
          <a:bodyPr>
            <a:spAutoFit/>
          </a:bodyPr>
          <a:lstStyle/>
          <a:p>
            <a:pPr algn="ctr"/>
            <a:r>
              <a:rPr lang="en-US" sz="2800" b="1" dirty="0">
                <a:solidFill>
                  <a:srgbClr val="FF0000"/>
                </a:solidFill>
                <a:latin typeface="+mj-lt"/>
              </a:rPr>
              <a:t>Tail is a sentinel node with </a:t>
            </a:r>
          </a:p>
          <a:p>
            <a:pPr algn="ctr"/>
            <a:r>
              <a:rPr lang="en-US" sz="2800" b="1" dirty="0">
                <a:solidFill>
                  <a:srgbClr val="FF0000"/>
                </a:solidFill>
                <a:latin typeface="+mj-lt"/>
              </a:rPr>
              <a:t>sequence number 1</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43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r>
              <a:rPr lang="en-US" smtClean="0"/>
              <a:t>Universal Object</a:t>
            </a:r>
          </a:p>
        </p:txBody>
      </p:sp>
      <p:sp>
        <p:nvSpPr>
          <p:cNvPr id="44037" name="Rectangle 3"/>
          <p:cNvSpPr>
            <a:spLocks noChangeArrowheads="1"/>
          </p:cNvSpPr>
          <p:nvPr/>
        </p:nvSpPr>
        <p:spPr bwMode="auto">
          <a:xfrm>
            <a:off x="715963" y="1908175"/>
            <a:ext cx="7610475" cy="2677656"/>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Universal {</a:t>
            </a:r>
          </a:p>
          <a:p>
            <a:r>
              <a:rPr lang="en-US" b="1" dirty="0">
                <a:solidFill>
                  <a:schemeClr val="folHlink"/>
                </a:solidFill>
                <a:latin typeface="Courier New" pitchFamily="49" charset="0"/>
              </a:rPr>
              <a:t>  private Node[] head;</a:t>
            </a:r>
          </a:p>
          <a:p>
            <a:r>
              <a:rPr lang="en-US" b="1" dirty="0">
                <a:latin typeface="Courier New" pitchFamily="49" charset="0"/>
              </a:rPr>
              <a:t>  </a:t>
            </a:r>
            <a:r>
              <a:rPr lang="en-US" b="1" dirty="0">
                <a:solidFill>
                  <a:schemeClr val="folHlink"/>
                </a:solidFill>
                <a:latin typeface="Courier New" pitchFamily="49" charset="0"/>
              </a:rPr>
              <a:t>private Node tail = new Node();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tail.seq</a:t>
            </a:r>
            <a:r>
              <a:rPr lang="en-US" b="1" dirty="0">
                <a:solidFill>
                  <a:schemeClr val="folHlink"/>
                </a:solidFill>
                <a:latin typeface="Courier New" pitchFamily="49" charset="0"/>
              </a:rPr>
              <a:t> = 1; </a:t>
            </a:r>
          </a:p>
          <a:p>
            <a:r>
              <a:rPr lang="en-US" b="1" dirty="0">
                <a:solidFill>
                  <a:schemeClr val="folHlink"/>
                </a:solidFill>
                <a:latin typeface="Courier New" pitchFamily="49" charset="0"/>
              </a:rPr>
              <a:t>  </a:t>
            </a:r>
            <a:r>
              <a:rPr lang="en-US" b="1" dirty="0">
                <a:solidFill>
                  <a:schemeClr val="tx2"/>
                </a:solidFill>
                <a:latin typeface="Courier New" pitchFamily="49" charset="0"/>
              </a:rPr>
              <a:t>for</a:t>
            </a:r>
            <a:r>
              <a:rPr lang="en-US" b="1" dirty="0">
                <a:latin typeface="Courier New" pitchFamily="49" charset="0"/>
              </a:rPr>
              <a:t> (</a:t>
            </a:r>
            <a:r>
              <a:rPr lang="en-US" b="1" dirty="0" err="1">
                <a:solidFill>
                  <a:schemeClr val="tx2"/>
                </a:solidFill>
                <a:latin typeface="Courier New" pitchFamily="49" charset="0"/>
              </a:rPr>
              <a:t>int</a:t>
            </a:r>
            <a:r>
              <a:rPr lang="en-US" b="1" dirty="0">
                <a:latin typeface="Courier New" pitchFamily="49" charset="0"/>
              </a:rPr>
              <a:t> j=0; j &lt; n; j++){</a:t>
            </a:r>
          </a:p>
          <a:p>
            <a:pPr lvl="1"/>
            <a:r>
              <a:rPr lang="en-US" b="1" dirty="0">
                <a:latin typeface="Courier New" pitchFamily="49" charset="0"/>
              </a:rPr>
              <a:t>      head[j] = tail</a:t>
            </a:r>
          </a:p>
          <a:p>
            <a:pPr lvl="1"/>
            <a:r>
              <a:rPr lang="en-US" b="1" dirty="0">
                <a:solidFill>
                  <a:schemeClr val="folHlink"/>
                </a:solidFill>
                <a:latin typeface="Courier New" pitchFamily="49" charset="0"/>
              </a:rPr>
              <a:t>}</a:t>
            </a:r>
          </a:p>
        </p:txBody>
      </p:sp>
      <p:sp>
        <p:nvSpPr>
          <p:cNvPr id="44038" name="AutoShape 4"/>
          <p:cNvSpPr>
            <a:spLocks noChangeArrowheads="1"/>
          </p:cNvSpPr>
          <p:nvPr/>
        </p:nvSpPr>
        <p:spPr bwMode="auto">
          <a:xfrm>
            <a:off x="941388" y="3306763"/>
            <a:ext cx="5310187" cy="911225"/>
          </a:xfrm>
          <a:prstGeom prst="wedgeRoundRectCallout">
            <a:avLst>
              <a:gd name="adj1" fmla="val -20167"/>
              <a:gd name="adj2" fmla="val 9616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44039" name="Rectangle 5"/>
          <p:cNvSpPr>
            <a:spLocks noChangeArrowheads="1"/>
          </p:cNvSpPr>
          <p:nvPr/>
        </p:nvSpPr>
        <p:spPr bwMode="auto">
          <a:xfrm>
            <a:off x="911225" y="4749800"/>
            <a:ext cx="5873750"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Initially head points to tail</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44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ChangeArrowheads="1"/>
          </p:cNvSpPr>
          <p:nvPr/>
        </p:nvSpPr>
        <p:spPr bwMode="auto">
          <a:xfrm>
            <a:off x="465138" y="2224088"/>
            <a:ext cx="8304212" cy="2677656"/>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static</a:t>
            </a:r>
            <a:r>
              <a:rPr lang="en-US" b="1" dirty="0">
                <a:latin typeface="Courier New" pitchFamily="49" charset="0"/>
              </a:rPr>
              <a:t> Node max(Node[] array) {</a:t>
            </a:r>
          </a:p>
          <a:p>
            <a:r>
              <a:rPr lang="en-US" b="1" dirty="0">
                <a:latin typeface="Courier New" pitchFamily="49" charset="0"/>
              </a:rPr>
              <a:t>    Node max = array[0];</a:t>
            </a:r>
          </a:p>
          <a:p>
            <a:r>
              <a:rPr lang="en-US" b="1" dirty="0">
                <a:latin typeface="Courier New" pitchFamily="49" charset="0"/>
              </a:rPr>
              <a:t>    </a:t>
            </a:r>
            <a:r>
              <a:rPr lang="en-US" b="1" dirty="0">
                <a:solidFill>
                  <a:schemeClr val="tx1"/>
                </a:solidFill>
                <a:latin typeface="Courier New" pitchFamily="49" charset="0"/>
              </a:rPr>
              <a:t>for</a:t>
            </a:r>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a:t>
            </a:r>
            <a:r>
              <a:rPr lang="en-US" b="1" dirty="0" err="1">
                <a:latin typeface="Courier New" pitchFamily="49" charset="0"/>
              </a:rPr>
              <a:t>i</a:t>
            </a:r>
            <a:r>
              <a:rPr lang="en-US" b="1" dirty="0">
                <a:latin typeface="Courier New" pitchFamily="49" charset="0"/>
              </a:rPr>
              <a:t> = 1; </a:t>
            </a:r>
            <a:r>
              <a:rPr lang="en-US" b="1" dirty="0" err="1">
                <a:latin typeface="Courier New" pitchFamily="49" charset="0"/>
              </a:rPr>
              <a:t>i</a:t>
            </a:r>
            <a:r>
              <a:rPr lang="en-US" b="1" dirty="0">
                <a:latin typeface="Courier New" pitchFamily="49" charset="0"/>
              </a:rPr>
              <a:t> &lt; </a:t>
            </a:r>
            <a:r>
              <a:rPr lang="en-US" b="1" dirty="0" err="1">
                <a:latin typeface="Courier New" pitchFamily="49" charset="0"/>
              </a:rPr>
              <a:t>array.length</a:t>
            </a:r>
            <a:r>
              <a:rPr lang="en-US" b="1" dirty="0">
                <a:latin typeface="Courier New" pitchFamily="49" charset="0"/>
              </a:rPr>
              <a:t>; </a:t>
            </a:r>
            <a:r>
              <a:rPr lang="en-US" b="1" dirty="0" err="1">
                <a:latin typeface="Courier New" pitchFamily="49" charset="0"/>
              </a:rPr>
              <a:t>i</a:t>
            </a:r>
            <a:r>
              <a:rPr lang="en-US" b="1" dirty="0">
                <a:latin typeface="Courier New" pitchFamily="49" charset="0"/>
              </a:rPr>
              <a:t>++)</a:t>
            </a:r>
          </a:p>
          <a:p>
            <a:r>
              <a:rPr lang="en-US" b="1" dirty="0">
                <a:latin typeface="Courier New" pitchFamily="49" charset="0"/>
              </a:rPr>
              <a:t>      </a:t>
            </a:r>
            <a:r>
              <a:rPr lang="en-US" b="1" dirty="0">
                <a:solidFill>
                  <a:schemeClr val="tx1"/>
                </a:solidFill>
                <a:latin typeface="Courier New" pitchFamily="49" charset="0"/>
              </a:rPr>
              <a:t>if</a:t>
            </a:r>
            <a:r>
              <a:rPr lang="en-US" b="1" dirty="0">
                <a:latin typeface="Courier New" pitchFamily="49" charset="0"/>
              </a:rPr>
              <a:t> (</a:t>
            </a:r>
            <a:r>
              <a:rPr lang="en-US" b="1" dirty="0" err="1">
                <a:latin typeface="Courier New" pitchFamily="49" charset="0"/>
              </a:rPr>
              <a:t>max.seq</a:t>
            </a:r>
            <a:r>
              <a:rPr lang="en-US" b="1" dirty="0">
                <a:latin typeface="Courier New" pitchFamily="49" charset="0"/>
              </a:rPr>
              <a:t> &lt; array[</a:t>
            </a:r>
            <a:r>
              <a:rPr lang="en-US" b="1" dirty="0" err="1">
                <a:latin typeface="Courier New" pitchFamily="49" charset="0"/>
              </a:rPr>
              <a:t>i</a:t>
            </a:r>
            <a:r>
              <a:rPr lang="en-US" b="1" dirty="0">
                <a:latin typeface="Courier New" pitchFamily="49" charset="0"/>
              </a:rPr>
              <a:t>].</a:t>
            </a:r>
            <a:r>
              <a:rPr lang="en-US" b="1" dirty="0" err="1">
                <a:latin typeface="Courier New" pitchFamily="49" charset="0"/>
              </a:rPr>
              <a:t>seq</a:t>
            </a:r>
            <a:r>
              <a:rPr lang="en-US" b="1" dirty="0">
                <a:latin typeface="Courier New" pitchFamily="49" charset="0"/>
              </a:rPr>
              <a:t>)</a:t>
            </a:r>
          </a:p>
          <a:p>
            <a:r>
              <a:rPr lang="en-US" b="1" dirty="0">
                <a:latin typeface="Courier New" pitchFamily="49" charset="0"/>
              </a:rPr>
              <a:t>        max = array[</a:t>
            </a:r>
            <a:r>
              <a:rPr lang="en-US" b="1" dirty="0" err="1">
                <a:latin typeface="Courier New" pitchFamily="49" charset="0"/>
              </a:rPr>
              <a:t>i</a:t>
            </a:r>
            <a:r>
              <a:rPr lang="en-US" b="1" dirty="0">
                <a:latin typeface="Courier New" pitchFamily="49" charset="0"/>
              </a:rPr>
              <a:t>];</a:t>
            </a:r>
          </a:p>
          <a:p>
            <a:r>
              <a:rPr lang="en-US" b="1" dirty="0">
                <a:latin typeface="Courier New" pitchFamily="49" charset="0"/>
              </a:rPr>
              <a:t>      </a:t>
            </a:r>
            <a:r>
              <a:rPr lang="en-US" b="1" dirty="0">
                <a:solidFill>
                  <a:schemeClr val="tx1"/>
                </a:solidFill>
                <a:latin typeface="Courier New" pitchFamily="49" charset="0"/>
              </a:rPr>
              <a:t>return</a:t>
            </a:r>
            <a:r>
              <a:rPr lang="en-US" b="1" dirty="0">
                <a:latin typeface="Courier New" pitchFamily="49" charset="0"/>
              </a:rPr>
              <a:t> max;</a:t>
            </a:r>
          </a:p>
          <a:p>
            <a:r>
              <a:rPr lang="en-US" b="1" dirty="0">
                <a:latin typeface="Courier New" pitchFamily="49" charset="0"/>
              </a:rPr>
              <a:t>  }</a:t>
            </a:r>
          </a:p>
        </p:txBody>
      </p:sp>
      <p:sp>
        <p:nvSpPr>
          <p:cNvPr id="45061" name="Rectangle 3"/>
          <p:cNvSpPr>
            <a:spLocks noGrp="1" noChangeArrowheads="1"/>
          </p:cNvSpPr>
          <p:nvPr>
            <p:ph type="title"/>
          </p:nvPr>
        </p:nvSpPr>
        <p:spPr/>
        <p:txBody>
          <a:bodyPr/>
          <a:lstStyle/>
          <a:p>
            <a:r>
              <a:rPr lang="en-US" smtClean="0"/>
              <a:t>Find Max Head Value</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45</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ChangeArrowheads="1"/>
          </p:cNvSpPr>
          <p:nvPr/>
        </p:nvSpPr>
        <p:spPr bwMode="auto">
          <a:xfrm>
            <a:off x="465138" y="2224088"/>
            <a:ext cx="8304212" cy="2677656"/>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static Node max(Node[] array) {</a:t>
            </a:r>
          </a:p>
          <a:p>
            <a:r>
              <a:rPr lang="en-US" b="1" dirty="0">
                <a:solidFill>
                  <a:schemeClr val="folHlink"/>
                </a:solidFill>
                <a:latin typeface="Courier New" pitchFamily="49" charset="0"/>
              </a:rPr>
              <a:t>    Node max = array[0];</a:t>
            </a:r>
          </a:p>
          <a:p>
            <a:r>
              <a:rPr lang="en-US" b="1" dirty="0">
                <a:latin typeface="Courier New" pitchFamily="49" charset="0"/>
              </a:rPr>
              <a:t>    </a:t>
            </a:r>
            <a:r>
              <a:rPr lang="en-US" b="1" dirty="0">
                <a:solidFill>
                  <a:schemeClr val="tx1"/>
                </a:solidFill>
                <a:latin typeface="Courier New" pitchFamily="49" charset="0"/>
              </a:rPr>
              <a:t>for</a:t>
            </a:r>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a:t>
            </a:r>
            <a:r>
              <a:rPr lang="en-US" b="1" dirty="0" err="1">
                <a:latin typeface="Courier New" pitchFamily="49" charset="0"/>
              </a:rPr>
              <a:t>i</a:t>
            </a:r>
            <a:r>
              <a:rPr lang="en-US" b="1" dirty="0">
                <a:latin typeface="Courier New" pitchFamily="49" charset="0"/>
              </a:rPr>
              <a:t> = 0; </a:t>
            </a:r>
            <a:r>
              <a:rPr lang="en-US" b="1" dirty="0" err="1">
                <a:latin typeface="Courier New" pitchFamily="49" charset="0"/>
              </a:rPr>
              <a:t>i</a:t>
            </a:r>
            <a:r>
              <a:rPr lang="en-US" b="1" dirty="0">
                <a:latin typeface="Courier New" pitchFamily="49" charset="0"/>
              </a:rPr>
              <a:t> &lt; </a:t>
            </a:r>
            <a:r>
              <a:rPr lang="en-US" b="1" dirty="0" err="1">
                <a:latin typeface="Courier New" pitchFamily="49" charset="0"/>
              </a:rPr>
              <a:t>array.length</a:t>
            </a:r>
            <a:r>
              <a:rPr lang="en-US" b="1" dirty="0">
                <a:latin typeface="Courier New" pitchFamily="49" charset="0"/>
              </a:rPr>
              <a:t>; </a:t>
            </a:r>
            <a:r>
              <a:rPr lang="en-US" b="1" dirty="0" err="1">
                <a:latin typeface="Courier New" pitchFamily="49" charset="0"/>
              </a:rPr>
              <a:t>i</a:t>
            </a:r>
            <a:r>
              <a:rPr lang="en-US" b="1" dirty="0">
                <a:latin typeface="Courier New" pitchFamily="49" charset="0"/>
              </a:rPr>
              <a:t>++)</a:t>
            </a:r>
          </a:p>
          <a:p>
            <a:r>
              <a:rPr lang="en-US" b="1" dirty="0">
                <a:latin typeface="Courier New" pitchFamily="49" charset="0"/>
              </a:rPr>
              <a:t>      </a:t>
            </a:r>
            <a:r>
              <a:rPr lang="en-US" b="1" dirty="0">
                <a:solidFill>
                  <a:schemeClr val="folHlink"/>
                </a:solidFill>
                <a:latin typeface="Courier New" pitchFamily="49" charset="0"/>
              </a:rPr>
              <a:t>if (</a:t>
            </a:r>
            <a:r>
              <a:rPr lang="en-US" b="1" dirty="0" err="1">
                <a:solidFill>
                  <a:schemeClr val="folHlink"/>
                </a:solidFill>
                <a:latin typeface="Courier New" pitchFamily="49" charset="0"/>
              </a:rPr>
              <a:t>max.seq</a:t>
            </a:r>
            <a:r>
              <a:rPr lang="en-US" b="1" dirty="0">
                <a:solidFill>
                  <a:schemeClr val="folHlink"/>
                </a:solidFill>
                <a:latin typeface="Courier New" pitchFamily="49" charset="0"/>
              </a:rPr>
              <a:t> &lt; array[</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a:t>
            </a:r>
          </a:p>
          <a:p>
            <a:r>
              <a:rPr lang="en-US" b="1" dirty="0">
                <a:solidFill>
                  <a:schemeClr val="folHlink"/>
                </a:solidFill>
                <a:latin typeface="Courier New" pitchFamily="49" charset="0"/>
              </a:rPr>
              <a:t>        max = array[</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p>
          <a:p>
            <a:r>
              <a:rPr lang="en-US" b="1" dirty="0">
                <a:solidFill>
                  <a:schemeClr val="folHlink"/>
                </a:solidFill>
                <a:latin typeface="Courier New" pitchFamily="49" charset="0"/>
              </a:rPr>
              <a:t>      return max;</a:t>
            </a:r>
          </a:p>
          <a:p>
            <a:r>
              <a:rPr lang="en-US" b="1" dirty="0">
                <a:solidFill>
                  <a:schemeClr val="folHlink"/>
                </a:solidFill>
                <a:latin typeface="Courier New" pitchFamily="49" charset="0"/>
              </a:rPr>
              <a:t>  }</a:t>
            </a:r>
          </a:p>
        </p:txBody>
      </p:sp>
      <p:sp>
        <p:nvSpPr>
          <p:cNvPr id="46085" name="Rectangle 3"/>
          <p:cNvSpPr>
            <a:spLocks noGrp="1" noChangeArrowheads="1"/>
          </p:cNvSpPr>
          <p:nvPr>
            <p:ph type="title"/>
          </p:nvPr>
        </p:nvSpPr>
        <p:spPr/>
        <p:txBody>
          <a:bodyPr/>
          <a:lstStyle/>
          <a:p>
            <a:r>
              <a:rPr lang="en-US" smtClean="0"/>
              <a:t>Find Max Head Value</a:t>
            </a:r>
          </a:p>
        </p:txBody>
      </p:sp>
      <p:sp>
        <p:nvSpPr>
          <p:cNvPr id="46086" name="AutoShape 4"/>
          <p:cNvSpPr>
            <a:spLocks noChangeArrowheads="1"/>
          </p:cNvSpPr>
          <p:nvPr/>
        </p:nvSpPr>
        <p:spPr bwMode="auto">
          <a:xfrm>
            <a:off x="1133475" y="2981325"/>
            <a:ext cx="7242175" cy="512763"/>
          </a:xfrm>
          <a:prstGeom prst="wedgeRoundRectCallout">
            <a:avLst>
              <a:gd name="adj1" fmla="val -30778"/>
              <a:gd name="adj2" fmla="val 27321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46087" name="Rectangle 5"/>
          <p:cNvSpPr>
            <a:spLocks noChangeArrowheads="1"/>
          </p:cNvSpPr>
          <p:nvPr/>
        </p:nvSpPr>
        <p:spPr bwMode="auto">
          <a:xfrm>
            <a:off x="1751013" y="4724400"/>
            <a:ext cx="1965325" cy="946150"/>
          </a:xfrm>
          <a:prstGeom prst="rect">
            <a:avLst/>
          </a:prstGeom>
          <a:noFill/>
          <a:ln w="9525">
            <a:noFill/>
            <a:miter lim="800000"/>
            <a:headEnd/>
            <a:tailEnd/>
          </a:ln>
        </p:spPr>
        <p:txBody>
          <a:bodyPr>
            <a:spAutoFit/>
          </a:bodyPr>
          <a:lstStyle/>
          <a:p>
            <a:pPr algn="ctr"/>
            <a:r>
              <a:rPr lang="en-US" sz="2800" b="1" dirty="0">
                <a:solidFill>
                  <a:srgbClr val="FF0000"/>
                </a:solidFill>
                <a:latin typeface="+mj-lt"/>
              </a:rPr>
              <a:t>Traverse the array</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46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ChangeArrowheads="1"/>
          </p:cNvSpPr>
          <p:nvPr/>
        </p:nvSpPr>
        <p:spPr bwMode="auto">
          <a:xfrm>
            <a:off x="465138" y="2224088"/>
            <a:ext cx="8304212" cy="2677656"/>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static Node max(Node[] array) {</a:t>
            </a:r>
          </a:p>
          <a:p>
            <a:r>
              <a:rPr lang="en-US" b="1" dirty="0">
                <a:solidFill>
                  <a:schemeClr val="folHlink"/>
                </a:solidFill>
                <a:latin typeface="Courier New" pitchFamily="49" charset="0"/>
              </a:rPr>
              <a:t>    Node max = array[0];</a:t>
            </a:r>
          </a:p>
          <a:p>
            <a:r>
              <a:rPr lang="en-US" b="1" dirty="0">
                <a:solidFill>
                  <a:schemeClr val="folHlink"/>
                </a:solidFill>
                <a:latin typeface="Courier New" pitchFamily="49" charset="0"/>
              </a:rPr>
              <a:t>    for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0; </a:t>
            </a:r>
            <a:r>
              <a:rPr lang="en-US" b="1" dirty="0" err="1">
                <a:solidFill>
                  <a:schemeClr val="folHlink"/>
                </a:solidFill>
                <a:latin typeface="Courier New" pitchFamily="49" charset="0"/>
              </a:rPr>
              <a:t>i</a:t>
            </a:r>
            <a:r>
              <a:rPr lang="en-US" b="1" dirty="0">
                <a:solidFill>
                  <a:schemeClr val="folHlink"/>
                </a:solidFill>
                <a:latin typeface="Courier New" pitchFamily="49" charset="0"/>
              </a:rPr>
              <a:t> &lt; </a:t>
            </a:r>
            <a:r>
              <a:rPr lang="en-US" b="1" dirty="0" err="1">
                <a:solidFill>
                  <a:schemeClr val="folHlink"/>
                </a:solidFill>
                <a:latin typeface="Courier New" pitchFamily="49" charset="0"/>
              </a:rPr>
              <a:t>array.length</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p>
          <a:p>
            <a:r>
              <a:rPr lang="en-US" b="1" dirty="0">
                <a:latin typeface="Courier New" pitchFamily="49" charset="0"/>
              </a:rPr>
              <a:t>      </a:t>
            </a:r>
            <a:r>
              <a:rPr lang="en-US" b="1" dirty="0">
                <a:solidFill>
                  <a:schemeClr val="tx1"/>
                </a:solidFill>
                <a:latin typeface="Courier New" pitchFamily="49" charset="0"/>
              </a:rPr>
              <a:t>if</a:t>
            </a:r>
            <a:r>
              <a:rPr lang="en-US" b="1" dirty="0">
                <a:latin typeface="Courier New" pitchFamily="49" charset="0"/>
              </a:rPr>
              <a:t> (</a:t>
            </a:r>
            <a:r>
              <a:rPr lang="en-US" b="1" dirty="0" err="1">
                <a:latin typeface="Courier New" pitchFamily="49" charset="0"/>
              </a:rPr>
              <a:t>max.seq</a:t>
            </a:r>
            <a:r>
              <a:rPr lang="en-US" b="1" dirty="0">
                <a:latin typeface="Courier New" pitchFamily="49" charset="0"/>
              </a:rPr>
              <a:t> &lt; array[</a:t>
            </a:r>
            <a:r>
              <a:rPr lang="en-US" b="1" dirty="0" err="1">
                <a:latin typeface="Courier New" pitchFamily="49" charset="0"/>
              </a:rPr>
              <a:t>i</a:t>
            </a:r>
            <a:r>
              <a:rPr lang="en-US" b="1" dirty="0">
                <a:latin typeface="Courier New" pitchFamily="49" charset="0"/>
              </a:rPr>
              <a:t>].</a:t>
            </a:r>
            <a:r>
              <a:rPr lang="en-US" b="1" dirty="0" err="1">
                <a:latin typeface="Courier New" pitchFamily="49" charset="0"/>
              </a:rPr>
              <a:t>seq</a:t>
            </a:r>
            <a:r>
              <a:rPr lang="en-US" b="1" dirty="0">
                <a:latin typeface="Courier New" pitchFamily="49" charset="0"/>
              </a:rPr>
              <a:t>)</a:t>
            </a:r>
          </a:p>
          <a:p>
            <a:r>
              <a:rPr lang="en-US" b="1" dirty="0">
                <a:latin typeface="Courier New" pitchFamily="49" charset="0"/>
              </a:rPr>
              <a:t>        max = array[</a:t>
            </a:r>
            <a:r>
              <a:rPr lang="en-US" b="1" dirty="0" err="1">
                <a:latin typeface="Courier New" pitchFamily="49" charset="0"/>
              </a:rPr>
              <a:t>i</a:t>
            </a:r>
            <a:r>
              <a:rPr lang="en-US" b="1" dirty="0">
                <a:latin typeface="Courier New" pitchFamily="49" charset="0"/>
              </a:rPr>
              <a:t>];</a:t>
            </a:r>
          </a:p>
          <a:p>
            <a:r>
              <a:rPr lang="en-US" b="1" dirty="0">
                <a:solidFill>
                  <a:schemeClr val="folHlink"/>
                </a:solidFill>
                <a:latin typeface="Courier New" pitchFamily="49" charset="0"/>
              </a:rPr>
              <a:t>      return max;</a:t>
            </a:r>
          </a:p>
          <a:p>
            <a:r>
              <a:rPr lang="en-US" b="1" dirty="0">
                <a:solidFill>
                  <a:schemeClr val="folHlink"/>
                </a:solidFill>
                <a:latin typeface="Courier New" pitchFamily="49" charset="0"/>
              </a:rPr>
              <a:t>  }</a:t>
            </a:r>
          </a:p>
        </p:txBody>
      </p:sp>
      <p:sp>
        <p:nvSpPr>
          <p:cNvPr id="47109" name="Rectangle 3"/>
          <p:cNvSpPr>
            <a:spLocks noGrp="1" noChangeArrowheads="1"/>
          </p:cNvSpPr>
          <p:nvPr>
            <p:ph type="title"/>
          </p:nvPr>
        </p:nvSpPr>
        <p:spPr/>
        <p:txBody>
          <a:bodyPr/>
          <a:lstStyle/>
          <a:p>
            <a:r>
              <a:rPr lang="en-US" smtClean="0"/>
              <a:t>Find Max Head Value</a:t>
            </a:r>
          </a:p>
        </p:txBody>
      </p:sp>
      <p:sp>
        <p:nvSpPr>
          <p:cNvPr id="47110" name="AutoShape 4"/>
          <p:cNvSpPr>
            <a:spLocks noChangeArrowheads="1"/>
          </p:cNvSpPr>
          <p:nvPr/>
        </p:nvSpPr>
        <p:spPr bwMode="auto">
          <a:xfrm>
            <a:off x="1530350" y="3262313"/>
            <a:ext cx="5281613" cy="939800"/>
          </a:xfrm>
          <a:prstGeom prst="wedgeRoundRectCallout">
            <a:avLst>
              <a:gd name="adj1" fmla="val -23639"/>
              <a:gd name="adj2" fmla="val 127870"/>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47111" name="Rectangle 5"/>
          <p:cNvSpPr>
            <a:spLocks noChangeArrowheads="1"/>
          </p:cNvSpPr>
          <p:nvPr/>
        </p:nvSpPr>
        <p:spPr bwMode="auto">
          <a:xfrm>
            <a:off x="1706563" y="4946650"/>
            <a:ext cx="6670675" cy="946150"/>
          </a:xfrm>
          <a:prstGeom prst="rect">
            <a:avLst/>
          </a:prstGeom>
          <a:noFill/>
          <a:ln w="9525">
            <a:noFill/>
            <a:miter lim="800000"/>
            <a:headEnd/>
            <a:tailEnd/>
          </a:ln>
        </p:spPr>
        <p:txBody>
          <a:bodyPr>
            <a:spAutoFit/>
          </a:bodyPr>
          <a:lstStyle/>
          <a:p>
            <a:pPr algn="ctr"/>
            <a:r>
              <a:rPr lang="en-US" sz="2800" b="1" dirty="0">
                <a:solidFill>
                  <a:srgbClr val="FF0000"/>
                </a:solidFill>
                <a:latin typeface="+mj-lt"/>
              </a:rPr>
              <a:t>Compare the </a:t>
            </a:r>
            <a:r>
              <a:rPr lang="en-US" sz="2800" b="1" dirty="0" err="1">
                <a:solidFill>
                  <a:srgbClr val="FF0000"/>
                </a:solidFill>
                <a:latin typeface="+mj-lt"/>
              </a:rPr>
              <a:t>seq</a:t>
            </a:r>
            <a:r>
              <a:rPr lang="en-US" sz="2800" b="1" dirty="0">
                <a:solidFill>
                  <a:srgbClr val="FF0000"/>
                </a:solidFill>
                <a:latin typeface="+mj-lt"/>
              </a:rPr>
              <a:t> </a:t>
            </a:r>
            <a:r>
              <a:rPr lang="en-US" sz="2800" b="1" dirty="0" err="1">
                <a:solidFill>
                  <a:srgbClr val="FF0000"/>
                </a:solidFill>
                <a:latin typeface="+mj-lt"/>
              </a:rPr>
              <a:t>nums</a:t>
            </a:r>
            <a:r>
              <a:rPr lang="en-US" sz="2800" b="1" dirty="0">
                <a:solidFill>
                  <a:srgbClr val="FF0000"/>
                </a:solidFill>
                <a:latin typeface="+mj-lt"/>
              </a:rPr>
              <a:t> of nodes pointed to by the array</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47</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ChangeArrowheads="1"/>
          </p:cNvSpPr>
          <p:nvPr/>
        </p:nvSpPr>
        <p:spPr bwMode="auto">
          <a:xfrm>
            <a:off x="465138" y="2224088"/>
            <a:ext cx="8304212" cy="2677656"/>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static Node max(Node[] array) {</a:t>
            </a:r>
          </a:p>
          <a:p>
            <a:r>
              <a:rPr lang="en-US" b="1" dirty="0">
                <a:solidFill>
                  <a:schemeClr val="folHlink"/>
                </a:solidFill>
                <a:latin typeface="Courier New" pitchFamily="49" charset="0"/>
              </a:rPr>
              <a:t>    Node max = array[0];</a:t>
            </a:r>
          </a:p>
          <a:p>
            <a:r>
              <a:rPr lang="en-US" b="1" dirty="0">
                <a:solidFill>
                  <a:schemeClr val="folHlink"/>
                </a:solidFill>
                <a:latin typeface="Courier New" pitchFamily="49" charset="0"/>
              </a:rPr>
              <a:t>    for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0; </a:t>
            </a:r>
            <a:r>
              <a:rPr lang="en-US" b="1" dirty="0" err="1">
                <a:solidFill>
                  <a:schemeClr val="folHlink"/>
                </a:solidFill>
                <a:latin typeface="Courier New" pitchFamily="49" charset="0"/>
              </a:rPr>
              <a:t>i</a:t>
            </a:r>
            <a:r>
              <a:rPr lang="en-US" b="1" dirty="0">
                <a:solidFill>
                  <a:schemeClr val="folHlink"/>
                </a:solidFill>
                <a:latin typeface="Courier New" pitchFamily="49" charset="0"/>
              </a:rPr>
              <a:t> &lt; </a:t>
            </a:r>
            <a:r>
              <a:rPr lang="en-US" b="1" dirty="0" err="1">
                <a:solidFill>
                  <a:schemeClr val="folHlink"/>
                </a:solidFill>
                <a:latin typeface="Courier New" pitchFamily="49" charset="0"/>
              </a:rPr>
              <a:t>array.length</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p>
          <a:p>
            <a:r>
              <a:rPr lang="en-US" b="1" dirty="0">
                <a:latin typeface="Courier New" pitchFamily="49" charset="0"/>
              </a:rPr>
              <a:t>      </a:t>
            </a:r>
            <a:r>
              <a:rPr lang="en-US" b="1" dirty="0">
                <a:solidFill>
                  <a:schemeClr val="folHlink"/>
                </a:solidFill>
                <a:latin typeface="Courier New" pitchFamily="49" charset="0"/>
              </a:rPr>
              <a:t>if (</a:t>
            </a:r>
            <a:r>
              <a:rPr lang="en-US" b="1" dirty="0" err="1">
                <a:solidFill>
                  <a:schemeClr val="folHlink"/>
                </a:solidFill>
                <a:latin typeface="Courier New" pitchFamily="49" charset="0"/>
              </a:rPr>
              <a:t>max.seq</a:t>
            </a:r>
            <a:r>
              <a:rPr lang="en-US" b="1" dirty="0">
                <a:solidFill>
                  <a:schemeClr val="folHlink"/>
                </a:solidFill>
                <a:latin typeface="Courier New" pitchFamily="49" charset="0"/>
              </a:rPr>
              <a:t> &lt; array[</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a:t>
            </a:r>
          </a:p>
          <a:p>
            <a:r>
              <a:rPr lang="en-US" b="1" dirty="0">
                <a:solidFill>
                  <a:schemeClr val="folHlink"/>
                </a:solidFill>
                <a:latin typeface="Courier New" pitchFamily="49" charset="0"/>
              </a:rPr>
              <a:t>        max = array[</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r>
              <a:rPr lang="en-US" b="1" dirty="0">
                <a:solidFill>
                  <a:schemeClr val="tx1"/>
                </a:solidFill>
                <a:latin typeface="Courier New" pitchFamily="49" charset="0"/>
              </a:rPr>
              <a:t>return</a:t>
            </a:r>
            <a:r>
              <a:rPr lang="en-US" b="1" dirty="0">
                <a:solidFill>
                  <a:schemeClr val="folHlink"/>
                </a:solidFill>
                <a:latin typeface="Courier New" pitchFamily="49" charset="0"/>
              </a:rPr>
              <a:t> </a:t>
            </a:r>
            <a:r>
              <a:rPr lang="en-US" b="1" dirty="0">
                <a:latin typeface="Courier New" pitchFamily="49" charset="0"/>
              </a:rPr>
              <a:t>max;</a:t>
            </a:r>
          </a:p>
          <a:p>
            <a:r>
              <a:rPr lang="en-US" b="1" dirty="0">
                <a:solidFill>
                  <a:schemeClr val="folHlink"/>
                </a:solidFill>
                <a:latin typeface="Courier New" pitchFamily="49" charset="0"/>
              </a:rPr>
              <a:t>  }</a:t>
            </a:r>
          </a:p>
        </p:txBody>
      </p:sp>
      <p:sp>
        <p:nvSpPr>
          <p:cNvPr id="48133" name="Rectangle 3"/>
          <p:cNvSpPr>
            <a:spLocks noGrp="1" noChangeArrowheads="1"/>
          </p:cNvSpPr>
          <p:nvPr>
            <p:ph type="title"/>
          </p:nvPr>
        </p:nvSpPr>
        <p:spPr/>
        <p:txBody>
          <a:bodyPr/>
          <a:lstStyle/>
          <a:p>
            <a:r>
              <a:rPr lang="en-US" smtClean="0"/>
              <a:t>Find Max Head Value</a:t>
            </a:r>
          </a:p>
        </p:txBody>
      </p:sp>
      <p:sp>
        <p:nvSpPr>
          <p:cNvPr id="48134" name="AutoShape 4"/>
          <p:cNvSpPr>
            <a:spLocks noChangeArrowheads="1"/>
          </p:cNvSpPr>
          <p:nvPr/>
        </p:nvSpPr>
        <p:spPr bwMode="auto">
          <a:xfrm>
            <a:off x="1587500" y="3986213"/>
            <a:ext cx="2200275" cy="527050"/>
          </a:xfrm>
          <a:prstGeom prst="wedgeRoundRectCallout">
            <a:avLst>
              <a:gd name="adj1" fmla="val 648"/>
              <a:gd name="adj2" fmla="val 146685"/>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48135" name="Rectangle 5"/>
          <p:cNvSpPr>
            <a:spLocks noChangeArrowheads="1"/>
          </p:cNvSpPr>
          <p:nvPr/>
        </p:nvSpPr>
        <p:spPr bwMode="auto">
          <a:xfrm>
            <a:off x="1706563" y="4946650"/>
            <a:ext cx="6670675" cy="954088"/>
          </a:xfrm>
          <a:prstGeom prst="rect">
            <a:avLst/>
          </a:prstGeom>
          <a:noFill/>
          <a:ln w="9525">
            <a:noFill/>
            <a:miter lim="800000"/>
            <a:headEnd/>
            <a:tailEnd/>
          </a:ln>
        </p:spPr>
        <p:txBody>
          <a:bodyPr>
            <a:spAutoFit/>
          </a:bodyPr>
          <a:lstStyle/>
          <a:p>
            <a:pPr algn="ctr"/>
            <a:r>
              <a:rPr lang="en-US" sz="2800" b="1" dirty="0">
                <a:solidFill>
                  <a:srgbClr val="FF0000"/>
                </a:solidFill>
                <a:latin typeface="+mj-lt"/>
              </a:rPr>
              <a:t>Return node with maximal sequence number</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48</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49157"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a:t>
            </a:r>
            <a:r>
              <a:rPr lang="en-US" b="1" dirty="0">
                <a:latin typeface="Courier New" pitchFamily="49" charset="0"/>
              </a:rPr>
              <a:t> Response apply(</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a:t>
            </a:r>
            <a:r>
              <a:rPr lang="en-US" b="1" dirty="0" err="1">
                <a:latin typeface="Courier New" pitchFamily="49" charset="0"/>
              </a:rPr>
              <a:t>i</a:t>
            </a:r>
            <a:r>
              <a:rPr lang="en-US" b="1" dirty="0">
                <a:latin typeface="Courier New" pitchFamily="49" charset="0"/>
              </a:rPr>
              <a:t> = </a:t>
            </a:r>
            <a:r>
              <a:rPr lang="en-US" b="1" dirty="0" err="1">
                <a:latin typeface="Courier New" pitchFamily="49" charset="0"/>
              </a:rPr>
              <a:t>ThreadID.get</a:t>
            </a:r>
            <a:r>
              <a:rPr lang="en-US" b="1" dirty="0">
                <a:latin typeface="Courier New" pitchFamily="49" charset="0"/>
              </a:rPr>
              <a:t>();</a:t>
            </a:r>
          </a:p>
          <a:p>
            <a:r>
              <a:rPr lang="en-US" b="1" dirty="0">
                <a:latin typeface="Courier New" pitchFamily="49" charset="0"/>
              </a:rPr>
              <a:t>  Node prefer = </a:t>
            </a:r>
            <a:r>
              <a:rPr lang="en-US" b="1" dirty="0">
                <a:solidFill>
                  <a:schemeClr val="tx1"/>
                </a:solidFill>
                <a:latin typeface="Courier New" pitchFamily="49" charset="0"/>
              </a:rPr>
              <a:t>new</a:t>
            </a:r>
            <a:r>
              <a:rPr lang="en-US" b="1" dirty="0">
                <a:latin typeface="Courier New" pitchFamily="49" charset="0"/>
              </a:rPr>
              <a:t> node(</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while</a:t>
            </a:r>
            <a:r>
              <a:rPr lang="en-US" b="1" dirty="0">
                <a:latin typeface="Courier New" pitchFamily="49" charset="0"/>
              </a:rPr>
              <a:t> (</a:t>
            </a:r>
            <a:r>
              <a:rPr lang="en-US" b="1" dirty="0" err="1">
                <a:latin typeface="Courier New" pitchFamily="49" charset="0"/>
              </a:rPr>
              <a:t>prefer.seq</a:t>
            </a:r>
            <a:r>
              <a:rPr lang="en-US" b="1" dirty="0">
                <a:latin typeface="Courier New" pitchFamily="49" charset="0"/>
              </a:rPr>
              <a:t> == 0) {</a:t>
            </a:r>
          </a:p>
          <a:p>
            <a:r>
              <a:rPr lang="en-US" b="1" dirty="0">
                <a:latin typeface="Courier New" pitchFamily="49" charset="0"/>
              </a:rPr>
              <a:t>    Node before = </a:t>
            </a:r>
            <a:r>
              <a:rPr lang="en-US" b="1" dirty="0" err="1">
                <a:latin typeface="Courier New" pitchFamily="49" charset="0"/>
              </a:rPr>
              <a:t>Node.max</a:t>
            </a:r>
            <a:r>
              <a:rPr lang="en-US" b="1" dirty="0">
                <a:latin typeface="Courier New" pitchFamily="49" charset="0"/>
              </a:rPr>
              <a:t>(head);</a:t>
            </a:r>
          </a:p>
          <a:p>
            <a:r>
              <a:rPr lang="en-US" b="1" dirty="0">
                <a:latin typeface="Courier New" pitchFamily="49" charset="0"/>
              </a:rPr>
              <a:t>    Node after = </a:t>
            </a:r>
          </a:p>
          <a:p>
            <a:r>
              <a:rPr lang="en-US" b="1" dirty="0">
                <a:latin typeface="Courier New" pitchFamily="49" charset="0"/>
              </a:rPr>
              <a:t>     </a:t>
            </a:r>
            <a:r>
              <a:rPr lang="en-US" b="1" dirty="0" err="1">
                <a:latin typeface="Courier New" pitchFamily="49" charset="0"/>
              </a:rPr>
              <a:t>before.decideNext.decide</a:t>
            </a:r>
            <a:r>
              <a:rPr lang="en-US" b="1" dirty="0">
                <a:latin typeface="Courier New" pitchFamily="49" charset="0"/>
              </a:rPr>
              <a:t>(prefer);</a:t>
            </a:r>
          </a:p>
          <a:p>
            <a:r>
              <a:rPr lang="en-US" b="1" dirty="0">
                <a:latin typeface="Courier New" pitchFamily="49" charset="0"/>
              </a:rPr>
              <a:t>    </a:t>
            </a:r>
            <a:r>
              <a:rPr lang="en-US" b="1" dirty="0" err="1">
                <a:latin typeface="Courier New" pitchFamily="49" charset="0"/>
              </a:rPr>
              <a:t>before.next</a:t>
            </a:r>
            <a:r>
              <a:rPr lang="en-US" b="1" dirty="0">
                <a:latin typeface="Courier New" pitchFamily="49" charset="0"/>
              </a:rPr>
              <a:t> = after; </a:t>
            </a:r>
          </a:p>
          <a:p>
            <a:r>
              <a:rPr lang="en-US" b="1" dirty="0">
                <a:latin typeface="Courier New" pitchFamily="49" charset="0"/>
              </a:rPr>
              <a:t>    </a:t>
            </a:r>
            <a:r>
              <a:rPr lang="en-US" b="1" dirty="0" err="1">
                <a:latin typeface="Courier New" pitchFamily="49" charset="0"/>
              </a:rPr>
              <a:t>after.seq</a:t>
            </a:r>
            <a:r>
              <a:rPr lang="en-US" b="1" dirty="0">
                <a:latin typeface="Courier New" pitchFamily="49" charset="0"/>
              </a:rPr>
              <a:t> = </a:t>
            </a:r>
            <a:r>
              <a:rPr lang="en-US" b="1" dirty="0" err="1">
                <a:latin typeface="Courier New" pitchFamily="49" charset="0"/>
              </a:rPr>
              <a:t>before.seq</a:t>
            </a:r>
            <a:r>
              <a:rPr lang="en-US" b="1" dirty="0">
                <a:latin typeface="Courier New" pitchFamily="49" charset="0"/>
              </a:rPr>
              <a:t> + 1;</a:t>
            </a:r>
          </a:p>
          <a:p>
            <a:r>
              <a:rPr lang="en-US" b="1" dirty="0">
                <a:latin typeface="Courier New" pitchFamily="49" charset="0"/>
              </a:rPr>
              <a:t>    head[</a:t>
            </a:r>
            <a:r>
              <a:rPr lang="en-US" b="1" dirty="0" err="1">
                <a:latin typeface="Courier New" pitchFamily="49" charset="0"/>
              </a:rPr>
              <a:t>i</a:t>
            </a:r>
            <a:r>
              <a:rPr lang="en-US" b="1" dirty="0">
                <a:latin typeface="Courier New" pitchFamily="49" charset="0"/>
              </a:rPr>
              <a:t>] = after;</a:t>
            </a:r>
          </a:p>
          <a:p>
            <a:r>
              <a:rPr lang="en-US" b="1" dirty="0">
                <a:latin typeface="Courier New" pitchFamily="49" charset="0"/>
              </a:rPr>
              <a:t>    }</a:t>
            </a:r>
          </a:p>
          <a:p>
            <a:r>
              <a:rPr lang="en-US" b="1" dirty="0">
                <a:latin typeface="Courier New" pitchFamily="49" charset="0"/>
              </a:rPr>
              <a:t>  …     </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49</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pic>
        <p:nvPicPr>
          <p:cNvPr id="6149"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sp>
        <p:nvSpPr>
          <p:cNvPr id="6150" name="Rectangle 4"/>
          <p:cNvSpPr>
            <a:spLocks noGrp="1" noChangeArrowheads="1"/>
          </p:cNvSpPr>
          <p:nvPr>
            <p:ph type="title"/>
          </p:nvPr>
        </p:nvSpPr>
        <p:spPr/>
        <p:txBody>
          <a:bodyPr/>
          <a:lstStyle/>
          <a:p>
            <a:r>
              <a:rPr lang="en-US" smtClean="0"/>
              <a:t>Who Implements Whom?</a:t>
            </a:r>
          </a:p>
        </p:txBody>
      </p:sp>
      <p:sp>
        <p:nvSpPr>
          <p:cNvPr id="6151" name="Rectangle 5"/>
          <p:cNvSpPr>
            <a:spLocks noChangeArrowheads="1"/>
          </p:cNvSpPr>
          <p:nvPr/>
        </p:nvSpPr>
        <p:spPr bwMode="auto">
          <a:xfrm>
            <a:off x="990600" y="2057400"/>
            <a:ext cx="7162800" cy="3733800"/>
          </a:xfrm>
          <a:prstGeom prst="rect">
            <a:avLst/>
          </a:prstGeom>
          <a:solidFill>
            <a:srgbClr val="DDDDDD"/>
          </a:solidFill>
          <a:ln w="9525">
            <a:solidFill>
              <a:schemeClr val="tx1"/>
            </a:solidFill>
            <a:miter lim="800000"/>
            <a:headEnd/>
            <a:tailEnd/>
          </a:ln>
        </p:spPr>
        <p:txBody>
          <a:bodyPr wrap="none" anchor="ctr"/>
          <a:lstStyle/>
          <a:p>
            <a:endParaRPr lang="en-US">
              <a:latin typeface="+mj-lt"/>
            </a:endParaRPr>
          </a:p>
        </p:txBody>
      </p:sp>
      <p:sp>
        <p:nvSpPr>
          <p:cNvPr id="6152" name="Line 6"/>
          <p:cNvSpPr>
            <a:spLocks noChangeShapeType="1"/>
          </p:cNvSpPr>
          <p:nvPr/>
        </p:nvSpPr>
        <p:spPr bwMode="auto">
          <a:xfrm>
            <a:off x="990600" y="2895600"/>
            <a:ext cx="7162800" cy="0"/>
          </a:xfrm>
          <a:prstGeom prst="line">
            <a:avLst/>
          </a:prstGeom>
          <a:noFill/>
          <a:ln w="9525">
            <a:solidFill>
              <a:schemeClr val="tx1"/>
            </a:solidFill>
            <a:round/>
            <a:headEnd/>
            <a:tailEnd/>
          </a:ln>
        </p:spPr>
        <p:txBody>
          <a:bodyPr/>
          <a:lstStyle/>
          <a:p>
            <a:endParaRPr lang="en-US">
              <a:latin typeface="+mj-lt"/>
            </a:endParaRPr>
          </a:p>
        </p:txBody>
      </p:sp>
      <p:sp>
        <p:nvSpPr>
          <p:cNvPr id="6153" name="Line 7"/>
          <p:cNvSpPr>
            <a:spLocks noChangeShapeType="1"/>
          </p:cNvSpPr>
          <p:nvPr/>
        </p:nvSpPr>
        <p:spPr bwMode="auto">
          <a:xfrm>
            <a:off x="990600" y="3657600"/>
            <a:ext cx="7162800" cy="0"/>
          </a:xfrm>
          <a:prstGeom prst="line">
            <a:avLst/>
          </a:prstGeom>
          <a:noFill/>
          <a:ln w="9525">
            <a:solidFill>
              <a:schemeClr val="tx1"/>
            </a:solidFill>
            <a:round/>
            <a:headEnd/>
            <a:tailEnd/>
          </a:ln>
        </p:spPr>
        <p:txBody>
          <a:bodyPr/>
          <a:lstStyle/>
          <a:p>
            <a:endParaRPr lang="en-US">
              <a:latin typeface="+mj-lt"/>
            </a:endParaRPr>
          </a:p>
        </p:txBody>
      </p:sp>
      <p:sp>
        <p:nvSpPr>
          <p:cNvPr id="6154" name="Line 8"/>
          <p:cNvSpPr>
            <a:spLocks noChangeShapeType="1"/>
          </p:cNvSpPr>
          <p:nvPr/>
        </p:nvSpPr>
        <p:spPr bwMode="auto">
          <a:xfrm>
            <a:off x="990600" y="5029200"/>
            <a:ext cx="7162800" cy="0"/>
          </a:xfrm>
          <a:prstGeom prst="line">
            <a:avLst/>
          </a:prstGeom>
          <a:noFill/>
          <a:ln w="9525">
            <a:solidFill>
              <a:schemeClr val="tx1"/>
            </a:solidFill>
            <a:round/>
            <a:headEnd/>
            <a:tailEnd/>
          </a:ln>
        </p:spPr>
        <p:txBody>
          <a:bodyPr/>
          <a:lstStyle/>
          <a:p>
            <a:endParaRPr lang="en-US">
              <a:latin typeface="+mj-lt"/>
            </a:endParaRPr>
          </a:p>
        </p:txBody>
      </p:sp>
      <p:sp>
        <p:nvSpPr>
          <p:cNvPr id="6155" name="Text Box 9"/>
          <p:cNvSpPr txBox="1">
            <a:spLocks noChangeArrowheads="1"/>
          </p:cNvSpPr>
          <p:nvPr/>
        </p:nvSpPr>
        <p:spPr bwMode="auto">
          <a:xfrm>
            <a:off x="1508125" y="2179638"/>
            <a:ext cx="5681663" cy="457200"/>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1 Read/Write Registers, Snapshots…</a:t>
            </a:r>
          </a:p>
        </p:txBody>
      </p:sp>
      <p:sp>
        <p:nvSpPr>
          <p:cNvPr id="6156" name="Text Box 10"/>
          <p:cNvSpPr txBox="1">
            <a:spLocks noChangeArrowheads="1"/>
          </p:cNvSpPr>
          <p:nvPr/>
        </p:nvSpPr>
        <p:spPr bwMode="auto">
          <a:xfrm>
            <a:off x="1524000" y="3052763"/>
            <a:ext cx="5341938" cy="457200"/>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2 getAndSet, getAndIncrement, …</a:t>
            </a:r>
          </a:p>
        </p:txBody>
      </p:sp>
      <p:sp>
        <p:nvSpPr>
          <p:cNvPr id="6157" name="Text Box 11"/>
          <p:cNvSpPr txBox="1">
            <a:spLocks noChangeArrowheads="1"/>
          </p:cNvSpPr>
          <p:nvPr/>
        </p:nvSpPr>
        <p:spPr bwMode="auto">
          <a:xfrm>
            <a:off x="1600200" y="5089525"/>
            <a:ext cx="3316934" cy="584775"/>
          </a:xfrm>
          <a:prstGeom prst="rect">
            <a:avLst/>
          </a:prstGeom>
          <a:noFill/>
          <a:ln w="9525">
            <a:noFill/>
            <a:miter lim="800000"/>
            <a:headEnd/>
            <a:tailEnd/>
          </a:ln>
        </p:spPr>
        <p:txBody>
          <a:bodyPr wrap="none">
            <a:spAutoFit/>
          </a:bodyPr>
          <a:lstStyle/>
          <a:p>
            <a:pPr eaLnBrk="1" hangingPunct="1"/>
            <a:r>
              <a:rPr lang="en-US" sz="3200" b="1">
                <a:solidFill>
                  <a:schemeClr val="tx1"/>
                </a:solidFill>
                <a:latin typeface="+mj-lt"/>
              </a:rPr>
              <a:t>∞</a:t>
            </a:r>
            <a:r>
              <a:rPr lang="en-US" b="1">
                <a:solidFill>
                  <a:schemeClr val="tx1"/>
                </a:solidFill>
                <a:latin typeface="+mj-lt"/>
              </a:rPr>
              <a:t> compareAndSet,…</a:t>
            </a:r>
          </a:p>
        </p:txBody>
      </p:sp>
      <p:sp>
        <p:nvSpPr>
          <p:cNvPr id="6158" name="Text Box 12"/>
          <p:cNvSpPr txBox="1">
            <a:spLocks noChangeArrowheads="1"/>
          </p:cNvSpPr>
          <p:nvPr/>
        </p:nvSpPr>
        <p:spPr bwMode="auto">
          <a:xfrm>
            <a:off x="1965325" y="3775075"/>
            <a:ext cx="269626" cy="1200329"/>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a:t>
            </a:r>
          </a:p>
          <a:p>
            <a:pPr eaLnBrk="1" hangingPunct="1"/>
            <a:r>
              <a:rPr lang="en-US" b="1">
                <a:solidFill>
                  <a:schemeClr val="tx1"/>
                </a:solidFill>
                <a:latin typeface="+mj-lt"/>
              </a:rPr>
              <a:t>.</a:t>
            </a:r>
          </a:p>
          <a:p>
            <a:pPr eaLnBrk="1" hangingPunct="1"/>
            <a:r>
              <a:rPr lang="en-US" b="1">
                <a:solidFill>
                  <a:schemeClr val="tx1"/>
                </a:solidFill>
                <a:latin typeface="+mj-lt"/>
              </a:rPr>
              <a:t>.</a:t>
            </a:r>
          </a:p>
        </p:txBody>
      </p:sp>
      <p:sp>
        <p:nvSpPr>
          <p:cNvPr id="6159" name="AutoShape 13"/>
          <p:cNvSpPr>
            <a:spLocks noChangeArrowheads="1"/>
          </p:cNvSpPr>
          <p:nvPr/>
        </p:nvSpPr>
        <p:spPr bwMode="auto">
          <a:xfrm>
            <a:off x="1027113" y="2395538"/>
            <a:ext cx="479425" cy="900112"/>
          </a:xfrm>
          <a:prstGeom prst="curvedRightArrow">
            <a:avLst>
              <a:gd name="adj1" fmla="val 37550"/>
              <a:gd name="adj2" fmla="val 75099"/>
              <a:gd name="adj3" fmla="val 33333"/>
            </a:avLst>
          </a:prstGeom>
          <a:solidFill>
            <a:srgbClr val="FF7C80"/>
          </a:solidFill>
          <a:ln w="38100">
            <a:solidFill>
              <a:schemeClr val="tx1"/>
            </a:solidFill>
            <a:miter lim="800000"/>
            <a:headEnd/>
            <a:tailEnd/>
          </a:ln>
        </p:spPr>
        <p:txBody>
          <a:bodyPr wrap="none" anchor="ctr"/>
          <a:lstStyle/>
          <a:p>
            <a:endParaRPr lang="en-US">
              <a:latin typeface="+mj-lt"/>
            </a:endParaRPr>
          </a:p>
        </p:txBody>
      </p:sp>
      <p:sp>
        <p:nvSpPr>
          <p:cNvPr id="6160" name="Text Box 14"/>
          <p:cNvSpPr txBox="1">
            <a:spLocks noChangeArrowheads="1"/>
          </p:cNvSpPr>
          <p:nvPr/>
        </p:nvSpPr>
        <p:spPr bwMode="auto">
          <a:xfrm>
            <a:off x="278249" y="2525713"/>
            <a:ext cx="697628" cy="646331"/>
          </a:xfrm>
          <a:prstGeom prst="rect">
            <a:avLst/>
          </a:prstGeom>
          <a:noFill/>
          <a:ln w="38100" algn="ctr">
            <a:noFill/>
            <a:miter lim="800000"/>
            <a:headEnd/>
            <a:tailEnd/>
          </a:ln>
        </p:spPr>
        <p:txBody>
          <a:bodyPr wrap="none">
            <a:spAutoFit/>
          </a:bodyPr>
          <a:lstStyle/>
          <a:p>
            <a:pPr algn="ctr"/>
            <a:r>
              <a:rPr lang="en-US" sz="3600">
                <a:solidFill>
                  <a:srgbClr val="FF7C80"/>
                </a:solidFill>
                <a:latin typeface="+mj-lt"/>
              </a:rPr>
              <a:t>no</a:t>
            </a:r>
          </a:p>
        </p:txBody>
      </p:sp>
      <p:sp>
        <p:nvSpPr>
          <p:cNvPr id="6161" name="AutoShape 15"/>
          <p:cNvSpPr>
            <a:spLocks noChangeArrowheads="1"/>
          </p:cNvSpPr>
          <p:nvPr/>
        </p:nvSpPr>
        <p:spPr bwMode="auto">
          <a:xfrm>
            <a:off x="1027113" y="3290888"/>
            <a:ext cx="479425" cy="900112"/>
          </a:xfrm>
          <a:prstGeom prst="curvedRightArrow">
            <a:avLst>
              <a:gd name="adj1" fmla="val 37550"/>
              <a:gd name="adj2" fmla="val 75099"/>
              <a:gd name="adj3" fmla="val 33333"/>
            </a:avLst>
          </a:prstGeom>
          <a:solidFill>
            <a:srgbClr val="FF7C80"/>
          </a:solidFill>
          <a:ln w="38100">
            <a:solidFill>
              <a:schemeClr val="tx1"/>
            </a:solidFill>
            <a:miter lim="800000"/>
            <a:headEnd/>
            <a:tailEnd/>
          </a:ln>
        </p:spPr>
        <p:txBody>
          <a:bodyPr wrap="none" anchor="ctr"/>
          <a:lstStyle/>
          <a:p>
            <a:endParaRPr lang="en-US">
              <a:latin typeface="+mj-lt"/>
            </a:endParaRPr>
          </a:p>
        </p:txBody>
      </p:sp>
      <p:sp>
        <p:nvSpPr>
          <p:cNvPr id="6162" name="Text Box 16"/>
          <p:cNvSpPr txBox="1">
            <a:spLocks noChangeArrowheads="1"/>
          </p:cNvSpPr>
          <p:nvPr/>
        </p:nvSpPr>
        <p:spPr bwMode="auto">
          <a:xfrm>
            <a:off x="278249" y="3346450"/>
            <a:ext cx="697628" cy="646331"/>
          </a:xfrm>
          <a:prstGeom prst="rect">
            <a:avLst/>
          </a:prstGeom>
          <a:noFill/>
          <a:ln w="38100" algn="ctr">
            <a:noFill/>
            <a:miter lim="800000"/>
            <a:headEnd/>
            <a:tailEnd/>
          </a:ln>
        </p:spPr>
        <p:txBody>
          <a:bodyPr wrap="none">
            <a:spAutoFit/>
          </a:bodyPr>
          <a:lstStyle/>
          <a:p>
            <a:pPr algn="ctr"/>
            <a:r>
              <a:rPr lang="en-US" sz="3600">
                <a:solidFill>
                  <a:srgbClr val="FF7C80"/>
                </a:solidFill>
                <a:latin typeface="+mj-lt"/>
              </a:rPr>
              <a:t>no</a:t>
            </a:r>
          </a:p>
        </p:txBody>
      </p:sp>
      <p:sp>
        <p:nvSpPr>
          <p:cNvPr id="6163" name="AutoShape 17"/>
          <p:cNvSpPr>
            <a:spLocks noChangeArrowheads="1"/>
          </p:cNvSpPr>
          <p:nvPr/>
        </p:nvSpPr>
        <p:spPr bwMode="auto">
          <a:xfrm>
            <a:off x="1025525" y="4664075"/>
            <a:ext cx="479425" cy="900113"/>
          </a:xfrm>
          <a:prstGeom prst="curvedRightArrow">
            <a:avLst>
              <a:gd name="adj1" fmla="val 37550"/>
              <a:gd name="adj2" fmla="val 75099"/>
              <a:gd name="adj3" fmla="val 33333"/>
            </a:avLst>
          </a:prstGeom>
          <a:solidFill>
            <a:srgbClr val="FF7C80"/>
          </a:solidFill>
          <a:ln w="38100">
            <a:solidFill>
              <a:schemeClr val="tx1"/>
            </a:solidFill>
            <a:miter lim="800000"/>
            <a:headEnd/>
            <a:tailEnd/>
          </a:ln>
        </p:spPr>
        <p:txBody>
          <a:bodyPr wrap="none" anchor="ctr"/>
          <a:lstStyle/>
          <a:p>
            <a:endParaRPr lang="en-US">
              <a:latin typeface="+mj-lt"/>
            </a:endParaRPr>
          </a:p>
        </p:txBody>
      </p:sp>
      <p:sp>
        <p:nvSpPr>
          <p:cNvPr id="6164" name="Text Box 18"/>
          <p:cNvSpPr txBox="1">
            <a:spLocks noChangeArrowheads="1"/>
          </p:cNvSpPr>
          <p:nvPr/>
        </p:nvSpPr>
        <p:spPr bwMode="auto">
          <a:xfrm>
            <a:off x="278249" y="4792663"/>
            <a:ext cx="697628" cy="646331"/>
          </a:xfrm>
          <a:prstGeom prst="rect">
            <a:avLst/>
          </a:prstGeom>
          <a:noFill/>
          <a:ln w="38100" algn="ctr">
            <a:noFill/>
            <a:miter lim="800000"/>
            <a:headEnd/>
            <a:tailEnd/>
          </a:ln>
        </p:spPr>
        <p:txBody>
          <a:bodyPr wrap="none">
            <a:spAutoFit/>
          </a:bodyPr>
          <a:lstStyle/>
          <a:p>
            <a:pPr algn="ctr"/>
            <a:r>
              <a:rPr lang="en-US" sz="3600">
                <a:solidFill>
                  <a:srgbClr val="FF7C80"/>
                </a:solidFill>
                <a:latin typeface="+mj-lt"/>
              </a:rPr>
              <a:t>no</a:t>
            </a:r>
          </a:p>
        </p:txBody>
      </p:sp>
      <p:sp>
        <p:nvSpPr>
          <p:cNvPr id="21" name="Slide Number Placeholder 20"/>
          <p:cNvSpPr>
            <a:spLocks noGrp="1"/>
          </p:cNvSpPr>
          <p:nvPr>
            <p:ph type="sldNum" sz="quarter" idx="11"/>
          </p:nvPr>
        </p:nvSpPr>
        <p:spPr/>
        <p:txBody>
          <a:bodyPr/>
          <a:lstStyle/>
          <a:p>
            <a:pPr>
              <a:defRPr/>
            </a:pPr>
            <a:fld id="{967C4D33-6383-4CFE-AFB7-F84E968E56E0}" type="slidenum">
              <a:rPr lang="ar-SA" smtClean="0">
                <a:latin typeface="+mj-lt"/>
              </a:rPr>
              <a:pPr>
                <a:defRPr/>
              </a:pPr>
              <a:t>5</a:t>
            </a:fld>
            <a:endParaRPr lang="en-US">
              <a:latin typeface="+mj-lt"/>
            </a:endParaRPr>
          </a:p>
        </p:txBody>
      </p:sp>
      <p:sp>
        <p:nvSpPr>
          <p:cNvPr id="22" name="Footer Placeholder 21"/>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0181"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a:t>
            </a:r>
            <a:r>
              <a:rPr lang="en-US" b="1" dirty="0">
                <a:latin typeface="Courier New" pitchFamily="49" charset="0"/>
              </a:rPr>
              <a:t> Response apply(</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0182" name="AutoShape 4"/>
          <p:cNvSpPr>
            <a:spLocks noChangeArrowheads="1"/>
          </p:cNvSpPr>
          <p:nvPr/>
        </p:nvSpPr>
        <p:spPr bwMode="auto">
          <a:xfrm>
            <a:off x="850900" y="1552575"/>
            <a:ext cx="6964363" cy="542925"/>
          </a:xfrm>
          <a:prstGeom prst="wedgeRoundRectCallout">
            <a:avLst>
              <a:gd name="adj1" fmla="val -10907"/>
              <a:gd name="adj2" fmla="val 570176"/>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0183" name="Rectangle 5"/>
          <p:cNvSpPr>
            <a:spLocks noChangeArrowheads="1"/>
          </p:cNvSpPr>
          <p:nvPr/>
        </p:nvSpPr>
        <p:spPr bwMode="auto">
          <a:xfrm>
            <a:off x="1366838" y="4887913"/>
            <a:ext cx="6670675"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Apply </a:t>
            </a:r>
            <a:r>
              <a:rPr lang="en-US" sz="2800" b="1" dirty="0" smtClean="0">
                <a:solidFill>
                  <a:srgbClr val="FF0000"/>
                </a:solidFill>
                <a:latin typeface="+mj-lt"/>
              </a:rPr>
              <a:t>has invocation </a:t>
            </a:r>
            <a:r>
              <a:rPr lang="en-US" sz="2800" b="1" dirty="0">
                <a:solidFill>
                  <a:srgbClr val="FF0000"/>
                </a:solidFill>
                <a:latin typeface="+mj-lt"/>
              </a:rPr>
              <a:t>as input and </a:t>
            </a:r>
            <a:r>
              <a:rPr lang="en-US" sz="2800" b="1" dirty="0" smtClean="0">
                <a:solidFill>
                  <a:srgbClr val="FF0000"/>
                </a:solidFill>
                <a:latin typeface="+mj-lt"/>
              </a:rPr>
              <a:t>returns </a:t>
            </a:r>
            <a:r>
              <a:rPr lang="en-US" sz="2800" b="1" dirty="0">
                <a:solidFill>
                  <a:srgbClr val="FF0000"/>
                </a:solidFill>
                <a:latin typeface="+mj-lt"/>
              </a:rPr>
              <a:t>the appropriate response</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50</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1205"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a:t>
            </a:r>
            <a:r>
              <a:rPr lang="en-US" b="1" dirty="0" err="1">
                <a:latin typeface="Courier New" pitchFamily="49" charset="0"/>
              </a:rPr>
              <a:t>i</a:t>
            </a:r>
            <a:r>
              <a:rPr lang="en-US" b="1" dirty="0">
                <a:latin typeface="Courier New" pitchFamily="49" charset="0"/>
              </a:rPr>
              <a:t> = </a:t>
            </a:r>
            <a:r>
              <a:rPr lang="en-US" b="1" dirty="0" err="1">
                <a:latin typeface="Courier New" pitchFamily="49" charset="0"/>
              </a:rPr>
              <a:t>ThreadID.get</a:t>
            </a:r>
            <a:r>
              <a:rPr lang="en-US" b="1" dirty="0">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1206" name="AutoShape 4"/>
          <p:cNvSpPr>
            <a:spLocks noChangeArrowheads="1"/>
          </p:cNvSpPr>
          <p:nvPr/>
        </p:nvSpPr>
        <p:spPr bwMode="auto">
          <a:xfrm>
            <a:off x="1160463" y="1892300"/>
            <a:ext cx="4649787" cy="542925"/>
          </a:xfrm>
          <a:prstGeom prst="wedgeRoundRectCallout">
            <a:avLst>
              <a:gd name="adj1" fmla="val 1894"/>
              <a:gd name="adj2" fmla="val 507602"/>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1207" name="Rectangle 5"/>
          <p:cNvSpPr>
            <a:spLocks noChangeArrowheads="1"/>
          </p:cNvSpPr>
          <p:nvPr/>
        </p:nvSpPr>
        <p:spPr bwMode="auto">
          <a:xfrm>
            <a:off x="2044700" y="4873625"/>
            <a:ext cx="2674938" cy="519113"/>
          </a:xfrm>
          <a:prstGeom prst="rect">
            <a:avLst/>
          </a:prstGeom>
          <a:solidFill>
            <a:srgbClr val="FFFFCC"/>
          </a:solidFill>
          <a:ln w="9525">
            <a:noFill/>
            <a:miter lim="800000"/>
            <a:headEnd/>
            <a:tailEnd/>
          </a:ln>
        </p:spPr>
        <p:txBody>
          <a:bodyPr>
            <a:spAutoFit/>
          </a:bodyPr>
          <a:lstStyle/>
          <a:p>
            <a:pPr algn="ctr"/>
            <a:r>
              <a:rPr lang="en-US" sz="2800" b="1" dirty="0" smtClean="0">
                <a:solidFill>
                  <a:srgbClr val="FF0000"/>
                </a:solidFill>
                <a:latin typeface="+mj-lt"/>
              </a:rPr>
              <a:t>my ID</a:t>
            </a:r>
            <a:endParaRPr lang="en-US" sz="2800" b="1" dirty="0">
              <a:solidFill>
                <a:srgbClr val="FF0000"/>
              </a:solidFill>
              <a:latin typeface="+mj-lt"/>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51</a:t>
            </a:fld>
            <a:endParaRPr lang="en-US" dirty="0"/>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2229"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latin typeface="Courier New" pitchFamily="49" charset="0"/>
              </a:rPr>
              <a:t>  Node prefer = </a:t>
            </a:r>
            <a:r>
              <a:rPr lang="en-US" b="1" dirty="0">
                <a:solidFill>
                  <a:schemeClr val="tx2"/>
                </a:solidFill>
                <a:latin typeface="Courier New" pitchFamily="49" charset="0"/>
              </a:rPr>
              <a:t>new</a:t>
            </a:r>
            <a:r>
              <a:rPr lang="en-US" b="1" dirty="0">
                <a:latin typeface="Courier New" pitchFamily="49" charset="0"/>
              </a:rPr>
              <a:t> node(</a:t>
            </a:r>
            <a:r>
              <a:rPr lang="en-US" b="1" dirty="0" err="1">
                <a:latin typeface="Courier New" pitchFamily="49" charset="0"/>
              </a:rPr>
              <a:t>invoc</a:t>
            </a:r>
            <a:r>
              <a:rPr lang="en-US" b="1" dirty="0">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2230" name="AutoShape 4"/>
          <p:cNvSpPr>
            <a:spLocks noChangeArrowheads="1"/>
          </p:cNvSpPr>
          <p:nvPr/>
        </p:nvSpPr>
        <p:spPr bwMode="auto">
          <a:xfrm>
            <a:off x="1249363" y="2246313"/>
            <a:ext cx="5800725" cy="587375"/>
          </a:xfrm>
          <a:prstGeom prst="wedgeRoundRectCallout">
            <a:avLst>
              <a:gd name="adj1" fmla="val -8676"/>
              <a:gd name="adj2" fmla="val 42783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2231" name="Rectangle 5"/>
          <p:cNvSpPr>
            <a:spLocks noChangeArrowheads="1"/>
          </p:cNvSpPr>
          <p:nvPr/>
        </p:nvSpPr>
        <p:spPr bwMode="auto">
          <a:xfrm>
            <a:off x="1336675" y="5168900"/>
            <a:ext cx="6670675"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My method call</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52</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3253"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latin typeface="Courier New" pitchFamily="49" charset="0"/>
              </a:rPr>
              <a:t>  </a:t>
            </a:r>
            <a:r>
              <a:rPr lang="en-US" b="1" dirty="0">
                <a:solidFill>
                  <a:schemeClr val="tx1"/>
                </a:solidFill>
                <a:latin typeface="Courier New" pitchFamily="49" charset="0"/>
              </a:rPr>
              <a:t>while</a:t>
            </a:r>
            <a:r>
              <a:rPr lang="en-US" b="1" dirty="0">
                <a:latin typeface="Courier New" pitchFamily="49" charset="0"/>
              </a:rPr>
              <a:t> (</a:t>
            </a:r>
            <a:r>
              <a:rPr lang="en-US" b="1" dirty="0" err="1">
                <a:latin typeface="Courier New" pitchFamily="49" charset="0"/>
              </a:rPr>
              <a:t>prefer.seq</a:t>
            </a:r>
            <a:r>
              <a:rPr lang="en-US" b="1" dirty="0">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3254" name="AutoShape 4"/>
          <p:cNvSpPr>
            <a:spLocks noChangeArrowheads="1"/>
          </p:cNvSpPr>
          <p:nvPr/>
        </p:nvSpPr>
        <p:spPr bwMode="auto">
          <a:xfrm>
            <a:off x="1249363" y="2646363"/>
            <a:ext cx="4945062" cy="512762"/>
          </a:xfrm>
          <a:prstGeom prst="wedgeRoundRectCallout">
            <a:avLst>
              <a:gd name="adj1" fmla="val 31861"/>
              <a:gd name="adj2" fmla="val 21253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3255" name="Rectangle 5"/>
          <p:cNvSpPr>
            <a:spLocks noChangeArrowheads="1"/>
          </p:cNvSpPr>
          <p:nvPr/>
        </p:nvSpPr>
        <p:spPr bwMode="auto">
          <a:xfrm>
            <a:off x="2886075" y="4035425"/>
            <a:ext cx="5003800"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As long as I have not been threaded into list</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4277"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a:t>
            </a:r>
            <a:r>
              <a:rPr lang="en-US" b="1" dirty="0">
                <a:latin typeface="Courier New" pitchFamily="49" charset="0"/>
              </a:rPr>
              <a:t>Node before = </a:t>
            </a:r>
            <a:r>
              <a:rPr lang="en-US" b="1" dirty="0" err="1">
                <a:latin typeface="Courier New" pitchFamily="49" charset="0"/>
              </a:rPr>
              <a:t>Node.max</a:t>
            </a:r>
            <a:r>
              <a:rPr lang="en-US" b="1" dirty="0">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4278" name="AutoShape 4"/>
          <p:cNvSpPr>
            <a:spLocks noChangeArrowheads="1"/>
          </p:cNvSpPr>
          <p:nvPr/>
        </p:nvSpPr>
        <p:spPr bwMode="auto">
          <a:xfrm>
            <a:off x="1500188" y="3044825"/>
            <a:ext cx="5786437" cy="423863"/>
          </a:xfrm>
          <a:prstGeom prst="wedgeRoundRectCallout">
            <a:avLst>
              <a:gd name="adj1" fmla="val 21495"/>
              <a:gd name="adj2" fmla="val 187454"/>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4279" name="Rectangle 5"/>
          <p:cNvSpPr>
            <a:spLocks noChangeArrowheads="1"/>
          </p:cNvSpPr>
          <p:nvPr/>
        </p:nvSpPr>
        <p:spPr bwMode="auto">
          <a:xfrm>
            <a:off x="3048000" y="4138613"/>
            <a:ext cx="4857750"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Head of list to which we will try to append</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5301"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a:t>
            </a:r>
            <a:r>
              <a:rPr lang="en-US" b="1" dirty="0">
                <a:latin typeface="Courier New" pitchFamily="49" charset="0"/>
              </a:rPr>
              <a:t>Node after = </a:t>
            </a:r>
          </a:p>
          <a:p>
            <a:r>
              <a:rPr lang="en-US" b="1" dirty="0">
                <a:latin typeface="Courier New" pitchFamily="49" charset="0"/>
              </a:rPr>
              <a:t>     </a:t>
            </a:r>
            <a:r>
              <a:rPr lang="en-US" b="1" dirty="0" err="1">
                <a:latin typeface="Courier New" pitchFamily="49" charset="0"/>
              </a:rPr>
              <a:t>before.decideNext.decide</a:t>
            </a:r>
            <a:r>
              <a:rPr lang="en-US" b="1" dirty="0">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p>
        </p:txBody>
      </p:sp>
      <p:sp>
        <p:nvSpPr>
          <p:cNvPr id="55302" name="AutoShape 4"/>
          <p:cNvSpPr>
            <a:spLocks noChangeArrowheads="1"/>
          </p:cNvSpPr>
          <p:nvPr/>
        </p:nvSpPr>
        <p:spPr bwMode="auto">
          <a:xfrm>
            <a:off x="1528763" y="3382963"/>
            <a:ext cx="6464300" cy="893762"/>
          </a:xfrm>
          <a:prstGeom prst="wedgeRoundRectCallout">
            <a:avLst>
              <a:gd name="adj1" fmla="val -11296"/>
              <a:gd name="adj2" fmla="val 107194"/>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5303" name="Rectangle 5"/>
          <p:cNvSpPr>
            <a:spLocks noChangeArrowheads="1"/>
          </p:cNvSpPr>
          <p:nvPr/>
        </p:nvSpPr>
        <p:spPr bwMode="auto">
          <a:xfrm>
            <a:off x="2827338" y="4892675"/>
            <a:ext cx="4827587" cy="519113"/>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Propose next node</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55</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xfrm>
            <a:off x="685800" y="269875"/>
            <a:ext cx="7772400" cy="1143000"/>
          </a:xfrm>
        </p:spPr>
        <p:txBody>
          <a:bodyPr/>
          <a:lstStyle/>
          <a:p>
            <a:r>
              <a:rPr lang="en-US" smtClean="0"/>
              <a:t>Universal Application</a:t>
            </a:r>
          </a:p>
        </p:txBody>
      </p:sp>
      <p:sp>
        <p:nvSpPr>
          <p:cNvPr id="56325"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latin typeface="Courier New" pitchFamily="49" charset="0"/>
              </a:rPr>
              <a:t>before.next</a:t>
            </a:r>
            <a:r>
              <a:rPr lang="en-US" b="1" dirty="0">
                <a:latin typeface="Courier New" pitchFamily="49" charset="0"/>
              </a:rPr>
              <a:t> = after;</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p>
        </p:txBody>
      </p:sp>
      <p:sp>
        <p:nvSpPr>
          <p:cNvPr id="56326" name="AutoShape 4"/>
          <p:cNvSpPr>
            <a:spLocks noChangeArrowheads="1"/>
          </p:cNvSpPr>
          <p:nvPr/>
        </p:nvSpPr>
        <p:spPr bwMode="auto">
          <a:xfrm>
            <a:off x="1573213" y="4151313"/>
            <a:ext cx="4014787" cy="466725"/>
          </a:xfrm>
          <a:prstGeom prst="wedgeRoundRectCallout">
            <a:avLst>
              <a:gd name="adj1" fmla="val -218"/>
              <a:gd name="adj2" fmla="val -267005"/>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6327" name="Rectangle 5"/>
          <p:cNvSpPr>
            <a:spLocks noChangeArrowheads="1"/>
          </p:cNvSpPr>
          <p:nvPr/>
        </p:nvSpPr>
        <p:spPr bwMode="auto">
          <a:xfrm>
            <a:off x="938213" y="2500313"/>
            <a:ext cx="6980237" cy="519112"/>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Set next field to consensus winner</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7349"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latin typeface="Courier New" pitchFamily="49" charset="0"/>
              </a:rPr>
              <a:t>    </a:t>
            </a:r>
            <a:r>
              <a:rPr lang="en-US" b="1" dirty="0" err="1">
                <a:latin typeface="Courier New" pitchFamily="49" charset="0"/>
              </a:rPr>
              <a:t>after.seq</a:t>
            </a:r>
            <a:r>
              <a:rPr lang="en-US" b="1" dirty="0">
                <a:latin typeface="Courier New" pitchFamily="49" charset="0"/>
              </a:rPr>
              <a:t> = </a:t>
            </a:r>
            <a:r>
              <a:rPr lang="en-US" b="1" dirty="0" err="1">
                <a:latin typeface="Courier New" pitchFamily="49" charset="0"/>
              </a:rPr>
              <a:t>before.seq</a:t>
            </a:r>
            <a:r>
              <a:rPr lang="en-US" b="1" dirty="0">
                <a:latin typeface="Courier New" pitchFamily="49" charset="0"/>
              </a:rPr>
              <a:t> + 1;</a:t>
            </a:r>
          </a:p>
          <a:p>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7350" name="AutoShape 4"/>
          <p:cNvSpPr>
            <a:spLocks noChangeArrowheads="1"/>
          </p:cNvSpPr>
          <p:nvPr/>
        </p:nvSpPr>
        <p:spPr bwMode="auto">
          <a:xfrm>
            <a:off x="1589088" y="4491038"/>
            <a:ext cx="5210175" cy="466725"/>
          </a:xfrm>
          <a:prstGeom prst="wedgeRoundRectCallout">
            <a:avLst>
              <a:gd name="adj1" fmla="val 9352"/>
              <a:gd name="adj2" fmla="val -18809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7351" name="Rectangle 5"/>
          <p:cNvSpPr>
            <a:spLocks noChangeArrowheads="1"/>
          </p:cNvSpPr>
          <p:nvPr/>
        </p:nvSpPr>
        <p:spPr bwMode="auto">
          <a:xfrm>
            <a:off x="968375" y="2782888"/>
            <a:ext cx="7158038"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Set </a:t>
            </a:r>
            <a:r>
              <a:rPr lang="en-US" sz="2800" b="1" dirty="0" err="1">
                <a:solidFill>
                  <a:srgbClr val="FF0000"/>
                </a:solidFill>
                <a:latin typeface="+mj-lt"/>
              </a:rPr>
              <a:t>seq</a:t>
            </a:r>
            <a:r>
              <a:rPr lang="en-US" sz="2800" b="1" dirty="0">
                <a:solidFill>
                  <a:srgbClr val="FF0000"/>
                </a:solidFill>
                <a:latin typeface="+mj-lt"/>
              </a:rPr>
              <a:t> number</a:t>
            </a:r>
          </a:p>
          <a:p>
            <a:pPr algn="ctr"/>
            <a:r>
              <a:rPr lang="en-US" sz="2800" b="1" dirty="0">
                <a:solidFill>
                  <a:srgbClr val="FF0000"/>
                </a:solidFill>
                <a:latin typeface="+mj-lt"/>
              </a:rPr>
              <a:t>(indicating node was appended)</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57</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noChangeArrowheads="1"/>
          </p:cNvSpPr>
          <p:nvPr>
            <p:ph type="title"/>
          </p:nvPr>
        </p:nvSpPr>
        <p:spPr>
          <a:xfrm>
            <a:off x="685800" y="269875"/>
            <a:ext cx="7772400" cy="1143000"/>
          </a:xfrm>
        </p:spPr>
        <p:txBody>
          <a:bodyPr/>
          <a:lstStyle/>
          <a:p>
            <a:r>
              <a:rPr lang="en-US" smtClean="0"/>
              <a:t>Universal Application Part I</a:t>
            </a:r>
          </a:p>
        </p:txBody>
      </p:sp>
      <p:sp>
        <p:nvSpPr>
          <p:cNvPr id="58373" name="Rectangle 3"/>
          <p:cNvSpPr>
            <a:spLocks noChangeArrowheads="1"/>
          </p:cNvSpPr>
          <p:nvPr/>
        </p:nvSpPr>
        <p:spPr bwMode="auto">
          <a:xfrm>
            <a:off x="876300" y="1554163"/>
            <a:ext cx="7426325" cy="4524315"/>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Node prefer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while (</a:t>
            </a:r>
            <a:r>
              <a:rPr lang="en-US" b="1" dirty="0" err="1">
                <a:solidFill>
                  <a:schemeClr val="folHlink"/>
                </a:solidFill>
                <a:latin typeface="Courier New" pitchFamily="49" charset="0"/>
              </a:rPr>
              <a:t>prefer.seq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a:t>
            </a:r>
          </a:p>
          <a:p>
            <a:r>
              <a:rPr lang="en-US" b="1" dirty="0">
                <a:solidFill>
                  <a:schemeClr val="folHlink"/>
                </a:solidFill>
                <a:latin typeface="Courier New" pitchFamily="49" charset="0"/>
              </a:rPr>
              <a:t>    Node after =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before.decideNext.decide</a:t>
            </a:r>
            <a:r>
              <a:rPr lang="en-US" b="1" dirty="0">
                <a:solidFill>
                  <a:schemeClr val="folHlink"/>
                </a:solidFill>
                <a:latin typeface="Courier New" pitchFamily="49" charset="0"/>
              </a:rPr>
              <a:t>(prefer);</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after.seq</a:t>
            </a:r>
            <a:r>
              <a:rPr lang="en-US" b="1" dirty="0">
                <a:solidFill>
                  <a:schemeClr val="folHlink"/>
                </a:solidFill>
                <a:latin typeface="Courier New" pitchFamily="49" charset="0"/>
              </a:rPr>
              <a:t> = </a:t>
            </a:r>
            <a:r>
              <a:rPr lang="en-US" b="1" dirty="0" err="1">
                <a:solidFill>
                  <a:schemeClr val="folHlink"/>
                </a:solidFill>
                <a:latin typeface="Courier New" pitchFamily="49" charset="0"/>
              </a:rPr>
              <a:t>before.seq</a:t>
            </a:r>
            <a:r>
              <a:rPr lang="en-US" b="1" dirty="0">
                <a:solidFill>
                  <a:schemeClr val="folHlink"/>
                </a:solidFill>
                <a:latin typeface="Courier New" pitchFamily="49" charset="0"/>
              </a:rPr>
              <a:t> + 1;</a:t>
            </a:r>
          </a:p>
          <a:p>
            <a:r>
              <a:rPr lang="en-US" b="1" dirty="0">
                <a:latin typeface="Courier New" pitchFamily="49" charset="0"/>
              </a:rPr>
              <a:t>    head[</a:t>
            </a:r>
            <a:r>
              <a:rPr lang="en-US" b="1" dirty="0" err="1">
                <a:latin typeface="Courier New" pitchFamily="49" charset="0"/>
              </a:rPr>
              <a:t>i</a:t>
            </a:r>
            <a:r>
              <a:rPr lang="en-US" b="1" dirty="0">
                <a:latin typeface="Courier New" pitchFamily="49" charset="0"/>
              </a:rPr>
              <a:t>] = after;</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a:t>
            </a:r>
          </a:p>
        </p:txBody>
      </p:sp>
      <p:sp>
        <p:nvSpPr>
          <p:cNvPr id="58374" name="AutoShape 4"/>
          <p:cNvSpPr>
            <a:spLocks noChangeArrowheads="1"/>
          </p:cNvSpPr>
          <p:nvPr/>
        </p:nvSpPr>
        <p:spPr bwMode="auto">
          <a:xfrm>
            <a:off x="1531938" y="4859338"/>
            <a:ext cx="3249612" cy="466725"/>
          </a:xfrm>
          <a:prstGeom prst="wedgeRoundRectCallout">
            <a:avLst>
              <a:gd name="adj1" fmla="val 45995"/>
              <a:gd name="adj2" fmla="val -475852"/>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58375" name="Rectangle 5"/>
          <p:cNvSpPr>
            <a:spLocks noChangeArrowheads="1"/>
          </p:cNvSpPr>
          <p:nvPr/>
        </p:nvSpPr>
        <p:spPr bwMode="auto">
          <a:xfrm>
            <a:off x="2811463" y="1781175"/>
            <a:ext cx="5521325"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add to head array so new </a:t>
            </a:r>
          </a:p>
          <a:p>
            <a:pPr algn="ctr"/>
            <a:r>
              <a:rPr lang="en-US" sz="2800" b="1" dirty="0">
                <a:solidFill>
                  <a:srgbClr val="FF0000"/>
                </a:solidFill>
                <a:latin typeface="+mj-lt"/>
              </a:rPr>
              <a:t>head will be found</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58</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9" name="AutoShape 11"/>
          <p:cNvSpPr>
            <a:spLocks noChangeArrowheads="1"/>
          </p:cNvSpPr>
          <p:nvPr/>
        </p:nvSpPr>
        <p:spPr bwMode="auto">
          <a:xfrm>
            <a:off x="528638" y="3149600"/>
            <a:ext cx="912812"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j-lt"/>
            </a:endParaRPr>
          </a:p>
        </p:txBody>
      </p:sp>
      <p:sp>
        <p:nvSpPr>
          <p:cNvPr id="59397" name="Rectangle 12"/>
          <p:cNvSpPr>
            <a:spLocks noGrp="1" noChangeArrowheads="1"/>
          </p:cNvSpPr>
          <p:nvPr>
            <p:ph type="title"/>
          </p:nvPr>
        </p:nvSpPr>
        <p:spPr>
          <a:xfrm>
            <a:off x="698500" y="427038"/>
            <a:ext cx="7772400" cy="1143000"/>
          </a:xfrm>
        </p:spPr>
        <p:txBody>
          <a:bodyPr/>
          <a:lstStyle/>
          <a:p>
            <a:r>
              <a:rPr lang="en-US" smtClean="0"/>
              <a:t>Part 2 – Compute Response</a:t>
            </a:r>
          </a:p>
        </p:txBody>
      </p:sp>
      <p:sp>
        <p:nvSpPr>
          <p:cNvPr id="872461" name="AutoShape 13"/>
          <p:cNvSpPr>
            <a:spLocks noChangeArrowheads="1"/>
          </p:cNvSpPr>
          <p:nvPr/>
        </p:nvSpPr>
        <p:spPr bwMode="auto">
          <a:xfrm>
            <a:off x="4083050" y="3146425"/>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72462" name="AutoShape 14"/>
          <p:cNvSpPr>
            <a:spLocks noChangeArrowheads="1"/>
          </p:cNvSpPr>
          <p:nvPr/>
        </p:nvSpPr>
        <p:spPr bwMode="auto">
          <a:xfrm>
            <a:off x="2900363" y="3146425"/>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72463" name="AutoShape 15"/>
          <p:cNvSpPr>
            <a:spLocks noChangeArrowheads="1"/>
          </p:cNvSpPr>
          <p:nvPr/>
        </p:nvSpPr>
        <p:spPr bwMode="auto">
          <a:xfrm>
            <a:off x="1717675" y="313055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j-lt"/>
            </a:endParaRPr>
          </a:p>
        </p:txBody>
      </p:sp>
      <p:sp>
        <p:nvSpPr>
          <p:cNvPr id="59401" name="Line 16"/>
          <p:cNvSpPr>
            <a:spLocks noChangeShapeType="1"/>
          </p:cNvSpPr>
          <p:nvPr/>
        </p:nvSpPr>
        <p:spPr bwMode="auto">
          <a:xfrm>
            <a:off x="2630488" y="3381375"/>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59402" name="Line 17"/>
          <p:cNvSpPr>
            <a:spLocks noChangeShapeType="1"/>
          </p:cNvSpPr>
          <p:nvPr/>
        </p:nvSpPr>
        <p:spPr bwMode="auto">
          <a:xfrm>
            <a:off x="3814763" y="3381375"/>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59403" name="Line 18"/>
          <p:cNvSpPr>
            <a:spLocks noChangeShapeType="1"/>
          </p:cNvSpPr>
          <p:nvPr/>
        </p:nvSpPr>
        <p:spPr bwMode="auto">
          <a:xfrm>
            <a:off x="1447800" y="3365500"/>
            <a:ext cx="269875"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59404" name="Text Box 20"/>
          <p:cNvSpPr txBox="1">
            <a:spLocks noChangeArrowheads="1"/>
          </p:cNvSpPr>
          <p:nvPr/>
        </p:nvSpPr>
        <p:spPr bwMode="auto">
          <a:xfrm>
            <a:off x="570476" y="3116263"/>
            <a:ext cx="729687" cy="461665"/>
          </a:xfrm>
          <a:prstGeom prst="rect">
            <a:avLst/>
          </a:prstGeom>
          <a:noFill/>
          <a:ln w="9525">
            <a:noFill/>
            <a:miter lim="800000"/>
            <a:headEnd/>
            <a:tailEnd/>
          </a:ln>
        </p:spPr>
        <p:txBody>
          <a:bodyPr wrap="none">
            <a:spAutoFit/>
          </a:bodyPr>
          <a:lstStyle/>
          <a:p>
            <a:pPr algn="r"/>
            <a:r>
              <a:rPr lang="en-US" b="1">
                <a:latin typeface="+mj-lt"/>
              </a:rPr>
              <a:t>null</a:t>
            </a:r>
          </a:p>
        </p:txBody>
      </p:sp>
      <p:sp>
        <p:nvSpPr>
          <p:cNvPr id="59405" name="Text Box 21"/>
          <p:cNvSpPr txBox="1">
            <a:spLocks noChangeArrowheads="1"/>
          </p:cNvSpPr>
          <p:nvPr/>
        </p:nvSpPr>
        <p:spPr bwMode="auto">
          <a:xfrm>
            <a:off x="1665288" y="3116263"/>
            <a:ext cx="1027112" cy="457200"/>
          </a:xfrm>
          <a:prstGeom prst="rect">
            <a:avLst/>
          </a:prstGeom>
          <a:noFill/>
          <a:ln w="9525">
            <a:noFill/>
            <a:miter lim="800000"/>
            <a:headEnd/>
            <a:tailEnd/>
          </a:ln>
        </p:spPr>
        <p:txBody>
          <a:bodyPr wrap="none">
            <a:spAutoFit/>
          </a:bodyPr>
          <a:lstStyle/>
          <a:p>
            <a:pPr algn="r"/>
            <a:r>
              <a:rPr lang="en-US" b="1">
                <a:latin typeface="+mj-lt"/>
              </a:rPr>
              <a:t>enq( )</a:t>
            </a:r>
          </a:p>
        </p:txBody>
      </p:sp>
      <p:sp>
        <p:nvSpPr>
          <p:cNvPr id="59406" name="Text Box 29"/>
          <p:cNvSpPr txBox="1">
            <a:spLocks noChangeArrowheads="1"/>
          </p:cNvSpPr>
          <p:nvPr/>
        </p:nvSpPr>
        <p:spPr bwMode="auto">
          <a:xfrm>
            <a:off x="586809" y="2722563"/>
            <a:ext cx="518091" cy="369332"/>
          </a:xfrm>
          <a:prstGeom prst="rect">
            <a:avLst/>
          </a:prstGeom>
          <a:noFill/>
          <a:ln w="9525">
            <a:noFill/>
            <a:miter lim="800000"/>
            <a:headEnd/>
            <a:tailEnd/>
          </a:ln>
        </p:spPr>
        <p:txBody>
          <a:bodyPr wrap="none">
            <a:spAutoFit/>
          </a:bodyPr>
          <a:lstStyle/>
          <a:p>
            <a:pPr algn="r"/>
            <a:r>
              <a:rPr lang="en-US" sz="1800" b="1">
                <a:latin typeface="+mj-lt"/>
              </a:rPr>
              <a:t>tail</a:t>
            </a:r>
          </a:p>
        </p:txBody>
      </p:sp>
      <p:sp>
        <p:nvSpPr>
          <p:cNvPr id="872481" name="AutoShape 33"/>
          <p:cNvSpPr>
            <a:spLocks noChangeArrowheads="1"/>
          </p:cNvSpPr>
          <p:nvPr/>
        </p:nvSpPr>
        <p:spPr bwMode="auto">
          <a:xfrm>
            <a:off x="5637213" y="1576388"/>
            <a:ext cx="2066925" cy="742950"/>
          </a:xfrm>
          <a:prstGeom prst="wedgeRoundRectCallout">
            <a:avLst>
              <a:gd name="adj1" fmla="val -89940"/>
              <a:gd name="adj2" fmla="val 147222"/>
              <a:gd name="adj3" fmla="val 16667"/>
            </a:avLst>
          </a:prstGeom>
          <a:solidFill>
            <a:schemeClr val="bg1">
              <a:alpha val="79999"/>
            </a:schemeClr>
          </a:solidFill>
          <a:ln w="38100">
            <a:solidFill>
              <a:srgbClr val="FF0000"/>
            </a:solidFill>
            <a:miter lim="800000"/>
            <a:headEnd/>
            <a:tailEnd/>
          </a:ln>
        </p:spPr>
        <p:txBody>
          <a:bodyPr anchor="ctr"/>
          <a:lstStyle/>
          <a:p>
            <a:pPr algn="ctr"/>
            <a:r>
              <a:rPr lang="en-US" b="1">
                <a:solidFill>
                  <a:srgbClr val="FF0000"/>
                </a:solidFill>
                <a:latin typeface="+mj-lt"/>
              </a:rPr>
              <a:t>Red’s method call </a:t>
            </a:r>
          </a:p>
        </p:txBody>
      </p:sp>
      <p:sp>
        <p:nvSpPr>
          <p:cNvPr id="872492" name="AutoShape 44"/>
          <p:cNvSpPr>
            <a:spLocks noChangeArrowheads="1"/>
          </p:cNvSpPr>
          <p:nvPr/>
        </p:nvSpPr>
        <p:spPr bwMode="auto">
          <a:xfrm>
            <a:off x="5767388" y="3149600"/>
            <a:ext cx="912812"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59409" name="Text Box 45"/>
          <p:cNvSpPr txBox="1">
            <a:spLocks noChangeArrowheads="1"/>
          </p:cNvSpPr>
          <p:nvPr/>
        </p:nvSpPr>
        <p:spPr bwMode="auto">
          <a:xfrm>
            <a:off x="5058708" y="3079750"/>
            <a:ext cx="595036" cy="584775"/>
          </a:xfrm>
          <a:prstGeom prst="rect">
            <a:avLst/>
          </a:prstGeom>
          <a:noFill/>
          <a:ln w="38100" algn="ctr">
            <a:noFill/>
            <a:miter lim="800000"/>
            <a:headEnd/>
            <a:tailEnd/>
          </a:ln>
        </p:spPr>
        <p:txBody>
          <a:bodyPr wrap="none">
            <a:spAutoFit/>
          </a:bodyPr>
          <a:lstStyle/>
          <a:p>
            <a:pPr algn="ctr"/>
            <a:r>
              <a:rPr lang="en-US" sz="3200">
                <a:solidFill>
                  <a:schemeClr val="tx1"/>
                </a:solidFill>
                <a:latin typeface="+mj-lt"/>
              </a:rPr>
              <a:t>…</a:t>
            </a:r>
          </a:p>
        </p:txBody>
      </p:sp>
      <p:grpSp>
        <p:nvGrpSpPr>
          <p:cNvPr id="2" name="Group 46"/>
          <p:cNvGrpSpPr>
            <a:grpSpLocks/>
          </p:cNvGrpSpPr>
          <p:nvPr/>
        </p:nvGrpSpPr>
        <p:grpSpPr bwMode="auto">
          <a:xfrm>
            <a:off x="1152525" y="3683000"/>
            <a:ext cx="1993900" cy="1401763"/>
            <a:chOff x="3430" y="2851"/>
            <a:chExt cx="1388" cy="1020"/>
          </a:xfrm>
        </p:grpSpPr>
        <p:sp>
          <p:nvSpPr>
            <p:cNvPr id="59467" name="Rectangle 47"/>
            <p:cNvSpPr>
              <a:spLocks noChangeArrowheads="1"/>
            </p:cNvSpPr>
            <p:nvPr/>
          </p:nvSpPr>
          <p:spPr bwMode="auto">
            <a:xfrm>
              <a:off x="3430" y="2851"/>
              <a:ext cx="1388" cy="1020"/>
            </a:xfrm>
            <a:prstGeom prst="rect">
              <a:avLst/>
            </a:prstGeom>
            <a:noFill/>
            <a:ln w="9525">
              <a:noFill/>
              <a:miter lim="800000"/>
              <a:headEnd/>
              <a:tailEnd/>
            </a:ln>
          </p:spPr>
          <p:txBody>
            <a:bodyPr wrap="none" anchor="ctr"/>
            <a:lstStyle/>
            <a:p>
              <a:endParaRPr lang="en-US">
                <a:latin typeface="+mj-lt"/>
              </a:endParaRPr>
            </a:p>
          </p:txBody>
        </p:sp>
        <p:grpSp>
          <p:nvGrpSpPr>
            <p:cNvPr id="59468" name="Group 48"/>
            <p:cNvGrpSpPr>
              <a:grpSpLocks/>
            </p:cNvGrpSpPr>
            <p:nvPr/>
          </p:nvGrpSpPr>
          <p:grpSpPr bwMode="auto">
            <a:xfrm>
              <a:off x="3622" y="2994"/>
              <a:ext cx="912" cy="816"/>
              <a:chOff x="4290" y="2115"/>
              <a:chExt cx="912" cy="816"/>
            </a:xfrm>
          </p:grpSpPr>
          <p:sp>
            <p:nvSpPr>
              <p:cNvPr id="59469" name="Freeform 49"/>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59470" name="Freeform 50"/>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59471" name="Freeform 51"/>
              <p:cNvSpPr>
                <a:spLocks/>
              </p:cNvSpPr>
              <p:nvPr/>
            </p:nvSpPr>
            <p:spPr bwMode="auto">
              <a:xfrm flipH="1">
                <a:off x="4722" y="2115"/>
                <a:ext cx="144" cy="288"/>
              </a:xfrm>
              <a:custGeom>
                <a:avLst/>
                <a:gdLst>
                  <a:gd name="T0" fmla="*/ 0 w 144"/>
                  <a:gd name="T1" fmla="*/ 30 h 336"/>
                  <a:gd name="T2" fmla="*/ 96 w 144"/>
                  <a:gd name="T3" fmla="*/ 0 h 336"/>
                  <a:gd name="T4" fmla="*/ 144 w 144"/>
                  <a:gd name="T5" fmla="*/ 30 h 336"/>
                  <a:gd name="T6" fmla="*/ 144 w 144"/>
                  <a:gd name="T7" fmla="*/ 212 h 336"/>
                  <a:gd name="T8" fmla="*/ 96 w 144"/>
                  <a:gd name="T9" fmla="*/ 182 h 336"/>
                  <a:gd name="T10" fmla="*/ 96 w 144"/>
                  <a:gd name="T11" fmla="*/ 60 h 336"/>
                  <a:gd name="T12" fmla="*/ 0 w 144"/>
                  <a:gd name="T13" fmla="*/ 90 h 336"/>
                  <a:gd name="T14" fmla="*/ 0 w 144"/>
                  <a:gd name="T15" fmla="*/ 3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59472" name="Freeform 52"/>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3300"/>
              </a:solidFill>
              <a:ln w="38100">
                <a:solidFill>
                  <a:schemeClr val="tx1"/>
                </a:solidFill>
                <a:round/>
                <a:headEnd/>
                <a:tailEnd/>
              </a:ln>
            </p:spPr>
            <p:txBody>
              <a:bodyPr wrap="none" anchor="ctr"/>
              <a:lstStyle/>
              <a:p>
                <a:endParaRPr lang="en-US">
                  <a:latin typeface="+mj-lt"/>
                </a:endParaRPr>
              </a:p>
            </p:txBody>
          </p:sp>
          <p:sp>
            <p:nvSpPr>
              <p:cNvPr id="59473" name="Freeform 53"/>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3300"/>
              </a:solidFill>
              <a:ln w="38100">
                <a:solidFill>
                  <a:schemeClr val="tx1"/>
                </a:solidFill>
                <a:round/>
                <a:headEnd/>
                <a:tailEnd/>
              </a:ln>
            </p:spPr>
            <p:txBody>
              <a:bodyPr wrap="none" anchor="ctr"/>
              <a:lstStyle/>
              <a:p>
                <a:endParaRPr lang="en-US">
                  <a:latin typeface="+mj-lt"/>
                </a:endParaRPr>
              </a:p>
            </p:txBody>
          </p:sp>
          <p:sp>
            <p:nvSpPr>
              <p:cNvPr id="59474" name="Freeform 54"/>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3300"/>
              </a:solidFill>
              <a:ln w="38100">
                <a:solidFill>
                  <a:schemeClr val="tx1"/>
                </a:solidFill>
                <a:round/>
                <a:headEnd/>
                <a:tailEnd/>
              </a:ln>
            </p:spPr>
            <p:txBody>
              <a:bodyPr wrap="none" anchor="ctr"/>
              <a:lstStyle/>
              <a:p>
                <a:endParaRPr lang="en-US">
                  <a:latin typeface="+mj-lt"/>
                </a:endParaRPr>
              </a:p>
            </p:txBody>
          </p:sp>
          <p:sp>
            <p:nvSpPr>
              <p:cNvPr id="59475" name="Freeform 55"/>
              <p:cNvSpPr>
                <a:spLocks/>
              </p:cNvSpPr>
              <p:nvPr/>
            </p:nvSpPr>
            <p:spPr bwMode="auto">
              <a:xfrm flipH="1">
                <a:off x="4626" y="2595"/>
                <a:ext cx="240" cy="336"/>
              </a:xfrm>
              <a:custGeom>
                <a:avLst/>
                <a:gdLst>
                  <a:gd name="T0" fmla="*/ 70 w 336"/>
                  <a:gd name="T1" fmla="*/ 0 h 432"/>
                  <a:gd name="T2" fmla="*/ 122 w 336"/>
                  <a:gd name="T3" fmla="*/ 45 h 432"/>
                  <a:gd name="T4" fmla="*/ 35 w 336"/>
                  <a:gd name="T5" fmla="*/ 68 h 432"/>
                  <a:gd name="T6" fmla="*/ 35 w 336"/>
                  <a:gd name="T7" fmla="*/ 203 h 432"/>
                  <a:gd name="T8" fmla="*/ 0 w 336"/>
                  <a:gd name="T9" fmla="*/ 158 h 432"/>
                  <a:gd name="T10" fmla="*/ 0 w 336"/>
                  <a:gd name="T11" fmla="*/ 23 h 432"/>
                  <a:gd name="T12" fmla="*/ 7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59476" name="Freeform 56"/>
              <p:cNvSpPr>
                <a:spLocks/>
              </p:cNvSpPr>
              <p:nvPr/>
            </p:nvSpPr>
            <p:spPr bwMode="auto">
              <a:xfrm flipH="1">
                <a:off x="4818" y="2451"/>
                <a:ext cx="240" cy="288"/>
              </a:xfrm>
              <a:custGeom>
                <a:avLst/>
                <a:gdLst>
                  <a:gd name="T0" fmla="*/ 70 w 336"/>
                  <a:gd name="T1" fmla="*/ 0 h 432"/>
                  <a:gd name="T2" fmla="*/ 122 w 336"/>
                  <a:gd name="T3" fmla="*/ 29 h 432"/>
                  <a:gd name="T4" fmla="*/ 35 w 336"/>
                  <a:gd name="T5" fmla="*/ 43 h 432"/>
                  <a:gd name="T6" fmla="*/ 35 w 336"/>
                  <a:gd name="T7" fmla="*/ 128 h 432"/>
                  <a:gd name="T8" fmla="*/ 0 w 336"/>
                  <a:gd name="T9" fmla="*/ 99 h 432"/>
                  <a:gd name="T10" fmla="*/ 0 w 336"/>
                  <a:gd name="T11" fmla="*/ 14 h 432"/>
                  <a:gd name="T12" fmla="*/ 7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mj-lt"/>
                </a:endParaRPr>
              </a:p>
            </p:txBody>
          </p:sp>
          <p:sp>
            <p:nvSpPr>
              <p:cNvPr id="59477" name="Freeform 57"/>
              <p:cNvSpPr>
                <a:spLocks/>
              </p:cNvSpPr>
              <p:nvPr/>
            </p:nvSpPr>
            <p:spPr bwMode="auto">
              <a:xfrm flipH="1">
                <a:off x="5010" y="2307"/>
                <a:ext cx="192" cy="288"/>
              </a:xfrm>
              <a:custGeom>
                <a:avLst/>
                <a:gdLst>
                  <a:gd name="T0" fmla="*/ 36 w 336"/>
                  <a:gd name="T1" fmla="*/ 0 h 432"/>
                  <a:gd name="T2" fmla="*/ 63 w 336"/>
                  <a:gd name="T3" fmla="*/ 29 h 432"/>
                  <a:gd name="T4" fmla="*/ 18 w 336"/>
                  <a:gd name="T5" fmla="*/ 43 h 432"/>
                  <a:gd name="T6" fmla="*/ 18 w 336"/>
                  <a:gd name="T7" fmla="*/ 128 h 432"/>
                  <a:gd name="T8" fmla="*/ 0 w 336"/>
                  <a:gd name="T9" fmla="*/ 99 h 432"/>
                  <a:gd name="T10" fmla="*/ 0 w 336"/>
                  <a:gd name="T11" fmla="*/ 14 h 432"/>
                  <a:gd name="T12" fmla="*/ 36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mj-lt"/>
                </a:endParaRPr>
              </a:p>
            </p:txBody>
          </p:sp>
        </p:grpSp>
      </p:grpSp>
      <p:sp>
        <p:nvSpPr>
          <p:cNvPr id="59411" name="Line 58"/>
          <p:cNvSpPr>
            <a:spLocks noChangeShapeType="1"/>
          </p:cNvSpPr>
          <p:nvPr/>
        </p:nvSpPr>
        <p:spPr bwMode="auto">
          <a:xfrm>
            <a:off x="4999038" y="3370263"/>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59412" name="Text Box 63"/>
          <p:cNvSpPr txBox="1">
            <a:spLocks noChangeArrowheads="1"/>
          </p:cNvSpPr>
          <p:nvPr/>
        </p:nvSpPr>
        <p:spPr bwMode="auto">
          <a:xfrm>
            <a:off x="4078713" y="3033713"/>
            <a:ext cx="1391727" cy="584775"/>
          </a:xfrm>
          <a:prstGeom prst="rect">
            <a:avLst/>
          </a:prstGeom>
          <a:noFill/>
          <a:ln w="9525">
            <a:noFill/>
            <a:miter lim="800000"/>
            <a:headEnd/>
            <a:tailEnd/>
          </a:ln>
        </p:spPr>
        <p:txBody>
          <a:bodyPr wrap="none">
            <a:spAutoFit/>
          </a:bodyPr>
          <a:lstStyle/>
          <a:p>
            <a:pPr algn="r"/>
            <a:r>
              <a:rPr lang="en-US" b="1" dirty="0" err="1">
                <a:latin typeface="+mj-lt"/>
              </a:rPr>
              <a:t>deq</a:t>
            </a:r>
            <a:r>
              <a:rPr lang="en-US" b="1" dirty="0">
                <a:latin typeface="+mj-lt"/>
              </a:rPr>
              <a:t>()</a:t>
            </a:r>
            <a:r>
              <a:rPr lang="en-US" sz="3200" b="1" dirty="0">
                <a:latin typeface="+mj-lt"/>
              </a:rPr>
              <a:t>    </a:t>
            </a:r>
          </a:p>
        </p:txBody>
      </p:sp>
      <p:grpSp>
        <p:nvGrpSpPr>
          <p:cNvPr id="4" name="Group 131"/>
          <p:cNvGrpSpPr>
            <a:grpSpLocks/>
          </p:cNvGrpSpPr>
          <p:nvPr/>
        </p:nvGrpSpPr>
        <p:grpSpPr bwMode="auto">
          <a:xfrm>
            <a:off x="2951163" y="5186363"/>
            <a:ext cx="825500" cy="327025"/>
            <a:chOff x="1874" y="3357"/>
            <a:chExt cx="520" cy="206"/>
          </a:xfrm>
        </p:grpSpPr>
        <p:grpSp>
          <p:nvGrpSpPr>
            <p:cNvPr id="59454" name="Group 129"/>
            <p:cNvGrpSpPr>
              <a:grpSpLocks/>
            </p:cNvGrpSpPr>
            <p:nvPr/>
          </p:nvGrpSpPr>
          <p:grpSpPr bwMode="auto">
            <a:xfrm>
              <a:off x="1874" y="3357"/>
              <a:ext cx="508" cy="206"/>
              <a:chOff x="1874" y="3356"/>
              <a:chExt cx="508" cy="206"/>
            </a:xfrm>
          </p:grpSpPr>
          <p:sp>
            <p:nvSpPr>
              <p:cNvPr id="59456" name="Rectangle 71"/>
              <p:cNvSpPr>
                <a:spLocks noChangeArrowheads="1"/>
              </p:cNvSpPr>
              <p:nvPr/>
            </p:nvSpPr>
            <p:spPr bwMode="auto">
              <a:xfrm>
                <a:off x="1874" y="3356"/>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57" name="Rectangle 72"/>
              <p:cNvSpPr>
                <a:spLocks noChangeArrowheads="1"/>
              </p:cNvSpPr>
              <p:nvPr/>
            </p:nvSpPr>
            <p:spPr bwMode="auto">
              <a:xfrm>
                <a:off x="2004" y="3356"/>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58" name="Rectangle 73"/>
              <p:cNvSpPr>
                <a:spLocks noChangeArrowheads="1"/>
              </p:cNvSpPr>
              <p:nvPr/>
            </p:nvSpPr>
            <p:spPr bwMode="auto">
              <a:xfrm>
                <a:off x="2134" y="3356"/>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59" name="Line 74"/>
              <p:cNvSpPr>
                <a:spLocks noChangeShapeType="1"/>
              </p:cNvSpPr>
              <p:nvPr/>
            </p:nvSpPr>
            <p:spPr bwMode="auto">
              <a:xfrm>
                <a:off x="2253" y="3356"/>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59460" name="Line 75"/>
              <p:cNvSpPr>
                <a:spLocks noChangeShapeType="1"/>
              </p:cNvSpPr>
              <p:nvPr/>
            </p:nvSpPr>
            <p:spPr bwMode="auto">
              <a:xfrm>
                <a:off x="2253" y="3562"/>
                <a:ext cx="129" cy="0"/>
              </a:xfrm>
              <a:prstGeom prst="line">
                <a:avLst/>
              </a:prstGeom>
              <a:noFill/>
              <a:ln w="28575">
                <a:solidFill>
                  <a:schemeClr val="tx1"/>
                </a:solidFill>
                <a:round/>
                <a:headEnd/>
                <a:tailEnd/>
              </a:ln>
            </p:spPr>
            <p:txBody>
              <a:bodyPr wrap="none" anchor="ctr"/>
              <a:lstStyle/>
              <a:p>
                <a:endParaRPr lang="en-US">
                  <a:latin typeface="+mj-lt"/>
                </a:endParaRPr>
              </a:p>
            </p:txBody>
          </p:sp>
          <p:grpSp>
            <p:nvGrpSpPr>
              <p:cNvPr id="59461" name="Group 79"/>
              <p:cNvGrpSpPr>
                <a:grpSpLocks/>
              </p:cNvGrpSpPr>
              <p:nvPr/>
            </p:nvGrpSpPr>
            <p:grpSpPr bwMode="auto">
              <a:xfrm>
                <a:off x="2036" y="3421"/>
                <a:ext cx="61" cy="77"/>
                <a:chOff x="3648" y="3312"/>
                <a:chExt cx="271" cy="215"/>
              </a:xfrm>
            </p:grpSpPr>
            <p:sp>
              <p:nvSpPr>
                <p:cNvPr id="59465" name="Oval 80"/>
                <p:cNvSpPr>
                  <a:spLocks noChangeArrowheads="1"/>
                </p:cNvSpPr>
                <p:nvPr/>
              </p:nvSpPr>
              <p:spPr bwMode="auto">
                <a:xfrm>
                  <a:off x="3648" y="3312"/>
                  <a:ext cx="271" cy="215"/>
                </a:xfrm>
                <a:prstGeom prst="ellipse">
                  <a:avLst/>
                </a:prstGeom>
                <a:solidFill>
                  <a:srgbClr val="FF0000"/>
                </a:solidFill>
                <a:ln w="28575">
                  <a:solidFill>
                    <a:schemeClr val="tx1"/>
                  </a:solidFill>
                  <a:round/>
                  <a:headEnd/>
                  <a:tailEnd/>
                </a:ln>
              </p:spPr>
              <p:txBody>
                <a:bodyPr wrap="none" anchor="ctr"/>
                <a:lstStyle/>
                <a:p>
                  <a:pPr algn="r"/>
                  <a:endParaRPr lang="en-US" sz="4400" u="sng">
                    <a:latin typeface="+mj-lt"/>
                  </a:endParaRPr>
                </a:p>
              </p:txBody>
            </p:sp>
            <p:sp>
              <p:nvSpPr>
                <p:cNvPr id="59466" name="Oval 81"/>
                <p:cNvSpPr>
                  <a:spLocks noChangeArrowheads="1"/>
                </p:cNvSpPr>
                <p:nvPr/>
              </p:nvSpPr>
              <p:spPr bwMode="auto">
                <a:xfrm>
                  <a:off x="3802" y="3350"/>
                  <a:ext cx="71" cy="60"/>
                </a:xfrm>
                <a:prstGeom prst="ellipse">
                  <a:avLst/>
                </a:prstGeom>
                <a:solidFill>
                  <a:srgbClr val="FF7C80"/>
                </a:solidFill>
                <a:ln w="28575">
                  <a:solidFill>
                    <a:schemeClr val="tx1"/>
                  </a:solidFill>
                  <a:round/>
                  <a:headEnd/>
                  <a:tailEnd/>
                </a:ln>
              </p:spPr>
              <p:txBody>
                <a:bodyPr wrap="none" anchor="ctr"/>
                <a:lstStyle/>
                <a:p>
                  <a:endParaRPr lang="en-US">
                    <a:latin typeface="+mj-lt"/>
                  </a:endParaRPr>
                </a:p>
              </p:txBody>
            </p:sp>
          </p:grpSp>
          <p:grpSp>
            <p:nvGrpSpPr>
              <p:cNvPr id="59462" name="Group 82"/>
              <p:cNvGrpSpPr>
                <a:grpSpLocks/>
              </p:cNvGrpSpPr>
              <p:nvPr/>
            </p:nvGrpSpPr>
            <p:grpSpPr bwMode="auto">
              <a:xfrm>
                <a:off x="1906" y="3425"/>
                <a:ext cx="62" cy="77"/>
                <a:chOff x="1872" y="2352"/>
                <a:chExt cx="271" cy="215"/>
              </a:xfrm>
            </p:grpSpPr>
            <p:sp>
              <p:nvSpPr>
                <p:cNvPr id="59463" name="Oval 83"/>
                <p:cNvSpPr>
                  <a:spLocks noChangeArrowheads="1"/>
                </p:cNvSpPr>
                <p:nvPr/>
              </p:nvSpPr>
              <p:spPr bwMode="auto">
                <a:xfrm>
                  <a:off x="1872" y="2352"/>
                  <a:ext cx="271" cy="215"/>
                </a:xfrm>
                <a:prstGeom prst="ellipse">
                  <a:avLst/>
                </a:prstGeom>
                <a:solidFill>
                  <a:srgbClr val="FFFF00"/>
                </a:solidFill>
                <a:ln w="28575">
                  <a:solidFill>
                    <a:schemeClr val="tx1"/>
                  </a:solidFill>
                  <a:round/>
                  <a:headEnd/>
                  <a:tailEnd/>
                </a:ln>
              </p:spPr>
              <p:txBody>
                <a:bodyPr wrap="none" anchor="ctr"/>
                <a:lstStyle/>
                <a:p>
                  <a:pPr algn="r"/>
                  <a:endParaRPr lang="en-US" sz="4400" u="sng">
                    <a:latin typeface="+mj-lt"/>
                  </a:endParaRPr>
                </a:p>
              </p:txBody>
            </p:sp>
            <p:sp>
              <p:nvSpPr>
                <p:cNvPr id="59464" name="Oval 84"/>
                <p:cNvSpPr>
                  <a:spLocks noChangeArrowheads="1"/>
                </p:cNvSpPr>
                <p:nvPr/>
              </p:nvSpPr>
              <p:spPr bwMode="auto">
                <a:xfrm>
                  <a:off x="2026" y="2390"/>
                  <a:ext cx="71" cy="60"/>
                </a:xfrm>
                <a:prstGeom prst="ellipse">
                  <a:avLst/>
                </a:prstGeom>
                <a:solidFill>
                  <a:schemeClr val="bg1"/>
                </a:solidFill>
                <a:ln w="28575">
                  <a:solidFill>
                    <a:schemeClr val="tx1"/>
                  </a:solidFill>
                  <a:round/>
                  <a:headEnd/>
                  <a:tailEnd/>
                </a:ln>
              </p:spPr>
              <p:txBody>
                <a:bodyPr wrap="none" anchor="ctr"/>
                <a:lstStyle/>
                <a:p>
                  <a:endParaRPr lang="en-US">
                    <a:latin typeface="+mj-lt"/>
                  </a:endParaRPr>
                </a:p>
              </p:txBody>
            </p:sp>
          </p:grpSp>
        </p:grpSp>
        <p:sp>
          <p:nvSpPr>
            <p:cNvPr id="59455" name="Rectangle 85"/>
            <p:cNvSpPr>
              <a:spLocks noChangeArrowheads="1"/>
            </p:cNvSpPr>
            <p:nvPr/>
          </p:nvSpPr>
          <p:spPr bwMode="auto">
            <a:xfrm>
              <a:off x="2264" y="3357"/>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sp>
        <p:nvSpPr>
          <p:cNvPr id="59414" name="Text Box 90"/>
          <p:cNvSpPr txBox="1">
            <a:spLocks noChangeArrowheads="1"/>
          </p:cNvSpPr>
          <p:nvPr/>
        </p:nvSpPr>
        <p:spPr bwMode="auto">
          <a:xfrm>
            <a:off x="2835275" y="3119438"/>
            <a:ext cx="1027113" cy="457200"/>
          </a:xfrm>
          <a:prstGeom prst="rect">
            <a:avLst/>
          </a:prstGeom>
          <a:noFill/>
          <a:ln w="9525">
            <a:noFill/>
            <a:miter lim="800000"/>
            <a:headEnd/>
            <a:tailEnd/>
          </a:ln>
        </p:spPr>
        <p:txBody>
          <a:bodyPr wrap="none">
            <a:spAutoFit/>
          </a:bodyPr>
          <a:lstStyle/>
          <a:p>
            <a:pPr algn="r"/>
            <a:r>
              <a:rPr lang="en-US" b="1">
                <a:latin typeface="+mj-lt"/>
              </a:rPr>
              <a:t>enq( )</a:t>
            </a:r>
          </a:p>
        </p:txBody>
      </p:sp>
      <p:grpSp>
        <p:nvGrpSpPr>
          <p:cNvPr id="8" name="Group 128"/>
          <p:cNvGrpSpPr>
            <a:grpSpLocks/>
          </p:cNvGrpSpPr>
          <p:nvPr/>
        </p:nvGrpSpPr>
        <p:grpSpPr bwMode="auto">
          <a:xfrm>
            <a:off x="1801813" y="5184775"/>
            <a:ext cx="825500" cy="328613"/>
            <a:chOff x="1152" y="3349"/>
            <a:chExt cx="520" cy="207"/>
          </a:xfrm>
        </p:grpSpPr>
        <p:sp>
          <p:nvSpPr>
            <p:cNvPr id="59445" name="Rectangle 91"/>
            <p:cNvSpPr>
              <a:spLocks noChangeArrowheads="1"/>
            </p:cNvSpPr>
            <p:nvPr/>
          </p:nvSpPr>
          <p:spPr bwMode="auto">
            <a:xfrm>
              <a:off x="1152" y="3349"/>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46" name="Rectangle 92"/>
            <p:cNvSpPr>
              <a:spLocks noChangeArrowheads="1"/>
            </p:cNvSpPr>
            <p:nvPr/>
          </p:nvSpPr>
          <p:spPr bwMode="auto">
            <a:xfrm>
              <a:off x="1282" y="3349"/>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47" name="Rectangle 93"/>
            <p:cNvSpPr>
              <a:spLocks noChangeArrowheads="1"/>
            </p:cNvSpPr>
            <p:nvPr/>
          </p:nvSpPr>
          <p:spPr bwMode="auto">
            <a:xfrm>
              <a:off x="1412" y="3349"/>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48" name="Line 94"/>
            <p:cNvSpPr>
              <a:spLocks noChangeShapeType="1"/>
            </p:cNvSpPr>
            <p:nvPr/>
          </p:nvSpPr>
          <p:spPr bwMode="auto">
            <a:xfrm>
              <a:off x="1531" y="3349"/>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59449" name="Line 95"/>
            <p:cNvSpPr>
              <a:spLocks noChangeShapeType="1"/>
            </p:cNvSpPr>
            <p:nvPr/>
          </p:nvSpPr>
          <p:spPr bwMode="auto">
            <a:xfrm>
              <a:off x="1531" y="3555"/>
              <a:ext cx="129" cy="0"/>
            </a:xfrm>
            <a:prstGeom prst="line">
              <a:avLst/>
            </a:prstGeom>
            <a:noFill/>
            <a:ln w="28575">
              <a:solidFill>
                <a:schemeClr val="tx1"/>
              </a:solidFill>
              <a:round/>
              <a:headEnd/>
              <a:tailEnd/>
            </a:ln>
          </p:spPr>
          <p:txBody>
            <a:bodyPr wrap="none" anchor="ctr"/>
            <a:lstStyle/>
            <a:p>
              <a:endParaRPr lang="en-US">
                <a:latin typeface="+mj-lt"/>
              </a:endParaRPr>
            </a:p>
          </p:txBody>
        </p:sp>
        <p:grpSp>
          <p:nvGrpSpPr>
            <p:cNvPr id="59450" name="Group 99"/>
            <p:cNvGrpSpPr>
              <a:grpSpLocks/>
            </p:cNvGrpSpPr>
            <p:nvPr/>
          </p:nvGrpSpPr>
          <p:grpSpPr bwMode="auto">
            <a:xfrm>
              <a:off x="1184" y="3418"/>
              <a:ext cx="62" cy="77"/>
              <a:chOff x="1872" y="2352"/>
              <a:chExt cx="271" cy="215"/>
            </a:xfrm>
          </p:grpSpPr>
          <p:sp>
            <p:nvSpPr>
              <p:cNvPr id="59452" name="Oval 100"/>
              <p:cNvSpPr>
                <a:spLocks noChangeArrowheads="1"/>
              </p:cNvSpPr>
              <p:nvPr/>
            </p:nvSpPr>
            <p:spPr bwMode="auto">
              <a:xfrm>
                <a:off x="1872" y="2352"/>
                <a:ext cx="271" cy="215"/>
              </a:xfrm>
              <a:prstGeom prst="ellipse">
                <a:avLst/>
              </a:prstGeom>
              <a:solidFill>
                <a:srgbClr val="FFFF00"/>
              </a:solidFill>
              <a:ln w="28575">
                <a:solidFill>
                  <a:schemeClr val="tx1"/>
                </a:solidFill>
                <a:round/>
                <a:headEnd/>
                <a:tailEnd/>
              </a:ln>
            </p:spPr>
            <p:txBody>
              <a:bodyPr wrap="none" anchor="ctr"/>
              <a:lstStyle/>
              <a:p>
                <a:pPr algn="r"/>
                <a:endParaRPr lang="en-US" sz="4400" u="sng">
                  <a:latin typeface="+mj-lt"/>
                </a:endParaRPr>
              </a:p>
            </p:txBody>
          </p:sp>
          <p:sp>
            <p:nvSpPr>
              <p:cNvPr id="59453" name="Oval 101"/>
              <p:cNvSpPr>
                <a:spLocks noChangeArrowheads="1"/>
              </p:cNvSpPr>
              <p:nvPr/>
            </p:nvSpPr>
            <p:spPr bwMode="auto">
              <a:xfrm>
                <a:off x="2026" y="2390"/>
                <a:ext cx="71" cy="60"/>
              </a:xfrm>
              <a:prstGeom prst="ellipse">
                <a:avLst/>
              </a:prstGeom>
              <a:solidFill>
                <a:schemeClr val="bg1"/>
              </a:solidFill>
              <a:ln w="28575">
                <a:solidFill>
                  <a:schemeClr val="tx1"/>
                </a:solidFill>
                <a:round/>
                <a:headEnd/>
                <a:tailEnd/>
              </a:ln>
            </p:spPr>
            <p:txBody>
              <a:bodyPr wrap="none" anchor="ctr"/>
              <a:lstStyle/>
              <a:p>
                <a:endParaRPr lang="en-US">
                  <a:latin typeface="+mj-lt"/>
                </a:endParaRPr>
              </a:p>
            </p:txBody>
          </p:sp>
        </p:grpSp>
        <p:sp>
          <p:nvSpPr>
            <p:cNvPr id="59451" name="Rectangle 102"/>
            <p:cNvSpPr>
              <a:spLocks noChangeArrowheads="1"/>
            </p:cNvSpPr>
            <p:nvPr/>
          </p:nvSpPr>
          <p:spPr bwMode="auto">
            <a:xfrm>
              <a:off x="1542" y="3350"/>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grpSp>
        <p:nvGrpSpPr>
          <p:cNvPr id="10" name="Group 127"/>
          <p:cNvGrpSpPr>
            <a:grpSpLocks/>
          </p:cNvGrpSpPr>
          <p:nvPr/>
        </p:nvGrpSpPr>
        <p:grpSpPr bwMode="auto">
          <a:xfrm>
            <a:off x="654050" y="5184775"/>
            <a:ext cx="825500" cy="328613"/>
            <a:chOff x="412" y="3352"/>
            <a:chExt cx="520" cy="207"/>
          </a:xfrm>
        </p:grpSpPr>
        <p:sp>
          <p:nvSpPr>
            <p:cNvPr id="59439" name="Rectangle 103"/>
            <p:cNvSpPr>
              <a:spLocks noChangeArrowheads="1"/>
            </p:cNvSpPr>
            <p:nvPr/>
          </p:nvSpPr>
          <p:spPr bwMode="auto">
            <a:xfrm>
              <a:off x="412" y="3352"/>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40" name="Rectangle 104"/>
            <p:cNvSpPr>
              <a:spLocks noChangeArrowheads="1"/>
            </p:cNvSpPr>
            <p:nvPr/>
          </p:nvSpPr>
          <p:spPr bwMode="auto">
            <a:xfrm>
              <a:off x="542" y="3352"/>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41" name="Rectangle 105"/>
            <p:cNvSpPr>
              <a:spLocks noChangeArrowheads="1"/>
            </p:cNvSpPr>
            <p:nvPr/>
          </p:nvSpPr>
          <p:spPr bwMode="auto">
            <a:xfrm>
              <a:off x="672" y="3352"/>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42" name="Line 106"/>
            <p:cNvSpPr>
              <a:spLocks noChangeShapeType="1"/>
            </p:cNvSpPr>
            <p:nvPr/>
          </p:nvSpPr>
          <p:spPr bwMode="auto">
            <a:xfrm>
              <a:off x="791" y="3352"/>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59443" name="Line 107"/>
            <p:cNvSpPr>
              <a:spLocks noChangeShapeType="1"/>
            </p:cNvSpPr>
            <p:nvPr/>
          </p:nvSpPr>
          <p:spPr bwMode="auto">
            <a:xfrm>
              <a:off x="791" y="3558"/>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59444" name="Rectangle 114"/>
            <p:cNvSpPr>
              <a:spLocks noChangeArrowheads="1"/>
            </p:cNvSpPr>
            <p:nvPr/>
          </p:nvSpPr>
          <p:spPr bwMode="auto">
            <a:xfrm>
              <a:off x="802" y="3353"/>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grpSp>
        <p:nvGrpSpPr>
          <p:cNvPr id="11" name="Group 130"/>
          <p:cNvGrpSpPr>
            <a:grpSpLocks/>
          </p:cNvGrpSpPr>
          <p:nvPr/>
        </p:nvGrpSpPr>
        <p:grpSpPr bwMode="auto">
          <a:xfrm>
            <a:off x="4100513" y="5184775"/>
            <a:ext cx="825500" cy="328613"/>
            <a:chOff x="2583" y="3340"/>
            <a:chExt cx="520" cy="207"/>
          </a:xfrm>
        </p:grpSpPr>
        <p:sp>
          <p:nvSpPr>
            <p:cNvPr id="59430" name="Rectangle 115"/>
            <p:cNvSpPr>
              <a:spLocks noChangeArrowheads="1"/>
            </p:cNvSpPr>
            <p:nvPr/>
          </p:nvSpPr>
          <p:spPr bwMode="auto">
            <a:xfrm>
              <a:off x="2583" y="3340"/>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31" name="Rectangle 116"/>
            <p:cNvSpPr>
              <a:spLocks noChangeArrowheads="1"/>
            </p:cNvSpPr>
            <p:nvPr/>
          </p:nvSpPr>
          <p:spPr bwMode="auto">
            <a:xfrm>
              <a:off x="2713" y="3340"/>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32" name="Rectangle 117"/>
            <p:cNvSpPr>
              <a:spLocks noChangeArrowheads="1"/>
            </p:cNvSpPr>
            <p:nvPr/>
          </p:nvSpPr>
          <p:spPr bwMode="auto">
            <a:xfrm>
              <a:off x="2843" y="3340"/>
              <a:ext cx="129"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sp>
          <p:nvSpPr>
            <p:cNvPr id="59433" name="Line 118"/>
            <p:cNvSpPr>
              <a:spLocks noChangeShapeType="1"/>
            </p:cNvSpPr>
            <p:nvPr/>
          </p:nvSpPr>
          <p:spPr bwMode="auto">
            <a:xfrm>
              <a:off x="2962" y="3340"/>
              <a:ext cx="129" cy="0"/>
            </a:xfrm>
            <a:prstGeom prst="line">
              <a:avLst/>
            </a:prstGeom>
            <a:noFill/>
            <a:ln w="28575">
              <a:solidFill>
                <a:schemeClr val="tx1"/>
              </a:solidFill>
              <a:round/>
              <a:headEnd/>
              <a:tailEnd/>
            </a:ln>
          </p:spPr>
          <p:txBody>
            <a:bodyPr wrap="none" anchor="ctr"/>
            <a:lstStyle/>
            <a:p>
              <a:endParaRPr lang="en-US">
                <a:latin typeface="+mj-lt"/>
              </a:endParaRPr>
            </a:p>
          </p:txBody>
        </p:sp>
        <p:sp>
          <p:nvSpPr>
            <p:cNvPr id="59434" name="Line 119"/>
            <p:cNvSpPr>
              <a:spLocks noChangeShapeType="1"/>
            </p:cNvSpPr>
            <p:nvPr/>
          </p:nvSpPr>
          <p:spPr bwMode="auto">
            <a:xfrm>
              <a:off x="2962" y="3546"/>
              <a:ext cx="129" cy="0"/>
            </a:xfrm>
            <a:prstGeom prst="line">
              <a:avLst/>
            </a:prstGeom>
            <a:noFill/>
            <a:ln w="28575">
              <a:solidFill>
                <a:schemeClr val="tx1"/>
              </a:solidFill>
              <a:round/>
              <a:headEnd/>
              <a:tailEnd/>
            </a:ln>
          </p:spPr>
          <p:txBody>
            <a:bodyPr wrap="none" anchor="ctr"/>
            <a:lstStyle/>
            <a:p>
              <a:endParaRPr lang="en-US">
                <a:latin typeface="+mj-lt"/>
              </a:endParaRPr>
            </a:p>
          </p:txBody>
        </p:sp>
        <p:grpSp>
          <p:nvGrpSpPr>
            <p:cNvPr id="59435" name="Group 120"/>
            <p:cNvGrpSpPr>
              <a:grpSpLocks/>
            </p:cNvGrpSpPr>
            <p:nvPr/>
          </p:nvGrpSpPr>
          <p:grpSpPr bwMode="auto">
            <a:xfrm>
              <a:off x="2628" y="3405"/>
              <a:ext cx="61" cy="77"/>
              <a:chOff x="3648" y="3312"/>
              <a:chExt cx="271" cy="215"/>
            </a:xfrm>
          </p:grpSpPr>
          <p:sp>
            <p:nvSpPr>
              <p:cNvPr id="59437" name="Oval 121"/>
              <p:cNvSpPr>
                <a:spLocks noChangeArrowheads="1"/>
              </p:cNvSpPr>
              <p:nvPr/>
            </p:nvSpPr>
            <p:spPr bwMode="auto">
              <a:xfrm>
                <a:off x="3648" y="3312"/>
                <a:ext cx="271" cy="215"/>
              </a:xfrm>
              <a:prstGeom prst="ellipse">
                <a:avLst/>
              </a:prstGeom>
              <a:solidFill>
                <a:srgbClr val="FF0000"/>
              </a:solidFill>
              <a:ln w="28575">
                <a:solidFill>
                  <a:schemeClr val="tx1"/>
                </a:solidFill>
                <a:round/>
                <a:headEnd/>
                <a:tailEnd/>
              </a:ln>
            </p:spPr>
            <p:txBody>
              <a:bodyPr wrap="none" anchor="ctr"/>
              <a:lstStyle/>
              <a:p>
                <a:pPr algn="r"/>
                <a:endParaRPr lang="en-US" sz="4400" u="sng">
                  <a:latin typeface="+mj-lt"/>
                </a:endParaRPr>
              </a:p>
            </p:txBody>
          </p:sp>
          <p:sp>
            <p:nvSpPr>
              <p:cNvPr id="59438" name="Oval 122"/>
              <p:cNvSpPr>
                <a:spLocks noChangeArrowheads="1"/>
              </p:cNvSpPr>
              <p:nvPr/>
            </p:nvSpPr>
            <p:spPr bwMode="auto">
              <a:xfrm>
                <a:off x="3802" y="3350"/>
                <a:ext cx="71" cy="60"/>
              </a:xfrm>
              <a:prstGeom prst="ellipse">
                <a:avLst/>
              </a:prstGeom>
              <a:solidFill>
                <a:srgbClr val="FF7C80"/>
              </a:solidFill>
              <a:ln w="28575">
                <a:solidFill>
                  <a:schemeClr val="tx1"/>
                </a:solidFill>
                <a:round/>
                <a:headEnd/>
                <a:tailEnd/>
              </a:ln>
            </p:spPr>
            <p:txBody>
              <a:bodyPr wrap="none" anchor="ctr"/>
              <a:lstStyle/>
              <a:p>
                <a:endParaRPr lang="en-US">
                  <a:latin typeface="+mj-lt"/>
                </a:endParaRPr>
              </a:p>
            </p:txBody>
          </p:sp>
        </p:grpSp>
        <p:sp>
          <p:nvSpPr>
            <p:cNvPr id="59436" name="Rectangle 126"/>
            <p:cNvSpPr>
              <a:spLocks noChangeArrowheads="1"/>
            </p:cNvSpPr>
            <p:nvPr/>
          </p:nvSpPr>
          <p:spPr bwMode="auto">
            <a:xfrm>
              <a:off x="2973" y="3341"/>
              <a:ext cx="130" cy="206"/>
            </a:xfrm>
            <a:prstGeom prst="rect">
              <a:avLst/>
            </a:prstGeom>
            <a:solidFill>
              <a:schemeClr val="accent1"/>
            </a:solidFill>
            <a:ln w="28575">
              <a:solidFill>
                <a:schemeClr val="tx1"/>
              </a:solidFill>
              <a:miter lim="800000"/>
              <a:headEnd/>
              <a:tailEnd/>
            </a:ln>
          </p:spPr>
          <p:txBody>
            <a:bodyPr wrap="none" anchor="ctr"/>
            <a:lstStyle/>
            <a:p>
              <a:endParaRPr lang="en-US">
                <a:latin typeface="+mj-lt"/>
              </a:endParaRPr>
            </a:p>
          </p:txBody>
        </p:sp>
      </p:grpSp>
      <p:grpSp>
        <p:nvGrpSpPr>
          <p:cNvPr id="13" name="Group 139"/>
          <p:cNvGrpSpPr>
            <a:grpSpLocks/>
          </p:cNvGrpSpPr>
          <p:nvPr/>
        </p:nvGrpSpPr>
        <p:grpSpPr bwMode="auto">
          <a:xfrm>
            <a:off x="6409852" y="5534025"/>
            <a:ext cx="2035647" cy="684213"/>
            <a:chOff x="3609" y="3486"/>
            <a:chExt cx="1711" cy="431"/>
          </a:xfrm>
        </p:grpSpPr>
        <p:sp>
          <p:nvSpPr>
            <p:cNvPr id="59426" name="AutoShape 132"/>
            <p:cNvSpPr>
              <a:spLocks noChangeArrowheads="1"/>
            </p:cNvSpPr>
            <p:nvPr/>
          </p:nvSpPr>
          <p:spPr bwMode="auto">
            <a:xfrm>
              <a:off x="3609" y="3486"/>
              <a:ext cx="1711" cy="431"/>
            </a:xfrm>
            <a:prstGeom prst="wedgeRoundRectCallout">
              <a:avLst>
                <a:gd name="adj1" fmla="val -105560"/>
                <a:gd name="adj2" fmla="val -209408"/>
                <a:gd name="adj3" fmla="val 16667"/>
              </a:avLst>
            </a:prstGeom>
            <a:solidFill>
              <a:schemeClr val="bg1">
                <a:alpha val="79999"/>
              </a:schemeClr>
            </a:solidFill>
            <a:ln w="38100">
              <a:solidFill>
                <a:srgbClr val="FF0000"/>
              </a:solidFill>
              <a:miter lim="800000"/>
              <a:headEnd/>
              <a:tailEnd/>
            </a:ln>
          </p:spPr>
          <p:txBody>
            <a:bodyPr anchor="ctr"/>
            <a:lstStyle/>
            <a:p>
              <a:pPr algn="ctr"/>
              <a:r>
                <a:rPr lang="en-US" b="1" dirty="0" smtClean="0">
                  <a:solidFill>
                    <a:srgbClr val="FF0000"/>
                  </a:solidFill>
                  <a:latin typeface="+mj-lt"/>
                </a:rPr>
                <a:t>return  </a:t>
              </a:r>
              <a:endParaRPr lang="en-US" b="1" dirty="0">
                <a:solidFill>
                  <a:srgbClr val="FF0000"/>
                </a:solidFill>
                <a:latin typeface="+mj-lt"/>
              </a:endParaRPr>
            </a:p>
          </p:txBody>
        </p:sp>
        <p:grpSp>
          <p:nvGrpSpPr>
            <p:cNvPr id="59427" name="Group 136"/>
            <p:cNvGrpSpPr>
              <a:grpSpLocks/>
            </p:cNvGrpSpPr>
            <p:nvPr/>
          </p:nvGrpSpPr>
          <p:grpSpPr bwMode="auto">
            <a:xfrm>
              <a:off x="4889" y="3595"/>
              <a:ext cx="271" cy="215"/>
              <a:chOff x="1872" y="2352"/>
              <a:chExt cx="271" cy="215"/>
            </a:xfrm>
          </p:grpSpPr>
          <p:sp>
            <p:nvSpPr>
              <p:cNvPr id="59428" name="Oval 137"/>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a:latin typeface="+mj-lt"/>
                </a:endParaRPr>
              </a:p>
            </p:txBody>
          </p:sp>
          <p:sp>
            <p:nvSpPr>
              <p:cNvPr id="59429" name="Oval 138"/>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grpSp>
      <p:grpSp>
        <p:nvGrpSpPr>
          <p:cNvPr id="59419" name="Group 142"/>
          <p:cNvGrpSpPr>
            <a:grpSpLocks/>
          </p:cNvGrpSpPr>
          <p:nvPr/>
        </p:nvGrpSpPr>
        <p:grpSpPr bwMode="auto">
          <a:xfrm>
            <a:off x="2365375" y="3308350"/>
            <a:ext cx="166688" cy="133350"/>
            <a:chOff x="1872" y="2352"/>
            <a:chExt cx="271" cy="215"/>
          </a:xfrm>
        </p:grpSpPr>
        <p:sp>
          <p:nvSpPr>
            <p:cNvPr id="59424" name="Oval 143"/>
            <p:cNvSpPr>
              <a:spLocks noChangeArrowheads="1"/>
            </p:cNvSpPr>
            <p:nvPr/>
          </p:nvSpPr>
          <p:spPr bwMode="auto">
            <a:xfrm>
              <a:off x="1872" y="2352"/>
              <a:ext cx="271" cy="215"/>
            </a:xfrm>
            <a:prstGeom prst="ellipse">
              <a:avLst/>
            </a:prstGeom>
            <a:solidFill>
              <a:srgbClr val="FFFF00"/>
            </a:solidFill>
            <a:ln w="28575">
              <a:solidFill>
                <a:schemeClr val="tx1"/>
              </a:solidFill>
              <a:round/>
              <a:headEnd/>
              <a:tailEnd/>
            </a:ln>
          </p:spPr>
          <p:txBody>
            <a:bodyPr wrap="none" anchor="ctr"/>
            <a:lstStyle/>
            <a:p>
              <a:pPr algn="r"/>
              <a:endParaRPr lang="en-US" sz="4400" u="sng">
                <a:latin typeface="+mj-lt"/>
              </a:endParaRPr>
            </a:p>
          </p:txBody>
        </p:sp>
        <p:sp>
          <p:nvSpPr>
            <p:cNvPr id="59425" name="Oval 144"/>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a:latin typeface="+mj-lt"/>
              </a:endParaRPr>
            </a:p>
          </p:txBody>
        </p:sp>
      </p:grpSp>
      <p:grpSp>
        <p:nvGrpSpPr>
          <p:cNvPr id="59420" name="Group 145"/>
          <p:cNvGrpSpPr>
            <a:grpSpLocks/>
          </p:cNvGrpSpPr>
          <p:nvPr/>
        </p:nvGrpSpPr>
        <p:grpSpPr bwMode="auto">
          <a:xfrm>
            <a:off x="3521075" y="3297238"/>
            <a:ext cx="166688" cy="133350"/>
            <a:chOff x="1872" y="2352"/>
            <a:chExt cx="271" cy="215"/>
          </a:xfrm>
        </p:grpSpPr>
        <p:sp>
          <p:nvSpPr>
            <p:cNvPr id="59422" name="Oval 146"/>
            <p:cNvSpPr>
              <a:spLocks noChangeArrowheads="1"/>
            </p:cNvSpPr>
            <p:nvPr/>
          </p:nvSpPr>
          <p:spPr bwMode="auto">
            <a:xfrm>
              <a:off x="1872" y="2352"/>
              <a:ext cx="271" cy="215"/>
            </a:xfrm>
            <a:prstGeom prst="ellipse">
              <a:avLst/>
            </a:prstGeom>
            <a:solidFill>
              <a:srgbClr val="FF3300"/>
            </a:solidFill>
            <a:ln w="28575">
              <a:solidFill>
                <a:schemeClr val="tx1"/>
              </a:solidFill>
              <a:round/>
              <a:headEnd/>
              <a:tailEnd/>
            </a:ln>
          </p:spPr>
          <p:txBody>
            <a:bodyPr wrap="none" anchor="ctr"/>
            <a:lstStyle/>
            <a:p>
              <a:pPr algn="r"/>
              <a:endParaRPr lang="en-US" sz="4400" u="sng">
                <a:latin typeface="+mj-lt"/>
              </a:endParaRPr>
            </a:p>
          </p:txBody>
        </p:sp>
        <p:sp>
          <p:nvSpPr>
            <p:cNvPr id="59423" name="Oval 147"/>
            <p:cNvSpPr>
              <a:spLocks noChangeArrowheads="1"/>
            </p:cNvSpPr>
            <p:nvPr/>
          </p:nvSpPr>
          <p:spPr bwMode="auto">
            <a:xfrm>
              <a:off x="2026" y="2390"/>
              <a:ext cx="71" cy="60"/>
            </a:xfrm>
            <a:prstGeom prst="ellipse">
              <a:avLst/>
            </a:prstGeom>
            <a:solidFill>
              <a:srgbClr val="FF3300"/>
            </a:solidFill>
            <a:ln w="19050">
              <a:solidFill>
                <a:schemeClr val="tx1"/>
              </a:solidFill>
              <a:round/>
              <a:headEnd/>
              <a:tailEnd/>
            </a:ln>
          </p:spPr>
          <p:txBody>
            <a:bodyPr wrap="none" anchor="ctr"/>
            <a:lstStyle/>
            <a:p>
              <a:endParaRPr lang="en-US">
                <a:latin typeface="+mj-lt"/>
              </a:endParaRPr>
            </a:p>
          </p:txBody>
        </p:sp>
      </p:grpSp>
      <p:sp>
        <p:nvSpPr>
          <p:cNvPr id="872596" name="Text Box 148"/>
          <p:cNvSpPr txBox="1">
            <a:spLocks noChangeArrowheads="1"/>
          </p:cNvSpPr>
          <p:nvPr/>
        </p:nvSpPr>
        <p:spPr bwMode="auto">
          <a:xfrm>
            <a:off x="363538" y="5759450"/>
            <a:ext cx="3457575" cy="396875"/>
          </a:xfrm>
          <a:prstGeom prst="rect">
            <a:avLst/>
          </a:prstGeom>
          <a:noFill/>
          <a:ln w="38100" algn="ctr">
            <a:noFill/>
            <a:miter lim="800000"/>
            <a:headEnd/>
            <a:tailEnd/>
          </a:ln>
        </p:spPr>
        <p:txBody>
          <a:bodyPr>
            <a:spAutoFit/>
          </a:bodyPr>
          <a:lstStyle/>
          <a:p>
            <a:r>
              <a:rPr lang="en-US" sz="2000" b="1">
                <a:latin typeface="+mj-lt"/>
              </a:rPr>
              <a:t>Private copy of object</a:t>
            </a:r>
          </a:p>
        </p:txBody>
      </p:sp>
      <p:sp>
        <p:nvSpPr>
          <p:cNvPr id="86" name="Slide Number Placeholder 85"/>
          <p:cNvSpPr>
            <a:spLocks noGrp="1"/>
          </p:cNvSpPr>
          <p:nvPr>
            <p:ph type="sldNum" sz="quarter" idx="11"/>
          </p:nvPr>
        </p:nvSpPr>
        <p:spPr/>
        <p:txBody>
          <a:bodyPr/>
          <a:lstStyle/>
          <a:p>
            <a:pPr>
              <a:defRPr/>
            </a:pPr>
            <a:fld id="{E6B53126-0003-4205-8CA0-12067C577708}" type="slidenum">
              <a:rPr lang="ar-SA" smtClean="0">
                <a:latin typeface="+mj-lt"/>
              </a:rPr>
              <a:pPr>
                <a:defRPr/>
              </a:pPr>
              <a:t>59</a:t>
            </a:fld>
            <a:endParaRPr lang="en-US">
              <a:latin typeface="+mj-lt"/>
            </a:endParaRPr>
          </a:p>
        </p:txBody>
      </p:sp>
      <p:sp>
        <p:nvSpPr>
          <p:cNvPr id="87" name="Footer Placeholder 86"/>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2481"/>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linds(horizontal)">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7259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63" presetClass="path" presetSubtype="0" accel="50000" decel="50000" fill="hold" nodeType="clickEffect">
                                  <p:stCondLst>
                                    <p:cond delay="0"/>
                                  </p:stCondLst>
                                  <p:childTnLst>
                                    <p:animMotion origin="layout" path="M 0.0 0.0  L 0.25 0.0  E" pathEditMode="relative" ptsTypes="">
                                      <p:cBhvr>
                                        <p:cTn id="19" dur="5000" fill="hold"/>
                                        <p:tgtEl>
                                          <p:spTgt spid="2"/>
                                        </p:tgtEl>
                                        <p:attrNameLst>
                                          <p:attrName>ppt_x</p:attrName>
                                          <p:attrName>ppt_y</p:attrName>
                                        </p:attrNameLst>
                                      </p:cBhvr>
                                    </p:animMotion>
                                  </p:childTnLst>
                                </p:cTn>
                              </p:par>
                              <p:par>
                                <p:cTn id="20" presetID="1" presetClass="entr" presetSubtype="0" fill="hold" nodeType="withEffect">
                                  <p:stCondLst>
                                    <p:cond delay="50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nodeType="withEffect">
                                  <p:stCondLst>
                                    <p:cond delay="150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ntr" presetSubtype="0" fill="hold" nodeType="withEffect">
                                  <p:stCondLst>
                                    <p:cond delay="250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nodeType="withEffect">
                                  <p:stCondLst>
                                    <p:cond delay="550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2481" grpId="0" animBg="1" autoUpdateAnimBg="0"/>
      <p:bldP spid="8725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pic>
        <p:nvPicPr>
          <p:cNvPr id="7173"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sp>
        <p:nvSpPr>
          <p:cNvPr id="7174" name="Rectangle 4"/>
          <p:cNvSpPr>
            <a:spLocks noGrp="1" noChangeArrowheads="1"/>
          </p:cNvSpPr>
          <p:nvPr>
            <p:ph type="title"/>
          </p:nvPr>
        </p:nvSpPr>
        <p:spPr/>
        <p:txBody>
          <a:bodyPr/>
          <a:lstStyle/>
          <a:p>
            <a:r>
              <a:rPr lang="en-US" smtClean="0"/>
              <a:t>Hypothesis</a:t>
            </a:r>
          </a:p>
        </p:txBody>
      </p:sp>
      <p:sp>
        <p:nvSpPr>
          <p:cNvPr id="7175" name="Rectangle 5"/>
          <p:cNvSpPr>
            <a:spLocks noChangeArrowheads="1"/>
          </p:cNvSpPr>
          <p:nvPr/>
        </p:nvSpPr>
        <p:spPr bwMode="auto">
          <a:xfrm>
            <a:off x="990600" y="2057400"/>
            <a:ext cx="7162800" cy="3733800"/>
          </a:xfrm>
          <a:prstGeom prst="rect">
            <a:avLst/>
          </a:prstGeom>
          <a:solidFill>
            <a:srgbClr val="DDDDDD"/>
          </a:solidFill>
          <a:ln w="9525">
            <a:solidFill>
              <a:schemeClr val="tx1"/>
            </a:solidFill>
            <a:miter lim="800000"/>
            <a:headEnd/>
            <a:tailEnd/>
          </a:ln>
        </p:spPr>
        <p:txBody>
          <a:bodyPr wrap="none" anchor="ctr"/>
          <a:lstStyle/>
          <a:p>
            <a:endParaRPr lang="en-US">
              <a:latin typeface="+mj-lt"/>
            </a:endParaRPr>
          </a:p>
        </p:txBody>
      </p:sp>
      <p:sp>
        <p:nvSpPr>
          <p:cNvPr id="7176" name="Line 6"/>
          <p:cNvSpPr>
            <a:spLocks noChangeShapeType="1"/>
          </p:cNvSpPr>
          <p:nvPr/>
        </p:nvSpPr>
        <p:spPr bwMode="auto">
          <a:xfrm>
            <a:off x="990600" y="2895600"/>
            <a:ext cx="7162800" cy="0"/>
          </a:xfrm>
          <a:prstGeom prst="line">
            <a:avLst/>
          </a:prstGeom>
          <a:noFill/>
          <a:ln w="9525">
            <a:solidFill>
              <a:schemeClr val="tx1"/>
            </a:solidFill>
            <a:round/>
            <a:headEnd/>
            <a:tailEnd/>
          </a:ln>
        </p:spPr>
        <p:txBody>
          <a:bodyPr/>
          <a:lstStyle/>
          <a:p>
            <a:endParaRPr lang="en-US">
              <a:latin typeface="+mj-lt"/>
            </a:endParaRPr>
          </a:p>
        </p:txBody>
      </p:sp>
      <p:sp>
        <p:nvSpPr>
          <p:cNvPr id="7177" name="Line 7"/>
          <p:cNvSpPr>
            <a:spLocks noChangeShapeType="1"/>
          </p:cNvSpPr>
          <p:nvPr/>
        </p:nvSpPr>
        <p:spPr bwMode="auto">
          <a:xfrm>
            <a:off x="990600" y="3657600"/>
            <a:ext cx="7162800" cy="0"/>
          </a:xfrm>
          <a:prstGeom prst="line">
            <a:avLst/>
          </a:prstGeom>
          <a:noFill/>
          <a:ln w="9525">
            <a:solidFill>
              <a:schemeClr val="tx1"/>
            </a:solidFill>
            <a:round/>
            <a:headEnd/>
            <a:tailEnd/>
          </a:ln>
        </p:spPr>
        <p:txBody>
          <a:bodyPr/>
          <a:lstStyle/>
          <a:p>
            <a:endParaRPr lang="en-US">
              <a:latin typeface="+mj-lt"/>
            </a:endParaRPr>
          </a:p>
        </p:txBody>
      </p:sp>
      <p:sp>
        <p:nvSpPr>
          <p:cNvPr id="7178" name="Line 8"/>
          <p:cNvSpPr>
            <a:spLocks noChangeShapeType="1"/>
          </p:cNvSpPr>
          <p:nvPr/>
        </p:nvSpPr>
        <p:spPr bwMode="auto">
          <a:xfrm>
            <a:off x="990600" y="5029200"/>
            <a:ext cx="7162800" cy="0"/>
          </a:xfrm>
          <a:prstGeom prst="line">
            <a:avLst/>
          </a:prstGeom>
          <a:noFill/>
          <a:ln w="9525">
            <a:solidFill>
              <a:schemeClr val="tx1"/>
            </a:solidFill>
            <a:round/>
            <a:headEnd/>
            <a:tailEnd/>
          </a:ln>
        </p:spPr>
        <p:txBody>
          <a:bodyPr/>
          <a:lstStyle/>
          <a:p>
            <a:endParaRPr lang="en-US">
              <a:latin typeface="+mj-lt"/>
            </a:endParaRPr>
          </a:p>
        </p:txBody>
      </p:sp>
      <p:sp>
        <p:nvSpPr>
          <p:cNvPr id="7179" name="Text Box 9"/>
          <p:cNvSpPr txBox="1">
            <a:spLocks noChangeArrowheads="1"/>
          </p:cNvSpPr>
          <p:nvPr/>
        </p:nvSpPr>
        <p:spPr bwMode="auto">
          <a:xfrm>
            <a:off x="1508125" y="2179638"/>
            <a:ext cx="5681663" cy="457200"/>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1 Read/Write Registers, Snapshots…</a:t>
            </a:r>
          </a:p>
        </p:txBody>
      </p:sp>
      <p:sp>
        <p:nvSpPr>
          <p:cNvPr id="7180" name="Text Box 10"/>
          <p:cNvSpPr txBox="1">
            <a:spLocks noChangeArrowheads="1"/>
          </p:cNvSpPr>
          <p:nvPr/>
        </p:nvSpPr>
        <p:spPr bwMode="auto">
          <a:xfrm>
            <a:off x="1524000" y="3052763"/>
            <a:ext cx="5341938" cy="457200"/>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2 getAndSet, getAndIncrement, …</a:t>
            </a:r>
          </a:p>
        </p:txBody>
      </p:sp>
      <p:sp>
        <p:nvSpPr>
          <p:cNvPr id="7181" name="Text Box 11"/>
          <p:cNvSpPr txBox="1">
            <a:spLocks noChangeArrowheads="1"/>
          </p:cNvSpPr>
          <p:nvPr/>
        </p:nvSpPr>
        <p:spPr bwMode="auto">
          <a:xfrm>
            <a:off x="1600200" y="5089525"/>
            <a:ext cx="3316934" cy="584775"/>
          </a:xfrm>
          <a:prstGeom prst="rect">
            <a:avLst/>
          </a:prstGeom>
          <a:noFill/>
          <a:ln w="9525">
            <a:noFill/>
            <a:miter lim="800000"/>
            <a:headEnd/>
            <a:tailEnd/>
          </a:ln>
        </p:spPr>
        <p:txBody>
          <a:bodyPr wrap="none">
            <a:spAutoFit/>
          </a:bodyPr>
          <a:lstStyle/>
          <a:p>
            <a:pPr eaLnBrk="1" hangingPunct="1"/>
            <a:r>
              <a:rPr lang="en-US" sz="3200" b="1">
                <a:solidFill>
                  <a:schemeClr val="tx1"/>
                </a:solidFill>
                <a:latin typeface="+mj-lt"/>
              </a:rPr>
              <a:t>∞</a:t>
            </a:r>
            <a:r>
              <a:rPr lang="en-US" b="1">
                <a:solidFill>
                  <a:schemeClr val="tx1"/>
                </a:solidFill>
                <a:latin typeface="+mj-lt"/>
              </a:rPr>
              <a:t> compareAndSet,…</a:t>
            </a:r>
          </a:p>
        </p:txBody>
      </p:sp>
      <p:sp>
        <p:nvSpPr>
          <p:cNvPr id="7182" name="Text Box 12"/>
          <p:cNvSpPr txBox="1">
            <a:spLocks noChangeArrowheads="1"/>
          </p:cNvSpPr>
          <p:nvPr/>
        </p:nvSpPr>
        <p:spPr bwMode="auto">
          <a:xfrm>
            <a:off x="1965325" y="3775075"/>
            <a:ext cx="269626" cy="1200329"/>
          </a:xfrm>
          <a:prstGeom prst="rect">
            <a:avLst/>
          </a:prstGeom>
          <a:noFill/>
          <a:ln w="9525">
            <a:noFill/>
            <a:miter lim="800000"/>
            <a:headEnd/>
            <a:tailEnd/>
          </a:ln>
        </p:spPr>
        <p:txBody>
          <a:bodyPr wrap="none">
            <a:spAutoFit/>
          </a:bodyPr>
          <a:lstStyle/>
          <a:p>
            <a:pPr eaLnBrk="1" hangingPunct="1"/>
            <a:r>
              <a:rPr lang="en-US" b="1">
                <a:solidFill>
                  <a:schemeClr val="tx1"/>
                </a:solidFill>
                <a:latin typeface="+mj-lt"/>
              </a:rPr>
              <a:t>.</a:t>
            </a:r>
          </a:p>
          <a:p>
            <a:pPr eaLnBrk="1" hangingPunct="1"/>
            <a:r>
              <a:rPr lang="en-US" b="1">
                <a:solidFill>
                  <a:schemeClr val="tx1"/>
                </a:solidFill>
                <a:latin typeface="+mj-lt"/>
              </a:rPr>
              <a:t>.</a:t>
            </a:r>
          </a:p>
          <a:p>
            <a:pPr eaLnBrk="1" hangingPunct="1"/>
            <a:r>
              <a:rPr lang="en-US" b="1">
                <a:solidFill>
                  <a:schemeClr val="tx1"/>
                </a:solidFill>
                <a:latin typeface="+mj-lt"/>
              </a:rPr>
              <a:t>.</a:t>
            </a:r>
          </a:p>
        </p:txBody>
      </p:sp>
      <p:sp>
        <p:nvSpPr>
          <p:cNvPr id="7183" name="AutoShape 13"/>
          <p:cNvSpPr>
            <a:spLocks noChangeArrowheads="1"/>
          </p:cNvSpPr>
          <p:nvPr/>
        </p:nvSpPr>
        <p:spPr bwMode="auto">
          <a:xfrm flipV="1">
            <a:off x="1027113" y="2395538"/>
            <a:ext cx="479425" cy="900112"/>
          </a:xfrm>
          <a:prstGeom prst="curvedRightArrow">
            <a:avLst>
              <a:gd name="adj1" fmla="val 37550"/>
              <a:gd name="adj2" fmla="val 75099"/>
              <a:gd name="adj3" fmla="val 33333"/>
            </a:avLst>
          </a:prstGeom>
          <a:solidFill>
            <a:schemeClr val="accent1"/>
          </a:solidFill>
          <a:ln w="38100">
            <a:solidFill>
              <a:schemeClr val="tx1"/>
            </a:solidFill>
            <a:miter lim="800000"/>
            <a:headEnd/>
            <a:tailEnd/>
          </a:ln>
        </p:spPr>
        <p:txBody>
          <a:bodyPr wrap="none" anchor="ctr"/>
          <a:lstStyle/>
          <a:p>
            <a:endParaRPr lang="en-US">
              <a:latin typeface="+mj-lt"/>
            </a:endParaRPr>
          </a:p>
        </p:txBody>
      </p:sp>
      <p:sp>
        <p:nvSpPr>
          <p:cNvPr id="7184" name="Text Box 14"/>
          <p:cNvSpPr txBox="1">
            <a:spLocks noChangeArrowheads="1"/>
          </p:cNvSpPr>
          <p:nvPr/>
        </p:nvSpPr>
        <p:spPr bwMode="auto">
          <a:xfrm>
            <a:off x="-23227" y="2525713"/>
            <a:ext cx="1159292" cy="646331"/>
          </a:xfrm>
          <a:prstGeom prst="rect">
            <a:avLst/>
          </a:prstGeom>
          <a:noFill/>
          <a:ln w="38100" algn="ctr">
            <a:noFill/>
            <a:miter lim="800000"/>
            <a:headEnd/>
            <a:tailEnd/>
          </a:ln>
        </p:spPr>
        <p:txBody>
          <a:bodyPr wrap="none">
            <a:spAutoFit/>
          </a:bodyPr>
          <a:lstStyle/>
          <a:p>
            <a:pPr algn="ctr"/>
            <a:r>
              <a:rPr lang="en-US" sz="3600">
                <a:solidFill>
                  <a:schemeClr val="accent1"/>
                </a:solidFill>
                <a:latin typeface="+mj-lt"/>
              </a:rPr>
              <a:t>yes?</a:t>
            </a:r>
          </a:p>
        </p:txBody>
      </p:sp>
      <p:sp>
        <p:nvSpPr>
          <p:cNvPr id="7185" name="AutoShape 15"/>
          <p:cNvSpPr>
            <a:spLocks noChangeArrowheads="1"/>
          </p:cNvSpPr>
          <p:nvPr/>
        </p:nvSpPr>
        <p:spPr bwMode="auto">
          <a:xfrm flipV="1">
            <a:off x="1027113" y="3290888"/>
            <a:ext cx="479425" cy="900112"/>
          </a:xfrm>
          <a:prstGeom prst="curvedRightArrow">
            <a:avLst>
              <a:gd name="adj1" fmla="val 37550"/>
              <a:gd name="adj2" fmla="val 75099"/>
              <a:gd name="adj3" fmla="val 33333"/>
            </a:avLst>
          </a:prstGeom>
          <a:solidFill>
            <a:schemeClr val="accent1"/>
          </a:solidFill>
          <a:ln w="38100">
            <a:solidFill>
              <a:schemeClr val="tx1"/>
            </a:solidFill>
            <a:miter lim="800000"/>
            <a:headEnd/>
            <a:tailEnd/>
          </a:ln>
        </p:spPr>
        <p:txBody>
          <a:bodyPr wrap="none" anchor="ctr"/>
          <a:lstStyle/>
          <a:p>
            <a:endParaRPr lang="en-US">
              <a:latin typeface="+mj-lt"/>
            </a:endParaRPr>
          </a:p>
        </p:txBody>
      </p:sp>
      <p:sp>
        <p:nvSpPr>
          <p:cNvPr id="7186" name="Text Box 16"/>
          <p:cNvSpPr txBox="1">
            <a:spLocks noChangeArrowheads="1"/>
          </p:cNvSpPr>
          <p:nvPr/>
        </p:nvSpPr>
        <p:spPr bwMode="auto">
          <a:xfrm>
            <a:off x="-23227" y="3346450"/>
            <a:ext cx="1159292" cy="646331"/>
          </a:xfrm>
          <a:prstGeom prst="rect">
            <a:avLst/>
          </a:prstGeom>
          <a:noFill/>
          <a:ln w="38100" algn="ctr">
            <a:noFill/>
            <a:miter lim="800000"/>
            <a:headEnd/>
            <a:tailEnd/>
          </a:ln>
        </p:spPr>
        <p:txBody>
          <a:bodyPr wrap="none">
            <a:spAutoFit/>
          </a:bodyPr>
          <a:lstStyle/>
          <a:p>
            <a:pPr algn="ctr"/>
            <a:r>
              <a:rPr lang="en-US" sz="3600">
                <a:solidFill>
                  <a:schemeClr val="accent1"/>
                </a:solidFill>
                <a:latin typeface="+mj-lt"/>
              </a:rPr>
              <a:t>yes?</a:t>
            </a:r>
          </a:p>
        </p:txBody>
      </p:sp>
      <p:sp>
        <p:nvSpPr>
          <p:cNvPr id="7187" name="AutoShape 17"/>
          <p:cNvSpPr>
            <a:spLocks noChangeArrowheads="1"/>
          </p:cNvSpPr>
          <p:nvPr/>
        </p:nvSpPr>
        <p:spPr bwMode="auto">
          <a:xfrm flipV="1">
            <a:off x="1025525" y="4592638"/>
            <a:ext cx="479425" cy="900112"/>
          </a:xfrm>
          <a:prstGeom prst="curvedRightArrow">
            <a:avLst>
              <a:gd name="adj1" fmla="val 37550"/>
              <a:gd name="adj2" fmla="val 75099"/>
              <a:gd name="adj3" fmla="val 33333"/>
            </a:avLst>
          </a:prstGeom>
          <a:solidFill>
            <a:schemeClr val="accent1"/>
          </a:solidFill>
          <a:ln w="38100">
            <a:solidFill>
              <a:schemeClr val="tx1"/>
            </a:solidFill>
            <a:miter lim="800000"/>
            <a:headEnd/>
            <a:tailEnd/>
          </a:ln>
        </p:spPr>
        <p:txBody>
          <a:bodyPr wrap="none" anchor="ctr"/>
          <a:lstStyle/>
          <a:p>
            <a:endParaRPr lang="en-US">
              <a:latin typeface="+mj-lt"/>
            </a:endParaRPr>
          </a:p>
        </p:txBody>
      </p:sp>
      <p:sp>
        <p:nvSpPr>
          <p:cNvPr id="7188" name="Text Box 18"/>
          <p:cNvSpPr txBox="1">
            <a:spLocks noChangeArrowheads="1"/>
          </p:cNvSpPr>
          <p:nvPr/>
        </p:nvSpPr>
        <p:spPr bwMode="auto">
          <a:xfrm>
            <a:off x="-23227" y="4721225"/>
            <a:ext cx="1159292" cy="646331"/>
          </a:xfrm>
          <a:prstGeom prst="rect">
            <a:avLst/>
          </a:prstGeom>
          <a:noFill/>
          <a:ln w="38100" algn="ctr">
            <a:noFill/>
            <a:miter lim="800000"/>
            <a:headEnd/>
            <a:tailEnd/>
          </a:ln>
        </p:spPr>
        <p:txBody>
          <a:bodyPr wrap="none">
            <a:spAutoFit/>
          </a:bodyPr>
          <a:lstStyle/>
          <a:p>
            <a:pPr algn="ctr"/>
            <a:r>
              <a:rPr lang="en-US" sz="3600">
                <a:solidFill>
                  <a:schemeClr val="accent1"/>
                </a:solidFill>
                <a:latin typeface="+mj-lt"/>
              </a:rPr>
              <a:t>yes?</a:t>
            </a:r>
          </a:p>
        </p:txBody>
      </p:sp>
      <p:sp>
        <p:nvSpPr>
          <p:cNvPr id="21" name="Slide Number Placeholder 20"/>
          <p:cNvSpPr>
            <a:spLocks noGrp="1"/>
          </p:cNvSpPr>
          <p:nvPr>
            <p:ph type="sldNum" sz="quarter" idx="11"/>
          </p:nvPr>
        </p:nvSpPr>
        <p:spPr/>
        <p:txBody>
          <a:bodyPr/>
          <a:lstStyle/>
          <a:p>
            <a:pPr>
              <a:defRPr/>
            </a:pPr>
            <a:fld id="{967C4D33-6383-4CFE-AFB7-F84E968E56E0}" type="slidenum">
              <a:rPr lang="ar-SA" smtClean="0">
                <a:latin typeface="+mj-lt"/>
              </a:rPr>
              <a:pPr>
                <a:defRPr/>
              </a:pPr>
              <a:t>6</a:t>
            </a:fld>
            <a:endParaRPr lang="en-US">
              <a:latin typeface="+mj-lt"/>
            </a:endParaRPr>
          </a:p>
        </p:txBody>
      </p:sp>
      <p:sp>
        <p:nvSpPr>
          <p:cNvPr id="22" name="Footer Placeholder 21"/>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685800" y="269875"/>
            <a:ext cx="7772400" cy="1143000"/>
          </a:xfrm>
        </p:spPr>
        <p:txBody>
          <a:bodyPr/>
          <a:lstStyle/>
          <a:p>
            <a:r>
              <a:rPr lang="en-US" smtClean="0"/>
              <a:t>Universal Application Part 2</a:t>
            </a:r>
          </a:p>
        </p:txBody>
      </p:sp>
      <p:sp>
        <p:nvSpPr>
          <p:cNvPr id="60421"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latin typeface="Courier New" pitchFamily="49" charset="0"/>
              </a:rPr>
              <a:t>...</a:t>
            </a:r>
          </a:p>
          <a:p>
            <a:r>
              <a:rPr lang="en-US" b="1" dirty="0">
                <a:solidFill>
                  <a:schemeClr val="accent1"/>
                </a:solidFill>
                <a:latin typeface="Courier New" pitchFamily="49" charset="0"/>
              </a:rPr>
              <a:t>//compute my response</a:t>
            </a:r>
          </a:p>
          <a:p>
            <a:r>
              <a:rPr lang="en-US" b="1" dirty="0" err="1">
                <a:latin typeface="Courier New" pitchFamily="49" charset="0"/>
              </a:rPr>
              <a:t>SeqObject</a:t>
            </a:r>
            <a:r>
              <a:rPr lang="en-US" b="1" dirty="0">
                <a:latin typeface="Courier New" pitchFamily="49" charset="0"/>
              </a:rPr>
              <a:t> </a:t>
            </a:r>
            <a:r>
              <a:rPr lang="en-US" b="1" dirty="0" err="1">
                <a:latin typeface="Courier New" pitchFamily="49" charset="0"/>
              </a:rPr>
              <a:t>MyObject</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a:t>
            </a:r>
            <a:r>
              <a:rPr lang="en-US" b="1" dirty="0" err="1">
                <a:latin typeface="Courier New" pitchFamily="49" charset="0"/>
              </a:rPr>
              <a:t>SeqObject</a:t>
            </a:r>
            <a:r>
              <a:rPr lang="en-US" b="1" dirty="0">
                <a:latin typeface="Courier New" pitchFamily="49" charset="0"/>
              </a:rPr>
              <a:t>();</a:t>
            </a:r>
          </a:p>
          <a:p>
            <a:r>
              <a:rPr lang="en-US" b="1" dirty="0">
                <a:latin typeface="Courier New" pitchFamily="49" charset="0"/>
              </a:rPr>
              <a:t>current = </a:t>
            </a:r>
            <a:r>
              <a:rPr lang="en-US" b="1" dirty="0" err="1">
                <a:latin typeface="Courier New" pitchFamily="49" charset="0"/>
              </a:rPr>
              <a:t>tail.next</a:t>
            </a:r>
            <a:r>
              <a:rPr lang="en-US" b="1" dirty="0">
                <a:latin typeface="Courier New" pitchFamily="49" charset="0"/>
              </a:rPr>
              <a:t>;</a:t>
            </a:r>
          </a:p>
          <a:p>
            <a:r>
              <a:rPr lang="en-US" b="1" dirty="0">
                <a:solidFill>
                  <a:schemeClr val="tx1"/>
                </a:solidFill>
                <a:latin typeface="Courier New" pitchFamily="49" charset="0"/>
              </a:rPr>
              <a:t>while</a:t>
            </a:r>
            <a:r>
              <a:rPr lang="en-US" b="1" dirty="0">
                <a:latin typeface="Courier New" pitchFamily="49" charset="0"/>
              </a:rPr>
              <a:t> (current != prefer){ </a:t>
            </a:r>
          </a:p>
          <a:p>
            <a:pPr lvl="1"/>
            <a:r>
              <a:rPr lang="en-US" b="1" dirty="0" err="1">
                <a:latin typeface="Courier New" pitchFamily="49" charset="0"/>
              </a:rPr>
              <a:t>MyObject.apply</a:t>
            </a:r>
            <a:r>
              <a:rPr lang="en-US" b="1" dirty="0">
                <a:latin typeface="Courier New" pitchFamily="49" charset="0"/>
              </a:rPr>
              <a:t>(</a:t>
            </a:r>
            <a:r>
              <a:rPr lang="en-US" b="1" dirty="0" err="1">
                <a:latin typeface="Courier New" pitchFamily="49" charset="0"/>
              </a:rPr>
              <a:t>current.invoc</a:t>
            </a:r>
            <a:r>
              <a:rPr lang="en-US" b="1" dirty="0">
                <a:latin typeface="Courier New" pitchFamily="49" charset="0"/>
              </a:rPr>
              <a:t>);                              current = </a:t>
            </a:r>
            <a:r>
              <a:rPr lang="en-US" b="1" dirty="0" err="1">
                <a:latin typeface="Courier New" pitchFamily="49" charset="0"/>
              </a:rPr>
              <a:t>current.next</a:t>
            </a:r>
            <a:r>
              <a:rPr lang="en-US" b="1" dirty="0">
                <a:latin typeface="Courier New" pitchFamily="49" charset="0"/>
              </a:rPr>
              <a:t>;</a:t>
            </a:r>
          </a:p>
          <a:p>
            <a:r>
              <a:rPr lang="en-US" b="1" dirty="0">
                <a:latin typeface="Courier New" pitchFamily="49" charset="0"/>
              </a:rPr>
              <a:t>  } </a:t>
            </a:r>
          </a:p>
          <a:p>
            <a:r>
              <a:rPr lang="en-US" b="1" dirty="0">
                <a:solidFill>
                  <a:schemeClr val="tx1"/>
                </a:solidFill>
                <a:latin typeface="Courier New" pitchFamily="49" charset="0"/>
              </a:rPr>
              <a:t>return</a:t>
            </a:r>
            <a:r>
              <a:rPr lang="en-US" b="1" dirty="0">
                <a:latin typeface="Courier New" pitchFamily="49" charset="0"/>
              </a:rPr>
              <a:t> </a:t>
            </a:r>
            <a:r>
              <a:rPr lang="en-US" b="1" dirty="0" err="1">
                <a:latin typeface="Courier New" pitchFamily="49" charset="0"/>
              </a:rPr>
              <a:t>MyObject.apply</a:t>
            </a:r>
            <a:r>
              <a:rPr lang="en-US" b="1" dirty="0">
                <a:latin typeface="Courier New" pitchFamily="49" charset="0"/>
              </a:rPr>
              <a:t>(</a:t>
            </a:r>
            <a:r>
              <a:rPr lang="en-US" b="1" dirty="0" err="1">
                <a:latin typeface="Courier New" pitchFamily="49" charset="0"/>
              </a:rPr>
              <a:t>current.invoc</a:t>
            </a:r>
            <a:r>
              <a:rPr lang="en-US" b="1" dirty="0">
                <a:latin typeface="Courier New" pitchFamily="49" charset="0"/>
              </a:rPr>
              <a:t>);</a:t>
            </a:r>
          </a:p>
          <a:p>
            <a:r>
              <a:rPr lang="en-US" b="1" dirty="0">
                <a:latin typeface="Courier New" pitchFamily="49" charset="0"/>
              </a:rPr>
              <a:t>}</a:t>
            </a:r>
            <a:r>
              <a:rPr lang="en-US" b="1" dirty="0">
                <a:solidFill>
                  <a:schemeClr val="folHlink"/>
                </a:solidFill>
                <a:latin typeface="Courier New" pitchFamily="49" charset="0"/>
              </a:rPr>
              <a:t>       </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60</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a:xfrm>
            <a:off x="685800" y="269875"/>
            <a:ext cx="7772400" cy="1143000"/>
          </a:xfrm>
        </p:spPr>
        <p:txBody>
          <a:bodyPr/>
          <a:lstStyle/>
          <a:p>
            <a:r>
              <a:rPr lang="en-US" smtClean="0"/>
              <a:t>Universal Application Part II</a:t>
            </a:r>
          </a:p>
        </p:txBody>
      </p:sp>
      <p:sp>
        <p:nvSpPr>
          <p:cNvPr id="61445" name="Rectangle 3"/>
          <p:cNvSpPr>
            <a:spLocks noChangeArrowheads="1"/>
          </p:cNvSpPr>
          <p:nvPr/>
        </p:nvSpPr>
        <p:spPr bwMode="auto">
          <a:xfrm>
            <a:off x="890588"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accent1"/>
                </a:solidFill>
                <a:latin typeface="Courier New" pitchFamily="49" charset="0"/>
              </a:rPr>
              <a:t>//compute my response</a:t>
            </a:r>
          </a:p>
          <a:p>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r>
              <a:rPr lang="en-US" b="1" dirty="0" err="1">
                <a:solidFill>
                  <a:schemeClr val="folHlink"/>
                </a:solidFill>
                <a:latin typeface="Courier New" pitchFamily="49" charset="0"/>
              </a:rPr>
              <a:t>MyObject</a:t>
            </a:r>
            <a:r>
              <a:rPr lang="en-US" b="1" dirty="0">
                <a:solidFill>
                  <a:schemeClr val="folHlink"/>
                </a:solidFill>
                <a:latin typeface="Courier New" pitchFamily="49" charset="0"/>
              </a:rPr>
              <a:t> = new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a:t>
            </a:r>
          </a:p>
          <a:p>
            <a:r>
              <a:rPr lang="en-US" b="1" dirty="0">
                <a:solidFill>
                  <a:schemeClr val="folHlink"/>
                </a:solidFill>
                <a:latin typeface="Courier New" pitchFamily="49" charset="0"/>
              </a:rPr>
              <a:t>current = </a:t>
            </a:r>
            <a:r>
              <a:rPr lang="en-US" b="1" dirty="0" err="1">
                <a:solidFill>
                  <a:schemeClr val="folHlink"/>
                </a:solidFill>
                <a:latin typeface="Courier New" pitchFamily="49" charset="0"/>
              </a:rPr>
              <a:t>tail.next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while (current != prefer){ </a:t>
            </a:r>
          </a:p>
          <a:p>
            <a:pPr lvl="1"/>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                              current = </a:t>
            </a:r>
            <a:r>
              <a:rPr lang="en-US" b="1" dirty="0" err="1">
                <a:solidFill>
                  <a:schemeClr val="folHlink"/>
                </a:solidFill>
                <a:latin typeface="Courier New" pitchFamily="49" charset="0"/>
              </a:rPr>
              <a:t>current.next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  } </a:t>
            </a:r>
          </a:p>
          <a:p>
            <a:r>
              <a:rPr lang="en-US" b="1" dirty="0">
                <a:solidFill>
                  <a:schemeClr val="folHlink"/>
                </a:solidFill>
                <a:latin typeface="Courier New" pitchFamily="49" charset="0"/>
              </a:rPr>
              <a:t>return </a:t>
            </a:r>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p>
        </p:txBody>
      </p:sp>
      <p:sp>
        <p:nvSpPr>
          <p:cNvPr id="61446" name="AutoShape 4"/>
          <p:cNvSpPr>
            <a:spLocks noChangeArrowheads="1"/>
          </p:cNvSpPr>
          <p:nvPr/>
        </p:nvSpPr>
        <p:spPr bwMode="auto">
          <a:xfrm>
            <a:off x="736600" y="1924050"/>
            <a:ext cx="4592638" cy="466725"/>
          </a:xfrm>
          <a:prstGeom prst="wedgeRoundRectCallout">
            <a:avLst>
              <a:gd name="adj1" fmla="val 40426"/>
              <a:gd name="adj2" fmla="val 46564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61447" name="Rectangle 5"/>
          <p:cNvSpPr>
            <a:spLocks noChangeArrowheads="1"/>
          </p:cNvSpPr>
          <p:nvPr/>
        </p:nvSpPr>
        <p:spPr bwMode="auto">
          <a:xfrm>
            <a:off x="836613" y="4373563"/>
            <a:ext cx="7540625" cy="946150"/>
          </a:xfrm>
          <a:prstGeom prst="rect">
            <a:avLst/>
          </a:prstGeom>
          <a:solidFill>
            <a:schemeClr val="bg1"/>
          </a:solidFill>
          <a:ln w="9525">
            <a:noFill/>
            <a:miter lim="800000"/>
            <a:headEnd/>
            <a:tailEnd/>
          </a:ln>
        </p:spPr>
        <p:txBody>
          <a:bodyPr>
            <a:spAutoFit/>
          </a:bodyPr>
          <a:lstStyle/>
          <a:p>
            <a:pPr algn="ctr"/>
            <a:r>
              <a:rPr lang="en-US" sz="2800" b="1" dirty="0">
                <a:solidFill>
                  <a:srgbClr val="FF0000"/>
                </a:solidFill>
                <a:latin typeface="+mj-lt"/>
              </a:rPr>
              <a:t>Compute result by sequentially applying method calls in list to a private copy</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61</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685800" y="269875"/>
            <a:ext cx="7772400" cy="1143000"/>
          </a:xfrm>
        </p:spPr>
        <p:txBody>
          <a:bodyPr/>
          <a:lstStyle/>
          <a:p>
            <a:r>
              <a:rPr lang="en-US" dirty="0" smtClean="0"/>
              <a:t>Universal Application Part II</a:t>
            </a:r>
          </a:p>
        </p:txBody>
      </p:sp>
      <p:sp>
        <p:nvSpPr>
          <p:cNvPr id="62469"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folHlink"/>
                </a:solidFill>
                <a:latin typeface="Courier New" pitchFamily="49" charset="0"/>
              </a:rPr>
              <a:t>//compute my response</a:t>
            </a:r>
          </a:p>
          <a:p>
            <a:r>
              <a:rPr lang="en-US" b="1" dirty="0" err="1">
                <a:latin typeface="Courier New" pitchFamily="49" charset="0"/>
              </a:rPr>
              <a:t>SeqObject</a:t>
            </a:r>
            <a:r>
              <a:rPr lang="en-US" b="1" dirty="0">
                <a:latin typeface="Courier New" pitchFamily="49" charset="0"/>
              </a:rPr>
              <a:t> </a:t>
            </a:r>
            <a:r>
              <a:rPr lang="en-US" b="1" dirty="0" err="1">
                <a:latin typeface="Courier New" pitchFamily="49" charset="0"/>
              </a:rPr>
              <a:t>MyObject</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a:t>
            </a:r>
            <a:r>
              <a:rPr lang="en-US" b="1" dirty="0" err="1">
                <a:latin typeface="Courier New" pitchFamily="49" charset="0"/>
              </a:rPr>
              <a:t>SeqObject</a:t>
            </a:r>
            <a:r>
              <a:rPr lang="en-US" b="1" dirty="0">
                <a:latin typeface="Courier New" pitchFamily="49" charset="0"/>
              </a:rPr>
              <a:t>();</a:t>
            </a:r>
          </a:p>
          <a:p>
            <a:r>
              <a:rPr lang="en-US" b="1" dirty="0">
                <a:solidFill>
                  <a:schemeClr val="folHlink"/>
                </a:solidFill>
                <a:latin typeface="Courier New" pitchFamily="49" charset="0"/>
              </a:rPr>
              <a:t>current = </a:t>
            </a:r>
            <a:r>
              <a:rPr lang="en-US" b="1" dirty="0" err="1">
                <a:solidFill>
                  <a:schemeClr val="folHlink"/>
                </a:solidFill>
                <a:latin typeface="Courier New" pitchFamily="49" charset="0"/>
              </a:rPr>
              <a:t>tail.next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while (current != prefer){ </a:t>
            </a:r>
          </a:p>
          <a:p>
            <a:pPr lvl="1"/>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                              current = </a:t>
            </a:r>
            <a:r>
              <a:rPr lang="en-US" b="1" dirty="0" err="1">
                <a:solidFill>
                  <a:schemeClr val="folHlink"/>
                </a:solidFill>
                <a:latin typeface="Courier New" pitchFamily="49" charset="0"/>
              </a:rPr>
              <a:t>current.next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  } </a:t>
            </a:r>
          </a:p>
          <a:p>
            <a:r>
              <a:rPr lang="en-US" b="1" dirty="0">
                <a:solidFill>
                  <a:schemeClr val="folHlink"/>
                </a:solidFill>
                <a:latin typeface="Courier New" pitchFamily="49" charset="0"/>
              </a:rPr>
              <a:t>return </a:t>
            </a:r>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p>
        </p:txBody>
      </p:sp>
      <p:sp>
        <p:nvSpPr>
          <p:cNvPr id="62470" name="AutoShape 4"/>
          <p:cNvSpPr>
            <a:spLocks noChangeArrowheads="1"/>
          </p:cNvSpPr>
          <p:nvPr/>
        </p:nvSpPr>
        <p:spPr bwMode="auto">
          <a:xfrm>
            <a:off x="809625" y="2322513"/>
            <a:ext cx="7335838" cy="466725"/>
          </a:xfrm>
          <a:prstGeom prst="wedgeRoundRectCallout">
            <a:avLst>
              <a:gd name="adj1" fmla="val 28921"/>
              <a:gd name="adj2" fmla="val 531972"/>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62471" name="Rectangle 5"/>
          <p:cNvSpPr>
            <a:spLocks noChangeArrowheads="1"/>
          </p:cNvSpPr>
          <p:nvPr/>
        </p:nvSpPr>
        <p:spPr bwMode="auto">
          <a:xfrm>
            <a:off x="1028700" y="5213350"/>
            <a:ext cx="7362825"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Start with copy of sequential object</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62</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a:xfrm>
            <a:off x="685800" y="269875"/>
            <a:ext cx="7772400" cy="1143000"/>
          </a:xfrm>
        </p:spPr>
        <p:txBody>
          <a:bodyPr/>
          <a:lstStyle/>
          <a:p>
            <a:r>
              <a:rPr lang="en-US" smtClean="0"/>
              <a:t>Universal Application Part II</a:t>
            </a:r>
          </a:p>
        </p:txBody>
      </p:sp>
      <p:sp>
        <p:nvSpPr>
          <p:cNvPr id="63493"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folHlink"/>
                </a:solidFill>
                <a:latin typeface="Courier New" pitchFamily="49" charset="0"/>
              </a:rPr>
              <a:t>//compute my response</a:t>
            </a:r>
          </a:p>
          <a:p>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r>
              <a:rPr lang="en-US" b="1" dirty="0" err="1">
                <a:solidFill>
                  <a:schemeClr val="folHlink"/>
                </a:solidFill>
                <a:latin typeface="Courier New" pitchFamily="49" charset="0"/>
              </a:rPr>
              <a:t>MyObject</a:t>
            </a:r>
            <a:r>
              <a:rPr lang="en-US" b="1" dirty="0">
                <a:solidFill>
                  <a:schemeClr val="folHlink"/>
                </a:solidFill>
                <a:latin typeface="Courier New" pitchFamily="49" charset="0"/>
              </a:rPr>
              <a:t> = new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a:t>
            </a:r>
          </a:p>
          <a:p>
            <a:r>
              <a:rPr lang="en-US" b="1" dirty="0">
                <a:solidFill>
                  <a:srgbClr val="3333FF"/>
                </a:solidFill>
                <a:latin typeface="Courier New" pitchFamily="49" charset="0"/>
              </a:rPr>
              <a:t>current = </a:t>
            </a:r>
            <a:r>
              <a:rPr lang="en-US" b="1" dirty="0" err="1">
                <a:solidFill>
                  <a:srgbClr val="3333FF"/>
                </a:solidFill>
                <a:latin typeface="Courier New" pitchFamily="49" charset="0"/>
              </a:rPr>
              <a:t>tail.next</a:t>
            </a:r>
            <a:r>
              <a:rPr lang="en-US" b="1" dirty="0">
                <a:solidFill>
                  <a:srgbClr val="3333FF"/>
                </a:solidFill>
                <a:latin typeface="Courier New" pitchFamily="49" charset="0"/>
              </a:rPr>
              <a:t>;</a:t>
            </a:r>
          </a:p>
          <a:p>
            <a:r>
              <a:rPr lang="en-US" b="1" dirty="0">
                <a:solidFill>
                  <a:schemeClr val="folHlink"/>
                </a:solidFill>
                <a:latin typeface="Courier New" pitchFamily="49" charset="0"/>
              </a:rPr>
              <a:t>while (current != prefer){ </a:t>
            </a:r>
          </a:p>
          <a:p>
            <a:pPr lvl="1"/>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                              current = </a:t>
            </a:r>
            <a:r>
              <a:rPr lang="en-US" b="1" dirty="0" err="1">
                <a:solidFill>
                  <a:schemeClr val="folHlink"/>
                </a:solidFill>
                <a:latin typeface="Courier New" pitchFamily="49" charset="0"/>
              </a:rPr>
              <a:t>current.next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  } </a:t>
            </a:r>
          </a:p>
          <a:p>
            <a:r>
              <a:rPr lang="en-US" b="1" dirty="0">
                <a:solidFill>
                  <a:schemeClr val="folHlink"/>
                </a:solidFill>
                <a:latin typeface="Courier New" pitchFamily="49" charset="0"/>
              </a:rPr>
              <a:t>return </a:t>
            </a:r>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p>
        </p:txBody>
      </p:sp>
      <p:sp>
        <p:nvSpPr>
          <p:cNvPr id="63494" name="AutoShape 4"/>
          <p:cNvSpPr>
            <a:spLocks noChangeArrowheads="1"/>
          </p:cNvSpPr>
          <p:nvPr/>
        </p:nvSpPr>
        <p:spPr bwMode="auto">
          <a:xfrm>
            <a:off x="765175" y="2690813"/>
            <a:ext cx="4002088" cy="436562"/>
          </a:xfrm>
          <a:prstGeom prst="wedgeRoundRectCallout">
            <a:avLst>
              <a:gd name="adj1" fmla="val 20963"/>
              <a:gd name="adj2" fmla="val 575454"/>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63495" name="Rectangle 5"/>
          <p:cNvSpPr>
            <a:spLocks noChangeArrowheads="1"/>
          </p:cNvSpPr>
          <p:nvPr/>
        </p:nvSpPr>
        <p:spPr bwMode="auto">
          <a:xfrm>
            <a:off x="1309688" y="5330825"/>
            <a:ext cx="6567487"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new method call appended after tail</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63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a:xfrm>
            <a:off x="685800" y="269875"/>
            <a:ext cx="7772400" cy="1143000"/>
          </a:xfrm>
        </p:spPr>
        <p:txBody>
          <a:bodyPr/>
          <a:lstStyle/>
          <a:p>
            <a:r>
              <a:rPr lang="en-US" smtClean="0"/>
              <a:t>Universal Application Part II</a:t>
            </a:r>
          </a:p>
        </p:txBody>
      </p:sp>
      <p:sp>
        <p:nvSpPr>
          <p:cNvPr id="64517"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folHlink"/>
                </a:solidFill>
                <a:latin typeface="Courier New" pitchFamily="49" charset="0"/>
              </a:rPr>
              <a:t>//compute my response</a:t>
            </a:r>
          </a:p>
          <a:p>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r>
              <a:rPr lang="en-US" b="1" dirty="0" err="1">
                <a:solidFill>
                  <a:schemeClr val="folHlink"/>
                </a:solidFill>
                <a:latin typeface="Courier New" pitchFamily="49" charset="0"/>
              </a:rPr>
              <a:t>MyObject</a:t>
            </a:r>
            <a:r>
              <a:rPr lang="en-US" b="1" dirty="0">
                <a:solidFill>
                  <a:schemeClr val="folHlink"/>
                </a:solidFill>
                <a:latin typeface="Courier New" pitchFamily="49" charset="0"/>
              </a:rPr>
              <a:t> = new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a:t>
            </a:r>
          </a:p>
          <a:p>
            <a:r>
              <a:rPr lang="en-US" b="1" dirty="0">
                <a:solidFill>
                  <a:schemeClr val="folHlink"/>
                </a:solidFill>
                <a:latin typeface="Courier New" pitchFamily="49" charset="0"/>
              </a:rPr>
              <a:t>current = </a:t>
            </a:r>
            <a:r>
              <a:rPr lang="en-US" b="1" dirty="0" err="1">
                <a:solidFill>
                  <a:schemeClr val="folHlink"/>
                </a:solidFill>
                <a:latin typeface="Courier New" pitchFamily="49" charset="0"/>
              </a:rPr>
              <a:t>tail.next</a:t>
            </a:r>
            <a:r>
              <a:rPr lang="en-US" b="1" dirty="0">
                <a:solidFill>
                  <a:schemeClr val="folHlink"/>
                </a:solidFill>
                <a:latin typeface="Courier New" pitchFamily="49" charset="0"/>
              </a:rPr>
              <a:t>;</a:t>
            </a:r>
          </a:p>
          <a:p>
            <a:r>
              <a:rPr lang="en-US" b="1" dirty="0">
                <a:solidFill>
                  <a:schemeClr val="tx1"/>
                </a:solidFill>
                <a:latin typeface="Courier New" pitchFamily="49" charset="0"/>
              </a:rPr>
              <a:t>while</a:t>
            </a:r>
            <a:r>
              <a:rPr lang="en-US" b="1" dirty="0">
                <a:solidFill>
                  <a:srgbClr val="3333FF"/>
                </a:solidFill>
                <a:latin typeface="Courier New" pitchFamily="49" charset="0"/>
              </a:rPr>
              <a:t> (current != prefer){</a:t>
            </a:r>
            <a:r>
              <a:rPr lang="en-US" b="1" dirty="0">
                <a:solidFill>
                  <a:schemeClr val="folHlink"/>
                </a:solidFill>
                <a:latin typeface="Courier New" pitchFamily="49" charset="0"/>
              </a:rPr>
              <a:t> </a:t>
            </a:r>
          </a:p>
          <a:p>
            <a:pPr lvl="1"/>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                              current = </a:t>
            </a:r>
            <a:r>
              <a:rPr lang="en-US" b="1" dirty="0" err="1">
                <a:solidFill>
                  <a:schemeClr val="folHlink"/>
                </a:solidFill>
                <a:latin typeface="Courier New" pitchFamily="49" charset="0"/>
              </a:rPr>
              <a:t>current.next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  } </a:t>
            </a:r>
          </a:p>
          <a:p>
            <a:r>
              <a:rPr lang="en-US" b="1" dirty="0">
                <a:solidFill>
                  <a:schemeClr val="folHlink"/>
                </a:solidFill>
                <a:latin typeface="Courier New" pitchFamily="49" charset="0"/>
              </a:rPr>
              <a:t>return </a:t>
            </a:r>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p>
        </p:txBody>
      </p:sp>
      <p:sp>
        <p:nvSpPr>
          <p:cNvPr id="64518" name="AutoShape 4"/>
          <p:cNvSpPr>
            <a:spLocks noChangeArrowheads="1"/>
          </p:cNvSpPr>
          <p:nvPr/>
        </p:nvSpPr>
        <p:spPr bwMode="auto">
          <a:xfrm>
            <a:off x="941388" y="3001963"/>
            <a:ext cx="5167312" cy="525462"/>
          </a:xfrm>
          <a:prstGeom prst="wedgeRoundRectCallout">
            <a:avLst>
              <a:gd name="adj1" fmla="val -13319"/>
              <a:gd name="adj2" fmla="val 438819"/>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64519" name="Rectangle 5"/>
          <p:cNvSpPr>
            <a:spLocks noChangeArrowheads="1"/>
          </p:cNvSpPr>
          <p:nvPr/>
        </p:nvSpPr>
        <p:spPr bwMode="auto">
          <a:xfrm>
            <a:off x="1674813" y="5494338"/>
            <a:ext cx="6184900"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While my method call not linked …</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64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a:xfrm>
            <a:off x="685800" y="269875"/>
            <a:ext cx="7772400" cy="1143000"/>
          </a:xfrm>
        </p:spPr>
        <p:txBody>
          <a:bodyPr/>
          <a:lstStyle/>
          <a:p>
            <a:r>
              <a:rPr lang="en-US" smtClean="0"/>
              <a:t>Universal Application Part II</a:t>
            </a:r>
          </a:p>
        </p:txBody>
      </p:sp>
      <p:sp>
        <p:nvSpPr>
          <p:cNvPr id="65541"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folHlink"/>
                </a:solidFill>
                <a:latin typeface="Courier New" pitchFamily="49" charset="0"/>
              </a:rPr>
              <a:t>//compute my response</a:t>
            </a:r>
          </a:p>
          <a:p>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r>
              <a:rPr lang="en-US" b="1" dirty="0" err="1">
                <a:solidFill>
                  <a:schemeClr val="folHlink"/>
                </a:solidFill>
                <a:latin typeface="Courier New" pitchFamily="49" charset="0"/>
              </a:rPr>
              <a:t>MyObject</a:t>
            </a:r>
            <a:r>
              <a:rPr lang="en-US" b="1" dirty="0">
                <a:solidFill>
                  <a:schemeClr val="folHlink"/>
                </a:solidFill>
                <a:latin typeface="Courier New" pitchFamily="49" charset="0"/>
              </a:rPr>
              <a:t> = new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a:t>
            </a:r>
          </a:p>
          <a:p>
            <a:r>
              <a:rPr lang="en-US" b="1" dirty="0">
                <a:solidFill>
                  <a:schemeClr val="folHlink"/>
                </a:solidFill>
                <a:latin typeface="Courier New" pitchFamily="49" charset="0"/>
              </a:rPr>
              <a:t>current = </a:t>
            </a:r>
            <a:r>
              <a:rPr lang="en-US" b="1" dirty="0" err="1">
                <a:solidFill>
                  <a:schemeClr val="folHlink"/>
                </a:solidFill>
                <a:latin typeface="Courier New" pitchFamily="49" charset="0"/>
              </a:rPr>
              <a:t>tail.next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while (current != prefer){ </a:t>
            </a:r>
          </a:p>
          <a:p>
            <a:pPr lvl="1"/>
            <a:r>
              <a:rPr lang="en-US" b="1" dirty="0" err="1">
                <a:solidFill>
                  <a:srgbClr val="3333FF"/>
                </a:solidFill>
                <a:latin typeface="Courier New" pitchFamily="49" charset="0"/>
              </a:rPr>
              <a:t>MyObject.apply</a:t>
            </a:r>
            <a:r>
              <a:rPr lang="en-US" b="1" dirty="0">
                <a:solidFill>
                  <a:srgbClr val="3333FF"/>
                </a:solidFill>
                <a:latin typeface="Courier New" pitchFamily="49" charset="0"/>
              </a:rPr>
              <a:t>(</a:t>
            </a:r>
            <a:r>
              <a:rPr lang="en-US" b="1" dirty="0" err="1">
                <a:solidFill>
                  <a:srgbClr val="3333FF"/>
                </a:solidFill>
                <a:latin typeface="Courier New" pitchFamily="49" charset="0"/>
              </a:rPr>
              <a:t>current.invoc</a:t>
            </a:r>
            <a:r>
              <a:rPr lang="en-US" b="1" dirty="0">
                <a:solidFill>
                  <a:srgbClr val="3333FF"/>
                </a:solidFill>
                <a:latin typeface="Courier New" pitchFamily="49" charset="0"/>
              </a:rPr>
              <a:t>);                              current = </a:t>
            </a:r>
            <a:r>
              <a:rPr lang="en-US" b="1" dirty="0" err="1">
                <a:solidFill>
                  <a:srgbClr val="3333FF"/>
                </a:solidFill>
                <a:latin typeface="Courier New" pitchFamily="49" charset="0"/>
              </a:rPr>
              <a:t>current.next</a:t>
            </a:r>
            <a:r>
              <a:rPr lang="en-US" b="1" dirty="0">
                <a:solidFill>
                  <a:srgbClr val="3333FF"/>
                </a:solidFill>
                <a:latin typeface="Courier New" pitchFamily="49" charset="0"/>
              </a:rPr>
              <a:t>;</a:t>
            </a:r>
          </a:p>
          <a:p>
            <a:r>
              <a:rPr lang="en-US" b="1" dirty="0">
                <a:solidFill>
                  <a:schemeClr val="folHlink"/>
                </a:solidFill>
                <a:latin typeface="Courier New" pitchFamily="49" charset="0"/>
              </a:rPr>
              <a:t>  } </a:t>
            </a:r>
          </a:p>
          <a:p>
            <a:r>
              <a:rPr lang="en-US" b="1" dirty="0">
                <a:solidFill>
                  <a:schemeClr val="folHlink"/>
                </a:solidFill>
                <a:latin typeface="Courier New" pitchFamily="49" charset="0"/>
              </a:rPr>
              <a:t>return </a:t>
            </a:r>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a:t>
            </a:r>
          </a:p>
          <a:p>
            <a:r>
              <a:rPr lang="en-US" b="1" dirty="0">
                <a:solidFill>
                  <a:schemeClr val="folHlink"/>
                </a:solidFill>
                <a:latin typeface="Courier New" pitchFamily="49" charset="0"/>
              </a:rPr>
              <a:t>}       </a:t>
            </a:r>
          </a:p>
        </p:txBody>
      </p:sp>
      <p:sp>
        <p:nvSpPr>
          <p:cNvPr id="65542" name="AutoShape 4"/>
          <p:cNvSpPr>
            <a:spLocks noChangeArrowheads="1"/>
          </p:cNvSpPr>
          <p:nvPr/>
        </p:nvSpPr>
        <p:spPr bwMode="auto">
          <a:xfrm>
            <a:off x="1265238" y="3400425"/>
            <a:ext cx="5757862" cy="909638"/>
          </a:xfrm>
          <a:prstGeom prst="wedgeRoundRectCallout">
            <a:avLst>
              <a:gd name="adj1" fmla="val 5500"/>
              <a:gd name="adj2" fmla="val 185426"/>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65543" name="Rectangle 5"/>
          <p:cNvSpPr>
            <a:spLocks noChangeArrowheads="1"/>
          </p:cNvSpPr>
          <p:nvPr/>
        </p:nvSpPr>
        <p:spPr bwMode="auto">
          <a:xfrm>
            <a:off x="1277938" y="5494338"/>
            <a:ext cx="6581775"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Apply current node’s method</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65</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a:xfrm>
            <a:off x="685800" y="269875"/>
            <a:ext cx="7772400" cy="1143000"/>
          </a:xfrm>
        </p:spPr>
        <p:txBody>
          <a:bodyPr/>
          <a:lstStyle/>
          <a:p>
            <a:r>
              <a:rPr lang="en-US" smtClean="0"/>
              <a:t>Universal Application Part II</a:t>
            </a:r>
          </a:p>
        </p:txBody>
      </p:sp>
      <p:sp>
        <p:nvSpPr>
          <p:cNvPr id="66565" name="Rectangle 3"/>
          <p:cNvSpPr>
            <a:spLocks noChangeArrowheads="1"/>
          </p:cNvSpPr>
          <p:nvPr/>
        </p:nvSpPr>
        <p:spPr bwMode="auto">
          <a:xfrm>
            <a:off x="876300" y="1554163"/>
            <a:ext cx="7588250" cy="3785652"/>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a:t>
            </a:r>
          </a:p>
          <a:p>
            <a:r>
              <a:rPr lang="en-US" b="1" dirty="0">
                <a:solidFill>
                  <a:schemeClr val="folHlink"/>
                </a:solidFill>
                <a:latin typeface="Courier New" pitchFamily="49" charset="0"/>
              </a:rPr>
              <a:t>//compute my response</a:t>
            </a:r>
          </a:p>
          <a:p>
            <a:r>
              <a:rPr lang="en-US" b="1" dirty="0" err="1">
                <a:solidFill>
                  <a:schemeClr val="folHlink"/>
                </a:solidFill>
                <a:latin typeface="Courier New" pitchFamily="49" charset="0"/>
              </a:rPr>
              <a:t>SeqObject</a:t>
            </a:r>
            <a:r>
              <a:rPr lang="en-US" b="1" dirty="0">
                <a:solidFill>
                  <a:schemeClr val="folHlink"/>
                </a:solidFill>
                <a:latin typeface="Courier New" pitchFamily="49" charset="0"/>
              </a:rPr>
              <a:t> </a:t>
            </a:r>
            <a:r>
              <a:rPr lang="en-US" b="1" dirty="0" err="1">
                <a:solidFill>
                  <a:schemeClr val="folHlink"/>
                </a:solidFill>
                <a:latin typeface="Courier New" pitchFamily="49" charset="0"/>
              </a:rPr>
              <a:t>MyObject</a:t>
            </a:r>
            <a:r>
              <a:rPr lang="en-US" b="1" dirty="0">
                <a:solidFill>
                  <a:schemeClr val="folHlink"/>
                </a:solidFill>
                <a:latin typeface="Courier New" pitchFamily="49" charset="0"/>
              </a:rPr>
              <a:t> = new </a:t>
            </a:r>
            <a:r>
              <a:rPr lang="en-US" b="1" dirty="0" err="1">
                <a:solidFill>
                  <a:schemeClr val="folHlink"/>
                </a:solidFill>
                <a:latin typeface="Courier New" pitchFamily="49" charset="0"/>
              </a:rPr>
              <a:t>SeqObject</a:t>
            </a:r>
            <a:r>
              <a:rPr lang="en-US" b="1" dirty="0">
                <a:solidFill>
                  <a:schemeClr val="folHlink"/>
                </a:solidFill>
                <a:latin typeface="Courier New" pitchFamily="49" charset="0"/>
              </a:rPr>
              <a:t>();</a:t>
            </a:r>
          </a:p>
          <a:p>
            <a:r>
              <a:rPr lang="en-US" b="1" dirty="0">
                <a:solidFill>
                  <a:schemeClr val="folHlink"/>
                </a:solidFill>
                <a:latin typeface="Courier New" pitchFamily="49" charset="0"/>
              </a:rPr>
              <a:t>current = </a:t>
            </a:r>
            <a:r>
              <a:rPr lang="en-US" b="1" dirty="0" err="1">
                <a:solidFill>
                  <a:schemeClr val="folHlink"/>
                </a:solidFill>
                <a:latin typeface="Courier New" pitchFamily="49" charset="0"/>
              </a:rPr>
              <a:t>tail.next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while (current != prefer){ </a:t>
            </a:r>
          </a:p>
          <a:p>
            <a:pPr lvl="1"/>
            <a:r>
              <a:rPr lang="en-US" b="1" dirty="0" err="1">
                <a:solidFill>
                  <a:schemeClr val="folHlink"/>
                </a:solidFill>
                <a:latin typeface="Courier New" pitchFamily="49" charset="0"/>
              </a:rPr>
              <a:t>MyObject.apply</a:t>
            </a:r>
            <a:r>
              <a:rPr lang="en-US" b="1" dirty="0">
                <a:solidFill>
                  <a:schemeClr val="folHlink"/>
                </a:solidFill>
                <a:latin typeface="Courier New" pitchFamily="49" charset="0"/>
              </a:rPr>
              <a:t>(</a:t>
            </a:r>
            <a:r>
              <a:rPr lang="en-US" b="1" dirty="0" err="1">
                <a:solidFill>
                  <a:schemeClr val="folHlink"/>
                </a:solidFill>
                <a:latin typeface="Courier New" pitchFamily="49" charset="0"/>
              </a:rPr>
              <a:t>current.invoc</a:t>
            </a:r>
            <a:r>
              <a:rPr lang="en-US" b="1" dirty="0">
                <a:solidFill>
                  <a:schemeClr val="folHlink"/>
                </a:solidFill>
                <a:latin typeface="Courier New" pitchFamily="49" charset="0"/>
              </a:rPr>
              <a:t>);                              current = </a:t>
            </a:r>
            <a:r>
              <a:rPr lang="en-US" b="1" dirty="0" err="1">
                <a:solidFill>
                  <a:schemeClr val="folHlink"/>
                </a:solidFill>
                <a:latin typeface="Courier New" pitchFamily="49" charset="0"/>
              </a:rPr>
              <a:t>current.next</a:t>
            </a:r>
            <a:r>
              <a:rPr lang="en-US" b="1" dirty="0">
                <a:solidFill>
                  <a:schemeClr val="folHlink"/>
                </a:solidFill>
                <a:latin typeface="Courier New" pitchFamily="49" charset="0"/>
              </a:rPr>
              <a:t>;</a:t>
            </a:r>
          </a:p>
          <a:p>
            <a:r>
              <a:rPr lang="en-US" b="1" dirty="0">
                <a:solidFill>
                  <a:schemeClr val="folHlink"/>
                </a:solidFill>
                <a:latin typeface="Courier New" pitchFamily="49" charset="0"/>
              </a:rPr>
              <a:t>  } </a:t>
            </a:r>
          </a:p>
          <a:p>
            <a:r>
              <a:rPr lang="en-US" b="1" dirty="0">
                <a:solidFill>
                  <a:schemeClr val="tx1"/>
                </a:solidFill>
                <a:latin typeface="Courier New" pitchFamily="49" charset="0"/>
              </a:rPr>
              <a:t>return</a:t>
            </a:r>
            <a:r>
              <a:rPr lang="en-US" b="1" dirty="0">
                <a:solidFill>
                  <a:srgbClr val="3333FF"/>
                </a:solidFill>
                <a:latin typeface="Courier New" pitchFamily="49" charset="0"/>
              </a:rPr>
              <a:t> </a:t>
            </a:r>
            <a:r>
              <a:rPr lang="en-US" b="1" dirty="0" err="1">
                <a:solidFill>
                  <a:srgbClr val="3333FF"/>
                </a:solidFill>
                <a:latin typeface="Courier New" pitchFamily="49" charset="0"/>
              </a:rPr>
              <a:t>MyObject.apply</a:t>
            </a:r>
            <a:r>
              <a:rPr lang="en-US" b="1" dirty="0">
                <a:solidFill>
                  <a:srgbClr val="3333FF"/>
                </a:solidFill>
                <a:latin typeface="Courier New" pitchFamily="49" charset="0"/>
              </a:rPr>
              <a:t>(</a:t>
            </a:r>
            <a:r>
              <a:rPr lang="en-US" b="1" dirty="0" err="1">
                <a:solidFill>
                  <a:srgbClr val="3333FF"/>
                </a:solidFill>
                <a:latin typeface="Courier New" pitchFamily="49" charset="0"/>
              </a:rPr>
              <a:t>current.invoc</a:t>
            </a:r>
            <a:r>
              <a:rPr lang="en-US" b="1" dirty="0">
                <a:solidFill>
                  <a:srgbClr val="3333FF"/>
                </a:solidFill>
                <a:latin typeface="Courier New" pitchFamily="49" charset="0"/>
              </a:rPr>
              <a:t>);</a:t>
            </a:r>
          </a:p>
          <a:p>
            <a:r>
              <a:rPr lang="en-US" b="1" dirty="0">
                <a:solidFill>
                  <a:schemeClr val="folHlink"/>
                </a:solidFill>
                <a:latin typeface="Courier New" pitchFamily="49" charset="0"/>
              </a:rPr>
              <a:t>}       </a:t>
            </a:r>
          </a:p>
        </p:txBody>
      </p:sp>
      <p:sp>
        <p:nvSpPr>
          <p:cNvPr id="66566" name="AutoShape 4"/>
          <p:cNvSpPr>
            <a:spLocks noChangeArrowheads="1"/>
          </p:cNvSpPr>
          <p:nvPr/>
        </p:nvSpPr>
        <p:spPr bwMode="auto">
          <a:xfrm>
            <a:off x="895350" y="4432300"/>
            <a:ext cx="7054850" cy="555625"/>
          </a:xfrm>
          <a:prstGeom prst="wedgeRoundRectCallout">
            <a:avLst>
              <a:gd name="adj1" fmla="val -5560"/>
              <a:gd name="adj2" fmla="val 13628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66567" name="Rectangle 5"/>
          <p:cNvSpPr>
            <a:spLocks noChangeArrowheads="1"/>
          </p:cNvSpPr>
          <p:nvPr/>
        </p:nvSpPr>
        <p:spPr bwMode="auto">
          <a:xfrm>
            <a:off x="998538" y="5375275"/>
            <a:ext cx="7496175" cy="523220"/>
          </a:xfrm>
          <a:prstGeom prst="rect">
            <a:avLst/>
          </a:prstGeom>
          <a:noFill/>
          <a:ln w="9525">
            <a:noFill/>
            <a:miter lim="800000"/>
            <a:headEnd/>
            <a:tailEnd/>
          </a:ln>
        </p:spPr>
        <p:txBody>
          <a:bodyPr>
            <a:spAutoFit/>
          </a:bodyPr>
          <a:lstStyle/>
          <a:p>
            <a:pPr algn="ctr"/>
            <a:r>
              <a:rPr lang="en-US" sz="2800" b="1" dirty="0">
                <a:solidFill>
                  <a:srgbClr val="FF0000"/>
                </a:solidFill>
                <a:latin typeface="+mn-lt"/>
              </a:rPr>
              <a:t>Return result after my method call applied</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66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p:txBody>
          <a:bodyPr/>
          <a:lstStyle/>
          <a:p>
            <a:r>
              <a:rPr lang="en-US" smtClean="0"/>
              <a:t>Correctness</a:t>
            </a:r>
          </a:p>
        </p:txBody>
      </p:sp>
      <p:sp>
        <p:nvSpPr>
          <p:cNvPr id="67589" name="Rectangle 3"/>
          <p:cNvSpPr>
            <a:spLocks noGrp="1" noChangeArrowheads="1"/>
          </p:cNvSpPr>
          <p:nvPr>
            <p:ph type="body" idx="1"/>
          </p:nvPr>
        </p:nvSpPr>
        <p:spPr/>
        <p:txBody>
          <a:bodyPr/>
          <a:lstStyle/>
          <a:p>
            <a:r>
              <a:rPr lang="en-US" smtClean="0"/>
              <a:t>List defines linearized sequential  history</a:t>
            </a:r>
          </a:p>
          <a:p>
            <a:r>
              <a:rPr lang="en-US" smtClean="0"/>
              <a:t>Thread returns its response based on list order</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67</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E4C05515-75C1-4AB0-8C7C-AADE19827C64}" type="slidenum">
              <a:rPr lang="ar-SA" sz="1400">
                <a:solidFill>
                  <a:schemeClr val="tx1"/>
                </a:solidFill>
                <a:latin typeface="+mn-lt"/>
                <a:cs typeface="Arial" charset="0"/>
              </a:rPr>
              <a:pPr algn="r">
                <a:defRPr/>
              </a:pPr>
              <a:t>68</a:t>
            </a:fld>
            <a:endParaRPr lang="en-US" sz="1400">
              <a:solidFill>
                <a:schemeClr val="tx1"/>
              </a:solidFill>
              <a:latin typeface="+mn-lt"/>
              <a:cs typeface="Arial" charset="0"/>
            </a:endParaRPr>
          </a:p>
        </p:txBody>
      </p:sp>
      <p:sp>
        <p:nvSpPr>
          <p:cNvPr id="68613" name="Rectangle 2"/>
          <p:cNvSpPr>
            <a:spLocks noGrp="1" noChangeArrowheads="1"/>
          </p:cNvSpPr>
          <p:nvPr>
            <p:ph type="title" idx="4294967295"/>
          </p:nvPr>
        </p:nvSpPr>
        <p:spPr>
          <a:xfrm>
            <a:off x="685800" y="381000"/>
            <a:ext cx="7772400" cy="1143000"/>
          </a:xfrm>
        </p:spPr>
        <p:txBody>
          <a:bodyPr/>
          <a:lstStyle/>
          <a:p>
            <a:r>
              <a:rPr lang="en-US" smtClean="0"/>
              <a:t>Lock-freedom</a:t>
            </a:r>
          </a:p>
        </p:txBody>
      </p:sp>
      <p:sp>
        <p:nvSpPr>
          <p:cNvPr id="68614" name="Rectangle 3"/>
          <p:cNvSpPr>
            <a:spLocks noGrp="1" noChangeArrowheads="1"/>
          </p:cNvSpPr>
          <p:nvPr>
            <p:ph type="body" idx="4294967295"/>
          </p:nvPr>
        </p:nvSpPr>
        <p:spPr>
          <a:xfrm>
            <a:off x="685800" y="1638300"/>
            <a:ext cx="7772400" cy="4114800"/>
          </a:xfrm>
        </p:spPr>
        <p:txBody>
          <a:bodyPr/>
          <a:lstStyle/>
          <a:p>
            <a:r>
              <a:rPr lang="en-US" smtClean="0"/>
              <a:t>Lock-free because </a:t>
            </a:r>
          </a:p>
          <a:p>
            <a:pPr lvl="1"/>
            <a:r>
              <a:rPr lang="en-US" smtClean="0"/>
              <a:t>A thread moves forward in list</a:t>
            </a:r>
          </a:p>
          <a:p>
            <a:pPr lvl="1"/>
            <a:r>
              <a:rPr lang="en-US" smtClean="0"/>
              <a:t>Can repeatedly fail to win consensus on “real” head only if another succeeds</a:t>
            </a:r>
          </a:p>
          <a:p>
            <a:pPr lvl="1"/>
            <a:r>
              <a:rPr lang="en-US" smtClean="0"/>
              <a:t>Consensus winner adds node and completes within a finite number of steps</a:t>
            </a:r>
          </a:p>
          <a:p>
            <a:endParaRPr lang="en-US" smtClean="0"/>
          </a:p>
        </p:txBody>
      </p:sp>
      <p:sp>
        <p:nvSpPr>
          <p:cNvPr id="8" name="Slide Number Placeholder 7"/>
          <p:cNvSpPr>
            <a:spLocks noGrp="1"/>
          </p:cNvSpPr>
          <p:nvPr>
            <p:ph type="sldNum" sz="quarter" idx="11"/>
          </p:nvPr>
        </p:nvSpPr>
        <p:spPr/>
        <p:txBody>
          <a:bodyPr/>
          <a:lstStyle/>
          <a:p>
            <a:pPr>
              <a:defRPr/>
            </a:pPr>
            <a:fld id="{575C6DAE-4EB9-4E77-94A8-4EED80B02D93}" type="slidenum">
              <a:rPr lang="ar-SA" smtClean="0"/>
              <a:pPr>
                <a:defRPr/>
              </a:pPr>
              <a:t>68</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p:txBody>
          <a:bodyPr/>
          <a:lstStyle/>
          <a:p>
            <a:r>
              <a:rPr lang="en-US" smtClean="0"/>
              <a:t>Wait-free Construction</a:t>
            </a:r>
          </a:p>
        </p:txBody>
      </p:sp>
      <p:sp>
        <p:nvSpPr>
          <p:cNvPr id="69637" name="Rectangle 3"/>
          <p:cNvSpPr>
            <a:spLocks noGrp="1" noChangeArrowheads="1"/>
          </p:cNvSpPr>
          <p:nvPr>
            <p:ph type="body" idx="1"/>
          </p:nvPr>
        </p:nvSpPr>
        <p:spPr/>
        <p:txBody>
          <a:bodyPr/>
          <a:lstStyle/>
          <a:p>
            <a:r>
              <a:rPr lang="en-US" dirty="0" smtClean="0"/>
              <a:t>Lock-free construction + </a:t>
            </a:r>
            <a:r>
              <a:rPr lang="en-US" b="1" dirty="0" smtClean="0">
                <a:solidFill>
                  <a:schemeClr val="tx1"/>
                </a:solidFill>
                <a:latin typeface="Courier New" pitchFamily="49" charset="0"/>
              </a:rPr>
              <a:t>announce</a:t>
            </a:r>
            <a:r>
              <a:rPr lang="en-US" dirty="0" smtClean="0"/>
              <a:t> array</a:t>
            </a:r>
          </a:p>
          <a:p>
            <a:r>
              <a:rPr lang="en-US" dirty="0" smtClean="0"/>
              <a:t>Stores (pointer to) node in </a:t>
            </a:r>
            <a:r>
              <a:rPr lang="en-US" b="1" dirty="0" smtClean="0">
                <a:solidFill>
                  <a:schemeClr val="tx1"/>
                </a:solidFill>
                <a:latin typeface="Courier New" pitchFamily="49" charset="0"/>
              </a:rPr>
              <a:t>announce</a:t>
            </a:r>
          </a:p>
          <a:p>
            <a:pPr lvl="1"/>
            <a:r>
              <a:rPr lang="en-US" dirty="0" smtClean="0"/>
              <a:t>If a thread doesn’t append its node</a:t>
            </a:r>
          </a:p>
          <a:p>
            <a:pPr lvl="1"/>
            <a:r>
              <a:rPr lang="en-US" dirty="0" smtClean="0"/>
              <a:t>Another thread will see it in array and </a:t>
            </a:r>
            <a:r>
              <a:rPr lang="en-US" b="1" i="1" dirty="0" smtClean="0"/>
              <a:t>help</a:t>
            </a:r>
            <a:r>
              <a:rPr lang="en-US" dirty="0" smtClean="0"/>
              <a:t> append it</a:t>
            </a:r>
          </a:p>
          <a:p>
            <a:endParaRPr lang="en-US" dirty="0" smtClean="0"/>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69</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smtClean="0"/>
              <a:t>Theorem: Universality</a:t>
            </a:r>
          </a:p>
        </p:txBody>
      </p:sp>
      <p:sp>
        <p:nvSpPr>
          <p:cNvPr id="8197" name="Rectangle 3"/>
          <p:cNvSpPr>
            <a:spLocks noGrp="1" noChangeArrowheads="1"/>
          </p:cNvSpPr>
          <p:nvPr>
            <p:ph type="body" idx="1"/>
          </p:nvPr>
        </p:nvSpPr>
        <p:spPr/>
        <p:txBody>
          <a:bodyPr/>
          <a:lstStyle/>
          <a:p>
            <a:r>
              <a:rPr lang="en-US" dirty="0" smtClean="0"/>
              <a:t>Consensus is </a:t>
            </a:r>
            <a:r>
              <a:rPr lang="en-US" dirty="0" smtClean="0">
                <a:solidFill>
                  <a:srgbClr val="FF0000"/>
                </a:solidFill>
              </a:rPr>
              <a:t>universal</a:t>
            </a:r>
          </a:p>
          <a:p>
            <a:r>
              <a:rPr lang="en-US" dirty="0" smtClean="0"/>
              <a:t>From </a:t>
            </a:r>
            <a:r>
              <a:rPr lang="en-US" i="1" dirty="0" smtClean="0">
                <a:solidFill>
                  <a:schemeClr val="tx1"/>
                </a:solidFill>
              </a:rPr>
              <a:t>n</a:t>
            </a:r>
            <a:r>
              <a:rPr lang="en-US" dirty="0" smtClean="0"/>
              <a:t>-thread consensus build a</a:t>
            </a:r>
          </a:p>
          <a:p>
            <a:pPr lvl="1"/>
            <a:r>
              <a:rPr lang="en-US" dirty="0" smtClean="0"/>
              <a:t>Wait-free</a:t>
            </a:r>
          </a:p>
          <a:p>
            <a:pPr lvl="1"/>
            <a:r>
              <a:rPr lang="en-US" dirty="0" err="1" smtClean="0"/>
              <a:t>Linearizable</a:t>
            </a:r>
            <a:endParaRPr lang="en-US" dirty="0" smtClean="0"/>
          </a:p>
          <a:p>
            <a:pPr lvl="1"/>
            <a:r>
              <a:rPr lang="en-US" b="1" i="1" dirty="0" smtClean="0">
                <a:solidFill>
                  <a:schemeClr val="tx1"/>
                </a:solidFill>
              </a:rPr>
              <a:t>n</a:t>
            </a:r>
            <a:r>
              <a:rPr lang="en-US" dirty="0" smtClean="0"/>
              <a:t>-threaded implementation</a:t>
            </a:r>
          </a:p>
          <a:p>
            <a:pPr lvl="1"/>
            <a:r>
              <a:rPr lang="en-US" dirty="0" smtClean="0"/>
              <a:t>Of </a:t>
            </a:r>
            <a:r>
              <a:rPr lang="en-US" b="1" dirty="0" smtClean="0">
                <a:solidFill>
                  <a:srgbClr val="FF3300"/>
                </a:solidFill>
              </a:rPr>
              <a:t>any</a:t>
            </a:r>
            <a:r>
              <a:rPr lang="en-US" dirty="0" smtClean="0"/>
              <a:t> sequentially specified object</a:t>
            </a:r>
          </a:p>
          <a:p>
            <a:pPr lvl="1"/>
            <a:endParaRPr lang="en-US" dirty="0" smtClean="0"/>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7</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r>
              <a:rPr lang="en-US" smtClean="0"/>
              <a:t>Helping</a:t>
            </a:r>
          </a:p>
        </p:txBody>
      </p:sp>
      <p:sp>
        <p:nvSpPr>
          <p:cNvPr id="70661" name="Rectangle 3"/>
          <p:cNvSpPr>
            <a:spLocks noGrp="1" noChangeArrowheads="1"/>
          </p:cNvSpPr>
          <p:nvPr>
            <p:ph type="body" idx="1"/>
          </p:nvPr>
        </p:nvSpPr>
        <p:spPr/>
        <p:txBody>
          <a:bodyPr/>
          <a:lstStyle/>
          <a:p>
            <a:r>
              <a:rPr lang="en-US" smtClean="0"/>
              <a:t>“Announcing” my intention</a:t>
            </a:r>
          </a:p>
          <a:p>
            <a:pPr lvl="1"/>
            <a:r>
              <a:rPr lang="en-US" smtClean="0"/>
              <a:t>Guarantees progress</a:t>
            </a:r>
          </a:p>
          <a:p>
            <a:pPr lvl="1"/>
            <a:r>
              <a:rPr lang="en-US" smtClean="0"/>
              <a:t>Even if the scheduler hates me</a:t>
            </a:r>
          </a:p>
          <a:p>
            <a:pPr lvl="1"/>
            <a:r>
              <a:rPr lang="en-US" smtClean="0"/>
              <a:t>My method call will complete</a:t>
            </a:r>
          </a:p>
          <a:p>
            <a:r>
              <a:rPr lang="en-US" smtClean="0"/>
              <a:t>Makes protocol </a:t>
            </a:r>
            <a:r>
              <a:rPr lang="en-US" smtClean="0">
                <a:solidFill>
                  <a:schemeClr val="tx1"/>
                </a:solidFill>
              </a:rPr>
              <a:t>wait-free</a:t>
            </a:r>
          </a:p>
          <a:p>
            <a:r>
              <a:rPr lang="en-US" smtClean="0"/>
              <a:t>Otherwise </a:t>
            </a:r>
            <a:r>
              <a:rPr lang="en-US" smtClean="0">
                <a:solidFill>
                  <a:schemeClr val="tx1"/>
                </a:solidFill>
              </a:rPr>
              <a:t>starvation</a:t>
            </a:r>
            <a:r>
              <a:rPr lang="en-US" smtClean="0"/>
              <a:t> possible</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70</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4" name="Group 54"/>
          <p:cNvGrpSpPr>
            <a:grpSpLocks/>
          </p:cNvGrpSpPr>
          <p:nvPr/>
        </p:nvGrpSpPr>
        <p:grpSpPr bwMode="auto">
          <a:xfrm>
            <a:off x="2195513" y="2105025"/>
            <a:ext cx="4205287" cy="719138"/>
            <a:chOff x="1182" y="2554"/>
            <a:chExt cx="2649" cy="453"/>
          </a:xfrm>
        </p:grpSpPr>
        <p:sp>
          <p:nvSpPr>
            <p:cNvPr id="880695" name="AutoShape 55"/>
            <p:cNvSpPr>
              <a:spLocks noChangeArrowheads="1"/>
            </p:cNvSpPr>
            <p:nvPr/>
          </p:nvSpPr>
          <p:spPr bwMode="auto">
            <a:xfrm>
              <a:off x="1182" y="2642"/>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71720" name="Line 56"/>
            <p:cNvSpPr>
              <a:spLocks noChangeShapeType="1"/>
            </p:cNvSpPr>
            <p:nvPr/>
          </p:nvSpPr>
          <p:spPr bwMode="auto">
            <a:xfrm>
              <a:off x="1467"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21" name="Line 57"/>
            <p:cNvSpPr>
              <a:spLocks noChangeShapeType="1"/>
            </p:cNvSpPr>
            <p:nvPr/>
          </p:nvSpPr>
          <p:spPr bwMode="auto">
            <a:xfrm>
              <a:off x="1769"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22" name="Line 58"/>
            <p:cNvSpPr>
              <a:spLocks noChangeShapeType="1"/>
            </p:cNvSpPr>
            <p:nvPr/>
          </p:nvSpPr>
          <p:spPr bwMode="auto">
            <a:xfrm>
              <a:off x="2071"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23" name="Line 59"/>
            <p:cNvSpPr>
              <a:spLocks noChangeShapeType="1"/>
            </p:cNvSpPr>
            <p:nvPr/>
          </p:nvSpPr>
          <p:spPr bwMode="auto">
            <a:xfrm>
              <a:off x="2373"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24" name="Line 60"/>
            <p:cNvSpPr>
              <a:spLocks noChangeShapeType="1"/>
            </p:cNvSpPr>
            <p:nvPr/>
          </p:nvSpPr>
          <p:spPr bwMode="auto">
            <a:xfrm>
              <a:off x="3279"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25" name="Line 61"/>
            <p:cNvSpPr>
              <a:spLocks noChangeShapeType="1"/>
            </p:cNvSpPr>
            <p:nvPr/>
          </p:nvSpPr>
          <p:spPr bwMode="auto">
            <a:xfrm>
              <a:off x="3581"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26" name="Text Box 62"/>
            <p:cNvSpPr txBox="1">
              <a:spLocks noChangeArrowheads="1"/>
            </p:cNvSpPr>
            <p:nvPr/>
          </p:nvSpPr>
          <p:spPr bwMode="auto">
            <a:xfrm>
              <a:off x="2682" y="2554"/>
              <a:ext cx="375" cy="368"/>
            </a:xfrm>
            <a:prstGeom prst="rect">
              <a:avLst/>
            </a:prstGeom>
            <a:noFill/>
            <a:ln w="9525" algn="ctr">
              <a:noFill/>
              <a:miter lim="800000"/>
              <a:headEnd/>
              <a:tailEnd/>
            </a:ln>
          </p:spPr>
          <p:txBody>
            <a:bodyPr wrap="none">
              <a:spAutoFit/>
            </a:bodyPr>
            <a:lstStyle/>
            <a:p>
              <a:r>
                <a:rPr lang="en-US" sz="3200">
                  <a:solidFill>
                    <a:schemeClr val="tx1"/>
                  </a:solidFill>
                  <a:latin typeface="+mj-lt"/>
                </a:rPr>
                <a:t>…</a:t>
              </a:r>
            </a:p>
          </p:txBody>
        </p:sp>
      </p:grpSp>
      <p:grpSp>
        <p:nvGrpSpPr>
          <p:cNvPr id="71685" name="Group 2"/>
          <p:cNvGrpSpPr>
            <a:grpSpLocks/>
          </p:cNvGrpSpPr>
          <p:nvPr/>
        </p:nvGrpSpPr>
        <p:grpSpPr bwMode="auto">
          <a:xfrm>
            <a:off x="2219325" y="4354513"/>
            <a:ext cx="4205288" cy="719137"/>
            <a:chOff x="1182" y="2554"/>
            <a:chExt cx="2649" cy="453"/>
          </a:xfrm>
        </p:grpSpPr>
        <p:sp>
          <p:nvSpPr>
            <p:cNvPr id="880643" name="AutoShape 3"/>
            <p:cNvSpPr>
              <a:spLocks noChangeArrowheads="1"/>
            </p:cNvSpPr>
            <p:nvPr/>
          </p:nvSpPr>
          <p:spPr bwMode="auto">
            <a:xfrm>
              <a:off x="1182" y="2642"/>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71712" name="Line 4"/>
            <p:cNvSpPr>
              <a:spLocks noChangeShapeType="1"/>
            </p:cNvSpPr>
            <p:nvPr/>
          </p:nvSpPr>
          <p:spPr bwMode="auto">
            <a:xfrm>
              <a:off x="1467"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13" name="Line 5"/>
            <p:cNvSpPr>
              <a:spLocks noChangeShapeType="1"/>
            </p:cNvSpPr>
            <p:nvPr/>
          </p:nvSpPr>
          <p:spPr bwMode="auto">
            <a:xfrm>
              <a:off x="1769"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14" name="Line 6"/>
            <p:cNvSpPr>
              <a:spLocks noChangeShapeType="1"/>
            </p:cNvSpPr>
            <p:nvPr/>
          </p:nvSpPr>
          <p:spPr bwMode="auto">
            <a:xfrm>
              <a:off x="2071"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15" name="Line 7"/>
            <p:cNvSpPr>
              <a:spLocks noChangeShapeType="1"/>
            </p:cNvSpPr>
            <p:nvPr/>
          </p:nvSpPr>
          <p:spPr bwMode="auto">
            <a:xfrm>
              <a:off x="2373"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16" name="Line 8"/>
            <p:cNvSpPr>
              <a:spLocks noChangeShapeType="1"/>
            </p:cNvSpPr>
            <p:nvPr/>
          </p:nvSpPr>
          <p:spPr bwMode="auto">
            <a:xfrm>
              <a:off x="3279"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17" name="Line 9"/>
            <p:cNvSpPr>
              <a:spLocks noChangeShapeType="1"/>
            </p:cNvSpPr>
            <p:nvPr/>
          </p:nvSpPr>
          <p:spPr bwMode="auto">
            <a:xfrm>
              <a:off x="3581" y="2642"/>
              <a:ext cx="8" cy="365"/>
            </a:xfrm>
            <a:prstGeom prst="line">
              <a:avLst/>
            </a:prstGeom>
            <a:noFill/>
            <a:ln w="38100">
              <a:solidFill>
                <a:schemeClr val="tx1"/>
              </a:solidFill>
              <a:round/>
              <a:headEnd/>
              <a:tailEnd/>
            </a:ln>
          </p:spPr>
          <p:txBody>
            <a:bodyPr wrap="none" anchor="ctr"/>
            <a:lstStyle/>
            <a:p>
              <a:endParaRPr lang="en-US">
                <a:latin typeface="+mj-lt"/>
              </a:endParaRPr>
            </a:p>
          </p:txBody>
        </p:sp>
        <p:sp>
          <p:nvSpPr>
            <p:cNvPr id="71718" name="Text Box 10"/>
            <p:cNvSpPr txBox="1">
              <a:spLocks noChangeArrowheads="1"/>
            </p:cNvSpPr>
            <p:nvPr/>
          </p:nvSpPr>
          <p:spPr bwMode="auto">
            <a:xfrm>
              <a:off x="2682" y="2554"/>
              <a:ext cx="375" cy="368"/>
            </a:xfrm>
            <a:prstGeom prst="rect">
              <a:avLst/>
            </a:prstGeom>
            <a:noFill/>
            <a:ln w="9525" algn="ctr">
              <a:noFill/>
              <a:miter lim="800000"/>
              <a:headEnd/>
              <a:tailEnd/>
            </a:ln>
          </p:spPr>
          <p:txBody>
            <a:bodyPr wrap="none">
              <a:spAutoFit/>
            </a:bodyPr>
            <a:lstStyle/>
            <a:p>
              <a:r>
                <a:rPr lang="en-US" sz="3200">
                  <a:solidFill>
                    <a:schemeClr val="tx1"/>
                  </a:solidFill>
                  <a:latin typeface="+mj-lt"/>
                </a:rPr>
                <a:t>…</a:t>
              </a:r>
            </a:p>
          </p:txBody>
        </p:sp>
      </p:grpSp>
      <p:sp>
        <p:nvSpPr>
          <p:cNvPr id="880651" name="AutoShape 11"/>
          <p:cNvSpPr>
            <a:spLocks noChangeArrowheads="1"/>
          </p:cNvSpPr>
          <p:nvPr/>
        </p:nvSpPr>
        <p:spPr bwMode="auto">
          <a:xfrm>
            <a:off x="871538" y="3449638"/>
            <a:ext cx="912812"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j-lt"/>
            </a:endParaRPr>
          </a:p>
        </p:txBody>
      </p:sp>
      <p:sp>
        <p:nvSpPr>
          <p:cNvPr id="71687" name="Rectangle 12"/>
          <p:cNvSpPr>
            <a:spLocks noGrp="1" noChangeArrowheads="1"/>
          </p:cNvSpPr>
          <p:nvPr>
            <p:ph type="title"/>
          </p:nvPr>
        </p:nvSpPr>
        <p:spPr>
          <a:xfrm>
            <a:off x="639763" y="323850"/>
            <a:ext cx="7772400" cy="1143000"/>
          </a:xfrm>
        </p:spPr>
        <p:txBody>
          <a:bodyPr/>
          <a:lstStyle/>
          <a:p>
            <a:r>
              <a:rPr lang="en-US" smtClean="0"/>
              <a:t>Wait-free Construction</a:t>
            </a:r>
          </a:p>
        </p:txBody>
      </p:sp>
      <p:sp>
        <p:nvSpPr>
          <p:cNvPr id="880653" name="AutoShape 13"/>
          <p:cNvSpPr>
            <a:spLocks noChangeArrowheads="1"/>
          </p:cNvSpPr>
          <p:nvPr/>
        </p:nvSpPr>
        <p:spPr bwMode="auto">
          <a:xfrm>
            <a:off x="4425950" y="3446463"/>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80654" name="AutoShape 14"/>
          <p:cNvSpPr>
            <a:spLocks noChangeArrowheads="1"/>
          </p:cNvSpPr>
          <p:nvPr/>
        </p:nvSpPr>
        <p:spPr bwMode="auto">
          <a:xfrm>
            <a:off x="3243263" y="3446463"/>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80655" name="AutoShape 15"/>
          <p:cNvSpPr>
            <a:spLocks noChangeArrowheads="1"/>
          </p:cNvSpPr>
          <p:nvPr/>
        </p:nvSpPr>
        <p:spPr bwMode="auto">
          <a:xfrm>
            <a:off x="2060575" y="3430588"/>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j-lt"/>
            </a:endParaRPr>
          </a:p>
        </p:txBody>
      </p:sp>
      <p:sp>
        <p:nvSpPr>
          <p:cNvPr id="71691" name="Line 16"/>
          <p:cNvSpPr>
            <a:spLocks noChangeShapeType="1"/>
          </p:cNvSpPr>
          <p:nvPr/>
        </p:nvSpPr>
        <p:spPr bwMode="auto">
          <a:xfrm>
            <a:off x="2973388" y="3681413"/>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71692" name="Line 17"/>
          <p:cNvSpPr>
            <a:spLocks noChangeShapeType="1"/>
          </p:cNvSpPr>
          <p:nvPr/>
        </p:nvSpPr>
        <p:spPr bwMode="auto">
          <a:xfrm>
            <a:off x="4157663" y="3681413"/>
            <a:ext cx="268287"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71693" name="Line 18"/>
          <p:cNvSpPr>
            <a:spLocks noChangeShapeType="1"/>
          </p:cNvSpPr>
          <p:nvPr/>
        </p:nvSpPr>
        <p:spPr bwMode="auto">
          <a:xfrm>
            <a:off x="1790700" y="3665538"/>
            <a:ext cx="269875" cy="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71694" name="Text Box 19"/>
          <p:cNvSpPr txBox="1">
            <a:spLocks noChangeArrowheads="1"/>
          </p:cNvSpPr>
          <p:nvPr/>
        </p:nvSpPr>
        <p:spPr bwMode="auto">
          <a:xfrm>
            <a:off x="1089502" y="4560888"/>
            <a:ext cx="902811" cy="461665"/>
          </a:xfrm>
          <a:prstGeom prst="rect">
            <a:avLst/>
          </a:prstGeom>
          <a:noFill/>
          <a:ln w="9525">
            <a:noFill/>
            <a:miter lim="800000"/>
            <a:headEnd/>
            <a:tailEnd/>
          </a:ln>
        </p:spPr>
        <p:txBody>
          <a:bodyPr wrap="none">
            <a:spAutoFit/>
          </a:bodyPr>
          <a:lstStyle/>
          <a:p>
            <a:pPr algn="r"/>
            <a:r>
              <a:rPr lang="en-US" b="1" dirty="0">
                <a:latin typeface="+mj-lt"/>
              </a:rPr>
              <a:t>head</a:t>
            </a:r>
          </a:p>
        </p:txBody>
      </p:sp>
      <p:sp>
        <p:nvSpPr>
          <p:cNvPr id="71695" name="Text Box 20"/>
          <p:cNvSpPr txBox="1">
            <a:spLocks noChangeArrowheads="1"/>
          </p:cNvSpPr>
          <p:nvPr/>
        </p:nvSpPr>
        <p:spPr bwMode="auto">
          <a:xfrm>
            <a:off x="1216483" y="3392488"/>
            <a:ext cx="412292" cy="584775"/>
          </a:xfrm>
          <a:prstGeom prst="rect">
            <a:avLst/>
          </a:prstGeom>
          <a:noFill/>
          <a:ln w="9525">
            <a:noFill/>
            <a:miter lim="800000"/>
            <a:headEnd/>
            <a:tailEnd/>
          </a:ln>
        </p:spPr>
        <p:txBody>
          <a:bodyPr wrap="none">
            <a:spAutoFit/>
          </a:bodyPr>
          <a:lstStyle/>
          <a:p>
            <a:pPr algn="r"/>
            <a:r>
              <a:rPr lang="en-US" sz="3200" b="1">
                <a:latin typeface="+mj-lt"/>
              </a:rPr>
              <a:t>1</a:t>
            </a:r>
          </a:p>
        </p:txBody>
      </p:sp>
      <p:sp>
        <p:nvSpPr>
          <p:cNvPr id="71696" name="Text Box 21"/>
          <p:cNvSpPr txBox="1">
            <a:spLocks noChangeArrowheads="1"/>
          </p:cNvSpPr>
          <p:nvPr/>
        </p:nvSpPr>
        <p:spPr bwMode="auto">
          <a:xfrm>
            <a:off x="2335671" y="3392488"/>
            <a:ext cx="412292" cy="584775"/>
          </a:xfrm>
          <a:prstGeom prst="rect">
            <a:avLst/>
          </a:prstGeom>
          <a:noFill/>
          <a:ln w="9525">
            <a:noFill/>
            <a:miter lim="800000"/>
            <a:headEnd/>
            <a:tailEnd/>
          </a:ln>
        </p:spPr>
        <p:txBody>
          <a:bodyPr wrap="none">
            <a:spAutoFit/>
          </a:bodyPr>
          <a:lstStyle/>
          <a:p>
            <a:pPr algn="r"/>
            <a:r>
              <a:rPr lang="en-US" sz="3200" b="1">
                <a:latin typeface="+mj-lt"/>
              </a:rPr>
              <a:t>2</a:t>
            </a:r>
          </a:p>
        </p:txBody>
      </p:sp>
      <p:sp>
        <p:nvSpPr>
          <p:cNvPr id="71697" name="Text Box 22"/>
          <p:cNvSpPr txBox="1">
            <a:spLocks noChangeArrowheads="1"/>
          </p:cNvSpPr>
          <p:nvPr/>
        </p:nvSpPr>
        <p:spPr bwMode="auto">
          <a:xfrm>
            <a:off x="3454858" y="3392488"/>
            <a:ext cx="412292" cy="584775"/>
          </a:xfrm>
          <a:prstGeom prst="rect">
            <a:avLst/>
          </a:prstGeom>
          <a:noFill/>
          <a:ln w="9525">
            <a:noFill/>
            <a:miter lim="800000"/>
            <a:headEnd/>
            <a:tailEnd/>
          </a:ln>
        </p:spPr>
        <p:txBody>
          <a:bodyPr wrap="none">
            <a:spAutoFit/>
          </a:bodyPr>
          <a:lstStyle/>
          <a:p>
            <a:pPr algn="r"/>
            <a:r>
              <a:rPr lang="en-US" sz="3200" b="1">
                <a:latin typeface="+mj-lt"/>
              </a:rPr>
              <a:t>3</a:t>
            </a:r>
          </a:p>
        </p:txBody>
      </p:sp>
      <p:sp>
        <p:nvSpPr>
          <p:cNvPr id="71698" name="Text Box 29"/>
          <p:cNvSpPr txBox="1">
            <a:spLocks noChangeArrowheads="1"/>
          </p:cNvSpPr>
          <p:nvPr/>
        </p:nvSpPr>
        <p:spPr bwMode="auto">
          <a:xfrm>
            <a:off x="819103" y="2951163"/>
            <a:ext cx="628697" cy="461665"/>
          </a:xfrm>
          <a:prstGeom prst="rect">
            <a:avLst/>
          </a:prstGeom>
          <a:noFill/>
          <a:ln w="9525">
            <a:noFill/>
            <a:miter lim="800000"/>
            <a:headEnd/>
            <a:tailEnd/>
          </a:ln>
        </p:spPr>
        <p:txBody>
          <a:bodyPr wrap="none">
            <a:spAutoFit/>
          </a:bodyPr>
          <a:lstStyle/>
          <a:p>
            <a:pPr algn="r"/>
            <a:r>
              <a:rPr lang="en-US" b="1" dirty="0">
                <a:latin typeface="+mj-lt"/>
              </a:rPr>
              <a:t>tail</a:t>
            </a:r>
          </a:p>
        </p:txBody>
      </p:sp>
      <p:sp>
        <p:nvSpPr>
          <p:cNvPr id="71699" name="Text Box 31"/>
          <p:cNvSpPr txBox="1">
            <a:spLocks noChangeArrowheads="1"/>
          </p:cNvSpPr>
          <p:nvPr/>
        </p:nvSpPr>
        <p:spPr bwMode="auto">
          <a:xfrm>
            <a:off x="3722688" y="2881313"/>
            <a:ext cx="255587" cy="396875"/>
          </a:xfrm>
          <a:prstGeom prst="rect">
            <a:avLst/>
          </a:prstGeom>
          <a:noFill/>
          <a:ln w="9525">
            <a:noFill/>
            <a:miter lim="800000"/>
            <a:headEnd/>
            <a:tailEnd/>
          </a:ln>
        </p:spPr>
        <p:txBody>
          <a:bodyPr wrap="none">
            <a:spAutoFit/>
          </a:bodyPr>
          <a:lstStyle/>
          <a:p>
            <a:pPr algn="r"/>
            <a:r>
              <a:rPr lang="en-US" sz="2000" b="1" dirty="0" err="1">
                <a:solidFill>
                  <a:schemeClr val="tx1"/>
                </a:solidFill>
                <a:latin typeface="+mj-lt"/>
              </a:rPr>
              <a:t>i</a:t>
            </a:r>
            <a:endParaRPr lang="en-US" sz="2000" b="1" dirty="0">
              <a:solidFill>
                <a:schemeClr val="tx1"/>
              </a:solidFill>
              <a:latin typeface="+mj-lt"/>
            </a:endParaRPr>
          </a:p>
        </p:txBody>
      </p:sp>
      <p:sp>
        <p:nvSpPr>
          <p:cNvPr id="71700" name="Text Box 32"/>
          <p:cNvSpPr txBox="1">
            <a:spLocks noChangeArrowheads="1"/>
          </p:cNvSpPr>
          <p:nvPr/>
        </p:nvSpPr>
        <p:spPr bwMode="auto">
          <a:xfrm>
            <a:off x="4667708" y="3395663"/>
            <a:ext cx="412292" cy="584775"/>
          </a:xfrm>
          <a:prstGeom prst="rect">
            <a:avLst/>
          </a:prstGeom>
          <a:noFill/>
          <a:ln w="9525">
            <a:noFill/>
            <a:miter lim="800000"/>
            <a:headEnd/>
            <a:tailEnd/>
          </a:ln>
        </p:spPr>
        <p:txBody>
          <a:bodyPr wrap="none">
            <a:spAutoFit/>
          </a:bodyPr>
          <a:lstStyle/>
          <a:p>
            <a:pPr algn="r"/>
            <a:r>
              <a:rPr lang="en-US" sz="3200" b="1">
                <a:latin typeface="+mj-lt"/>
              </a:rPr>
              <a:t>4</a:t>
            </a:r>
          </a:p>
        </p:txBody>
      </p:sp>
      <p:sp>
        <p:nvSpPr>
          <p:cNvPr id="71701" name="Freeform 35"/>
          <p:cNvSpPr>
            <a:spLocks/>
          </p:cNvSpPr>
          <p:nvPr/>
        </p:nvSpPr>
        <p:spPr bwMode="auto">
          <a:xfrm>
            <a:off x="5402263" y="3992563"/>
            <a:ext cx="484187"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71702" name="Freeform 36"/>
          <p:cNvSpPr>
            <a:spLocks/>
          </p:cNvSpPr>
          <p:nvPr/>
        </p:nvSpPr>
        <p:spPr bwMode="auto">
          <a:xfrm flipH="1">
            <a:off x="3830638" y="3992563"/>
            <a:ext cx="703262"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71703" name="Freeform 37"/>
          <p:cNvSpPr>
            <a:spLocks/>
          </p:cNvSpPr>
          <p:nvPr/>
        </p:nvSpPr>
        <p:spPr bwMode="auto">
          <a:xfrm>
            <a:off x="2884488" y="4022725"/>
            <a:ext cx="542925"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71704" name="Line 38"/>
          <p:cNvSpPr>
            <a:spLocks noChangeShapeType="1"/>
          </p:cNvSpPr>
          <p:nvPr/>
        </p:nvSpPr>
        <p:spPr bwMode="auto">
          <a:xfrm flipV="1">
            <a:off x="2425700" y="3976688"/>
            <a:ext cx="6350" cy="857250"/>
          </a:xfrm>
          <a:prstGeom prst="line">
            <a:avLst/>
          </a:prstGeom>
          <a:noFill/>
          <a:ln w="76200">
            <a:solidFill>
              <a:schemeClr val="tx1"/>
            </a:solidFill>
            <a:round/>
            <a:headEnd/>
            <a:tailEnd type="triangle" w="med" len="med"/>
          </a:ln>
        </p:spPr>
        <p:txBody>
          <a:bodyPr wrap="none" anchor="ctr"/>
          <a:lstStyle/>
          <a:p>
            <a:endParaRPr lang="en-US">
              <a:latin typeface="+mj-lt"/>
            </a:endParaRPr>
          </a:p>
        </p:txBody>
      </p:sp>
      <p:sp>
        <p:nvSpPr>
          <p:cNvPr id="71705" name="Freeform 39"/>
          <p:cNvSpPr>
            <a:spLocks/>
          </p:cNvSpPr>
          <p:nvPr/>
        </p:nvSpPr>
        <p:spPr bwMode="auto">
          <a:xfrm>
            <a:off x="1827213" y="3963988"/>
            <a:ext cx="1220787"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71706" name="Text Box 52"/>
          <p:cNvSpPr txBox="1">
            <a:spLocks noChangeArrowheads="1"/>
          </p:cNvSpPr>
          <p:nvPr/>
        </p:nvSpPr>
        <p:spPr bwMode="auto">
          <a:xfrm>
            <a:off x="426763" y="2203450"/>
            <a:ext cx="1636987" cy="461665"/>
          </a:xfrm>
          <a:prstGeom prst="rect">
            <a:avLst/>
          </a:prstGeom>
          <a:noFill/>
          <a:ln w="9525">
            <a:noFill/>
            <a:miter lim="800000"/>
            <a:headEnd/>
            <a:tailEnd/>
          </a:ln>
        </p:spPr>
        <p:txBody>
          <a:bodyPr wrap="none">
            <a:spAutoFit/>
          </a:bodyPr>
          <a:lstStyle/>
          <a:p>
            <a:pPr algn="r"/>
            <a:r>
              <a:rPr lang="en-US" b="1" dirty="0">
                <a:latin typeface="+mj-lt"/>
              </a:rPr>
              <a:t>announce</a:t>
            </a:r>
          </a:p>
        </p:txBody>
      </p:sp>
      <p:sp>
        <p:nvSpPr>
          <p:cNvPr id="880693" name="AutoShape 53"/>
          <p:cNvSpPr>
            <a:spLocks noChangeArrowheads="1"/>
          </p:cNvSpPr>
          <p:nvPr/>
        </p:nvSpPr>
        <p:spPr bwMode="auto">
          <a:xfrm>
            <a:off x="5913438" y="1595438"/>
            <a:ext cx="2968625" cy="1028700"/>
          </a:xfrm>
          <a:prstGeom prst="wedgeRoundRectCallout">
            <a:avLst>
              <a:gd name="adj1" fmla="val -117324"/>
              <a:gd name="adj2" fmla="val 39662"/>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dirty="0" smtClean="0">
                <a:solidFill>
                  <a:srgbClr val="FF0000"/>
                </a:solidFill>
                <a:latin typeface="+mj-lt"/>
              </a:rPr>
              <a:t>Ref </a:t>
            </a:r>
            <a:r>
              <a:rPr lang="en-US" sz="2000" b="1" dirty="0">
                <a:solidFill>
                  <a:srgbClr val="FF0000"/>
                </a:solidFill>
                <a:latin typeface="+mj-lt"/>
              </a:rPr>
              <a:t>to cell thread </a:t>
            </a:r>
            <a:r>
              <a:rPr lang="en-US" sz="2000" b="1" dirty="0" err="1">
                <a:solidFill>
                  <a:schemeClr val="tx1"/>
                </a:solidFill>
                <a:latin typeface="+mj-lt"/>
              </a:rPr>
              <a:t>i</a:t>
            </a:r>
            <a:r>
              <a:rPr lang="en-US" sz="2000" b="1" dirty="0">
                <a:solidFill>
                  <a:srgbClr val="FF0000"/>
                </a:solidFill>
                <a:latin typeface="+mj-lt"/>
              </a:rPr>
              <a:t> wants to append</a:t>
            </a:r>
          </a:p>
        </p:txBody>
      </p:sp>
      <p:sp>
        <p:nvSpPr>
          <p:cNvPr id="880704" name="AutoShape 64"/>
          <p:cNvSpPr>
            <a:spLocks noChangeArrowheads="1"/>
          </p:cNvSpPr>
          <p:nvPr/>
        </p:nvSpPr>
        <p:spPr bwMode="auto">
          <a:xfrm>
            <a:off x="4460875" y="1298575"/>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71709" name="Freeform 65"/>
          <p:cNvSpPr>
            <a:spLocks/>
          </p:cNvSpPr>
          <p:nvPr/>
        </p:nvSpPr>
        <p:spPr bwMode="auto">
          <a:xfrm flipH="1">
            <a:off x="3760788" y="1549400"/>
            <a:ext cx="703262"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a:latin typeface="+mj-lt"/>
            </a:endParaRPr>
          </a:p>
        </p:txBody>
      </p:sp>
      <p:sp>
        <p:nvSpPr>
          <p:cNvPr id="71710" name="Text Box 66"/>
          <p:cNvSpPr txBox="1">
            <a:spLocks noChangeArrowheads="1"/>
          </p:cNvSpPr>
          <p:nvPr/>
        </p:nvSpPr>
        <p:spPr bwMode="auto">
          <a:xfrm>
            <a:off x="3802063" y="5157788"/>
            <a:ext cx="255587" cy="396875"/>
          </a:xfrm>
          <a:prstGeom prst="rect">
            <a:avLst/>
          </a:prstGeom>
          <a:noFill/>
          <a:ln w="9525">
            <a:noFill/>
            <a:miter lim="800000"/>
            <a:headEnd/>
            <a:tailEnd/>
          </a:ln>
        </p:spPr>
        <p:txBody>
          <a:bodyPr wrap="none">
            <a:spAutoFit/>
          </a:bodyPr>
          <a:lstStyle/>
          <a:p>
            <a:pPr algn="r"/>
            <a:r>
              <a:rPr lang="en-US" sz="2000" b="1" dirty="0" err="1">
                <a:solidFill>
                  <a:schemeClr val="tx1"/>
                </a:solidFill>
                <a:latin typeface="+mj-lt"/>
              </a:rPr>
              <a:t>i</a:t>
            </a:r>
            <a:endParaRPr lang="en-US" sz="2000" b="1" dirty="0">
              <a:solidFill>
                <a:schemeClr val="tx1"/>
              </a:solidFill>
              <a:latin typeface="+mj-lt"/>
            </a:endParaRPr>
          </a:p>
        </p:txBody>
      </p:sp>
      <p:sp>
        <p:nvSpPr>
          <p:cNvPr id="47" name="Slide Number Placeholder 46"/>
          <p:cNvSpPr>
            <a:spLocks noGrp="1"/>
          </p:cNvSpPr>
          <p:nvPr>
            <p:ph type="sldNum" sz="quarter" idx="11"/>
          </p:nvPr>
        </p:nvSpPr>
        <p:spPr/>
        <p:txBody>
          <a:bodyPr/>
          <a:lstStyle/>
          <a:p>
            <a:pPr>
              <a:defRPr/>
            </a:pPr>
            <a:fld id="{E6B53126-0003-4205-8CA0-12067C577708}" type="slidenum">
              <a:rPr lang="ar-SA" smtClean="0">
                <a:latin typeface="+mj-lt"/>
              </a:rPr>
              <a:pPr>
                <a:defRPr/>
              </a:pPr>
              <a:t>71</a:t>
            </a:fld>
            <a:endParaRPr lang="en-US">
              <a:latin typeface="+mj-lt"/>
            </a:endParaRPr>
          </a:p>
        </p:txBody>
      </p:sp>
      <p:sp>
        <p:nvSpPr>
          <p:cNvPr id="48" name="Footer Placeholder 47"/>
          <p:cNvSpPr>
            <a:spLocks noGrp="1"/>
          </p:cNvSpPr>
          <p:nvPr>
            <p:ph type="ftr" sz="quarter" idx="10"/>
          </p:nvPr>
        </p:nvSpPr>
        <p:spPr/>
        <p:txBody>
          <a:bodyPr/>
          <a:lstStyle/>
          <a:p>
            <a:pPr>
              <a:defRPr/>
            </a:pPr>
            <a:r>
              <a:rPr lang="en-US" smtClean="0">
                <a:latin typeface="+mj-lt"/>
              </a:rPr>
              <a:t>Art of Multiprocessor Programming</a:t>
            </a:r>
            <a:endParaRPr lang="en-US">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3"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6"/>
          <p:cNvSpPr>
            <a:spLocks noChangeArrowheads="1"/>
          </p:cNvSpPr>
          <p:nvPr/>
        </p:nvSpPr>
        <p:spPr bwMode="auto">
          <a:xfrm>
            <a:off x="711200" y="1908175"/>
            <a:ext cx="7831138" cy="3046988"/>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 class</a:t>
            </a:r>
            <a:r>
              <a:rPr lang="en-US" b="1" dirty="0">
                <a:latin typeface="Courier New" pitchFamily="49" charset="0"/>
              </a:rPr>
              <a:t> Universal {</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announce; </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head;</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tail = </a:t>
            </a:r>
            <a:r>
              <a:rPr lang="en-US" b="1" dirty="0">
                <a:solidFill>
                  <a:schemeClr val="tx1"/>
                </a:solidFill>
                <a:latin typeface="Courier New" pitchFamily="49" charset="0"/>
              </a:rPr>
              <a:t>new</a:t>
            </a:r>
            <a:r>
              <a:rPr lang="en-US" b="1" dirty="0">
                <a:latin typeface="Courier New" pitchFamily="49" charset="0"/>
              </a:rPr>
              <a:t> node();</a:t>
            </a:r>
          </a:p>
          <a:p>
            <a:r>
              <a:rPr lang="en-US" b="1" dirty="0">
                <a:latin typeface="Courier New" pitchFamily="49" charset="0"/>
              </a:rPr>
              <a:t>  </a:t>
            </a:r>
            <a:r>
              <a:rPr lang="en-US" b="1" dirty="0" err="1">
                <a:latin typeface="Courier New" pitchFamily="49" charset="0"/>
              </a:rPr>
              <a:t>tail.seq</a:t>
            </a:r>
            <a:r>
              <a:rPr lang="en-US" b="1" dirty="0">
                <a:latin typeface="Courier New" pitchFamily="49" charset="0"/>
              </a:rPr>
              <a:t> = 1;</a:t>
            </a:r>
          </a:p>
          <a:p>
            <a:r>
              <a:rPr lang="en-US" b="1" dirty="0">
                <a:latin typeface="Courier New" pitchFamily="49" charset="0"/>
              </a:rPr>
              <a:t>  </a:t>
            </a:r>
            <a:r>
              <a:rPr lang="en-US" b="1" dirty="0">
                <a:solidFill>
                  <a:schemeClr val="tx1"/>
                </a:solidFill>
                <a:latin typeface="Courier New" pitchFamily="49" charset="0"/>
              </a:rPr>
              <a:t>for</a:t>
            </a:r>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j=0; j &lt; n; j++){</a:t>
            </a:r>
          </a:p>
          <a:p>
            <a:r>
              <a:rPr lang="en-US" b="1" dirty="0">
                <a:latin typeface="Courier New" pitchFamily="49" charset="0"/>
              </a:rPr>
              <a:t>    head[j] = tail; announce[j] = tail</a:t>
            </a:r>
          </a:p>
          <a:p>
            <a:r>
              <a:rPr lang="en-US" b="1" dirty="0">
                <a:latin typeface="Courier New" pitchFamily="49" charset="0"/>
              </a:rPr>
              <a:t>  };</a:t>
            </a:r>
          </a:p>
        </p:txBody>
      </p:sp>
      <p:sp>
        <p:nvSpPr>
          <p:cNvPr id="72709" name="Rectangle 2"/>
          <p:cNvSpPr>
            <a:spLocks noGrp="1" noChangeArrowheads="1"/>
          </p:cNvSpPr>
          <p:nvPr>
            <p:ph type="title"/>
          </p:nvPr>
        </p:nvSpPr>
        <p:spPr/>
        <p:txBody>
          <a:bodyPr/>
          <a:lstStyle/>
          <a:p>
            <a:r>
              <a:rPr lang="en-US" smtClean="0"/>
              <a:t>The Announce Array</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72</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ChangeArrowheads="1"/>
          </p:cNvSpPr>
          <p:nvPr/>
        </p:nvSpPr>
        <p:spPr bwMode="auto">
          <a:xfrm>
            <a:off x="711200" y="1908175"/>
            <a:ext cx="7831138" cy="3046988"/>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Universal {</a:t>
            </a:r>
          </a:p>
          <a:p>
            <a:r>
              <a:rPr lang="en-US" b="1" dirty="0">
                <a:latin typeface="Courier New" pitchFamily="49" charset="0"/>
              </a:rPr>
              <a:t>  </a:t>
            </a:r>
            <a:r>
              <a:rPr lang="en-US" b="1" dirty="0">
                <a:solidFill>
                  <a:schemeClr val="tx1"/>
                </a:solidFill>
                <a:latin typeface="Courier New" pitchFamily="49" charset="0"/>
              </a:rPr>
              <a:t>private</a:t>
            </a:r>
            <a:r>
              <a:rPr lang="en-US" b="1" dirty="0">
                <a:latin typeface="Courier New" pitchFamily="49" charset="0"/>
              </a:rPr>
              <a:t> Node[] announce; </a:t>
            </a:r>
          </a:p>
          <a:p>
            <a:r>
              <a:rPr lang="en-US" b="1" dirty="0">
                <a:latin typeface="Courier New" pitchFamily="49" charset="0"/>
              </a:rPr>
              <a:t>  </a:t>
            </a:r>
            <a:r>
              <a:rPr lang="en-US" b="1" dirty="0">
                <a:solidFill>
                  <a:schemeClr val="folHlink"/>
                </a:solidFill>
                <a:latin typeface="Courier New" pitchFamily="49" charset="0"/>
              </a:rPr>
              <a:t>private Node[] head;</a:t>
            </a:r>
          </a:p>
          <a:p>
            <a:r>
              <a:rPr lang="en-US" b="1" dirty="0">
                <a:solidFill>
                  <a:schemeClr val="folHlink"/>
                </a:solidFill>
                <a:latin typeface="Courier New" pitchFamily="49" charset="0"/>
              </a:rPr>
              <a:t>  private Node tail = new node();</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tail.seq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for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j=0; j &lt; n; j++){</a:t>
            </a:r>
          </a:p>
          <a:p>
            <a:r>
              <a:rPr lang="en-US" b="1" dirty="0">
                <a:solidFill>
                  <a:schemeClr val="folHlink"/>
                </a:solidFill>
                <a:latin typeface="Courier New" pitchFamily="49" charset="0"/>
              </a:rPr>
              <a:t>    head[j] = tail; announce[j] = tail</a:t>
            </a:r>
          </a:p>
          <a:p>
            <a:r>
              <a:rPr lang="en-US" b="1" dirty="0">
                <a:solidFill>
                  <a:schemeClr val="folHlink"/>
                </a:solidFill>
                <a:latin typeface="Courier New" pitchFamily="49" charset="0"/>
              </a:rPr>
              <a:t>  };</a:t>
            </a:r>
          </a:p>
        </p:txBody>
      </p:sp>
      <p:sp>
        <p:nvSpPr>
          <p:cNvPr id="73733" name="Rectangle 3"/>
          <p:cNvSpPr>
            <a:spLocks noGrp="1" noChangeArrowheads="1"/>
          </p:cNvSpPr>
          <p:nvPr>
            <p:ph type="title"/>
          </p:nvPr>
        </p:nvSpPr>
        <p:spPr/>
        <p:txBody>
          <a:bodyPr/>
          <a:lstStyle/>
          <a:p>
            <a:r>
              <a:rPr lang="en-US" smtClean="0"/>
              <a:t>The Announce Array</a:t>
            </a:r>
          </a:p>
        </p:txBody>
      </p:sp>
      <p:sp>
        <p:nvSpPr>
          <p:cNvPr id="73734" name="AutoShape 4"/>
          <p:cNvSpPr>
            <a:spLocks noChangeArrowheads="1"/>
          </p:cNvSpPr>
          <p:nvPr/>
        </p:nvSpPr>
        <p:spPr bwMode="auto">
          <a:xfrm>
            <a:off x="1062038" y="2279650"/>
            <a:ext cx="4953000" cy="449263"/>
          </a:xfrm>
          <a:prstGeom prst="wedgeRoundRectCallout">
            <a:avLst>
              <a:gd name="adj1" fmla="val 25639"/>
              <a:gd name="adj2" fmla="val 563426"/>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73735" name="Rectangle 5"/>
          <p:cNvSpPr>
            <a:spLocks noChangeArrowheads="1"/>
          </p:cNvSpPr>
          <p:nvPr/>
        </p:nvSpPr>
        <p:spPr bwMode="auto">
          <a:xfrm>
            <a:off x="1093788" y="5086350"/>
            <a:ext cx="6654800" cy="519113"/>
          </a:xfrm>
          <a:prstGeom prst="rect">
            <a:avLst/>
          </a:prstGeom>
          <a:noFill/>
          <a:ln w="9525">
            <a:noFill/>
            <a:miter lim="800000"/>
            <a:headEnd/>
            <a:tailEnd/>
          </a:ln>
        </p:spPr>
        <p:txBody>
          <a:bodyPr>
            <a:spAutoFit/>
          </a:bodyPr>
          <a:lstStyle/>
          <a:p>
            <a:pPr algn="ctr"/>
            <a:r>
              <a:rPr lang="en-US" sz="2800" b="1" dirty="0" smtClean="0">
                <a:solidFill>
                  <a:srgbClr val="FF0000"/>
                </a:solidFill>
                <a:latin typeface="+mj-lt"/>
              </a:rPr>
              <a:t>New field: announce </a:t>
            </a:r>
            <a:r>
              <a:rPr lang="en-US" sz="2800" b="1" dirty="0">
                <a:solidFill>
                  <a:srgbClr val="FF0000"/>
                </a:solidFill>
                <a:latin typeface="+mj-lt"/>
              </a:rPr>
              <a:t>array</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73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ChangeArrowheads="1"/>
          </p:cNvSpPr>
          <p:nvPr/>
        </p:nvSpPr>
        <p:spPr bwMode="auto">
          <a:xfrm>
            <a:off x="711200" y="1908175"/>
            <a:ext cx="7831138" cy="3046988"/>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class Universal {</a:t>
            </a:r>
          </a:p>
          <a:p>
            <a:r>
              <a:rPr lang="en-US" b="1" dirty="0">
                <a:solidFill>
                  <a:schemeClr val="folHlink"/>
                </a:solidFill>
                <a:latin typeface="Courier New" pitchFamily="49" charset="0"/>
              </a:rPr>
              <a:t>  private Node[] announce; </a:t>
            </a:r>
          </a:p>
          <a:p>
            <a:r>
              <a:rPr lang="en-US" b="1" dirty="0">
                <a:latin typeface="Courier New" pitchFamily="49" charset="0"/>
              </a:rPr>
              <a:t>  </a:t>
            </a:r>
            <a:r>
              <a:rPr lang="en-US" b="1" dirty="0">
                <a:solidFill>
                  <a:schemeClr val="folHlink"/>
                </a:solidFill>
                <a:latin typeface="Courier New" pitchFamily="49" charset="0"/>
              </a:rPr>
              <a:t>private Node[] head;</a:t>
            </a:r>
          </a:p>
          <a:p>
            <a:r>
              <a:rPr lang="en-US" b="1" dirty="0">
                <a:solidFill>
                  <a:schemeClr val="folHlink"/>
                </a:solidFill>
                <a:latin typeface="Courier New" pitchFamily="49" charset="0"/>
              </a:rPr>
              <a:t>  private Node tail = new node();</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tail.seq</a:t>
            </a:r>
            <a:r>
              <a:rPr lang="en-US" b="1" dirty="0">
                <a:solidFill>
                  <a:schemeClr val="folHlink"/>
                </a:solidFill>
                <a:latin typeface="Courier New" pitchFamily="49" charset="0"/>
              </a:rPr>
              <a:t> = 1;</a:t>
            </a:r>
          </a:p>
          <a:p>
            <a:r>
              <a:rPr lang="en-US" b="1" dirty="0">
                <a:solidFill>
                  <a:schemeClr val="folHlink"/>
                </a:solidFill>
                <a:latin typeface="Courier New" pitchFamily="49" charset="0"/>
              </a:rPr>
              <a:t>  for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j=0; j &lt; n; j++){</a:t>
            </a:r>
          </a:p>
          <a:p>
            <a:r>
              <a:rPr lang="en-US" b="1" dirty="0">
                <a:solidFill>
                  <a:schemeClr val="folHlink"/>
                </a:solidFill>
                <a:latin typeface="Courier New" pitchFamily="49" charset="0"/>
              </a:rPr>
              <a:t>    head[j] = tail; </a:t>
            </a:r>
            <a:r>
              <a:rPr lang="en-US" b="1" dirty="0">
                <a:solidFill>
                  <a:srgbClr val="3333FF"/>
                </a:solidFill>
                <a:latin typeface="Courier New" pitchFamily="49" charset="0"/>
              </a:rPr>
              <a:t>announce[j] = tail</a:t>
            </a:r>
          </a:p>
          <a:p>
            <a:r>
              <a:rPr lang="en-US" b="1" dirty="0">
                <a:solidFill>
                  <a:schemeClr val="folHlink"/>
                </a:solidFill>
                <a:latin typeface="Courier New" pitchFamily="49" charset="0"/>
              </a:rPr>
              <a:t>  };</a:t>
            </a:r>
          </a:p>
        </p:txBody>
      </p:sp>
      <p:sp>
        <p:nvSpPr>
          <p:cNvPr id="74757" name="Rectangle 3"/>
          <p:cNvSpPr>
            <a:spLocks noGrp="1" noChangeArrowheads="1"/>
          </p:cNvSpPr>
          <p:nvPr>
            <p:ph type="title"/>
          </p:nvPr>
        </p:nvSpPr>
        <p:spPr/>
        <p:txBody>
          <a:bodyPr/>
          <a:lstStyle/>
          <a:p>
            <a:r>
              <a:rPr lang="en-US" smtClean="0"/>
              <a:t>The Announce Array</a:t>
            </a:r>
          </a:p>
        </p:txBody>
      </p:sp>
      <p:sp>
        <p:nvSpPr>
          <p:cNvPr id="74758" name="AutoShape 4"/>
          <p:cNvSpPr>
            <a:spLocks noChangeArrowheads="1"/>
          </p:cNvSpPr>
          <p:nvPr/>
        </p:nvSpPr>
        <p:spPr bwMode="auto">
          <a:xfrm>
            <a:off x="4191000" y="4065588"/>
            <a:ext cx="3876675" cy="536575"/>
          </a:xfrm>
          <a:prstGeom prst="wedgeRoundRectCallout">
            <a:avLst>
              <a:gd name="adj1" fmla="val -24120"/>
              <a:gd name="adj2" fmla="val 139056"/>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74759" name="Rectangle 5"/>
          <p:cNvSpPr>
            <a:spLocks noChangeArrowheads="1"/>
          </p:cNvSpPr>
          <p:nvPr/>
        </p:nvSpPr>
        <p:spPr bwMode="auto">
          <a:xfrm>
            <a:off x="1093788" y="5086350"/>
            <a:ext cx="6654800" cy="519113"/>
          </a:xfrm>
          <a:prstGeom prst="rect">
            <a:avLst/>
          </a:prstGeom>
          <a:noFill/>
          <a:ln w="9525">
            <a:noFill/>
            <a:miter lim="800000"/>
            <a:headEnd/>
            <a:tailEnd/>
          </a:ln>
        </p:spPr>
        <p:txBody>
          <a:bodyPr>
            <a:spAutoFit/>
          </a:bodyPr>
          <a:lstStyle/>
          <a:p>
            <a:pPr algn="ctr"/>
            <a:r>
              <a:rPr lang="en-US" sz="2800" b="1" dirty="0">
                <a:solidFill>
                  <a:srgbClr val="FF0000"/>
                </a:solidFill>
                <a:latin typeface="+mj-lt"/>
              </a:rPr>
              <a:t>All entries initially point to tail</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74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ChangeArrowheads="1"/>
          </p:cNvSpPr>
          <p:nvPr/>
        </p:nvSpPr>
        <p:spPr bwMode="auto">
          <a:xfrm>
            <a:off x="538163" y="1487488"/>
            <a:ext cx="7950200" cy="3416320"/>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public</a:t>
            </a:r>
            <a:r>
              <a:rPr lang="en-US" b="1" dirty="0">
                <a:latin typeface="Courier New" pitchFamily="49" charset="0"/>
              </a:rPr>
              <a:t> Response apply(</a:t>
            </a:r>
            <a:r>
              <a:rPr lang="en-US" b="1" dirty="0" err="1">
                <a:latin typeface="Courier New" pitchFamily="49" charset="0"/>
              </a:rPr>
              <a:t>Invoc</a:t>
            </a:r>
            <a:r>
              <a:rPr lang="en-US" b="1" dirty="0">
                <a:latin typeface="Courier New" pitchFamily="49" charset="0"/>
              </a:rPr>
              <a:t> </a:t>
            </a:r>
            <a:r>
              <a:rPr lang="en-US" b="1" dirty="0" err="1">
                <a:latin typeface="Courier New" pitchFamily="49" charset="0"/>
              </a:rPr>
              <a:t>invoc</a:t>
            </a:r>
            <a:r>
              <a:rPr lang="en-US" b="1" dirty="0">
                <a:latin typeface="Courier New" pitchFamily="49" charset="0"/>
              </a:rPr>
              <a:t>) {</a:t>
            </a:r>
          </a:p>
          <a:p>
            <a:r>
              <a:rPr lang="en-US" b="1" dirty="0">
                <a:latin typeface="Courier New" pitchFamily="49" charset="0"/>
              </a:rPr>
              <a:t>  </a:t>
            </a:r>
            <a:r>
              <a:rPr lang="en-US" b="1" dirty="0" err="1">
                <a:solidFill>
                  <a:schemeClr val="tx1"/>
                </a:solidFill>
                <a:latin typeface="Courier New" pitchFamily="49" charset="0"/>
              </a:rPr>
              <a:t>int</a:t>
            </a:r>
            <a:r>
              <a:rPr lang="en-US" b="1" dirty="0">
                <a:latin typeface="Courier New" pitchFamily="49" charset="0"/>
              </a:rPr>
              <a:t> </a:t>
            </a:r>
            <a:r>
              <a:rPr lang="en-US" b="1" dirty="0" err="1">
                <a:latin typeface="Courier New" pitchFamily="49" charset="0"/>
              </a:rPr>
              <a:t>i</a:t>
            </a:r>
            <a:r>
              <a:rPr lang="en-US" b="1" dirty="0">
                <a:latin typeface="Courier New" pitchFamily="49" charset="0"/>
              </a:rPr>
              <a:t> = </a:t>
            </a:r>
            <a:r>
              <a:rPr lang="en-US" b="1" dirty="0" err="1">
                <a:latin typeface="Courier New" pitchFamily="49" charset="0"/>
              </a:rPr>
              <a:t>ThreadID.get</a:t>
            </a:r>
            <a:r>
              <a:rPr lang="en-US" b="1" dirty="0">
                <a:latin typeface="Courier New" pitchFamily="49" charset="0"/>
              </a:rPr>
              <a:t>();</a:t>
            </a:r>
          </a:p>
          <a:p>
            <a:r>
              <a:rPr lang="en-US" b="1" dirty="0">
                <a:latin typeface="Courier New" pitchFamily="49" charset="0"/>
              </a:rPr>
              <a:t>  announce[</a:t>
            </a:r>
            <a:r>
              <a:rPr lang="en-US" b="1" dirty="0" err="1">
                <a:latin typeface="Courier New" pitchFamily="49" charset="0"/>
              </a:rPr>
              <a:t>i</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Node(</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  head[</a:t>
            </a:r>
            <a:r>
              <a:rPr lang="en-US" b="1" dirty="0" err="1">
                <a:latin typeface="Courier New" pitchFamily="49" charset="0"/>
              </a:rPr>
              <a:t>i</a:t>
            </a:r>
            <a:r>
              <a:rPr lang="en-US" b="1" dirty="0">
                <a:latin typeface="Courier New" pitchFamily="49" charset="0"/>
              </a:rPr>
              <a:t>] = </a:t>
            </a:r>
            <a:r>
              <a:rPr lang="en-US" b="1" dirty="0" err="1">
                <a:latin typeface="Courier New" pitchFamily="49" charset="0"/>
              </a:rPr>
              <a:t>Node.max</a:t>
            </a:r>
            <a:r>
              <a:rPr lang="en-US" b="1" dirty="0">
                <a:latin typeface="Courier New" pitchFamily="49" charset="0"/>
              </a:rPr>
              <a:t>(head); </a:t>
            </a:r>
          </a:p>
          <a:p>
            <a:r>
              <a:rPr lang="en-US" b="1" dirty="0">
                <a:latin typeface="Courier New" pitchFamily="49" charset="0"/>
              </a:rPr>
              <a:t>  </a:t>
            </a:r>
            <a:r>
              <a:rPr lang="en-US" b="1" dirty="0">
                <a:solidFill>
                  <a:schemeClr val="tx1"/>
                </a:solidFill>
                <a:latin typeface="Courier New" pitchFamily="49" charset="0"/>
              </a:rPr>
              <a:t>while</a:t>
            </a:r>
            <a:r>
              <a:rPr lang="en-US" b="1" dirty="0">
                <a:latin typeface="Courier New" pitchFamily="49" charset="0"/>
              </a:rPr>
              <a:t> (announce[</a:t>
            </a:r>
            <a:r>
              <a:rPr lang="en-US" b="1" dirty="0" err="1">
                <a:latin typeface="Courier New" pitchFamily="49" charset="0"/>
              </a:rPr>
              <a:t>i</a:t>
            </a:r>
            <a:r>
              <a:rPr lang="en-US" b="1" dirty="0">
                <a:latin typeface="Courier New" pitchFamily="49" charset="0"/>
              </a:rPr>
              <a:t>].</a:t>
            </a:r>
            <a:r>
              <a:rPr lang="en-US" b="1" dirty="0" err="1">
                <a:latin typeface="Courier New" pitchFamily="49" charset="0"/>
              </a:rPr>
              <a:t>seq</a:t>
            </a:r>
            <a:r>
              <a:rPr lang="en-US" b="1" dirty="0">
                <a:latin typeface="Courier New" pitchFamily="49" charset="0"/>
              </a:rPr>
              <a:t> == 0) {</a:t>
            </a:r>
          </a:p>
          <a:p>
            <a:r>
              <a:rPr lang="en-US" b="1" dirty="0">
                <a:latin typeface="Courier New" pitchFamily="49" charset="0"/>
              </a:rPr>
              <a:t>  …</a:t>
            </a:r>
          </a:p>
          <a:p>
            <a:r>
              <a:rPr lang="en-US" b="1" dirty="0">
                <a:latin typeface="Courier New" pitchFamily="49" charset="0"/>
              </a:rPr>
              <a:t>  </a:t>
            </a:r>
            <a:r>
              <a:rPr lang="en-US" b="1" dirty="0">
                <a:solidFill>
                  <a:schemeClr val="accent1"/>
                </a:solidFill>
                <a:latin typeface="Courier New" pitchFamily="49" charset="0"/>
              </a:rPr>
              <a:t>// while node not appended to list</a:t>
            </a:r>
          </a:p>
          <a:p>
            <a:r>
              <a:rPr lang="en-US" b="1" dirty="0">
                <a:latin typeface="Courier New" pitchFamily="49" charset="0"/>
              </a:rPr>
              <a:t>  …</a:t>
            </a:r>
          </a:p>
          <a:p>
            <a:r>
              <a:rPr lang="en-US" b="1" dirty="0">
                <a:latin typeface="Courier New" pitchFamily="49" charset="0"/>
              </a:rPr>
              <a:t>  }</a:t>
            </a:r>
          </a:p>
        </p:txBody>
      </p:sp>
      <p:sp>
        <p:nvSpPr>
          <p:cNvPr id="75781" name="Rectangle 3"/>
          <p:cNvSpPr>
            <a:spLocks noGrp="1" noChangeArrowheads="1"/>
          </p:cNvSpPr>
          <p:nvPr>
            <p:ph type="title"/>
          </p:nvPr>
        </p:nvSpPr>
        <p:spPr>
          <a:xfrm>
            <a:off x="598488" y="215900"/>
            <a:ext cx="7772400" cy="1143000"/>
          </a:xfrm>
        </p:spPr>
        <p:txBody>
          <a:bodyPr/>
          <a:lstStyle/>
          <a:p>
            <a:r>
              <a:rPr lang="en-US" smtClean="0"/>
              <a:t>A Cry For Help</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75</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ChangeArrowheads="1"/>
          </p:cNvSpPr>
          <p:nvPr/>
        </p:nvSpPr>
        <p:spPr bwMode="auto">
          <a:xfrm>
            <a:off x="538163" y="1487488"/>
            <a:ext cx="7950200" cy="341632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latin typeface="Courier New" pitchFamily="49" charset="0"/>
              </a:rPr>
              <a:t>  announce[</a:t>
            </a:r>
            <a:r>
              <a:rPr lang="en-US" b="1" dirty="0" err="1">
                <a:latin typeface="Courier New" pitchFamily="49" charset="0"/>
              </a:rPr>
              <a:t>i</a:t>
            </a:r>
            <a:r>
              <a:rPr lang="en-US" b="1" dirty="0">
                <a:latin typeface="Courier New" pitchFamily="49" charset="0"/>
              </a:rPr>
              <a:t>] = </a:t>
            </a:r>
            <a:r>
              <a:rPr lang="en-US" b="1" dirty="0">
                <a:solidFill>
                  <a:schemeClr val="tx1"/>
                </a:solidFill>
                <a:latin typeface="Courier New" pitchFamily="49" charset="0"/>
              </a:rPr>
              <a:t>new</a:t>
            </a:r>
            <a:r>
              <a:rPr lang="en-US" b="1" dirty="0">
                <a:latin typeface="Courier New" pitchFamily="49" charset="0"/>
              </a:rPr>
              <a:t> Node(</a:t>
            </a:r>
            <a:r>
              <a:rPr lang="en-US" b="1" dirty="0" err="1">
                <a:latin typeface="Courier New" pitchFamily="49" charset="0"/>
              </a:rPr>
              <a:t>invoc</a:t>
            </a:r>
            <a:r>
              <a:rPr lang="en-US" b="1" dirty="0">
                <a:latin typeface="Courier New" pitchFamily="49" charset="0"/>
              </a:rPr>
              <a:t>);</a:t>
            </a:r>
          </a:p>
          <a:p>
            <a:r>
              <a:rPr lang="en-US" b="1" dirty="0">
                <a:latin typeface="Courier New" pitchFamily="49" charset="0"/>
              </a:rPr>
              <a:t>  </a:t>
            </a:r>
            <a:r>
              <a:rPr lang="en-US" b="1" dirty="0">
                <a:solidFill>
                  <a:schemeClr val="folHlink"/>
                </a:solidFill>
                <a:latin typeface="Courier New" pitchFamily="49" charset="0"/>
              </a:rPr>
              <a:t>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Node.max</a:t>
            </a:r>
            <a:r>
              <a:rPr lang="en-US" b="1" dirty="0">
                <a:solidFill>
                  <a:schemeClr val="folHlink"/>
                </a:solidFill>
                <a:latin typeface="Courier New" pitchFamily="49" charset="0"/>
              </a:rPr>
              <a:t>(head); </a:t>
            </a:r>
          </a:p>
          <a:p>
            <a:r>
              <a:rPr lang="en-US" b="1" dirty="0">
                <a:solidFill>
                  <a:schemeClr val="folHlink"/>
                </a:solidFill>
                <a:latin typeface="Courier New" pitchFamily="49" charset="0"/>
              </a:rPr>
              <a:t>  while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while node not appended to list</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p>
        </p:txBody>
      </p:sp>
      <p:sp>
        <p:nvSpPr>
          <p:cNvPr id="76805" name="Rectangle 3"/>
          <p:cNvSpPr>
            <a:spLocks noGrp="1" noChangeArrowheads="1"/>
          </p:cNvSpPr>
          <p:nvPr>
            <p:ph type="title"/>
          </p:nvPr>
        </p:nvSpPr>
        <p:spPr>
          <a:xfrm>
            <a:off x="598488" y="215900"/>
            <a:ext cx="7772400" cy="1143000"/>
          </a:xfrm>
        </p:spPr>
        <p:txBody>
          <a:bodyPr/>
          <a:lstStyle/>
          <a:p>
            <a:r>
              <a:rPr lang="en-US" smtClean="0"/>
              <a:t>A Cry For Help</a:t>
            </a:r>
          </a:p>
        </p:txBody>
      </p:sp>
      <p:sp>
        <p:nvSpPr>
          <p:cNvPr id="76806" name="AutoShape 4"/>
          <p:cNvSpPr>
            <a:spLocks noChangeArrowheads="1"/>
          </p:cNvSpPr>
          <p:nvPr/>
        </p:nvSpPr>
        <p:spPr bwMode="auto">
          <a:xfrm>
            <a:off x="884238" y="2249488"/>
            <a:ext cx="5829300" cy="430212"/>
          </a:xfrm>
          <a:prstGeom prst="wedgeRoundRectCallout">
            <a:avLst>
              <a:gd name="adj1" fmla="val 23940"/>
              <a:gd name="adj2" fmla="val 607935"/>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76807" name="Rectangle 5"/>
          <p:cNvSpPr>
            <a:spLocks noChangeArrowheads="1"/>
          </p:cNvSpPr>
          <p:nvPr/>
        </p:nvSpPr>
        <p:spPr bwMode="auto">
          <a:xfrm>
            <a:off x="2757488" y="5067300"/>
            <a:ext cx="5757862" cy="946150"/>
          </a:xfrm>
          <a:prstGeom prst="rect">
            <a:avLst/>
          </a:prstGeom>
          <a:noFill/>
          <a:ln w="9525">
            <a:noFill/>
            <a:miter lim="800000"/>
            <a:headEnd/>
            <a:tailEnd/>
          </a:ln>
        </p:spPr>
        <p:txBody>
          <a:bodyPr>
            <a:spAutoFit/>
          </a:bodyPr>
          <a:lstStyle/>
          <a:p>
            <a:pPr algn="ctr"/>
            <a:r>
              <a:rPr lang="en-US" sz="2800" b="1" dirty="0">
                <a:solidFill>
                  <a:srgbClr val="FF0000"/>
                </a:solidFill>
                <a:latin typeface="+mj-lt"/>
              </a:rPr>
              <a:t>Announce new method call, asking help from others</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76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ChangeArrowheads="1"/>
          </p:cNvSpPr>
          <p:nvPr/>
        </p:nvSpPr>
        <p:spPr bwMode="auto">
          <a:xfrm>
            <a:off x="538163" y="1487488"/>
            <a:ext cx="7950200" cy="341632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latin typeface="Courier New" pitchFamily="49" charset="0"/>
              </a:rPr>
              <a:t>  </a:t>
            </a:r>
            <a:r>
              <a:rPr lang="en-US" b="1" dirty="0">
                <a:solidFill>
                  <a:srgbClr val="3333FF"/>
                </a:solidFill>
                <a:latin typeface="Courier New" pitchFamily="49" charset="0"/>
              </a:rPr>
              <a:t>head[</a:t>
            </a:r>
            <a:r>
              <a:rPr lang="en-US" b="1" dirty="0" err="1">
                <a:solidFill>
                  <a:srgbClr val="3333FF"/>
                </a:solidFill>
                <a:latin typeface="Courier New" pitchFamily="49" charset="0"/>
              </a:rPr>
              <a:t>i</a:t>
            </a:r>
            <a:r>
              <a:rPr lang="en-US" b="1" dirty="0">
                <a:solidFill>
                  <a:srgbClr val="3333FF"/>
                </a:solidFill>
                <a:latin typeface="Courier New" pitchFamily="49" charset="0"/>
              </a:rPr>
              <a:t>] = Node.max(head); </a:t>
            </a:r>
          </a:p>
          <a:p>
            <a:r>
              <a:rPr lang="en-US" b="1" dirty="0">
                <a:solidFill>
                  <a:schemeClr val="folHlink"/>
                </a:solidFill>
                <a:latin typeface="Courier New" pitchFamily="49" charset="0"/>
              </a:rPr>
              <a:t>  while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while node not appended to list</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p>
        </p:txBody>
      </p:sp>
      <p:sp>
        <p:nvSpPr>
          <p:cNvPr id="77829" name="Rectangle 3"/>
          <p:cNvSpPr>
            <a:spLocks noGrp="1" noChangeArrowheads="1"/>
          </p:cNvSpPr>
          <p:nvPr>
            <p:ph type="title"/>
          </p:nvPr>
        </p:nvSpPr>
        <p:spPr>
          <a:xfrm>
            <a:off x="598488" y="215900"/>
            <a:ext cx="7772400" cy="1143000"/>
          </a:xfrm>
        </p:spPr>
        <p:txBody>
          <a:bodyPr/>
          <a:lstStyle/>
          <a:p>
            <a:r>
              <a:rPr lang="en-US" smtClean="0"/>
              <a:t>A Cry For Help</a:t>
            </a:r>
          </a:p>
        </p:txBody>
      </p:sp>
      <p:sp>
        <p:nvSpPr>
          <p:cNvPr id="77830" name="AutoShape 4"/>
          <p:cNvSpPr>
            <a:spLocks noChangeArrowheads="1"/>
          </p:cNvSpPr>
          <p:nvPr/>
        </p:nvSpPr>
        <p:spPr bwMode="auto">
          <a:xfrm>
            <a:off x="884238" y="2597150"/>
            <a:ext cx="4873625" cy="419100"/>
          </a:xfrm>
          <a:prstGeom prst="wedgeRoundRectCallout">
            <a:avLst>
              <a:gd name="adj1" fmla="val 34005"/>
              <a:gd name="adj2" fmla="val 529167"/>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77831" name="Rectangle 5"/>
          <p:cNvSpPr>
            <a:spLocks noChangeArrowheads="1"/>
          </p:cNvSpPr>
          <p:nvPr/>
        </p:nvSpPr>
        <p:spPr bwMode="auto">
          <a:xfrm>
            <a:off x="428625" y="5154613"/>
            <a:ext cx="8351838" cy="519112"/>
          </a:xfrm>
          <a:prstGeom prst="rect">
            <a:avLst/>
          </a:prstGeom>
          <a:noFill/>
          <a:ln w="9525">
            <a:noFill/>
            <a:miter lim="800000"/>
            <a:headEnd/>
            <a:tailEnd/>
          </a:ln>
        </p:spPr>
        <p:txBody>
          <a:bodyPr>
            <a:spAutoFit/>
          </a:bodyPr>
          <a:lstStyle/>
          <a:p>
            <a:pPr algn="ctr"/>
            <a:r>
              <a:rPr lang="en-US" sz="2800" b="1" dirty="0">
                <a:solidFill>
                  <a:srgbClr val="FF0000"/>
                </a:solidFill>
                <a:latin typeface="+mj-lt"/>
              </a:rPr>
              <a:t>Look for end of list</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77</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ChangeArrowheads="1"/>
          </p:cNvSpPr>
          <p:nvPr/>
        </p:nvSpPr>
        <p:spPr bwMode="auto">
          <a:xfrm>
            <a:off x="538163" y="1487488"/>
            <a:ext cx="7950200" cy="3416320"/>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public Response apply(</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r>
              <a:rPr lang="en-US" b="1" dirty="0" err="1">
                <a:solidFill>
                  <a:schemeClr val="folHlink"/>
                </a:solidFill>
                <a:latin typeface="Courier New" pitchFamily="49" charset="0"/>
              </a:rPr>
              <a:t>int</a:t>
            </a:r>
            <a:r>
              <a:rPr lang="en-US" b="1" dirty="0">
                <a:solidFill>
                  <a:schemeClr val="folHlink"/>
                </a:solidFill>
                <a:latin typeface="Courier New" pitchFamily="49" charset="0"/>
              </a:rPr>
              <a:t> </a:t>
            </a:r>
            <a:r>
              <a:rPr lang="en-US" b="1" dirty="0" err="1">
                <a:solidFill>
                  <a:schemeClr val="folHlink"/>
                </a:solidFill>
                <a:latin typeface="Courier New" pitchFamily="49" charset="0"/>
              </a:rPr>
              <a:t>i</a:t>
            </a:r>
            <a:r>
              <a:rPr lang="en-US" b="1" dirty="0">
                <a:solidFill>
                  <a:schemeClr val="folHlink"/>
                </a:solidFill>
                <a:latin typeface="Courier New" pitchFamily="49" charset="0"/>
              </a:rPr>
              <a:t> = </a:t>
            </a:r>
            <a:r>
              <a:rPr lang="en-US" b="1" dirty="0" err="1">
                <a:solidFill>
                  <a:schemeClr val="folHlink"/>
                </a:solidFill>
                <a:latin typeface="Courier New" pitchFamily="49" charset="0"/>
              </a:rPr>
              <a:t>ThreadID.get</a:t>
            </a:r>
            <a:r>
              <a:rPr lang="en-US" b="1" dirty="0">
                <a:solidFill>
                  <a:schemeClr val="folHlink"/>
                </a:solidFill>
                <a:latin typeface="Courier New" pitchFamily="49" charset="0"/>
              </a:rPr>
              <a:t>();</a:t>
            </a:r>
          </a:p>
          <a:p>
            <a:r>
              <a:rPr lang="en-US" b="1" dirty="0">
                <a:solidFill>
                  <a:schemeClr val="folHlink"/>
                </a:solidFill>
                <a:latin typeface="Courier New" pitchFamily="49" charset="0"/>
              </a:rPr>
              <a:t>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 = new Node(</a:t>
            </a:r>
            <a:r>
              <a:rPr lang="en-US" b="1" dirty="0" err="1">
                <a:solidFill>
                  <a:schemeClr val="folHlink"/>
                </a:solidFill>
                <a:latin typeface="Courier New" pitchFamily="49" charset="0"/>
              </a:rPr>
              <a:t>invoc</a:t>
            </a:r>
            <a:r>
              <a:rPr lang="en-US" b="1" dirty="0">
                <a:solidFill>
                  <a:schemeClr val="folHlink"/>
                </a:solidFill>
                <a:latin typeface="Courier New" pitchFamily="49" charset="0"/>
              </a:rPr>
              <a:t>);</a:t>
            </a:r>
          </a:p>
          <a:p>
            <a:r>
              <a:rPr lang="en-US" b="1" dirty="0">
                <a:latin typeface="Courier New" pitchFamily="49" charset="0"/>
              </a:rPr>
              <a:t>  </a:t>
            </a:r>
            <a:r>
              <a:rPr lang="en-US" b="1" dirty="0">
                <a:solidFill>
                  <a:schemeClr val="folHlink"/>
                </a:solidFill>
                <a:latin typeface="Courier New" pitchFamily="49" charset="0"/>
              </a:rPr>
              <a:t>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Node.max(head); </a:t>
            </a:r>
          </a:p>
          <a:p>
            <a:r>
              <a:rPr lang="en-US" b="1" dirty="0">
                <a:solidFill>
                  <a:schemeClr val="folHlink"/>
                </a:solidFill>
                <a:latin typeface="Courier New" pitchFamily="49" charset="0"/>
              </a:rPr>
              <a:t>  </a:t>
            </a:r>
            <a:r>
              <a:rPr lang="en-US" b="1" dirty="0">
                <a:solidFill>
                  <a:schemeClr val="tx1"/>
                </a:solidFill>
                <a:latin typeface="Courier New" pitchFamily="49" charset="0"/>
              </a:rPr>
              <a:t>while</a:t>
            </a:r>
            <a:r>
              <a:rPr lang="en-US" b="1" dirty="0">
                <a:solidFill>
                  <a:srgbClr val="3333FF"/>
                </a:solidFill>
                <a:latin typeface="Courier New" pitchFamily="49" charset="0"/>
              </a:rPr>
              <a:t> (announce[</a:t>
            </a:r>
            <a:r>
              <a:rPr lang="en-US" b="1" dirty="0" err="1">
                <a:solidFill>
                  <a:srgbClr val="3333FF"/>
                </a:solidFill>
                <a:latin typeface="Courier New" pitchFamily="49" charset="0"/>
              </a:rPr>
              <a:t>i</a:t>
            </a:r>
            <a:r>
              <a:rPr lang="en-US" b="1" dirty="0">
                <a:solidFill>
                  <a:srgbClr val="3333FF"/>
                </a:solidFill>
                <a:latin typeface="Courier New" pitchFamily="49" charset="0"/>
              </a:rPr>
              <a:t>].</a:t>
            </a:r>
            <a:r>
              <a:rPr lang="en-US" b="1" dirty="0" err="1">
                <a:solidFill>
                  <a:srgbClr val="3333FF"/>
                </a:solidFill>
                <a:latin typeface="Courier New" pitchFamily="49" charset="0"/>
              </a:rPr>
              <a:t>seq</a:t>
            </a:r>
            <a:r>
              <a:rPr lang="en-US" b="1" dirty="0">
                <a:solidFill>
                  <a:srgbClr val="3333FF"/>
                </a:solidFill>
                <a:latin typeface="Courier New" pitchFamily="49" charset="0"/>
              </a:rPr>
              <a:t> == 0) {</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 while node not appended to list</a:t>
            </a:r>
          </a:p>
          <a:p>
            <a:r>
              <a:rPr lang="en-US" b="1" dirty="0">
                <a:solidFill>
                  <a:schemeClr val="folHlink"/>
                </a:solidFill>
                <a:latin typeface="Courier New" pitchFamily="49" charset="0"/>
              </a:rPr>
              <a:t>  …</a:t>
            </a:r>
          </a:p>
          <a:p>
            <a:r>
              <a:rPr lang="en-US" b="1" dirty="0">
                <a:solidFill>
                  <a:schemeClr val="folHlink"/>
                </a:solidFill>
                <a:latin typeface="Courier New" pitchFamily="49" charset="0"/>
              </a:rPr>
              <a:t>  }</a:t>
            </a:r>
          </a:p>
        </p:txBody>
      </p:sp>
      <p:sp>
        <p:nvSpPr>
          <p:cNvPr id="78853" name="Rectangle 3"/>
          <p:cNvSpPr>
            <a:spLocks noGrp="1" noChangeArrowheads="1"/>
          </p:cNvSpPr>
          <p:nvPr>
            <p:ph type="title"/>
          </p:nvPr>
        </p:nvSpPr>
        <p:spPr>
          <a:xfrm>
            <a:off x="598488" y="215900"/>
            <a:ext cx="7772400" cy="1143000"/>
          </a:xfrm>
        </p:spPr>
        <p:txBody>
          <a:bodyPr/>
          <a:lstStyle/>
          <a:p>
            <a:r>
              <a:rPr lang="en-US" smtClean="0"/>
              <a:t>A Cry For Help</a:t>
            </a:r>
          </a:p>
        </p:txBody>
      </p:sp>
      <p:sp>
        <p:nvSpPr>
          <p:cNvPr id="78854" name="AutoShape 4"/>
          <p:cNvSpPr>
            <a:spLocks noChangeArrowheads="1"/>
          </p:cNvSpPr>
          <p:nvPr/>
        </p:nvSpPr>
        <p:spPr bwMode="auto">
          <a:xfrm>
            <a:off x="884238" y="2906713"/>
            <a:ext cx="6070600" cy="512762"/>
          </a:xfrm>
          <a:prstGeom prst="wedgeRoundRectCallout">
            <a:avLst>
              <a:gd name="adj1" fmla="val 17208"/>
              <a:gd name="adj2" fmla="val 367958"/>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78855" name="Rectangle 5"/>
          <p:cNvSpPr>
            <a:spLocks noChangeArrowheads="1"/>
          </p:cNvSpPr>
          <p:nvPr/>
        </p:nvSpPr>
        <p:spPr bwMode="auto">
          <a:xfrm>
            <a:off x="428625" y="5154613"/>
            <a:ext cx="8351838" cy="946150"/>
          </a:xfrm>
          <a:prstGeom prst="rect">
            <a:avLst/>
          </a:prstGeom>
          <a:noFill/>
          <a:ln w="9525">
            <a:noFill/>
            <a:miter lim="800000"/>
            <a:headEnd/>
            <a:tailEnd/>
          </a:ln>
        </p:spPr>
        <p:txBody>
          <a:bodyPr>
            <a:spAutoFit/>
          </a:bodyPr>
          <a:lstStyle/>
          <a:p>
            <a:pPr algn="ctr"/>
            <a:r>
              <a:rPr lang="en-US" sz="2800" b="1" dirty="0">
                <a:solidFill>
                  <a:srgbClr val="FF0000"/>
                </a:solidFill>
                <a:latin typeface="+mj-lt"/>
              </a:rPr>
              <a:t>Main loop, while node not appended</a:t>
            </a:r>
          </a:p>
          <a:p>
            <a:pPr algn="ctr"/>
            <a:r>
              <a:rPr lang="en-US" sz="2800" b="1" dirty="0">
                <a:solidFill>
                  <a:srgbClr val="FF0000"/>
                </a:solidFill>
                <a:latin typeface="+mj-lt"/>
              </a:rPr>
              <a:t>(either by me or helper)</a:t>
            </a: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78</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r>
              <a:rPr lang="en-US" smtClean="0"/>
              <a:t>Main Loop</a:t>
            </a:r>
          </a:p>
        </p:txBody>
      </p:sp>
      <p:sp>
        <p:nvSpPr>
          <p:cNvPr id="79877" name="Rectangle 3"/>
          <p:cNvSpPr>
            <a:spLocks noGrp="1" noChangeArrowheads="1"/>
          </p:cNvSpPr>
          <p:nvPr>
            <p:ph type="body" idx="1"/>
          </p:nvPr>
        </p:nvSpPr>
        <p:spPr/>
        <p:txBody>
          <a:bodyPr/>
          <a:lstStyle/>
          <a:p>
            <a:r>
              <a:rPr lang="en-US" dirty="0" smtClean="0"/>
              <a:t>Non-zero sequence # means success</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79</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US" dirty="0" smtClean="0"/>
              <a:t>Proof Outline</a:t>
            </a:r>
          </a:p>
        </p:txBody>
      </p:sp>
      <p:sp>
        <p:nvSpPr>
          <p:cNvPr id="9221" name="Rectangle 3"/>
          <p:cNvSpPr>
            <a:spLocks noGrp="1" noChangeArrowheads="1"/>
          </p:cNvSpPr>
          <p:nvPr>
            <p:ph type="body" idx="1"/>
          </p:nvPr>
        </p:nvSpPr>
        <p:spPr/>
        <p:txBody>
          <a:bodyPr/>
          <a:lstStyle/>
          <a:p>
            <a:r>
              <a:rPr lang="en-US" dirty="0" smtClean="0"/>
              <a:t>A universal construction</a:t>
            </a:r>
          </a:p>
          <a:p>
            <a:pPr lvl="1"/>
            <a:r>
              <a:rPr lang="en-US" dirty="0" smtClean="0"/>
              <a:t>From </a:t>
            </a:r>
            <a:r>
              <a:rPr lang="en-US" b="1" i="1" dirty="0" smtClean="0">
                <a:solidFill>
                  <a:schemeClr val="tx1"/>
                </a:solidFill>
              </a:rPr>
              <a:t>n</a:t>
            </a:r>
            <a:r>
              <a:rPr lang="en-US" dirty="0" smtClean="0"/>
              <a:t>-consensus objects</a:t>
            </a:r>
          </a:p>
          <a:p>
            <a:pPr lvl="1"/>
            <a:r>
              <a:rPr lang="en-US" dirty="0" smtClean="0"/>
              <a:t>And atomic registers</a:t>
            </a:r>
          </a:p>
          <a:p>
            <a:r>
              <a:rPr lang="en-US" dirty="0" smtClean="0"/>
              <a:t>Any wait-free </a:t>
            </a:r>
            <a:r>
              <a:rPr lang="en-US" dirty="0" err="1" smtClean="0"/>
              <a:t>linearizable</a:t>
            </a:r>
            <a:r>
              <a:rPr lang="en-US" dirty="0" smtClean="0"/>
              <a:t>  object</a:t>
            </a:r>
          </a:p>
          <a:p>
            <a:pPr lvl="1"/>
            <a:r>
              <a:rPr lang="en-US" dirty="0" smtClean="0"/>
              <a:t>Not a practical construction</a:t>
            </a:r>
          </a:p>
          <a:p>
            <a:pPr lvl="1"/>
            <a:r>
              <a:rPr lang="en-US" dirty="0" smtClean="0"/>
              <a:t>But we know where to start looking …</a:t>
            </a:r>
          </a:p>
          <a:p>
            <a:endParaRPr lang="en-US" dirty="0" smtClean="0"/>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r>
              <a:rPr lang="en-US" smtClean="0"/>
              <a:t>Main Loop</a:t>
            </a:r>
          </a:p>
        </p:txBody>
      </p:sp>
      <p:sp>
        <p:nvSpPr>
          <p:cNvPr id="79877" name="Rectangle 3"/>
          <p:cNvSpPr>
            <a:spLocks noGrp="1" noChangeArrowheads="1"/>
          </p:cNvSpPr>
          <p:nvPr>
            <p:ph type="body" idx="1"/>
          </p:nvPr>
        </p:nvSpPr>
        <p:spPr/>
        <p:txBody>
          <a:bodyPr/>
          <a:lstStyle/>
          <a:p>
            <a:r>
              <a:rPr lang="en-US" dirty="0" smtClean="0"/>
              <a:t>Non-zero sequence # means success</a:t>
            </a:r>
          </a:p>
          <a:p>
            <a:r>
              <a:rPr lang="en-US" dirty="0" smtClean="0"/>
              <a:t>Thread keeps helping append nodes</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80</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r>
              <a:rPr lang="en-US" smtClean="0"/>
              <a:t>Main Loop</a:t>
            </a:r>
          </a:p>
        </p:txBody>
      </p:sp>
      <p:sp>
        <p:nvSpPr>
          <p:cNvPr id="79877" name="Rectangle 3"/>
          <p:cNvSpPr>
            <a:spLocks noGrp="1" noChangeArrowheads="1"/>
          </p:cNvSpPr>
          <p:nvPr>
            <p:ph type="body" idx="1"/>
          </p:nvPr>
        </p:nvSpPr>
        <p:spPr/>
        <p:txBody>
          <a:bodyPr/>
          <a:lstStyle/>
          <a:p>
            <a:r>
              <a:rPr lang="en-US" smtClean="0"/>
              <a:t>Non-zero sequence # means success</a:t>
            </a:r>
          </a:p>
          <a:p>
            <a:r>
              <a:rPr lang="en-US" smtClean="0"/>
              <a:t>Thread keeps helping append nodes</a:t>
            </a:r>
          </a:p>
          <a:p>
            <a:r>
              <a:rPr lang="en-US" smtClean="0"/>
              <a:t>Until its own node is appended</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81</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ChangeArrowheads="1"/>
          </p:cNvSpPr>
          <p:nvPr/>
        </p:nvSpPr>
        <p:spPr bwMode="auto">
          <a:xfrm>
            <a:off x="581025" y="1881188"/>
            <a:ext cx="8351838" cy="3046988"/>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while</a:t>
            </a:r>
            <a:r>
              <a:rPr lang="en-US" b="1" dirty="0">
                <a:latin typeface="Courier New" pitchFamily="49" charset="0"/>
              </a:rPr>
              <a:t> (announce[</a:t>
            </a:r>
            <a:r>
              <a:rPr lang="en-US" b="1" dirty="0" err="1">
                <a:latin typeface="Courier New" pitchFamily="49" charset="0"/>
              </a:rPr>
              <a:t>i</a:t>
            </a:r>
            <a:r>
              <a:rPr lang="en-US" b="1" dirty="0">
                <a:latin typeface="Courier New" pitchFamily="49" charset="0"/>
              </a:rPr>
              <a:t>].</a:t>
            </a:r>
            <a:r>
              <a:rPr lang="en-US" b="1" dirty="0" err="1">
                <a:latin typeface="Courier New" pitchFamily="49" charset="0"/>
              </a:rPr>
              <a:t>seq</a:t>
            </a:r>
            <a:r>
              <a:rPr lang="en-US" b="1" dirty="0">
                <a:latin typeface="Courier New" pitchFamily="49" charset="0"/>
              </a:rPr>
              <a:t> == 0) {</a:t>
            </a:r>
          </a:p>
          <a:p>
            <a:r>
              <a:rPr lang="en-US" b="1" dirty="0">
                <a:latin typeface="Courier New" pitchFamily="49" charset="0"/>
              </a:rPr>
              <a:t> Node before = head[</a:t>
            </a:r>
            <a:r>
              <a:rPr lang="en-US" b="1" dirty="0" err="1">
                <a:latin typeface="Courier New" pitchFamily="49" charset="0"/>
              </a:rPr>
              <a:t>i</a:t>
            </a:r>
            <a:r>
              <a:rPr lang="en-US" b="1" dirty="0">
                <a:latin typeface="Courier New" pitchFamily="49" charset="0"/>
              </a:rPr>
              <a:t>]; </a:t>
            </a:r>
          </a:p>
          <a:p>
            <a:r>
              <a:rPr lang="en-US" b="1" dirty="0">
                <a:latin typeface="Courier New" pitchFamily="49" charset="0"/>
              </a:rPr>
              <a:t> Node help = announce[(before.seq + </a:t>
            </a:r>
            <a:r>
              <a:rPr lang="en-US" b="1" dirty="0" smtClean="0">
                <a:latin typeface="Courier New" pitchFamily="49" charset="0"/>
              </a:rPr>
              <a:t>1) </a:t>
            </a:r>
            <a:r>
              <a:rPr lang="en-US" b="1" dirty="0">
                <a:latin typeface="Courier New" pitchFamily="49" charset="0"/>
              </a:rPr>
              <a:t>% </a:t>
            </a:r>
            <a:r>
              <a:rPr lang="en-US" b="1" dirty="0" smtClean="0">
                <a:latin typeface="Courier New" pitchFamily="49" charset="0"/>
              </a:rPr>
              <a:t>n]; </a:t>
            </a:r>
            <a:endParaRPr lang="en-US" b="1" dirty="0">
              <a:latin typeface="Courier New" pitchFamily="49" charset="0"/>
            </a:endParaRPr>
          </a:p>
          <a:p>
            <a:r>
              <a:rPr lang="en-US" b="1" dirty="0">
                <a:latin typeface="Courier New" pitchFamily="49" charset="0"/>
              </a:rPr>
              <a:t> </a:t>
            </a:r>
            <a:r>
              <a:rPr lang="en-US" b="1" dirty="0">
                <a:solidFill>
                  <a:schemeClr val="tx1"/>
                </a:solidFill>
                <a:latin typeface="Courier New" pitchFamily="49" charset="0"/>
              </a:rPr>
              <a:t>if</a:t>
            </a:r>
            <a:r>
              <a:rPr lang="en-US" b="1" dirty="0">
                <a:latin typeface="Courier New" pitchFamily="49" charset="0"/>
              </a:rPr>
              <a:t> (help.seq == 0) </a:t>
            </a:r>
          </a:p>
          <a:p>
            <a:r>
              <a:rPr lang="en-US" b="1" dirty="0">
                <a:latin typeface="Courier New" pitchFamily="49" charset="0"/>
              </a:rPr>
              <a:t>     prefer = help;</a:t>
            </a:r>
          </a:p>
          <a:p>
            <a:r>
              <a:rPr lang="en-US" b="1" dirty="0">
                <a:latin typeface="Courier New" pitchFamily="49" charset="0"/>
              </a:rPr>
              <a:t>    </a:t>
            </a:r>
            <a:r>
              <a:rPr lang="en-US" b="1" dirty="0">
                <a:solidFill>
                  <a:schemeClr val="tx1"/>
                </a:solidFill>
                <a:latin typeface="Courier New" pitchFamily="49" charset="0"/>
              </a:rPr>
              <a:t>else</a:t>
            </a:r>
          </a:p>
          <a:p>
            <a:r>
              <a:rPr lang="en-US" b="1" dirty="0">
                <a:latin typeface="Courier New" pitchFamily="49" charset="0"/>
              </a:rPr>
              <a:t>     prefer = announce[</a:t>
            </a:r>
            <a:r>
              <a:rPr lang="en-US" b="1" dirty="0" err="1">
                <a:latin typeface="Courier New" pitchFamily="49" charset="0"/>
              </a:rPr>
              <a:t>i</a:t>
            </a:r>
            <a:r>
              <a:rPr lang="en-US" b="1" dirty="0">
                <a:latin typeface="Courier New" pitchFamily="49" charset="0"/>
              </a:rPr>
              <a:t>]; </a:t>
            </a:r>
          </a:p>
          <a:p>
            <a:r>
              <a:rPr lang="en-US" b="1" dirty="0">
                <a:latin typeface="Courier New" pitchFamily="49" charset="0"/>
              </a:rPr>
              <a:t>…</a:t>
            </a:r>
          </a:p>
        </p:txBody>
      </p:sp>
      <p:sp>
        <p:nvSpPr>
          <p:cNvPr id="80901" name="Rectangle 3"/>
          <p:cNvSpPr>
            <a:spLocks noGrp="1" noChangeArrowheads="1"/>
          </p:cNvSpPr>
          <p:nvPr>
            <p:ph type="title"/>
          </p:nvPr>
        </p:nvSpPr>
        <p:spPr>
          <a:xfrm>
            <a:off x="592138" y="393700"/>
            <a:ext cx="7772400" cy="1143000"/>
          </a:xfrm>
        </p:spPr>
        <p:txBody>
          <a:bodyPr/>
          <a:lstStyle/>
          <a:p>
            <a:r>
              <a:rPr lang="en-US" smtClean="0"/>
              <a:t>Main Loop</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82</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ChangeArrowheads="1"/>
          </p:cNvSpPr>
          <p:nvPr/>
        </p:nvSpPr>
        <p:spPr bwMode="auto">
          <a:xfrm>
            <a:off x="581025" y="1881188"/>
            <a:ext cx="8351838" cy="3046988"/>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while</a:t>
            </a:r>
            <a:r>
              <a:rPr lang="en-US" b="1" dirty="0">
                <a:latin typeface="Courier New" pitchFamily="49" charset="0"/>
              </a:rPr>
              <a:t> (announce[</a:t>
            </a:r>
            <a:r>
              <a:rPr lang="en-US" b="1" dirty="0" err="1">
                <a:latin typeface="Courier New" pitchFamily="49" charset="0"/>
              </a:rPr>
              <a:t>i</a:t>
            </a:r>
            <a:r>
              <a:rPr lang="en-US" b="1" dirty="0">
                <a:latin typeface="Courier New" pitchFamily="49" charset="0"/>
              </a:rPr>
              <a:t>].</a:t>
            </a:r>
            <a:r>
              <a:rPr lang="en-US" b="1" dirty="0" err="1">
                <a:latin typeface="Courier New" pitchFamily="49" charset="0"/>
              </a:rPr>
              <a:t>seq</a:t>
            </a:r>
            <a:r>
              <a:rPr lang="en-US" b="1" dirty="0">
                <a:latin typeface="Courier New" pitchFamily="49" charset="0"/>
              </a:rPr>
              <a:t> == 0) {</a:t>
            </a:r>
          </a:p>
          <a:p>
            <a:r>
              <a:rPr lang="en-US" b="1" dirty="0">
                <a:latin typeface="Courier New" pitchFamily="49" charset="0"/>
              </a:rPr>
              <a:t> </a:t>
            </a:r>
            <a:r>
              <a:rPr lang="en-US" b="1" dirty="0">
                <a:solidFill>
                  <a:schemeClr val="folHlink"/>
                </a:solidFill>
                <a:latin typeface="Courier New" pitchFamily="49" charset="0"/>
              </a:rPr>
              <a:t>Node before =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solidFill>
                  <a:schemeClr val="folHlink"/>
                </a:solidFill>
                <a:latin typeface="Courier New" pitchFamily="49" charset="0"/>
              </a:rPr>
              <a:t> Node help = announce[(before.seq + </a:t>
            </a:r>
            <a:r>
              <a:rPr lang="en-US" b="1" dirty="0" smtClean="0">
                <a:solidFill>
                  <a:schemeClr val="folHlink"/>
                </a:solidFill>
                <a:latin typeface="Courier New" pitchFamily="49" charset="0"/>
              </a:rPr>
              <a:t>1) </a:t>
            </a:r>
            <a:r>
              <a:rPr lang="en-US" b="1" dirty="0">
                <a:solidFill>
                  <a:schemeClr val="folHlink"/>
                </a:solidFill>
                <a:latin typeface="Courier New" pitchFamily="49" charset="0"/>
              </a:rPr>
              <a:t>% </a:t>
            </a:r>
            <a:r>
              <a:rPr lang="en-US" b="1" dirty="0" smtClean="0">
                <a:solidFill>
                  <a:schemeClr val="folHlink"/>
                </a:solidFill>
                <a:latin typeface="Courier New" pitchFamily="49" charset="0"/>
              </a:rPr>
              <a:t>n]; </a:t>
            </a:r>
            <a:endParaRPr lang="en-US" b="1" dirty="0">
              <a:solidFill>
                <a:schemeClr val="folHlink"/>
              </a:solidFill>
              <a:latin typeface="Courier New" pitchFamily="49" charset="0"/>
            </a:endParaRPr>
          </a:p>
          <a:p>
            <a:r>
              <a:rPr lang="en-US" b="1" dirty="0">
                <a:solidFill>
                  <a:schemeClr val="folHlink"/>
                </a:solidFill>
                <a:latin typeface="Courier New" pitchFamily="49" charset="0"/>
              </a:rPr>
              <a:t> if (help.seq == 0) </a:t>
            </a:r>
          </a:p>
          <a:p>
            <a:r>
              <a:rPr lang="en-US" b="1" dirty="0">
                <a:solidFill>
                  <a:schemeClr val="folHlink"/>
                </a:solidFill>
                <a:latin typeface="Courier New" pitchFamily="49" charset="0"/>
              </a:rPr>
              <a:t>     prefer = help;</a:t>
            </a:r>
          </a:p>
          <a:p>
            <a:r>
              <a:rPr lang="en-US" b="1" dirty="0">
                <a:solidFill>
                  <a:schemeClr val="folHlink"/>
                </a:solidFill>
                <a:latin typeface="Courier New" pitchFamily="49" charset="0"/>
              </a:rPr>
              <a:t>    else</a:t>
            </a:r>
          </a:p>
          <a:p>
            <a:r>
              <a:rPr lang="en-US" b="1" dirty="0">
                <a:solidFill>
                  <a:schemeClr val="folHlink"/>
                </a:solidFill>
                <a:latin typeface="Courier New" pitchFamily="49" charset="0"/>
              </a:rPr>
              <a:t>     prefer =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latin typeface="Courier New" pitchFamily="49" charset="0"/>
              </a:rPr>
              <a:t>…</a:t>
            </a:r>
          </a:p>
        </p:txBody>
      </p:sp>
      <p:sp>
        <p:nvSpPr>
          <p:cNvPr id="81925" name="Rectangle 3"/>
          <p:cNvSpPr>
            <a:spLocks noGrp="1" noChangeArrowheads="1"/>
          </p:cNvSpPr>
          <p:nvPr>
            <p:ph type="title"/>
          </p:nvPr>
        </p:nvSpPr>
        <p:spPr>
          <a:xfrm>
            <a:off x="592138" y="393700"/>
            <a:ext cx="7772400" cy="1143000"/>
          </a:xfrm>
        </p:spPr>
        <p:txBody>
          <a:bodyPr/>
          <a:lstStyle/>
          <a:p>
            <a:r>
              <a:rPr lang="en-US" smtClean="0"/>
              <a:t>Main Loop</a:t>
            </a:r>
          </a:p>
        </p:txBody>
      </p:sp>
      <p:sp>
        <p:nvSpPr>
          <p:cNvPr id="81926" name="Rectangle 4"/>
          <p:cNvSpPr>
            <a:spLocks noChangeArrowheads="1"/>
          </p:cNvSpPr>
          <p:nvPr/>
        </p:nvSpPr>
        <p:spPr bwMode="auto">
          <a:xfrm>
            <a:off x="582613" y="4114800"/>
            <a:ext cx="6345237"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Keep trying until my cell gets a sequence number</a:t>
            </a:r>
          </a:p>
        </p:txBody>
      </p:sp>
      <p:sp>
        <p:nvSpPr>
          <p:cNvPr id="81927" name="AutoShape 5"/>
          <p:cNvSpPr>
            <a:spLocks noChangeArrowheads="1"/>
          </p:cNvSpPr>
          <p:nvPr/>
        </p:nvSpPr>
        <p:spPr bwMode="auto">
          <a:xfrm>
            <a:off x="574675" y="1873250"/>
            <a:ext cx="6080125" cy="493713"/>
          </a:xfrm>
          <a:prstGeom prst="wedgeRoundRectCallout">
            <a:avLst>
              <a:gd name="adj1" fmla="val -889"/>
              <a:gd name="adj2" fmla="val 356111"/>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83</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ChangeArrowheads="1"/>
          </p:cNvSpPr>
          <p:nvPr/>
        </p:nvSpPr>
        <p:spPr bwMode="auto">
          <a:xfrm>
            <a:off x="581025" y="1881188"/>
            <a:ext cx="8351838" cy="3046988"/>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while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 {</a:t>
            </a:r>
          </a:p>
          <a:p>
            <a:r>
              <a:rPr lang="en-US" b="1" dirty="0">
                <a:latin typeface="Courier New" pitchFamily="49" charset="0"/>
              </a:rPr>
              <a:t> </a:t>
            </a:r>
            <a:r>
              <a:rPr lang="en-US" b="1" dirty="0">
                <a:solidFill>
                  <a:srgbClr val="3333FF"/>
                </a:solidFill>
                <a:latin typeface="Courier New" pitchFamily="49" charset="0"/>
              </a:rPr>
              <a:t>Node before = head[</a:t>
            </a:r>
            <a:r>
              <a:rPr lang="en-US" b="1" dirty="0" err="1">
                <a:solidFill>
                  <a:srgbClr val="3333FF"/>
                </a:solidFill>
                <a:latin typeface="Courier New" pitchFamily="49" charset="0"/>
              </a:rPr>
              <a:t>i</a:t>
            </a:r>
            <a:r>
              <a:rPr lang="en-US" b="1" dirty="0">
                <a:solidFill>
                  <a:srgbClr val="3333FF"/>
                </a:solidFill>
                <a:latin typeface="Courier New" pitchFamily="49" charset="0"/>
              </a:rPr>
              <a:t>];</a:t>
            </a:r>
            <a:r>
              <a:rPr lang="en-US" b="1" dirty="0">
                <a:solidFill>
                  <a:schemeClr val="folHlink"/>
                </a:solidFill>
                <a:latin typeface="Courier New" pitchFamily="49" charset="0"/>
              </a:rPr>
              <a:t> </a:t>
            </a:r>
          </a:p>
          <a:p>
            <a:r>
              <a:rPr lang="en-US" b="1" dirty="0">
                <a:solidFill>
                  <a:schemeClr val="folHlink"/>
                </a:solidFill>
                <a:latin typeface="Courier New" pitchFamily="49" charset="0"/>
              </a:rPr>
              <a:t> Node help = announce[(before.seq + </a:t>
            </a:r>
            <a:r>
              <a:rPr lang="en-US" b="1" dirty="0" smtClean="0">
                <a:solidFill>
                  <a:schemeClr val="folHlink"/>
                </a:solidFill>
                <a:latin typeface="Courier New" pitchFamily="49" charset="0"/>
              </a:rPr>
              <a:t>1) </a:t>
            </a:r>
            <a:r>
              <a:rPr lang="en-US" b="1" dirty="0">
                <a:solidFill>
                  <a:schemeClr val="folHlink"/>
                </a:solidFill>
                <a:latin typeface="Courier New" pitchFamily="49" charset="0"/>
              </a:rPr>
              <a:t>% </a:t>
            </a:r>
            <a:r>
              <a:rPr lang="en-US" b="1" dirty="0" smtClean="0">
                <a:solidFill>
                  <a:schemeClr val="folHlink"/>
                </a:solidFill>
                <a:latin typeface="Courier New" pitchFamily="49" charset="0"/>
              </a:rPr>
              <a:t>n]; </a:t>
            </a:r>
            <a:endParaRPr lang="en-US" b="1" dirty="0">
              <a:solidFill>
                <a:schemeClr val="folHlink"/>
              </a:solidFill>
              <a:latin typeface="Courier New" pitchFamily="49" charset="0"/>
            </a:endParaRPr>
          </a:p>
          <a:p>
            <a:r>
              <a:rPr lang="en-US" b="1" dirty="0">
                <a:solidFill>
                  <a:schemeClr val="folHlink"/>
                </a:solidFill>
                <a:latin typeface="Courier New" pitchFamily="49" charset="0"/>
              </a:rPr>
              <a:t> if (help.seq == 0) </a:t>
            </a:r>
          </a:p>
          <a:p>
            <a:r>
              <a:rPr lang="en-US" b="1" dirty="0">
                <a:solidFill>
                  <a:schemeClr val="folHlink"/>
                </a:solidFill>
                <a:latin typeface="Courier New" pitchFamily="49" charset="0"/>
              </a:rPr>
              <a:t>     prefer = help;</a:t>
            </a:r>
          </a:p>
          <a:p>
            <a:r>
              <a:rPr lang="en-US" b="1" dirty="0">
                <a:solidFill>
                  <a:schemeClr val="folHlink"/>
                </a:solidFill>
                <a:latin typeface="Courier New" pitchFamily="49" charset="0"/>
              </a:rPr>
              <a:t>    else</a:t>
            </a:r>
          </a:p>
          <a:p>
            <a:r>
              <a:rPr lang="en-US" b="1" dirty="0">
                <a:solidFill>
                  <a:schemeClr val="folHlink"/>
                </a:solidFill>
                <a:latin typeface="Courier New" pitchFamily="49" charset="0"/>
              </a:rPr>
              <a:t>     prefer =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latin typeface="Courier New" pitchFamily="49" charset="0"/>
              </a:rPr>
              <a:t>…</a:t>
            </a:r>
          </a:p>
        </p:txBody>
      </p:sp>
      <p:sp>
        <p:nvSpPr>
          <p:cNvPr id="82949" name="Rectangle 3"/>
          <p:cNvSpPr>
            <a:spLocks noGrp="1" noChangeArrowheads="1"/>
          </p:cNvSpPr>
          <p:nvPr>
            <p:ph type="title"/>
          </p:nvPr>
        </p:nvSpPr>
        <p:spPr>
          <a:xfrm>
            <a:off x="592138" y="393700"/>
            <a:ext cx="7772400" cy="1143000"/>
          </a:xfrm>
        </p:spPr>
        <p:txBody>
          <a:bodyPr/>
          <a:lstStyle/>
          <a:p>
            <a:r>
              <a:rPr lang="en-US" smtClean="0"/>
              <a:t>Main Loop</a:t>
            </a:r>
          </a:p>
        </p:txBody>
      </p:sp>
      <p:sp>
        <p:nvSpPr>
          <p:cNvPr id="82950" name="Rectangle 4"/>
          <p:cNvSpPr>
            <a:spLocks noChangeArrowheads="1"/>
          </p:cNvSpPr>
          <p:nvPr/>
        </p:nvSpPr>
        <p:spPr bwMode="auto">
          <a:xfrm>
            <a:off x="595313" y="4329113"/>
            <a:ext cx="6345237" cy="519112"/>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Possible end of list</a:t>
            </a:r>
          </a:p>
        </p:txBody>
      </p:sp>
      <p:sp>
        <p:nvSpPr>
          <p:cNvPr id="82951" name="AutoShape 5"/>
          <p:cNvSpPr>
            <a:spLocks noChangeArrowheads="1"/>
          </p:cNvSpPr>
          <p:nvPr/>
        </p:nvSpPr>
        <p:spPr bwMode="auto">
          <a:xfrm>
            <a:off x="709613" y="2236788"/>
            <a:ext cx="4467225" cy="493712"/>
          </a:xfrm>
          <a:prstGeom prst="wedgeRoundRectCallout">
            <a:avLst>
              <a:gd name="adj1" fmla="val 16843"/>
              <a:gd name="adj2" fmla="val 356111"/>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84</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ChangeArrowheads="1"/>
          </p:cNvSpPr>
          <p:nvPr/>
        </p:nvSpPr>
        <p:spPr bwMode="auto">
          <a:xfrm>
            <a:off x="581025" y="1881188"/>
            <a:ext cx="8351838" cy="3046988"/>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while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solidFill>
                  <a:srgbClr val="3333FF"/>
                </a:solidFill>
                <a:latin typeface="Courier New" pitchFamily="49" charset="0"/>
              </a:rPr>
              <a:t> Node help = announce[(before.seq + </a:t>
            </a:r>
            <a:r>
              <a:rPr lang="en-US" b="1" dirty="0" smtClean="0">
                <a:solidFill>
                  <a:srgbClr val="3333FF"/>
                </a:solidFill>
                <a:latin typeface="Courier New" pitchFamily="49" charset="0"/>
              </a:rPr>
              <a:t>1) </a:t>
            </a:r>
            <a:r>
              <a:rPr lang="en-US" b="1" dirty="0">
                <a:solidFill>
                  <a:srgbClr val="3333FF"/>
                </a:solidFill>
                <a:latin typeface="Courier New" pitchFamily="49" charset="0"/>
              </a:rPr>
              <a:t>% </a:t>
            </a:r>
            <a:r>
              <a:rPr lang="en-US" b="1" dirty="0" smtClean="0">
                <a:solidFill>
                  <a:srgbClr val="3333FF"/>
                </a:solidFill>
                <a:latin typeface="Courier New" pitchFamily="49" charset="0"/>
              </a:rPr>
              <a:t>n]; </a:t>
            </a:r>
            <a:endParaRPr lang="en-US" b="1" dirty="0">
              <a:solidFill>
                <a:srgbClr val="3333FF"/>
              </a:solidFill>
              <a:latin typeface="Courier New" pitchFamily="49" charset="0"/>
            </a:endParaRPr>
          </a:p>
          <a:p>
            <a:r>
              <a:rPr lang="en-US" b="1" dirty="0">
                <a:solidFill>
                  <a:schemeClr val="folHlink"/>
                </a:solidFill>
                <a:latin typeface="Courier New" pitchFamily="49" charset="0"/>
              </a:rPr>
              <a:t> if (help.seq == 0) </a:t>
            </a:r>
          </a:p>
          <a:p>
            <a:r>
              <a:rPr lang="en-US" b="1" dirty="0">
                <a:solidFill>
                  <a:schemeClr val="folHlink"/>
                </a:solidFill>
                <a:latin typeface="Courier New" pitchFamily="49" charset="0"/>
              </a:rPr>
              <a:t>     prefer = help;</a:t>
            </a:r>
          </a:p>
          <a:p>
            <a:r>
              <a:rPr lang="en-US" b="1" dirty="0">
                <a:solidFill>
                  <a:schemeClr val="folHlink"/>
                </a:solidFill>
                <a:latin typeface="Courier New" pitchFamily="49" charset="0"/>
              </a:rPr>
              <a:t>    else</a:t>
            </a:r>
          </a:p>
          <a:p>
            <a:r>
              <a:rPr lang="en-US" b="1" dirty="0">
                <a:solidFill>
                  <a:schemeClr val="folHlink"/>
                </a:solidFill>
                <a:latin typeface="Courier New" pitchFamily="49" charset="0"/>
              </a:rPr>
              <a:t>     prefer =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latin typeface="Courier New" pitchFamily="49" charset="0"/>
              </a:rPr>
              <a:t>…</a:t>
            </a:r>
          </a:p>
        </p:txBody>
      </p:sp>
      <p:sp>
        <p:nvSpPr>
          <p:cNvPr id="83973" name="Rectangle 3"/>
          <p:cNvSpPr>
            <a:spLocks noGrp="1" noChangeArrowheads="1"/>
          </p:cNvSpPr>
          <p:nvPr>
            <p:ph type="title"/>
          </p:nvPr>
        </p:nvSpPr>
        <p:spPr>
          <a:xfrm>
            <a:off x="592138" y="393700"/>
            <a:ext cx="7772400" cy="1143000"/>
          </a:xfrm>
        </p:spPr>
        <p:txBody>
          <a:bodyPr/>
          <a:lstStyle/>
          <a:p>
            <a:r>
              <a:rPr lang="en-US" smtClean="0"/>
              <a:t>Main Loop</a:t>
            </a:r>
          </a:p>
        </p:txBody>
      </p:sp>
      <p:sp>
        <p:nvSpPr>
          <p:cNvPr id="83974" name="Rectangle 4"/>
          <p:cNvSpPr>
            <a:spLocks noChangeArrowheads="1"/>
          </p:cNvSpPr>
          <p:nvPr/>
        </p:nvSpPr>
        <p:spPr bwMode="auto">
          <a:xfrm>
            <a:off x="676275" y="4652963"/>
            <a:ext cx="6345238" cy="519112"/>
          </a:xfrm>
          <a:prstGeom prst="rect">
            <a:avLst/>
          </a:prstGeom>
          <a:solidFill>
            <a:srgbClr val="FFFFCC"/>
          </a:solidFill>
          <a:ln w="9525">
            <a:noFill/>
            <a:miter lim="800000"/>
            <a:headEnd/>
            <a:tailEnd/>
          </a:ln>
        </p:spPr>
        <p:txBody>
          <a:bodyPr>
            <a:spAutoFit/>
          </a:bodyPr>
          <a:lstStyle/>
          <a:p>
            <a:pPr algn="ctr"/>
            <a:r>
              <a:rPr lang="en-US" sz="2800" b="1" dirty="0" smtClean="0">
                <a:solidFill>
                  <a:srgbClr val="FF0000"/>
                </a:solidFill>
                <a:latin typeface="+mn-lt"/>
              </a:rPr>
              <a:t>Whom do I help?</a:t>
            </a:r>
            <a:endParaRPr lang="en-US" sz="2800" b="1" dirty="0">
              <a:solidFill>
                <a:srgbClr val="FF0000"/>
              </a:solidFill>
              <a:latin typeface="+mn-lt"/>
            </a:endParaRPr>
          </a:p>
        </p:txBody>
      </p:sp>
      <p:sp>
        <p:nvSpPr>
          <p:cNvPr id="83975" name="AutoShape 5"/>
          <p:cNvSpPr>
            <a:spLocks noChangeArrowheads="1"/>
          </p:cNvSpPr>
          <p:nvPr/>
        </p:nvSpPr>
        <p:spPr bwMode="auto">
          <a:xfrm>
            <a:off x="750888" y="2613025"/>
            <a:ext cx="8043862" cy="493713"/>
          </a:xfrm>
          <a:prstGeom prst="wedgeRoundRectCallout">
            <a:avLst>
              <a:gd name="adj1" fmla="val -12880"/>
              <a:gd name="adj2" fmla="val 356111"/>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85</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r>
              <a:rPr lang="en-US" smtClean="0"/>
              <a:t>Altruism</a:t>
            </a:r>
          </a:p>
        </p:txBody>
      </p:sp>
      <p:sp>
        <p:nvSpPr>
          <p:cNvPr id="84997" name="Rectangle 3"/>
          <p:cNvSpPr>
            <a:spLocks noGrp="1" noChangeArrowheads="1"/>
          </p:cNvSpPr>
          <p:nvPr>
            <p:ph type="body" idx="1"/>
          </p:nvPr>
        </p:nvSpPr>
        <p:spPr/>
        <p:txBody>
          <a:bodyPr/>
          <a:lstStyle/>
          <a:p>
            <a:r>
              <a:rPr lang="en-US" dirty="0" smtClean="0"/>
              <a:t>Choose a thread to “help”</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86</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r>
              <a:rPr lang="en-US" smtClean="0"/>
              <a:t>Altruism</a:t>
            </a:r>
          </a:p>
        </p:txBody>
      </p:sp>
      <p:sp>
        <p:nvSpPr>
          <p:cNvPr id="84997" name="Rectangle 3"/>
          <p:cNvSpPr>
            <a:spLocks noGrp="1" noChangeArrowheads="1"/>
          </p:cNvSpPr>
          <p:nvPr>
            <p:ph type="body" idx="1"/>
          </p:nvPr>
        </p:nvSpPr>
        <p:spPr/>
        <p:txBody>
          <a:bodyPr/>
          <a:lstStyle/>
          <a:p>
            <a:r>
              <a:rPr lang="en-US" dirty="0" smtClean="0"/>
              <a:t>Choose a thread to “help”</a:t>
            </a:r>
          </a:p>
          <a:p>
            <a:r>
              <a:rPr lang="en-US" dirty="0" smtClean="0"/>
              <a:t>If that thread needs help</a:t>
            </a:r>
          </a:p>
          <a:p>
            <a:pPr lvl="1"/>
            <a:r>
              <a:rPr lang="en-US" dirty="0" smtClean="0"/>
              <a:t>Try to append its node</a:t>
            </a:r>
          </a:p>
          <a:p>
            <a:pPr lvl="1"/>
            <a:r>
              <a:rPr lang="en-US" dirty="0" smtClean="0"/>
              <a:t>Otherwise append your own</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87</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r>
              <a:rPr lang="en-US" smtClean="0"/>
              <a:t>Altruism</a:t>
            </a:r>
          </a:p>
        </p:txBody>
      </p:sp>
      <p:sp>
        <p:nvSpPr>
          <p:cNvPr id="84997" name="Rectangle 3"/>
          <p:cNvSpPr>
            <a:spLocks noGrp="1" noChangeArrowheads="1"/>
          </p:cNvSpPr>
          <p:nvPr>
            <p:ph type="body" idx="1"/>
          </p:nvPr>
        </p:nvSpPr>
        <p:spPr/>
        <p:txBody>
          <a:bodyPr/>
          <a:lstStyle/>
          <a:p>
            <a:r>
              <a:rPr lang="en-US" smtClean="0"/>
              <a:t>Choose a thread to “help”</a:t>
            </a:r>
          </a:p>
          <a:p>
            <a:r>
              <a:rPr lang="en-US" smtClean="0"/>
              <a:t>If that thread needs help</a:t>
            </a:r>
          </a:p>
          <a:p>
            <a:pPr lvl="1"/>
            <a:r>
              <a:rPr lang="en-US" smtClean="0"/>
              <a:t>Try to append its node</a:t>
            </a:r>
          </a:p>
          <a:p>
            <a:pPr lvl="1"/>
            <a:r>
              <a:rPr lang="en-US" smtClean="0"/>
              <a:t>Otherwise append your own</a:t>
            </a:r>
          </a:p>
          <a:p>
            <a:r>
              <a:rPr lang="en-US" smtClean="0"/>
              <a:t>Worst case</a:t>
            </a:r>
          </a:p>
          <a:p>
            <a:pPr lvl="1"/>
            <a:r>
              <a:rPr lang="en-US" smtClean="0"/>
              <a:t>Everyone tries to help same pitiful loser</a:t>
            </a:r>
          </a:p>
          <a:p>
            <a:pPr lvl="1"/>
            <a:r>
              <a:rPr lang="en-US" smtClean="0"/>
              <a:t>Someone succeeds</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88</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p:cNvSpPr>
            <a:spLocks noGrp="1" noChangeArrowheads="1"/>
          </p:cNvSpPr>
          <p:nvPr>
            <p:ph type="title"/>
          </p:nvPr>
        </p:nvSpPr>
        <p:spPr/>
        <p:txBody>
          <a:bodyPr/>
          <a:lstStyle/>
          <a:p>
            <a:r>
              <a:rPr lang="en-US" smtClean="0"/>
              <a:t>Help!</a:t>
            </a:r>
          </a:p>
        </p:txBody>
      </p:sp>
      <p:sp>
        <p:nvSpPr>
          <p:cNvPr id="86021" name="Rectangle 3"/>
          <p:cNvSpPr>
            <a:spLocks noGrp="1" noChangeArrowheads="1"/>
          </p:cNvSpPr>
          <p:nvPr>
            <p:ph type="body" idx="1"/>
          </p:nvPr>
        </p:nvSpPr>
        <p:spPr/>
        <p:txBody>
          <a:bodyPr/>
          <a:lstStyle/>
          <a:p>
            <a:r>
              <a:rPr lang="en-US" sz="3600" dirty="0" smtClean="0"/>
              <a:t>When last node in list has sequence number </a:t>
            </a:r>
            <a:r>
              <a:rPr lang="en-US" sz="3600" i="1" dirty="0" smtClean="0">
                <a:solidFill>
                  <a:schemeClr val="tx1"/>
                </a:solidFill>
              </a:rPr>
              <a:t>k</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89</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smtClean="0"/>
              <a:t>Like a Turing Machine</a:t>
            </a:r>
          </a:p>
        </p:txBody>
      </p:sp>
      <p:sp>
        <p:nvSpPr>
          <p:cNvPr id="10245" name="Rectangle 3"/>
          <p:cNvSpPr>
            <a:spLocks noGrp="1" noChangeArrowheads="1"/>
          </p:cNvSpPr>
          <p:nvPr>
            <p:ph type="body" idx="1"/>
          </p:nvPr>
        </p:nvSpPr>
        <p:spPr/>
        <p:txBody>
          <a:bodyPr/>
          <a:lstStyle/>
          <a:p>
            <a:r>
              <a:rPr lang="en-US" smtClean="0"/>
              <a:t>This construction</a:t>
            </a:r>
          </a:p>
          <a:p>
            <a:pPr lvl="1"/>
            <a:r>
              <a:rPr lang="en-US" smtClean="0"/>
              <a:t>Illustrates what needs to be done</a:t>
            </a:r>
          </a:p>
          <a:p>
            <a:pPr lvl="1"/>
            <a:r>
              <a:rPr lang="en-US" smtClean="0"/>
              <a:t>Optimization fodder</a:t>
            </a:r>
          </a:p>
          <a:p>
            <a:r>
              <a:rPr lang="en-US" smtClean="0"/>
              <a:t>Correctness, not efficiency</a:t>
            </a:r>
          </a:p>
          <a:p>
            <a:pPr lvl="1"/>
            <a:r>
              <a:rPr lang="en-US" b="1" smtClean="0">
                <a:solidFill>
                  <a:schemeClr val="tx1"/>
                </a:solidFill>
              </a:rPr>
              <a:t>Why</a:t>
            </a:r>
            <a:r>
              <a:rPr lang="en-US" smtClean="0"/>
              <a:t> does it work? </a:t>
            </a:r>
            <a:r>
              <a:rPr lang="en-US" sz="2400" smtClean="0"/>
              <a:t>(Asks the scientist) </a:t>
            </a:r>
          </a:p>
          <a:p>
            <a:pPr lvl="1"/>
            <a:r>
              <a:rPr lang="en-US" b="1" smtClean="0">
                <a:solidFill>
                  <a:schemeClr val="tx1"/>
                </a:solidFill>
              </a:rPr>
              <a:t>How</a:t>
            </a:r>
            <a:r>
              <a:rPr lang="en-US" smtClean="0">
                <a:solidFill>
                  <a:schemeClr val="tx1"/>
                </a:solidFill>
              </a:rPr>
              <a:t> </a:t>
            </a:r>
            <a:r>
              <a:rPr lang="en-US" smtClean="0"/>
              <a:t>does it work? </a:t>
            </a:r>
            <a:r>
              <a:rPr lang="en-US" sz="2400" smtClean="0"/>
              <a:t>(Asks the engineer)</a:t>
            </a:r>
          </a:p>
          <a:p>
            <a:pPr lvl="1"/>
            <a:r>
              <a:rPr lang="en-US" sz="1600" smtClean="0">
                <a:solidFill>
                  <a:srgbClr val="3366FF"/>
                </a:solidFill>
              </a:rPr>
              <a:t>Would</a:t>
            </a:r>
            <a:r>
              <a:rPr lang="en-US" sz="1600" smtClean="0"/>
              <a:t> you like fries with that? (Asks the liberal arts major)</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9</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p:cNvSpPr>
            <a:spLocks noGrp="1" noChangeArrowheads="1"/>
          </p:cNvSpPr>
          <p:nvPr>
            <p:ph type="title"/>
          </p:nvPr>
        </p:nvSpPr>
        <p:spPr/>
        <p:txBody>
          <a:bodyPr/>
          <a:lstStyle/>
          <a:p>
            <a:r>
              <a:rPr lang="en-US" smtClean="0"/>
              <a:t>Help!</a:t>
            </a:r>
          </a:p>
        </p:txBody>
      </p:sp>
      <p:sp>
        <p:nvSpPr>
          <p:cNvPr id="86021" name="Rectangle 3"/>
          <p:cNvSpPr>
            <a:spLocks noGrp="1" noChangeArrowheads="1"/>
          </p:cNvSpPr>
          <p:nvPr>
            <p:ph type="body" idx="1"/>
          </p:nvPr>
        </p:nvSpPr>
        <p:spPr/>
        <p:txBody>
          <a:bodyPr/>
          <a:lstStyle/>
          <a:p>
            <a:r>
              <a:rPr lang="en-US" sz="3600" dirty="0" smtClean="0"/>
              <a:t>When last node in list has sequence number </a:t>
            </a:r>
            <a:r>
              <a:rPr lang="en-US" sz="3600" i="1" dirty="0" smtClean="0">
                <a:solidFill>
                  <a:schemeClr val="tx1"/>
                </a:solidFill>
              </a:rPr>
              <a:t>k</a:t>
            </a:r>
          </a:p>
          <a:p>
            <a:r>
              <a:rPr lang="en-US" sz="3600" dirty="0" smtClean="0"/>
              <a:t>All threads check …</a:t>
            </a:r>
          </a:p>
          <a:p>
            <a:pPr lvl="1"/>
            <a:r>
              <a:rPr lang="en-US" sz="3200" dirty="0" smtClean="0"/>
              <a:t>Whether thread </a:t>
            </a:r>
            <a:r>
              <a:rPr lang="en-US" sz="3200" i="1" dirty="0" smtClean="0">
                <a:solidFill>
                  <a:schemeClr val="tx1"/>
                </a:solidFill>
              </a:rPr>
              <a:t>k</a:t>
            </a:r>
            <a:r>
              <a:rPr lang="en-US" sz="3200" dirty="0" smtClean="0">
                <a:solidFill>
                  <a:schemeClr val="tx1"/>
                </a:solidFill>
              </a:rPr>
              <a:t>+1 mod </a:t>
            </a:r>
            <a:r>
              <a:rPr lang="en-US" sz="3200" i="1" dirty="0" smtClean="0">
                <a:solidFill>
                  <a:schemeClr val="tx1"/>
                </a:solidFill>
              </a:rPr>
              <a:t>n</a:t>
            </a:r>
            <a:r>
              <a:rPr lang="en-US" sz="3200" dirty="0" smtClean="0"/>
              <a:t> wants help</a:t>
            </a:r>
          </a:p>
          <a:p>
            <a:pPr lvl="1"/>
            <a:r>
              <a:rPr lang="en-US" sz="3200" dirty="0" smtClean="0"/>
              <a:t>If so, try to append her node first</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90</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r>
              <a:rPr lang="en-US" smtClean="0"/>
              <a:t>Help!</a:t>
            </a:r>
          </a:p>
        </p:txBody>
      </p:sp>
      <p:sp>
        <p:nvSpPr>
          <p:cNvPr id="87045" name="Rectangle 3"/>
          <p:cNvSpPr>
            <a:spLocks noGrp="1" noChangeArrowheads="1"/>
          </p:cNvSpPr>
          <p:nvPr>
            <p:ph type="body" idx="1"/>
          </p:nvPr>
        </p:nvSpPr>
        <p:spPr/>
        <p:txBody>
          <a:bodyPr/>
          <a:lstStyle/>
          <a:p>
            <a:r>
              <a:rPr lang="en-US" dirty="0" smtClean="0"/>
              <a:t>First time after thread </a:t>
            </a:r>
            <a:r>
              <a:rPr lang="en-US" i="1" dirty="0" smtClean="0">
                <a:solidFill>
                  <a:schemeClr val="tx1"/>
                </a:solidFill>
              </a:rPr>
              <a:t>k</a:t>
            </a:r>
            <a:r>
              <a:rPr lang="en-US" dirty="0" smtClean="0">
                <a:solidFill>
                  <a:schemeClr val="tx1"/>
                </a:solidFill>
              </a:rPr>
              <a:t>+1</a:t>
            </a:r>
            <a:r>
              <a:rPr lang="en-US" dirty="0" smtClean="0"/>
              <a:t> announces</a:t>
            </a:r>
          </a:p>
          <a:p>
            <a:pPr lvl="1"/>
            <a:r>
              <a:rPr lang="en-US" dirty="0" smtClean="0"/>
              <a:t>No guarantees</a:t>
            </a:r>
          </a:p>
          <a:p>
            <a:pPr lvl="1"/>
            <a:endParaRPr lang="en-US" dirty="0" smtClean="0"/>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91</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r>
              <a:rPr lang="en-US" smtClean="0"/>
              <a:t>Help!</a:t>
            </a:r>
          </a:p>
        </p:txBody>
      </p:sp>
      <p:sp>
        <p:nvSpPr>
          <p:cNvPr id="87045" name="Rectangle 3"/>
          <p:cNvSpPr>
            <a:spLocks noGrp="1" noChangeArrowheads="1"/>
          </p:cNvSpPr>
          <p:nvPr>
            <p:ph type="body" idx="1"/>
          </p:nvPr>
        </p:nvSpPr>
        <p:spPr/>
        <p:txBody>
          <a:bodyPr/>
          <a:lstStyle/>
          <a:p>
            <a:r>
              <a:rPr lang="en-US" dirty="0" smtClean="0"/>
              <a:t>First time after thread </a:t>
            </a:r>
            <a:r>
              <a:rPr lang="en-US" i="1" dirty="0" smtClean="0">
                <a:solidFill>
                  <a:schemeClr val="tx1"/>
                </a:solidFill>
              </a:rPr>
              <a:t>k</a:t>
            </a:r>
            <a:r>
              <a:rPr lang="en-US" dirty="0" smtClean="0">
                <a:solidFill>
                  <a:schemeClr val="tx1"/>
                </a:solidFill>
              </a:rPr>
              <a:t>+1</a:t>
            </a:r>
            <a:r>
              <a:rPr lang="en-US" dirty="0" smtClean="0"/>
              <a:t> announces</a:t>
            </a:r>
          </a:p>
          <a:p>
            <a:pPr lvl="1"/>
            <a:r>
              <a:rPr lang="en-US" dirty="0" smtClean="0"/>
              <a:t>No guarantees</a:t>
            </a:r>
          </a:p>
          <a:p>
            <a:r>
              <a:rPr lang="en-US" dirty="0" smtClean="0"/>
              <a:t>After </a:t>
            </a:r>
            <a:r>
              <a:rPr lang="en-US" i="1" dirty="0" smtClean="0">
                <a:solidFill>
                  <a:schemeClr val="tx1"/>
                </a:solidFill>
              </a:rPr>
              <a:t>n</a:t>
            </a:r>
            <a:r>
              <a:rPr lang="en-US" dirty="0" smtClean="0"/>
              <a:t> more nodes appended</a:t>
            </a:r>
          </a:p>
          <a:p>
            <a:pPr lvl="1"/>
            <a:r>
              <a:rPr lang="en-US" dirty="0" smtClean="0"/>
              <a:t>Everyone sees that thread </a:t>
            </a:r>
            <a:r>
              <a:rPr lang="en-US" i="1" dirty="0" smtClean="0">
                <a:solidFill>
                  <a:schemeClr val="tx1"/>
                </a:solidFill>
              </a:rPr>
              <a:t>k</a:t>
            </a:r>
            <a:r>
              <a:rPr lang="en-US" dirty="0" smtClean="0">
                <a:solidFill>
                  <a:schemeClr val="tx1"/>
                </a:solidFill>
              </a:rPr>
              <a:t>+1</a:t>
            </a:r>
            <a:r>
              <a:rPr lang="en-US" dirty="0" smtClean="0"/>
              <a:t> wants help</a:t>
            </a:r>
          </a:p>
          <a:p>
            <a:pPr lvl="1"/>
            <a:r>
              <a:rPr lang="en-US" dirty="0" smtClean="0"/>
              <a:t>Everyone tries to append that node</a:t>
            </a:r>
          </a:p>
          <a:p>
            <a:pPr lvl="1"/>
            <a:r>
              <a:rPr lang="en-US" dirty="0" smtClean="0"/>
              <a:t>Someone succeeds</a:t>
            </a:r>
          </a:p>
          <a:p>
            <a:pPr lvl="1"/>
            <a:endParaRPr lang="en-US" dirty="0" smtClean="0"/>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92</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2"/>
          <p:cNvSpPr>
            <a:spLocks noGrp="1" noChangeArrowheads="1"/>
          </p:cNvSpPr>
          <p:nvPr>
            <p:ph type="title"/>
          </p:nvPr>
        </p:nvSpPr>
        <p:spPr/>
        <p:txBody>
          <a:bodyPr/>
          <a:lstStyle/>
          <a:p>
            <a:r>
              <a:rPr lang="en-US" smtClean="0"/>
              <a:t>Sliding Window Lemma</a:t>
            </a:r>
          </a:p>
        </p:txBody>
      </p:sp>
      <p:sp>
        <p:nvSpPr>
          <p:cNvPr id="88069" name="Rectangle 3"/>
          <p:cNvSpPr>
            <a:spLocks noGrp="1" noChangeArrowheads="1"/>
          </p:cNvSpPr>
          <p:nvPr>
            <p:ph type="body" idx="1"/>
          </p:nvPr>
        </p:nvSpPr>
        <p:spPr/>
        <p:txBody>
          <a:bodyPr/>
          <a:lstStyle/>
          <a:p>
            <a:r>
              <a:rPr lang="en-US" dirty="0" smtClean="0"/>
              <a:t>After thread </a:t>
            </a:r>
            <a:r>
              <a:rPr lang="en-US" dirty="0" smtClean="0">
                <a:solidFill>
                  <a:schemeClr val="tx1"/>
                </a:solidFill>
              </a:rPr>
              <a:t>A</a:t>
            </a:r>
            <a:r>
              <a:rPr lang="en-US" dirty="0" smtClean="0"/>
              <a:t> announces its node</a:t>
            </a:r>
          </a:p>
          <a:p>
            <a:r>
              <a:rPr lang="en-US" dirty="0" smtClean="0"/>
              <a:t>No more than </a:t>
            </a:r>
            <a:r>
              <a:rPr lang="en-US" i="1" dirty="0" smtClean="0">
                <a:solidFill>
                  <a:schemeClr val="tx1"/>
                </a:solidFill>
              </a:rPr>
              <a:t>n</a:t>
            </a:r>
            <a:r>
              <a:rPr lang="en-US" dirty="0" smtClean="0"/>
              <a:t> other calls</a:t>
            </a:r>
          </a:p>
          <a:p>
            <a:pPr lvl="1"/>
            <a:r>
              <a:rPr lang="en-US" dirty="0" smtClean="0"/>
              <a:t>Can start and finish</a:t>
            </a:r>
          </a:p>
          <a:p>
            <a:pPr lvl="1"/>
            <a:r>
              <a:rPr lang="en-US" dirty="0" smtClean="0"/>
              <a:t>Without appending </a:t>
            </a:r>
            <a:r>
              <a:rPr lang="en-US" dirty="0" smtClean="0">
                <a:solidFill>
                  <a:schemeClr val="tx1"/>
                </a:solidFill>
              </a:rPr>
              <a:t>A</a:t>
            </a:r>
            <a:r>
              <a:rPr lang="en-US" dirty="0" smtClean="0"/>
              <a:t>’s node</a:t>
            </a:r>
          </a:p>
        </p:txBody>
      </p:sp>
      <p:sp>
        <p:nvSpPr>
          <p:cNvPr id="6" name="Slide Number Placeholder 5"/>
          <p:cNvSpPr>
            <a:spLocks noGrp="1"/>
          </p:cNvSpPr>
          <p:nvPr>
            <p:ph type="sldNum" sz="quarter" idx="11"/>
          </p:nvPr>
        </p:nvSpPr>
        <p:spPr/>
        <p:txBody>
          <a:bodyPr/>
          <a:lstStyle/>
          <a:p>
            <a:pPr>
              <a:defRPr/>
            </a:pPr>
            <a:fld id="{967C4D33-6383-4CFE-AFB7-F84E968E56E0}" type="slidenum">
              <a:rPr lang="ar-SA" smtClean="0"/>
              <a:pPr>
                <a:defRPr/>
              </a:pPr>
              <a:t>93</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a:xfrm>
            <a:off x="712788" y="284163"/>
            <a:ext cx="7772400" cy="1143000"/>
          </a:xfrm>
        </p:spPr>
        <p:txBody>
          <a:bodyPr/>
          <a:lstStyle/>
          <a:p>
            <a:r>
              <a:rPr lang="en-US" dirty="0" smtClean="0"/>
              <a:t>Helping</a:t>
            </a:r>
          </a:p>
        </p:txBody>
      </p:sp>
      <p:sp>
        <p:nvSpPr>
          <p:cNvPr id="579587" name="AutoShape 3"/>
          <p:cNvSpPr>
            <a:spLocks noChangeArrowheads="1"/>
          </p:cNvSpPr>
          <p:nvPr/>
        </p:nvSpPr>
        <p:spPr bwMode="auto">
          <a:xfrm>
            <a:off x="3797300" y="392430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579588" name="AutoShape 4"/>
          <p:cNvSpPr>
            <a:spLocks noChangeArrowheads="1"/>
          </p:cNvSpPr>
          <p:nvPr/>
        </p:nvSpPr>
        <p:spPr bwMode="auto">
          <a:xfrm>
            <a:off x="2614613" y="3924300"/>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579589" name="AutoShape 5"/>
          <p:cNvSpPr>
            <a:spLocks noChangeArrowheads="1"/>
          </p:cNvSpPr>
          <p:nvPr/>
        </p:nvSpPr>
        <p:spPr bwMode="auto">
          <a:xfrm>
            <a:off x="1431925" y="392430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a:latin typeface="+mn-lt"/>
            </a:endParaRPr>
          </a:p>
        </p:txBody>
      </p:sp>
      <p:sp>
        <p:nvSpPr>
          <p:cNvPr id="89096" name="Line 6"/>
          <p:cNvSpPr>
            <a:spLocks noChangeShapeType="1"/>
          </p:cNvSpPr>
          <p:nvPr/>
        </p:nvSpPr>
        <p:spPr bwMode="auto">
          <a:xfrm>
            <a:off x="2344738" y="4159250"/>
            <a:ext cx="268287" cy="1588"/>
          </a:xfrm>
          <a:prstGeom prst="line">
            <a:avLst/>
          </a:pr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89097" name="Line 7"/>
          <p:cNvSpPr>
            <a:spLocks noChangeShapeType="1"/>
          </p:cNvSpPr>
          <p:nvPr/>
        </p:nvSpPr>
        <p:spPr bwMode="auto">
          <a:xfrm>
            <a:off x="3529013" y="4159250"/>
            <a:ext cx="268287" cy="1588"/>
          </a:xfrm>
          <a:prstGeom prst="line">
            <a:avLst/>
          </a:pr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89098" name="Text Box 31"/>
          <p:cNvSpPr txBox="1">
            <a:spLocks noChangeArrowheads="1"/>
          </p:cNvSpPr>
          <p:nvPr/>
        </p:nvSpPr>
        <p:spPr bwMode="auto">
          <a:xfrm>
            <a:off x="5747227" y="5314950"/>
            <a:ext cx="902811" cy="461665"/>
          </a:xfrm>
          <a:prstGeom prst="rect">
            <a:avLst/>
          </a:prstGeom>
          <a:noFill/>
          <a:ln w="9525">
            <a:noFill/>
            <a:miter lim="800000"/>
            <a:headEnd/>
            <a:tailEnd/>
          </a:ln>
        </p:spPr>
        <p:txBody>
          <a:bodyPr wrap="none">
            <a:spAutoFit/>
          </a:bodyPr>
          <a:lstStyle/>
          <a:p>
            <a:pPr algn="r"/>
            <a:r>
              <a:rPr lang="en-US" b="1">
                <a:latin typeface="+mj-lt"/>
              </a:rPr>
              <a:t>head</a:t>
            </a:r>
          </a:p>
        </p:txBody>
      </p:sp>
      <p:sp>
        <p:nvSpPr>
          <p:cNvPr id="89099" name="Text Box 32"/>
          <p:cNvSpPr txBox="1">
            <a:spLocks noChangeArrowheads="1"/>
          </p:cNvSpPr>
          <p:nvPr/>
        </p:nvSpPr>
        <p:spPr bwMode="auto">
          <a:xfrm>
            <a:off x="1730276" y="3840935"/>
            <a:ext cx="412292" cy="584775"/>
          </a:xfrm>
          <a:prstGeom prst="rect">
            <a:avLst/>
          </a:prstGeom>
          <a:noFill/>
          <a:ln w="9525">
            <a:noFill/>
            <a:miter lim="800000"/>
            <a:headEnd/>
            <a:tailEnd/>
          </a:ln>
        </p:spPr>
        <p:txBody>
          <a:bodyPr wrap="none">
            <a:spAutoFit/>
          </a:bodyPr>
          <a:lstStyle/>
          <a:p>
            <a:pPr algn="r"/>
            <a:r>
              <a:rPr lang="en-US" sz="3200" b="1" dirty="0">
                <a:solidFill>
                  <a:srgbClr val="3333FF"/>
                </a:solidFill>
                <a:latin typeface="+mj-lt"/>
              </a:rPr>
              <a:t>1</a:t>
            </a:r>
          </a:p>
        </p:txBody>
      </p:sp>
      <p:sp>
        <p:nvSpPr>
          <p:cNvPr id="89100" name="Text Box 33"/>
          <p:cNvSpPr txBox="1">
            <a:spLocks noChangeArrowheads="1"/>
          </p:cNvSpPr>
          <p:nvPr/>
        </p:nvSpPr>
        <p:spPr bwMode="auto">
          <a:xfrm>
            <a:off x="2849464" y="3840935"/>
            <a:ext cx="412292" cy="584775"/>
          </a:xfrm>
          <a:prstGeom prst="rect">
            <a:avLst/>
          </a:prstGeom>
          <a:noFill/>
          <a:ln w="9525">
            <a:noFill/>
            <a:miter lim="800000"/>
            <a:headEnd/>
            <a:tailEnd/>
          </a:ln>
        </p:spPr>
        <p:txBody>
          <a:bodyPr wrap="none">
            <a:spAutoFit/>
          </a:bodyPr>
          <a:lstStyle/>
          <a:p>
            <a:pPr algn="r"/>
            <a:r>
              <a:rPr lang="en-US" sz="3200" b="1">
                <a:solidFill>
                  <a:srgbClr val="3333FF"/>
                </a:solidFill>
                <a:latin typeface="+mj-lt"/>
              </a:rPr>
              <a:t>2</a:t>
            </a:r>
          </a:p>
        </p:txBody>
      </p:sp>
      <p:sp>
        <p:nvSpPr>
          <p:cNvPr id="89101" name="Text Box 34"/>
          <p:cNvSpPr txBox="1">
            <a:spLocks noChangeArrowheads="1"/>
          </p:cNvSpPr>
          <p:nvPr/>
        </p:nvSpPr>
        <p:spPr bwMode="auto">
          <a:xfrm>
            <a:off x="3968651" y="3840935"/>
            <a:ext cx="412292" cy="584775"/>
          </a:xfrm>
          <a:prstGeom prst="rect">
            <a:avLst/>
          </a:prstGeom>
          <a:noFill/>
          <a:ln w="9525">
            <a:noFill/>
            <a:miter lim="800000"/>
            <a:headEnd/>
            <a:tailEnd/>
          </a:ln>
        </p:spPr>
        <p:txBody>
          <a:bodyPr wrap="none">
            <a:spAutoFit/>
          </a:bodyPr>
          <a:lstStyle/>
          <a:p>
            <a:pPr algn="r"/>
            <a:r>
              <a:rPr lang="en-US" sz="3200" b="1">
                <a:solidFill>
                  <a:srgbClr val="3333FF"/>
                </a:solidFill>
                <a:latin typeface="+mj-lt"/>
              </a:rPr>
              <a:t>3</a:t>
            </a:r>
          </a:p>
        </p:txBody>
      </p:sp>
      <p:grpSp>
        <p:nvGrpSpPr>
          <p:cNvPr id="89102" name="Group 74"/>
          <p:cNvGrpSpPr>
            <a:grpSpLocks/>
          </p:cNvGrpSpPr>
          <p:nvPr/>
        </p:nvGrpSpPr>
        <p:grpSpPr bwMode="auto">
          <a:xfrm>
            <a:off x="1365250" y="5233988"/>
            <a:ext cx="4205288" cy="584200"/>
            <a:chOff x="860" y="3297"/>
            <a:chExt cx="2649" cy="368"/>
          </a:xfrm>
        </p:grpSpPr>
        <p:sp>
          <p:nvSpPr>
            <p:cNvPr id="579595" name="AutoShape 11"/>
            <p:cNvSpPr>
              <a:spLocks noChangeArrowheads="1"/>
            </p:cNvSpPr>
            <p:nvPr/>
          </p:nvSpPr>
          <p:spPr bwMode="auto">
            <a:xfrm>
              <a:off x="860" y="3297"/>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89132" name="Line 12"/>
            <p:cNvSpPr>
              <a:spLocks noChangeShapeType="1"/>
            </p:cNvSpPr>
            <p:nvPr/>
          </p:nvSpPr>
          <p:spPr bwMode="auto">
            <a:xfrm>
              <a:off x="1145"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3" name="Line 13"/>
            <p:cNvSpPr>
              <a:spLocks noChangeShapeType="1"/>
            </p:cNvSpPr>
            <p:nvPr/>
          </p:nvSpPr>
          <p:spPr bwMode="auto">
            <a:xfrm>
              <a:off x="1447"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4" name="Line 14"/>
            <p:cNvSpPr>
              <a:spLocks noChangeShapeType="1"/>
            </p:cNvSpPr>
            <p:nvPr/>
          </p:nvSpPr>
          <p:spPr bwMode="auto">
            <a:xfrm>
              <a:off x="1749"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5" name="Line 15"/>
            <p:cNvSpPr>
              <a:spLocks noChangeShapeType="1"/>
            </p:cNvSpPr>
            <p:nvPr/>
          </p:nvSpPr>
          <p:spPr bwMode="auto">
            <a:xfrm>
              <a:off x="2051"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6" name="Line 16"/>
            <p:cNvSpPr>
              <a:spLocks noChangeShapeType="1"/>
            </p:cNvSpPr>
            <p:nvPr/>
          </p:nvSpPr>
          <p:spPr bwMode="auto">
            <a:xfrm>
              <a:off x="2353"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7" name="Line 17"/>
            <p:cNvSpPr>
              <a:spLocks noChangeShapeType="1"/>
            </p:cNvSpPr>
            <p:nvPr/>
          </p:nvSpPr>
          <p:spPr bwMode="auto">
            <a:xfrm>
              <a:off x="2655"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8" name="Line 18"/>
            <p:cNvSpPr>
              <a:spLocks noChangeShapeType="1"/>
            </p:cNvSpPr>
            <p:nvPr/>
          </p:nvSpPr>
          <p:spPr bwMode="auto">
            <a:xfrm>
              <a:off x="2957"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39" name="Line 19"/>
            <p:cNvSpPr>
              <a:spLocks noChangeShapeType="1"/>
            </p:cNvSpPr>
            <p:nvPr/>
          </p:nvSpPr>
          <p:spPr bwMode="auto">
            <a:xfrm>
              <a:off x="3259"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40" name="Text Box 49"/>
            <p:cNvSpPr txBox="1">
              <a:spLocks noChangeArrowheads="1"/>
            </p:cNvSpPr>
            <p:nvPr/>
          </p:nvSpPr>
          <p:spPr bwMode="auto">
            <a:xfrm>
              <a:off x="2829" y="3338"/>
              <a:ext cx="116" cy="327"/>
            </a:xfrm>
            <a:prstGeom prst="rect">
              <a:avLst/>
            </a:prstGeom>
            <a:noFill/>
            <a:ln w="9525">
              <a:noFill/>
              <a:miter lim="800000"/>
              <a:headEnd/>
              <a:tailEnd/>
            </a:ln>
          </p:spPr>
          <p:txBody>
            <a:bodyPr wrap="none">
              <a:spAutoFit/>
            </a:bodyPr>
            <a:lstStyle/>
            <a:p>
              <a:pPr algn="r"/>
              <a:endParaRPr lang="en-US" sz="2800" b="1" dirty="0">
                <a:latin typeface="Arial" pitchFamily="34" charset="0"/>
              </a:endParaRPr>
            </a:p>
          </p:txBody>
        </p:sp>
      </p:grpSp>
      <p:sp>
        <p:nvSpPr>
          <p:cNvPr id="579649" name="AutoShape 65"/>
          <p:cNvSpPr>
            <a:spLocks noChangeArrowheads="1"/>
          </p:cNvSpPr>
          <p:nvPr/>
        </p:nvSpPr>
        <p:spPr bwMode="auto">
          <a:xfrm>
            <a:off x="7270750" y="2349500"/>
            <a:ext cx="1566863" cy="604838"/>
          </a:xfrm>
          <a:prstGeom prst="wedgeRoundRectCallout">
            <a:avLst>
              <a:gd name="adj1" fmla="val 4407"/>
              <a:gd name="adj2" fmla="val 180444"/>
              <a:gd name="adj3" fmla="val 16667"/>
            </a:avLst>
          </a:prstGeom>
          <a:noFill/>
          <a:ln w="38100">
            <a:solidFill>
              <a:srgbClr val="FF0000"/>
            </a:solidFill>
            <a:miter lim="800000"/>
            <a:headEnd/>
            <a:tailEnd/>
          </a:ln>
        </p:spPr>
        <p:txBody>
          <a:bodyPr anchor="ctr"/>
          <a:lstStyle/>
          <a:p>
            <a:pPr algn="ctr"/>
            <a:r>
              <a:rPr lang="en-US" sz="2000" b="1" dirty="0">
                <a:solidFill>
                  <a:srgbClr val="FF0000"/>
                </a:solidFill>
                <a:latin typeface="+mj-lt"/>
              </a:rPr>
              <a:t>Max head +1 = </a:t>
            </a:r>
            <a:r>
              <a:rPr lang="en-US" sz="2000" b="1" i="1" dirty="0" smtClean="0">
                <a:solidFill>
                  <a:schemeClr val="tx1"/>
                </a:solidFill>
                <a:latin typeface="+mj-lt"/>
              </a:rPr>
              <a:t>n</a:t>
            </a:r>
            <a:r>
              <a:rPr lang="en-US" sz="2000" b="1" dirty="0" smtClean="0">
                <a:solidFill>
                  <a:srgbClr val="FF0000"/>
                </a:solidFill>
                <a:latin typeface="+mj-lt"/>
              </a:rPr>
              <a:t>+4 </a:t>
            </a:r>
            <a:endParaRPr lang="en-US" sz="2000" b="1" dirty="0">
              <a:solidFill>
                <a:srgbClr val="FF0000"/>
              </a:solidFill>
              <a:latin typeface="+mj-lt"/>
            </a:endParaRPr>
          </a:p>
        </p:txBody>
      </p:sp>
      <p:sp>
        <p:nvSpPr>
          <p:cNvPr id="579642" name="AutoShape 58"/>
          <p:cNvSpPr>
            <a:spLocks noChangeArrowheads="1"/>
          </p:cNvSpPr>
          <p:nvPr/>
        </p:nvSpPr>
        <p:spPr bwMode="auto">
          <a:xfrm>
            <a:off x="6372225" y="3944938"/>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579645" name="Line 61"/>
          <p:cNvSpPr>
            <a:spLocks noChangeShapeType="1"/>
          </p:cNvSpPr>
          <p:nvPr/>
        </p:nvSpPr>
        <p:spPr bwMode="auto">
          <a:xfrm>
            <a:off x="7286625" y="4179888"/>
            <a:ext cx="268288" cy="1587"/>
          </a:xfrm>
          <a:prstGeom prst="line">
            <a:avLst/>
          </a:pr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579647" name="Text Box 63"/>
          <p:cNvSpPr txBox="1">
            <a:spLocks noChangeArrowheads="1"/>
          </p:cNvSpPr>
          <p:nvPr/>
        </p:nvSpPr>
        <p:spPr bwMode="auto">
          <a:xfrm>
            <a:off x="6410833" y="3888361"/>
            <a:ext cx="899605" cy="584775"/>
          </a:xfrm>
          <a:prstGeom prst="rect">
            <a:avLst/>
          </a:prstGeom>
          <a:noFill/>
          <a:ln w="9525">
            <a:noFill/>
            <a:miter lim="800000"/>
            <a:headEnd/>
            <a:tailEnd/>
          </a:ln>
        </p:spPr>
        <p:txBody>
          <a:bodyPr wrap="none">
            <a:spAutoFit/>
          </a:bodyPr>
          <a:lstStyle/>
          <a:p>
            <a:pPr algn="r"/>
            <a:r>
              <a:rPr lang="en-US" sz="3200" b="1" i="1" dirty="0" smtClean="0">
                <a:solidFill>
                  <a:srgbClr val="3333FF"/>
                </a:solidFill>
                <a:latin typeface="+mj-lt"/>
              </a:rPr>
              <a:t>n</a:t>
            </a:r>
            <a:r>
              <a:rPr lang="en-US" sz="3200" b="1" dirty="0" smtClean="0">
                <a:solidFill>
                  <a:srgbClr val="3333FF"/>
                </a:solidFill>
                <a:latin typeface="+mj-lt"/>
              </a:rPr>
              <a:t>+2</a:t>
            </a:r>
            <a:endParaRPr lang="en-US" sz="3200" b="1" dirty="0">
              <a:solidFill>
                <a:srgbClr val="3333FF"/>
              </a:solidFill>
              <a:latin typeface="+mj-lt"/>
            </a:endParaRPr>
          </a:p>
        </p:txBody>
      </p:sp>
      <p:grpSp>
        <p:nvGrpSpPr>
          <p:cNvPr id="3" name="Group 78"/>
          <p:cNvGrpSpPr>
            <a:grpSpLocks/>
          </p:cNvGrpSpPr>
          <p:nvPr/>
        </p:nvGrpSpPr>
        <p:grpSpPr bwMode="auto">
          <a:xfrm>
            <a:off x="7554913" y="3888648"/>
            <a:ext cx="955675" cy="584201"/>
            <a:chOff x="4759" y="2456"/>
            <a:chExt cx="602" cy="368"/>
          </a:xfrm>
        </p:grpSpPr>
        <p:sp>
          <p:nvSpPr>
            <p:cNvPr id="579641" name="AutoShape 57"/>
            <p:cNvSpPr>
              <a:spLocks noChangeArrowheads="1"/>
            </p:cNvSpPr>
            <p:nvPr/>
          </p:nvSpPr>
          <p:spPr bwMode="auto">
            <a:xfrm>
              <a:off x="4759" y="2485"/>
              <a:ext cx="575" cy="296"/>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89130" name="Text Box 64"/>
            <p:cNvSpPr txBox="1">
              <a:spLocks noChangeArrowheads="1"/>
            </p:cNvSpPr>
            <p:nvPr/>
          </p:nvSpPr>
          <p:spPr bwMode="auto">
            <a:xfrm>
              <a:off x="4794" y="2456"/>
              <a:ext cx="567" cy="368"/>
            </a:xfrm>
            <a:prstGeom prst="rect">
              <a:avLst/>
            </a:prstGeom>
            <a:noFill/>
            <a:ln w="9525">
              <a:noFill/>
              <a:miter lim="800000"/>
              <a:headEnd/>
              <a:tailEnd/>
            </a:ln>
          </p:spPr>
          <p:txBody>
            <a:bodyPr wrap="none">
              <a:spAutoFit/>
            </a:bodyPr>
            <a:lstStyle/>
            <a:p>
              <a:pPr algn="r"/>
              <a:r>
                <a:rPr lang="en-US" sz="3200" b="1" i="1" dirty="0">
                  <a:solidFill>
                    <a:srgbClr val="3333FF"/>
                  </a:solidFill>
                  <a:latin typeface="+mj-lt"/>
                </a:rPr>
                <a:t>n</a:t>
              </a:r>
              <a:r>
                <a:rPr lang="en-US" sz="3200" b="1" dirty="0" smtClean="0">
                  <a:solidFill>
                    <a:srgbClr val="3333FF"/>
                  </a:solidFill>
                  <a:latin typeface="+mj-lt"/>
                </a:rPr>
                <a:t>+3</a:t>
              </a:r>
              <a:endParaRPr lang="en-US" sz="3200" b="1" dirty="0">
                <a:solidFill>
                  <a:srgbClr val="3333FF"/>
                </a:solidFill>
                <a:latin typeface="+mj-lt"/>
              </a:endParaRPr>
            </a:p>
          </p:txBody>
        </p:sp>
      </p:grpSp>
      <p:sp>
        <p:nvSpPr>
          <p:cNvPr id="579650" name="Text Box 66"/>
          <p:cNvSpPr txBox="1">
            <a:spLocks noChangeArrowheads="1"/>
          </p:cNvSpPr>
          <p:nvPr/>
        </p:nvSpPr>
        <p:spPr bwMode="auto">
          <a:xfrm>
            <a:off x="4896227" y="3663950"/>
            <a:ext cx="748923" cy="769441"/>
          </a:xfrm>
          <a:prstGeom prst="rect">
            <a:avLst/>
          </a:prstGeom>
          <a:noFill/>
          <a:ln w="9525">
            <a:noFill/>
            <a:miter lim="800000"/>
            <a:headEnd/>
            <a:tailEnd/>
          </a:ln>
        </p:spPr>
        <p:txBody>
          <a:bodyPr wrap="none">
            <a:spAutoFit/>
          </a:bodyPr>
          <a:lstStyle/>
          <a:p>
            <a:pPr algn="r"/>
            <a:r>
              <a:rPr lang="en-US" sz="4400" b="1" dirty="0">
                <a:solidFill>
                  <a:schemeClr val="tx2"/>
                </a:solidFill>
                <a:latin typeface="Arial" pitchFamily="34" charset="0"/>
              </a:rPr>
              <a:t>…</a:t>
            </a:r>
          </a:p>
        </p:txBody>
      </p:sp>
      <p:grpSp>
        <p:nvGrpSpPr>
          <p:cNvPr id="89109" name="Group 73"/>
          <p:cNvGrpSpPr>
            <a:grpSpLocks/>
          </p:cNvGrpSpPr>
          <p:nvPr/>
        </p:nvGrpSpPr>
        <p:grpSpPr bwMode="auto">
          <a:xfrm>
            <a:off x="1293813" y="2549525"/>
            <a:ext cx="4205287" cy="579438"/>
            <a:chOff x="815" y="1606"/>
            <a:chExt cx="2649" cy="365"/>
          </a:xfrm>
        </p:grpSpPr>
        <p:sp>
          <p:nvSpPr>
            <p:cNvPr id="579605" name="AutoShape 21"/>
            <p:cNvSpPr>
              <a:spLocks noChangeArrowheads="1"/>
            </p:cNvSpPr>
            <p:nvPr/>
          </p:nvSpPr>
          <p:spPr bwMode="auto">
            <a:xfrm>
              <a:off x="815" y="1606"/>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89121" name="Line 22"/>
            <p:cNvSpPr>
              <a:spLocks noChangeShapeType="1"/>
            </p:cNvSpPr>
            <p:nvPr/>
          </p:nvSpPr>
          <p:spPr bwMode="auto">
            <a:xfrm>
              <a:off x="1100"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2" name="Line 23"/>
            <p:cNvSpPr>
              <a:spLocks noChangeShapeType="1"/>
            </p:cNvSpPr>
            <p:nvPr/>
          </p:nvSpPr>
          <p:spPr bwMode="auto">
            <a:xfrm>
              <a:off x="1402"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3" name="Line 24"/>
            <p:cNvSpPr>
              <a:spLocks noChangeShapeType="1"/>
            </p:cNvSpPr>
            <p:nvPr/>
          </p:nvSpPr>
          <p:spPr bwMode="auto">
            <a:xfrm>
              <a:off x="1704"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4" name="Line 25"/>
            <p:cNvSpPr>
              <a:spLocks noChangeShapeType="1"/>
            </p:cNvSpPr>
            <p:nvPr/>
          </p:nvSpPr>
          <p:spPr bwMode="auto">
            <a:xfrm>
              <a:off x="2006"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5" name="Line 26"/>
            <p:cNvSpPr>
              <a:spLocks noChangeShapeType="1"/>
            </p:cNvSpPr>
            <p:nvPr/>
          </p:nvSpPr>
          <p:spPr bwMode="auto">
            <a:xfrm>
              <a:off x="2308"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6" name="Line 27"/>
            <p:cNvSpPr>
              <a:spLocks noChangeShapeType="1"/>
            </p:cNvSpPr>
            <p:nvPr/>
          </p:nvSpPr>
          <p:spPr bwMode="auto">
            <a:xfrm>
              <a:off x="2610"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7" name="Line 28"/>
            <p:cNvSpPr>
              <a:spLocks noChangeShapeType="1"/>
            </p:cNvSpPr>
            <p:nvPr/>
          </p:nvSpPr>
          <p:spPr bwMode="auto">
            <a:xfrm>
              <a:off x="2912"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89128" name="Line 29"/>
            <p:cNvSpPr>
              <a:spLocks noChangeShapeType="1"/>
            </p:cNvSpPr>
            <p:nvPr/>
          </p:nvSpPr>
          <p:spPr bwMode="auto">
            <a:xfrm>
              <a:off x="3214"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grpSp>
      <p:sp>
        <p:nvSpPr>
          <p:cNvPr id="89110" name="Text Box 30"/>
          <p:cNvSpPr txBox="1">
            <a:spLocks noChangeArrowheads="1"/>
          </p:cNvSpPr>
          <p:nvPr/>
        </p:nvSpPr>
        <p:spPr bwMode="auto">
          <a:xfrm>
            <a:off x="5521051" y="2663825"/>
            <a:ext cx="1636987" cy="461665"/>
          </a:xfrm>
          <a:prstGeom prst="rect">
            <a:avLst/>
          </a:prstGeom>
          <a:noFill/>
          <a:ln w="9525">
            <a:noFill/>
            <a:miter lim="800000"/>
            <a:headEnd/>
            <a:tailEnd/>
          </a:ln>
        </p:spPr>
        <p:txBody>
          <a:bodyPr wrap="none">
            <a:spAutoFit/>
          </a:bodyPr>
          <a:lstStyle/>
          <a:p>
            <a:pPr algn="r"/>
            <a:r>
              <a:rPr lang="en-US" b="1" dirty="0">
                <a:latin typeface="+mj-lt"/>
              </a:rPr>
              <a:t>announce</a:t>
            </a:r>
          </a:p>
        </p:txBody>
      </p:sp>
      <p:sp>
        <p:nvSpPr>
          <p:cNvPr id="579637" name="AutoShape 53"/>
          <p:cNvSpPr>
            <a:spLocks noChangeArrowheads="1"/>
          </p:cNvSpPr>
          <p:nvPr/>
        </p:nvSpPr>
        <p:spPr bwMode="auto">
          <a:xfrm>
            <a:off x="5003800" y="1549400"/>
            <a:ext cx="1911350" cy="758825"/>
          </a:xfrm>
          <a:prstGeom prst="wedgeRoundRectCallout">
            <a:avLst>
              <a:gd name="adj1" fmla="val -153736"/>
              <a:gd name="adj2" fmla="val 133056"/>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a:solidFill>
                  <a:srgbClr val="FF0000"/>
                </a:solidFill>
                <a:latin typeface="+mj-lt"/>
              </a:rPr>
              <a:t>Thread 4: Help me!</a:t>
            </a:r>
          </a:p>
        </p:txBody>
      </p:sp>
      <p:sp>
        <p:nvSpPr>
          <p:cNvPr id="89112" name="Text Box 54"/>
          <p:cNvSpPr txBox="1">
            <a:spLocks noChangeArrowheads="1"/>
          </p:cNvSpPr>
          <p:nvPr/>
        </p:nvSpPr>
        <p:spPr bwMode="auto">
          <a:xfrm>
            <a:off x="2750272" y="3138488"/>
            <a:ext cx="385041" cy="523220"/>
          </a:xfrm>
          <a:prstGeom prst="rect">
            <a:avLst/>
          </a:prstGeom>
          <a:noFill/>
          <a:ln w="9525">
            <a:noFill/>
            <a:miter lim="800000"/>
            <a:headEnd/>
            <a:tailEnd/>
          </a:ln>
        </p:spPr>
        <p:txBody>
          <a:bodyPr wrap="none">
            <a:spAutoFit/>
          </a:bodyPr>
          <a:lstStyle/>
          <a:p>
            <a:pPr algn="r"/>
            <a:r>
              <a:rPr lang="en-US" sz="2800" b="1" dirty="0">
                <a:solidFill>
                  <a:schemeClr val="tx2"/>
                </a:solidFill>
                <a:latin typeface="Arial" pitchFamily="34" charset="0"/>
              </a:rPr>
              <a:t>4</a:t>
            </a:r>
          </a:p>
        </p:txBody>
      </p:sp>
      <p:sp>
        <p:nvSpPr>
          <p:cNvPr id="579652" name="AutoShape 68"/>
          <p:cNvSpPr>
            <a:spLocks noChangeArrowheads="1"/>
          </p:cNvSpPr>
          <p:nvPr/>
        </p:nvSpPr>
        <p:spPr bwMode="auto">
          <a:xfrm>
            <a:off x="1262063" y="914400"/>
            <a:ext cx="1566862" cy="884238"/>
          </a:xfrm>
          <a:prstGeom prst="wedgeRoundRectCallout">
            <a:avLst>
              <a:gd name="adj1" fmla="val 98731"/>
              <a:gd name="adj2" fmla="val 47306"/>
              <a:gd name="adj3" fmla="val 16667"/>
            </a:avLst>
          </a:prstGeom>
          <a:solidFill>
            <a:schemeClr val="bg1">
              <a:alpha val="79999"/>
            </a:schemeClr>
          </a:solidFill>
          <a:ln w="38100">
            <a:solidFill>
              <a:srgbClr val="FF0000"/>
            </a:solidFill>
            <a:miter lim="800000"/>
            <a:headEnd/>
            <a:tailEnd/>
          </a:ln>
        </p:spPr>
        <p:txBody>
          <a:bodyPr anchor="ctr"/>
          <a:lstStyle/>
          <a:p>
            <a:pPr algn="ctr"/>
            <a:r>
              <a:rPr lang="en-US" sz="2000" b="1" dirty="0">
                <a:solidFill>
                  <a:srgbClr val="FF0000"/>
                </a:solidFill>
                <a:latin typeface="+mj-lt"/>
              </a:rPr>
              <a:t>So all see and help append 4 </a:t>
            </a:r>
          </a:p>
        </p:txBody>
      </p:sp>
      <p:sp>
        <p:nvSpPr>
          <p:cNvPr id="579654" name="AutoShape 70"/>
          <p:cNvSpPr>
            <a:spLocks noChangeArrowheads="1"/>
          </p:cNvSpPr>
          <p:nvPr/>
        </p:nvSpPr>
        <p:spPr bwMode="auto">
          <a:xfrm>
            <a:off x="3559175" y="170180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579655" name="Freeform 71"/>
          <p:cNvSpPr>
            <a:spLocks/>
          </p:cNvSpPr>
          <p:nvPr/>
        </p:nvSpPr>
        <p:spPr bwMode="auto">
          <a:xfrm flipH="1">
            <a:off x="2859088" y="1952625"/>
            <a:ext cx="703262"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dirty="0">
              <a:latin typeface="Courier New" pitchFamily="49" charset="0"/>
            </a:endParaRPr>
          </a:p>
        </p:txBody>
      </p:sp>
      <p:sp>
        <p:nvSpPr>
          <p:cNvPr id="579656" name="Freeform 72"/>
          <p:cNvSpPr>
            <a:spLocks/>
          </p:cNvSpPr>
          <p:nvPr/>
        </p:nvSpPr>
        <p:spPr bwMode="auto">
          <a:xfrm>
            <a:off x="4391025" y="4498975"/>
            <a:ext cx="3922713" cy="1074738"/>
          </a:xfrm>
          <a:custGeom>
            <a:avLst/>
            <a:gdLst>
              <a:gd name="T0" fmla="*/ 2147483647 w 2447"/>
              <a:gd name="T1" fmla="*/ 2147483647 h 652"/>
              <a:gd name="T2" fmla="*/ 2147483647 w 2447"/>
              <a:gd name="T3" fmla="*/ 2147483647 h 652"/>
              <a:gd name="T4" fmla="*/ 2147483647 w 2447"/>
              <a:gd name="T5" fmla="*/ 2147483647 h 652"/>
              <a:gd name="T6" fmla="*/ 2147483647 w 2447"/>
              <a:gd name="T7" fmla="*/ 2147483647 h 652"/>
              <a:gd name="T8" fmla="*/ 2147483647 w 2447"/>
              <a:gd name="T9" fmla="*/ 0 h 652"/>
              <a:gd name="T10" fmla="*/ 0 60000 65536"/>
              <a:gd name="T11" fmla="*/ 0 60000 65536"/>
              <a:gd name="T12" fmla="*/ 0 60000 65536"/>
              <a:gd name="T13" fmla="*/ 0 60000 65536"/>
              <a:gd name="T14" fmla="*/ 0 60000 65536"/>
              <a:gd name="T15" fmla="*/ 0 w 2447"/>
              <a:gd name="T16" fmla="*/ 0 h 652"/>
              <a:gd name="T17" fmla="*/ 2447 w 2447"/>
              <a:gd name="T18" fmla="*/ 652 h 652"/>
            </a:gdLst>
            <a:ahLst/>
            <a:cxnLst>
              <a:cxn ang="T10">
                <a:pos x="T0" y="T1"/>
              </a:cxn>
              <a:cxn ang="T11">
                <a:pos x="T2" y="T3"/>
              </a:cxn>
              <a:cxn ang="T12">
                <a:pos x="T4" y="T5"/>
              </a:cxn>
              <a:cxn ang="T13">
                <a:pos x="T6" y="T7"/>
              </a:cxn>
              <a:cxn ang="T14">
                <a:pos x="T8" y="T9"/>
              </a:cxn>
            </a:cxnLst>
            <a:rect l="T15" t="T16" r="T17" b="T18"/>
            <a:pathLst>
              <a:path w="2447" h="652">
                <a:moveTo>
                  <a:pt x="46" y="652"/>
                </a:moveTo>
                <a:cubicBezTo>
                  <a:pt x="26" y="595"/>
                  <a:pt x="6" y="538"/>
                  <a:pt x="55" y="483"/>
                </a:cubicBezTo>
                <a:cubicBezTo>
                  <a:pt x="104" y="428"/>
                  <a:pt x="0" y="363"/>
                  <a:pt x="343" y="322"/>
                </a:cubicBezTo>
                <a:cubicBezTo>
                  <a:pt x="686" y="281"/>
                  <a:pt x="1779" y="291"/>
                  <a:pt x="2113" y="237"/>
                </a:cubicBezTo>
                <a:cubicBezTo>
                  <a:pt x="2447" y="183"/>
                  <a:pt x="2398" y="91"/>
                  <a:pt x="2350" y="0"/>
                </a:cubicBezTo>
              </a:path>
            </a:pathLst>
          </a:cu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89117" name="Text Box 75"/>
          <p:cNvSpPr txBox="1">
            <a:spLocks noChangeArrowheads="1"/>
          </p:cNvSpPr>
          <p:nvPr/>
        </p:nvSpPr>
        <p:spPr bwMode="auto">
          <a:xfrm>
            <a:off x="647653" y="3933825"/>
            <a:ext cx="628697" cy="461665"/>
          </a:xfrm>
          <a:prstGeom prst="rect">
            <a:avLst/>
          </a:prstGeom>
          <a:noFill/>
          <a:ln w="9525">
            <a:noFill/>
            <a:miter lim="800000"/>
            <a:headEnd/>
            <a:tailEnd/>
          </a:ln>
        </p:spPr>
        <p:txBody>
          <a:bodyPr wrap="none">
            <a:spAutoFit/>
          </a:bodyPr>
          <a:lstStyle/>
          <a:p>
            <a:pPr algn="r"/>
            <a:r>
              <a:rPr lang="en-US" b="1">
                <a:latin typeface="+mj-lt"/>
              </a:rPr>
              <a:t>tail</a:t>
            </a:r>
          </a:p>
        </p:txBody>
      </p:sp>
      <p:sp>
        <p:nvSpPr>
          <p:cNvPr id="89118" name="Freeform 76"/>
          <p:cNvSpPr>
            <a:spLocks/>
          </p:cNvSpPr>
          <p:nvPr/>
        </p:nvSpPr>
        <p:spPr bwMode="auto">
          <a:xfrm>
            <a:off x="3038475" y="4468813"/>
            <a:ext cx="1327150" cy="1030287"/>
          </a:xfrm>
          <a:custGeom>
            <a:avLst/>
            <a:gdLst>
              <a:gd name="T0" fmla="*/ 0 w 557"/>
              <a:gd name="T1" fmla="*/ 2147483647 h 650"/>
              <a:gd name="T2" fmla="*/ 2147483647 w 557"/>
              <a:gd name="T3" fmla="*/ 2147483647 h 650"/>
              <a:gd name="T4" fmla="*/ 2147483647 w 557"/>
              <a:gd name="T5" fmla="*/ 2147483647 h 650"/>
              <a:gd name="T6" fmla="*/ 2147483647 w 557"/>
              <a:gd name="T7" fmla="*/ 0 h 650"/>
              <a:gd name="T8" fmla="*/ 0 60000 65536"/>
              <a:gd name="T9" fmla="*/ 0 60000 65536"/>
              <a:gd name="T10" fmla="*/ 0 60000 65536"/>
              <a:gd name="T11" fmla="*/ 0 60000 65536"/>
              <a:gd name="T12" fmla="*/ 0 w 557"/>
              <a:gd name="T13" fmla="*/ 0 h 650"/>
              <a:gd name="T14" fmla="*/ 557 w 557"/>
              <a:gd name="T15" fmla="*/ 650 h 650"/>
            </a:gdLst>
            <a:ahLst/>
            <a:cxnLst>
              <a:cxn ang="T8">
                <a:pos x="T0" y="T1"/>
              </a:cxn>
              <a:cxn ang="T9">
                <a:pos x="T2" y="T3"/>
              </a:cxn>
              <a:cxn ang="T10">
                <a:pos x="T4" y="T5"/>
              </a:cxn>
              <a:cxn ang="T11">
                <a:pos x="T6" y="T7"/>
              </a:cxn>
            </a:cxnLst>
            <a:rect l="T12" t="T13" r="T14" b="T15"/>
            <a:pathLst>
              <a:path w="557" h="650">
                <a:moveTo>
                  <a:pt x="0" y="650"/>
                </a:moveTo>
                <a:cubicBezTo>
                  <a:pt x="47" y="469"/>
                  <a:pt x="95" y="289"/>
                  <a:pt x="176" y="204"/>
                </a:cubicBezTo>
                <a:cubicBezTo>
                  <a:pt x="257" y="119"/>
                  <a:pt x="419" y="173"/>
                  <a:pt x="483" y="139"/>
                </a:cubicBezTo>
                <a:cubicBezTo>
                  <a:pt x="547" y="105"/>
                  <a:pt x="552" y="52"/>
                  <a:pt x="557" y="0"/>
                </a:cubicBezTo>
              </a:path>
            </a:pathLst>
          </a:cu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579661" name="Freeform 77"/>
          <p:cNvSpPr>
            <a:spLocks/>
          </p:cNvSpPr>
          <p:nvPr/>
        </p:nvSpPr>
        <p:spPr bwMode="auto">
          <a:xfrm>
            <a:off x="3481388" y="4416425"/>
            <a:ext cx="3197225" cy="1133475"/>
          </a:xfrm>
          <a:custGeom>
            <a:avLst/>
            <a:gdLst>
              <a:gd name="T0" fmla="*/ 2147483647 w 2447"/>
              <a:gd name="T1" fmla="*/ 2147483647 h 652"/>
              <a:gd name="T2" fmla="*/ 2147483647 w 2447"/>
              <a:gd name="T3" fmla="*/ 2147483647 h 652"/>
              <a:gd name="T4" fmla="*/ 2147483647 w 2447"/>
              <a:gd name="T5" fmla="*/ 2147483647 h 652"/>
              <a:gd name="T6" fmla="*/ 2147483647 w 2447"/>
              <a:gd name="T7" fmla="*/ 2147483647 h 652"/>
              <a:gd name="T8" fmla="*/ 2147483647 w 2447"/>
              <a:gd name="T9" fmla="*/ 0 h 652"/>
              <a:gd name="T10" fmla="*/ 0 60000 65536"/>
              <a:gd name="T11" fmla="*/ 0 60000 65536"/>
              <a:gd name="T12" fmla="*/ 0 60000 65536"/>
              <a:gd name="T13" fmla="*/ 0 60000 65536"/>
              <a:gd name="T14" fmla="*/ 0 60000 65536"/>
              <a:gd name="T15" fmla="*/ 0 w 2447"/>
              <a:gd name="T16" fmla="*/ 0 h 652"/>
              <a:gd name="T17" fmla="*/ 2447 w 2447"/>
              <a:gd name="T18" fmla="*/ 652 h 652"/>
            </a:gdLst>
            <a:ahLst/>
            <a:cxnLst>
              <a:cxn ang="T10">
                <a:pos x="T0" y="T1"/>
              </a:cxn>
              <a:cxn ang="T11">
                <a:pos x="T2" y="T3"/>
              </a:cxn>
              <a:cxn ang="T12">
                <a:pos x="T4" y="T5"/>
              </a:cxn>
              <a:cxn ang="T13">
                <a:pos x="T6" y="T7"/>
              </a:cxn>
              <a:cxn ang="T14">
                <a:pos x="T8" y="T9"/>
              </a:cxn>
            </a:cxnLst>
            <a:rect l="T15" t="T16" r="T17" b="T18"/>
            <a:pathLst>
              <a:path w="2447" h="652">
                <a:moveTo>
                  <a:pt x="46" y="652"/>
                </a:moveTo>
                <a:cubicBezTo>
                  <a:pt x="26" y="595"/>
                  <a:pt x="6" y="538"/>
                  <a:pt x="55" y="483"/>
                </a:cubicBezTo>
                <a:cubicBezTo>
                  <a:pt x="104" y="428"/>
                  <a:pt x="0" y="363"/>
                  <a:pt x="343" y="322"/>
                </a:cubicBezTo>
                <a:cubicBezTo>
                  <a:pt x="686" y="281"/>
                  <a:pt x="1779" y="291"/>
                  <a:pt x="2113" y="237"/>
                </a:cubicBezTo>
                <a:cubicBezTo>
                  <a:pt x="2447" y="183"/>
                  <a:pt x="2398" y="91"/>
                  <a:pt x="2350" y="0"/>
                </a:cubicBezTo>
              </a:path>
            </a:pathLst>
          </a:cu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53" name="Slide Number Placeholder 52"/>
          <p:cNvSpPr>
            <a:spLocks noGrp="1"/>
          </p:cNvSpPr>
          <p:nvPr>
            <p:ph type="sldNum" sz="quarter" idx="11"/>
          </p:nvPr>
        </p:nvSpPr>
        <p:spPr/>
        <p:txBody>
          <a:bodyPr/>
          <a:lstStyle/>
          <a:p>
            <a:pPr>
              <a:defRPr/>
            </a:pPr>
            <a:fld id="{E6B53126-0003-4205-8CA0-12067C577708}" type="slidenum">
              <a:rPr lang="ar-SA" smtClean="0"/>
              <a:pPr>
                <a:defRPr/>
              </a:pPr>
              <a:t>94</a:t>
            </a:fld>
            <a:endParaRPr lang="en-US"/>
          </a:p>
        </p:txBody>
      </p:sp>
      <p:sp>
        <p:nvSpPr>
          <p:cNvPr id="54" name="Footer Placeholder 53"/>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96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96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96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796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96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96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96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96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7965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96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79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649" grpId="0" animBg="1"/>
      <p:bldP spid="579642" grpId="0" animBg="1"/>
      <p:bldP spid="579645" grpId="0" animBg="1"/>
      <p:bldP spid="579647" grpId="0"/>
      <p:bldP spid="579650" grpId="0"/>
      <p:bldP spid="579637" grpId="0" animBg="1"/>
      <p:bldP spid="579652" grpId="0" animBg="1"/>
      <p:bldP spid="579654" grpId="0" animBg="1"/>
      <p:bldP spid="579655" grpId="0" animBg="1"/>
      <p:bldP spid="579656" grpId="0" animBg="1"/>
      <p:bldP spid="579661"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a:xfrm>
            <a:off x="712788" y="284163"/>
            <a:ext cx="7772400" cy="1143000"/>
          </a:xfrm>
        </p:spPr>
        <p:txBody>
          <a:bodyPr/>
          <a:lstStyle/>
          <a:p>
            <a:r>
              <a:rPr lang="en-US" smtClean="0"/>
              <a:t>The Sliding Help Window</a:t>
            </a:r>
          </a:p>
        </p:txBody>
      </p:sp>
      <p:sp>
        <p:nvSpPr>
          <p:cNvPr id="903171" name="AutoShape 3"/>
          <p:cNvSpPr>
            <a:spLocks noChangeArrowheads="1"/>
          </p:cNvSpPr>
          <p:nvPr/>
        </p:nvSpPr>
        <p:spPr bwMode="auto">
          <a:xfrm>
            <a:off x="3797300" y="392430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903172" name="AutoShape 4"/>
          <p:cNvSpPr>
            <a:spLocks noChangeArrowheads="1"/>
          </p:cNvSpPr>
          <p:nvPr/>
        </p:nvSpPr>
        <p:spPr bwMode="auto">
          <a:xfrm>
            <a:off x="2614613" y="3924300"/>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903173" name="AutoShape 5"/>
          <p:cNvSpPr>
            <a:spLocks noChangeArrowheads="1"/>
          </p:cNvSpPr>
          <p:nvPr/>
        </p:nvSpPr>
        <p:spPr bwMode="auto">
          <a:xfrm>
            <a:off x="1431925" y="392430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en-US" sz="4400" b="1" dirty="0">
              <a:latin typeface="Arial" pitchFamily="34" charset="0"/>
            </a:endParaRPr>
          </a:p>
        </p:txBody>
      </p:sp>
      <p:sp>
        <p:nvSpPr>
          <p:cNvPr id="90120" name="Line 6"/>
          <p:cNvSpPr>
            <a:spLocks noChangeShapeType="1"/>
          </p:cNvSpPr>
          <p:nvPr/>
        </p:nvSpPr>
        <p:spPr bwMode="auto">
          <a:xfrm>
            <a:off x="2344738" y="4159250"/>
            <a:ext cx="268287" cy="1588"/>
          </a:xfrm>
          <a:prstGeom prst="line">
            <a:avLst/>
          </a:pr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90121" name="Line 7"/>
          <p:cNvSpPr>
            <a:spLocks noChangeShapeType="1"/>
          </p:cNvSpPr>
          <p:nvPr/>
        </p:nvSpPr>
        <p:spPr bwMode="auto">
          <a:xfrm>
            <a:off x="3529013" y="4159250"/>
            <a:ext cx="268287" cy="1588"/>
          </a:xfrm>
          <a:prstGeom prst="line">
            <a:avLst/>
          </a:pr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90122" name="Text Box 8"/>
          <p:cNvSpPr txBox="1">
            <a:spLocks noChangeArrowheads="1"/>
          </p:cNvSpPr>
          <p:nvPr/>
        </p:nvSpPr>
        <p:spPr bwMode="auto">
          <a:xfrm>
            <a:off x="5747227" y="5314950"/>
            <a:ext cx="902811" cy="461665"/>
          </a:xfrm>
          <a:prstGeom prst="rect">
            <a:avLst/>
          </a:prstGeom>
          <a:noFill/>
          <a:ln w="9525">
            <a:noFill/>
            <a:miter lim="800000"/>
            <a:headEnd/>
            <a:tailEnd/>
          </a:ln>
        </p:spPr>
        <p:txBody>
          <a:bodyPr wrap="none">
            <a:spAutoFit/>
          </a:bodyPr>
          <a:lstStyle/>
          <a:p>
            <a:pPr algn="r"/>
            <a:r>
              <a:rPr lang="en-US" b="1">
                <a:latin typeface="+mn-lt"/>
              </a:rPr>
              <a:t>head</a:t>
            </a:r>
          </a:p>
        </p:txBody>
      </p:sp>
      <p:grpSp>
        <p:nvGrpSpPr>
          <p:cNvPr id="90126" name="Group 12"/>
          <p:cNvGrpSpPr>
            <a:grpSpLocks/>
          </p:cNvGrpSpPr>
          <p:nvPr/>
        </p:nvGrpSpPr>
        <p:grpSpPr bwMode="auto">
          <a:xfrm>
            <a:off x="1365250" y="5233988"/>
            <a:ext cx="4205288" cy="584200"/>
            <a:chOff x="860" y="3297"/>
            <a:chExt cx="2649" cy="368"/>
          </a:xfrm>
        </p:grpSpPr>
        <p:sp>
          <p:nvSpPr>
            <p:cNvPr id="903181" name="AutoShape 13"/>
            <p:cNvSpPr>
              <a:spLocks noChangeArrowheads="1"/>
            </p:cNvSpPr>
            <p:nvPr/>
          </p:nvSpPr>
          <p:spPr bwMode="auto">
            <a:xfrm>
              <a:off x="860" y="3297"/>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90158" name="Line 14"/>
            <p:cNvSpPr>
              <a:spLocks noChangeShapeType="1"/>
            </p:cNvSpPr>
            <p:nvPr/>
          </p:nvSpPr>
          <p:spPr bwMode="auto">
            <a:xfrm>
              <a:off x="1145"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59" name="Line 15"/>
            <p:cNvSpPr>
              <a:spLocks noChangeShapeType="1"/>
            </p:cNvSpPr>
            <p:nvPr/>
          </p:nvSpPr>
          <p:spPr bwMode="auto">
            <a:xfrm>
              <a:off x="1447"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0" name="Line 16"/>
            <p:cNvSpPr>
              <a:spLocks noChangeShapeType="1"/>
            </p:cNvSpPr>
            <p:nvPr/>
          </p:nvSpPr>
          <p:spPr bwMode="auto">
            <a:xfrm>
              <a:off x="1749"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1" name="Line 17"/>
            <p:cNvSpPr>
              <a:spLocks noChangeShapeType="1"/>
            </p:cNvSpPr>
            <p:nvPr/>
          </p:nvSpPr>
          <p:spPr bwMode="auto">
            <a:xfrm>
              <a:off x="2051"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2" name="Line 18"/>
            <p:cNvSpPr>
              <a:spLocks noChangeShapeType="1"/>
            </p:cNvSpPr>
            <p:nvPr/>
          </p:nvSpPr>
          <p:spPr bwMode="auto">
            <a:xfrm>
              <a:off x="2353"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3" name="Line 19"/>
            <p:cNvSpPr>
              <a:spLocks noChangeShapeType="1"/>
            </p:cNvSpPr>
            <p:nvPr/>
          </p:nvSpPr>
          <p:spPr bwMode="auto">
            <a:xfrm>
              <a:off x="2655"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4" name="Line 20"/>
            <p:cNvSpPr>
              <a:spLocks noChangeShapeType="1"/>
            </p:cNvSpPr>
            <p:nvPr/>
          </p:nvSpPr>
          <p:spPr bwMode="auto">
            <a:xfrm>
              <a:off x="2957"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5" name="Line 21"/>
            <p:cNvSpPr>
              <a:spLocks noChangeShapeType="1"/>
            </p:cNvSpPr>
            <p:nvPr/>
          </p:nvSpPr>
          <p:spPr bwMode="auto">
            <a:xfrm>
              <a:off x="3259" y="3297"/>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66" name="Text Box 22"/>
            <p:cNvSpPr txBox="1">
              <a:spLocks noChangeArrowheads="1"/>
            </p:cNvSpPr>
            <p:nvPr/>
          </p:nvSpPr>
          <p:spPr bwMode="auto">
            <a:xfrm>
              <a:off x="2829" y="3338"/>
              <a:ext cx="116" cy="327"/>
            </a:xfrm>
            <a:prstGeom prst="rect">
              <a:avLst/>
            </a:prstGeom>
            <a:noFill/>
            <a:ln w="9525">
              <a:noFill/>
              <a:miter lim="800000"/>
              <a:headEnd/>
              <a:tailEnd/>
            </a:ln>
          </p:spPr>
          <p:txBody>
            <a:bodyPr wrap="none">
              <a:spAutoFit/>
            </a:bodyPr>
            <a:lstStyle/>
            <a:p>
              <a:pPr algn="r"/>
              <a:endParaRPr lang="en-US" sz="2800" b="1" dirty="0">
                <a:latin typeface="Arial" pitchFamily="34" charset="0"/>
              </a:endParaRPr>
            </a:p>
          </p:txBody>
        </p:sp>
      </p:grpSp>
      <p:sp>
        <p:nvSpPr>
          <p:cNvPr id="903192" name="AutoShape 24"/>
          <p:cNvSpPr>
            <a:spLocks noChangeArrowheads="1"/>
          </p:cNvSpPr>
          <p:nvPr/>
        </p:nvSpPr>
        <p:spPr bwMode="auto">
          <a:xfrm>
            <a:off x="6372225" y="3944938"/>
            <a:ext cx="914400"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903193" name="Line 25"/>
          <p:cNvSpPr>
            <a:spLocks noChangeShapeType="1"/>
          </p:cNvSpPr>
          <p:nvPr/>
        </p:nvSpPr>
        <p:spPr bwMode="auto">
          <a:xfrm>
            <a:off x="7286625" y="4179888"/>
            <a:ext cx="268288" cy="1587"/>
          </a:xfrm>
          <a:prstGeom prst="line">
            <a:avLst/>
          </a:pr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903196" name="AutoShape 28"/>
          <p:cNvSpPr>
            <a:spLocks noChangeArrowheads="1"/>
          </p:cNvSpPr>
          <p:nvPr/>
        </p:nvSpPr>
        <p:spPr bwMode="auto">
          <a:xfrm>
            <a:off x="7554913" y="3944938"/>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n-lt"/>
            </a:endParaRPr>
          </a:p>
        </p:txBody>
      </p:sp>
      <p:sp>
        <p:nvSpPr>
          <p:cNvPr id="90131" name="Text Box 30"/>
          <p:cNvSpPr txBox="1">
            <a:spLocks noChangeArrowheads="1"/>
          </p:cNvSpPr>
          <p:nvPr/>
        </p:nvSpPr>
        <p:spPr bwMode="auto">
          <a:xfrm>
            <a:off x="4896227" y="3663950"/>
            <a:ext cx="748923" cy="769441"/>
          </a:xfrm>
          <a:prstGeom prst="rect">
            <a:avLst/>
          </a:prstGeom>
          <a:noFill/>
          <a:ln w="9525">
            <a:noFill/>
            <a:miter lim="800000"/>
            <a:headEnd/>
            <a:tailEnd/>
          </a:ln>
        </p:spPr>
        <p:txBody>
          <a:bodyPr wrap="none">
            <a:spAutoFit/>
          </a:bodyPr>
          <a:lstStyle/>
          <a:p>
            <a:pPr algn="r"/>
            <a:r>
              <a:rPr lang="en-US" sz="4400" b="1" dirty="0">
                <a:solidFill>
                  <a:schemeClr val="tx2"/>
                </a:solidFill>
                <a:latin typeface="Arial" pitchFamily="34" charset="0"/>
              </a:rPr>
              <a:t>…</a:t>
            </a:r>
          </a:p>
        </p:txBody>
      </p:sp>
      <p:grpSp>
        <p:nvGrpSpPr>
          <p:cNvPr id="90132" name="Group 31"/>
          <p:cNvGrpSpPr>
            <a:grpSpLocks/>
          </p:cNvGrpSpPr>
          <p:nvPr/>
        </p:nvGrpSpPr>
        <p:grpSpPr bwMode="auto">
          <a:xfrm>
            <a:off x="1293813" y="2549525"/>
            <a:ext cx="4205287" cy="579438"/>
            <a:chOff x="815" y="1606"/>
            <a:chExt cx="2649" cy="365"/>
          </a:xfrm>
        </p:grpSpPr>
        <p:sp>
          <p:nvSpPr>
            <p:cNvPr id="903200" name="AutoShape 32"/>
            <p:cNvSpPr>
              <a:spLocks noChangeArrowheads="1"/>
            </p:cNvSpPr>
            <p:nvPr/>
          </p:nvSpPr>
          <p:spPr bwMode="auto">
            <a:xfrm>
              <a:off x="815" y="1606"/>
              <a:ext cx="2649" cy="354"/>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90147" name="Line 33"/>
            <p:cNvSpPr>
              <a:spLocks noChangeShapeType="1"/>
            </p:cNvSpPr>
            <p:nvPr/>
          </p:nvSpPr>
          <p:spPr bwMode="auto">
            <a:xfrm>
              <a:off x="1100"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48" name="Line 34"/>
            <p:cNvSpPr>
              <a:spLocks noChangeShapeType="1"/>
            </p:cNvSpPr>
            <p:nvPr/>
          </p:nvSpPr>
          <p:spPr bwMode="auto">
            <a:xfrm>
              <a:off x="1402"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49" name="Line 35"/>
            <p:cNvSpPr>
              <a:spLocks noChangeShapeType="1"/>
            </p:cNvSpPr>
            <p:nvPr/>
          </p:nvSpPr>
          <p:spPr bwMode="auto">
            <a:xfrm>
              <a:off x="1704"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50" name="Line 36"/>
            <p:cNvSpPr>
              <a:spLocks noChangeShapeType="1"/>
            </p:cNvSpPr>
            <p:nvPr/>
          </p:nvSpPr>
          <p:spPr bwMode="auto">
            <a:xfrm>
              <a:off x="2006"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51" name="Line 37"/>
            <p:cNvSpPr>
              <a:spLocks noChangeShapeType="1"/>
            </p:cNvSpPr>
            <p:nvPr/>
          </p:nvSpPr>
          <p:spPr bwMode="auto">
            <a:xfrm>
              <a:off x="2308"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52" name="Line 38"/>
            <p:cNvSpPr>
              <a:spLocks noChangeShapeType="1"/>
            </p:cNvSpPr>
            <p:nvPr/>
          </p:nvSpPr>
          <p:spPr bwMode="auto">
            <a:xfrm>
              <a:off x="2610"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53" name="Line 39"/>
            <p:cNvSpPr>
              <a:spLocks noChangeShapeType="1"/>
            </p:cNvSpPr>
            <p:nvPr/>
          </p:nvSpPr>
          <p:spPr bwMode="auto">
            <a:xfrm>
              <a:off x="2912"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sp>
          <p:nvSpPr>
            <p:cNvPr id="90154" name="Line 40"/>
            <p:cNvSpPr>
              <a:spLocks noChangeShapeType="1"/>
            </p:cNvSpPr>
            <p:nvPr/>
          </p:nvSpPr>
          <p:spPr bwMode="auto">
            <a:xfrm>
              <a:off x="3214" y="1606"/>
              <a:ext cx="8" cy="365"/>
            </a:xfrm>
            <a:prstGeom prst="line">
              <a:avLst/>
            </a:prstGeom>
            <a:noFill/>
            <a:ln w="38100">
              <a:solidFill>
                <a:schemeClr val="tx1"/>
              </a:solidFill>
              <a:round/>
              <a:headEnd/>
              <a:tailEnd/>
            </a:ln>
          </p:spPr>
          <p:txBody>
            <a:bodyPr wrap="none" anchor="ctr"/>
            <a:lstStyle/>
            <a:p>
              <a:endParaRPr lang="en-US" dirty="0">
                <a:latin typeface="Courier New" pitchFamily="49" charset="0"/>
              </a:endParaRPr>
            </a:p>
          </p:txBody>
        </p:sp>
      </p:grpSp>
      <p:sp>
        <p:nvSpPr>
          <p:cNvPr id="90133" name="Text Box 41"/>
          <p:cNvSpPr txBox="1">
            <a:spLocks noChangeArrowheads="1"/>
          </p:cNvSpPr>
          <p:nvPr/>
        </p:nvSpPr>
        <p:spPr bwMode="auto">
          <a:xfrm>
            <a:off x="5521051" y="2663825"/>
            <a:ext cx="1636987" cy="461665"/>
          </a:xfrm>
          <a:prstGeom prst="rect">
            <a:avLst/>
          </a:prstGeom>
          <a:noFill/>
          <a:ln w="9525">
            <a:noFill/>
            <a:miter lim="800000"/>
            <a:headEnd/>
            <a:tailEnd/>
          </a:ln>
        </p:spPr>
        <p:txBody>
          <a:bodyPr wrap="none">
            <a:spAutoFit/>
          </a:bodyPr>
          <a:lstStyle/>
          <a:p>
            <a:pPr algn="r"/>
            <a:r>
              <a:rPr lang="en-US" b="1" dirty="0">
                <a:latin typeface="+mn-lt"/>
              </a:rPr>
              <a:t>announce</a:t>
            </a:r>
          </a:p>
        </p:txBody>
      </p:sp>
      <p:sp>
        <p:nvSpPr>
          <p:cNvPr id="90134" name="Text Box 43"/>
          <p:cNvSpPr txBox="1">
            <a:spLocks noChangeArrowheads="1"/>
          </p:cNvSpPr>
          <p:nvPr/>
        </p:nvSpPr>
        <p:spPr bwMode="auto">
          <a:xfrm>
            <a:off x="2750272" y="3138488"/>
            <a:ext cx="385041" cy="523220"/>
          </a:xfrm>
          <a:prstGeom prst="rect">
            <a:avLst/>
          </a:prstGeom>
          <a:noFill/>
          <a:ln w="9525">
            <a:noFill/>
            <a:miter lim="800000"/>
            <a:headEnd/>
            <a:tailEnd/>
          </a:ln>
        </p:spPr>
        <p:txBody>
          <a:bodyPr wrap="none">
            <a:spAutoFit/>
          </a:bodyPr>
          <a:lstStyle/>
          <a:p>
            <a:pPr algn="r"/>
            <a:r>
              <a:rPr lang="en-US" sz="2800" b="1">
                <a:solidFill>
                  <a:schemeClr val="tx2"/>
                </a:solidFill>
                <a:latin typeface="+mn-lt"/>
              </a:rPr>
              <a:t>4</a:t>
            </a:r>
          </a:p>
        </p:txBody>
      </p:sp>
      <p:sp>
        <p:nvSpPr>
          <p:cNvPr id="903213" name="AutoShape 45"/>
          <p:cNvSpPr>
            <a:spLocks noChangeArrowheads="1"/>
          </p:cNvSpPr>
          <p:nvPr/>
        </p:nvSpPr>
        <p:spPr bwMode="auto">
          <a:xfrm>
            <a:off x="3559175" y="1701800"/>
            <a:ext cx="912813" cy="469900"/>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dirty="0">
              <a:latin typeface="Courier New" pitchFamily="49" charset="0"/>
            </a:endParaRPr>
          </a:p>
        </p:txBody>
      </p:sp>
      <p:sp>
        <p:nvSpPr>
          <p:cNvPr id="90136" name="Freeform 46"/>
          <p:cNvSpPr>
            <a:spLocks/>
          </p:cNvSpPr>
          <p:nvPr/>
        </p:nvSpPr>
        <p:spPr bwMode="auto">
          <a:xfrm flipH="1">
            <a:off x="2859088" y="1952625"/>
            <a:ext cx="703262" cy="461665"/>
          </a:xfrm>
          <a:custGeom>
            <a:avLst/>
            <a:gdLst>
              <a:gd name="T0" fmla="*/ 2147483647 w 129"/>
              <a:gd name="T1" fmla="*/ 2147483647 h 428"/>
              <a:gd name="T2" fmla="*/ 2147483647 w 129"/>
              <a:gd name="T3" fmla="*/ 2147483647 h 428"/>
              <a:gd name="T4" fmla="*/ 0 w 129"/>
              <a:gd name="T5" fmla="*/ 0 h 428"/>
              <a:gd name="T6" fmla="*/ 0 60000 65536"/>
              <a:gd name="T7" fmla="*/ 0 60000 65536"/>
              <a:gd name="T8" fmla="*/ 0 60000 65536"/>
              <a:gd name="T9" fmla="*/ 0 w 129"/>
              <a:gd name="T10" fmla="*/ 0 h 428"/>
              <a:gd name="T11" fmla="*/ 129 w 129"/>
              <a:gd name="T12" fmla="*/ 428 h 428"/>
            </a:gdLst>
            <a:ahLst/>
            <a:cxnLst>
              <a:cxn ang="T6">
                <a:pos x="T0" y="T1"/>
              </a:cxn>
              <a:cxn ang="T7">
                <a:pos x="T2" y="T3"/>
              </a:cxn>
              <a:cxn ang="T8">
                <a:pos x="T4" y="T5"/>
              </a:cxn>
            </a:cxnLst>
            <a:rect l="T9" t="T10" r="T11" b="T12"/>
            <a:pathLst>
              <a:path w="129" h="428">
                <a:moveTo>
                  <a:pt x="111" y="428"/>
                </a:moveTo>
                <a:cubicBezTo>
                  <a:pt x="120" y="328"/>
                  <a:pt x="129" y="229"/>
                  <a:pt x="111" y="158"/>
                </a:cubicBezTo>
                <a:cubicBezTo>
                  <a:pt x="93" y="87"/>
                  <a:pt x="46" y="43"/>
                  <a:pt x="0" y="0"/>
                </a:cubicBezTo>
              </a:path>
            </a:pathLst>
          </a:custGeom>
          <a:noFill/>
          <a:ln w="76200">
            <a:solidFill>
              <a:schemeClr val="tx1"/>
            </a:solidFill>
            <a:round/>
            <a:headEnd/>
            <a:tailEnd type="triangle" w="med" len="med"/>
          </a:ln>
        </p:spPr>
        <p:txBody>
          <a:bodyPr>
            <a:spAutoFit/>
          </a:bodyPr>
          <a:lstStyle/>
          <a:p>
            <a:endParaRPr lang="en-US" dirty="0">
              <a:latin typeface="Courier New" pitchFamily="49" charset="0"/>
            </a:endParaRPr>
          </a:p>
        </p:txBody>
      </p:sp>
      <p:sp>
        <p:nvSpPr>
          <p:cNvPr id="903215" name="Freeform 47"/>
          <p:cNvSpPr>
            <a:spLocks/>
          </p:cNvSpPr>
          <p:nvPr/>
        </p:nvSpPr>
        <p:spPr bwMode="auto">
          <a:xfrm>
            <a:off x="4391025" y="4498975"/>
            <a:ext cx="3922713" cy="1074738"/>
          </a:xfrm>
          <a:custGeom>
            <a:avLst/>
            <a:gdLst>
              <a:gd name="T0" fmla="*/ 2147483647 w 2447"/>
              <a:gd name="T1" fmla="*/ 2147483647 h 652"/>
              <a:gd name="T2" fmla="*/ 2147483647 w 2447"/>
              <a:gd name="T3" fmla="*/ 2147483647 h 652"/>
              <a:gd name="T4" fmla="*/ 2147483647 w 2447"/>
              <a:gd name="T5" fmla="*/ 2147483647 h 652"/>
              <a:gd name="T6" fmla="*/ 2147483647 w 2447"/>
              <a:gd name="T7" fmla="*/ 2147483647 h 652"/>
              <a:gd name="T8" fmla="*/ 2147483647 w 2447"/>
              <a:gd name="T9" fmla="*/ 0 h 652"/>
              <a:gd name="T10" fmla="*/ 0 60000 65536"/>
              <a:gd name="T11" fmla="*/ 0 60000 65536"/>
              <a:gd name="T12" fmla="*/ 0 60000 65536"/>
              <a:gd name="T13" fmla="*/ 0 60000 65536"/>
              <a:gd name="T14" fmla="*/ 0 60000 65536"/>
              <a:gd name="T15" fmla="*/ 0 w 2447"/>
              <a:gd name="T16" fmla="*/ 0 h 652"/>
              <a:gd name="T17" fmla="*/ 2447 w 2447"/>
              <a:gd name="T18" fmla="*/ 652 h 652"/>
            </a:gdLst>
            <a:ahLst/>
            <a:cxnLst>
              <a:cxn ang="T10">
                <a:pos x="T0" y="T1"/>
              </a:cxn>
              <a:cxn ang="T11">
                <a:pos x="T2" y="T3"/>
              </a:cxn>
              <a:cxn ang="T12">
                <a:pos x="T4" y="T5"/>
              </a:cxn>
              <a:cxn ang="T13">
                <a:pos x="T6" y="T7"/>
              </a:cxn>
              <a:cxn ang="T14">
                <a:pos x="T8" y="T9"/>
              </a:cxn>
            </a:cxnLst>
            <a:rect l="T15" t="T16" r="T17" b="T18"/>
            <a:pathLst>
              <a:path w="2447" h="652">
                <a:moveTo>
                  <a:pt x="46" y="652"/>
                </a:moveTo>
                <a:cubicBezTo>
                  <a:pt x="26" y="595"/>
                  <a:pt x="6" y="538"/>
                  <a:pt x="55" y="483"/>
                </a:cubicBezTo>
                <a:cubicBezTo>
                  <a:pt x="104" y="428"/>
                  <a:pt x="0" y="363"/>
                  <a:pt x="343" y="322"/>
                </a:cubicBezTo>
                <a:cubicBezTo>
                  <a:pt x="686" y="281"/>
                  <a:pt x="1779" y="291"/>
                  <a:pt x="2113" y="237"/>
                </a:cubicBezTo>
                <a:cubicBezTo>
                  <a:pt x="2447" y="183"/>
                  <a:pt x="2398" y="91"/>
                  <a:pt x="2350" y="0"/>
                </a:cubicBezTo>
              </a:path>
            </a:pathLst>
          </a:cu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90138" name="Text Box 48"/>
          <p:cNvSpPr txBox="1">
            <a:spLocks noChangeArrowheads="1"/>
          </p:cNvSpPr>
          <p:nvPr/>
        </p:nvSpPr>
        <p:spPr bwMode="auto">
          <a:xfrm>
            <a:off x="647653" y="3933825"/>
            <a:ext cx="628697" cy="461665"/>
          </a:xfrm>
          <a:prstGeom prst="rect">
            <a:avLst/>
          </a:prstGeom>
          <a:noFill/>
          <a:ln w="9525">
            <a:noFill/>
            <a:miter lim="800000"/>
            <a:headEnd/>
            <a:tailEnd/>
          </a:ln>
        </p:spPr>
        <p:txBody>
          <a:bodyPr wrap="none">
            <a:spAutoFit/>
          </a:bodyPr>
          <a:lstStyle/>
          <a:p>
            <a:pPr algn="r"/>
            <a:r>
              <a:rPr lang="en-US" b="1">
                <a:latin typeface="+mn-lt"/>
              </a:rPr>
              <a:t>tail</a:t>
            </a:r>
          </a:p>
        </p:txBody>
      </p:sp>
      <p:sp>
        <p:nvSpPr>
          <p:cNvPr id="90139" name="Freeform 49"/>
          <p:cNvSpPr>
            <a:spLocks/>
          </p:cNvSpPr>
          <p:nvPr/>
        </p:nvSpPr>
        <p:spPr bwMode="auto">
          <a:xfrm>
            <a:off x="3038475" y="4468813"/>
            <a:ext cx="1327150" cy="1030287"/>
          </a:xfrm>
          <a:custGeom>
            <a:avLst/>
            <a:gdLst>
              <a:gd name="T0" fmla="*/ 0 w 557"/>
              <a:gd name="T1" fmla="*/ 2147483647 h 650"/>
              <a:gd name="T2" fmla="*/ 2147483647 w 557"/>
              <a:gd name="T3" fmla="*/ 2147483647 h 650"/>
              <a:gd name="T4" fmla="*/ 2147483647 w 557"/>
              <a:gd name="T5" fmla="*/ 2147483647 h 650"/>
              <a:gd name="T6" fmla="*/ 2147483647 w 557"/>
              <a:gd name="T7" fmla="*/ 0 h 650"/>
              <a:gd name="T8" fmla="*/ 0 60000 65536"/>
              <a:gd name="T9" fmla="*/ 0 60000 65536"/>
              <a:gd name="T10" fmla="*/ 0 60000 65536"/>
              <a:gd name="T11" fmla="*/ 0 60000 65536"/>
              <a:gd name="T12" fmla="*/ 0 w 557"/>
              <a:gd name="T13" fmla="*/ 0 h 650"/>
              <a:gd name="T14" fmla="*/ 557 w 557"/>
              <a:gd name="T15" fmla="*/ 650 h 650"/>
            </a:gdLst>
            <a:ahLst/>
            <a:cxnLst>
              <a:cxn ang="T8">
                <a:pos x="T0" y="T1"/>
              </a:cxn>
              <a:cxn ang="T9">
                <a:pos x="T2" y="T3"/>
              </a:cxn>
              <a:cxn ang="T10">
                <a:pos x="T4" y="T5"/>
              </a:cxn>
              <a:cxn ang="T11">
                <a:pos x="T6" y="T7"/>
              </a:cxn>
            </a:cxnLst>
            <a:rect l="T12" t="T13" r="T14" b="T15"/>
            <a:pathLst>
              <a:path w="557" h="650">
                <a:moveTo>
                  <a:pt x="0" y="650"/>
                </a:moveTo>
                <a:cubicBezTo>
                  <a:pt x="47" y="469"/>
                  <a:pt x="95" y="289"/>
                  <a:pt x="176" y="204"/>
                </a:cubicBezTo>
                <a:cubicBezTo>
                  <a:pt x="257" y="119"/>
                  <a:pt x="419" y="173"/>
                  <a:pt x="483" y="139"/>
                </a:cubicBezTo>
                <a:cubicBezTo>
                  <a:pt x="547" y="105"/>
                  <a:pt x="552" y="52"/>
                  <a:pt x="557" y="0"/>
                </a:cubicBezTo>
              </a:path>
            </a:pathLst>
          </a:cu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90140" name="Freeform 50"/>
          <p:cNvSpPr>
            <a:spLocks/>
          </p:cNvSpPr>
          <p:nvPr/>
        </p:nvSpPr>
        <p:spPr bwMode="auto">
          <a:xfrm>
            <a:off x="3481388" y="4416425"/>
            <a:ext cx="3197225" cy="1133475"/>
          </a:xfrm>
          <a:custGeom>
            <a:avLst/>
            <a:gdLst>
              <a:gd name="T0" fmla="*/ 2147483647 w 2447"/>
              <a:gd name="T1" fmla="*/ 2147483647 h 652"/>
              <a:gd name="T2" fmla="*/ 2147483647 w 2447"/>
              <a:gd name="T3" fmla="*/ 2147483647 h 652"/>
              <a:gd name="T4" fmla="*/ 2147483647 w 2447"/>
              <a:gd name="T5" fmla="*/ 2147483647 h 652"/>
              <a:gd name="T6" fmla="*/ 2147483647 w 2447"/>
              <a:gd name="T7" fmla="*/ 2147483647 h 652"/>
              <a:gd name="T8" fmla="*/ 2147483647 w 2447"/>
              <a:gd name="T9" fmla="*/ 0 h 652"/>
              <a:gd name="T10" fmla="*/ 0 60000 65536"/>
              <a:gd name="T11" fmla="*/ 0 60000 65536"/>
              <a:gd name="T12" fmla="*/ 0 60000 65536"/>
              <a:gd name="T13" fmla="*/ 0 60000 65536"/>
              <a:gd name="T14" fmla="*/ 0 60000 65536"/>
              <a:gd name="T15" fmla="*/ 0 w 2447"/>
              <a:gd name="T16" fmla="*/ 0 h 652"/>
              <a:gd name="T17" fmla="*/ 2447 w 2447"/>
              <a:gd name="T18" fmla="*/ 652 h 652"/>
            </a:gdLst>
            <a:ahLst/>
            <a:cxnLst>
              <a:cxn ang="T10">
                <a:pos x="T0" y="T1"/>
              </a:cxn>
              <a:cxn ang="T11">
                <a:pos x="T2" y="T3"/>
              </a:cxn>
              <a:cxn ang="T12">
                <a:pos x="T4" y="T5"/>
              </a:cxn>
              <a:cxn ang="T13">
                <a:pos x="T6" y="T7"/>
              </a:cxn>
              <a:cxn ang="T14">
                <a:pos x="T8" y="T9"/>
              </a:cxn>
            </a:cxnLst>
            <a:rect l="T15" t="T16" r="T17" b="T18"/>
            <a:pathLst>
              <a:path w="2447" h="652">
                <a:moveTo>
                  <a:pt x="46" y="652"/>
                </a:moveTo>
                <a:cubicBezTo>
                  <a:pt x="26" y="595"/>
                  <a:pt x="6" y="538"/>
                  <a:pt x="55" y="483"/>
                </a:cubicBezTo>
                <a:cubicBezTo>
                  <a:pt x="104" y="428"/>
                  <a:pt x="0" y="363"/>
                  <a:pt x="343" y="322"/>
                </a:cubicBezTo>
                <a:cubicBezTo>
                  <a:pt x="686" y="281"/>
                  <a:pt x="1779" y="291"/>
                  <a:pt x="2113" y="237"/>
                </a:cubicBezTo>
                <a:cubicBezTo>
                  <a:pt x="2447" y="183"/>
                  <a:pt x="2398" y="91"/>
                  <a:pt x="2350" y="0"/>
                </a:cubicBezTo>
              </a:path>
            </a:pathLst>
          </a:custGeom>
          <a:noFill/>
          <a:ln w="76200">
            <a:solidFill>
              <a:schemeClr val="tx1"/>
            </a:solidFill>
            <a:round/>
            <a:headEnd/>
            <a:tailEnd type="triangle" w="med" len="med"/>
          </a:ln>
        </p:spPr>
        <p:txBody>
          <a:bodyPr wrap="none" anchor="ctr"/>
          <a:lstStyle/>
          <a:p>
            <a:endParaRPr lang="en-US" dirty="0">
              <a:latin typeface="Courier New" pitchFamily="49" charset="0"/>
            </a:endParaRPr>
          </a:p>
        </p:txBody>
      </p:sp>
      <p:sp>
        <p:nvSpPr>
          <p:cNvPr id="903219" name="AutoShape 51"/>
          <p:cNvSpPr>
            <a:spLocks noChangeArrowheads="1"/>
          </p:cNvSpPr>
          <p:nvPr/>
        </p:nvSpPr>
        <p:spPr bwMode="auto">
          <a:xfrm>
            <a:off x="6283325" y="3790950"/>
            <a:ext cx="1104900" cy="736600"/>
          </a:xfrm>
          <a:prstGeom prst="roundRect">
            <a:avLst>
              <a:gd name="adj" fmla="val 16667"/>
            </a:avLst>
          </a:prstGeom>
          <a:noFill/>
          <a:ln w="76200" algn="ctr">
            <a:solidFill>
              <a:srgbClr val="FF3300"/>
            </a:solidFill>
            <a:round/>
            <a:headEnd/>
            <a:tailEnd/>
          </a:ln>
        </p:spPr>
        <p:txBody>
          <a:bodyPr wrap="none" anchor="ctr"/>
          <a:lstStyle/>
          <a:p>
            <a:endParaRPr lang="en-US" dirty="0">
              <a:latin typeface="Courier New" pitchFamily="49" charset="0"/>
            </a:endParaRPr>
          </a:p>
        </p:txBody>
      </p:sp>
      <p:sp>
        <p:nvSpPr>
          <p:cNvPr id="903220" name="Text Box 52"/>
          <p:cNvSpPr txBox="1">
            <a:spLocks noChangeArrowheads="1"/>
          </p:cNvSpPr>
          <p:nvPr/>
        </p:nvSpPr>
        <p:spPr bwMode="auto">
          <a:xfrm>
            <a:off x="6435725" y="3262313"/>
            <a:ext cx="1107996" cy="461665"/>
          </a:xfrm>
          <a:prstGeom prst="rect">
            <a:avLst/>
          </a:prstGeom>
          <a:noFill/>
          <a:ln w="38100" algn="ctr">
            <a:noFill/>
            <a:miter lim="800000"/>
            <a:headEnd/>
            <a:tailEnd/>
          </a:ln>
        </p:spPr>
        <p:txBody>
          <a:bodyPr wrap="none">
            <a:spAutoFit/>
          </a:bodyPr>
          <a:lstStyle/>
          <a:p>
            <a:r>
              <a:rPr lang="en-US" b="1" dirty="0" smtClean="0">
                <a:solidFill>
                  <a:srgbClr val="FF3300"/>
                </a:solidFill>
                <a:latin typeface="+mn-lt"/>
              </a:rPr>
              <a:t>help </a:t>
            </a:r>
            <a:r>
              <a:rPr lang="en-US" b="1" dirty="0">
                <a:solidFill>
                  <a:srgbClr val="FF3300"/>
                </a:solidFill>
                <a:latin typeface="+mn-lt"/>
              </a:rPr>
              <a:t>3</a:t>
            </a:r>
          </a:p>
        </p:txBody>
      </p:sp>
      <p:sp>
        <p:nvSpPr>
          <p:cNvPr id="903221" name="Text Box 53"/>
          <p:cNvSpPr txBox="1">
            <a:spLocks noChangeArrowheads="1"/>
          </p:cNvSpPr>
          <p:nvPr/>
        </p:nvSpPr>
        <p:spPr bwMode="auto">
          <a:xfrm>
            <a:off x="7573963" y="3281363"/>
            <a:ext cx="1107996" cy="461665"/>
          </a:xfrm>
          <a:prstGeom prst="rect">
            <a:avLst/>
          </a:prstGeom>
          <a:noFill/>
          <a:ln w="38100" algn="ctr">
            <a:noFill/>
            <a:miter lim="800000"/>
            <a:headEnd/>
            <a:tailEnd/>
          </a:ln>
        </p:spPr>
        <p:txBody>
          <a:bodyPr wrap="none">
            <a:spAutoFit/>
          </a:bodyPr>
          <a:lstStyle/>
          <a:p>
            <a:r>
              <a:rPr lang="en-US" b="1" dirty="0" smtClean="0">
                <a:solidFill>
                  <a:srgbClr val="FF3300"/>
                </a:solidFill>
                <a:latin typeface="+mn-lt"/>
              </a:rPr>
              <a:t>help </a:t>
            </a:r>
            <a:r>
              <a:rPr lang="en-US" b="1" dirty="0">
                <a:solidFill>
                  <a:srgbClr val="FF3300"/>
                </a:solidFill>
                <a:latin typeface="+mn-lt"/>
              </a:rPr>
              <a:t>4</a:t>
            </a:r>
          </a:p>
        </p:txBody>
      </p:sp>
      <p:sp>
        <p:nvSpPr>
          <p:cNvPr id="903222" name="AutoShape 54"/>
          <p:cNvSpPr>
            <a:spLocks noChangeArrowheads="1"/>
          </p:cNvSpPr>
          <p:nvPr/>
        </p:nvSpPr>
        <p:spPr bwMode="auto">
          <a:xfrm>
            <a:off x="2159000" y="2463800"/>
            <a:ext cx="635000" cy="750888"/>
          </a:xfrm>
          <a:prstGeom prst="roundRect">
            <a:avLst>
              <a:gd name="adj" fmla="val 16667"/>
            </a:avLst>
          </a:prstGeom>
          <a:noFill/>
          <a:ln w="76200" algn="ctr">
            <a:solidFill>
              <a:srgbClr val="FF3300"/>
            </a:solidFill>
            <a:round/>
            <a:headEnd/>
            <a:tailEnd/>
          </a:ln>
        </p:spPr>
        <p:txBody>
          <a:bodyPr wrap="none" anchor="ctr"/>
          <a:lstStyle/>
          <a:p>
            <a:endParaRPr lang="en-US" dirty="0">
              <a:latin typeface="Courier New" pitchFamily="49" charset="0"/>
            </a:endParaRPr>
          </a:p>
        </p:txBody>
      </p:sp>
      <p:sp>
        <p:nvSpPr>
          <p:cNvPr id="90145" name="Text Box 55"/>
          <p:cNvSpPr txBox="1">
            <a:spLocks noChangeArrowheads="1"/>
          </p:cNvSpPr>
          <p:nvPr/>
        </p:nvSpPr>
        <p:spPr bwMode="auto">
          <a:xfrm>
            <a:off x="2318472" y="3125788"/>
            <a:ext cx="385041" cy="523220"/>
          </a:xfrm>
          <a:prstGeom prst="rect">
            <a:avLst/>
          </a:prstGeom>
          <a:noFill/>
          <a:ln w="9525">
            <a:noFill/>
            <a:miter lim="800000"/>
            <a:headEnd/>
            <a:tailEnd/>
          </a:ln>
        </p:spPr>
        <p:txBody>
          <a:bodyPr wrap="none">
            <a:spAutoFit/>
          </a:bodyPr>
          <a:lstStyle/>
          <a:p>
            <a:pPr algn="r"/>
            <a:r>
              <a:rPr lang="en-US" sz="2800" b="1">
                <a:solidFill>
                  <a:schemeClr val="tx2"/>
                </a:solidFill>
                <a:latin typeface="+mn-lt"/>
              </a:rPr>
              <a:t>3</a:t>
            </a:r>
          </a:p>
        </p:txBody>
      </p:sp>
      <p:sp>
        <p:nvSpPr>
          <p:cNvPr id="55" name="Slide Number Placeholder 54"/>
          <p:cNvSpPr>
            <a:spLocks noGrp="1"/>
          </p:cNvSpPr>
          <p:nvPr>
            <p:ph type="sldNum" sz="quarter" idx="11"/>
          </p:nvPr>
        </p:nvSpPr>
        <p:spPr/>
        <p:txBody>
          <a:bodyPr/>
          <a:lstStyle/>
          <a:p>
            <a:pPr>
              <a:defRPr/>
            </a:pPr>
            <a:fld id="{E6B53126-0003-4205-8CA0-12067C577708}" type="slidenum">
              <a:rPr lang="ar-SA" smtClean="0"/>
              <a:pPr>
                <a:defRPr/>
              </a:pPr>
              <a:t>95</a:t>
            </a:fld>
            <a:endParaRPr lang="en-US"/>
          </a:p>
        </p:txBody>
      </p:sp>
      <p:sp>
        <p:nvSpPr>
          <p:cNvPr id="56" name="Footer Placeholder 55"/>
          <p:cNvSpPr>
            <a:spLocks noGrp="1"/>
          </p:cNvSpPr>
          <p:nvPr>
            <p:ph type="ftr" sz="quarter" idx="10"/>
          </p:nvPr>
        </p:nvSpPr>
        <p:spPr/>
        <p:txBody>
          <a:bodyPr/>
          <a:lstStyle/>
          <a:p>
            <a:pPr>
              <a:defRPr/>
            </a:pPr>
            <a:r>
              <a:rPr lang="en-US" smtClean="0"/>
              <a:t>Art of Multiprocessor Programming</a:t>
            </a:r>
            <a:endParaRPr lang="en-US"/>
          </a:p>
        </p:txBody>
      </p:sp>
      <p:sp>
        <p:nvSpPr>
          <p:cNvPr id="57" name="Text Box 32"/>
          <p:cNvSpPr txBox="1">
            <a:spLocks noChangeArrowheads="1"/>
          </p:cNvSpPr>
          <p:nvPr/>
        </p:nvSpPr>
        <p:spPr bwMode="auto">
          <a:xfrm>
            <a:off x="1730276" y="3840935"/>
            <a:ext cx="412292" cy="584775"/>
          </a:xfrm>
          <a:prstGeom prst="rect">
            <a:avLst/>
          </a:prstGeom>
          <a:noFill/>
          <a:ln w="9525">
            <a:noFill/>
            <a:miter lim="800000"/>
            <a:headEnd/>
            <a:tailEnd/>
          </a:ln>
        </p:spPr>
        <p:txBody>
          <a:bodyPr wrap="none">
            <a:spAutoFit/>
          </a:bodyPr>
          <a:lstStyle/>
          <a:p>
            <a:pPr algn="r"/>
            <a:r>
              <a:rPr lang="en-US" sz="3200" b="1" dirty="0">
                <a:solidFill>
                  <a:srgbClr val="3333FF"/>
                </a:solidFill>
                <a:latin typeface="+mj-lt"/>
              </a:rPr>
              <a:t>1</a:t>
            </a:r>
          </a:p>
        </p:txBody>
      </p:sp>
      <p:sp>
        <p:nvSpPr>
          <p:cNvPr id="58" name="Text Box 33"/>
          <p:cNvSpPr txBox="1">
            <a:spLocks noChangeArrowheads="1"/>
          </p:cNvSpPr>
          <p:nvPr/>
        </p:nvSpPr>
        <p:spPr bwMode="auto">
          <a:xfrm>
            <a:off x="2849464" y="3840935"/>
            <a:ext cx="412292" cy="584775"/>
          </a:xfrm>
          <a:prstGeom prst="rect">
            <a:avLst/>
          </a:prstGeom>
          <a:noFill/>
          <a:ln w="9525">
            <a:noFill/>
            <a:miter lim="800000"/>
            <a:headEnd/>
            <a:tailEnd/>
          </a:ln>
        </p:spPr>
        <p:txBody>
          <a:bodyPr wrap="none">
            <a:spAutoFit/>
          </a:bodyPr>
          <a:lstStyle/>
          <a:p>
            <a:pPr algn="r"/>
            <a:r>
              <a:rPr lang="en-US" sz="3200" b="1">
                <a:solidFill>
                  <a:srgbClr val="3333FF"/>
                </a:solidFill>
                <a:latin typeface="+mj-lt"/>
              </a:rPr>
              <a:t>2</a:t>
            </a:r>
          </a:p>
        </p:txBody>
      </p:sp>
      <p:sp>
        <p:nvSpPr>
          <p:cNvPr id="59" name="Text Box 34"/>
          <p:cNvSpPr txBox="1">
            <a:spLocks noChangeArrowheads="1"/>
          </p:cNvSpPr>
          <p:nvPr/>
        </p:nvSpPr>
        <p:spPr bwMode="auto">
          <a:xfrm>
            <a:off x="3968651" y="3840935"/>
            <a:ext cx="412292" cy="584775"/>
          </a:xfrm>
          <a:prstGeom prst="rect">
            <a:avLst/>
          </a:prstGeom>
          <a:noFill/>
          <a:ln w="9525">
            <a:noFill/>
            <a:miter lim="800000"/>
            <a:headEnd/>
            <a:tailEnd/>
          </a:ln>
        </p:spPr>
        <p:txBody>
          <a:bodyPr wrap="none">
            <a:spAutoFit/>
          </a:bodyPr>
          <a:lstStyle/>
          <a:p>
            <a:pPr algn="r"/>
            <a:r>
              <a:rPr lang="en-US" sz="3200" b="1">
                <a:solidFill>
                  <a:srgbClr val="3333FF"/>
                </a:solidFill>
                <a:latin typeface="+mj-lt"/>
              </a:rPr>
              <a:t>3</a:t>
            </a:r>
          </a:p>
        </p:txBody>
      </p:sp>
      <p:sp>
        <p:nvSpPr>
          <p:cNvPr id="60" name="Text Box 63"/>
          <p:cNvSpPr txBox="1">
            <a:spLocks noChangeArrowheads="1"/>
          </p:cNvSpPr>
          <p:nvPr/>
        </p:nvSpPr>
        <p:spPr bwMode="auto">
          <a:xfrm>
            <a:off x="6410833" y="3888361"/>
            <a:ext cx="899605" cy="584775"/>
          </a:xfrm>
          <a:prstGeom prst="rect">
            <a:avLst/>
          </a:prstGeom>
          <a:noFill/>
          <a:ln w="9525">
            <a:noFill/>
            <a:miter lim="800000"/>
            <a:headEnd/>
            <a:tailEnd/>
          </a:ln>
        </p:spPr>
        <p:txBody>
          <a:bodyPr wrap="none">
            <a:spAutoFit/>
          </a:bodyPr>
          <a:lstStyle/>
          <a:p>
            <a:pPr algn="r"/>
            <a:r>
              <a:rPr lang="en-US" sz="3200" b="1" i="1" dirty="0" smtClean="0">
                <a:solidFill>
                  <a:srgbClr val="3333FF"/>
                </a:solidFill>
                <a:latin typeface="+mj-lt"/>
              </a:rPr>
              <a:t>n</a:t>
            </a:r>
            <a:r>
              <a:rPr lang="en-US" sz="3200" b="1" dirty="0" smtClean="0">
                <a:solidFill>
                  <a:srgbClr val="3333FF"/>
                </a:solidFill>
                <a:latin typeface="+mj-lt"/>
              </a:rPr>
              <a:t>+2</a:t>
            </a:r>
            <a:endParaRPr lang="en-US" sz="3200" b="1" dirty="0">
              <a:solidFill>
                <a:srgbClr val="3333FF"/>
              </a:solidFill>
              <a:latin typeface="+mj-lt"/>
            </a:endParaRPr>
          </a:p>
        </p:txBody>
      </p:sp>
      <p:grpSp>
        <p:nvGrpSpPr>
          <p:cNvPr id="61" name="Group 78"/>
          <p:cNvGrpSpPr>
            <a:grpSpLocks/>
          </p:cNvGrpSpPr>
          <p:nvPr/>
        </p:nvGrpSpPr>
        <p:grpSpPr bwMode="auto">
          <a:xfrm>
            <a:off x="7554913" y="3888648"/>
            <a:ext cx="955675" cy="584201"/>
            <a:chOff x="4759" y="2456"/>
            <a:chExt cx="602" cy="368"/>
          </a:xfrm>
        </p:grpSpPr>
        <p:sp>
          <p:nvSpPr>
            <p:cNvPr id="62" name="AutoShape 57"/>
            <p:cNvSpPr>
              <a:spLocks noChangeArrowheads="1"/>
            </p:cNvSpPr>
            <p:nvPr/>
          </p:nvSpPr>
          <p:spPr bwMode="auto">
            <a:xfrm>
              <a:off x="4759" y="2485"/>
              <a:ext cx="575" cy="296"/>
            </a:xfrm>
            <a:prstGeom prst="roundRect">
              <a:avLst>
                <a:gd name="adj" fmla="val 16667"/>
              </a:avLst>
            </a:prstGeom>
            <a:solidFill>
              <a:schemeClr val="accent1"/>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latin typeface="+mj-lt"/>
              </a:endParaRPr>
            </a:p>
          </p:txBody>
        </p:sp>
        <p:sp>
          <p:nvSpPr>
            <p:cNvPr id="63" name="Text Box 64"/>
            <p:cNvSpPr txBox="1">
              <a:spLocks noChangeArrowheads="1"/>
            </p:cNvSpPr>
            <p:nvPr/>
          </p:nvSpPr>
          <p:spPr bwMode="auto">
            <a:xfrm>
              <a:off x="4794" y="2456"/>
              <a:ext cx="567" cy="368"/>
            </a:xfrm>
            <a:prstGeom prst="rect">
              <a:avLst/>
            </a:prstGeom>
            <a:noFill/>
            <a:ln w="9525">
              <a:noFill/>
              <a:miter lim="800000"/>
              <a:headEnd/>
              <a:tailEnd/>
            </a:ln>
          </p:spPr>
          <p:txBody>
            <a:bodyPr wrap="none">
              <a:spAutoFit/>
            </a:bodyPr>
            <a:lstStyle/>
            <a:p>
              <a:pPr algn="r"/>
              <a:r>
                <a:rPr lang="en-US" sz="3200" b="1" i="1" dirty="0">
                  <a:solidFill>
                    <a:srgbClr val="3333FF"/>
                  </a:solidFill>
                  <a:latin typeface="+mj-lt"/>
                </a:rPr>
                <a:t>n</a:t>
              </a:r>
              <a:r>
                <a:rPr lang="en-US" sz="3200" b="1" dirty="0" smtClean="0">
                  <a:solidFill>
                    <a:srgbClr val="3333FF"/>
                  </a:solidFill>
                  <a:latin typeface="+mj-lt"/>
                </a:rPr>
                <a:t>+3</a:t>
              </a:r>
              <a:endParaRPr lang="en-US" sz="3200" b="1" dirty="0">
                <a:solidFill>
                  <a:srgbClr val="3333FF"/>
                </a:solidFill>
                <a:latin typeface="+mj-lt"/>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31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32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5.55556E-7 -1.48148E-6 L 0.12726 -0.00208 " pathEditMode="relative" rAng="0" ptsTypes="AA">
                                      <p:cBhvr>
                                        <p:cTn id="14" dur="2000" fill="hold"/>
                                        <p:tgtEl>
                                          <p:spTgt spid="903219"/>
                                        </p:tgtEl>
                                        <p:attrNameLst>
                                          <p:attrName>ppt_x</p:attrName>
                                          <p:attrName>ppt_y</p:attrName>
                                        </p:attrNameLst>
                                      </p:cBhvr>
                                      <p:rCtr x="64" y="-1"/>
                                    </p:animMotion>
                                  </p:childTnLst>
                                </p:cTn>
                              </p:par>
                              <p:par>
                                <p:cTn id="15" presetID="63" presetClass="path" presetSubtype="0" accel="50000" decel="50000" fill="hold" grpId="0" nodeType="withEffect">
                                  <p:stCondLst>
                                    <p:cond delay="0"/>
                                  </p:stCondLst>
                                  <p:childTnLst>
                                    <p:animMotion origin="layout" path="M -3.33333E-6 1.11111E-6 L 0.0533 -0.00023 " pathEditMode="relative" rAng="0" ptsTypes="AA">
                                      <p:cBhvr>
                                        <p:cTn id="16" dur="2000" fill="hold"/>
                                        <p:tgtEl>
                                          <p:spTgt spid="903222"/>
                                        </p:tgtEl>
                                        <p:attrNameLst>
                                          <p:attrName>ppt_x</p:attrName>
                                          <p:attrName>ppt_y</p:attrName>
                                        </p:attrNameLst>
                                      </p:cBhvr>
                                      <p:rCtr x="27" y="0"/>
                                    </p:animMotion>
                                  </p:childTnLst>
                                </p:cTn>
                              </p:par>
                              <p:par>
                                <p:cTn id="17" presetID="1" presetClass="exit" presetSubtype="0" fill="hold" grpId="0" nodeType="withEffect">
                                  <p:stCondLst>
                                    <p:cond delay="0"/>
                                  </p:stCondLst>
                                  <p:childTnLst>
                                    <p:set>
                                      <p:cBhvr>
                                        <p:cTn id="18" dur="1" fill="hold">
                                          <p:stCondLst>
                                            <p:cond delay="0"/>
                                          </p:stCondLst>
                                        </p:cTn>
                                        <p:tgtEl>
                                          <p:spTgt spid="903220"/>
                                        </p:tgtEl>
                                        <p:attrNameLst>
                                          <p:attrName>style.visibility</p:attrName>
                                        </p:attrNameLst>
                                      </p:cBhvr>
                                      <p:to>
                                        <p:strVal val="hidden"/>
                                      </p:to>
                                    </p:set>
                                  </p:childTnLst>
                                </p:cTn>
                              </p:par>
                              <p:par>
                                <p:cTn id="19" presetID="1" presetClass="entr" presetSubtype="0" fill="hold" grpId="0" nodeType="withEffect">
                                  <p:stCondLst>
                                    <p:cond delay="1000"/>
                                  </p:stCondLst>
                                  <p:childTnLst>
                                    <p:set>
                                      <p:cBhvr>
                                        <p:cTn id="20" dur="1" fill="hold">
                                          <p:stCondLst>
                                            <p:cond delay="0"/>
                                          </p:stCondLst>
                                        </p:cTn>
                                        <p:tgtEl>
                                          <p:spTgt spid="9032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93" grpId="0" animBg="1"/>
      <p:bldP spid="903215" grpId="0" animBg="1"/>
      <p:bldP spid="903219" grpId="0" animBg="1"/>
      <p:bldP spid="903220" grpId="0"/>
      <p:bldP spid="903221" grpId="0"/>
      <p:bldP spid="903222" grpId="0" animBg="1"/>
      <p:bldP spid="60"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ChangeArrowheads="1"/>
          </p:cNvSpPr>
          <p:nvPr/>
        </p:nvSpPr>
        <p:spPr bwMode="auto">
          <a:xfrm>
            <a:off x="581025" y="1881188"/>
            <a:ext cx="8351838" cy="3046988"/>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while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solidFill>
                  <a:srgbClr val="3333FF"/>
                </a:solidFill>
                <a:latin typeface="Courier New" pitchFamily="49" charset="0"/>
              </a:rPr>
              <a:t> Node help = announce[(before.seq + </a:t>
            </a:r>
            <a:r>
              <a:rPr lang="en-US" b="1" dirty="0" smtClean="0">
                <a:solidFill>
                  <a:srgbClr val="3333FF"/>
                </a:solidFill>
                <a:latin typeface="Courier New" pitchFamily="49" charset="0"/>
              </a:rPr>
              <a:t>1) </a:t>
            </a:r>
            <a:r>
              <a:rPr lang="en-US" b="1" dirty="0">
                <a:solidFill>
                  <a:srgbClr val="3333FF"/>
                </a:solidFill>
                <a:latin typeface="Courier New" pitchFamily="49" charset="0"/>
              </a:rPr>
              <a:t>% </a:t>
            </a:r>
            <a:r>
              <a:rPr lang="en-US" b="1" dirty="0" smtClean="0">
                <a:solidFill>
                  <a:srgbClr val="3333FF"/>
                </a:solidFill>
                <a:latin typeface="Courier New" pitchFamily="49" charset="0"/>
              </a:rPr>
              <a:t>n]; </a:t>
            </a:r>
            <a:endParaRPr lang="en-US" b="1" dirty="0">
              <a:solidFill>
                <a:srgbClr val="3333FF"/>
              </a:solidFill>
              <a:latin typeface="Courier New" pitchFamily="49" charset="0"/>
            </a:endParaRPr>
          </a:p>
          <a:p>
            <a:r>
              <a:rPr lang="en-US" b="1" dirty="0">
                <a:solidFill>
                  <a:schemeClr val="folHlink"/>
                </a:solidFill>
                <a:latin typeface="Courier New" pitchFamily="49" charset="0"/>
              </a:rPr>
              <a:t> if (help.seq == 0) </a:t>
            </a:r>
          </a:p>
          <a:p>
            <a:r>
              <a:rPr lang="en-US" b="1" dirty="0">
                <a:solidFill>
                  <a:schemeClr val="folHlink"/>
                </a:solidFill>
                <a:latin typeface="Courier New" pitchFamily="49" charset="0"/>
              </a:rPr>
              <a:t>     prefer = help;</a:t>
            </a:r>
          </a:p>
          <a:p>
            <a:r>
              <a:rPr lang="en-US" b="1" dirty="0">
                <a:solidFill>
                  <a:schemeClr val="folHlink"/>
                </a:solidFill>
                <a:latin typeface="Courier New" pitchFamily="49" charset="0"/>
              </a:rPr>
              <a:t>    else</a:t>
            </a:r>
          </a:p>
          <a:p>
            <a:r>
              <a:rPr lang="en-US" b="1" dirty="0">
                <a:solidFill>
                  <a:schemeClr val="folHlink"/>
                </a:solidFill>
                <a:latin typeface="Courier New" pitchFamily="49" charset="0"/>
              </a:rPr>
              <a:t>     prefer =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latin typeface="Courier New" pitchFamily="49" charset="0"/>
              </a:rPr>
              <a:t>…</a:t>
            </a:r>
          </a:p>
        </p:txBody>
      </p:sp>
      <p:sp>
        <p:nvSpPr>
          <p:cNvPr id="91141" name="Rectangle 3"/>
          <p:cNvSpPr>
            <a:spLocks noGrp="1" noChangeArrowheads="1"/>
          </p:cNvSpPr>
          <p:nvPr>
            <p:ph type="title"/>
          </p:nvPr>
        </p:nvSpPr>
        <p:spPr>
          <a:xfrm>
            <a:off x="592138" y="393700"/>
            <a:ext cx="7772400" cy="1143000"/>
          </a:xfrm>
        </p:spPr>
        <p:txBody>
          <a:bodyPr/>
          <a:lstStyle/>
          <a:p>
            <a:r>
              <a:rPr lang="en-US" smtClean="0"/>
              <a:t>Sliding Help Window</a:t>
            </a:r>
          </a:p>
        </p:txBody>
      </p:sp>
      <p:sp>
        <p:nvSpPr>
          <p:cNvPr id="91142" name="Rectangle 4"/>
          <p:cNvSpPr>
            <a:spLocks noChangeArrowheads="1"/>
          </p:cNvSpPr>
          <p:nvPr/>
        </p:nvSpPr>
        <p:spPr bwMode="auto">
          <a:xfrm>
            <a:off x="676275" y="4652963"/>
            <a:ext cx="6345238"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In each main loop iteration pick another thread to help</a:t>
            </a:r>
          </a:p>
        </p:txBody>
      </p:sp>
      <p:sp>
        <p:nvSpPr>
          <p:cNvPr id="91143" name="AutoShape 5"/>
          <p:cNvSpPr>
            <a:spLocks noChangeArrowheads="1"/>
          </p:cNvSpPr>
          <p:nvPr/>
        </p:nvSpPr>
        <p:spPr bwMode="auto">
          <a:xfrm>
            <a:off x="750888" y="2613025"/>
            <a:ext cx="8043862" cy="493713"/>
          </a:xfrm>
          <a:prstGeom prst="wedgeRoundRectCallout">
            <a:avLst>
              <a:gd name="adj1" fmla="val -12880"/>
              <a:gd name="adj2" fmla="val 356111"/>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96</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2"/>
          <p:cNvSpPr>
            <a:spLocks noChangeArrowheads="1"/>
          </p:cNvSpPr>
          <p:nvPr/>
        </p:nvSpPr>
        <p:spPr bwMode="auto">
          <a:xfrm>
            <a:off x="581025" y="1881188"/>
            <a:ext cx="8351838" cy="3046988"/>
          </a:xfrm>
          <a:prstGeom prst="rect">
            <a:avLst/>
          </a:prstGeom>
          <a:solidFill>
            <a:srgbClr val="FFFFCC"/>
          </a:solidFill>
          <a:ln w="9525">
            <a:noFill/>
            <a:miter lim="800000"/>
            <a:headEnd/>
            <a:tailEnd/>
          </a:ln>
        </p:spPr>
        <p:txBody>
          <a:bodyPr>
            <a:spAutoFit/>
          </a:bodyPr>
          <a:lstStyle/>
          <a:p>
            <a:r>
              <a:rPr lang="en-US" b="1" dirty="0">
                <a:solidFill>
                  <a:schemeClr val="folHlink"/>
                </a:solidFill>
                <a:latin typeface="Courier New" pitchFamily="49" charset="0"/>
              </a:rPr>
              <a:t>while (announce[</a:t>
            </a:r>
            <a:r>
              <a:rPr lang="en-US" b="1" dirty="0" err="1">
                <a:solidFill>
                  <a:schemeClr val="folHlink"/>
                </a:solidFill>
                <a:latin typeface="Courier New" pitchFamily="49" charset="0"/>
              </a:rPr>
              <a:t>i</a:t>
            </a:r>
            <a:r>
              <a:rPr lang="en-US" b="1" dirty="0">
                <a:solidFill>
                  <a:schemeClr val="folHlink"/>
                </a:solidFill>
                <a:latin typeface="Courier New" pitchFamily="49" charset="0"/>
              </a:rPr>
              <a:t>].</a:t>
            </a:r>
            <a:r>
              <a:rPr lang="en-US" b="1" dirty="0" err="1">
                <a:solidFill>
                  <a:schemeClr val="folHlink"/>
                </a:solidFill>
                <a:latin typeface="Courier New" pitchFamily="49" charset="0"/>
              </a:rPr>
              <a:t>seq</a:t>
            </a:r>
            <a:r>
              <a:rPr lang="en-US" b="1" dirty="0">
                <a:solidFill>
                  <a:schemeClr val="folHlink"/>
                </a:solidFill>
                <a:latin typeface="Courier New" pitchFamily="49" charset="0"/>
              </a:rPr>
              <a:t> == 0) {</a:t>
            </a:r>
          </a:p>
          <a:p>
            <a:r>
              <a:rPr lang="en-US" b="1" dirty="0">
                <a:solidFill>
                  <a:schemeClr val="folHlink"/>
                </a:solidFill>
                <a:latin typeface="Courier New" pitchFamily="49" charset="0"/>
              </a:rPr>
              <a:t> Node before =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a:t>
            </a:r>
          </a:p>
          <a:p>
            <a:r>
              <a:rPr lang="en-US" b="1" dirty="0">
                <a:solidFill>
                  <a:schemeClr val="folHlink"/>
                </a:solidFill>
                <a:latin typeface="Courier New" pitchFamily="49" charset="0"/>
              </a:rPr>
              <a:t> Node help = announce[(before.seq + </a:t>
            </a:r>
            <a:r>
              <a:rPr lang="en-US" b="1" dirty="0" smtClean="0">
                <a:solidFill>
                  <a:schemeClr val="folHlink"/>
                </a:solidFill>
                <a:latin typeface="Courier New" pitchFamily="49" charset="0"/>
              </a:rPr>
              <a:t>1) </a:t>
            </a:r>
            <a:r>
              <a:rPr lang="en-US" b="1" dirty="0">
                <a:solidFill>
                  <a:schemeClr val="folHlink"/>
                </a:solidFill>
                <a:latin typeface="Courier New" pitchFamily="49" charset="0"/>
              </a:rPr>
              <a:t>% </a:t>
            </a:r>
            <a:r>
              <a:rPr lang="en-US" b="1" dirty="0" smtClean="0">
                <a:solidFill>
                  <a:schemeClr val="folHlink"/>
                </a:solidFill>
                <a:latin typeface="Courier New" pitchFamily="49" charset="0"/>
              </a:rPr>
              <a:t>n]; </a:t>
            </a:r>
            <a:endParaRPr lang="en-US" b="1" dirty="0">
              <a:solidFill>
                <a:schemeClr val="folHlink"/>
              </a:solidFill>
              <a:latin typeface="Courier New" pitchFamily="49" charset="0"/>
            </a:endParaRPr>
          </a:p>
          <a:p>
            <a:r>
              <a:rPr lang="en-US" b="1" dirty="0">
                <a:solidFill>
                  <a:schemeClr val="folHlink"/>
                </a:solidFill>
                <a:latin typeface="Courier New" pitchFamily="49" charset="0"/>
              </a:rPr>
              <a:t> </a:t>
            </a:r>
            <a:r>
              <a:rPr lang="en-US" b="1" dirty="0">
                <a:solidFill>
                  <a:schemeClr val="tx1"/>
                </a:solidFill>
                <a:latin typeface="Courier New" pitchFamily="49" charset="0"/>
              </a:rPr>
              <a:t>if</a:t>
            </a:r>
            <a:r>
              <a:rPr lang="en-US" b="1" dirty="0">
                <a:solidFill>
                  <a:srgbClr val="3333FF"/>
                </a:solidFill>
                <a:latin typeface="Courier New" pitchFamily="49" charset="0"/>
              </a:rPr>
              <a:t> (help.seq == 0) </a:t>
            </a:r>
          </a:p>
          <a:p>
            <a:r>
              <a:rPr lang="en-US" b="1" dirty="0">
                <a:solidFill>
                  <a:srgbClr val="3333FF"/>
                </a:solidFill>
                <a:latin typeface="Courier New" pitchFamily="49" charset="0"/>
              </a:rPr>
              <a:t>     prefer = help;</a:t>
            </a:r>
          </a:p>
          <a:p>
            <a:r>
              <a:rPr lang="en-US" b="1" dirty="0">
                <a:solidFill>
                  <a:srgbClr val="3333FF"/>
                </a:solidFill>
                <a:latin typeface="Courier New" pitchFamily="49" charset="0"/>
              </a:rPr>
              <a:t>    </a:t>
            </a:r>
            <a:r>
              <a:rPr lang="en-US" b="1" dirty="0">
                <a:solidFill>
                  <a:schemeClr val="tx1"/>
                </a:solidFill>
                <a:latin typeface="Courier New" pitchFamily="49" charset="0"/>
              </a:rPr>
              <a:t>else</a:t>
            </a:r>
          </a:p>
          <a:p>
            <a:r>
              <a:rPr lang="en-US" b="1" dirty="0">
                <a:solidFill>
                  <a:srgbClr val="3333FF"/>
                </a:solidFill>
                <a:latin typeface="Courier New" pitchFamily="49" charset="0"/>
              </a:rPr>
              <a:t>     prefer = announce[</a:t>
            </a:r>
            <a:r>
              <a:rPr lang="en-US" b="1" dirty="0" err="1">
                <a:solidFill>
                  <a:srgbClr val="3333FF"/>
                </a:solidFill>
                <a:latin typeface="Courier New" pitchFamily="49" charset="0"/>
              </a:rPr>
              <a:t>i</a:t>
            </a:r>
            <a:r>
              <a:rPr lang="en-US" b="1" dirty="0">
                <a:solidFill>
                  <a:srgbClr val="3333FF"/>
                </a:solidFill>
                <a:latin typeface="Courier New" pitchFamily="49" charset="0"/>
              </a:rPr>
              <a:t>];</a:t>
            </a:r>
            <a:r>
              <a:rPr lang="en-US" b="1" dirty="0">
                <a:solidFill>
                  <a:schemeClr val="folHlink"/>
                </a:solidFill>
                <a:latin typeface="Courier New" pitchFamily="49" charset="0"/>
              </a:rPr>
              <a:t> </a:t>
            </a:r>
          </a:p>
          <a:p>
            <a:r>
              <a:rPr lang="en-US" b="1" dirty="0">
                <a:latin typeface="Courier New" pitchFamily="49" charset="0"/>
              </a:rPr>
              <a:t>…</a:t>
            </a:r>
          </a:p>
        </p:txBody>
      </p:sp>
      <p:sp>
        <p:nvSpPr>
          <p:cNvPr id="92165" name="Rectangle 3"/>
          <p:cNvSpPr>
            <a:spLocks noGrp="1" noChangeArrowheads="1"/>
          </p:cNvSpPr>
          <p:nvPr>
            <p:ph type="title"/>
          </p:nvPr>
        </p:nvSpPr>
        <p:spPr>
          <a:xfrm>
            <a:off x="592138" y="393700"/>
            <a:ext cx="7772400" cy="1143000"/>
          </a:xfrm>
        </p:spPr>
        <p:txBody>
          <a:bodyPr/>
          <a:lstStyle/>
          <a:p>
            <a:r>
              <a:rPr lang="en-US" smtClean="0"/>
              <a:t>Sliding Help Window</a:t>
            </a:r>
          </a:p>
        </p:txBody>
      </p:sp>
      <p:sp>
        <p:nvSpPr>
          <p:cNvPr id="92166" name="Rectangle 6"/>
          <p:cNvSpPr>
            <a:spLocks noChangeArrowheads="1"/>
          </p:cNvSpPr>
          <p:nvPr/>
        </p:nvSpPr>
        <p:spPr bwMode="auto">
          <a:xfrm>
            <a:off x="2601913" y="1390650"/>
            <a:ext cx="6121400" cy="946150"/>
          </a:xfrm>
          <a:prstGeom prst="rect">
            <a:avLst/>
          </a:prstGeom>
          <a:solidFill>
            <a:srgbClr val="FFFFCC"/>
          </a:solidFill>
          <a:ln w="9525">
            <a:noFill/>
            <a:miter lim="800000"/>
            <a:headEnd/>
            <a:tailEnd/>
          </a:ln>
        </p:spPr>
        <p:txBody>
          <a:bodyPr>
            <a:spAutoFit/>
          </a:bodyPr>
          <a:lstStyle/>
          <a:p>
            <a:pPr algn="ctr"/>
            <a:r>
              <a:rPr lang="en-US" sz="2800" b="1" dirty="0">
                <a:solidFill>
                  <a:srgbClr val="FF0000"/>
                </a:solidFill>
                <a:latin typeface="+mj-lt"/>
              </a:rPr>
              <a:t>Help if help required, but otherwise it’s all about me!</a:t>
            </a:r>
          </a:p>
        </p:txBody>
      </p:sp>
      <p:sp>
        <p:nvSpPr>
          <p:cNvPr id="92167" name="AutoShape 7"/>
          <p:cNvSpPr>
            <a:spLocks noChangeArrowheads="1"/>
          </p:cNvSpPr>
          <p:nvPr/>
        </p:nvSpPr>
        <p:spPr bwMode="auto">
          <a:xfrm>
            <a:off x="682625" y="2938463"/>
            <a:ext cx="5087938" cy="1717675"/>
          </a:xfrm>
          <a:prstGeom prst="wedgeRoundRectCallout">
            <a:avLst>
              <a:gd name="adj1" fmla="val 36616"/>
              <a:gd name="adj2" fmla="val -78833"/>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97</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2"/>
          <p:cNvSpPr>
            <a:spLocks noGrp="1" noChangeArrowheads="1"/>
          </p:cNvSpPr>
          <p:nvPr>
            <p:ph type="title"/>
          </p:nvPr>
        </p:nvSpPr>
        <p:spPr/>
        <p:txBody>
          <a:bodyPr/>
          <a:lstStyle/>
          <a:p>
            <a:r>
              <a:rPr lang="en-US" sz="4800" smtClean="0"/>
              <a:t>Rest is Same as Lock-free</a:t>
            </a:r>
          </a:p>
        </p:txBody>
      </p:sp>
      <p:sp>
        <p:nvSpPr>
          <p:cNvPr id="93189" name="Rectangle 3"/>
          <p:cNvSpPr>
            <a:spLocks noChangeArrowheads="1"/>
          </p:cNvSpPr>
          <p:nvPr/>
        </p:nvSpPr>
        <p:spPr bwMode="auto">
          <a:xfrm>
            <a:off x="847725" y="2071688"/>
            <a:ext cx="7426325" cy="3046412"/>
          </a:xfrm>
          <a:prstGeom prst="rect">
            <a:avLst/>
          </a:prstGeom>
          <a:solidFill>
            <a:srgbClr val="FFFFCC"/>
          </a:solidFill>
          <a:ln w="9525">
            <a:noFill/>
            <a:miter lim="800000"/>
            <a:headEnd/>
            <a:tailEnd/>
          </a:ln>
        </p:spPr>
        <p:txBody>
          <a:bodyPr>
            <a:spAutoFit/>
          </a:bodyPr>
          <a:lstStyle/>
          <a:p>
            <a:r>
              <a:rPr lang="en-US" b="1" dirty="0">
                <a:solidFill>
                  <a:schemeClr val="tx1"/>
                </a:solidFill>
                <a:latin typeface="Courier New" pitchFamily="49" charset="0"/>
              </a:rPr>
              <a:t> while</a:t>
            </a:r>
            <a:r>
              <a:rPr lang="en-US" b="1" dirty="0">
                <a:latin typeface="Courier New" pitchFamily="49" charset="0"/>
              </a:rPr>
              <a:t> (announce[</a:t>
            </a:r>
            <a:r>
              <a:rPr lang="en-US" b="1" dirty="0" err="1">
                <a:latin typeface="Courier New" pitchFamily="49" charset="0"/>
              </a:rPr>
              <a:t>i</a:t>
            </a:r>
            <a:r>
              <a:rPr lang="en-US" b="1" dirty="0">
                <a:latin typeface="Courier New" pitchFamily="49" charset="0"/>
              </a:rPr>
              <a:t>].</a:t>
            </a:r>
            <a:r>
              <a:rPr lang="en-US" b="1" dirty="0" err="1">
                <a:latin typeface="Courier New" pitchFamily="49" charset="0"/>
              </a:rPr>
              <a:t>seq</a:t>
            </a:r>
            <a:r>
              <a:rPr lang="en-US" b="1" dirty="0">
                <a:latin typeface="Courier New" pitchFamily="49" charset="0"/>
              </a:rPr>
              <a:t> == 0) {</a:t>
            </a:r>
          </a:p>
          <a:p>
            <a:r>
              <a:rPr lang="en-US" b="1" dirty="0">
                <a:latin typeface="Courier New" pitchFamily="49" charset="0"/>
              </a:rPr>
              <a:t>   … </a:t>
            </a:r>
          </a:p>
          <a:p>
            <a:r>
              <a:rPr lang="en-US" b="1" dirty="0">
                <a:solidFill>
                  <a:srgbClr val="3333FF"/>
                </a:solidFill>
                <a:latin typeface="Courier New" pitchFamily="49" charset="0"/>
              </a:rPr>
              <a:t>   Node after = </a:t>
            </a:r>
          </a:p>
          <a:p>
            <a:r>
              <a:rPr lang="en-US" b="1" dirty="0">
                <a:latin typeface="Courier New" pitchFamily="49" charset="0"/>
              </a:rPr>
              <a:t>    </a:t>
            </a:r>
            <a:r>
              <a:rPr lang="en-US" b="1" dirty="0" err="1">
                <a:latin typeface="Courier New" pitchFamily="49" charset="0"/>
              </a:rPr>
              <a:t>before.decideNext.decide</a:t>
            </a:r>
            <a:r>
              <a:rPr lang="en-US" b="1" dirty="0">
                <a:latin typeface="Courier New" pitchFamily="49" charset="0"/>
              </a:rPr>
              <a:t>(prefer);</a:t>
            </a:r>
          </a:p>
          <a:p>
            <a:r>
              <a:rPr lang="en-US" b="1" dirty="0">
                <a:latin typeface="Courier New" pitchFamily="49" charset="0"/>
              </a:rPr>
              <a:t>   </a:t>
            </a:r>
            <a:r>
              <a:rPr lang="en-US" b="1" dirty="0" err="1">
                <a:latin typeface="Courier New" pitchFamily="49" charset="0"/>
              </a:rPr>
              <a:t>before.next</a:t>
            </a:r>
            <a:r>
              <a:rPr lang="en-US" b="1" dirty="0">
                <a:latin typeface="Courier New" pitchFamily="49" charset="0"/>
              </a:rPr>
              <a:t> = after; </a:t>
            </a:r>
          </a:p>
          <a:p>
            <a:r>
              <a:rPr lang="en-US" b="1" dirty="0">
                <a:latin typeface="Courier New" pitchFamily="49" charset="0"/>
              </a:rPr>
              <a:t>   </a:t>
            </a:r>
            <a:r>
              <a:rPr lang="en-US" b="1" dirty="0" err="1">
                <a:latin typeface="Courier New" pitchFamily="49" charset="0"/>
              </a:rPr>
              <a:t>after.seq</a:t>
            </a:r>
            <a:r>
              <a:rPr lang="en-US" b="1" dirty="0">
                <a:latin typeface="Courier New" pitchFamily="49" charset="0"/>
              </a:rPr>
              <a:t> = </a:t>
            </a:r>
            <a:r>
              <a:rPr lang="en-US" b="1" dirty="0" err="1">
                <a:latin typeface="Courier New" pitchFamily="49" charset="0"/>
              </a:rPr>
              <a:t>before.seq</a:t>
            </a:r>
            <a:r>
              <a:rPr lang="en-US" b="1" dirty="0">
                <a:latin typeface="Courier New" pitchFamily="49" charset="0"/>
              </a:rPr>
              <a:t> + 1;</a:t>
            </a:r>
          </a:p>
          <a:p>
            <a:r>
              <a:rPr lang="en-US" b="1" dirty="0">
                <a:latin typeface="Courier New" pitchFamily="49" charset="0"/>
              </a:rPr>
              <a:t>   head[</a:t>
            </a:r>
            <a:r>
              <a:rPr lang="en-US" b="1" dirty="0" err="1">
                <a:latin typeface="Courier New" pitchFamily="49" charset="0"/>
              </a:rPr>
              <a:t>i</a:t>
            </a:r>
            <a:r>
              <a:rPr lang="en-US" b="1" dirty="0">
                <a:latin typeface="Courier New" pitchFamily="49" charset="0"/>
              </a:rPr>
              <a:t>] = after;    </a:t>
            </a:r>
          </a:p>
          <a:p>
            <a:r>
              <a:rPr lang="en-US" b="1" dirty="0">
                <a:latin typeface="Courier New" pitchFamily="49" charset="0"/>
              </a:rPr>
              <a:t>  }</a:t>
            </a:r>
          </a:p>
        </p:txBody>
      </p:sp>
      <p:sp>
        <p:nvSpPr>
          <p:cNvPr id="6" name="Slide Number Placeholder 5"/>
          <p:cNvSpPr>
            <a:spLocks noGrp="1"/>
          </p:cNvSpPr>
          <p:nvPr>
            <p:ph type="sldNum" sz="quarter" idx="11"/>
          </p:nvPr>
        </p:nvSpPr>
        <p:spPr/>
        <p:txBody>
          <a:bodyPr/>
          <a:lstStyle/>
          <a:p>
            <a:pPr>
              <a:defRPr/>
            </a:pPr>
            <a:fld id="{E6B53126-0003-4205-8CA0-12067C577708}" type="slidenum">
              <a:rPr lang="ar-SA" smtClean="0"/>
              <a:pPr>
                <a:defRPr/>
              </a:pPr>
              <a:t>98</a:t>
            </a:fld>
            <a:endParaRPr lang="en-US"/>
          </a:p>
        </p:txBody>
      </p:sp>
      <p:sp>
        <p:nvSpPr>
          <p:cNvPr id="7" name="Footer Placeholder 6"/>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3"/>
          <p:cNvSpPr>
            <a:spLocks noGrp="1" noChangeArrowheads="1"/>
          </p:cNvSpPr>
          <p:nvPr>
            <p:ph type="title"/>
          </p:nvPr>
        </p:nvSpPr>
        <p:spPr/>
        <p:txBody>
          <a:bodyPr/>
          <a:lstStyle/>
          <a:p>
            <a:r>
              <a:rPr lang="en-US" sz="4800" smtClean="0"/>
              <a:t>Rest is Same as Lock-free</a:t>
            </a:r>
          </a:p>
        </p:txBody>
      </p:sp>
      <p:sp>
        <p:nvSpPr>
          <p:cNvPr id="95237" name="Rectangle 4"/>
          <p:cNvSpPr>
            <a:spLocks noChangeArrowheads="1"/>
          </p:cNvSpPr>
          <p:nvPr/>
        </p:nvSpPr>
        <p:spPr bwMode="auto">
          <a:xfrm>
            <a:off x="847725" y="2071688"/>
            <a:ext cx="7426325" cy="3046412"/>
          </a:xfrm>
          <a:prstGeom prst="rect">
            <a:avLst/>
          </a:prstGeom>
          <a:solidFill>
            <a:srgbClr val="FFFFCC"/>
          </a:solidFill>
          <a:ln w="9525">
            <a:noFill/>
            <a:miter lim="800000"/>
            <a:headEnd/>
            <a:tailEnd/>
          </a:ln>
        </p:spPr>
        <p:txBody>
          <a:bodyPr>
            <a:spAutoFit/>
          </a:bodyPr>
          <a:lstStyle/>
          <a:p>
            <a:pPr>
              <a:defRPr/>
            </a:pPr>
            <a:r>
              <a:rPr lang="en-US" b="1" dirty="0">
                <a:solidFill>
                  <a:schemeClr val="bg1">
                    <a:lumMod val="75000"/>
                  </a:schemeClr>
                </a:solidFill>
                <a:latin typeface="Courier New" pitchFamily="49" charset="0"/>
              </a:rPr>
              <a:t> while (announce[</a:t>
            </a:r>
            <a:r>
              <a:rPr lang="en-US" b="1" dirty="0" err="1">
                <a:solidFill>
                  <a:schemeClr val="bg1">
                    <a:lumMod val="75000"/>
                  </a:schemeClr>
                </a:solidFill>
                <a:latin typeface="Courier New" pitchFamily="49" charset="0"/>
              </a:rPr>
              <a:t>i</a:t>
            </a:r>
            <a:r>
              <a:rPr lang="en-US" b="1" dirty="0">
                <a:solidFill>
                  <a:schemeClr val="bg1">
                    <a:lumMod val="75000"/>
                  </a:schemeClr>
                </a:solidFill>
                <a:latin typeface="Courier New" pitchFamily="49" charset="0"/>
              </a:rPr>
              <a:t>].</a:t>
            </a:r>
            <a:r>
              <a:rPr lang="en-US" b="1" dirty="0" err="1">
                <a:solidFill>
                  <a:schemeClr val="bg1">
                    <a:lumMod val="75000"/>
                  </a:schemeClr>
                </a:solidFill>
                <a:latin typeface="Courier New" pitchFamily="49" charset="0"/>
              </a:rPr>
              <a:t>seq</a:t>
            </a:r>
            <a:r>
              <a:rPr lang="en-US" b="1" dirty="0">
                <a:solidFill>
                  <a:schemeClr val="bg1">
                    <a:lumMod val="75000"/>
                  </a:schemeClr>
                </a:solidFill>
                <a:latin typeface="Courier New" pitchFamily="49" charset="0"/>
              </a:rPr>
              <a:t> == 0) {</a:t>
            </a:r>
          </a:p>
          <a:p>
            <a:pPr>
              <a:defRPr/>
            </a:pPr>
            <a:r>
              <a:rPr lang="en-US" b="1" dirty="0">
                <a:latin typeface="Courier New" pitchFamily="49" charset="0"/>
              </a:rPr>
              <a:t>   </a:t>
            </a:r>
            <a:r>
              <a:rPr lang="en-US" b="1" dirty="0">
                <a:solidFill>
                  <a:schemeClr val="folHlink"/>
                </a:solidFill>
                <a:latin typeface="Courier New" pitchFamily="49" charset="0"/>
              </a:rPr>
              <a:t>…</a:t>
            </a:r>
            <a:r>
              <a:rPr lang="en-US" b="1" dirty="0">
                <a:latin typeface="Courier New" pitchFamily="49" charset="0"/>
              </a:rPr>
              <a:t> </a:t>
            </a:r>
          </a:p>
          <a:p>
            <a:pPr>
              <a:defRPr/>
            </a:pPr>
            <a:r>
              <a:rPr lang="en-US" b="1" dirty="0">
                <a:solidFill>
                  <a:srgbClr val="3333FF"/>
                </a:solidFill>
                <a:latin typeface="Courier New" pitchFamily="49" charset="0"/>
              </a:rPr>
              <a:t>   Node after = </a:t>
            </a:r>
          </a:p>
          <a:p>
            <a:pPr>
              <a:defRPr/>
            </a:pPr>
            <a:r>
              <a:rPr lang="en-US" b="1" dirty="0">
                <a:latin typeface="Courier New" pitchFamily="49" charset="0"/>
              </a:rPr>
              <a:t>    </a:t>
            </a:r>
            <a:r>
              <a:rPr lang="en-US" b="1" dirty="0" err="1">
                <a:latin typeface="Courier New" pitchFamily="49" charset="0"/>
              </a:rPr>
              <a:t>before.decideNext.decide</a:t>
            </a:r>
            <a:r>
              <a:rPr lang="en-US" b="1" dirty="0">
                <a:latin typeface="Courier New" pitchFamily="49" charset="0"/>
              </a:rPr>
              <a:t>(prefer);</a:t>
            </a:r>
          </a:p>
          <a:p>
            <a:pPr>
              <a:defRPr/>
            </a:pPr>
            <a:r>
              <a:rPr lang="en-US" b="1" dirty="0">
                <a:latin typeface="Courier New" pitchFamily="49" charset="0"/>
              </a:rPr>
              <a:t>   </a:t>
            </a:r>
            <a:r>
              <a:rPr lang="en-US" b="1" dirty="0" err="1">
                <a:solidFill>
                  <a:schemeClr val="folHlink"/>
                </a:solidFill>
                <a:latin typeface="Courier New" pitchFamily="49" charset="0"/>
              </a:rPr>
              <a:t>before.next</a:t>
            </a:r>
            <a:r>
              <a:rPr lang="en-US" b="1" dirty="0">
                <a:solidFill>
                  <a:schemeClr val="folHlink"/>
                </a:solidFill>
                <a:latin typeface="Courier New" pitchFamily="49" charset="0"/>
              </a:rPr>
              <a:t> = after; </a:t>
            </a:r>
          </a:p>
          <a:p>
            <a:pPr>
              <a:defRPr/>
            </a:pPr>
            <a:r>
              <a:rPr lang="en-US" b="1" dirty="0">
                <a:solidFill>
                  <a:schemeClr val="folHlink"/>
                </a:solidFill>
                <a:latin typeface="Courier New" pitchFamily="49" charset="0"/>
              </a:rPr>
              <a:t>   after.seq = before.seq + 1;</a:t>
            </a:r>
          </a:p>
          <a:p>
            <a:pPr>
              <a:defRPr/>
            </a:pPr>
            <a:r>
              <a:rPr lang="en-US" b="1" dirty="0">
                <a:solidFill>
                  <a:schemeClr val="folHlink"/>
                </a:solidFill>
                <a:latin typeface="Courier New" pitchFamily="49" charset="0"/>
              </a:rPr>
              <a:t>   head[</a:t>
            </a:r>
            <a:r>
              <a:rPr lang="en-US" b="1" dirty="0" err="1">
                <a:solidFill>
                  <a:schemeClr val="folHlink"/>
                </a:solidFill>
                <a:latin typeface="Courier New" pitchFamily="49" charset="0"/>
              </a:rPr>
              <a:t>i</a:t>
            </a:r>
            <a:r>
              <a:rPr lang="en-US" b="1" dirty="0">
                <a:solidFill>
                  <a:schemeClr val="folHlink"/>
                </a:solidFill>
                <a:latin typeface="Courier New" pitchFamily="49" charset="0"/>
              </a:rPr>
              <a:t>] = after;    </a:t>
            </a:r>
          </a:p>
          <a:p>
            <a:pPr>
              <a:defRPr/>
            </a:pPr>
            <a:r>
              <a:rPr lang="en-US" b="1" dirty="0">
                <a:solidFill>
                  <a:schemeClr val="folHlink"/>
                </a:solidFill>
                <a:latin typeface="Courier New" pitchFamily="49" charset="0"/>
              </a:rPr>
              <a:t>  }</a:t>
            </a:r>
          </a:p>
        </p:txBody>
      </p:sp>
      <p:sp>
        <p:nvSpPr>
          <p:cNvPr id="94214" name="Rectangle 5"/>
          <p:cNvSpPr>
            <a:spLocks noChangeArrowheads="1"/>
          </p:cNvSpPr>
          <p:nvPr/>
        </p:nvSpPr>
        <p:spPr bwMode="auto">
          <a:xfrm>
            <a:off x="493713" y="4846638"/>
            <a:ext cx="8321675" cy="519112"/>
          </a:xfrm>
          <a:prstGeom prst="rect">
            <a:avLst/>
          </a:prstGeom>
          <a:solidFill>
            <a:srgbClr val="FFFFCC"/>
          </a:solidFill>
          <a:ln w="9525">
            <a:noFill/>
            <a:miter lim="800000"/>
            <a:headEnd/>
            <a:tailEnd/>
          </a:ln>
        </p:spPr>
        <p:txBody>
          <a:bodyPr>
            <a:spAutoFit/>
          </a:bodyPr>
          <a:lstStyle/>
          <a:p>
            <a:pPr algn="ctr"/>
            <a:r>
              <a:rPr lang="en-US" sz="2800" b="1" dirty="0" smtClean="0">
                <a:solidFill>
                  <a:srgbClr val="FF0000"/>
                </a:solidFill>
                <a:latin typeface="+mj-lt"/>
              </a:rPr>
              <a:t>Call consensus to attempt to append</a:t>
            </a:r>
            <a:endParaRPr lang="en-US" sz="2800" b="1" dirty="0">
              <a:solidFill>
                <a:srgbClr val="FF0000"/>
              </a:solidFill>
              <a:latin typeface="+mj-lt"/>
            </a:endParaRPr>
          </a:p>
        </p:txBody>
      </p:sp>
      <p:sp>
        <p:nvSpPr>
          <p:cNvPr id="94215" name="AutoShape 6"/>
          <p:cNvSpPr>
            <a:spLocks noChangeArrowheads="1"/>
          </p:cNvSpPr>
          <p:nvPr/>
        </p:nvSpPr>
        <p:spPr bwMode="auto">
          <a:xfrm>
            <a:off x="1152525" y="2828925"/>
            <a:ext cx="6916738" cy="774700"/>
          </a:xfrm>
          <a:prstGeom prst="wedgeRoundRectCallout">
            <a:avLst>
              <a:gd name="adj1" fmla="val 7699"/>
              <a:gd name="adj2" fmla="val 209222"/>
              <a:gd name="adj3" fmla="val 16667"/>
            </a:avLst>
          </a:prstGeom>
          <a:noFill/>
          <a:ln w="38100">
            <a:solidFill>
              <a:srgbClr val="FF0000"/>
            </a:solidFill>
            <a:miter lim="800000"/>
            <a:headEnd/>
            <a:tailEnd/>
          </a:ln>
        </p:spPr>
        <p:txBody>
          <a:bodyPr anchor="ctr"/>
          <a:lstStyle/>
          <a:p>
            <a:pPr algn="ctr"/>
            <a:endParaRPr lang="en-US" sz="4400" b="1" dirty="0">
              <a:solidFill>
                <a:srgbClr val="FF0000"/>
              </a:solidFill>
              <a:latin typeface="Arial" pitchFamily="34" charset="0"/>
            </a:endParaRPr>
          </a:p>
        </p:txBody>
      </p:sp>
      <p:sp>
        <p:nvSpPr>
          <p:cNvPr id="8" name="Slide Number Placeholder 7"/>
          <p:cNvSpPr>
            <a:spLocks noGrp="1"/>
          </p:cNvSpPr>
          <p:nvPr>
            <p:ph type="sldNum" sz="quarter" idx="11"/>
          </p:nvPr>
        </p:nvSpPr>
        <p:spPr/>
        <p:txBody>
          <a:bodyPr/>
          <a:lstStyle/>
          <a:p>
            <a:pPr>
              <a:defRPr/>
            </a:pPr>
            <a:fld id="{E6B53126-0003-4205-8CA0-12067C577708}" type="slidenum">
              <a:rPr lang="ar-SA" smtClean="0"/>
              <a:pPr>
                <a:defRPr/>
              </a:pPr>
              <a:t>99</a:t>
            </a:fld>
            <a:endParaRPr lang="en-US"/>
          </a:p>
        </p:txBody>
      </p:sp>
      <p:sp>
        <p:nvSpPr>
          <p:cNvPr id="9" name="Footer Placeholder 8"/>
          <p:cNvSpPr>
            <a:spLocks noGrp="1"/>
          </p:cNvSpPr>
          <p:nvPr>
            <p:ph type="ftr" sz="quarter" idx="10"/>
          </p:nvPr>
        </p:nvSpPr>
        <p:spPr/>
        <p:txBody>
          <a:bodyPr/>
          <a:lstStyle/>
          <a:p>
            <a:pPr>
              <a:defRPr/>
            </a:pPr>
            <a:r>
              <a:rPr lang="en-US" smtClean="0"/>
              <a:t>Art of Multiprocessor Programming</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outerShdw dist="107763" dir="2700000" algn="ctr" rotWithShape="0">
            <a:schemeClr val="bg2">
              <a:alpha val="50000"/>
            </a:schemeClr>
          </a:outer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Lucida Console" pitchFamily="49"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outerShdw dist="107763" dir="2700000" algn="ctr" rotWithShape="0">
            <a:schemeClr val="bg2">
              <a:alpha val="50000"/>
            </a:schemeClr>
          </a:outer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Lucida Console" pitchFamily="49"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10384</TotalTime>
  <Words>7557</Words>
  <Application>Microsoft Office PowerPoint</Application>
  <PresentationFormat>Overhead</PresentationFormat>
  <Paragraphs>1590</Paragraphs>
  <Slides>121</Slides>
  <Notes>121</Notes>
  <HiddenSlides>0</HiddenSlides>
  <MMClips>0</MMClips>
  <ScaleCrop>false</ScaleCrop>
  <HeadingPairs>
    <vt:vector size="4" baseType="variant">
      <vt:variant>
        <vt:lpstr>Theme</vt:lpstr>
      </vt:variant>
      <vt:variant>
        <vt:i4>1</vt:i4>
      </vt:variant>
      <vt:variant>
        <vt:lpstr>Slide Titles</vt:lpstr>
      </vt:variant>
      <vt:variant>
        <vt:i4>121</vt:i4>
      </vt:variant>
    </vt:vector>
  </HeadingPairs>
  <TitlesOfParts>
    <vt:vector size="122" baseType="lpstr">
      <vt:lpstr>Blank Presentation</vt:lpstr>
      <vt:lpstr>Universality of Consensus</vt:lpstr>
      <vt:lpstr>Turing Computability</vt:lpstr>
      <vt:lpstr>PowerPoint Presentation</vt:lpstr>
      <vt:lpstr>Consensus Hierarchy</vt:lpstr>
      <vt:lpstr>Who Implements Whom?</vt:lpstr>
      <vt:lpstr>Hypothesis</vt:lpstr>
      <vt:lpstr>Theorem: Universality</vt:lpstr>
      <vt:lpstr>Proof Outline</vt:lpstr>
      <vt:lpstr>Like a Turing Machine</vt:lpstr>
      <vt:lpstr>A Generic Sequential Object</vt:lpstr>
      <vt:lpstr>A Generic Sequential Object</vt:lpstr>
      <vt:lpstr>Invocation</vt:lpstr>
      <vt:lpstr>Invocation</vt:lpstr>
      <vt:lpstr>Invocation</vt:lpstr>
      <vt:lpstr>A Generic Sequential Object</vt:lpstr>
      <vt:lpstr>A Generic Sequential Object</vt:lpstr>
      <vt:lpstr>Response</vt:lpstr>
      <vt:lpstr>Response</vt:lpstr>
      <vt:lpstr>Universal Concurrent Object</vt:lpstr>
      <vt:lpstr>Start with Lock-Free Universal Construction</vt:lpstr>
      <vt:lpstr>Naïve Idea</vt:lpstr>
      <vt:lpstr>Naïve Idea</vt:lpstr>
      <vt:lpstr>Naïve Idea</vt:lpstr>
      <vt:lpstr>Once is not Enough?</vt:lpstr>
      <vt:lpstr>Improved Idea: Linked-List Representation</vt:lpstr>
      <vt:lpstr> Universal Construction</vt:lpstr>
      <vt:lpstr> Universal Construction</vt:lpstr>
      <vt:lpstr>Basic Idea</vt:lpstr>
      <vt:lpstr>Basic Idea</vt:lpstr>
      <vt:lpstr>Basic Idea</vt:lpstr>
      <vt:lpstr>Basic Data Structures</vt:lpstr>
      <vt:lpstr>Basic Data Structures</vt:lpstr>
      <vt:lpstr>Basic Data Structures</vt:lpstr>
      <vt:lpstr>Basic Data Structures</vt:lpstr>
      <vt:lpstr>Basic Data Structures</vt:lpstr>
      <vt:lpstr>Basic Data Structures</vt:lpstr>
      <vt:lpstr>Basic Data Structures</vt:lpstr>
      <vt:lpstr>Universal Object</vt:lpstr>
      <vt:lpstr>Universal Object</vt:lpstr>
      <vt:lpstr>The Solution</vt:lpstr>
      <vt:lpstr>Universal Object</vt:lpstr>
      <vt:lpstr>Universal Object</vt:lpstr>
      <vt:lpstr>Universal Object</vt:lpstr>
      <vt:lpstr>Universal Object</vt:lpstr>
      <vt:lpstr>Find Max Head Value</vt:lpstr>
      <vt:lpstr>Find Max Head Value</vt:lpstr>
      <vt:lpstr>Find Max Head Value</vt:lpstr>
      <vt:lpstr>Find Max Head Value</vt:lpstr>
      <vt:lpstr>Universal Application Part I</vt:lpstr>
      <vt:lpstr>Universal Application Part I</vt:lpstr>
      <vt:lpstr>Universal Application Part I</vt:lpstr>
      <vt:lpstr>Universal Application Part I</vt:lpstr>
      <vt:lpstr>Universal Application Part I</vt:lpstr>
      <vt:lpstr>Universal Application Part I</vt:lpstr>
      <vt:lpstr>Universal Application Part I</vt:lpstr>
      <vt:lpstr>Universal Application</vt:lpstr>
      <vt:lpstr>Universal Application Part I</vt:lpstr>
      <vt:lpstr>Universal Application Part I</vt:lpstr>
      <vt:lpstr>Part 2 – Compute Response</vt:lpstr>
      <vt:lpstr>Universal Application Part 2</vt:lpstr>
      <vt:lpstr>Universal Application Part II</vt:lpstr>
      <vt:lpstr>Universal Application Part II</vt:lpstr>
      <vt:lpstr>Universal Application Part II</vt:lpstr>
      <vt:lpstr>Universal Application Part II</vt:lpstr>
      <vt:lpstr>Universal Application Part II</vt:lpstr>
      <vt:lpstr>Universal Application Part II</vt:lpstr>
      <vt:lpstr>Correctness</vt:lpstr>
      <vt:lpstr>Lock-freedom</vt:lpstr>
      <vt:lpstr>Wait-free Construction</vt:lpstr>
      <vt:lpstr>Helping</vt:lpstr>
      <vt:lpstr>Wait-free Construction</vt:lpstr>
      <vt:lpstr>The Announce Array</vt:lpstr>
      <vt:lpstr>The Announce Array</vt:lpstr>
      <vt:lpstr>The Announce Array</vt:lpstr>
      <vt:lpstr>A Cry For Help</vt:lpstr>
      <vt:lpstr>A Cry For Help</vt:lpstr>
      <vt:lpstr>A Cry For Help</vt:lpstr>
      <vt:lpstr>A Cry For Help</vt:lpstr>
      <vt:lpstr>Main Loop</vt:lpstr>
      <vt:lpstr>Main Loop</vt:lpstr>
      <vt:lpstr>Main Loop</vt:lpstr>
      <vt:lpstr>Main Loop</vt:lpstr>
      <vt:lpstr>Main Loop</vt:lpstr>
      <vt:lpstr>Main Loop</vt:lpstr>
      <vt:lpstr>Main Loop</vt:lpstr>
      <vt:lpstr>Altruism</vt:lpstr>
      <vt:lpstr>Altruism</vt:lpstr>
      <vt:lpstr>Altruism</vt:lpstr>
      <vt:lpstr>Help!</vt:lpstr>
      <vt:lpstr>Help!</vt:lpstr>
      <vt:lpstr>Help!</vt:lpstr>
      <vt:lpstr>Help!</vt:lpstr>
      <vt:lpstr>Sliding Window Lemma</vt:lpstr>
      <vt:lpstr>Helping</vt:lpstr>
      <vt:lpstr>The Sliding Help Window</vt:lpstr>
      <vt:lpstr>Sliding Help Window</vt:lpstr>
      <vt:lpstr>Sliding Help Window</vt:lpstr>
      <vt:lpstr>Rest is Same as Lock-free</vt:lpstr>
      <vt:lpstr>Rest is Same as Lock-free</vt:lpstr>
      <vt:lpstr>Rest is Same as Lock-free</vt:lpstr>
      <vt:lpstr>Rest is Same as Lock-free</vt:lpstr>
      <vt:lpstr>Finishing the Job</vt:lpstr>
      <vt:lpstr>Finishing the Job</vt:lpstr>
      <vt:lpstr>Finishing the Job</vt:lpstr>
      <vt:lpstr>Then Same Part II</vt:lpstr>
      <vt:lpstr>Universal Application Part II</vt:lpstr>
      <vt:lpstr>Shared-Memory Computability</vt:lpstr>
      <vt:lpstr>Swap (getAndSet) not Universal</vt:lpstr>
      <vt:lpstr>PowerPoint Presentation</vt:lpstr>
      <vt:lpstr>PowerPoint Presentation</vt:lpstr>
      <vt:lpstr>CompareAndSet is Universal</vt:lpstr>
      <vt:lpstr>CompareAndSet is Universal</vt:lpstr>
      <vt:lpstr>CompareAndSet is Universal</vt:lpstr>
      <vt:lpstr>On Older Architectures</vt:lpstr>
      <vt:lpstr>On Newer Architectures</vt:lpstr>
      <vt:lpstr>Practical Implications</vt:lpstr>
      <vt:lpstr>Shared-Memory Computability</vt:lpstr>
      <vt:lpstr>Veni, Vidi, Vici</vt:lpstr>
      <vt:lpstr>Veni, Vidi, Vici</vt:lpstr>
      <vt:lpstr>Veni, Vidi, Vici</vt:lpstr>
      <vt:lpstr>PowerPoint Presentation</vt:lpstr>
    </vt:vector>
  </TitlesOfParts>
  <Company>Brown University and Tel Aviv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Multiprocessor Synchronization</dc:title>
  <dc:creator>Maurice Herlihy and Nir Shavit</dc:creator>
  <cp:lastModifiedBy>mph</cp:lastModifiedBy>
  <cp:revision>669</cp:revision>
  <cp:lastPrinted>1999-05-13T01:42:18Z</cp:lastPrinted>
  <dcterms:created xsi:type="dcterms:W3CDTF">1999-05-12T13:47:53Z</dcterms:created>
  <dcterms:modified xsi:type="dcterms:W3CDTF">2012-10-04T18:24:21Z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iveCommons_Licensed">
    <vt:bool>true</vt:bool>
  </property>
  <property fmtid="{D5CDD505-2E9C-101B-9397-08002B2CF9AE}" pid="3" name="CreativeCommons_LicenseURL">
    <vt:lpwstr>http://creativecommons.org/licenses/by-nc-sa/2.5/</vt:lpwstr>
  </property>
  <property fmtid="{D5CDD505-2E9C-101B-9397-08002B2CF9AE}" pid="4" name="CreativeCommons_Derivatives">
    <vt:lpwstr>Share Alike</vt:lpwstr>
  </property>
  <property fmtid="{D5CDD505-2E9C-101B-9397-08002B2CF9AE}" pid="5" name="CreativeCommons_CommercialUse">
    <vt:lpwstr>No</vt:lpwstr>
  </property>
  <property fmtid="{D5CDD505-2E9C-101B-9397-08002B2CF9AE}" pid="6" name="CreativeCommons_Jurisdiction">
    <vt:lpwstr/>
  </property>
</Properties>
</file>