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6"/>
  </p:notesMasterIdLst>
  <p:handoutMasterIdLst>
    <p:handoutMasterId r:id="rId257"/>
  </p:handoutMasterIdLst>
  <p:sldIdLst>
    <p:sldId id="708" r:id="rId2"/>
    <p:sldId id="279" r:id="rId3"/>
    <p:sldId id="280" r:id="rId4"/>
    <p:sldId id="528" r:id="rId5"/>
    <p:sldId id="529" r:id="rId6"/>
    <p:sldId id="258" r:id="rId7"/>
    <p:sldId id="530" r:id="rId8"/>
    <p:sldId id="694" r:id="rId9"/>
    <p:sldId id="531" r:id="rId10"/>
    <p:sldId id="532" r:id="rId11"/>
    <p:sldId id="533" r:id="rId12"/>
    <p:sldId id="695" r:id="rId13"/>
    <p:sldId id="534" r:id="rId14"/>
    <p:sldId id="706" r:id="rId15"/>
    <p:sldId id="696" r:id="rId16"/>
    <p:sldId id="537" r:id="rId17"/>
    <p:sldId id="536" r:id="rId18"/>
    <p:sldId id="392" r:id="rId19"/>
    <p:sldId id="535" r:id="rId20"/>
    <p:sldId id="393" r:id="rId21"/>
    <p:sldId id="391" r:id="rId22"/>
    <p:sldId id="276" r:id="rId23"/>
    <p:sldId id="394" r:id="rId24"/>
    <p:sldId id="396" r:id="rId25"/>
    <p:sldId id="397" r:id="rId26"/>
    <p:sldId id="398" r:id="rId27"/>
    <p:sldId id="697" r:id="rId28"/>
    <p:sldId id="278" r:id="rId29"/>
    <p:sldId id="538" r:id="rId30"/>
    <p:sldId id="566" r:id="rId31"/>
    <p:sldId id="567" r:id="rId32"/>
    <p:sldId id="568" r:id="rId33"/>
    <p:sldId id="400" r:id="rId34"/>
    <p:sldId id="402" r:id="rId35"/>
    <p:sldId id="290" r:id="rId36"/>
    <p:sldId id="562" r:id="rId37"/>
    <p:sldId id="563" r:id="rId38"/>
    <p:sldId id="260" r:id="rId39"/>
    <p:sldId id="306" r:id="rId40"/>
    <p:sldId id="304" r:id="rId41"/>
    <p:sldId id="307" r:id="rId42"/>
    <p:sldId id="755" r:id="rId43"/>
    <p:sldId id="756" r:id="rId44"/>
    <p:sldId id="758" r:id="rId45"/>
    <p:sldId id="759" r:id="rId46"/>
    <p:sldId id="760" r:id="rId47"/>
    <p:sldId id="781" r:id="rId48"/>
    <p:sldId id="782" r:id="rId49"/>
    <p:sldId id="783" r:id="rId50"/>
    <p:sldId id="761" r:id="rId51"/>
    <p:sldId id="762" r:id="rId52"/>
    <p:sldId id="763" r:id="rId53"/>
    <p:sldId id="764" r:id="rId54"/>
    <p:sldId id="765" r:id="rId55"/>
    <p:sldId id="766" r:id="rId56"/>
    <p:sldId id="767" r:id="rId57"/>
    <p:sldId id="768" r:id="rId58"/>
    <p:sldId id="769" r:id="rId59"/>
    <p:sldId id="770" r:id="rId60"/>
    <p:sldId id="771" r:id="rId61"/>
    <p:sldId id="772" r:id="rId62"/>
    <p:sldId id="773" r:id="rId63"/>
    <p:sldId id="774" r:id="rId64"/>
    <p:sldId id="775" r:id="rId65"/>
    <p:sldId id="776" r:id="rId66"/>
    <p:sldId id="777" r:id="rId67"/>
    <p:sldId id="778" r:id="rId68"/>
    <p:sldId id="779" r:id="rId69"/>
    <p:sldId id="780" r:id="rId70"/>
    <p:sldId id="590" r:id="rId71"/>
    <p:sldId id="784" r:id="rId72"/>
    <p:sldId id="585" r:id="rId73"/>
    <p:sldId id="325" r:id="rId74"/>
    <p:sldId id="261" r:id="rId75"/>
    <p:sldId id="324" r:id="rId76"/>
    <p:sldId id="322" r:id="rId77"/>
    <p:sldId id="326" r:id="rId78"/>
    <p:sldId id="327" r:id="rId79"/>
    <p:sldId id="328" r:id="rId80"/>
    <p:sldId id="405" r:id="rId81"/>
    <p:sldId id="714" r:id="rId82"/>
    <p:sldId id="404" r:id="rId83"/>
    <p:sldId id="698" r:id="rId84"/>
    <p:sldId id="594" r:id="rId85"/>
    <p:sldId id="596" r:id="rId86"/>
    <p:sldId id="599" r:id="rId87"/>
    <p:sldId id="600" r:id="rId88"/>
    <p:sldId id="601" r:id="rId89"/>
    <p:sldId id="602" r:id="rId90"/>
    <p:sldId id="417" r:id="rId91"/>
    <p:sldId id="418" r:id="rId92"/>
    <p:sldId id="270" r:id="rId93"/>
    <p:sldId id="603" r:id="rId94"/>
    <p:sldId id="715" r:id="rId95"/>
    <p:sldId id="421" r:id="rId96"/>
    <p:sldId id="423" r:id="rId97"/>
    <p:sldId id="604" r:id="rId98"/>
    <p:sldId id="605" r:id="rId99"/>
    <p:sldId id="425" r:id="rId100"/>
    <p:sldId id="426" r:id="rId101"/>
    <p:sldId id="606" r:id="rId102"/>
    <p:sldId id="607" r:id="rId103"/>
    <p:sldId id="608" r:id="rId104"/>
    <p:sldId id="430" r:id="rId105"/>
    <p:sldId id="609" r:id="rId106"/>
    <p:sldId id="431" r:id="rId107"/>
    <p:sldId id="432" r:id="rId108"/>
    <p:sldId id="433" r:id="rId109"/>
    <p:sldId id="434" r:id="rId110"/>
    <p:sldId id="435" r:id="rId111"/>
    <p:sldId id="610" r:id="rId112"/>
    <p:sldId id="611" r:id="rId113"/>
    <p:sldId id="438" r:id="rId114"/>
    <p:sldId id="612" r:id="rId115"/>
    <p:sldId id="710" r:id="rId116"/>
    <p:sldId id="711" r:id="rId117"/>
    <p:sldId id="712" r:id="rId118"/>
    <p:sldId id="440" r:id="rId119"/>
    <p:sldId id="441" r:id="rId120"/>
    <p:sldId id="713" r:id="rId121"/>
    <p:sldId id="442" r:id="rId122"/>
    <p:sldId id="443" r:id="rId123"/>
    <p:sldId id="444" r:id="rId124"/>
    <p:sldId id="445" r:id="rId125"/>
    <p:sldId id="446" r:id="rId126"/>
    <p:sldId id="447" r:id="rId127"/>
    <p:sldId id="448" r:id="rId128"/>
    <p:sldId id="613" r:id="rId129"/>
    <p:sldId id="449" r:id="rId130"/>
    <p:sldId id="450" r:id="rId131"/>
    <p:sldId id="614" r:id="rId132"/>
    <p:sldId id="615" r:id="rId133"/>
    <p:sldId id="703" r:id="rId134"/>
    <p:sldId id="704" r:id="rId135"/>
    <p:sldId id="451" r:id="rId136"/>
    <p:sldId id="699" r:id="rId137"/>
    <p:sldId id="700" r:id="rId138"/>
    <p:sldId id="453" r:id="rId139"/>
    <p:sldId id="617" r:id="rId140"/>
    <p:sldId id="454" r:id="rId141"/>
    <p:sldId id="455" r:id="rId142"/>
    <p:sldId id="456" r:id="rId143"/>
    <p:sldId id="618" r:id="rId144"/>
    <p:sldId id="619" r:id="rId145"/>
    <p:sldId id="620" r:id="rId146"/>
    <p:sldId id="621" r:id="rId147"/>
    <p:sldId id="460" r:id="rId148"/>
    <p:sldId id="622" r:id="rId149"/>
    <p:sldId id="623" r:id="rId150"/>
    <p:sldId id="707" r:id="rId151"/>
    <p:sldId id="462" r:id="rId152"/>
    <p:sldId id="463" r:id="rId153"/>
    <p:sldId id="464" r:id="rId154"/>
    <p:sldId id="465" r:id="rId155"/>
    <p:sldId id="466" r:id="rId156"/>
    <p:sldId id="467" r:id="rId157"/>
    <p:sldId id="468" r:id="rId158"/>
    <p:sldId id="469" r:id="rId159"/>
    <p:sldId id="470" r:id="rId160"/>
    <p:sldId id="624" r:id="rId161"/>
    <p:sldId id="625" r:id="rId162"/>
    <p:sldId id="472" r:id="rId163"/>
    <p:sldId id="473" r:id="rId164"/>
    <p:sldId id="474" r:id="rId165"/>
    <p:sldId id="475" r:id="rId166"/>
    <p:sldId id="476" r:id="rId167"/>
    <p:sldId id="626" r:id="rId168"/>
    <p:sldId id="477" r:id="rId169"/>
    <p:sldId id="478" r:id="rId170"/>
    <p:sldId id="479" r:id="rId171"/>
    <p:sldId id="480" r:id="rId172"/>
    <p:sldId id="481" r:id="rId173"/>
    <p:sldId id="482" r:id="rId174"/>
    <p:sldId id="785" r:id="rId175"/>
    <p:sldId id="786" r:id="rId176"/>
    <p:sldId id="787" r:id="rId177"/>
    <p:sldId id="788" r:id="rId178"/>
    <p:sldId id="789" r:id="rId179"/>
    <p:sldId id="790" r:id="rId180"/>
    <p:sldId id="791" r:id="rId181"/>
    <p:sldId id="483" r:id="rId182"/>
    <p:sldId id="484" r:id="rId183"/>
    <p:sldId id="485" r:id="rId184"/>
    <p:sldId id="486" r:id="rId185"/>
    <p:sldId id="487" r:id="rId186"/>
    <p:sldId id="631" r:id="rId187"/>
    <p:sldId id="632" r:id="rId188"/>
    <p:sldId id="633" r:id="rId189"/>
    <p:sldId id="634" r:id="rId190"/>
    <p:sldId id="635" r:id="rId191"/>
    <p:sldId id="636" r:id="rId192"/>
    <p:sldId id="637" r:id="rId193"/>
    <p:sldId id="642" r:id="rId194"/>
    <p:sldId id="638" r:id="rId195"/>
    <p:sldId id="639" r:id="rId196"/>
    <p:sldId id="643" r:id="rId197"/>
    <p:sldId id="640" r:id="rId198"/>
    <p:sldId id="644" r:id="rId199"/>
    <p:sldId id="659" r:id="rId200"/>
    <p:sldId id="660" r:id="rId201"/>
    <p:sldId id="661" r:id="rId202"/>
    <p:sldId id="662" r:id="rId203"/>
    <p:sldId id="663" r:id="rId204"/>
    <p:sldId id="664" r:id="rId205"/>
    <p:sldId id="665" r:id="rId206"/>
    <p:sldId id="666" r:id="rId207"/>
    <p:sldId id="667" r:id="rId208"/>
    <p:sldId id="668" r:id="rId209"/>
    <p:sldId id="669" r:id="rId210"/>
    <p:sldId id="670" r:id="rId211"/>
    <p:sldId id="671" r:id="rId212"/>
    <p:sldId id="672" r:id="rId213"/>
    <p:sldId id="674" r:id="rId214"/>
    <p:sldId id="675" r:id="rId215"/>
    <p:sldId id="676" r:id="rId216"/>
    <p:sldId id="673" r:id="rId217"/>
    <p:sldId id="681" r:id="rId218"/>
    <p:sldId id="679" r:id="rId219"/>
    <p:sldId id="680" r:id="rId220"/>
    <p:sldId id="677" r:id="rId221"/>
    <p:sldId id="683" r:id="rId222"/>
    <p:sldId id="684" r:id="rId223"/>
    <p:sldId id="685" r:id="rId224"/>
    <p:sldId id="686" r:id="rId225"/>
    <p:sldId id="682" r:id="rId226"/>
    <p:sldId id="687" r:id="rId227"/>
    <p:sldId id="688" r:id="rId228"/>
    <p:sldId id="690" r:id="rId229"/>
    <p:sldId id="692" r:id="rId230"/>
    <p:sldId id="691" r:id="rId231"/>
    <p:sldId id="716" r:id="rId232"/>
    <p:sldId id="719" r:id="rId233"/>
    <p:sldId id="737" r:id="rId234"/>
    <p:sldId id="720" r:id="rId235"/>
    <p:sldId id="721" r:id="rId236"/>
    <p:sldId id="722" r:id="rId237"/>
    <p:sldId id="723" r:id="rId238"/>
    <p:sldId id="724" r:id="rId239"/>
    <p:sldId id="728" r:id="rId240"/>
    <p:sldId id="792" r:id="rId241"/>
    <p:sldId id="729" r:id="rId242"/>
    <p:sldId id="793" r:id="rId243"/>
    <p:sldId id="794" r:id="rId244"/>
    <p:sldId id="730" r:id="rId245"/>
    <p:sldId id="731" r:id="rId246"/>
    <p:sldId id="795" r:id="rId247"/>
    <p:sldId id="796" r:id="rId248"/>
    <p:sldId id="800" r:id="rId249"/>
    <p:sldId id="798" r:id="rId250"/>
    <p:sldId id="732" r:id="rId251"/>
    <p:sldId id="733" r:id="rId252"/>
    <p:sldId id="734" r:id="rId253"/>
    <p:sldId id="701" r:id="rId254"/>
    <p:sldId id="709" r:id="rId255"/>
  </p:sldIdLst>
  <p:sldSz cx="9144000" cy="6858000" type="overhead"/>
  <p:notesSz cx="6858000" cy="9144000"/>
  <p:defaultTextStyle>
    <a:defPPr>
      <a:defRPr lang="en-US"/>
    </a:defPPr>
    <a:lvl1pPr algn="r" rtl="0" eaLnBrk="0" fontAlgn="base" hangingPunct="0">
      <a:spcBef>
        <a:spcPct val="0"/>
      </a:spcBef>
      <a:spcAft>
        <a:spcPct val="0"/>
      </a:spcAft>
      <a:defRPr sz="4400" b="1" kern="1200">
        <a:solidFill>
          <a:srgbClr val="0000FF"/>
        </a:solidFill>
        <a:latin typeface="Comic Sans MS" pitchFamily="66" charset="0"/>
        <a:ea typeface="+mn-ea"/>
        <a:cs typeface="+mn-cs"/>
      </a:defRPr>
    </a:lvl1pPr>
    <a:lvl2pPr marL="457200" algn="r" rtl="0" eaLnBrk="0" fontAlgn="base" hangingPunct="0">
      <a:spcBef>
        <a:spcPct val="0"/>
      </a:spcBef>
      <a:spcAft>
        <a:spcPct val="0"/>
      </a:spcAft>
      <a:defRPr sz="4400" b="1" kern="1200">
        <a:solidFill>
          <a:srgbClr val="0000FF"/>
        </a:solidFill>
        <a:latin typeface="Comic Sans MS" pitchFamily="66" charset="0"/>
        <a:ea typeface="+mn-ea"/>
        <a:cs typeface="+mn-cs"/>
      </a:defRPr>
    </a:lvl2pPr>
    <a:lvl3pPr marL="914400" algn="r" rtl="0" eaLnBrk="0" fontAlgn="base" hangingPunct="0">
      <a:spcBef>
        <a:spcPct val="0"/>
      </a:spcBef>
      <a:spcAft>
        <a:spcPct val="0"/>
      </a:spcAft>
      <a:defRPr sz="4400" b="1" kern="1200">
        <a:solidFill>
          <a:srgbClr val="0000FF"/>
        </a:solidFill>
        <a:latin typeface="Comic Sans MS" pitchFamily="66" charset="0"/>
        <a:ea typeface="+mn-ea"/>
        <a:cs typeface="+mn-cs"/>
      </a:defRPr>
    </a:lvl3pPr>
    <a:lvl4pPr marL="1371600" algn="r" rtl="0" eaLnBrk="0" fontAlgn="base" hangingPunct="0">
      <a:spcBef>
        <a:spcPct val="0"/>
      </a:spcBef>
      <a:spcAft>
        <a:spcPct val="0"/>
      </a:spcAft>
      <a:defRPr sz="4400" b="1" kern="1200">
        <a:solidFill>
          <a:srgbClr val="0000FF"/>
        </a:solidFill>
        <a:latin typeface="Comic Sans MS" pitchFamily="66" charset="0"/>
        <a:ea typeface="+mn-ea"/>
        <a:cs typeface="+mn-cs"/>
      </a:defRPr>
    </a:lvl4pPr>
    <a:lvl5pPr marL="1828800" algn="r" rtl="0" eaLnBrk="0" fontAlgn="base" hangingPunct="0">
      <a:spcBef>
        <a:spcPct val="0"/>
      </a:spcBef>
      <a:spcAft>
        <a:spcPct val="0"/>
      </a:spcAft>
      <a:defRPr sz="4400" b="1" kern="1200">
        <a:solidFill>
          <a:srgbClr val="0000FF"/>
        </a:solidFill>
        <a:latin typeface="Comic Sans MS" pitchFamily="66" charset="0"/>
        <a:ea typeface="+mn-ea"/>
        <a:cs typeface="+mn-cs"/>
      </a:defRPr>
    </a:lvl5pPr>
    <a:lvl6pPr marL="2286000" algn="l" defTabSz="914400" rtl="0" eaLnBrk="1" latinLnBrk="0" hangingPunct="1">
      <a:defRPr sz="4400" b="1" kern="1200">
        <a:solidFill>
          <a:srgbClr val="0000FF"/>
        </a:solidFill>
        <a:latin typeface="Comic Sans MS" pitchFamily="66" charset="0"/>
        <a:ea typeface="+mn-ea"/>
        <a:cs typeface="+mn-cs"/>
      </a:defRPr>
    </a:lvl6pPr>
    <a:lvl7pPr marL="2743200" algn="l" defTabSz="914400" rtl="0" eaLnBrk="1" latinLnBrk="0" hangingPunct="1">
      <a:defRPr sz="4400" b="1" kern="1200">
        <a:solidFill>
          <a:srgbClr val="0000FF"/>
        </a:solidFill>
        <a:latin typeface="Comic Sans MS" pitchFamily="66" charset="0"/>
        <a:ea typeface="+mn-ea"/>
        <a:cs typeface="+mn-cs"/>
      </a:defRPr>
    </a:lvl7pPr>
    <a:lvl8pPr marL="3200400" algn="l" defTabSz="914400" rtl="0" eaLnBrk="1" latinLnBrk="0" hangingPunct="1">
      <a:defRPr sz="4400" b="1" kern="1200">
        <a:solidFill>
          <a:srgbClr val="0000FF"/>
        </a:solidFill>
        <a:latin typeface="Comic Sans MS" pitchFamily="66" charset="0"/>
        <a:ea typeface="+mn-ea"/>
        <a:cs typeface="+mn-cs"/>
      </a:defRPr>
    </a:lvl8pPr>
    <a:lvl9pPr marL="3657600" algn="l" defTabSz="914400" rtl="0" eaLnBrk="1" latinLnBrk="0" hangingPunct="1">
      <a:defRPr sz="4400" b="1" kern="1200">
        <a:solidFill>
          <a:srgbClr val="0000FF"/>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0066"/>
    <a:srgbClr val="FFFF00"/>
    <a:srgbClr val="6666FF"/>
    <a:srgbClr val="3333CC"/>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83774" autoAdjust="0"/>
  </p:normalViewPr>
  <p:slideViewPr>
    <p:cSldViewPr snapToGrid="0">
      <p:cViewPr>
        <p:scale>
          <a:sx n="75" d="100"/>
          <a:sy n="75" d="100"/>
        </p:scale>
        <p:origin x="-58" y="-499"/>
      </p:cViewPr>
      <p:guideLst>
        <p:guide orient="horz" pos="1824"/>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96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b="0"/>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b="0"/>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b="0"/>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b="0"/>
            </a:lvl1pPr>
          </a:lstStyle>
          <a:p>
            <a:pPr>
              <a:defRPr/>
            </a:pPr>
            <a:fld id="{41FE9C83-A162-426D-BA16-653334AE1354}"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405081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Marlett" pitchFamily="2" charset="2"/>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arlett" pitchFamily="2" charset="2"/>
              </a:defRPr>
            </a:lvl1pPr>
          </a:lstStyle>
          <a:p>
            <a:pPr>
              <a:defRPr/>
            </a:pPr>
            <a:endParaRPr lang="en-US"/>
          </a:p>
        </p:txBody>
      </p:sp>
      <p:sp>
        <p:nvSpPr>
          <p:cNvPr id="234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Marlett" pitchFamily="2" charset="2"/>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Marlett" pitchFamily="2" charset="2"/>
              </a:defRPr>
            </a:lvl1pPr>
          </a:lstStyle>
          <a:p>
            <a:pPr>
              <a:defRPr/>
            </a:pPr>
            <a:fld id="{201732C4-3B7C-4FE6-8658-52DEB36DA60C}" type="slidenum">
              <a:rPr lang="x-none"/>
              <a:pPr>
                <a:defRPr/>
              </a:pPr>
              <a:t>‹#›</a:t>
            </a:fld>
            <a:endParaRPr lang="en-US"/>
          </a:p>
        </p:txBody>
      </p:sp>
    </p:spTree>
    <p:extLst>
      <p:ext uri="{BB962C8B-B14F-4D97-AF65-F5344CB8AC3E}">
        <p14:creationId xmlns:p14="http://schemas.microsoft.com/office/powerpoint/2010/main" val="1010651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DB92135C-33CA-4CD5-A543-31715343832F}" type="slidenum">
              <a:rPr lang="x-none" smtClean="0"/>
              <a:pPr/>
              <a:t>1</a:t>
            </a:fld>
            <a:endParaRPr lang="en-US" smtClean="0"/>
          </a:p>
        </p:txBody>
      </p:sp>
      <p:sp>
        <p:nvSpPr>
          <p:cNvPr id="235523" name="Rectangle 2"/>
          <p:cNvSpPr>
            <a:spLocks noGrp="1" noRot="1" noChangeAspect="1" noChangeArrowheads="1" noTextEdit="1"/>
          </p:cNvSpPr>
          <p:nvPr>
            <p:ph type="sldImg"/>
          </p:nvPr>
        </p:nvSpPr>
        <p:spPr>
          <a:xfrm>
            <a:off x="1144588" y="685800"/>
            <a:ext cx="4572000" cy="3429000"/>
          </a:xfrm>
          <a:ln/>
        </p:spPr>
      </p:sp>
      <p:sp>
        <p:nvSpPr>
          <p:cNvPr id="2355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4539C298-E247-4857-9FD0-A0C1A69921C5}" type="slidenum">
              <a:rPr lang="x-none" smtClean="0"/>
              <a:pPr/>
              <a:t>10</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r>
              <a:rPr lang="en-US" smtClean="0"/>
              <a:t>With spin locks, synchronization usually looks like this. Some set of threads </a:t>
            </a:r>
            <a:r>
              <a:rPr lang="en-US" i="1" smtClean="0"/>
              <a:t>contend</a:t>
            </a:r>
            <a:r>
              <a:rPr lang="en-US" smtClean="0"/>
              <a:t> for the lock. One of them </a:t>
            </a:r>
            <a:r>
              <a:rPr lang="en-US" i="1" smtClean="0"/>
              <a:t>acquires</a:t>
            </a:r>
            <a:r>
              <a:rPr lang="en-US" smtClean="0"/>
              <a:t> it, and the others spin. The winner enters the critical section, does its job, and </a:t>
            </a:r>
            <a:r>
              <a:rPr lang="en-US" i="1" smtClean="0"/>
              <a:t>releases</a:t>
            </a:r>
            <a:r>
              <a:rPr lang="en-US" smtClean="0"/>
              <a:t> the lock on exit.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BD2FA57A-31CF-443E-8948-009C1FD4AFFA}" type="slidenum">
              <a:rPr lang="x-none" smtClean="0"/>
              <a:pPr/>
              <a:t>101</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r>
              <a:rPr lang="en-US" smtClean="0"/>
              <a:t>It applies get-and-increment to the next pointer.</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64D2D264-4691-4248-9EE4-C4163DF71187}" type="slidenum">
              <a:rPr lang="x-none" smtClean="0"/>
              <a:pPr/>
              <a:t>102</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r>
              <a:rPr lang="en-US" smtClean="0"/>
              <a:t>Advances the next pointer to acquire its own slot.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6ECEBBA1-5533-4E70-BD40-FCBFDE65CA6A}" type="slidenum">
              <a:rPr lang="x-none" smtClean="0"/>
              <a:pPr/>
              <a:t>103</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r>
              <a:rPr lang="en-US" smtClean="0"/>
              <a:t>Then it spins until the flag variable at that slot becomes true.</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EEE811F5-C007-4106-90F2-BE356316D62B}" type="slidenum">
              <a:rPr lang="x-none" smtClean="0"/>
              <a:pPr/>
              <a:t>104</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r>
              <a:rPr lang="en-US" smtClean="0"/>
              <a:t>The first thread releases the lock by setting the next slot to true.</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1D36DD80-D5EF-4670-8001-1337746AC3A9}" type="slidenum">
              <a:rPr lang="x-none" smtClean="0"/>
              <a:pPr/>
              <a:t>105</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r>
              <a:rPr lang="en-US" smtClean="0"/>
              <a:t>The second thread notices the change, and enters its critical section.</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5FE58867-6A76-4222-8F21-E101AB042AE1}" type="slidenum">
              <a:rPr lang="x-none" smtClean="0"/>
              <a:pPr/>
              <a:t>106</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r>
              <a:rPr lang="en-US" smtClean="0"/>
              <a:t>Here is what the code looks like.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A591E6C9-0EE7-4C2F-B8E0-F9D669F22B51}" type="slidenum">
              <a:rPr lang="x-none" smtClean="0"/>
              <a:pPr/>
              <a:t>107</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r>
              <a:rPr lang="en-US" smtClean="0"/>
              <a:t>We have one flag per thread (this means we have to know how many threads there are).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0F3C16E8-F689-4C38-86D0-530636C5053F}" type="slidenum">
              <a:rPr lang="x-none" smtClean="0"/>
              <a:pPr/>
              <a:t>108</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r>
              <a:rPr lang="en-US" smtClean="0"/>
              <a:t>The next field tells us which flag to use.</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DB066F6-331B-467E-A0DF-63A9E3DB62E7}" type="slidenum">
              <a:rPr lang="x-none" smtClean="0"/>
              <a:pPr/>
              <a:t>109</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Each thread has a </a:t>
            </a:r>
            <a:r>
              <a:rPr lang="en-US" i="1" dirty="0" smtClean="0"/>
              <a:t>thread-local</a:t>
            </a:r>
            <a:r>
              <a:rPr lang="en-US" dirty="0" smtClean="0"/>
              <a:t> variable that keeps track of its slot. Note: should make flags volatile so that JVM</a:t>
            </a:r>
            <a:r>
              <a:rPr lang="en-US" baseline="0" dirty="0" smtClean="0"/>
              <a:t> does not optimize the spin loop away on next slide. This is not consistent with JMM that requires each array entry to be volatile (which we cannot do), but it does take care of the problem. </a:t>
            </a:r>
            <a:endParaRPr lang="en-US" dirty="0" smtClean="0"/>
          </a:p>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40B0B074-7476-482A-ADDA-39F4ECCF450A}" type="slidenum">
              <a:rPr lang="x-none" smtClean="0"/>
              <a:pPr/>
              <a:t>110</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r>
              <a:rPr lang="en-US" dirty="0" smtClean="0"/>
              <a:t>Here is the code for the lock and unlock methods.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D88C5CC6-F6D2-48BD-872C-911DE65D94E8}" type="slidenum">
              <a:rPr lang="x-none" smtClean="0"/>
              <a:pPr/>
              <a:t>11</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r>
              <a:rPr lang="en-US" i="1" smtClean="0"/>
              <a:t>Contention</a:t>
            </a:r>
            <a:r>
              <a:rPr lang="en-US" smtClean="0"/>
              <a:t> occurs when multiple threads try to acquire a lock at the same time. </a:t>
            </a:r>
            <a:r>
              <a:rPr lang="en-US" i="1" smtClean="0"/>
              <a:t>High</a:t>
            </a:r>
            <a:r>
              <a:rPr lang="en-US" smtClean="0"/>
              <a:t> </a:t>
            </a:r>
            <a:r>
              <a:rPr lang="en-US" i="1" smtClean="0"/>
              <a:t>contention</a:t>
            </a:r>
            <a:r>
              <a:rPr lang="en-US" smtClean="0"/>
              <a:t> means there are many such threads, and </a:t>
            </a:r>
            <a:r>
              <a:rPr lang="en-US" i="1" smtClean="0"/>
              <a:t>low</a:t>
            </a:r>
            <a:r>
              <a:rPr lang="en-US" smtClean="0"/>
              <a:t> </a:t>
            </a:r>
            <a:r>
              <a:rPr lang="en-US" i="1" smtClean="0"/>
              <a:t>contention</a:t>
            </a:r>
            <a:r>
              <a:rPr lang="en-US" smtClean="0"/>
              <a:t> means the opposite.</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F54E623B-22A6-46AA-B084-13B070928A94}" type="slidenum">
              <a:rPr lang="x-none" smtClean="0"/>
              <a:pPr/>
              <a:t>111</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mtClean="0"/>
              <a:t>First, claim a slot by atomically incrementing the next field.</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C683CE68-F453-4878-AE3E-8CE7D34202F1}" type="slidenum">
              <a:rPr lang="x-none" smtClean="0"/>
              <a:pPr/>
              <a:t>112</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r>
              <a:rPr lang="en-US" smtClean="0"/>
              <a:t>Next wait until my predecessor has released the lock.</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9D362DFA-F852-4DAA-B1CC-DB88A6687CC8}" type="slidenum">
              <a:rPr lang="x-none" smtClean="0"/>
              <a:pPr/>
              <a:t>113</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r>
              <a:rPr lang="en-US" smtClean="0"/>
              <a:t>Reset my slot to false so that it can be used the next time around.</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EEB52ADA-31DD-475B-910E-BE406CC51D93}" type="slidenum">
              <a:rPr lang="x-none" smtClean="0"/>
              <a:pPr/>
              <a:t>114</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r>
              <a:rPr lang="en-US" smtClean="0"/>
              <a:t>To release the lock, set the slot after mine to true, being careful to wrap around.</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D6BACF6D-1FE1-4597-9108-3D4679F84D2C}" type="slidenum">
              <a:rPr lang="x-none" smtClean="0"/>
              <a:pPr/>
              <a:t>115</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r>
              <a:rPr lang="en-US" smtClean="0"/>
              <a:t>Is spinning really local if multiple threads’ bits sit in the same cache line?</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9A4F1ABF-C4A5-4600-AA4D-2F0A85C17818}" type="slidenum">
              <a:rPr lang="x-none" smtClean="0"/>
              <a:pPr/>
              <a:t>116</a:t>
            </a:fld>
            <a:endParaRPr lang="en-US"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r>
              <a:rPr lang="en-US" smtClean="0"/>
              <a:t>False sharing occurs when a thread spinning on one bit incurs an invalidation of the line it is spinning on even though the actual bit it is interested in hs not changed. </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EB1D6FE0-5F80-4245-B389-218DD7313AE5}" type="slidenum">
              <a:rPr lang="x-none" smtClean="0"/>
              <a:pPr/>
              <a:t>117</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r>
              <a:rPr lang="en-US" smtClean="0"/>
              <a:t>To avoid false sharing each bit sits in a separate cache line.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3A030E59-42AA-42BA-ACDA-78DBCD39CE95}" type="slidenum">
              <a:rPr lang="x-none" smtClean="0"/>
              <a:pPr/>
              <a:t>118</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r>
              <a:rPr lang="en-US" smtClean="0"/>
              <a:t>The Anderson queue lock improves on Back-off locks because it reduces invalidations to a minimum and schedules access to the critical section tightly, minimizing the interval between when a lock is freed by one thread and when is acquired by another. There is also a theoretical benefit: unlike the TTAS and backoff lock, this algorithm guarantees that there is no lockout, and in fact, provides first-come-first-served fairness, which we actually loose in TTAS and TTAS with backoff. </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0705A9C5-57B8-4367-9754-4404F6E5AB62}" type="slidenum">
              <a:rPr lang="x-none" smtClean="0"/>
              <a:pPr/>
              <a:t>119</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9740360E-B144-42B1-AD3B-2BAB7A00B188}" type="slidenum">
              <a:rPr lang="x-none" smtClean="0"/>
              <a:pPr/>
              <a:t>120</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r>
              <a:rPr lang="en-US" smtClean="0"/>
              <a:t>The Anderson lock has several disadvantages. First, it is not space-efficient. It requires knowing a bound N on the maximum number of concurrent threads, and it allocates an array of that size per lock. Thus, L locks will require O(LN) space even if a thread accesses only one lock at a given time. Second, the lock is poorly suited for uncached architectures, since any thread may end up spinning on any array location, and in the absence of caches, spinning on a remote location may be very expensive. Finally, even with caching one must use some form of padding to avoid false sharing which increases the space complexity further.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B7D18703-3BAF-4D54-AFE0-6EF02EA3BE58}" type="slidenum">
              <a:rPr lang="x-none" smtClean="0"/>
              <a:pPr/>
              <a:t>12</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r>
              <a:rPr lang="en-US" i="1" smtClean="0"/>
              <a:t>Contention</a:t>
            </a:r>
            <a:r>
              <a:rPr lang="en-US" smtClean="0"/>
              <a:t> occurs when multiple threads try to acquire a lock at the same time. </a:t>
            </a:r>
            <a:r>
              <a:rPr lang="en-US" i="1" smtClean="0"/>
              <a:t>High</a:t>
            </a:r>
            <a:r>
              <a:rPr lang="en-US" smtClean="0"/>
              <a:t> </a:t>
            </a:r>
            <a:r>
              <a:rPr lang="en-US" i="1" smtClean="0"/>
              <a:t>contention</a:t>
            </a:r>
            <a:r>
              <a:rPr lang="en-US" smtClean="0"/>
              <a:t> means there are many such threads, and </a:t>
            </a:r>
            <a:r>
              <a:rPr lang="en-US" i="1" smtClean="0"/>
              <a:t>low</a:t>
            </a:r>
            <a:r>
              <a:rPr lang="en-US" smtClean="0"/>
              <a:t> </a:t>
            </a:r>
            <a:r>
              <a:rPr lang="en-US" i="1" smtClean="0"/>
              <a:t>contention</a:t>
            </a:r>
            <a:r>
              <a:rPr lang="en-US" smtClean="0"/>
              <a:t> means the opposite.</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717DA5FC-F2AE-4980-88F8-F1F99E868D16}" type="slidenum">
              <a:rPr lang="x-none" smtClean="0"/>
              <a:pPr/>
              <a:t>121</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r>
              <a:rPr lang="en-US" smtClean="0"/>
              <a:t>The CLH queue lock (by Travis Craig, Erik Hagersten, and Anders Landin) is much more space-efficient, </a:t>
            </a:r>
          </a:p>
          <a:p>
            <a:r>
              <a:rPr lang="en-US" smtClean="0"/>
              <a:t>since it incurs a small constant-size overhead per thread.</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C8A69811-466D-464E-9148-12506A11BAF9}" type="slidenum">
              <a:rPr lang="x-none" smtClean="0"/>
              <a:pPr/>
              <a:t>122</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r>
              <a:rPr lang="en-US" smtClean="0"/>
              <a:t>This algorithm records each thread's status in a QNode object, which has a Boolean locked field. If that field is true, then the corresponding thread either has acquired the lock or is waiting for the lock. If that field is false, then the thread has released the lock.  The lock itself is represented as a virtual linked list of QNodes objects. We use the term ``virtual'' because the list is implicit: each thread points to its predecessor through a thread-local predvariable. The public tail variable points to the last node in the queue.</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98730512-775D-48A9-A656-0EAEDD73E72A}" type="slidenum">
              <a:rPr lang="x-none" smtClean="0"/>
              <a:pPr/>
              <a:t>123</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693035CB-4D75-41F0-924A-F562D42884D3}" type="slidenum">
              <a:rPr lang="x-none" smtClean="0"/>
              <a:pPr/>
              <a:t>124</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D3369CE1-42C1-40D5-A826-9E56D220C53A}" type="slidenum">
              <a:rPr lang="x-none" smtClean="0"/>
              <a:pPr/>
              <a:t>125</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45E257D2-0733-4F5E-9F0A-6D6D6C532C5F}" type="slidenum">
              <a:rPr lang="x-none" smtClean="0"/>
              <a:pPr/>
              <a:t>126</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49811341-2B4D-47E2-9DC9-36DAD0D3C746}" type="slidenum">
              <a:rPr lang="x-none" smtClean="0"/>
              <a:pPr/>
              <a:t>127</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r>
              <a:rPr lang="en-US" smtClean="0"/>
              <a:t>To acquire the lock, a thread sets the locked field of its QNode to true, meaning that the thread is not ready to release the lock.</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5AC849FB-B98D-4517-AD53-4D825821DA7B}" type="slidenum">
              <a:rPr lang="x-none" smtClean="0"/>
              <a:pPr/>
              <a:t>128</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smtClean="0"/>
          </a:p>
          <a:p>
            <a:r>
              <a:rPr lang="en-US" smtClean="0"/>
              <a:t>The thread applies swap to the tail to make its own node the tail of the queue, simultaneously acquiring a reference to its predecessor's QNode.</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C7BC2DFB-A58D-4089-870B-A723AF4CFE7E}" type="slidenum">
              <a:rPr lang="x-none" smtClean="0"/>
              <a:pPr/>
              <a:t>129</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r>
              <a:rPr lang="en-US" smtClean="0"/>
              <a:t>Because it sees that its predecessor’s QNode is false, this thread now has the lock.</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A4FD4DD-6D9F-4B10-B0C4-F07EFD5EFDDA}" type="slidenum">
              <a:rPr lang="x-none" smtClean="0"/>
              <a:pPr/>
              <a:t>130</a:t>
            </a:fld>
            <a:endParaRPr lang="en-US"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r>
              <a:rPr lang="en-US" smtClean="0"/>
              <a:t>Another thread that wants the lock does the same sequence of steps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3CB821AB-B498-4E04-A46D-681269A3EA68}" type="slidenum">
              <a:rPr lang="x-none" smtClean="0"/>
              <a:pPr/>
              <a:t>13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r>
              <a:rPr lang="en-US" smtClean="0"/>
              <a:t>Our goal is to understand how contention works, and to develop a set of techniques that can avoid or alleviate it. These techniques provide a useful toolkit for all kinds of synchronization problems.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C53EAAFE-849C-4621-8DA5-439BE5A9AA6D}" type="slidenum">
              <a:rPr lang="x-none" smtClean="0"/>
              <a:pPr/>
              <a:t>131</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BEE92029-9324-4E68-92B1-30D9D32867EE}" type="slidenum">
              <a:rPr lang="x-none" smtClean="0"/>
              <a:pPr/>
              <a:t>132</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r>
              <a:rPr lang="en-US" dirty="0" smtClean="0"/>
              <a:t>Notice that the list is ordered </a:t>
            </a:r>
            <a:r>
              <a:rPr lang="en-US" dirty="0" err="1" smtClean="0"/>
              <a:t>implictely</a:t>
            </a:r>
            <a:r>
              <a:rPr lang="en-US" dirty="0" smtClean="0"/>
              <a:t>, there are no real pointers between the nodes…</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36BA4B1A-9F6A-4D88-BA9B-01DBDAF68FDD}" type="slidenum">
              <a:rPr lang="x-none" smtClean="0"/>
              <a:pPr/>
              <a:t>133</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r>
              <a:rPr lang="en-US" dirty="0" smtClean="0"/>
              <a:t>Notice that the list is ordered </a:t>
            </a:r>
            <a:r>
              <a:rPr lang="en-US" dirty="0" err="1" smtClean="0"/>
              <a:t>implictely</a:t>
            </a:r>
            <a:r>
              <a:rPr lang="en-US" dirty="0" smtClean="0"/>
              <a:t>, there are no real pointers between the nodes…</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DB4094A0-29C9-4C2A-8099-A6413013268F}" type="slidenum">
              <a:rPr lang="x-none" smtClean="0"/>
              <a:pPr/>
              <a:t>134</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r>
              <a:rPr lang="en-US" dirty="0" smtClean="0"/>
              <a:t>Notice that the list is ordered </a:t>
            </a:r>
            <a:r>
              <a:rPr lang="en-US" dirty="0" err="1" smtClean="0"/>
              <a:t>implictely</a:t>
            </a:r>
            <a:r>
              <a:rPr lang="en-US" dirty="0" smtClean="0"/>
              <a:t>, there are no real pointers between the nodes…</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BA9050A6-7642-4DDF-8A90-AF953461AD05}" type="slidenum">
              <a:rPr lang="x-none" smtClean="0"/>
              <a:pPr/>
              <a:t>135</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r>
              <a:rPr lang="en-US" smtClean="0"/>
              <a:t>The thread then spins on the predecessor's QNode until the predecessor releases the lock.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B402F552-5505-4D51-A73A-B60956004105}" type="slidenum">
              <a:rPr lang="x-none" smtClean="0"/>
              <a:pPr/>
              <a:t>136</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r>
              <a:rPr lang="en-US" smtClean="0"/>
              <a:t>The thread then spins actually spins on a chaced copy of purples node which is very efficient in terms of interconnect traffic. </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67B62B9E-4F4E-4EB9-BABD-9FCFC957E9E5}" type="slidenum">
              <a:rPr lang="x-none" smtClean="0"/>
              <a:pPr/>
              <a:t>137</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r>
              <a:rPr lang="en-US" smtClean="0"/>
              <a:t>The thread then spins actually spins on a cached copy of purples node which is very efficient in terms of interconnect traffic. In fact, in some coherence protocols shared memory might not be updated at all, only the cached copy. This is very efficient. </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A6D2F5D2-D9FB-42FF-A032-5134BB1403A3}" type="slidenum">
              <a:rPr lang="x-none" smtClean="0"/>
              <a:pPr/>
              <a:t>138</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r>
              <a:rPr lang="en-US" smtClean="0"/>
              <a:t>When a thread acquires a lock it can reuses its predecessor's QNode as its new node for future lock accesses. Note that it can do so since at this point the thread's predecessor's QNode will no longer be used by the predecessor, and the thread's old QNode is pointed-to either by the thread's successor or by the tail.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81C0CE78-EFD0-4176-A5C0-DC4778BDF2AD}" type="slidenum">
              <a:rPr lang="x-none" smtClean="0"/>
              <a:pPr/>
              <a:t>139</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r>
              <a:rPr lang="en-US" smtClean="0"/>
              <a:t>The reuse of the QNode's means that for $L$ locks, if each thread accesses at most one lock at a time, we only need O(L+N) space as compared with  O(LN) for the ALock.</a:t>
            </a:r>
          </a:p>
          <a:p>
            <a:endParaRPr lang="en-US" smtClean="0"/>
          </a:p>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789C5CD9-5F51-4372-A7F9-6A2A4B0C61FB}" type="slidenum">
              <a:rPr lang="x-none" smtClean="0"/>
              <a:pPr/>
              <a:t>140</a:t>
            </a:fld>
            <a:endParaRPr lang="en-US"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r>
              <a:rPr lang="en-US" smtClean="0"/>
              <a:t>Here is what the node looks like as a Java object.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2A321216-9822-40DD-A219-54E224C426C7}" type="slidenum">
              <a:rPr lang="x-none" smtClean="0"/>
              <a:pPr/>
              <a:t>14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r>
              <a:rPr lang="en-US" smtClean="0"/>
              <a:t>Our goal is to understand how contention works, and to develop a set of techniques that can avoid or alleviate it. These techniques provide a useful toolkit for all kinds of synchronization problems.</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F3738EB0-FC57-4DD5-B593-CBBB1D8E1C4E}" type="slidenum">
              <a:rPr lang="x-none" smtClean="0"/>
              <a:pPr/>
              <a:t>141</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r>
              <a:rPr lang="en-US" smtClean="0"/>
              <a:t>If the locked field is true, the lock has not been released yet (it may also not have been acquired yet either).</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13810A9-DBFC-4462-88C8-68C244DBC3A5}" type="slidenum">
              <a:rPr lang="x-none" smtClean="0"/>
              <a:pPr/>
              <a:t>142</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r>
              <a:rPr lang="en-US" smtClean="0"/>
              <a:t>Here is the code for lock().</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E3F04E0E-1D43-4B41-9BEF-6445A2A3A9B2}" type="slidenum">
              <a:rPr lang="x-none" smtClean="0"/>
              <a:pPr/>
              <a:t>143</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r>
              <a:rPr lang="en-US" smtClean="0"/>
              <a:t>Here is the code for lock().</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164F1DD7-FD6B-42D4-91D5-050769796481}" type="slidenum">
              <a:rPr lang="x-none" smtClean="0"/>
              <a:pPr/>
              <a:t>144</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r>
              <a:rPr lang="en-US" smtClean="0"/>
              <a:t>Here is the code for lock().</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AD89E7D9-F967-4781-A993-22A27FCDE2F5}" type="slidenum">
              <a:rPr lang="x-none" smtClean="0"/>
              <a:pPr/>
              <a:t>145</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r>
              <a:rPr lang="en-US" smtClean="0"/>
              <a:t>Here is the code for lock().</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40142998-79CE-4365-835C-DAAA347FF591}" type="slidenum">
              <a:rPr lang="x-none" smtClean="0"/>
              <a:pPr/>
              <a:t>146</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r>
              <a:rPr lang="en-US" smtClean="0"/>
              <a:t>Here is the code for lock().</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8B98CBD0-BA04-4AF5-9AFD-0A3BCCB6CC6F}" type="slidenum">
              <a:rPr lang="x-none" smtClean="0"/>
              <a:pPr/>
              <a:t>147</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816089F7-A8D0-4FCE-9043-0ED53C184224}" type="slidenum">
              <a:rPr lang="x-none" smtClean="0"/>
              <a:pPr/>
              <a:t>148</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6617E69A-B1A5-4263-9C57-4C16E871DDEE}" type="slidenum">
              <a:rPr lang="x-none" smtClean="0"/>
              <a:pPr/>
              <a:t>149</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F62BB371-AB41-48FD-BAF7-2C3DFAE04B35}" type="slidenum">
              <a:rPr lang="x-none" smtClean="0"/>
              <a:pPr/>
              <a:t>150</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A53C8A33-03C7-48EB-8C65-B2ADE149B5FE}" type="slidenum">
              <a:rPr lang="x-none" smtClean="0"/>
              <a:pPr/>
              <a:t>15</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r>
              <a:rPr lang="en-US" smtClean="0"/>
              <a:t>Our goal is to understand how contention happens, and to develop a set of techniques that can avoid or alleviate it. These techniques provide a useful toolkit for all kinds of synchronization problems.</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954B0633-BF20-4AEB-BA54-F3935AB3D942}" type="slidenum">
              <a:rPr lang="x-none" smtClean="0"/>
              <a:pPr/>
              <a:t>151</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r>
              <a:rPr lang="en-US" smtClean="0"/>
              <a:t>Like the ALock, this algorithm has each thread spin on a distinct location, so when one thread releases its lock, it invalidates its successor's cache only, and does not invalidate any other thread's cache. It does so with a lower space overhead, and, importantly, without requiring prior knowledge of the number of threads accessing a lock It also provides first-come-first-served fairness.</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0A951911-7BA8-46FB-BC73-10827DA411D4}" type="slidenum">
              <a:rPr lang="x-none" smtClean="0"/>
              <a:pPr/>
              <a:t>152</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r>
              <a:rPr lang="en-US" smtClean="0"/>
              <a:t>The principal disadvantage of this lock algorithm is that it performs poorly on cacheless NUMA architectures. Each thread spins waiting for its predecessor's node's  to become false. If this memory location is remote, then performance will suffer. On cache-coherent architectures, however, this approach should work well. </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E56AF42C-13AC-46F5-A762-0ABFF7DAC6EB}" type="slidenum">
              <a:rPr lang="x-none" smtClean="0"/>
              <a:pPr/>
              <a:t>153</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5E370108-C2A6-466B-97F0-F4990D3F256E}" type="slidenum">
              <a:rPr lang="x-none" smtClean="0"/>
              <a:pPr/>
              <a:t>154</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7799A2F7-690D-498E-B5E8-5E7014A50ABE}" type="slidenum">
              <a:rPr lang="x-none" smtClean="0"/>
              <a:pPr/>
              <a:t>155</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F3AA66E5-B3E0-4333-A1E6-EEFD6499F10C}" type="slidenum">
              <a:rPr lang="x-none" smtClean="0"/>
              <a:pPr/>
              <a:t>156</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r>
              <a:rPr lang="en-US" smtClean="0"/>
              <a:t>The MCS lock is another kind of queue lock that ensures that processes always spin on a fixed location, so this one works well for cacheless architectures. Like the CLH lock, it uses only a small fixed-size overhead per thread.</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31900E71-26EA-46D5-AD22-F2052F7B501B}" type="slidenum">
              <a:rPr lang="x-none" smtClean="0"/>
              <a:pPr/>
              <a:t>157</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r>
              <a:rPr lang="en-US" smtClean="0"/>
              <a:t>Here, too, the lock is represented as a linked list of QNodes, where each QNode represents either a lock holder or a thread waiting to acquire the lock. Unlike the CLH lock, the list is explicit, not virtual.</a:t>
            </a:r>
          </a:p>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9FB94EFB-E560-4A8E-B6DC-F20DB2B0FD9E}" type="slidenum">
              <a:rPr lang="x-none" smtClean="0"/>
              <a:pPr/>
              <a:t>158</a:t>
            </a:fld>
            <a:endParaRPr lang="en-US"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r>
              <a:rPr lang="en-US" smtClean="0"/>
              <a:t>To acquire the lock, a thread places its own QNode} at the tail of the list. (Notice that the </a:t>
            </a:r>
          </a:p>
          <a:p>
            <a:r>
              <a:rPr lang="en-US" smtClean="0"/>
              <a:t>Setting of the value to true is a simplification of the presentation. In the code, we allocate the node with its value false so that we can get out of the with loop immediately if there is no predecessor. But if there is a predecessor, a thread sets the value of its flag to true before it redirects the other thread's pointer to it, so in effect its true whenever its used...thus, in order not to confuse the </a:t>
            </a:r>
            <a:br>
              <a:rPr lang="en-US" smtClean="0"/>
            </a:br>
            <a:r>
              <a:rPr lang="en-US" smtClean="0"/>
              <a:t>viewer with the minor issue, we diverge slightly from the code and describe the node as being true here).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35D31A37-1251-4E5F-A0A1-CFCDFF55EC0A}" type="slidenum">
              <a:rPr lang="x-none" smtClean="0"/>
              <a:pPr/>
              <a:t>159</a:t>
            </a:fld>
            <a:endParaRPr lang="en-US"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r>
              <a:rPr lang="en-US" smtClean="0"/>
              <a:t>The node then swaps in a reference to its own QNode.</a:t>
            </a:r>
          </a:p>
          <a:p>
            <a:endParaRPr lang="en-US" smtClean="0"/>
          </a:p>
          <a:p>
            <a:r>
              <a:rPr lang="en-US" smtClean="0"/>
              <a:t>(Notice that the </a:t>
            </a:r>
          </a:p>
          <a:p>
            <a:r>
              <a:rPr lang="en-US" smtClean="0"/>
              <a:t>Setting of the value to true is a simplification of the presentation. In the code, we allocate the node with its value false so that we can get out of the with loop immediately if there is no predecessor. But if there is a predecessor, a thread sets the value of its flag to true before it redirects the other thread's pointer to it, so in effect its true whenever its used...thus, in order not to confuse the </a:t>
            </a:r>
            <a:br>
              <a:rPr lang="en-US" smtClean="0"/>
            </a:br>
            <a:r>
              <a:rPr lang="en-US" smtClean="0"/>
              <a:t>viewer with the minor issue, we diverge slightly from the code and describe the node as being true here). </a:t>
            </a:r>
          </a:p>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4F967338-AC72-4A31-A433-CEA3575650EA}" type="slidenum">
              <a:rPr lang="x-none" smtClean="0"/>
              <a:pPr/>
              <a:t>160</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r>
              <a:rPr lang="en-US" smtClean="0"/>
              <a:t>At this point the swap is completed, and the queue variable points to the tail of the queue.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D3A42198-54C1-4C0C-9E0D-6498687DA462}" type="slidenum">
              <a:rPr lang="x-none" smtClean="0"/>
              <a:pPr/>
              <a:t>16</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r>
              <a:rPr lang="en-US" smtClean="0"/>
              <a:t>The </a:t>
            </a:r>
            <a:r>
              <a:rPr lang="en-US" b="1" smtClean="0"/>
              <a:t>test-and-set</a:t>
            </a:r>
            <a:r>
              <a:rPr lang="en-US" smtClean="0"/>
              <a:t> machine instruction atomically stores </a:t>
            </a:r>
            <a:r>
              <a:rPr lang="en-US" i="1" smtClean="0"/>
              <a:t>true</a:t>
            </a:r>
            <a:r>
              <a:rPr lang="en-US" smtClean="0"/>
              <a:t> in that word, and returns that word's previous value, </a:t>
            </a:r>
            <a:r>
              <a:rPr lang="en-US" i="1" smtClean="0"/>
              <a:t>swapping</a:t>
            </a:r>
            <a:r>
              <a:rPr lang="en-US" smtClean="0"/>
              <a:t> the value </a:t>
            </a:r>
            <a:r>
              <a:rPr lang="en-US" i="1" smtClean="0"/>
              <a:t>true</a:t>
            </a:r>
            <a:r>
              <a:rPr lang="en-US" smtClean="0"/>
              <a:t> for the word's current value. You can reset the word just by writing </a:t>
            </a:r>
            <a:r>
              <a:rPr lang="en-US" i="1" smtClean="0"/>
              <a:t>false</a:t>
            </a:r>
            <a:r>
              <a:rPr lang="en-US" smtClean="0"/>
              <a:t> to it. Note in Java TAS is called getAndSet. We will use the terms interchangeably.</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19232325-D055-4046-A3FB-C843B01F2696}" type="slidenum">
              <a:rPr lang="x-none" smtClean="0"/>
              <a:pPr/>
              <a:t>161</a:t>
            </a:fld>
            <a:endParaRPr lang="en-US" smtClean="0"/>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r>
              <a:rPr lang="en-US" smtClean="0"/>
              <a:t>To acquire the lock, a thread places its own QNode} at the tail of the list. If it has a predecessor, it modifies the predecessor's node to refer back to its own QNode.</a:t>
            </a:r>
          </a:p>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449DF78C-7E80-400C-A32E-0FA113390391}" type="slidenum">
              <a:rPr lang="x-none" smtClean="0"/>
              <a:pPr/>
              <a:t>162</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8B5BB470-E525-439B-BEDD-6F6FCC9B6D03}" type="slidenum">
              <a:rPr lang="x-none" smtClean="0"/>
              <a:pPr/>
              <a:t>163</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D2A1E556-3EF9-49AC-A118-FA97F952454E}" type="slidenum">
              <a:rPr lang="x-none" smtClean="0"/>
              <a:pPr/>
              <a:t>164</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E9B70FE4-E250-43F1-8F47-8C310698E301}" type="slidenum">
              <a:rPr lang="x-none" smtClean="0"/>
              <a:pPr/>
              <a:t>165</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80C0648-E4A4-4463-A7E3-E9FDAD6B7FC3}" type="slidenum">
              <a:rPr lang="x-none" smtClean="0"/>
              <a:pPr/>
              <a:t>166</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24514019-78E0-48E3-86DC-CF5723474930}" type="slidenum">
              <a:rPr lang="x-none" smtClean="0"/>
              <a:pPr/>
              <a:t>167</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97757A77-00E6-4CD0-9CCC-B2D05E7A40DB}" type="slidenum">
              <a:rPr lang="x-none" smtClean="0"/>
              <a:pPr/>
              <a:t>168</a:t>
            </a:fld>
            <a:endParaRPr lang="en-US" smtClean="0"/>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r>
              <a:rPr lang="en-US" dirty="0" smtClean="0"/>
              <a:t>Again, here</a:t>
            </a:r>
            <a:r>
              <a:rPr lang="en-US" baseline="0" dirty="0" smtClean="0"/>
              <a:t> </a:t>
            </a:r>
            <a:r>
              <a:rPr lang="en-US" baseline="0" dirty="0" err="1" smtClean="0"/>
              <a:t>QNode</a:t>
            </a:r>
            <a:r>
              <a:rPr lang="en-US" baseline="0" dirty="0" smtClean="0"/>
              <a:t> </a:t>
            </a:r>
            <a:r>
              <a:rPr lang="en-US" baseline="0" dirty="0" smtClean="0"/>
              <a:t>locked and next fields should be volatile so that JMM model is met and loops are not optimized away by JVM. Note that this does not appear in the code in the book. </a:t>
            </a:r>
            <a:endParaRPr lang="en-US" dirty="0"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A121614C-55B7-4776-BC13-90B4D309D803}" type="slidenum">
              <a:rPr lang="x-none" smtClean="0"/>
              <a:pPr/>
              <a:t>169</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6004B5CD-CC61-4DA9-868C-BDFDE534A42E}" type="slidenum">
              <a:rPr lang="x-none" smtClean="0"/>
              <a:pPr/>
              <a:t>170</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EC23008F-E3A3-4C77-9481-F5CA901695F6}" type="slidenum">
              <a:rPr lang="x-none" smtClean="0"/>
              <a:pPr/>
              <a:t>17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r>
              <a:rPr lang="en-US" smtClean="0"/>
              <a:t>The </a:t>
            </a:r>
            <a:r>
              <a:rPr lang="en-US" b="1" smtClean="0"/>
              <a:t>test-and-set</a:t>
            </a:r>
            <a:r>
              <a:rPr lang="en-US" smtClean="0"/>
              <a:t> machine instruction, with consensus number two, was the principal synchronization instruction provided by many early multiprocessors. </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2D2AB833-2B1F-4082-8A19-993F33D2E7D1}" type="slidenum">
              <a:rPr lang="x-none" smtClean="0"/>
              <a:pPr/>
              <a:t>171</a:t>
            </a:fld>
            <a:endParaRPr lang="en-US" smtClean="0"/>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E05E9915-DE77-41AC-8EA9-1364E6568B16}" type="slidenum">
              <a:rPr lang="x-none" smtClean="0"/>
              <a:pPr/>
              <a:t>172</a:t>
            </a:fld>
            <a:endParaRPr lang="en-US" smtClean="0"/>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9FC3C4F-7819-4803-88B7-AB32FE882E04}" type="slidenum">
              <a:rPr lang="x-none" smtClean="0"/>
              <a:pPr/>
              <a:t>173</a:t>
            </a:fld>
            <a:endParaRPr lang="en-US" smtClean="0"/>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1C4CF15-1232-4D66-828E-6046AA9796DD}" type="slidenum">
              <a:rPr lang="x-none" smtClean="0"/>
              <a:pPr/>
              <a:t>174</a:t>
            </a:fld>
            <a:endParaRPr lang="en-US" smtClean="0"/>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F1E2C46C-0C05-4329-83E1-0675D8FB9C34}" type="slidenum">
              <a:rPr lang="x-none" smtClean="0"/>
              <a:pPr/>
              <a:t>175</a:t>
            </a:fld>
            <a:endParaRPr lang="en-US" smtClean="0"/>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A4851DE9-ECC7-49E3-92E9-05DB2AFD890B}" type="slidenum">
              <a:rPr lang="x-none" smtClean="0"/>
              <a:pPr/>
              <a:t>176</a:t>
            </a:fld>
            <a:endParaRPr lang="en-US" smtClean="0"/>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85AAAECF-2D74-4246-A394-E3194D2B7717}" type="slidenum">
              <a:rPr lang="x-none" smtClean="0"/>
              <a:pPr/>
              <a:t>177</a:t>
            </a:fld>
            <a:endParaRPr lang="en-US" smtClean="0"/>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72A00531-358A-4DAA-A2C3-454B1BBA12E2}" type="slidenum">
              <a:rPr lang="x-none" smtClean="0"/>
              <a:pPr/>
              <a:t>178</a:t>
            </a:fld>
            <a:endParaRPr lang="en-US" smtClean="0"/>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21CBAA76-9831-49AD-984F-EEB2F8265C88}" type="slidenum">
              <a:rPr lang="x-none" smtClean="0"/>
              <a:pPr/>
              <a:t>179</a:t>
            </a:fld>
            <a:endParaRPr lang="en-US" smtClean="0"/>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91079AEA-38C1-45D1-841D-7A5FEA74960E}" type="slidenum">
              <a:rPr lang="x-none" smtClean="0"/>
              <a:pPr/>
              <a:t>180</a:t>
            </a:fld>
            <a:endParaRPr lang="en-US" smtClean="0"/>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E7A6D1B6-F163-4705-8102-905C80495440}" type="slidenum">
              <a:rPr lang="x-none" smtClean="0"/>
              <a:pPr/>
              <a:t>18</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r>
              <a:rPr lang="en-US" smtClean="0"/>
              <a:t>Here we are going to build one out of the </a:t>
            </a:r>
            <a:r>
              <a:rPr lang="en-US" b="1" smtClean="0"/>
              <a:t>atomic Boolean</a:t>
            </a:r>
            <a:r>
              <a:rPr lang="en-US" smtClean="0"/>
              <a:t> class, which is provided as part of Java’s standard library of atomic primitives. You can think of this object as a box holding a Boolean value.</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F5156805-8A75-4BAA-8F63-AFF4C18C7CCB}" type="slidenum">
              <a:rPr lang="x-none" smtClean="0"/>
              <a:pPr/>
              <a:t>181</a:t>
            </a:fld>
            <a:endParaRPr lang="en-US" smtClean="0"/>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E3DC7EA-8546-4015-A9CD-A19E14AED5F1}" type="slidenum">
              <a:rPr lang="x-none" smtClean="0"/>
              <a:pPr/>
              <a:t>182</a:t>
            </a:fld>
            <a:endParaRPr lang="en-US" smtClean="0"/>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72970545-90F1-4F4E-BF31-62D0E9A0C0BD}" type="slidenum">
              <a:rPr lang="x-none" smtClean="0"/>
              <a:pPr/>
              <a:t>183</a:t>
            </a:fld>
            <a:endParaRPr lang="en-US" smtClean="0"/>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498926DB-3527-4E3C-AE33-542AF80AC50E}" type="slidenum">
              <a:rPr lang="x-none" smtClean="0"/>
              <a:pPr/>
              <a:t>184</a:t>
            </a:fld>
            <a:endParaRPr lang="en-US" smtClean="0"/>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6010206E-E49A-4C7E-99E8-A37E1636B6B8}" type="slidenum">
              <a:rPr lang="x-none" smtClean="0"/>
              <a:pPr/>
              <a:t>185</a:t>
            </a:fld>
            <a:endParaRPr lang="en-US" smtClean="0"/>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BA541C12-22B5-43D4-BE98-8ABC10F9D189}" type="slidenum">
              <a:rPr lang="x-none" smtClean="0"/>
              <a:pPr/>
              <a:t>186</a:t>
            </a:fld>
            <a:endParaRPr lang="en-US" smtClean="0"/>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r>
              <a:rPr lang="en-US" smtClean="0"/>
              <a:t>The spin-lock constructions we have studied up till now provide first-come-first-served access with little contention, making them useful in many applications. In real-time systems, however, threads may require the ability to \emph{abort}, canceling a pending request to acquire a lock in order to meet some other real-time deadline. </a:t>
            </a: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FC8F7DB3-DAC7-4D48-A4B2-F78BC6477322}" type="slidenum">
              <a:rPr lang="x-none" smtClean="0"/>
              <a:pPr/>
              <a:t>187</a:t>
            </a:fld>
            <a:endParaRPr lang="en-US" smtClean="0"/>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r>
              <a:rPr lang="en-US" smtClean="0"/>
              <a:t>Aborting a backoff lock request is trivial: if the request takes too long, simply return from the lock() method. The lock's state is unaffected by any thread's abort. A nice property of this lock is that the abort itself is immediate: it is wait-free, requiring only a constant number of steps.</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E08EA6DA-729F-4EAF-BA72-4B0983055010}" type="slidenum">
              <a:rPr lang="x-none" smtClean="0"/>
              <a:pPr/>
              <a:t>188</a:t>
            </a:fld>
            <a:endParaRPr lang="en-US"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432FB315-F384-4D82-A9B1-220CA9F3BEDB}" type="slidenum">
              <a:rPr lang="x-none" smtClean="0"/>
              <a:pPr/>
              <a:t>189</a:t>
            </a:fld>
            <a:endParaRPr lang="en-US" smtClean="0"/>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009FCAF-FCCB-49EF-A2CB-51CED0A94FD5}" type="slidenum">
              <a:rPr lang="x-none" smtClean="0"/>
              <a:pPr/>
              <a:t>190</a:t>
            </a:fld>
            <a:endParaRPr lang="en-US" smtClean="0"/>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D780261D-6548-4426-9897-1EC4701E0CE8}" type="slidenum">
              <a:rPr lang="x-none" smtClean="0"/>
              <a:pPr/>
              <a:t>19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r>
              <a:rPr lang="en-US" smtClean="0"/>
              <a:t>The </a:t>
            </a:r>
            <a:r>
              <a:rPr lang="en-US" b="1" smtClean="0"/>
              <a:t>getAndSet</a:t>
            </a:r>
            <a:r>
              <a:rPr lang="en-US" smtClean="0"/>
              <a:t> method swaps a Boolean value with the current contents of the box. </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74002909-1BB8-4E98-87A5-DEEEF28837BC}" type="slidenum">
              <a:rPr lang="x-none" smtClean="0"/>
              <a:pPr/>
              <a:t>191</a:t>
            </a:fld>
            <a:endParaRPr lang="en-US" smtClean="0"/>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916E11E4-11BF-4211-AE89-F481BAFB56FA}" type="slidenum">
              <a:rPr lang="x-none" smtClean="0"/>
              <a:pPr/>
              <a:t>192</a:t>
            </a:fld>
            <a:endParaRPr lang="en-US" smtClean="0"/>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95F55E77-14A1-441F-9D5F-E29A192FFE1F}" type="slidenum">
              <a:rPr lang="x-none" smtClean="0"/>
              <a:pPr/>
              <a:t>193</a:t>
            </a:fld>
            <a:endParaRPr lang="en-US" smtClean="0"/>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44A10F18-24C7-4648-9DE9-1EC5C87E088B}" type="slidenum">
              <a:rPr lang="x-none" smtClean="0"/>
              <a:pPr/>
              <a:t>194</a:t>
            </a:fld>
            <a:endParaRPr lang="en-US" smtClean="0"/>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6415895D-3C62-4A0C-AFC7-4E0AC213B379}" type="slidenum">
              <a:rPr lang="x-none" smtClean="0"/>
              <a:pPr/>
              <a:t>195</a:t>
            </a:fld>
            <a:endParaRPr lang="en-US" smtClean="0"/>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p:spPr>
        <p:txBody>
          <a:bodyPr/>
          <a:lstStyle/>
          <a:p>
            <a:fld id="{2D61B7DA-98BD-4F2C-B941-862CB38F225F}" type="slidenum">
              <a:rPr lang="x-none" smtClean="0"/>
              <a:pPr/>
              <a:t>196</a:t>
            </a:fld>
            <a:endParaRPr lang="en-US" smtClean="0"/>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2AFD522F-B0B9-4775-A86F-2371FB69E714}" type="slidenum">
              <a:rPr lang="x-none" smtClean="0"/>
              <a:pPr/>
              <a:t>197</a:t>
            </a:fld>
            <a:endParaRPr lang="en-US" smtClean="0"/>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B08939FF-8237-4CA4-B413-FD36D55EEB1F}" type="slidenum">
              <a:rPr lang="x-none" smtClean="0"/>
              <a:pPr/>
              <a:t>198</a:t>
            </a:fld>
            <a:endParaRPr lang="en-US" smtClean="0"/>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r>
              <a:rPr lang="en-US" smtClean="0"/>
              <a:t>Removing a node in a wait-free manner from the middle of the list is difficult if we want that thread to reuse its own node. Instead, the aborting thread marks the node so that the successor in the list will reuse the abandoned node, and wait for that node's predecessor.</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7E254A4A-05B1-4711-BAD9-7AB39587D1A9}" type="slidenum">
              <a:rPr lang="x-none" smtClean="0"/>
              <a:pPr/>
              <a:t>199</a:t>
            </a:fld>
            <a:endParaRPr lang="en-US" smtClean="0"/>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p:spPr>
        <p:txBody>
          <a:bodyPr/>
          <a:lstStyle/>
          <a:p>
            <a:fld id="{E0001CBC-17BD-4943-B729-FDC964D66772}" type="slidenum">
              <a:rPr lang="x-none" smtClean="0"/>
              <a:pPr/>
              <a:t>200</a:t>
            </a:fld>
            <a:endParaRPr lang="en-US" smtClean="0"/>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7F69862-0B4B-471D-817D-B34ADBCCF27D}" type="slidenum">
              <a:rPr lang="x-none" smtClean="0"/>
              <a:pPr/>
              <a:t>2</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r>
              <a:rPr lang="en-US" smtClean="0"/>
              <a:t>So far we have focused on idealized models because we were interesting in understanding the foundations of the field. Understanding how to build a bakery lock isn’t all that useful if you really want to implement a lock directly, but you now know more about the underlying problems than you would if we had started looking at complicated practical techniques right away.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05F16DD1-1B51-4973-ACC3-9D15F507A98E}" type="slidenum">
              <a:rPr lang="x-none" smtClean="0"/>
              <a:pPr/>
              <a:t>20</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mtClean="0"/>
              <a:t>At first glance, the </a:t>
            </a:r>
            <a:r>
              <a:rPr lang="en-US" b="1" smtClean="0"/>
              <a:t>AtomicBoolean</a:t>
            </a:r>
            <a:r>
              <a:rPr lang="en-US" smtClean="0"/>
              <a:t> class seems ideal for implementing a spin lock.</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8F24E537-FF01-48D7-862E-C45B7145D53E}" type="slidenum">
              <a:rPr lang="x-none" smtClean="0"/>
              <a:pPr/>
              <a:t>201</a:t>
            </a:fld>
            <a:endParaRPr lang="en-US" smtClean="0"/>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p:spPr>
        <p:txBody>
          <a:bodyPr/>
          <a:lstStyle/>
          <a:p>
            <a:fld id="{3F46A730-1397-49A2-9573-90255658C59E}" type="slidenum">
              <a:rPr lang="x-none" smtClean="0"/>
              <a:pPr/>
              <a:t>202</a:t>
            </a:fld>
            <a:endParaRPr lang="en-US" smtClean="0"/>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p:spPr>
        <p:txBody>
          <a:bodyPr/>
          <a:lstStyle/>
          <a:p>
            <a:r>
              <a:rPr lang="en-US" smtClean="0"/>
              <a:t>Each thread allocates a new QNode for each lock access. A Null predecessor value means that the QNode is not aborted and has not yet completed executing the critical section.</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D39F8354-182B-4327-AF23-5116F042D404}" type="slidenum">
              <a:rPr lang="x-none" smtClean="0"/>
              <a:pPr/>
              <a:t>203</a:t>
            </a:fld>
            <a:endParaRPr lang="en-US" smtClean="0"/>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r>
              <a:rPr lang="en-US" smtClean="0"/>
              <a:t>Each thread allocates a new QNode for each lock access. A Null predecessor value means that the QNode is not aborted and has not yet completed executing the critical section.</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p:spPr>
        <p:txBody>
          <a:bodyPr/>
          <a:lstStyle/>
          <a:p>
            <a:fld id="{DE4AB488-57C8-40CD-BCFF-90A002EB9E75}" type="slidenum">
              <a:rPr lang="x-none" smtClean="0"/>
              <a:pPr/>
              <a:t>204</a:t>
            </a:fld>
            <a:endParaRPr lang="en-US" smtClean="0"/>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p:spPr>
        <p:txBody>
          <a:bodyPr/>
          <a:lstStyle/>
          <a:p>
            <a:r>
              <a:rPr lang="en-US" smtClean="0"/>
              <a:t>Each thread allocates a new QNode for each lock access. A Null predecessor value means that the QNode is not aborted and has not yet completed executing the critical section.</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C9BC408A-F994-4063-A3AA-871975BFF3A1}" type="slidenum">
              <a:rPr lang="x-none" smtClean="0"/>
              <a:pPr/>
              <a:t>205</a:t>
            </a:fld>
            <a:endParaRPr lang="en-US" smtClean="0"/>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r>
              <a:rPr lang="en-US" smtClean="0"/>
              <a:t>Each thread allocates a new QNode for each lock access. A Null predecessor value means that the QNode is not aborted and has not yet completed executing the critical section.</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BEA3E6DF-42E5-47E0-B975-B258713B44B6}" type="slidenum">
              <a:rPr lang="x-none" smtClean="0"/>
              <a:pPr/>
              <a:t>206</a:t>
            </a:fld>
            <a:endParaRPr lang="en-US" smtClean="0"/>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F8DB028B-272F-4B68-9BFE-F7738431F73F}" type="slidenum">
              <a:rPr lang="x-none" smtClean="0"/>
              <a:pPr/>
              <a:t>207</a:t>
            </a:fld>
            <a:endParaRPr lang="en-US" smtClean="0"/>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p:spPr>
        <p:txBody>
          <a:bodyPr/>
          <a:lstStyle/>
          <a:p>
            <a:fld id="{0037AAF5-1156-4BD9-82AF-33468062B6B5}" type="slidenum">
              <a:rPr lang="x-none" smtClean="0"/>
              <a:pPr/>
              <a:t>208</a:t>
            </a:fld>
            <a:endParaRPr lang="en-US" smtClean="0"/>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9E1F8711-F953-426F-947E-FFDA25AB796B}" type="slidenum">
              <a:rPr lang="x-none" smtClean="0"/>
              <a:pPr/>
              <a:t>209</a:t>
            </a:fld>
            <a:endParaRPr lang="en-US" smtClean="0"/>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p:spPr>
        <p:txBody>
          <a:bodyPr/>
          <a:lstStyle/>
          <a:p>
            <a:fld id="{E5B8F369-4EC6-4B4A-954B-1B8C6070CD20}" type="slidenum">
              <a:rPr lang="x-none" smtClean="0"/>
              <a:pPr/>
              <a:t>210</a:t>
            </a:fld>
            <a:endParaRPr lang="en-US" smtClean="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FBC5F6A6-C737-4E3C-8AC2-5C00ADC2642A}" type="slidenum">
              <a:rPr lang="x-none" smtClean="0"/>
              <a:pPr/>
              <a:t>21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r>
              <a:rPr lang="en-US" smtClean="0"/>
              <a:t>If we call </a:t>
            </a:r>
            <a:r>
              <a:rPr lang="en-US" b="1" smtClean="0"/>
              <a:t>getAndSet(</a:t>
            </a:r>
            <a:r>
              <a:rPr lang="en-US" b="1" i="1" smtClean="0"/>
              <a:t>true</a:t>
            </a:r>
            <a:r>
              <a:rPr lang="en-US" b="1" smtClean="0"/>
              <a:t>), </a:t>
            </a:r>
            <a:r>
              <a:rPr lang="en-US" smtClean="0"/>
              <a:t>then we have a </a:t>
            </a:r>
            <a:r>
              <a:rPr lang="en-US" b="1" smtClean="0"/>
              <a:t>test-and-set</a:t>
            </a:r>
            <a:r>
              <a:rPr lang="en-US" smtClean="0"/>
              <a:t>.</a:t>
            </a:r>
          </a:p>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50DEBB21-BD82-4731-9514-D358C163AC3C}" type="slidenum">
              <a:rPr lang="x-none" smtClean="0"/>
              <a:pPr/>
              <a:t>211</a:t>
            </a:fld>
            <a:endParaRPr lang="en-US" smtClean="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fld id="{C7375539-F1A8-45BD-9238-43F59972FAB2}" type="slidenum">
              <a:rPr lang="x-none" smtClean="0"/>
              <a:pPr/>
              <a:t>212</a:t>
            </a:fld>
            <a:endParaRPr lang="en-US" smtClean="0"/>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ECC584BC-460C-42BB-AB0F-69C51E75290D}" type="slidenum">
              <a:rPr lang="x-none" smtClean="0"/>
              <a:pPr/>
              <a:t>213</a:t>
            </a:fld>
            <a:endParaRPr lang="en-US" smtClean="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p:spPr>
        <p:txBody>
          <a:bodyPr/>
          <a:lstStyle/>
          <a:p>
            <a:fld id="{0DABDCF8-2E1B-4996-A0BE-D5FE0F8ECD5D}" type="slidenum">
              <a:rPr lang="x-none" smtClean="0"/>
              <a:pPr/>
              <a:t>214</a:t>
            </a:fld>
            <a:endParaRPr lang="en-US" smtClean="0"/>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AFB42956-18C3-4991-B722-A47E31FDD605}" type="slidenum">
              <a:rPr lang="x-none" smtClean="0"/>
              <a:pPr/>
              <a:t>215</a:t>
            </a:fld>
            <a:endParaRPr lang="en-US" smtClean="0"/>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p:spPr>
        <p:txBody>
          <a:bodyPr/>
          <a:lstStyle/>
          <a:p>
            <a:fld id="{581FF25E-A633-4E19-BE40-174CE547B6CA}" type="slidenum">
              <a:rPr lang="x-none" smtClean="0"/>
              <a:pPr/>
              <a:t>216</a:t>
            </a:fld>
            <a:endParaRPr lang="en-US" smtClean="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972E16DD-2003-47D3-8B83-B59CDEAD5304}" type="slidenum">
              <a:rPr lang="x-none" smtClean="0"/>
              <a:pPr/>
              <a:t>217</a:t>
            </a:fld>
            <a:endParaRPr lang="en-US" smtClean="0"/>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fld id="{0BBA4274-5E80-4AD7-B9DF-C1BDF8B605B1}" type="slidenum">
              <a:rPr lang="x-none" smtClean="0"/>
              <a:pPr/>
              <a:t>218</a:t>
            </a:fld>
            <a:endParaRPr lang="en-US" smtClean="0"/>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58C28BB1-884E-4F68-9021-7CB85C531CA4}" type="slidenum">
              <a:rPr lang="x-none" smtClean="0"/>
              <a:pPr/>
              <a:t>219</a:t>
            </a:fld>
            <a:endParaRPr lang="en-US" smtClean="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fld id="{2F8EDA85-F61A-416A-9694-58D86EC47253}" type="slidenum">
              <a:rPr lang="x-none" smtClean="0"/>
              <a:pPr/>
              <a:t>220</a:t>
            </a:fld>
            <a:endParaRPr lang="en-US" smtClean="0"/>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F6D3B17D-0A73-44DC-B5C4-96FA844EC741}" type="slidenum">
              <a:rPr lang="x-none" smtClean="0"/>
              <a:pPr/>
              <a:t>22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r>
              <a:rPr lang="en-US" smtClean="0"/>
              <a:t>The lock is free when the word's value is </a:t>
            </a:r>
            <a:r>
              <a:rPr lang="en-US" i="1" smtClean="0"/>
              <a:t>false</a:t>
            </a:r>
            <a:r>
              <a:rPr lang="en-US" smtClean="0"/>
              <a:t>, and busy when it is </a:t>
            </a:r>
            <a:r>
              <a:rPr lang="en-US" i="1" smtClean="0"/>
              <a:t>true</a:t>
            </a:r>
            <a:r>
              <a:rPr lang="en-US" smtClean="0"/>
              <a:t>. </a:t>
            </a: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0A92E1C0-3A79-4580-9C47-080FB2A754A4}" type="slidenum">
              <a:rPr lang="x-none" smtClean="0"/>
              <a:pPr/>
              <a:t>221</a:t>
            </a:fld>
            <a:endParaRPr lang="en-US" smtClean="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p:spPr>
        <p:txBody>
          <a:bodyPr/>
          <a:lstStyle/>
          <a:p>
            <a:fld id="{31F0EB19-9754-407A-BABD-DBB32BE3FB09}" type="slidenum">
              <a:rPr lang="x-none" smtClean="0"/>
              <a:pPr/>
              <a:t>222</a:t>
            </a:fld>
            <a:endParaRPr lang="en-US" smtClean="0"/>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69AE3F3A-DE71-4CFB-A344-0CE01EA007B3}" type="slidenum">
              <a:rPr lang="x-none" smtClean="0"/>
              <a:pPr/>
              <a:t>223</a:t>
            </a:fld>
            <a:endParaRPr lang="en-US" smtClean="0"/>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p:spPr>
        <p:txBody>
          <a:bodyPr/>
          <a:lstStyle/>
          <a:p>
            <a:fld id="{05CE1B5F-85D3-4787-8466-2BC72647465B}" type="slidenum">
              <a:rPr lang="x-none" smtClean="0"/>
              <a:pPr/>
              <a:t>224</a:t>
            </a:fld>
            <a:endParaRPr lang="en-US" smtClean="0"/>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91038D49-E63E-499B-AA43-18C15634140E}" type="slidenum">
              <a:rPr lang="x-none" smtClean="0"/>
              <a:pPr/>
              <a:t>225</a:t>
            </a:fld>
            <a:endParaRPr lang="en-US" smtClean="0"/>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2F5722E8-4ACF-4CC9-9B75-0562EB590127}" type="slidenum">
              <a:rPr lang="x-none" smtClean="0"/>
              <a:pPr/>
              <a:t>226</a:t>
            </a:fld>
            <a:endParaRPr lang="en-US" smtClean="0"/>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p:spPr>
        <p:txBody>
          <a:bodyPr/>
          <a:lstStyle/>
          <a:p>
            <a:r>
              <a:rPr lang="en-US" smtClean="0"/>
              <a:t>In case a node is timing out it first checks if tail points to its node, if </a:t>
            </a: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04070743-A9F9-4AB7-A006-206B412CCBE5}" type="slidenum">
              <a:rPr lang="x-none" smtClean="0"/>
              <a:pPr/>
              <a:t>227</a:t>
            </a:fld>
            <a:endParaRPr lang="en-US" smtClean="0"/>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r>
              <a:rPr lang="en-US" smtClean="0"/>
              <a:t>Redirecting to predecessor tells the successors that node belongs to aborted lock() request and that they must spin on its predecessor. </a:t>
            </a: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30C7335A-90B2-4594-98F8-7D34B20198FE}" type="slidenum">
              <a:rPr lang="x-none" smtClean="0"/>
              <a:pPr/>
              <a:t>228</a:t>
            </a:fld>
            <a:endParaRPr lang="en-US" smtClean="0"/>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C7B11438-96AE-4C09-9810-2D5DCC012046}" type="slidenum">
              <a:rPr lang="x-none" smtClean="0"/>
              <a:pPr/>
              <a:t>229</a:t>
            </a:fld>
            <a:endParaRPr lang="en-US" smtClean="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r>
              <a:rPr lang="en-US" smtClean="0"/>
              <a:t>If the CAS() fails, the condition is true, there is a successor and so I must notify it what to wait on since I am timing out. </a:t>
            </a: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p:spPr>
        <p:txBody>
          <a:bodyPr/>
          <a:lstStyle/>
          <a:p>
            <a:fld id="{31A67019-DC13-46AE-AA13-BFD1E1DCBE2C}" type="slidenum">
              <a:rPr lang="x-none" smtClean="0"/>
              <a:pPr/>
              <a:t>230</a:t>
            </a:fld>
            <a:endParaRPr lang="en-US" smtClean="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p:spPr>
        <p:txBody>
          <a:bodyPr/>
          <a:lstStyle/>
          <a:p>
            <a:r>
              <a:rPr lang="en-US" smtClean="0"/>
              <a:t>If the tail points to me, then no one is waiting and putting a null completes the unlock()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2C11163B-5F6D-49A7-B431-D83869931AE4}" type="slidenum">
              <a:rPr lang="x-none" smtClean="0"/>
              <a:pPr/>
              <a:t>23</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r>
              <a:rPr lang="en-US" smtClean="0"/>
              <a:t>Here is what it looks like in more detail.</a:t>
            </a: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ln/>
        </p:spPr>
      </p:sp>
      <p:sp>
        <p:nvSpPr>
          <p:cNvPr id="71683" name="Rectangle 2"/>
          <p:cNvSpPr txBox="1">
            <a:spLocks noGrp="1" noChangeArrowheads="1"/>
          </p:cNvSpPr>
          <p:nvPr>
            <p:ph type="body" idx="1"/>
          </p:nvPr>
        </p:nvSpPr>
        <p:spPr>
          <a:noFill/>
          <a:ln/>
        </p:spPr>
        <p:txBody>
          <a:bodyPr wrap="none" lIns="80163" tIns="40082" rIns="80163" bIns="40082" anchor="ctr"/>
          <a:lstStyle/>
          <a:p>
            <a:endParaRPr lang="en-US" baseline="0" dirty="0"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a:t>
            </a:r>
            <a:r>
              <a:rPr lang="en-US" sz="1200" baseline="0" dirty="0" smtClean="0"/>
              <a:t> threads from different nodes access the data structures in the critical section, these locations bounce around the machine. </a:t>
            </a:r>
            <a:r>
              <a:rPr lang="en-US" dirty="0" smtClean="0">
                <a:solidFill>
                  <a:srgbClr val="000090"/>
                </a:solidFill>
              </a:rPr>
              <a:t>True even for CC-NUMA (Cache Coherent NUMA)</a:t>
            </a:r>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232</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own Dave and </a:t>
            </a:r>
            <a:r>
              <a:rPr lang="en-US" dirty="0" err="1" smtClean="0"/>
              <a:t>Zoran</a:t>
            </a:r>
            <a:r>
              <a:rPr lang="en-US" dirty="0" smtClean="0"/>
              <a:t> were first to notice</a:t>
            </a:r>
            <a:r>
              <a:rPr lang="en-US" baseline="0" dirty="0" smtClean="0"/>
              <a:t> this problem way back in 2003. </a:t>
            </a:r>
            <a:r>
              <a:rPr lang="en-US" dirty="0" smtClean="0">
                <a:solidFill>
                  <a:srgbClr val="000090"/>
                </a:solidFill>
              </a:rPr>
              <a:t>Email from </a:t>
            </a:r>
            <a:r>
              <a:rPr lang="en-US" dirty="0" err="1" smtClean="0">
                <a:solidFill>
                  <a:srgbClr val="000090"/>
                </a:solidFill>
              </a:rPr>
              <a:t>Sumanta</a:t>
            </a:r>
            <a:r>
              <a:rPr lang="en-US" dirty="0" smtClean="0">
                <a:solidFill>
                  <a:srgbClr val="000090"/>
                </a:solidFill>
              </a:rPr>
              <a:t> indicating VOS interest in NUMA locks</a:t>
            </a:r>
          </a:p>
          <a:p>
            <a:pPr marL="0" indent="0">
              <a:buNone/>
            </a:pPr>
            <a:r>
              <a:rPr lang="en-US" dirty="0" smtClean="0">
                <a:solidFill>
                  <a:srgbClr val="000090"/>
                </a:solidFill>
              </a:rPr>
              <a:t>    </a:t>
            </a:r>
            <a:endParaRPr lang="en-US" baseline="0" dirty="0" smtClean="0"/>
          </a:p>
          <a:p>
            <a:endParaRPr lang="en-US" baseline="0" dirty="0" smtClean="0"/>
          </a:p>
          <a:p>
            <a:pPr marL="0" indent="0">
              <a:buNone/>
            </a:pPr>
            <a:r>
              <a:rPr lang="en-US" dirty="0" smtClean="0">
                <a:solidFill>
                  <a:srgbClr val="000090"/>
                </a:solidFill>
              </a:rPr>
              <a:t>Date: Sat, 23 Oct 2010 07:06:16 -0700 </a:t>
            </a:r>
          </a:p>
          <a:p>
            <a:pPr marL="0" indent="0">
              <a:buNone/>
            </a:pPr>
            <a:r>
              <a:rPr lang="en-US" dirty="0" smtClean="0">
                <a:solidFill>
                  <a:srgbClr val="000090"/>
                </a:solidFill>
              </a:rPr>
              <a:t>From: </a:t>
            </a:r>
            <a:r>
              <a:rPr lang="en-US" dirty="0" err="1" smtClean="0">
                <a:solidFill>
                  <a:srgbClr val="000090"/>
                </a:solidFill>
              </a:rPr>
              <a:t>Sumanta</a:t>
            </a:r>
            <a:r>
              <a:rPr lang="en-US" dirty="0" smtClean="0">
                <a:solidFill>
                  <a:srgbClr val="000090"/>
                </a:solidFill>
              </a:rPr>
              <a:t> </a:t>
            </a:r>
            <a:r>
              <a:rPr lang="en-US" dirty="0" err="1" smtClean="0">
                <a:solidFill>
                  <a:srgbClr val="000090"/>
                </a:solidFill>
              </a:rPr>
              <a:t>Chatterjee</a:t>
            </a:r>
            <a:r>
              <a:rPr lang="en-US" dirty="0" smtClean="0">
                <a:solidFill>
                  <a:srgbClr val="000090"/>
                </a:solidFill>
              </a:rPr>
              <a:t> &lt;</a:t>
            </a:r>
            <a:r>
              <a:rPr lang="en-US" dirty="0" err="1" smtClean="0">
                <a:solidFill>
                  <a:srgbClr val="000090"/>
                </a:solidFill>
              </a:rPr>
              <a:t>sumanta.chatterjee@oracle.com</a:t>
            </a:r>
            <a:r>
              <a:rPr lang="en-US" dirty="0" smtClean="0">
                <a:solidFill>
                  <a:srgbClr val="000090"/>
                </a:solidFill>
              </a:rPr>
              <a:t>&gt; </a:t>
            </a:r>
          </a:p>
          <a:p>
            <a:pPr marL="0" indent="0">
              <a:buNone/>
            </a:pPr>
            <a:r>
              <a:rPr lang="en-US" dirty="0" smtClean="0">
                <a:solidFill>
                  <a:srgbClr val="000090"/>
                </a:solidFill>
              </a:rPr>
              <a:t>To: </a:t>
            </a:r>
            <a:r>
              <a:rPr lang="en-US" dirty="0" err="1" smtClean="0">
                <a:solidFill>
                  <a:srgbClr val="000090"/>
                </a:solidFill>
              </a:rPr>
              <a:t>nir.shavit@oracle.com</a:t>
            </a:r>
            <a:r>
              <a:rPr lang="en-US" dirty="0" smtClean="0">
                <a:solidFill>
                  <a:srgbClr val="000090"/>
                </a:solidFill>
              </a:rPr>
              <a:t> </a:t>
            </a:r>
          </a:p>
          <a:p>
            <a:pPr marL="0" indent="0">
              <a:buNone/>
            </a:pPr>
            <a:r>
              <a:rPr lang="en-US" dirty="0" smtClean="0">
                <a:solidFill>
                  <a:srgbClr val="000090"/>
                </a:solidFill>
              </a:rPr>
              <a:t>CC: Dave Dice &lt;</a:t>
            </a:r>
            <a:r>
              <a:rPr lang="en-US" dirty="0" err="1" smtClean="0">
                <a:solidFill>
                  <a:srgbClr val="000090"/>
                </a:solidFill>
              </a:rPr>
              <a:t>dave.dice@oracle.com</a:t>
            </a:r>
            <a:r>
              <a:rPr lang="en-US" dirty="0" smtClean="0">
                <a:solidFill>
                  <a:srgbClr val="000090"/>
                </a:solidFill>
              </a:rPr>
              <a:t>&gt; </a:t>
            </a:r>
          </a:p>
          <a:p>
            <a:pPr marL="0" indent="0">
              <a:buNone/>
            </a:pPr>
            <a:r>
              <a:rPr lang="en-US" dirty="0" smtClean="0">
                <a:solidFill>
                  <a:srgbClr val="000090"/>
                </a:solidFill>
              </a:rPr>
              <a:t>Subject: Re: Hello References</a:t>
            </a:r>
          </a:p>
          <a:p>
            <a:pPr marL="0" indent="0">
              <a:buNone/>
            </a:pPr>
            <a:endParaRPr lang="en-US" dirty="0" smtClean="0">
              <a:solidFill>
                <a:srgbClr val="000090"/>
              </a:solidFill>
            </a:endParaRPr>
          </a:p>
          <a:p>
            <a:pPr marL="0" indent="0">
              <a:buNone/>
            </a:pPr>
            <a:r>
              <a:rPr lang="en-US" dirty="0" smtClean="0">
                <a:solidFill>
                  <a:srgbClr val="000090"/>
                </a:solidFill>
              </a:rPr>
              <a:t>Hi Nir, I will read your paper today. Many thanks for forwarding the paper. I will take up your offer of help. We are trying to design locks that work well in NUMA. Once we have the basic design in place, we will run it by you. Thank you both. </a:t>
            </a:r>
            <a:r>
              <a:rPr lang="en-US" dirty="0" err="1" smtClean="0">
                <a:solidFill>
                  <a:srgbClr val="000090"/>
                </a:solidFill>
              </a:rPr>
              <a:t>Sumanta</a:t>
            </a:r>
            <a:r>
              <a:rPr lang="en-US" dirty="0" smtClean="0">
                <a:solidFill>
                  <a:srgbClr val="000090"/>
                </a:solidFill>
              </a:rPr>
              <a:t> </a:t>
            </a:r>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233</a:t>
            </a:fld>
            <a:endParaRPr lang="en-US"/>
          </a:p>
        </p:txBody>
      </p:sp>
    </p:spTree>
    <p:extLst>
      <p:ext uri="{BB962C8B-B14F-4D97-AF65-F5344CB8AC3E}">
        <p14:creationId xmlns:p14="http://schemas.microsoft.com/office/powerpoint/2010/main" val="143301935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Threads back-off exponentially, back off less if they detect that the thread in the critical section is from the same cluster. </a:t>
            </a:r>
            <a:endParaRPr lang="en-US" dirty="0" smtClean="0"/>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234</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 more complex scheme that implements a </a:t>
            </a:r>
            <a:r>
              <a:rPr lang="en-US" baseline="0" dirty="0" err="1" smtClean="0"/>
              <a:t>globla</a:t>
            </a:r>
            <a:r>
              <a:rPr lang="en-US" baseline="0" dirty="0" smtClean="0"/>
              <a:t> MCS lock. Each thread looks at cached copy of other guys record. Spin locally! Full details of the algorithm appear in the textbook.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236</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a:t>
            </a:r>
            <a:r>
              <a:rPr lang="en-US" baseline="0" dirty="0" smtClean="0"/>
              <a:t> unless you tune it HBO can do far worst than MCS because of the contention</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237</a:t>
            </a:fld>
            <a:endParaRPr lang="en-US"/>
          </a:p>
        </p:txBody>
      </p:sp>
    </p:spTree>
    <p:extLst>
      <p:ext uri="{BB962C8B-B14F-4D97-AF65-F5344CB8AC3E}">
        <p14:creationId xmlns:p14="http://schemas.microsoft.com/office/powerpoint/2010/main" val="1153047585"/>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 simple</a:t>
            </a:r>
            <a:r>
              <a:rPr lang="en-US" baseline="0" dirty="0" smtClean="0"/>
              <a:t> </a:t>
            </a:r>
            <a:r>
              <a:rPr lang="en-US" dirty="0" smtClean="0"/>
              <a:t>idea is hanging right above your head but you can’t see it until you have gone</a:t>
            </a:r>
            <a:r>
              <a:rPr lang="en-US" baseline="0" dirty="0" smtClean="0"/>
              <a:t> through the process of designing enough complex solutions.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239</a:t>
            </a:fld>
            <a:endParaRPr lang="en-US"/>
          </a:p>
        </p:txBody>
      </p:sp>
    </p:spTree>
    <p:extLst>
      <p:ext uri="{BB962C8B-B14F-4D97-AF65-F5344CB8AC3E}">
        <p14:creationId xmlns:p14="http://schemas.microsoft.com/office/powerpoint/2010/main" val="260614126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but </a:t>
            </a:r>
            <a:r>
              <a:rPr lang="en-US" dirty="0" err="1" smtClean="0"/>
              <a:t>isn</a:t>
            </a:r>
            <a:r>
              <a:rPr lang="fr-FR" dirty="0" smtClean="0"/>
              <a:t>’</a:t>
            </a:r>
            <a:r>
              <a:rPr lang="en-US" dirty="0" smtClean="0"/>
              <a:t>t having two levels of locks going to be more expensive than having a single level?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240</a:t>
            </a:fld>
            <a:endParaRPr lang="en-US"/>
          </a:p>
        </p:txBody>
      </p:sp>
    </p:spTree>
    <p:extLst>
      <p:ext uri="{BB962C8B-B14F-4D97-AF65-F5344CB8AC3E}">
        <p14:creationId xmlns:p14="http://schemas.microsoft.com/office/powerpoint/2010/main" val="404087555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Sometimes it takes a whole lot of complicated ideas to get to a really simple one that was right under your nose. </a:t>
            </a:r>
            <a:endParaRPr lang="en-US" dirty="0" smtClean="0"/>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241</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but </a:t>
            </a:r>
            <a:r>
              <a:rPr lang="en-US" dirty="0" err="1" smtClean="0"/>
              <a:t>isn</a:t>
            </a:r>
            <a:r>
              <a:rPr lang="fr-FR" dirty="0" smtClean="0"/>
              <a:t>’</a:t>
            </a:r>
            <a:r>
              <a:rPr lang="en-US" dirty="0" smtClean="0"/>
              <a:t>t having two levels of locks going to be more expensive than having a single level?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244</a:t>
            </a:fld>
            <a:endParaRPr lang="en-US"/>
          </a:p>
        </p:txBody>
      </p:sp>
    </p:spTree>
    <p:extLst>
      <p:ext uri="{BB962C8B-B14F-4D97-AF65-F5344CB8AC3E}">
        <p14:creationId xmlns:p14="http://schemas.microsoft.com/office/powerpoint/2010/main" val="404087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E31BD057-A705-4728-AFB9-1850B6CD96E4}" type="slidenum">
              <a:rPr lang="x-none" smtClean="0"/>
              <a:pPr/>
              <a:t>24</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r>
              <a:rPr lang="en-US" smtClean="0"/>
              <a:t>The lock is just an </a:t>
            </a:r>
            <a:r>
              <a:rPr lang="en-US" b="1" smtClean="0"/>
              <a:t>AtomicBoolean</a:t>
            </a:r>
            <a:r>
              <a:rPr lang="en-US" smtClean="0"/>
              <a:t> initialized to </a:t>
            </a:r>
            <a:r>
              <a:rPr lang="en-US" i="1" smtClean="0"/>
              <a:t>false</a:t>
            </a:r>
            <a:r>
              <a:rPr lang="en-US" smtClean="0"/>
              <a:t>.</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Notice, no global tail, no splicing, utilizing low contention on global lock because.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245</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C-BO-BO Lock</a:t>
            </a:r>
          </a:p>
          <a:p>
            <a:r>
              <a:rPr lang="en-US" sz="1200" b="0" i="0" u="none" strike="noStrike" kern="1200" baseline="0" dirty="0" smtClean="0">
                <a:solidFill>
                  <a:schemeClr val="tx1"/>
                </a:solidFill>
                <a:latin typeface="Arial" pitchFamily="34" charset="0"/>
                <a:ea typeface="+mn-ea"/>
                <a:cs typeface="+mn-cs"/>
              </a:rPr>
              <a:t>In the C-BO-BO lock, the local and global locks are both simple</a:t>
            </a:r>
          </a:p>
          <a:p>
            <a:r>
              <a:rPr lang="en-US" sz="1200" b="0" i="0" u="none" strike="noStrike" kern="1200" baseline="0" dirty="0" smtClean="0">
                <a:solidFill>
                  <a:schemeClr val="tx1"/>
                </a:solidFill>
                <a:latin typeface="Arial" pitchFamily="34" charset="0"/>
                <a:ea typeface="+mn-ea"/>
                <a:cs typeface="+mn-cs"/>
              </a:rPr>
              <a:t>BO locks. The BO lock is trivially thread-oblivious. However, we</a:t>
            </a:r>
          </a:p>
          <a:p>
            <a:r>
              <a:rPr lang="en-US" sz="1200" b="0" i="0" u="none" strike="noStrike" kern="1200" baseline="0" dirty="0" smtClean="0">
                <a:solidFill>
                  <a:schemeClr val="tx1"/>
                </a:solidFill>
                <a:latin typeface="Arial" pitchFamily="34" charset="0"/>
                <a:ea typeface="+mn-ea"/>
                <a:cs typeface="+mn-cs"/>
              </a:rPr>
              <a:t>need to augment the local BO lock to enable cohort detection by</a:t>
            </a:r>
          </a:p>
          <a:p>
            <a:r>
              <a:rPr lang="en-US" sz="1200" b="0" i="0" u="none" strike="noStrike" kern="1200" baseline="0" dirty="0" smtClean="0">
                <a:solidFill>
                  <a:schemeClr val="tx1"/>
                </a:solidFill>
                <a:latin typeface="Arial" pitchFamily="34" charset="0"/>
                <a:ea typeface="+mn-ea"/>
                <a:cs typeface="+mn-cs"/>
              </a:rPr>
              <a:t>exposing the alone? method. Specifically, to implement the alone?</a:t>
            </a:r>
          </a:p>
          <a:p>
            <a:r>
              <a:rPr lang="en-US" sz="1200" b="0" i="0" u="none" strike="noStrike" kern="1200" baseline="0" dirty="0" smtClean="0">
                <a:solidFill>
                  <a:schemeClr val="tx1"/>
                </a:solidFill>
                <a:latin typeface="Arial" pitchFamily="34" charset="0"/>
                <a:ea typeface="+mn-ea"/>
                <a:cs typeface="+mn-cs"/>
              </a:rPr>
              <a:t>method we need to add an indicator to the local BO lock that a</a:t>
            </a:r>
          </a:p>
          <a:p>
            <a:r>
              <a:rPr lang="en-US" sz="1200" b="0" i="0" u="none" strike="noStrike" kern="1200" baseline="0" dirty="0" smtClean="0">
                <a:solidFill>
                  <a:schemeClr val="tx1"/>
                </a:solidFill>
                <a:latin typeface="Arial" pitchFamily="34" charset="0"/>
                <a:ea typeface="+mn-ea"/>
                <a:cs typeface="+mn-cs"/>
              </a:rPr>
              <a:t>successor exists.</a:t>
            </a:r>
          </a:p>
          <a:p>
            <a:r>
              <a:rPr lang="en-US" sz="1200" b="0" i="0" u="none" strike="noStrike" kern="1200" baseline="0" dirty="0" smtClean="0">
                <a:solidFill>
                  <a:schemeClr val="tx1"/>
                </a:solidFill>
                <a:latin typeface="Arial" pitchFamily="34" charset="0"/>
                <a:ea typeface="+mn-ea"/>
                <a:cs typeface="+mn-cs"/>
              </a:rPr>
              <a:t>To that end we add to the lock a new successor-exists </a:t>
            </a:r>
            <a:r>
              <a:rPr lang="en-US" sz="1200" b="0" i="0" u="none" strike="noStrike" kern="1200" baseline="0" dirty="0" err="1" smtClean="0">
                <a:solidFill>
                  <a:schemeClr val="tx1"/>
                </a:solidFill>
                <a:latin typeface="Arial" pitchFamily="34" charset="0"/>
                <a:ea typeface="+mn-ea"/>
                <a:cs typeface="+mn-cs"/>
              </a:rPr>
              <a:t>boolean</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field. This field is initially false, and is set to true by a thread</a:t>
            </a:r>
          </a:p>
          <a:p>
            <a:r>
              <a:rPr lang="en-US" sz="1200" b="0" i="0" u="none" strike="noStrike" kern="1200" baseline="0" dirty="0" smtClean="0">
                <a:solidFill>
                  <a:schemeClr val="tx1"/>
                </a:solidFill>
                <a:latin typeface="Arial" pitchFamily="34" charset="0"/>
                <a:ea typeface="+mn-ea"/>
                <a:cs typeface="+mn-cs"/>
              </a:rPr>
              <a:t>immediately before it attempts to CAS the test-and-test-and-set</a:t>
            </a:r>
          </a:p>
          <a:p>
            <a:r>
              <a:rPr lang="en-US" sz="1200" b="0" i="0" u="none" strike="noStrike" kern="1200" baseline="0" dirty="0" smtClean="0">
                <a:solidFill>
                  <a:schemeClr val="tx1"/>
                </a:solidFill>
                <a:latin typeface="Arial" pitchFamily="34" charset="0"/>
                <a:ea typeface="+mn-ea"/>
                <a:cs typeface="+mn-cs"/>
              </a:rPr>
              <a:t>lock state. Once a thread succeeds in the CAS and acquires the</a:t>
            </a:r>
          </a:p>
          <a:p>
            <a:r>
              <a:rPr lang="en-US" sz="1200" b="0" i="0" u="none" strike="noStrike" kern="1200" baseline="0" dirty="0" smtClean="0">
                <a:solidFill>
                  <a:schemeClr val="tx1"/>
                </a:solidFill>
                <a:latin typeface="Arial" pitchFamily="34" charset="0"/>
                <a:ea typeface="+mn-ea"/>
                <a:cs typeface="+mn-cs"/>
              </a:rPr>
              <a:t>local lock, it writes false to the successor-exists field, effectively</a:t>
            </a:r>
          </a:p>
          <a:p>
            <a:r>
              <a:rPr lang="en-US" sz="1200" b="0" i="0" u="none" strike="noStrike" kern="1200" baseline="0" dirty="0" smtClean="0">
                <a:solidFill>
                  <a:schemeClr val="tx1"/>
                </a:solidFill>
                <a:latin typeface="Arial" pitchFamily="34" charset="0"/>
                <a:ea typeface="+mn-ea"/>
                <a:cs typeface="+mn-cs"/>
              </a:rPr>
              <a:t>resetting it. The alone? method will check the successor-exists</a:t>
            </a:r>
          </a:p>
          <a:p>
            <a:r>
              <a:rPr lang="en-US" sz="1200" b="0" i="0" u="none" strike="noStrike" kern="1200" baseline="0" dirty="0" smtClean="0">
                <a:solidFill>
                  <a:schemeClr val="tx1"/>
                </a:solidFill>
                <a:latin typeface="Arial" pitchFamily="34" charset="0"/>
                <a:ea typeface="+mn-ea"/>
                <a:cs typeface="+mn-cs"/>
              </a:rPr>
              <a:t>field, and if it is true, a successor must exist since it was set</a:t>
            </a:r>
          </a:p>
          <a:p>
            <a:r>
              <a:rPr lang="en-US" sz="1200" b="0" i="0" u="none" strike="noStrike" kern="1200" baseline="0" dirty="0" smtClean="0">
                <a:solidFill>
                  <a:schemeClr val="tx1"/>
                </a:solidFill>
                <a:latin typeface="Arial" pitchFamily="34" charset="0"/>
                <a:ea typeface="+mn-ea"/>
                <a:cs typeface="+mn-cs"/>
              </a:rPr>
              <a:t>after the reset by the local lock winner. Alone? returns the logical</a:t>
            </a:r>
          </a:p>
          <a:p>
            <a:r>
              <a:rPr lang="en-US" sz="1200" b="0" i="0" u="none" strike="noStrike" kern="1200" baseline="0" dirty="0" smtClean="0">
                <a:solidFill>
                  <a:schemeClr val="tx1"/>
                </a:solidFill>
                <a:latin typeface="Arial" pitchFamily="34" charset="0"/>
                <a:ea typeface="+mn-ea"/>
                <a:cs typeface="+mn-cs"/>
              </a:rPr>
              <a:t>complement of successor-exists.</a:t>
            </a:r>
          </a:p>
          <a:p>
            <a:r>
              <a:rPr lang="en-US" sz="1200" b="0" i="0" u="none" strike="noStrike" kern="1200" baseline="0" dirty="0" smtClean="0">
                <a:solidFill>
                  <a:schemeClr val="tx1"/>
                </a:solidFill>
                <a:latin typeface="Arial" pitchFamily="34" charset="0"/>
                <a:ea typeface="+mn-ea"/>
                <a:cs typeface="+mn-cs"/>
              </a:rPr>
              <a:t>The lock releaser uses the alone? method to determine if it can</a:t>
            </a:r>
          </a:p>
          <a:p>
            <a:r>
              <a:rPr lang="en-US" sz="1200" b="0" i="0" u="none" strike="noStrike" kern="1200" baseline="0" dirty="0" smtClean="0">
                <a:solidFill>
                  <a:schemeClr val="tx1"/>
                </a:solidFill>
                <a:latin typeface="Arial" pitchFamily="34" charset="0"/>
                <a:ea typeface="+mn-ea"/>
                <a:cs typeface="+mn-cs"/>
              </a:rPr>
              <a:t>correctly release the local lock in local release state. If it does</a:t>
            </a:r>
          </a:p>
          <a:p>
            <a:r>
              <a:rPr lang="en-US" sz="1200" b="0" i="0" u="none" strike="noStrike" kern="1200" baseline="0" dirty="0" smtClean="0">
                <a:solidFill>
                  <a:schemeClr val="tx1"/>
                </a:solidFill>
                <a:latin typeface="Arial" pitchFamily="34" charset="0"/>
                <a:ea typeface="+mn-ea"/>
                <a:cs typeface="+mn-cs"/>
              </a:rPr>
              <a:t>so, the following lock owner of the local lock implicitly inherits</a:t>
            </a:r>
          </a:p>
          <a:p>
            <a:r>
              <a:rPr lang="en-US" sz="1200" b="0" i="0" u="none" strike="noStrike" kern="1200" baseline="0" dirty="0" smtClean="0">
                <a:solidFill>
                  <a:schemeClr val="tx1"/>
                </a:solidFill>
                <a:latin typeface="Arial" pitchFamily="34" charset="0"/>
                <a:ea typeface="+mn-ea"/>
                <a:cs typeface="+mn-cs"/>
              </a:rPr>
              <a:t>ownership of the global BO lock. Otherwise, the local lock is in</a:t>
            </a:r>
          </a:p>
          <a:p>
            <a:r>
              <a:rPr lang="en-US" sz="1200" b="0" i="0" u="none" strike="noStrike" kern="1200" baseline="0" dirty="0" smtClean="0">
                <a:solidFill>
                  <a:schemeClr val="tx1"/>
                </a:solidFill>
                <a:latin typeface="Arial" pitchFamily="34" charset="0"/>
                <a:ea typeface="+mn-ea"/>
                <a:cs typeface="+mn-cs"/>
              </a:rPr>
              <a:t>the global release state, in which case, the new local lock owner</a:t>
            </a:r>
          </a:p>
          <a:p>
            <a:r>
              <a:rPr lang="en-US" sz="1200" b="0" i="0" u="none" strike="noStrike" kern="1200" baseline="0" dirty="0" smtClean="0">
                <a:solidFill>
                  <a:schemeClr val="tx1"/>
                </a:solidFill>
                <a:latin typeface="Arial" pitchFamily="34" charset="0"/>
                <a:ea typeface="+mn-ea"/>
                <a:cs typeface="+mn-cs"/>
              </a:rPr>
              <a:t>must acquire the global lock as well. Notice that it is possible that</a:t>
            </a:r>
          </a:p>
          <a:p>
            <a:r>
              <a:rPr lang="en-US" sz="1200" b="0" i="0" u="none" strike="noStrike" kern="1200" baseline="0" dirty="0" smtClean="0">
                <a:solidFill>
                  <a:schemeClr val="tx1"/>
                </a:solidFill>
                <a:latin typeface="Arial" pitchFamily="34" charset="0"/>
                <a:ea typeface="+mn-ea"/>
                <a:cs typeface="+mn-cs"/>
              </a:rPr>
              <a:t>another successor thread executing lock exists even if the field is</a:t>
            </a:r>
          </a:p>
          <a:p>
            <a:r>
              <a:rPr lang="en-US" sz="1200" b="0" i="0" u="none" strike="noStrike" kern="1200" baseline="0" dirty="0" smtClean="0">
                <a:solidFill>
                  <a:schemeClr val="tx1"/>
                </a:solidFill>
                <a:latin typeface="Arial" pitchFamily="34" charset="0"/>
                <a:ea typeface="+mn-ea"/>
                <a:cs typeface="+mn-cs"/>
              </a:rPr>
              <a:t>false, simply because the post-acquisition reset of successor-exists</a:t>
            </a:r>
          </a:p>
          <a:p>
            <a:r>
              <a:rPr lang="en-US" sz="1200" b="0" i="0" u="none" strike="noStrike" kern="1200" baseline="0" dirty="0" smtClean="0">
                <a:solidFill>
                  <a:schemeClr val="tx1"/>
                </a:solidFill>
                <a:latin typeface="Arial" pitchFamily="34" charset="0"/>
                <a:ea typeface="+mn-ea"/>
                <a:cs typeface="+mn-cs"/>
              </a:rPr>
              <a:t>by the local lock winner could have overwritten the successor’s</a:t>
            </a:r>
          </a:p>
          <a:p>
            <a:r>
              <a:rPr lang="en-US" sz="1200" b="0" i="0" u="none" strike="noStrike" kern="1200" baseline="0" dirty="0" smtClean="0">
                <a:solidFill>
                  <a:schemeClr val="tx1"/>
                </a:solidFill>
                <a:latin typeface="Arial" pitchFamily="34" charset="0"/>
                <a:ea typeface="+mn-ea"/>
                <a:cs typeface="+mn-cs"/>
              </a:rPr>
              <a:t>setting of the successor-exists field. This type of incorrect-false</a:t>
            </a:r>
          </a:p>
          <a:p>
            <a:r>
              <a:rPr lang="en-US" sz="1200" b="0" i="0" u="none" strike="noStrike" kern="1200" baseline="0" dirty="0" smtClean="0">
                <a:solidFill>
                  <a:schemeClr val="tx1"/>
                </a:solidFill>
                <a:latin typeface="Arial" pitchFamily="34" charset="0"/>
                <a:ea typeface="+mn-ea"/>
                <a:cs typeface="+mn-cs"/>
              </a:rPr>
              <a:t>result observed in successor-exists is allowed – it will at worst cause</a:t>
            </a:r>
          </a:p>
          <a:p>
            <a:r>
              <a:rPr lang="en-US" sz="1200" b="0" i="0" u="none" strike="noStrike" kern="1200" baseline="0" dirty="0" smtClean="0">
                <a:solidFill>
                  <a:schemeClr val="tx1"/>
                </a:solidFill>
                <a:latin typeface="Arial" pitchFamily="34" charset="0"/>
                <a:ea typeface="+mn-ea"/>
                <a:cs typeface="+mn-cs"/>
              </a:rPr>
              <a:t>an unnecessary release of the global lock, but not affect correctness</a:t>
            </a:r>
          </a:p>
          <a:p>
            <a:r>
              <a:rPr lang="en-US" sz="1200" b="0" i="0" u="none" strike="noStrike" kern="1200" baseline="0" dirty="0" smtClean="0">
                <a:solidFill>
                  <a:schemeClr val="tx1"/>
                </a:solidFill>
                <a:latin typeface="Arial" pitchFamily="34" charset="0"/>
                <a:ea typeface="+mn-ea"/>
                <a:cs typeface="+mn-cs"/>
              </a:rPr>
              <a:t>of the algorithm.</a:t>
            </a:r>
          </a:p>
          <a:p>
            <a:r>
              <a:rPr lang="en-US" sz="1200" b="0" i="0" u="none" strike="noStrike" kern="1200" baseline="0" dirty="0" smtClean="0">
                <a:solidFill>
                  <a:schemeClr val="tx1"/>
                </a:solidFill>
                <a:latin typeface="Arial" pitchFamily="34" charset="0"/>
                <a:ea typeface="+mn-ea"/>
                <a:cs typeface="+mn-cs"/>
              </a:rPr>
              <a:t>However, incorrect-false conditions can result in greater contention</a:t>
            </a:r>
          </a:p>
          <a:p>
            <a:r>
              <a:rPr lang="en-US" sz="1200" b="0" i="0" u="none" strike="noStrike" kern="1200" baseline="0" dirty="0" smtClean="0">
                <a:solidFill>
                  <a:schemeClr val="tx1"/>
                </a:solidFill>
                <a:latin typeface="Arial" pitchFamily="34" charset="0"/>
                <a:ea typeface="+mn-ea"/>
                <a:cs typeface="+mn-cs"/>
              </a:rPr>
              <a:t>at the global lock, which we would like to avoid. To that</a:t>
            </a:r>
          </a:p>
          <a:p>
            <a:r>
              <a:rPr lang="en-US" sz="1200" b="0" i="0" u="none" strike="noStrike" kern="1200" baseline="0" dirty="0" smtClean="0">
                <a:solidFill>
                  <a:schemeClr val="tx1"/>
                </a:solidFill>
                <a:latin typeface="Arial" pitchFamily="34" charset="0"/>
                <a:ea typeface="+mn-ea"/>
                <a:cs typeface="+mn-cs"/>
              </a:rPr>
              <a:t>end, a thread that spins on the local lock also checks the </a:t>
            </a:r>
            <a:r>
              <a:rPr lang="en-US" sz="1200" b="0" i="0" u="none" strike="noStrike" kern="1200" baseline="0" dirty="0" err="1" smtClean="0">
                <a:solidFill>
                  <a:schemeClr val="tx1"/>
                </a:solidFill>
                <a:latin typeface="Arial" pitchFamily="34" charset="0"/>
                <a:ea typeface="+mn-ea"/>
                <a:cs typeface="+mn-cs"/>
              </a:rPr>
              <a:t>successorexists</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flag, and sets it back to true if it observes that the flag has</a:t>
            </a:r>
          </a:p>
          <a:p>
            <a:r>
              <a:rPr lang="en-US" sz="1200" b="0" i="0" u="none" strike="noStrike" kern="1200" baseline="0" dirty="0" smtClean="0">
                <a:solidFill>
                  <a:schemeClr val="tx1"/>
                </a:solidFill>
                <a:latin typeface="Arial" pitchFamily="34" charset="0"/>
                <a:ea typeface="+mn-ea"/>
                <a:cs typeface="+mn-cs"/>
              </a:rPr>
              <a:t>been reset (by the current lock owner). This is likely to lead to extra</a:t>
            </a:r>
          </a:p>
          <a:p>
            <a:r>
              <a:rPr lang="en-US" sz="1200" b="0" i="0" u="none" strike="noStrike" kern="1200" baseline="0" dirty="0" smtClean="0">
                <a:solidFill>
                  <a:schemeClr val="tx1"/>
                </a:solidFill>
                <a:latin typeface="Arial" pitchFamily="34" charset="0"/>
                <a:ea typeface="+mn-ea"/>
                <a:cs typeface="+mn-cs"/>
              </a:rPr>
              <a:t>contention on the cache line containing the flag, but most of this</a:t>
            </a:r>
          </a:p>
          <a:p>
            <a:r>
              <a:rPr lang="en-US" sz="1200" b="0" i="0" u="none" strike="noStrike" kern="1200" baseline="0" dirty="0" smtClean="0">
                <a:solidFill>
                  <a:schemeClr val="tx1"/>
                </a:solidFill>
                <a:latin typeface="Arial" pitchFamily="34" charset="0"/>
                <a:ea typeface="+mn-ea"/>
                <a:cs typeface="+mn-cs"/>
              </a:rPr>
              <a:t>contention does not lie in the critical path of the lock acquisition</a:t>
            </a:r>
          </a:p>
          <a:p>
            <a:r>
              <a:rPr lang="en-US" sz="1200" b="0" i="0" u="none" strike="noStrike" kern="1200" baseline="0" dirty="0" smtClean="0">
                <a:solidFill>
                  <a:schemeClr val="tx1"/>
                </a:solidFill>
                <a:latin typeface="Arial" pitchFamily="34" charset="0"/>
                <a:ea typeface="+mn-ea"/>
                <a:cs typeface="+mn-cs"/>
              </a:rPr>
              <a:t>operation. Furthermore, intra-cluster write-sharing typically enjoys</a:t>
            </a:r>
          </a:p>
          <a:p>
            <a:r>
              <a:rPr lang="en-US" sz="1200" b="0" i="0" u="none" strike="noStrike" kern="1200" baseline="0" dirty="0" smtClean="0">
                <a:solidFill>
                  <a:schemeClr val="tx1"/>
                </a:solidFill>
                <a:latin typeface="Arial" pitchFamily="34" charset="0"/>
                <a:ea typeface="+mn-ea"/>
                <a:cs typeface="+mn-cs"/>
              </a:rPr>
              <a:t>low latency, mitigating any ill-effects of contention on cache lines</a:t>
            </a:r>
          </a:p>
          <a:p>
            <a:r>
              <a:rPr lang="en-US" sz="1200" b="0" i="0" u="none" strike="noStrike" kern="1200" baseline="0" dirty="0" smtClean="0">
                <a:solidFill>
                  <a:schemeClr val="tx1"/>
                </a:solidFill>
                <a:latin typeface="Arial" pitchFamily="34" charset="0"/>
                <a:ea typeface="+mn-ea"/>
                <a:cs typeface="+mn-cs"/>
              </a:rPr>
              <a:t>that might be modified by threads on the same cluster. These observations</a:t>
            </a:r>
          </a:p>
          <a:p>
            <a:r>
              <a:rPr lang="en-US" sz="1200" b="0" i="0" u="none" strike="noStrike" kern="1200" baseline="0" dirty="0" smtClean="0">
                <a:solidFill>
                  <a:schemeClr val="tx1"/>
                </a:solidFill>
                <a:latin typeface="Arial" pitchFamily="34" charset="0"/>
                <a:ea typeface="+mn-ea"/>
                <a:cs typeface="+mn-cs"/>
              </a:rPr>
              <a:t>are confirmed in our empirical evaluation.</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246</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C-BO-BO Lock</a:t>
            </a:r>
          </a:p>
          <a:p>
            <a:r>
              <a:rPr lang="en-US" sz="1200" b="0" i="0" u="none" strike="noStrike" kern="1200" baseline="0" dirty="0" smtClean="0">
                <a:solidFill>
                  <a:schemeClr val="tx1"/>
                </a:solidFill>
                <a:latin typeface="Arial" pitchFamily="34" charset="0"/>
                <a:ea typeface="+mn-ea"/>
                <a:cs typeface="+mn-cs"/>
              </a:rPr>
              <a:t>In the C-BO-BO lock, the local and global locks are both simple</a:t>
            </a:r>
          </a:p>
          <a:p>
            <a:r>
              <a:rPr lang="en-US" sz="1200" b="0" i="0" u="none" strike="noStrike" kern="1200" baseline="0" dirty="0" smtClean="0">
                <a:solidFill>
                  <a:schemeClr val="tx1"/>
                </a:solidFill>
                <a:latin typeface="Arial" pitchFamily="34" charset="0"/>
                <a:ea typeface="+mn-ea"/>
                <a:cs typeface="+mn-cs"/>
              </a:rPr>
              <a:t>BO locks. The BO lock is trivially thread-oblivious. However, we</a:t>
            </a:r>
          </a:p>
          <a:p>
            <a:r>
              <a:rPr lang="en-US" sz="1200" b="0" i="0" u="none" strike="noStrike" kern="1200" baseline="0" dirty="0" smtClean="0">
                <a:solidFill>
                  <a:schemeClr val="tx1"/>
                </a:solidFill>
                <a:latin typeface="Arial" pitchFamily="34" charset="0"/>
                <a:ea typeface="+mn-ea"/>
                <a:cs typeface="+mn-cs"/>
              </a:rPr>
              <a:t>need to augment the local BO lock to enable cohort detection by</a:t>
            </a:r>
          </a:p>
          <a:p>
            <a:r>
              <a:rPr lang="en-US" sz="1200" b="0" i="0" u="none" strike="noStrike" kern="1200" baseline="0" dirty="0" smtClean="0">
                <a:solidFill>
                  <a:schemeClr val="tx1"/>
                </a:solidFill>
                <a:latin typeface="Arial" pitchFamily="34" charset="0"/>
                <a:ea typeface="+mn-ea"/>
                <a:cs typeface="+mn-cs"/>
              </a:rPr>
              <a:t>exposing the alone? method. Specifically, to implement the alone?</a:t>
            </a:r>
          </a:p>
          <a:p>
            <a:r>
              <a:rPr lang="en-US" sz="1200" b="0" i="0" u="none" strike="noStrike" kern="1200" baseline="0" dirty="0" smtClean="0">
                <a:solidFill>
                  <a:schemeClr val="tx1"/>
                </a:solidFill>
                <a:latin typeface="Arial" pitchFamily="34" charset="0"/>
                <a:ea typeface="+mn-ea"/>
                <a:cs typeface="+mn-cs"/>
              </a:rPr>
              <a:t>method we need to add an indicator to the local BO lock that a</a:t>
            </a:r>
          </a:p>
          <a:p>
            <a:r>
              <a:rPr lang="en-US" sz="1200" b="0" i="0" u="none" strike="noStrike" kern="1200" baseline="0" dirty="0" smtClean="0">
                <a:solidFill>
                  <a:schemeClr val="tx1"/>
                </a:solidFill>
                <a:latin typeface="Arial" pitchFamily="34" charset="0"/>
                <a:ea typeface="+mn-ea"/>
                <a:cs typeface="+mn-cs"/>
              </a:rPr>
              <a:t>successor exists.</a:t>
            </a:r>
          </a:p>
          <a:p>
            <a:r>
              <a:rPr lang="en-US" sz="1200" b="0" i="0" u="none" strike="noStrike" kern="1200" baseline="0" dirty="0" smtClean="0">
                <a:solidFill>
                  <a:schemeClr val="tx1"/>
                </a:solidFill>
                <a:latin typeface="Arial" pitchFamily="34" charset="0"/>
                <a:ea typeface="+mn-ea"/>
                <a:cs typeface="+mn-cs"/>
              </a:rPr>
              <a:t>To that end we add to the lock a new successor-exists </a:t>
            </a:r>
            <a:r>
              <a:rPr lang="en-US" sz="1200" b="0" i="0" u="none" strike="noStrike" kern="1200" baseline="0" dirty="0" err="1" smtClean="0">
                <a:solidFill>
                  <a:schemeClr val="tx1"/>
                </a:solidFill>
                <a:latin typeface="Arial" pitchFamily="34" charset="0"/>
                <a:ea typeface="+mn-ea"/>
                <a:cs typeface="+mn-cs"/>
              </a:rPr>
              <a:t>boolean</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field. This field is initially false, and is set to true by a thread</a:t>
            </a:r>
          </a:p>
          <a:p>
            <a:r>
              <a:rPr lang="en-US" sz="1200" b="0" i="0" u="none" strike="noStrike" kern="1200" baseline="0" dirty="0" smtClean="0">
                <a:solidFill>
                  <a:schemeClr val="tx1"/>
                </a:solidFill>
                <a:latin typeface="Arial" pitchFamily="34" charset="0"/>
                <a:ea typeface="+mn-ea"/>
                <a:cs typeface="+mn-cs"/>
              </a:rPr>
              <a:t>immediately before it attempts to CAS the test-and-test-and-set</a:t>
            </a:r>
          </a:p>
          <a:p>
            <a:r>
              <a:rPr lang="en-US" sz="1200" b="0" i="0" u="none" strike="noStrike" kern="1200" baseline="0" dirty="0" smtClean="0">
                <a:solidFill>
                  <a:schemeClr val="tx1"/>
                </a:solidFill>
                <a:latin typeface="Arial" pitchFamily="34" charset="0"/>
                <a:ea typeface="+mn-ea"/>
                <a:cs typeface="+mn-cs"/>
              </a:rPr>
              <a:t>lock state. Once a thread succeeds in the CAS and acquires the</a:t>
            </a:r>
          </a:p>
          <a:p>
            <a:r>
              <a:rPr lang="en-US" sz="1200" b="0" i="0" u="none" strike="noStrike" kern="1200" baseline="0" dirty="0" smtClean="0">
                <a:solidFill>
                  <a:schemeClr val="tx1"/>
                </a:solidFill>
                <a:latin typeface="Arial" pitchFamily="34" charset="0"/>
                <a:ea typeface="+mn-ea"/>
                <a:cs typeface="+mn-cs"/>
              </a:rPr>
              <a:t>local lock, it writes false to the successor-exists field, effectively</a:t>
            </a:r>
          </a:p>
          <a:p>
            <a:r>
              <a:rPr lang="en-US" sz="1200" b="0" i="0" u="none" strike="noStrike" kern="1200" baseline="0" dirty="0" smtClean="0">
                <a:solidFill>
                  <a:schemeClr val="tx1"/>
                </a:solidFill>
                <a:latin typeface="Arial" pitchFamily="34" charset="0"/>
                <a:ea typeface="+mn-ea"/>
                <a:cs typeface="+mn-cs"/>
              </a:rPr>
              <a:t>resetting it. The alone? method will check the successor-exists</a:t>
            </a:r>
          </a:p>
          <a:p>
            <a:r>
              <a:rPr lang="en-US" sz="1200" b="0" i="0" u="none" strike="noStrike" kern="1200" baseline="0" dirty="0" smtClean="0">
                <a:solidFill>
                  <a:schemeClr val="tx1"/>
                </a:solidFill>
                <a:latin typeface="Arial" pitchFamily="34" charset="0"/>
                <a:ea typeface="+mn-ea"/>
                <a:cs typeface="+mn-cs"/>
              </a:rPr>
              <a:t>field, and if it is true, a successor must exist since it was set</a:t>
            </a:r>
          </a:p>
          <a:p>
            <a:r>
              <a:rPr lang="en-US" sz="1200" b="0" i="0" u="none" strike="noStrike" kern="1200" baseline="0" dirty="0" smtClean="0">
                <a:solidFill>
                  <a:schemeClr val="tx1"/>
                </a:solidFill>
                <a:latin typeface="Arial" pitchFamily="34" charset="0"/>
                <a:ea typeface="+mn-ea"/>
                <a:cs typeface="+mn-cs"/>
              </a:rPr>
              <a:t>after the reset by the local lock winner. Alone? returns the logical</a:t>
            </a:r>
          </a:p>
          <a:p>
            <a:r>
              <a:rPr lang="en-US" sz="1200" b="0" i="0" u="none" strike="noStrike" kern="1200" baseline="0" dirty="0" smtClean="0">
                <a:solidFill>
                  <a:schemeClr val="tx1"/>
                </a:solidFill>
                <a:latin typeface="Arial" pitchFamily="34" charset="0"/>
                <a:ea typeface="+mn-ea"/>
                <a:cs typeface="+mn-cs"/>
              </a:rPr>
              <a:t>complement of successor-exists.</a:t>
            </a:r>
          </a:p>
          <a:p>
            <a:r>
              <a:rPr lang="en-US" sz="1200" b="0" i="0" u="none" strike="noStrike" kern="1200" baseline="0" dirty="0" smtClean="0">
                <a:solidFill>
                  <a:schemeClr val="tx1"/>
                </a:solidFill>
                <a:latin typeface="Arial" pitchFamily="34" charset="0"/>
                <a:ea typeface="+mn-ea"/>
                <a:cs typeface="+mn-cs"/>
              </a:rPr>
              <a:t>The lock releaser uses the alone? method to determine if it can</a:t>
            </a:r>
          </a:p>
          <a:p>
            <a:r>
              <a:rPr lang="en-US" sz="1200" b="0" i="0" u="none" strike="noStrike" kern="1200" baseline="0" dirty="0" smtClean="0">
                <a:solidFill>
                  <a:schemeClr val="tx1"/>
                </a:solidFill>
                <a:latin typeface="Arial" pitchFamily="34" charset="0"/>
                <a:ea typeface="+mn-ea"/>
                <a:cs typeface="+mn-cs"/>
              </a:rPr>
              <a:t>correctly release the local lock in local release state. If it does</a:t>
            </a:r>
          </a:p>
          <a:p>
            <a:r>
              <a:rPr lang="en-US" sz="1200" b="0" i="0" u="none" strike="noStrike" kern="1200" baseline="0" dirty="0" smtClean="0">
                <a:solidFill>
                  <a:schemeClr val="tx1"/>
                </a:solidFill>
                <a:latin typeface="Arial" pitchFamily="34" charset="0"/>
                <a:ea typeface="+mn-ea"/>
                <a:cs typeface="+mn-cs"/>
              </a:rPr>
              <a:t>so, the following lock owner of the local lock implicitly inherits</a:t>
            </a:r>
          </a:p>
          <a:p>
            <a:r>
              <a:rPr lang="en-US" sz="1200" b="0" i="0" u="none" strike="noStrike" kern="1200" baseline="0" dirty="0" smtClean="0">
                <a:solidFill>
                  <a:schemeClr val="tx1"/>
                </a:solidFill>
                <a:latin typeface="Arial" pitchFamily="34" charset="0"/>
                <a:ea typeface="+mn-ea"/>
                <a:cs typeface="+mn-cs"/>
              </a:rPr>
              <a:t>ownership of the global BO lock. Otherwise, the local lock is in</a:t>
            </a:r>
          </a:p>
          <a:p>
            <a:r>
              <a:rPr lang="en-US" sz="1200" b="0" i="0" u="none" strike="noStrike" kern="1200" baseline="0" dirty="0" smtClean="0">
                <a:solidFill>
                  <a:schemeClr val="tx1"/>
                </a:solidFill>
                <a:latin typeface="Arial" pitchFamily="34" charset="0"/>
                <a:ea typeface="+mn-ea"/>
                <a:cs typeface="+mn-cs"/>
              </a:rPr>
              <a:t>the global release state, in which case, the new local lock owner</a:t>
            </a:r>
          </a:p>
          <a:p>
            <a:r>
              <a:rPr lang="en-US" sz="1200" b="0" i="0" u="none" strike="noStrike" kern="1200" baseline="0" dirty="0" smtClean="0">
                <a:solidFill>
                  <a:schemeClr val="tx1"/>
                </a:solidFill>
                <a:latin typeface="Arial" pitchFamily="34" charset="0"/>
                <a:ea typeface="+mn-ea"/>
                <a:cs typeface="+mn-cs"/>
              </a:rPr>
              <a:t>must acquire the global lock as well. Notice that it is possible that</a:t>
            </a:r>
          </a:p>
          <a:p>
            <a:r>
              <a:rPr lang="en-US" sz="1200" b="0" i="0" u="none" strike="noStrike" kern="1200" baseline="0" dirty="0" smtClean="0">
                <a:solidFill>
                  <a:schemeClr val="tx1"/>
                </a:solidFill>
                <a:latin typeface="Arial" pitchFamily="34" charset="0"/>
                <a:ea typeface="+mn-ea"/>
                <a:cs typeface="+mn-cs"/>
              </a:rPr>
              <a:t>another successor thread executing lock exists even if the field is</a:t>
            </a:r>
          </a:p>
          <a:p>
            <a:r>
              <a:rPr lang="en-US" sz="1200" b="0" i="0" u="none" strike="noStrike" kern="1200" baseline="0" dirty="0" smtClean="0">
                <a:solidFill>
                  <a:schemeClr val="tx1"/>
                </a:solidFill>
                <a:latin typeface="Arial" pitchFamily="34" charset="0"/>
                <a:ea typeface="+mn-ea"/>
                <a:cs typeface="+mn-cs"/>
              </a:rPr>
              <a:t>false, simply because the post-acquisition reset of successor-exists</a:t>
            </a:r>
          </a:p>
          <a:p>
            <a:r>
              <a:rPr lang="en-US" sz="1200" b="0" i="0" u="none" strike="noStrike" kern="1200" baseline="0" dirty="0" smtClean="0">
                <a:solidFill>
                  <a:schemeClr val="tx1"/>
                </a:solidFill>
                <a:latin typeface="Arial" pitchFamily="34" charset="0"/>
                <a:ea typeface="+mn-ea"/>
                <a:cs typeface="+mn-cs"/>
              </a:rPr>
              <a:t>by the local lock winner could have overwritten the successor’s</a:t>
            </a:r>
          </a:p>
          <a:p>
            <a:r>
              <a:rPr lang="en-US" sz="1200" b="0" i="0" u="none" strike="noStrike" kern="1200" baseline="0" dirty="0" smtClean="0">
                <a:solidFill>
                  <a:schemeClr val="tx1"/>
                </a:solidFill>
                <a:latin typeface="Arial" pitchFamily="34" charset="0"/>
                <a:ea typeface="+mn-ea"/>
                <a:cs typeface="+mn-cs"/>
              </a:rPr>
              <a:t>setting of the successor-exists field. This type of incorrect-false</a:t>
            </a:r>
          </a:p>
          <a:p>
            <a:r>
              <a:rPr lang="en-US" sz="1200" b="0" i="0" u="none" strike="noStrike" kern="1200" baseline="0" dirty="0" smtClean="0">
                <a:solidFill>
                  <a:schemeClr val="tx1"/>
                </a:solidFill>
                <a:latin typeface="Arial" pitchFamily="34" charset="0"/>
                <a:ea typeface="+mn-ea"/>
                <a:cs typeface="+mn-cs"/>
              </a:rPr>
              <a:t>result observed in successor-exists is allowed – it will at worst cause</a:t>
            </a:r>
          </a:p>
          <a:p>
            <a:r>
              <a:rPr lang="en-US" sz="1200" b="0" i="0" u="none" strike="noStrike" kern="1200" baseline="0" dirty="0" smtClean="0">
                <a:solidFill>
                  <a:schemeClr val="tx1"/>
                </a:solidFill>
                <a:latin typeface="Arial" pitchFamily="34" charset="0"/>
                <a:ea typeface="+mn-ea"/>
                <a:cs typeface="+mn-cs"/>
              </a:rPr>
              <a:t>an unnecessary release of the global lock, but not affect correctness</a:t>
            </a:r>
          </a:p>
          <a:p>
            <a:r>
              <a:rPr lang="en-US" sz="1200" b="0" i="0" u="none" strike="noStrike" kern="1200" baseline="0" dirty="0" smtClean="0">
                <a:solidFill>
                  <a:schemeClr val="tx1"/>
                </a:solidFill>
                <a:latin typeface="Arial" pitchFamily="34" charset="0"/>
                <a:ea typeface="+mn-ea"/>
                <a:cs typeface="+mn-cs"/>
              </a:rPr>
              <a:t>of the algorithm.</a:t>
            </a:r>
          </a:p>
          <a:p>
            <a:r>
              <a:rPr lang="en-US" sz="1200" b="0" i="0" u="none" strike="noStrike" kern="1200" baseline="0" dirty="0" smtClean="0">
                <a:solidFill>
                  <a:schemeClr val="tx1"/>
                </a:solidFill>
                <a:latin typeface="Arial" pitchFamily="34" charset="0"/>
                <a:ea typeface="+mn-ea"/>
                <a:cs typeface="+mn-cs"/>
              </a:rPr>
              <a:t>However, incorrect-false conditions can result in greater contention</a:t>
            </a:r>
          </a:p>
          <a:p>
            <a:r>
              <a:rPr lang="en-US" sz="1200" b="0" i="0" u="none" strike="noStrike" kern="1200" baseline="0" dirty="0" smtClean="0">
                <a:solidFill>
                  <a:schemeClr val="tx1"/>
                </a:solidFill>
                <a:latin typeface="Arial" pitchFamily="34" charset="0"/>
                <a:ea typeface="+mn-ea"/>
                <a:cs typeface="+mn-cs"/>
              </a:rPr>
              <a:t>at the global lock, which we would like to avoid. To that</a:t>
            </a:r>
          </a:p>
          <a:p>
            <a:r>
              <a:rPr lang="en-US" sz="1200" b="0" i="0" u="none" strike="noStrike" kern="1200" baseline="0" dirty="0" smtClean="0">
                <a:solidFill>
                  <a:schemeClr val="tx1"/>
                </a:solidFill>
                <a:latin typeface="Arial" pitchFamily="34" charset="0"/>
                <a:ea typeface="+mn-ea"/>
                <a:cs typeface="+mn-cs"/>
              </a:rPr>
              <a:t>end, a thread that spins on the local lock also checks the </a:t>
            </a:r>
            <a:r>
              <a:rPr lang="en-US" sz="1200" b="0" i="0" u="none" strike="noStrike" kern="1200" baseline="0" dirty="0" err="1" smtClean="0">
                <a:solidFill>
                  <a:schemeClr val="tx1"/>
                </a:solidFill>
                <a:latin typeface="Arial" pitchFamily="34" charset="0"/>
                <a:ea typeface="+mn-ea"/>
                <a:cs typeface="+mn-cs"/>
              </a:rPr>
              <a:t>successorexists</a:t>
            </a:r>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flag, and sets it back to true if it observes that the flag has</a:t>
            </a:r>
          </a:p>
          <a:p>
            <a:r>
              <a:rPr lang="en-US" sz="1200" b="0" i="0" u="none" strike="noStrike" kern="1200" baseline="0" dirty="0" smtClean="0">
                <a:solidFill>
                  <a:schemeClr val="tx1"/>
                </a:solidFill>
                <a:latin typeface="Arial" pitchFamily="34" charset="0"/>
                <a:ea typeface="+mn-ea"/>
                <a:cs typeface="+mn-cs"/>
              </a:rPr>
              <a:t>been reset (by the current lock owner). This is likely to lead to extra</a:t>
            </a:r>
          </a:p>
          <a:p>
            <a:r>
              <a:rPr lang="en-US" sz="1200" b="0" i="0" u="none" strike="noStrike" kern="1200" baseline="0" dirty="0" smtClean="0">
                <a:solidFill>
                  <a:schemeClr val="tx1"/>
                </a:solidFill>
                <a:latin typeface="Arial" pitchFamily="34" charset="0"/>
                <a:ea typeface="+mn-ea"/>
                <a:cs typeface="+mn-cs"/>
              </a:rPr>
              <a:t>contention on the cache line containing the flag, but most of this</a:t>
            </a:r>
          </a:p>
          <a:p>
            <a:r>
              <a:rPr lang="en-US" sz="1200" b="0" i="0" u="none" strike="noStrike" kern="1200" baseline="0" dirty="0" smtClean="0">
                <a:solidFill>
                  <a:schemeClr val="tx1"/>
                </a:solidFill>
                <a:latin typeface="Arial" pitchFamily="34" charset="0"/>
                <a:ea typeface="+mn-ea"/>
                <a:cs typeface="+mn-cs"/>
              </a:rPr>
              <a:t>contention does not lie in the critical path of the lock acquisition</a:t>
            </a:r>
          </a:p>
          <a:p>
            <a:r>
              <a:rPr lang="en-US" sz="1200" b="0" i="0" u="none" strike="noStrike" kern="1200" baseline="0" dirty="0" smtClean="0">
                <a:solidFill>
                  <a:schemeClr val="tx1"/>
                </a:solidFill>
                <a:latin typeface="Arial" pitchFamily="34" charset="0"/>
                <a:ea typeface="+mn-ea"/>
                <a:cs typeface="+mn-cs"/>
              </a:rPr>
              <a:t>operation. Furthermore, intra-cluster write-sharing typically enjoys</a:t>
            </a:r>
          </a:p>
          <a:p>
            <a:r>
              <a:rPr lang="en-US" sz="1200" b="0" i="0" u="none" strike="noStrike" kern="1200" baseline="0" dirty="0" smtClean="0">
                <a:solidFill>
                  <a:schemeClr val="tx1"/>
                </a:solidFill>
                <a:latin typeface="Arial" pitchFamily="34" charset="0"/>
                <a:ea typeface="+mn-ea"/>
                <a:cs typeface="+mn-cs"/>
              </a:rPr>
              <a:t>low latency, mitigating any ill-effects of contention on cache lines</a:t>
            </a:r>
          </a:p>
          <a:p>
            <a:r>
              <a:rPr lang="en-US" sz="1200" b="0" i="0" u="none" strike="noStrike" kern="1200" baseline="0" dirty="0" smtClean="0">
                <a:solidFill>
                  <a:schemeClr val="tx1"/>
                </a:solidFill>
                <a:latin typeface="Arial" pitchFamily="34" charset="0"/>
                <a:ea typeface="+mn-ea"/>
                <a:cs typeface="+mn-cs"/>
              </a:rPr>
              <a:t>that might be modified by threads on the same cluster. These observations</a:t>
            </a:r>
          </a:p>
          <a:p>
            <a:r>
              <a:rPr lang="en-US" sz="1200" b="0" i="0" u="none" strike="noStrike" kern="1200" baseline="0" dirty="0" smtClean="0">
                <a:solidFill>
                  <a:schemeClr val="tx1"/>
                </a:solidFill>
                <a:latin typeface="Arial" pitchFamily="34" charset="0"/>
                <a:ea typeface="+mn-ea"/>
                <a:cs typeface="+mn-cs"/>
              </a:rPr>
              <a:t>are confirmed in our empirical evaluation.</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247</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A-C-BO-BO lock is very similar to the C-BO-BO lock that we</a:t>
            </a:r>
          </a:p>
          <a:p>
            <a:r>
              <a:rPr lang="en-US" sz="1200" b="0" i="0" u="none" strike="noStrike" kern="1200" baseline="0" dirty="0" smtClean="0">
                <a:solidFill>
                  <a:schemeClr val="tx1"/>
                </a:solidFill>
                <a:latin typeface="Arial" pitchFamily="34" charset="0"/>
                <a:ea typeface="+mn-ea"/>
                <a:cs typeface="+mn-cs"/>
              </a:rPr>
              <a:t>described earlier, with the difference that aborting threads also reset</a:t>
            </a:r>
          </a:p>
          <a:p>
            <a:r>
              <a:rPr lang="en-US" sz="1200" b="0" i="0" u="none" strike="noStrike" kern="1200" baseline="0" dirty="0" smtClean="0">
                <a:solidFill>
                  <a:schemeClr val="tx1"/>
                </a:solidFill>
                <a:latin typeface="Arial" pitchFamily="34" charset="0"/>
                <a:ea typeface="+mn-ea"/>
                <a:cs typeface="+mn-cs"/>
              </a:rPr>
              <a:t>the successor-exists field in the local lock to inform the local lock</a:t>
            </a:r>
          </a:p>
          <a:p>
            <a:r>
              <a:rPr lang="en-US" sz="1200" b="0" i="0" u="none" strike="noStrike" kern="1200" baseline="0" dirty="0" smtClean="0">
                <a:solidFill>
                  <a:schemeClr val="tx1"/>
                </a:solidFill>
                <a:latin typeface="Arial" pitchFamily="34" charset="0"/>
                <a:ea typeface="+mn-ea"/>
                <a:cs typeface="+mn-cs"/>
              </a:rPr>
              <a:t>releaser that a waiting thread has aborted. Each spinning thread</a:t>
            </a:r>
          </a:p>
          <a:p>
            <a:r>
              <a:rPr lang="en-US" sz="1200" b="0" i="0" u="none" strike="noStrike" kern="1200" baseline="0" dirty="0" smtClean="0">
                <a:solidFill>
                  <a:schemeClr val="tx1"/>
                </a:solidFill>
                <a:latin typeface="Arial" pitchFamily="34" charset="0"/>
                <a:ea typeface="+mn-ea"/>
                <a:cs typeface="+mn-cs"/>
              </a:rPr>
              <a:t>reads this field while spinning, and sets it in case it was recently</a:t>
            </a:r>
          </a:p>
          <a:p>
            <a:r>
              <a:rPr lang="en-US" sz="1200" b="0" i="0" u="none" strike="noStrike" kern="1200" baseline="0" dirty="0" smtClean="0">
                <a:solidFill>
                  <a:schemeClr val="tx1"/>
                </a:solidFill>
                <a:latin typeface="Arial" pitchFamily="34" charset="0"/>
                <a:ea typeface="+mn-ea"/>
                <a:cs typeface="+mn-cs"/>
              </a:rPr>
              <a:t>reset by an aborting thread. Like the C-BO-BO lock, in A-C-BOBO,</a:t>
            </a:r>
          </a:p>
          <a:p>
            <a:r>
              <a:rPr lang="en-US" sz="1200" b="0" i="0" u="none" strike="noStrike" kern="1200" baseline="0" dirty="0" smtClean="0">
                <a:solidFill>
                  <a:schemeClr val="tx1"/>
                </a:solidFill>
                <a:latin typeface="Arial" pitchFamily="34" charset="0"/>
                <a:ea typeface="+mn-ea"/>
                <a:cs typeface="+mn-cs"/>
              </a:rPr>
              <a:t>the local lock releaser checks to see if the successor-exists</a:t>
            </a:r>
          </a:p>
          <a:p>
            <a:r>
              <a:rPr lang="en-US" sz="1200" b="0" i="0" u="none" strike="noStrike" kern="1200" baseline="0" dirty="0" smtClean="0">
                <a:solidFill>
                  <a:schemeClr val="tx1"/>
                </a:solidFill>
                <a:latin typeface="Arial" pitchFamily="34" charset="0"/>
                <a:ea typeface="+mn-ea"/>
                <a:cs typeface="+mn-cs"/>
              </a:rPr>
              <a:t>flag was set (which indicates that there exist threads in the local</a:t>
            </a:r>
          </a:p>
          <a:p>
            <a:r>
              <a:rPr lang="en-US" sz="1200" b="0" i="0" u="none" strike="noStrike" kern="1200" baseline="0" dirty="0" smtClean="0">
                <a:solidFill>
                  <a:schemeClr val="tx1"/>
                </a:solidFill>
                <a:latin typeface="Arial" pitchFamily="34" charset="0"/>
                <a:ea typeface="+mn-ea"/>
                <a:cs typeface="+mn-cs"/>
              </a:rPr>
              <a:t>cluster that are spinning to acquire the lock). If the successor-exists</a:t>
            </a:r>
          </a:p>
          <a:p>
            <a:r>
              <a:rPr lang="en-US" sz="1200" b="0" i="0" u="none" strike="noStrike" kern="1200" baseline="0" dirty="0" smtClean="0">
                <a:solidFill>
                  <a:schemeClr val="tx1"/>
                </a:solidFill>
                <a:latin typeface="Arial" pitchFamily="34" charset="0"/>
                <a:ea typeface="+mn-ea"/>
                <a:cs typeface="+mn-cs"/>
              </a:rPr>
              <a:t>flag was set, the releaser can release the local BO lock by writing</a:t>
            </a:r>
          </a:p>
          <a:p>
            <a:r>
              <a:rPr lang="en-US" sz="1200" b="0" i="0" u="none" strike="noStrike" kern="1200" baseline="0" dirty="0" smtClean="0">
                <a:solidFill>
                  <a:schemeClr val="tx1"/>
                </a:solidFill>
                <a:latin typeface="Arial" pitchFamily="34" charset="0"/>
                <a:ea typeface="+mn-ea"/>
                <a:cs typeface="+mn-cs"/>
              </a:rPr>
              <a:t>release local into the BO lock. </a:t>
            </a:r>
          </a:p>
          <a:p>
            <a:r>
              <a:rPr lang="en-US" sz="1200" b="0" i="0" u="none" strike="noStrike" kern="1200" baseline="0" dirty="0" smtClean="0">
                <a:solidFill>
                  <a:schemeClr val="tx1"/>
                </a:solidFill>
                <a:latin typeface="Arial" pitchFamily="34" charset="0"/>
                <a:ea typeface="+mn-ea"/>
                <a:cs typeface="+mn-cs"/>
              </a:rPr>
              <a:t>However, at this point the releaser must double-check the</a:t>
            </a:r>
          </a:p>
          <a:p>
            <a:r>
              <a:rPr lang="en-US" sz="1200" b="0" i="0" u="none" strike="noStrike" kern="1200" baseline="0" dirty="0" smtClean="0">
                <a:solidFill>
                  <a:schemeClr val="tx1"/>
                </a:solidFill>
                <a:latin typeface="Arial" pitchFamily="34" charset="0"/>
                <a:ea typeface="+mn-ea"/>
                <a:cs typeface="+mn-cs"/>
              </a:rPr>
              <a:t>successor-exists field to determine if it was cleared during the time</a:t>
            </a:r>
          </a:p>
          <a:p>
            <a:r>
              <a:rPr lang="en-US" sz="1200" b="0" i="0" u="none" strike="noStrike" kern="1200" baseline="0" dirty="0" smtClean="0">
                <a:solidFill>
                  <a:schemeClr val="tx1"/>
                </a:solidFill>
                <a:latin typeface="Arial" pitchFamily="34" charset="0"/>
                <a:ea typeface="+mn-ea"/>
                <a:cs typeface="+mn-cs"/>
              </a:rPr>
              <a:t>the releaser released the local BO lock. If so, the releaser conservatively</a:t>
            </a:r>
          </a:p>
          <a:p>
            <a:r>
              <a:rPr lang="en-US" sz="1200" b="0" i="0" u="none" strike="noStrike" kern="1200" baseline="0" dirty="0" smtClean="0">
                <a:solidFill>
                  <a:schemeClr val="tx1"/>
                </a:solidFill>
                <a:latin typeface="Arial" pitchFamily="34" charset="0"/>
                <a:ea typeface="+mn-ea"/>
                <a:cs typeface="+mn-cs"/>
              </a:rPr>
              <a:t>assumes that there may be no other waiting cohort, and</a:t>
            </a:r>
          </a:p>
          <a:p>
            <a:r>
              <a:rPr lang="en-US" sz="1200" b="0" i="0" u="none" strike="noStrike" kern="1200" baseline="0" dirty="0" smtClean="0">
                <a:solidFill>
                  <a:schemeClr val="tx1"/>
                </a:solidFill>
                <a:latin typeface="Arial" pitchFamily="34" charset="0"/>
                <a:ea typeface="+mn-ea"/>
                <a:cs typeface="+mn-cs"/>
              </a:rPr>
              <a:t>atomically changes the local BO lock’s state to global release, and</a:t>
            </a:r>
          </a:p>
          <a:p>
            <a:r>
              <a:rPr lang="en-US" sz="1200" b="0" i="0" u="none" strike="noStrike" kern="1200" baseline="0" dirty="0" smtClean="0">
                <a:solidFill>
                  <a:schemeClr val="tx1"/>
                </a:solidFill>
                <a:latin typeface="Arial" pitchFamily="34" charset="0"/>
                <a:ea typeface="+mn-ea"/>
                <a:cs typeface="+mn-cs"/>
              </a:rPr>
              <a:t>then releases the global BO lock.</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248</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 more complex scheme that implements a </a:t>
            </a:r>
            <a:r>
              <a:rPr lang="en-US" baseline="0" dirty="0" err="1" smtClean="0"/>
              <a:t>globla</a:t>
            </a:r>
            <a:r>
              <a:rPr lang="en-US" baseline="0" dirty="0" smtClean="0"/>
              <a:t> MCS lock. Each thread looks at cached copy of other guys record. Spin locally! Full details of the algorithm appear in the textbook.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249</a:t>
            </a:fld>
            <a:endParaRPr lang="en-US"/>
          </a:p>
        </p:txBody>
      </p:sp>
    </p:spTree>
    <p:extLst>
      <p:ext uri="{BB962C8B-B14F-4D97-AF65-F5344CB8AC3E}">
        <p14:creationId xmlns:p14="http://schemas.microsoft.com/office/powerpoint/2010/main" val="38708619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r>
              <a:rPr lang="en-US" dirty="0" err="1" smtClean="0"/>
              <a:t>abortable</a:t>
            </a:r>
            <a:r>
              <a:rPr lang="en-US" dirty="0" smtClean="0"/>
              <a:t> locks 10x prior </a:t>
            </a:r>
            <a:r>
              <a:rPr lang="en-US" dirty="0" err="1" smtClean="0"/>
              <a:t>abortable</a:t>
            </a:r>
            <a:r>
              <a:rPr lang="en-US" dirty="0" smtClean="0"/>
              <a:t> locks. Disadvantages? Can’t be</a:t>
            </a:r>
            <a:r>
              <a:rPr lang="en-US" baseline="0" dirty="0" smtClean="0"/>
              <a:t> trained to </a:t>
            </a:r>
            <a:r>
              <a:rPr lang="en-US" dirty="0" smtClean="0"/>
              <a:t>do the dishes.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250</a:t>
            </a:fld>
            <a:endParaRPr lang="en-US"/>
          </a:p>
        </p:txBody>
      </p:sp>
    </p:spTree>
    <p:extLst>
      <p:ext uri="{BB962C8B-B14F-4D97-AF65-F5344CB8AC3E}">
        <p14:creationId xmlns:p14="http://schemas.microsoft.com/office/powerpoint/2010/main" val="362415842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running in a machine with 4 nodes, 8</a:t>
            </a:r>
            <a:r>
              <a:rPr lang="en-US" baseline="0" dirty="0" smtClean="0"/>
              <a:t> cores per node, each with 8 way hyper threading. </a:t>
            </a:r>
            <a:r>
              <a:rPr lang="en-US" dirty="0" smtClean="0"/>
              <a:t>So we have gone</a:t>
            </a:r>
            <a:r>
              <a:rPr lang="en-US" baseline="0" dirty="0" smtClean="0"/>
              <a:t> from ½ a million ops per sec to 5 million ops, a ten fold increase in performance…the FC-MCS lock in a lock using the flat combining paradigm which you will learn about in later chapters. </a:t>
            </a:r>
            <a:endParaRPr lang="en-US" dirty="0"/>
          </a:p>
        </p:txBody>
      </p:sp>
      <p:sp>
        <p:nvSpPr>
          <p:cNvPr id="4" name="Slide Number Placeholder 3"/>
          <p:cNvSpPr>
            <a:spLocks noGrp="1"/>
          </p:cNvSpPr>
          <p:nvPr>
            <p:ph type="sldNum" sz="quarter" idx="10"/>
          </p:nvPr>
        </p:nvSpPr>
        <p:spPr/>
        <p:txBody>
          <a:bodyPr/>
          <a:lstStyle/>
          <a:p>
            <a:fld id="{1E52D386-90AD-BB48-8CC6-1C83143EB33C}" type="slidenum">
              <a:rPr lang="en-US" smtClean="0"/>
              <a:pPr/>
              <a:t>251</a:t>
            </a:fld>
            <a:endParaRPr lang="en-US"/>
          </a:p>
        </p:txBody>
      </p:sp>
    </p:spTree>
    <p:extLst>
      <p:ext uri="{BB962C8B-B14F-4D97-AF65-F5344CB8AC3E}">
        <p14:creationId xmlns:p14="http://schemas.microsoft.com/office/powerpoint/2010/main" val="136200825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p:spPr>
        <p:txBody>
          <a:bodyPr/>
          <a:lstStyle/>
          <a:p>
            <a:fld id="{54E3F42B-BDDC-428A-935D-874DD6F47A87}" type="slidenum">
              <a:rPr lang="x-none" smtClean="0"/>
              <a:pPr/>
              <a:t>253</a:t>
            </a:fld>
            <a:endParaRPr lang="en-US" smtClean="0"/>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p:spPr>
        <p:txBody>
          <a:bodyPr/>
          <a:lstStyle/>
          <a:p>
            <a:r>
              <a:rPr lang="en-US" smtClean="0"/>
              <a:t>In this lecture we saw a variety of spin locks that vary in characteristics and performance. </a:t>
            </a:r>
          </a:p>
          <a:p>
            <a:r>
              <a:rPr lang="en-US" smtClean="0"/>
              <a:t>Such a variety is useful,</a:t>
            </a:r>
          </a:p>
          <a:p>
            <a:r>
              <a:rPr lang="en-US" smtClean="0"/>
              <a:t>because no single algorithm is ideal for all applications.</a:t>
            </a:r>
          </a:p>
          <a:p>
            <a:r>
              <a:rPr lang="en-US" smtClean="0"/>
              <a:t>For some applications, complex algorithms work best,</a:t>
            </a:r>
          </a:p>
          <a:p>
            <a:r>
              <a:rPr lang="en-US" smtClean="0"/>
              <a:t>and for others, simple algorithms are preferable.</a:t>
            </a:r>
          </a:p>
          <a:p>
            <a:r>
              <a:rPr lang="en-US" smtClean="0"/>
              <a:t>The best choice usually depends on specific aspects of the application and the</a:t>
            </a:r>
          </a:p>
          <a:p>
            <a:r>
              <a:rPr lang="en-US" smtClean="0"/>
              <a:t>target architecture.</a:t>
            </a: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p:spPr>
        <p:txBody>
          <a:bodyPr/>
          <a:lstStyle/>
          <a:p>
            <a:fld id="{FA1AF5A6-EAF3-4984-B84F-708FD26A9B20}" type="slidenum">
              <a:rPr lang="x-none" smtClean="0"/>
              <a:pPr/>
              <a:t>254</a:t>
            </a:fld>
            <a:endParaRPr lang="en-US" smtClean="0"/>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43DCCF3D-6076-4185-B271-3259A55E4688}" type="slidenum">
              <a:rPr lang="x-none" smtClean="0"/>
              <a:pPr/>
              <a:t>25</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r>
              <a:rPr lang="en-US" smtClean="0"/>
              <a:t>The lock() method repeatedly applies test-and-set to the location until that instruction returns </a:t>
            </a:r>
            <a:r>
              <a:rPr lang="en-US" i="1" smtClean="0"/>
              <a:t>false</a:t>
            </a:r>
            <a:r>
              <a:rPr lang="en-US" smtClean="0"/>
              <a:t> (that is, until the lock is free).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7B1DBB41-5EDA-4C6D-97E2-F1468256E9E7}" type="slidenum">
              <a:rPr lang="x-none" smtClean="0"/>
              <a:pPr/>
              <a:t>26</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r>
              <a:rPr lang="en-US" smtClean="0"/>
              <a:t>The unlock() method simply writes the value </a:t>
            </a:r>
            <a:r>
              <a:rPr lang="en-US" i="1" smtClean="0"/>
              <a:t>false</a:t>
            </a:r>
            <a:r>
              <a:rPr lang="en-US" smtClean="0"/>
              <a:t> to that word. </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6CEEFCED-32C1-458D-B727-18B94FB22F6E}" type="slidenum">
              <a:rPr lang="x-none" smtClean="0"/>
              <a:pPr/>
              <a:t>27</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r>
              <a:rPr lang="en-US" smtClean="0"/>
              <a:t>We call real world space complexity the “footprint”. By using TAS we are able to reduce the footprint from linear to constant. </a:t>
            </a:r>
            <a:endParaRPr lang="en-US" smtClean="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B9ECBCA3-7C95-46D5-9EEA-CEEB356CB7DF}" type="slidenum">
              <a:rPr lang="x-none" smtClean="0"/>
              <a:pPr/>
              <a:t>28</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r>
              <a:rPr lang="en-US" smtClean="0"/>
              <a:t>Let’s do an experiment on a real machine. Take </a:t>
            </a:r>
            <a:r>
              <a:rPr lang="en-US" i="1" smtClean="0"/>
              <a:t>n</a:t>
            </a:r>
            <a:r>
              <a:rPr lang="en-US" smtClean="0"/>
              <a:t> threads and have them collectively acquire a lock, increment a counter, and release the lock. Have them do it collectively, say, one million times. Before we look at any curves, let’s try to reason about how long it </a:t>
            </a:r>
            <a:r>
              <a:rPr lang="en-US" i="1" smtClean="0"/>
              <a:t>should</a:t>
            </a:r>
            <a:r>
              <a:rPr lang="en-US" smtClean="0"/>
              <a:t> take them.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308CF64E-81BB-475B-AABE-95417FC1AADD}" type="slidenum">
              <a:rPr lang="x-none" smtClean="0"/>
              <a:pPr/>
              <a:t>29</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r>
              <a:rPr lang="en-US" smtClean="0"/>
              <a:t>Ideally the curve should stay flat after that. Why? Because we have a sequential bottleneck so no matter </a:t>
            </a:r>
          </a:p>
          <a:p>
            <a:r>
              <a:rPr lang="en-US" smtClean="0"/>
              <a:t>How many threads we add running in parallel, we will not get any speedup (remember Amdahl’s law).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16707B9-F66E-4D1E-83FC-A12D248AB917}" type="slidenum">
              <a:rPr lang="x-none" smtClean="0"/>
              <a:pPr/>
              <a:t>3</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r>
              <a:rPr lang="en-US" smtClean="0"/>
              <a:t>No we are going to transition over to the “real” world and look at the kinds of protocols you might actually use. These models are necessarily more complicated, in the sense of having more details and exceptions and things to remember, but not necessarily more complex, in the sense of encompassing deeper ideas. We are still going to focus on issues that are important, that is, things that matter for all kinds of platforms and applications, and avoid other optimizations that might sometimes work in practice but that don’t teach us anyting.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E0B2D625-5611-4B38-A332-DBEAF76B1AC1}" type="slidenum">
              <a:rPr lang="x-none" smtClean="0"/>
              <a:pPr/>
              <a:t>30</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r>
              <a:rPr lang="en-US" smtClean="0"/>
              <a:t>The curve for TAS lock looks like this. In fact, if you do the experiment you have to give up because it takes so long beyond a certain number of processors? What is happening? Let us try this again.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DFF84025-29DF-429C-BACF-5BADD1BE73E4}" type="slidenum">
              <a:rPr lang="x-none" smtClean="0"/>
              <a:pPr/>
              <a:t>31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r>
              <a:rPr lang="en-US" smtClean="0"/>
              <a:t>Let’s try a slightly different approach. Instead of repeatedly trying to </a:t>
            </a:r>
            <a:r>
              <a:rPr lang="en-US" b="1" smtClean="0"/>
              <a:t>test-and-set</a:t>
            </a:r>
            <a:r>
              <a:rPr lang="en-US" smtClean="0"/>
              <a:t> the lock, let’s split the locking method into two phases. In the </a:t>
            </a:r>
            <a:r>
              <a:rPr lang="en-US" i="1" smtClean="0"/>
              <a:t>lurking</a:t>
            </a:r>
            <a:r>
              <a:rPr lang="en-US" smtClean="0"/>
              <a:t> phase, we wait until the lock looks like it’s free, and when it’s free, we </a:t>
            </a:r>
            <a:r>
              <a:rPr lang="en-US" i="1" smtClean="0"/>
              <a:t>pounce</a:t>
            </a:r>
            <a:r>
              <a:rPr lang="en-US" smtClean="0"/>
              <a:t>, attempting to acquire the lock by a call to </a:t>
            </a:r>
            <a:r>
              <a:rPr lang="en-US" b="1" smtClean="0"/>
              <a:t>test-and-set</a:t>
            </a:r>
            <a:r>
              <a:rPr lang="en-US" smtClean="0"/>
              <a:t>. If we win, we’re in, if we lose, we go back to lurking.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CA3CA051-DF80-484C-8AD7-4C7739F855CA}" type="slidenum">
              <a:rPr lang="x-none" smtClean="0"/>
              <a:pPr/>
              <a:t>32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r>
              <a:rPr lang="en-US" smtClean="0"/>
              <a:t>Here is what the code looks like.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3E62CBB6-18F6-4E85-A357-B45959C8CB49}" type="slidenum">
              <a:rPr lang="x-none" smtClean="0"/>
              <a:pPr/>
              <a:t>33</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r>
              <a:rPr lang="en-US" smtClean="0"/>
              <a:t>First we spin on the value, repeatedly reading it until it looks like the lock is free. We don’t try to modify it, we just read it.</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F87CB34-FABB-4D6D-BA76-0DD293136262}" type="slidenum">
              <a:rPr lang="x-none" smtClean="0"/>
              <a:pPr/>
              <a:t>34</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r>
              <a:rPr lang="en-US" smtClean="0"/>
              <a:t>As soon as it looks like the lock is free, we call </a:t>
            </a:r>
            <a:r>
              <a:rPr lang="en-US" b="1" smtClean="0"/>
              <a:t>test-and-set</a:t>
            </a:r>
            <a:r>
              <a:rPr lang="en-US" smtClean="0"/>
              <a:t> to try to acquire it. If we are first and we succeed, the lock() method returns, and otherwise, if someone else got there before us, we go back to lurking, to repeatedly rereading the variable.</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C43656A2-4950-4A90-9AE4-C5D7C71E4C73}" type="slidenum">
              <a:rPr lang="x-none" smtClean="0"/>
              <a:pPr/>
              <a:t>35</a:t>
            </a:fld>
            <a:endParaRPr lang="en-US"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r>
              <a:rPr lang="en-US" smtClean="0"/>
              <a:t>The difference is dramatic. The TTAS lock performs much better than the TAS lock, but still much worse than we expected from an ideal lock. </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519ECEB2-643A-45CA-97FB-450FACCEE0C4}" type="slidenum">
              <a:rPr lang="x-none" smtClean="0"/>
              <a:pPr/>
              <a:t>36</a:t>
            </a:fld>
            <a:endParaRPr lang="en-US"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r>
              <a:rPr lang="en-US" smtClean="0"/>
              <a:t>There are two mysteries here: why is the TTAS lock so good (that is, so much better than TAS), and why is it so bad (so much worse than ideal)?</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819D7A06-ACC1-4397-B5C1-AEE966041A4D}" type="slidenum">
              <a:rPr lang="x-none" smtClean="0"/>
              <a:pPr/>
              <a:t>37</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r>
              <a:rPr lang="en-US" smtClean="0"/>
              <a:t>From everything we told you in the earlier section on mutual exclusion, you would expect the TAS and TTAS locks to be the same --- after all, they are </a:t>
            </a:r>
            <a:r>
              <a:rPr lang="en-US" i="1" smtClean="0"/>
              <a:t>logically</a:t>
            </a:r>
            <a:r>
              <a:rPr lang="en-US" smtClean="0"/>
              <a:t> equivalent programs. In fact, they are equivalent with respect to </a:t>
            </a:r>
            <a:r>
              <a:rPr lang="en-US" i="1" smtClean="0"/>
              <a:t>correctness</a:t>
            </a:r>
            <a:r>
              <a:rPr lang="en-US" smtClean="0"/>
              <a:t> (they both work), but very different with respect to </a:t>
            </a:r>
            <a:r>
              <a:rPr lang="en-US" i="1" smtClean="0"/>
              <a:t>performance.</a:t>
            </a:r>
            <a:r>
              <a:rPr lang="en-US" smtClean="0"/>
              <a:t> The problem here is that the shared memory abstraction is broken with respect to performance. If you don’t understand the underlying architecture, you will never understand why your reasonable-looking programs are so slow. It’s a little like not being able to drive a car unless you know how an automatic transmission works, but there it 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6498754B-6BA8-4E5B-BDE0-9BFA8383E5F3}" type="slidenum">
              <a:rPr lang="x-none" smtClean="0"/>
              <a:pPr/>
              <a:t>38</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r>
              <a:rPr lang="en-US" smtClean="0"/>
              <a:t>We are going to do yet another review of multiprocessor architecture. </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50E76EC7-0EFB-466D-A7BC-0D91D9E0F3CD}" type="slidenum">
              <a:rPr lang="x-none" smtClean="0"/>
              <a:pPr/>
              <a:t>39</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r>
              <a:rPr lang="en-US" smtClean="0"/>
              <a:t>The processors share a memory that has a high latency, say 50 to 100 cycles to read or write a value. This means that while you are waiting for the memory to respond, you can execute that many instructions.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E414237A-B93F-4574-B493-47FC107561D4}" type="slidenum">
              <a:rPr lang="x-none" smtClean="0"/>
              <a:pPr/>
              <a:t>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r>
              <a:rPr lang="en-US" smtClean="0"/>
              <a:t>You can classify processors by how they manage data and instruction streams. A single-instruction single-data stream architecture is just a uniprocessor. A few years ago, single-instruction multiple-data stream architectures were popular, for example the Connection Machine CM2. These have fallen out of favor, at least for the time being.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31E8D286-D1AC-4290-95BC-7277372E233D}" type="slidenum">
              <a:rPr lang="x-none" smtClean="0"/>
              <a:pPr/>
              <a:t>40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mtClean="0"/>
              <a:t>Processors communicate with the memory and with one another over a shared bus. The bus is a broadcast medium, meaning that only one processor at a time can send a message, although everyone can passively listen.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D8294263-D919-4DD7-8BA5-0E1DFB19F141}" type="slidenum">
              <a:rPr lang="x-none" smtClean="0"/>
              <a:pPr/>
              <a:t>41</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r>
              <a:rPr lang="en-US" smtClean="0"/>
              <a:t>Each processor has a </a:t>
            </a:r>
            <a:r>
              <a:rPr lang="en-US" i="1" smtClean="0"/>
              <a:t>cache</a:t>
            </a:r>
            <a:r>
              <a:rPr lang="en-US" smtClean="0"/>
              <a:t>, a small high-speed memory where the processor keeps data likely to be of interest. A cache access typically requires one or two machine cycles, while a memory access typically requires tens of machine cycles. Technology trends are making this contrast more extreme: although both processor cycle times and memory access times are becoming faster, the cycle times are improving faster than the memory access times, so cache performance is critical to the overall performance of a multiprocessor architecture.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smtClean="0"/>
              <a:t>© 2003 Herlihy and Shavit</a:t>
            </a:r>
          </a:p>
        </p:txBody>
      </p:sp>
      <p:sp>
        <p:nvSpPr>
          <p:cNvPr id="100355" name="Rectangle 7"/>
          <p:cNvSpPr>
            <a:spLocks noGrp="1" noChangeArrowheads="1"/>
          </p:cNvSpPr>
          <p:nvPr>
            <p:ph type="sldNum" sz="quarter" idx="5"/>
          </p:nvPr>
        </p:nvSpPr>
        <p:spPr>
          <a:noFill/>
        </p:spPr>
        <p:txBody>
          <a:bodyPr/>
          <a:lstStyle/>
          <a:p>
            <a:fld id="{39275481-188F-4FBB-B6DB-C407BD48B13E}" type="slidenum">
              <a:rPr lang="x-none" smtClean="0"/>
              <a:pPr/>
              <a:t>42</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r>
              <a:rPr lang="en-US" smtClean="0"/>
              <a:t>caches typically operate at a granularity larger than a single word: a cache holds a group of neighboring words called a cache line. (sometimes called a cache block).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smtClean="0"/>
              <a:t>© 2003 Herlihy and Shavit</a:t>
            </a:r>
          </a:p>
        </p:txBody>
      </p:sp>
      <p:sp>
        <p:nvSpPr>
          <p:cNvPr id="101379" name="Rectangle 7"/>
          <p:cNvSpPr>
            <a:spLocks noGrp="1" noChangeArrowheads="1"/>
          </p:cNvSpPr>
          <p:nvPr>
            <p:ph type="sldNum" sz="quarter" idx="5"/>
          </p:nvPr>
        </p:nvSpPr>
        <p:spPr>
          <a:noFill/>
        </p:spPr>
        <p:txBody>
          <a:bodyPr/>
          <a:lstStyle/>
          <a:p>
            <a:fld id="{82872CE4-FA12-4720-AFE8-C879E74128FF}" type="slidenum">
              <a:rPr lang="x-none" smtClean="0"/>
              <a:pPr/>
              <a:t>43</a:t>
            </a:fld>
            <a:endParaRPr lang="en-US" smtClean="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smtClean="0"/>
              <a:t>© 2003 Herlihy and Shavit</a:t>
            </a:r>
          </a:p>
        </p:txBody>
      </p:sp>
      <p:sp>
        <p:nvSpPr>
          <p:cNvPr id="103427" name="Rectangle 7"/>
          <p:cNvSpPr>
            <a:spLocks noGrp="1" noChangeArrowheads="1"/>
          </p:cNvSpPr>
          <p:nvPr>
            <p:ph type="sldNum" sz="quarter" idx="5"/>
          </p:nvPr>
        </p:nvSpPr>
        <p:spPr>
          <a:noFill/>
        </p:spPr>
        <p:txBody>
          <a:bodyPr/>
          <a:lstStyle/>
          <a:p>
            <a:fld id="{1398B566-123B-4779-8D90-0366370E63B4}" type="slidenum">
              <a:rPr lang="x-none" smtClean="0"/>
              <a:pPr/>
              <a:t>44</a:t>
            </a:fld>
            <a:endParaRPr lang="en-US" smtClean="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r>
              <a:rPr lang="en-US" smtClean="0"/>
              <a:t>In practice, most processors have two levels of caches, called the L1 and L2  caches.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 2003 Herlihy and Shavit</a:t>
            </a:r>
          </a:p>
        </p:txBody>
      </p:sp>
      <p:sp>
        <p:nvSpPr>
          <p:cNvPr id="104451" name="Rectangle 7"/>
          <p:cNvSpPr>
            <a:spLocks noGrp="1" noChangeArrowheads="1"/>
          </p:cNvSpPr>
          <p:nvPr>
            <p:ph type="sldNum" sz="quarter" idx="5"/>
          </p:nvPr>
        </p:nvSpPr>
        <p:spPr>
          <a:noFill/>
        </p:spPr>
        <p:txBody>
          <a:bodyPr/>
          <a:lstStyle/>
          <a:p>
            <a:fld id="{5E00DE35-57CD-489B-A686-23F94D1927AC}" type="slidenum">
              <a:rPr lang="x-none" smtClean="0"/>
              <a:pPr/>
              <a:t>45</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r>
              <a:rPr lang="en-US" smtClean="0"/>
              <a:t>The L1 cache typically resides on the same chip as the processor, and takes one or two cycles to access.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US" smtClean="0"/>
              <a:t>© 2003 Herlihy and Shavit</a:t>
            </a:r>
          </a:p>
        </p:txBody>
      </p:sp>
      <p:sp>
        <p:nvSpPr>
          <p:cNvPr id="105475" name="Rectangle 7"/>
          <p:cNvSpPr>
            <a:spLocks noGrp="1" noChangeArrowheads="1"/>
          </p:cNvSpPr>
          <p:nvPr>
            <p:ph type="sldNum" sz="quarter" idx="5"/>
          </p:nvPr>
        </p:nvSpPr>
        <p:spPr>
          <a:noFill/>
        </p:spPr>
        <p:txBody>
          <a:bodyPr/>
          <a:lstStyle/>
          <a:p>
            <a:fld id="{C37AE473-B439-4755-BC87-076A775F5FAD}" type="slidenum">
              <a:rPr lang="x-none" smtClean="0"/>
              <a:pPr/>
              <a:t>46</a:t>
            </a:fld>
            <a:endParaRPr lang="en-US" smtClean="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r>
              <a:rPr lang="en-US" smtClean="0"/>
              <a:t>The L2 cache often resides off-chip, and takes tens of cycles to access. Of course, these times vary from platform to platform, and many multiprocessors have even more elaborate cache structures.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409AA7B5-DB4E-4AE8-9F9E-B54A3B2EDA6F}" type="slidenum">
              <a:rPr lang="x-none" smtClean="0"/>
              <a:pPr/>
              <a:t>47</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r>
              <a:rPr lang="en-US" smtClean="0"/>
              <a:t>If a processor finds data in its cache, then it doesn’t have to go all the way to memory. This is a very good thing, which we call a </a:t>
            </a:r>
            <a:r>
              <a:rPr lang="en-US" i="1" smtClean="0"/>
              <a:t>cache hit.</a:t>
            </a: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BFEB1E27-FABA-456A-B723-7622D2CA6472}" type="slidenum">
              <a:rPr lang="x-none" smtClean="0"/>
              <a:pPr/>
              <a:t>48</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r>
              <a:rPr lang="en-US" smtClean="0"/>
              <a:t>If the processor doesn’t find what it wants in its cache, then we have a </a:t>
            </a:r>
            <a:r>
              <a:rPr lang="en-US" i="1" smtClean="0"/>
              <a:t>cache miss</a:t>
            </a:r>
            <a:r>
              <a:rPr lang="en-US" smtClean="0"/>
              <a:t>, which is very time-consuming. How well a synchronization protocol or concurrent algorithm performs is largely determined by its cache behavior: how many hits and misses.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7ADD0131-826D-49FC-B8DB-308C1716F8DA}" type="slidenum">
              <a:rPr lang="x-none" smtClean="0"/>
              <a:pPr/>
              <a:t>49</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r>
              <a:rPr lang="en-US" smtClean="0"/>
              <a:t>Real cache coherence protocols can be very complex. For example, modern multiprocessors have multi-level caches, where each processor has an on-chip \textit{level-one} (L1) cache, and clusters of processors share a \textit{level-two} (L2) cache. The L2 cache is on-chip in some modern architectures, and off chip in others, a detail that greatly changes the observed performance. We are going to avoid going into too much detail here because the basic principles don't depend on that level of detail.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CDC3A62B-870F-4C61-8DCE-9B06649B0A3D}" type="slidenum">
              <a:rPr lang="x-none" smtClean="0"/>
              <a:pPr/>
              <a:t>5</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r>
              <a:rPr lang="en-US" smtClean="0"/>
              <a:t>Instead, most modern multiprocessors provide </a:t>
            </a:r>
            <a:r>
              <a:rPr lang="en-US" i="1" smtClean="0"/>
              <a:t>multiple</a:t>
            </a:r>
            <a:r>
              <a:rPr lang="en-US" smtClean="0"/>
              <a:t> </a:t>
            </a:r>
            <a:r>
              <a:rPr lang="en-US" i="1" smtClean="0"/>
              <a:t>instruction streams</a:t>
            </a:r>
            <a:r>
              <a:rPr lang="en-US" smtClean="0"/>
              <a:t>, meaning that processors execute independent sequences of instructions, and </a:t>
            </a:r>
            <a:r>
              <a:rPr lang="en-US" i="1" smtClean="0"/>
              <a:t>multiple data streams</a:t>
            </a:r>
            <a:r>
              <a:rPr lang="en-US" smtClean="0"/>
              <a:t>, meaning that processors issue independent sequences of memory reads and writes. Such architectures are usually called ``MIMD''.</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smtClean="0"/>
              <a:t>© 2003 Herlihy and Shavit</a:t>
            </a:r>
          </a:p>
        </p:txBody>
      </p:sp>
      <p:sp>
        <p:nvSpPr>
          <p:cNvPr id="106499" name="Rectangle 7"/>
          <p:cNvSpPr>
            <a:spLocks noGrp="1" noChangeArrowheads="1"/>
          </p:cNvSpPr>
          <p:nvPr>
            <p:ph type="sldNum" sz="quarter" idx="5"/>
          </p:nvPr>
        </p:nvSpPr>
        <p:spPr>
          <a:noFill/>
        </p:spPr>
        <p:txBody>
          <a:bodyPr/>
          <a:lstStyle/>
          <a:p>
            <a:fld id="{7070C702-E103-47E1-81F2-5D2AE15F4ECA}" type="slidenum">
              <a:rPr lang="x-none" smtClean="0"/>
              <a:pPr/>
              <a:t>50</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r>
              <a:rPr lang="en-US" smtClean="0"/>
              <a:t>When a cache becomes full, it is necessary to evict a line, discarding it if it has not been modified, and writing it back to memory if it has. A replacement policy determines which cache line to replace. Most replacement policies try to evict the least recently used line.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p>
            <a:r>
              <a:rPr lang="en-US" smtClean="0"/>
              <a:t>© 2003 Herlihy and Shavit</a:t>
            </a:r>
          </a:p>
        </p:txBody>
      </p:sp>
      <p:sp>
        <p:nvSpPr>
          <p:cNvPr id="107523" name="Rectangle 7"/>
          <p:cNvSpPr>
            <a:spLocks noGrp="1" noChangeArrowheads="1"/>
          </p:cNvSpPr>
          <p:nvPr>
            <p:ph type="sldNum" sz="quarter" idx="5"/>
          </p:nvPr>
        </p:nvSpPr>
        <p:spPr>
          <a:noFill/>
        </p:spPr>
        <p:txBody>
          <a:bodyPr/>
          <a:lstStyle/>
          <a:p>
            <a:fld id="{BC328C7E-F67E-4C3C-92D0-1EF84C5B5933}" type="slidenum">
              <a:rPr lang="x-none" smtClean="0"/>
              <a:pPr/>
              <a:t>51</a:t>
            </a:fld>
            <a:endParaRPr lang="en-US"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p>
            <a:r>
              <a:rPr lang="en-US" smtClean="0"/>
              <a:t>© 2003 Herlihy and Shavit</a:t>
            </a:r>
          </a:p>
        </p:txBody>
      </p:sp>
      <p:sp>
        <p:nvSpPr>
          <p:cNvPr id="108547" name="Rectangle 7"/>
          <p:cNvSpPr>
            <a:spLocks noGrp="1" noChangeArrowheads="1"/>
          </p:cNvSpPr>
          <p:nvPr>
            <p:ph type="sldNum" sz="quarter" idx="5"/>
          </p:nvPr>
        </p:nvSpPr>
        <p:spPr>
          <a:noFill/>
        </p:spPr>
        <p:txBody>
          <a:bodyPr/>
          <a:lstStyle/>
          <a:p>
            <a:fld id="{3D5BDD3B-584C-4233-94B1-59A845B1BE1A}" type="slidenum">
              <a:rPr lang="x-none" smtClean="0"/>
              <a:pPr/>
              <a:t>52</a:t>
            </a:fld>
            <a:endParaRPr lang="en-US" smtClean="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 2003 Herlihy and Shavit</a:t>
            </a:r>
          </a:p>
        </p:txBody>
      </p:sp>
      <p:sp>
        <p:nvSpPr>
          <p:cNvPr id="109571" name="Rectangle 7"/>
          <p:cNvSpPr>
            <a:spLocks noGrp="1" noChangeArrowheads="1"/>
          </p:cNvSpPr>
          <p:nvPr>
            <p:ph type="sldNum" sz="quarter" idx="5"/>
          </p:nvPr>
        </p:nvSpPr>
        <p:spPr>
          <a:noFill/>
        </p:spPr>
        <p:txBody>
          <a:bodyPr/>
          <a:lstStyle/>
          <a:p>
            <a:fld id="{95AD3618-C76C-4405-846E-2EFDD2D74024}" type="slidenum">
              <a:rPr lang="x-none" smtClean="0"/>
              <a:pPr/>
              <a:t>53</a:t>
            </a:fld>
            <a:endParaRPr lang="en-US" smtClean="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r>
              <a:rPr lang="en-US" smtClean="0"/>
              <a:t>© 2003 Herlihy and Shavit</a:t>
            </a:r>
          </a:p>
        </p:txBody>
      </p:sp>
      <p:sp>
        <p:nvSpPr>
          <p:cNvPr id="110595" name="Rectangle 7"/>
          <p:cNvSpPr>
            <a:spLocks noGrp="1" noChangeArrowheads="1"/>
          </p:cNvSpPr>
          <p:nvPr>
            <p:ph type="sldNum" sz="quarter" idx="5"/>
          </p:nvPr>
        </p:nvSpPr>
        <p:spPr>
          <a:noFill/>
        </p:spPr>
        <p:txBody>
          <a:bodyPr/>
          <a:lstStyle/>
          <a:p>
            <a:fld id="{27CFBFDE-3424-4105-B776-A1C7B5A38035}" type="slidenum">
              <a:rPr lang="x-none" smtClean="0"/>
              <a:pPr/>
              <a:t>54</a:t>
            </a:fld>
            <a:endParaRPr lang="en-US" smtClean="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en-US" smtClean="0"/>
              <a:t>© 2003 Herlihy and Shavit</a:t>
            </a:r>
          </a:p>
        </p:txBody>
      </p:sp>
      <p:sp>
        <p:nvSpPr>
          <p:cNvPr id="111619" name="Rectangle 7"/>
          <p:cNvSpPr>
            <a:spLocks noGrp="1" noChangeArrowheads="1"/>
          </p:cNvSpPr>
          <p:nvPr>
            <p:ph type="sldNum" sz="quarter" idx="5"/>
          </p:nvPr>
        </p:nvSpPr>
        <p:spPr>
          <a:noFill/>
        </p:spPr>
        <p:txBody>
          <a:bodyPr/>
          <a:lstStyle/>
          <a:p>
            <a:fld id="{3DB7BF33-F490-4493-AAD3-5CF43DB546F0}" type="slidenum">
              <a:rPr lang="x-none" smtClean="0"/>
              <a:pPr/>
              <a:t>55</a:t>
            </a:fld>
            <a:endParaRPr lang="en-US"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smtClean="0"/>
              <a:t>© 2003 Herlihy and Shavit</a:t>
            </a:r>
          </a:p>
        </p:txBody>
      </p:sp>
      <p:sp>
        <p:nvSpPr>
          <p:cNvPr id="112643" name="Rectangle 7"/>
          <p:cNvSpPr>
            <a:spLocks noGrp="1" noChangeArrowheads="1"/>
          </p:cNvSpPr>
          <p:nvPr>
            <p:ph type="sldNum" sz="quarter" idx="5"/>
          </p:nvPr>
        </p:nvSpPr>
        <p:spPr>
          <a:noFill/>
        </p:spPr>
        <p:txBody>
          <a:bodyPr/>
          <a:lstStyle/>
          <a:p>
            <a:fld id="{A4ACCB8F-CBC7-4C2D-9D1C-C1D4EEB0D1CA}" type="slidenum">
              <a:rPr lang="x-none" smtClean="0"/>
              <a:pPr/>
              <a:t>56</a:t>
            </a:fld>
            <a:endParaRPr lang="en-US"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r>
              <a:rPr lang="en-US" smtClean="0"/>
              <a:t>Here we describe one of the simplest coherence protocols. A cache line can be in one of 4 states. If it is </a:t>
            </a:r>
            <a:r>
              <a:rPr lang="en-US" b="1" smtClean="0"/>
              <a:t>modified</a:t>
            </a:r>
            <a:r>
              <a:rPr lang="en-US" smtClean="0"/>
              <a:t>, then the cache line has been updated in the cache, but not yet in memory, so this value must be written back to memory before anyone can use it. If the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p:spPr>
        <p:txBody>
          <a:bodyPr/>
          <a:lstStyle/>
          <a:p>
            <a:r>
              <a:rPr lang="en-US" smtClean="0"/>
              <a:t>© 2003 Herlihy and Shavit</a:t>
            </a:r>
          </a:p>
        </p:txBody>
      </p:sp>
      <p:sp>
        <p:nvSpPr>
          <p:cNvPr id="113667" name="Rectangle 7"/>
          <p:cNvSpPr>
            <a:spLocks noGrp="1" noChangeArrowheads="1"/>
          </p:cNvSpPr>
          <p:nvPr>
            <p:ph type="sldNum" sz="quarter" idx="5"/>
          </p:nvPr>
        </p:nvSpPr>
        <p:spPr>
          <a:noFill/>
        </p:spPr>
        <p:txBody>
          <a:bodyPr/>
          <a:lstStyle/>
          <a:p>
            <a:fld id="{43121D06-2C92-45FA-A0E3-10B500EEA740}" type="slidenum">
              <a:rPr lang="x-none" smtClean="0"/>
              <a:pPr/>
              <a:t>57</a:t>
            </a:fld>
            <a:endParaRPr lang="en-US"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r>
              <a:rPr lang="en-US" smtClean="0"/>
              <a:t>If the cache line is exclusive, then we know no other processor has it cached. This means that if we decide to modify it, we don’t need to tell anyone else.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p>
            <a:r>
              <a:rPr lang="en-US" smtClean="0"/>
              <a:t>© 2003 Herlihy and Shavit</a:t>
            </a:r>
          </a:p>
        </p:txBody>
      </p:sp>
      <p:sp>
        <p:nvSpPr>
          <p:cNvPr id="114691" name="Rectangle 7"/>
          <p:cNvSpPr>
            <a:spLocks noGrp="1" noChangeArrowheads="1"/>
          </p:cNvSpPr>
          <p:nvPr>
            <p:ph type="sldNum" sz="quarter" idx="5"/>
          </p:nvPr>
        </p:nvSpPr>
        <p:spPr>
          <a:noFill/>
        </p:spPr>
        <p:txBody>
          <a:bodyPr/>
          <a:lstStyle/>
          <a:p>
            <a:fld id="{83476587-E7CE-4B9D-858C-9A42F520ABD7}" type="slidenum">
              <a:rPr lang="x-none" smtClean="0"/>
              <a:pPr/>
              <a:t>58</a:t>
            </a:fld>
            <a:endParaRPr lang="en-US"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r>
              <a:rPr lang="en-US" smtClean="0"/>
              <a:t>If the line is shared, then we have not modified it, moreover other processors may also have this value cached. If we decide to modify this cache line, we must tell the other processors to </a:t>
            </a:r>
            <a:r>
              <a:rPr lang="en-US" b="1" smtClean="0"/>
              <a:t>invalidate</a:t>
            </a:r>
            <a:r>
              <a:rPr lang="en-US" smtClean="0"/>
              <a:t> (discard) their cached copies, because otherwise they will have out-of-date values.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n-US" smtClean="0"/>
              <a:t>© 2003 Herlihy and Shavit</a:t>
            </a:r>
          </a:p>
        </p:txBody>
      </p:sp>
      <p:sp>
        <p:nvSpPr>
          <p:cNvPr id="115715" name="Rectangle 7"/>
          <p:cNvSpPr>
            <a:spLocks noGrp="1" noChangeArrowheads="1"/>
          </p:cNvSpPr>
          <p:nvPr>
            <p:ph type="sldNum" sz="quarter" idx="5"/>
          </p:nvPr>
        </p:nvSpPr>
        <p:spPr>
          <a:noFill/>
        </p:spPr>
        <p:txBody>
          <a:bodyPr/>
          <a:lstStyle/>
          <a:p>
            <a:fld id="{DF2A1FD8-F4D3-410B-9E9B-D9C5E595348C}" type="slidenum">
              <a:rPr lang="x-none" smtClean="0"/>
              <a:pPr/>
              <a:t>59</a:t>
            </a:fld>
            <a:endParaRPr lang="en-US" smtClean="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r>
              <a:rPr lang="en-US" smtClean="0"/>
              <a:t>Finally, the cache line may be invalid, meaning that the cached value is no longer meaningful (perhaps because some other processor updated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6F777643-4E3E-4047-BB1A-0F490C4A9DF8}" type="slidenum">
              <a:rPr lang="x-none" smtClean="0"/>
              <a:pPr/>
              <a:t>6</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r>
              <a:rPr lang="en-US" smtClean="0"/>
              <a:t>There are two basic kinds of MIMD architectures. In a </a:t>
            </a:r>
            <a:r>
              <a:rPr lang="en-US" i="1" smtClean="0"/>
              <a:t>shared bus</a:t>
            </a:r>
            <a:r>
              <a:rPr lang="en-US" smtClean="0"/>
              <a:t> architecture, processors and memory are connected by a shared broadcast medium called a </a:t>
            </a:r>
            <a:r>
              <a:rPr lang="en-US" i="1" smtClean="0"/>
              <a:t>bus</a:t>
            </a:r>
            <a:r>
              <a:rPr lang="en-US" smtClean="0"/>
              <a:t> (like a tiny Ethernet). Both the processors and the memory controller can broadcast on the bus. Only one processor (or memory) can broadcast on the bus at a time, but all processors (and memory) can listen. Bus-based architectures are the most common today because they are easy to build.</a:t>
            </a:r>
          </a:p>
          <a:p>
            <a:r>
              <a:rPr lang="en-US" smtClean="0"/>
              <a:t>The principal things that affect performance are (1) contention for the memory: not all the processors can usually get at the same memory location at the same times, and if they try, they will have to queue up, (2) contention for the communication medium. If everyone wants to communicate at the same time, or to the same processor, then the processors will have to wait for one another. Finally, there is a growing </a:t>
            </a:r>
            <a:r>
              <a:rPr lang="en-US" i="1" smtClean="0"/>
              <a:t>communication latency</a:t>
            </a:r>
            <a:r>
              <a:rPr lang="en-US" smtClean="0"/>
              <a:t>, the time it takes for a processor to communicate with memory or with another processor.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n-US" smtClean="0"/>
              <a:t>© 2003 Herlihy and Shavit</a:t>
            </a:r>
          </a:p>
        </p:txBody>
      </p:sp>
      <p:sp>
        <p:nvSpPr>
          <p:cNvPr id="116739" name="Rectangle 7"/>
          <p:cNvSpPr>
            <a:spLocks noGrp="1" noChangeArrowheads="1"/>
          </p:cNvSpPr>
          <p:nvPr>
            <p:ph type="sldNum" sz="quarter" idx="5"/>
          </p:nvPr>
        </p:nvSpPr>
        <p:spPr>
          <a:noFill/>
        </p:spPr>
        <p:txBody>
          <a:bodyPr/>
          <a:lstStyle/>
          <a:p>
            <a:fld id="{3AF98E3A-F0A7-4AF6-9078-6C6C63978550}" type="slidenum">
              <a:rPr lang="x-none" smtClean="0"/>
              <a:pPr/>
              <a:t>60</a:t>
            </a:fld>
            <a:endParaRPr lang="en-US" smtClean="0"/>
          </a:p>
        </p:txBody>
      </p:sp>
      <p:sp>
        <p:nvSpPr>
          <p:cNvPr id="116740" name="Rectangle 2"/>
          <p:cNvSpPr>
            <a:spLocks noGrp="1" noRot="1" noChangeAspect="1" noChangeArrowheads="1" noTextEdit="1"/>
          </p:cNvSpPr>
          <p:nvPr>
            <p:ph type="sldImg"/>
          </p:nvPr>
        </p:nvSpPr>
        <p:spPr>
          <a:xfrm>
            <a:off x="1143000" y="685800"/>
            <a:ext cx="4572000" cy="3429000"/>
          </a:xfrm>
          <a:ln/>
        </p:spPr>
      </p:sp>
      <p:sp>
        <p:nvSpPr>
          <p:cNvPr id="116741"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p>
            <a:r>
              <a:rPr lang="en-US" smtClean="0"/>
              <a:t>© 2003 Herlihy and Shavit</a:t>
            </a:r>
          </a:p>
        </p:txBody>
      </p:sp>
      <p:sp>
        <p:nvSpPr>
          <p:cNvPr id="117763" name="Rectangle 7"/>
          <p:cNvSpPr>
            <a:spLocks noGrp="1" noChangeArrowheads="1"/>
          </p:cNvSpPr>
          <p:nvPr>
            <p:ph type="sldNum" sz="quarter" idx="5"/>
          </p:nvPr>
        </p:nvSpPr>
        <p:spPr>
          <a:noFill/>
        </p:spPr>
        <p:txBody>
          <a:bodyPr/>
          <a:lstStyle/>
          <a:p>
            <a:fld id="{EF32B5F6-7C22-494C-9242-14B9821150AB}" type="slidenum">
              <a:rPr lang="x-none" smtClean="0"/>
              <a:pPr/>
              <a:t>61</a:t>
            </a:fld>
            <a:endParaRPr lang="en-US" smtClean="0"/>
          </a:p>
        </p:txBody>
      </p:sp>
      <p:sp>
        <p:nvSpPr>
          <p:cNvPr id="117764" name="Rectangle 2"/>
          <p:cNvSpPr>
            <a:spLocks noGrp="1" noRot="1" noChangeAspect="1" noChangeArrowheads="1" noTextEdit="1"/>
          </p:cNvSpPr>
          <p:nvPr>
            <p:ph type="sldImg"/>
          </p:nvPr>
        </p:nvSpPr>
        <p:spPr>
          <a:xfrm>
            <a:off x="1143000" y="685800"/>
            <a:ext cx="4572000" cy="3429000"/>
          </a:xfrm>
          <a:ln/>
        </p:spPr>
      </p:sp>
      <p:sp>
        <p:nvSpPr>
          <p:cNvPr id="117765" name="Rectangle 3"/>
          <p:cNvSpPr>
            <a:spLocks noGrp="1" noChangeArrowheads="1"/>
          </p:cNvSpPr>
          <p:nvPr>
            <p:ph type="body" idx="1"/>
          </p:nvPr>
        </p:nvSpPr>
        <p:spPr>
          <a:xfrm>
            <a:off x="913991" y="4342939"/>
            <a:ext cx="5030018" cy="4114587"/>
          </a:xfrm>
          <a:noFill/>
          <a:ln/>
        </p:spPr>
        <p:txBody>
          <a:bodyPr/>
          <a:lstStyle/>
          <a:p>
            <a:r>
              <a:rPr lang="en-US" smtClean="0"/>
              <a:t>When a processor loads a data value x, it broadcasts the request on the bus. The memory controller picks up the message and sends the data back. The processor marks the cache line as exclusive.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n-US" smtClean="0"/>
              <a:t>© 2003 Herlihy and Shavit</a:t>
            </a:r>
          </a:p>
        </p:txBody>
      </p:sp>
      <p:sp>
        <p:nvSpPr>
          <p:cNvPr id="118787" name="Rectangle 7"/>
          <p:cNvSpPr>
            <a:spLocks noGrp="1" noChangeArrowheads="1"/>
          </p:cNvSpPr>
          <p:nvPr>
            <p:ph type="sldNum" sz="quarter" idx="5"/>
          </p:nvPr>
        </p:nvSpPr>
        <p:spPr>
          <a:noFill/>
        </p:spPr>
        <p:txBody>
          <a:bodyPr/>
          <a:lstStyle/>
          <a:p>
            <a:fld id="{C18D5CA3-6119-4DB3-82F5-6C303CF8109E}" type="slidenum">
              <a:rPr lang="x-none" smtClean="0"/>
              <a:pPr/>
              <a:t>62</a:t>
            </a:fld>
            <a:endParaRPr lang="en-US" smtClean="0"/>
          </a:p>
        </p:txBody>
      </p:sp>
      <p:sp>
        <p:nvSpPr>
          <p:cNvPr id="118788" name="Rectangle 2"/>
          <p:cNvSpPr>
            <a:spLocks noGrp="1" noRot="1" noChangeAspect="1" noChangeArrowheads="1" noTextEdit="1"/>
          </p:cNvSpPr>
          <p:nvPr>
            <p:ph type="sldImg"/>
          </p:nvPr>
        </p:nvSpPr>
        <p:spPr>
          <a:xfrm>
            <a:off x="1143000" y="685800"/>
            <a:ext cx="4572000" cy="3429000"/>
          </a:xfrm>
          <a:ln/>
        </p:spPr>
      </p:sp>
      <p:sp>
        <p:nvSpPr>
          <p:cNvPr id="118789" name="Rectangle 3"/>
          <p:cNvSpPr>
            <a:spLocks noGrp="1" noChangeArrowheads="1"/>
          </p:cNvSpPr>
          <p:nvPr>
            <p:ph type="body" idx="1"/>
          </p:nvPr>
        </p:nvSpPr>
        <p:spPr>
          <a:xfrm>
            <a:off x="913991" y="4342939"/>
            <a:ext cx="5030018" cy="4114587"/>
          </a:xfrm>
          <a:noFill/>
          <a:ln/>
        </p:spPr>
        <p:txBody>
          <a:bodyPr/>
          <a:lstStyle/>
          <a:p>
            <a:r>
              <a:rPr lang="en-US" smtClean="0"/>
              <a:t>Now a second processor wants to load the same address, so it broadcasts a request.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p:spPr>
        <p:txBody>
          <a:bodyPr/>
          <a:lstStyle/>
          <a:p>
            <a:r>
              <a:rPr lang="en-US" smtClean="0"/>
              <a:t>© 2003 Herlihy and Shavit</a:t>
            </a:r>
          </a:p>
        </p:txBody>
      </p:sp>
      <p:sp>
        <p:nvSpPr>
          <p:cNvPr id="119811" name="Rectangle 7"/>
          <p:cNvSpPr>
            <a:spLocks noGrp="1" noChangeArrowheads="1"/>
          </p:cNvSpPr>
          <p:nvPr>
            <p:ph type="sldNum" sz="quarter" idx="5"/>
          </p:nvPr>
        </p:nvSpPr>
        <p:spPr>
          <a:noFill/>
        </p:spPr>
        <p:txBody>
          <a:bodyPr/>
          <a:lstStyle/>
          <a:p>
            <a:fld id="{D79F4B19-6802-4669-A36E-396E71C77674}" type="slidenum">
              <a:rPr lang="x-none" smtClean="0"/>
              <a:pPr/>
              <a:t>63</a:t>
            </a:fld>
            <a:endParaRPr lang="en-US" smtClean="0"/>
          </a:p>
        </p:txBody>
      </p:sp>
      <p:sp>
        <p:nvSpPr>
          <p:cNvPr id="119812" name="Rectangle 2"/>
          <p:cNvSpPr>
            <a:spLocks noGrp="1" noRot="1" noChangeAspect="1" noChangeArrowheads="1" noTextEdit="1"/>
          </p:cNvSpPr>
          <p:nvPr>
            <p:ph type="sldImg"/>
          </p:nvPr>
        </p:nvSpPr>
        <p:spPr>
          <a:xfrm>
            <a:off x="1143000" y="685800"/>
            <a:ext cx="4572000" cy="3429000"/>
          </a:xfrm>
          <a:ln/>
        </p:spPr>
      </p:sp>
      <p:sp>
        <p:nvSpPr>
          <p:cNvPr id="119813" name="Rectangle 3"/>
          <p:cNvSpPr>
            <a:spLocks noGrp="1" noChangeArrowheads="1"/>
          </p:cNvSpPr>
          <p:nvPr>
            <p:ph type="body" idx="1"/>
          </p:nvPr>
        </p:nvSpPr>
        <p:spPr>
          <a:xfrm>
            <a:off x="913991" y="4342939"/>
            <a:ext cx="5030018" cy="4114587"/>
          </a:xfrm>
          <a:noFill/>
          <a:ln/>
        </p:spPr>
        <p:txBody>
          <a:bodyPr/>
          <a:lstStyle/>
          <a:p>
            <a:r>
              <a:rPr lang="en-US" smtClean="0"/>
              <a:t>When the second processor asks for x, the first one, who is </a:t>
            </a:r>
            <a:r>
              <a:rPr lang="en-US" b="1" smtClean="0"/>
              <a:t>snooping</a:t>
            </a:r>
            <a:r>
              <a:rPr lang="en-US" smtClean="0"/>
              <a:t> on the bus, responds with the data. (It can respond faster than the memory). Both  processors mark that cache line as shared.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n-US" smtClean="0"/>
              <a:t>© 2003 Herlihy and Shavit</a:t>
            </a:r>
          </a:p>
        </p:txBody>
      </p:sp>
      <p:sp>
        <p:nvSpPr>
          <p:cNvPr id="120835" name="Rectangle 7"/>
          <p:cNvSpPr>
            <a:spLocks noGrp="1" noChangeArrowheads="1"/>
          </p:cNvSpPr>
          <p:nvPr>
            <p:ph type="sldNum" sz="quarter" idx="5"/>
          </p:nvPr>
        </p:nvSpPr>
        <p:spPr>
          <a:noFill/>
        </p:spPr>
        <p:txBody>
          <a:bodyPr/>
          <a:lstStyle/>
          <a:p>
            <a:fld id="{9B2A7D18-3E77-49D4-ACDF-2863DFDF7C65}" type="slidenum">
              <a:rPr lang="x-none" smtClean="0"/>
              <a:pPr/>
              <a:t>64</a:t>
            </a:fld>
            <a:endParaRPr lang="en-US" smtClean="0"/>
          </a:p>
        </p:txBody>
      </p:sp>
      <p:sp>
        <p:nvSpPr>
          <p:cNvPr id="120836" name="Rectangle 2"/>
          <p:cNvSpPr>
            <a:spLocks noGrp="1" noRot="1" noChangeAspect="1" noChangeArrowheads="1" noTextEdit="1"/>
          </p:cNvSpPr>
          <p:nvPr>
            <p:ph type="sldImg"/>
          </p:nvPr>
        </p:nvSpPr>
        <p:spPr>
          <a:xfrm>
            <a:off x="1143000" y="685800"/>
            <a:ext cx="4572000" cy="3429000"/>
          </a:xfrm>
          <a:ln/>
        </p:spPr>
      </p:sp>
      <p:sp>
        <p:nvSpPr>
          <p:cNvPr id="120837"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p>
            <a:r>
              <a:rPr lang="en-US" smtClean="0"/>
              <a:t>© 2003 Herlihy and Shavit</a:t>
            </a:r>
          </a:p>
        </p:txBody>
      </p:sp>
      <p:sp>
        <p:nvSpPr>
          <p:cNvPr id="121859" name="Rectangle 7"/>
          <p:cNvSpPr>
            <a:spLocks noGrp="1" noChangeArrowheads="1"/>
          </p:cNvSpPr>
          <p:nvPr>
            <p:ph type="sldNum" sz="quarter" idx="5"/>
          </p:nvPr>
        </p:nvSpPr>
        <p:spPr>
          <a:noFill/>
        </p:spPr>
        <p:txBody>
          <a:bodyPr/>
          <a:lstStyle/>
          <a:p>
            <a:fld id="{86254A40-A981-4F3B-8544-6868596AEAA3}" type="slidenum">
              <a:rPr lang="x-none" smtClean="0"/>
              <a:pPr/>
              <a:t>65</a:t>
            </a:fld>
            <a:endParaRPr lang="en-US" smtClean="0"/>
          </a:p>
        </p:txBody>
      </p:sp>
      <p:sp>
        <p:nvSpPr>
          <p:cNvPr id="121860" name="Rectangle 2"/>
          <p:cNvSpPr>
            <a:spLocks noGrp="1" noRot="1" noChangeAspect="1" noChangeArrowheads="1" noTextEdit="1"/>
          </p:cNvSpPr>
          <p:nvPr>
            <p:ph type="sldImg"/>
          </p:nvPr>
        </p:nvSpPr>
        <p:spPr>
          <a:xfrm>
            <a:off x="1143000" y="685800"/>
            <a:ext cx="4572000" cy="3429000"/>
          </a:xfrm>
          <a:ln/>
        </p:spPr>
      </p:sp>
      <p:sp>
        <p:nvSpPr>
          <p:cNvPr id="121861"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p>
            <a:r>
              <a:rPr lang="en-US" smtClean="0"/>
              <a:t>© 2003 Herlihy and Shavit</a:t>
            </a:r>
          </a:p>
        </p:txBody>
      </p:sp>
      <p:sp>
        <p:nvSpPr>
          <p:cNvPr id="122883" name="Rectangle 7"/>
          <p:cNvSpPr>
            <a:spLocks noGrp="1" noChangeArrowheads="1"/>
          </p:cNvSpPr>
          <p:nvPr>
            <p:ph type="sldNum" sz="quarter" idx="5"/>
          </p:nvPr>
        </p:nvSpPr>
        <p:spPr>
          <a:noFill/>
        </p:spPr>
        <p:txBody>
          <a:bodyPr/>
          <a:lstStyle/>
          <a:p>
            <a:fld id="{C6F22929-6520-489E-8BB8-F7204D116D84}" type="slidenum">
              <a:rPr lang="x-none" smtClean="0"/>
              <a:pPr/>
              <a:t>66</a:t>
            </a:fld>
            <a:endParaRPr lang="en-US" smtClean="0"/>
          </a:p>
        </p:txBody>
      </p:sp>
      <p:sp>
        <p:nvSpPr>
          <p:cNvPr id="122884" name="Rectangle 2"/>
          <p:cNvSpPr>
            <a:spLocks noGrp="1" noRot="1" noChangeAspect="1" noChangeArrowheads="1" noTextEdit="1"/>
          </p:cNvSpPr>
          <p:nvPr>
            <p:ph type="sldImg"/>
          </p:nvPr>
        </p:nvSpPr>
        <p:spPr>
          <a:xfrm>
            <a:off x="1143000" y="685800"/>
            <a:ext cx="4572000" cy="3429000"/>
          </a:xfrm>
          <a:ln/>
        </p:spPr>
      </p:sp>
      <p:sp>
        <p:nvSpPr>
          <p:cNvPr id="122885"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n-US" smtClean="0"/>
              <a:t>© 2003 Herlihy and Shavit</a:t>
            </a:r>
          </a:p>
        </p:txBody>
      </p:sp>
      <p:sp>
        <p:nvSpPr>
          <p:cNvPr id="123907" name="Rectangle 7"/>
          <p:cNvSpPr>
            <a:spLocks noGrp="1" noChangeArrowheads="1"/>
          </p:cNvSpPr>
          <p:nvPr>
            <p:ph type="sldNum" sz="quarter" idx="5"/>
          </p:nvPr>
        </p:nvSpPr>
        <p:spPr>
          <a:noFill/>
        </p:spPr>
        <p:txBody>
          <a:bodyPr/>
          <a:lstStyle/>
          <a:p>
            <a:fld id="{CED07636-FB08-4B2D-8235-60F306D5E3EA}" type="slidenum">
              <a:rPr lang="x-none" smtClean="0"/>
              <a:pPr/>
              <a:t>67</a:t>
            </a:fld>
            <a:endParaRPr lang="en-US" smtClean="0"/>
          </a:p>
        </p:txBody>
      </p:sp>
      <p:sp>
        <p:nvSpPr>
          <p:cNvPr id="123908" name="Rectangle 2"/>
          <p:cNvSpPr>
            <a:spLocks noGrp="1" noRot="1" noChangeAspect="1" noChangeArrowheads="1" noTextEdit="1"/>
          </p:cNvSpPr>
          <p:nvPr>
            <p:ph type="sldImg"/>
          </p:nvPr>
        </p:nvSpPr>
        <p:spPr>
          <a:xfrm>
            <a:off x="1143000" y="685800"/>
            <a:ext cx="4572000" cy="3429000"/>
          </a:xfrm>
          <a:ln/>
        </p:spPr>
      </p:sp>
      <p:sp>
        <p:nvSpPr>
          <p:cNvPr id="123909"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n-US" smtClean="0"/>
              <a:t>© 2003 Herlihy and Shavit</a:t>
            </a:r>
          </a:p>
        </p:txBody>
      </p:sp>
      <p:sp>
        <p:nvSpPr>
          <p:cNvPr id="124931" name="Rectangle 7"/>
          <p:cNvSpPr>
            <a:spLocks noGrp="1" noChangeArrowheads="1"/>
          </p:cNvSpPr>
          <p:nvPr>
            <p:ph type="sldNum" sz="quarter" idx="5"/>
          </p:nvPr>
        </p:nvSpPr>
        <p:spPr>
          <a:noFill/>
        </p:spPr>
        <p:txBody>
          <a:bodyPr/>
          <a:lstStyle/>
          <a:p>
            <a:fld id="{F1D1364A-C6BC-4BF2-B72B-BC9439BB2482}" type="slidenum">
              <a:rPr lang="x-none" smtClean="0"/>
              <a:pPr/>
              <a:t>68</a:t>
            </a:fld>
            <a:endParaRPr lang="en-US" smtClean="0"/>
          </a:p>
        </p:txBody>
      </p:sp>
      <p:sp>
        <p:nvSpPr>
          <p:cNvPr id="124932" name="Rectangle 2"/>
          <p:cNvSpPr>
            <a:spLocks noGrp="1" noRot="1" noChangeAspect="1" noChangeArrowheads="1" noTextEdit="1"/>
          </p:cNvSpPr>
          <p:nvPr>
            <p:ph type="sldImg"/>
          </p:nvPr>
        </p:nvSpPr>
        <p:spPr>
          <a:xfrm>
            <a:off x="1143000" y="685800"/>
            <a:ext cx="4572000" cy="3429000"/>
          </a:xfrm>
          <a:ln/>
        </p:spPr>
      </p:sp>
      <p:sp>
        <p:nvSpPr>
          <p:cNvPr id="124933"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US" smtClean="0"/>
              <a:t>© 2003 Herlihy and Shavit</a:t>
            </a:r>
          </a:p>
        </p:txBody>
      </p:sp>
      <p:sp>
        <p:nvSpPr>
          <p:cNvPr id="125955" name="Rectangle 7"/>
          <p:cNvSpPr>
            <a:spLocks noGrp="1" noChangeArrowheads="1"/>
          </p:cNvSpPr>
          <p:nvPr>
            <p:ph type="sldNum" sz="quarter" idx="5"/>
          </p:nvPr>
        </p:nvSpPr>
        <p:spPr>
          <a:noFill/>
        </p:spPr>
        <p:txBody>
          <a:bodyPr/>
          <a:lstStyle/>
          <a:p>
            <a:fld id="{22AA89DF-26D2-4971-9DDE-140B7481F978}" type="slidenum">
              <a:rPr lang="x-none" smtClean="0"/>
              <a:pPr/>
              <a:t>69</a:t>
            </a:fld>
            <a:endParaRPr lang="en-US" smtClean="0"/>
          </a:p>
        </p:txBody>
      </p:sp>
      <p:sp>
        <p:nvSpPr>
          <p:cNvPr id="125956" name="Rectangle 2"/>
          <p:cNvSpPr>
            <a:spLocks noGrp="1" noRot="1" noChangeAspect="1" noChangeArrowheads="1" noTextEdit="1"/>
          </p:cNvSpPr>
          <p:nvPr>
            <p:ph type="sldImg"/>
          </p:nvPr>
        </p:nvSpPr>
        <p:spPr>
          <a:xfrm>
            <a:off x="1143000" y="685800"/>
            <a:ext cx="4572000" cy="3429000"/>
          </a:xfrm>
          <a:ln/>
        </p:spPr>
      </p:sp>
      <p:sp>
        <p:nvSpPr>
          <p:cNvPr id="125957" name="Rectangle 3"/>
          <p:cNvSpPr>
            <a:spLocks noGrp="1" noChangeArrowheads="1"/>
          </p:cNvSpPr>
          <p:nvPr>
            <p:ph type="body" idx="1"/>
          </p:nvPr>
        </p:nvSpPr>
        <p:spPr>
          <a:xfrm>
            <a:off x="913991" y="4342939"/>
            <a:ext cx="5030018" cy="4114587"/>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1E0CA50-3CA2-448A-9B5D-5936C0A8BEC8}" type="slidenum">
              <a:rPr lang="x-none" smtClean="0"/>
              <a:pPr/>
              <a:t>7</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r>
              <a:rPr lang="en-US" smtClean="0"/>
              <a:t>When programming uniprocessors, one can generally ignore the exact structure</a:t>
            </a:r>
          </a:p>
          <a:p>
            <a:r>
              <a:rPr lang="en-US" smtClean="0"/>
              <a:t>and properties of the underlying system. Unfortunately, multiprocessor</a:t>
            </a:r>
          </a:p>
          <a:p>
            <a:r>
              <a:rPr lang="en-US" smtClean="0"/>
              <a:t>programming has yet to reach that state, and at present it is crucial that</a:t>
            </a:r>
          </a:p>
          <a:p>
            <a:r>
              <a:rPr lang="en-US" smtClean="0"/>
              <a:t>the programmer understand the properties and limitations of the underlying</a:t>
            </a:r>
          </a:p>
          <a:p>
            <a:r>
              <a:rPr lang="en-US" smtClean="0"/>
              <a:t>machine architecture. This will be our goal in this chapter. We revisit</a:t>
            </a:r>
          </a:p>
          <a:p>
            <a:r>
              <a:rPr lang="en-US" smtClean="0"/>
              <a:t>the familiar mutual exclusion problem, this time with the aim of devising</a:t>
            </a:r>
          </a:p>
          <a:p>
            <a:r>
              <a:rPr lang="en-US" smtClean="0"/>
              <a:t>mutual exclusion protocols that work well on today’s multiprocessors.</a:t>
            </a:r>
          </a:p>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BA6034B3-793D-4AAA-937E-FB2FF472AEB4}" type="slidenum">
              <a:rPr lang="x-none" smtClean="0"/>
              <a:pPr/>
              <a:t>70</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r>
              <a:rPr lang="en-US" smtClean="0"/>
              <a:t>From this point on, the red processor can update that data value without causing any bus traffic, because it knows that it has the only cached copy. This is much more efficient than a write-through cache because it produces much less bus traffic.</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BA6034B3-793D-4AAA-937E-FB2FF472AEB4}" type="slidenum">
              <a:rPr lang="x-none" smtClean="0"/>
              <a:pPr/>
              <a:t>71</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r>
              <a:rPr lang="en-US" smtClean="0"/>
              <a:t>From this point on, the red processor can update that data value without causing any bus traffic, because it knows that it has the only cached copy. This is much more efficient than a write-through cache because it produces much less bus traffic.</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3C5A4BA4-0D68-4647-AB3F-BD83BCCB99CD}" type="slidenum">
              <a:rPr lang="x-none" smtClean="0"/>
              <a:pPr/>
              <a:t>72</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r>
              <a:rPr lang="en-US" smtClean="0"/>
              <a:t>Finally, there is no need to update memory until the processor wants to use that cache space for something else. Any other processor that asks for the data will get it from the red processor.</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469F8BB-5932-4AB2-AF36-8F50A5BA1EB4}" type="slidenum">
              <a:rPr lang="x-none" smtClean="0"/>
              <a:pPr/>
              <a:t>73</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r>
              <a:rPr lang="en-US" smtClean="0"/>
              <a:t>Note that optimizing a spin lock is not a simple question, because we have to figure out exactly what we want to optimize: whether it’s the bus bandwidth used by spinning threads, the latency of lock acquisition or release, or whether we mostly care about uncontended locks.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E8314AE3-0ABD-4CA2-AFEB-069F71359DCE}" type="slidenum">
              <a:rPr lang="x-none" smtClean="0"/>
              <a:pPr/>
              <a:t>74</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r>
              <a:rPr lang="en-US" dirty="0" smtClean="0"/>
              <a:t>We now consider how the simple test-and-set algorithm performs using a bus-based write-back cache (the most common case in practice). Each test-and-set call goes over the bus, and since all of the waiting threads are continually using the bus, all threads, even those not waiting for the lock, must wait to use the bus for each memory access. Even worse, the test-and-set call invalidates all cached copies of the lock, so every spinning thread encounters a cache miss almost every time, and has to use the bus to fetch the new, but unchanged value. Adding insult to injury, when the thread holding the lock tries to release it, it may be delayed waiting to use the bus that is monopolized by the spinners. We now understand why the TAS lock performs so poorly.</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FF498677-8B6F-4623-81B8-10AD04102044}" type="slidenum">
              <a:rPr lang="x-none" smtClean="0"/>
              <a:pPr/>
              <a:t>75</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r>
              <a:rPr lang="en-US" smtClean="0"/>
              <a:t>Now consider the behavior of the TAS lock algorithm while the lock is held by a thread A. The first time thread B reads the lock it takes a cache miss, forcing B to block while the value is loaded into B's cache. As long as A holds the lock, B repeatedly rereads the value, but each time B hits in its cache (finding the desired value). B thus produces no bus traffic, and does not slow down other threads' memory accesses. Moreover, a thread that releases a lock is not delayed by threads spinning on that lock.</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46652EA6-1A9E-4B0F-8B98-DDE47CDEA6B8}" type="slidenum">
              <a:rPr lang="x-none" smtClean="0"/>
              <a:pPr/>
              <a:t>76</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r>
              <a:rPr lang="en-US" smtClean="0"/>
              <a:t>While the lock is held, all the contenders spin in their caches, rereading cached data without causing any bus traffic.</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A171F555-C54A-4E7F-B806-892803ABC1E1}" type="slidenum">
              <a:rPr lang="x-none" smtClean="0"/>
              <a:pPr/>
              <a:t>77</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r>
              <a:rPr lang="en-US" smtClean="0"/>
              <a:t>Things deteriorate, however, when the lock is released. The lock holder releases the lock by writing false to the lock variable…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2B447F77-9917-4EAF-A767-A6EE13801E84}" type="slidenum">
              <a:rPr lang="x-none" smtClean="0"/>
              <a:pPr/>
              <a:t>78</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r>
              <a:rPr lang="en-US" smtClean="0"/>
              <a:t>… which immediately invalidates the spinners' cached copies. Each one takes a cache miss, rereads the new value,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602D7973-6494-4611-BD5F-4A7FBB844B5F}" type="slidenum">
              <a:rPr lang="x-none" smtClean="0"/>
              <a:pPr/>
              <a:t>79</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r>
              <a:rPr lang="en-US" smtClean="0"/>
              <a:t>and they all (more-or-less simultaneously) call test-and-set to acquire the lock. The first to succeed invalidates the others, who must then reread the value, causing a storm of bus traffic.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50FC20A2-4E38-4802-B529-BD8070FB9D97}" type="slidenum">
              <a:rPr lang="x-none" smtClean="0"/>
              <a:pPr/>
              <a:t>8</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r>
              <a:rPr lang="en-US" smtClean="0"/>
              <a:t>Any mutual exclusion protocol poses the question: what do you do if you cannot acquire the lock? There are two alternatives. If you keep trying, the lock is called a </a:t>
            </a:r>
            <a:r>
              <a:rPr lang="en-US" i="1" smtClean="0"/>
              <a:t>spin lock,</a:t>
            </a:r>
            <a:r>
              <a:rPr lang="en-US" smtClean="0"/>
              <a:t> and repeatedly testing the lock is called </a:t>
            </a:r>
            <a:r>
              <a:rPr lang="en-US" i="1" smtClean="0"/>
              <a:t>spinning.</a:t>
            </a:r>
            <a:r>
              <a:rPr lang="en-US" smtClean="0"/>
              <a:t> or </a:t>
            </a:r>
            <a:r>
              <a:rPr lang="en-US" i="1" smtClean="0"/>
              <a:t>busy-waiting.</a:t>
            </a:r>
            <a:r>
              <a:rPr lang="en-US" smtClean="0"/>
              <a:t> We will use these terms interchangeably. The </a:t>
            </a:r>
            <a:r>
              <a:rPr lang="en-US" b="1" smtClean="0"/>
              <a:t>filter</a:t>
            </a:r>
            <a:r>
              <a:rPr lang="en-US" smtClean="0"/>
              <a:t> and </a:t>
            </a:r>
            <a:r>
              <a:rPr lang="en-US" b="1" smtClean="0"/>
              <a:t>bakery </a:t>
            </a:r>
            <a:r>
              <a:rPr lang="en-US" smtClean="0"/>
              <a:t>algorithms are spin-locks. Spinning is sensible when you expect the lock delay to be short. For obvious reasons, spinning makes sense only on multiprocessors. The alternative is to suspend yourself and ask the operating system's scheduler to schedule another thread on your processor, which is sometimes called </a:t>
            </a:r>
            <a:r>
              <a:rPr lang="en-US" i="1" smtClean="0"/>
              <a:t>blocking.</a:t>
            </a:r>
            <a:r>
              <a:rPr lang="en-US" smtClean="0"/>
              <a:t> Java’s built-in synchronization is blocking. Because switching from one thread to another is expensive, blocking makes sense only if you expect the lock delay to be long. Many operating systems mix both strategies, spinning for a short time and then blocking.</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4D451079-00F9-4B38-A43A-B5AC5369E288}" type="slidenum">
              <a:rPr lang="x-none" smtClean="0"/>
              <a:pPr/>
              <a:t>80</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r>
              <a:rPr lang="en-US" smtClean="0"/>
              <a:t>Eventually, the processors settle down once again to local spinning. This could explain why TATAS lock cannot get to the ideal lock. How long does this take?</a:t>
            </a:r>
          </a:p>
          <a:p>
            <a:endParaRPr lang="en-US" smtClean="0"/>
          </a:p>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C1BBA48C-2516-42D2-8A6A-57BC1E045B1F}" type="slidenum">
              <a:rPr lang="x-none" smtClean="0"/>
              <a:pPr/>
              <a:t>81</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r>
              <a:rPr lang="en-US" smtClean="0"/>
              <a:t>This is the classical experiment conducted by Anderson. We decrease X until the bus intensive operations in Y interleave with the quiescing of the lock release opeartion, at which point we will see a drop in throughput or an increase in latency.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74B08F1F-CC09-4CBA-BEE7-B498DBDFAE5E}" type="slidenum">
              <a:rPr lang="x-none" smtClean="0"/>
              <a:pPr/>
              <a:t>82</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2C93F477-D544-4B71-ADFE-7F8854E7195E}" type="slidenum">
              <a:rPr lang="x-none" smtClean="0"/>
              <a:pPr/>
              <a:t>83</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r>
              <a:rPr lang="en-US" smtClean="0"/>
              <a:t>So now we understand why the  TTAS lock performs much better than the TAS lock, but still much worse than an ideal lock. </a:t>
            </a:r>
          </a:p>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322CBA56-A45A-482C-BC92-976DDE7A1348}" type="slidenum">
              <a:rPr lang="x-none" smtClean="0"/>
              <a:pPr/>
              <a:t>84</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r>
              <a:rPr lang="en-US" smtClean="0"/>
              <a:t>Another approach is to introduce a delay. If the lock looks free but you can’t get it, then instead of trying again right away, it makes sense to back off a little and let things calm down. There are several places we could introduce a delay --- after the lock rl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5B8A685-661A-4153-8FFB-F1820D0694E1}" type="slidenum">
              <a:rPr lang="x-none" smtClean="0"/>
              <a:pPr/>
              <a:t>85</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r>
              <a:rPr lang="en-US" smtClean="0"/>
              <a:t>For how long should the thread back off before retrying? A good rule of thumb is that the larger the number of unsuccessful tries, the higher the likely contention, and the longer the thread should back off. Here is a simple approach. Whenever the thread sees the lock has become free but fails to acquire it, it backs off before retrying. To ensure that concurrent conflicting threads do not fall into ``lock-step'', all trying to acquire the lock at the same time, the thread backs off for a random duration. Each time the thread tries and fails to get the lock, it doubles the expected time it backs off, up to a fixed maximum.</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A637C00D-C01D-43E5-BB75-4C290892A340}" type="slidenum">
              <a:rPr lang="x-none" smtClean="0"/>
              <a:pPr/>
              <a:t>86</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r>
              <a:rPr lang="en-US" smtClean="0"/>
              <a:t>Here is the code for an exponential back-off lock.</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F6AEAACC-3809-4420-B8A3-97A82D96034C}" type="slidenum">
              <a:rPr lang="x-none" smtClean="0"/>
              <a:pPr/>
              <a:t>87</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r>
              <a:rPr lang="en-US" smtClean="0"/>
              <a:t>The constant MIN_DELAY indicates the initial, shortest limit (it makes no sense for the thread to back off for too short a duration),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EFB97828-D45C-4969-A8E9-CA561D63506E}" type="slidenum">
              <a:rPr lang="x-none" smtClean="0"/>
              <a:pPr/>
              <a:t>88</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r>
              <a:rPr lang="en-US" smtClean="0"/>
              <a:t>As in the TTAS algorithm, the thread spins testing the lock until the lock appears to be free.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33A881D3-D3DA-487E-9C78-261B78E593AB}" type="slidenum">
              <a:rPr lang="x-none" smtClean="0"/>
              <a:pPr/>
              <a:t>89</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r>
              <a:rPr lang="en-US" smtClean="0"/>
              <a:t>Then the thread tries to acquire the lock.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5487D179-5C71-465E-88B1-6CAFDF9FE7C9}" type="slidenum">
              <a:rPr lang="x-none" smtClean="0"/>
              <a:pPr/>
              <a:t>9</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r>
              <a:rPr lang="en-US" smtClean="0"/>
              <a:t>Both spinning and blocking are important techniques. In this lecture, we turn our attention to locks that use spinning.</a:t>
            </a:r>
          </a:p>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4D16A38-1BA1-45EE-AE7F-37E51F6E8BE3}" type="slidenum">
              <a:rPr lang="x-none" smtClean="0"/>
              <a:pPr/>
              <a:t>90</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r>
              <a:rPr lang="en-US" smtClean="0"/>
              <a:t>If it fails, then it computes a random delay between zero and the current limit.</a:t>
            </a:r>
          </a:p>
          <a:p>
            <a:r>
              <a:rPr lang="en-US" smtClean="0"/>
              <a:t>and then sleeps for that delay before retrying.</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7E11FBB9-D4D3-4BF0-A4E2-634E126AAE87}" type="slidenum">
              <a:rPr lang="x-none" smtClean="0"/>
              <a:pPr/>
              <a:t>91</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r>
              <a:rPr lang="en-US" smtClean="0"/>
              <a:t>It doubles the limit for the next back-off, up to MAX_DELAY. It is important to note that the thread backs off only when it fails to acquire a lock that it had immediately before observed to be free. Observing that the lock is held by another thread says nothing about the level of contention.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B84EAA8B-4831-4413-98E6-A1E3E0B73A1E}" type="slidenum">
              <a:rPr lang="x-none" smtClean="0"/>
              <a:pPr/>
              <a:t>92</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r>
              <a:rPr lang="en-US" smtClean="0"/>
              <a:t>The graph shows that the backoff lock outperforms the TTAS lock, though it is far from the ideal curve which is flat. The slope of the backoff curve varies greatly from one machine to another, but is invariably better than that of a TTAS lock.</a:t>
            </a:r>
          </a:p>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D02D2124-299E-4102-8E67-D20CCA369AD6}" type="slidenum">
              <a:rPr lang="x-none" smtClean="0"/>
              <a:pPr/>
              <a:t>93</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r>
              <a:rPr lang="en-US" smtClean="0"/>
              <a:t>The Backoff lock is easy to implement, and typically performs significantly better than TTAS lock on many</a:t>
            </a:r>
          </a:p>
          <a:p>
            <a:r>
              <a:rPr lang="en-US" smtClean="0"/>
              <a:t>architectures. Unfortunately, its performance is sensitive to the choice of  minimum and maximum delay constants. To deploy this lock on a particular architecture, it is easy to experiment with different values, and choose the ones that work best. Experience shows, however, that these optimal values are sensitive to the number of processors and their speed, so it is not easy to tune the back-off lock class to be portable across a range of different machines.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3028BF75-FC6A-4E65-946F-79158BEF649F}" type="slidenum">
              <a:rPr lang="x-none" smtClean="0"/>
              <a:pPr/>
              <a:t>95</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r>
              <a:rPr lang="en-US" smtClean="0"/>
              <a:t>We now explore a different approach to implementing spin locks, one that is a little more complicated than backoff locks, but inherently more portable. One can overcome these drawbacks by having threads form a line, or queue. In a queue, each thread can learn if its turn has arrived by checking whether its predecessor has been served. Invalidation traffic is reduced by having each thread spin on a different location. A queue also allows for better utilization of the critical section since there is no need to guess when to attempt to access it: each thread is notified directly by its predecessor in the queue. Finally, a queue provides first-come-first-served fairness, the same high level of fairness achieved by the Bakery algorithm. We now explore different ways to implement queue locks, a family of locking algorithms that exploit these insights.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9EF69F80-ACF8-439D-AF21-1684CD0CF67B}" type="slidenum">
              <a:rPr lang="x-none" smtClean="0"/>
              <a:pPr/>
              <a:t>96</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r>
              <a:rPr lang="en-US" smtClean="0"/>
              <a:t>Here is the Anderson queue lock, a simple array-based queue lock. The threads share an atomic integer tail field, initially zero. To acquire the lock, each thread atomically increments the tail field. Call the resulting value the thread's slot. The slot is used as an index into a Boolean flag array. If flag[j] is true, then the thread with slotj has permission to acquire the lock. Initially, flag[0] is true.</a:t>
            </a:r>
          </a:p>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18DC6EC0-3204-4FF9-96A2-6DD0A1433313}" type="slidenum">
              <a:rPr lang="x-none" smtClean="0"/>
              <a:pPr/>
              <a:t>97</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r>
              <a:rPr lang="en-US" smtClean="0"/>
              <a:t>To acquire the lock, each thread atomically increments the tail field. Call the resulting value the thread's slot.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86B54E9A-26DB-4E08-BEB2-B25CB12A6E7E}" type="slidenum">
              <a:rPr lang="x-none" smtClean="0"/>
              <a:pPr/>
              <a:t>98</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3B496AFC-92AE-4B81-A235-663C22871DC7}" type="slidenum">
              <a:rPr lang="x-none" smtClean="0"/>
              <a:pPr/>
              <a:t>99</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r>
              <a:rPr lang="en-US" smtClean="0"/>
              <a:t>The slot is used as an index into a Boolean flag array. If flag[j] is true, then the thread with slot j has permission to acquire the lock. Initially, flag[0] is true. To acquire the lock, a thread spins until the flag at its slot becomes true.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A7ECBC4C-E190-496B-9D51-6662683610B1}" type="slidenum">
              <a:rPr lang="x-none" smtClean="0"/>
              <a:pPr/>
              <a:t>100</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r>
              <a:rPr lang="en-US" smtClean="0"/>
              <a:t>Here another thread wants to acquire the lock.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atin typeface="Arial" pitchFamily="34" charset="0"/>
                <a:cs typeface="Arial" pitchFamily="34" charset="0"/>
              </a:defRPr>
            </a:lvl1pPr>
          </a:lstStyle>
          <a:p>
            <a:pPr>
              <a:defRPr/>
            </a:pPr>
            <a:r>
              <a:rPr lang="en-US" dirty="0" smtClean="0"/>
              <a:t>Art of Multiprocessor Programming</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A6D0DBB-0C01-45B1-9FDA-2FA15471047D}" type="slidenum">
              <a:rPr lang="x-none"/>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BC428036-CF0A-42F1-81E5-73B59407F600}" type="slidenum">
              <a:rPr lang="x-none"/>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704E2615-A66C-4D89-BC9B-59C8A134F63C}" type="slidenum">
              <a:rPr lang="x-none"/>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3C242706-456C-4DE5-8D6D-9E26C1F2861B}" type="slidenum">
              <a:rPr lang="x-none"/>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6"/>
          <p:cNvSpPr>
            <a:spLocks noGrp="1" noChangeArrowheads="1"/>
          </p:cNvSpPr>
          <p:nvPr>
            <p:ph type="sldNum" sz="quarter" idx="11"/>
          </p:nvPr>
        </p:nvSpPr>
        <p:spPr>
          <a:ln/>
        </p:spPr>
        <p:txBody>
          <a:bodyPr/>
          <a:lstStyle>
            <a:lvl1pPr>
              <a:defRPr/>
            </a:lvl1pPr>
          </a:lstStyle>
          <a:p>
            <a:pPr>
              <a:defRPr/>
            </a:pPr>
            <a:fld id="{2B520509-27C2-48B7-9D3E-7182E9E47797}" type="slidenum">
              <a:rPr lang="x-none"/>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91BF31F2-3E93-413F-8BED-AA37E594F805}" type="slidenum">
              <a:rPr lang="x-none"/>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6"/>
          <p:cNvSpPr>
            <a:spLocks noGrp="1" noChangeArrowheads="1"/>
          </p:cNvSpPr>
          <p:nvPr>
            <p:ph type="sldNum" sz="quarter" idx="11"/>
          </p:nvPr>
        </p:nvSpPr>
        <p:spPr>
          <a:ln/>
        </p:spPr>
        <p:txBody>
          <a:bodyPr/>
          <a:lstStyle>
            <a:lvl1pPr>
              <a:defRPr/>
            </a:lvl1pPr>
          </a:lstStyle>
          <a:p>
            <a:pPr>
              <a:defRPr/>
            </a:pPr>
            <a:fld id="{B7F2C769-CA63-4423-B7D6-E77D9DB6F30F}" type="slidenum">
              <a:rPr lang="x-none"/>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6"/>
          <p:cNvSpPr>
            <a:spLocks noGrp="1" noChangeArrowheads="1"/>
          </p:cNvSpPr>
          <p:nvPr>
            <p:ph type="sldNum" sz="quarter" idx="11"/>
          </p:nvPr>
        </p:nvSpPr>
        <p:spPr>
          <a:ln/>
        </p:spPr>
        <p:txBody>
          <a:bodyPr/>
          <a:lstStyle>
            <a:lvl1pPr>
              <a:defRPr/>
            </a:lvl1pPr>
          </a:lstStyle>
          <a:p>
            <a:pPr>
              <a:defRPr/>
            </a:pPr>
            <a:fld id="{33584D38-4BCE-44FC-9ED9-703E086056E1}" type="slidenum">
              <a:rPr lang="x-none"/>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3" name="Rectangle 6"/>
          <p:cNvSpPr>
            <a:spLocks noGrp="1" noChangeArrowheads="1"/>
          </p:cNvSpPr>
          <p:nvPr>
            <p:ph type="sldNum" sz="quarter" idx="11"/>
          </p:nvPr>
        </p:nvSpPr>
        <p:spPr>
          <a:ln/>
        </p:spPr>
        <p:txBody>
          <a:bodyPr/>
          <a:lstStyle>
            <a:lvl1pPr>
              <a:defRPr/>
            </a:lvl1pPr>
          </a:lstStyle>
          <a:p>
            <a:pPr>
              <a:defRPr/>
            </a:pPr>
            <a:fld id="{345E4ACA-774B-4F3B-8A6D-0FFD88131DFA}" type="slidenum">
              <a:rPr lang="x-none"/>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BAF1B153-E0EE-4F70-B49B-0194C4D276B7}" type="slidenum">
              <a:rPr lang="x-none"/>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6"/>
          <p:cNvSpPr>
            <a:spLocks noGrp="1" noChangeArrowheads="1"/>
          </p:cNvSpPr>
          <p:nvPr>
            <p:ph type="sldNum" sz="quarter" idx="11"/>
          </p:nvPr>
        </p:nvSpPr>
        <p:spPr>
          <a:ln/>
        </p:spPr>
        <p:txBody>
          <a:bodyPr/>
          <a:lstStyle>
            <a:lvl1pPr>
              <a:defRPr/>
            </a:lvl1pPr>
          </a:lstStyle>
          <a:p>
            <a:pPr>
              <a:defRPr/>
            </a:pPr>
            <a:fld id="{DD8819DB-727E-464B-9134-E61C8A89DAA4}" type="slidenum">
              <a:rPr lang="x-none"/>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2641600" y="62484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cs typeface="Arial" pitchFamily="34" charset="0"/>
              </a:defRPr>
            </a:lvl1pPr>
          </a:lstStyle>
          <a:p>
            <a:pPr>
              <a:defRPr/>
            </a:pPr>
            <a:r>
              <a:rPr lang="en-US" dirty="0" smtClean="0"/>
              <a:t>Art of Multiprocessor Programming</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pitchFamily="34" charset="0"/>
                <a:cs typeface="Arial" charset="0"/>
              </a:defRPr>
            </a:lvl1pPr>
          </a:lstStyle>
          <a:p>
            <a:pPr>
              <a:defRPr/>
            </a:pPr>
            <a:fld id="{2CADBFD2-9F9B-4FDA-BEE4-55ABE593227A}" type="slidenum">
              <a:rPr lang="x-none" smtClean="0"/>
              <a:pPr>
                <a:defRPr/>
              </a:pPr>
              <a:t>‹#›</a:t>
            </a:fld>
            <a:endParaRPr lang="en-US" dirty="0"/>
          </a:p>
        </p:txBody>
      </p:sp>
      <p:pic>
        <p:nvPicPr>
          <p:cNvPr id="2" name="Picture 6"/>
          <p:cNvPicPr>
            <a:picLocks noChangeAspect="1" noChangeArrowheads="1"/>
          </p:cNvPicPr>
          <p:nvPr userDrawn="1"/>
        </p:nvPicPr>
        <p:blipFill>
          <a:blip r:embed="rId13" cstate="print"/>
          <a:srcRect/>
          <a:stretch>
            <a:fillRect/>
          </a:stretch>
        </p:blipFill>
        <p:spPr bwMode="auto">
          <a:xfrm>
            <a:off x="655638" y="6157913"/>
            <a:ext cx="587375" cy="587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pic>
        <p:nvPicPr>
          <p:cNvPr id="2051" name="Picture 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52" name="Rectangle 4"/>
          <p:cNvSpPr>
            <a:spLocks noGrp="1" noChangeArrowheads="1"/>
          </p:cNvSpPr>
          <p:nvPr>
            <p:ph type="ctrTitle"/>
          </p:nvPr>
        </p:nvSpPr>
        <p:spPr>
          <a:xfrm>
            <a:off x="673100" y="685800"/>
            <a:ext cx="7772400" cy="1143000"/>
          </a:xfrm>
        </p:spPr>
        <p:txBody>
          <a:bodyPr/>
          <a:lstStyle/>
          <a:p>
            <a:r>
              <a:rPr lang="en-US" altLang="en-US" sz="4800" smtClean="0"/>
              <a:t>Spin Locks and Contention</a:t>
            </a:r>
            <a:endParaRPr lang="en-US" sz="4800" smtClean="0"/>
          </a:p>
        </p:txBody>
      </p:sp>
      <p:sp>
        <p:nvSpPr>
          <p:cNvPr id="2053" name="Rectangle 5"/>
          <p:cNvSpPr>
            <a:spLocks noGrp="1" noChangeArrowheads="1"/>
          </p:cNvSpPr>
          <p:nvPr>
            <p:ph type="subTitle" idx="1"/>
          </p:nvPr>
        </p:nvSpPr>
        <p:spPr>
          <a:xfrm>
            <a:off x="1295400" y="4343400"/>
            <a:ext cx="6400800" cy="1752600"/>
          </a:xfrm>
        </p:spPr>
        <p:txBody>
          <a:bodyPr/>
          <a:lstStyle/>
          <a:p>
            <a:pPr>
              <a:lnSpc>
                <a:spcPct val="80000"/>
              </a:lnSpc>
            </a:pPr>
            <a:r>
              <a:rPr lang="en-US" sz="2800" smtClean="0">
                <a:solidFill>
                  <a:schemeClr val="accent1"/>
                </a:solidFill>
              </a:rPr>
              <a:t>Companion slides for</a:t>
            </a:r>
          </a:p>
          <a:p>
            <a:pPr>
              <a:lnSpc>
                <a:spcPct val="80000"/>
              </a:lnSpc>
            </a:pPr>
            <a:r>
              <a:rPr lang="en-US" sz="2800" smtClean="0">
                <a:solidFill>
                  <a:schemeClr val="tx1"/>
                </a:solidFill>
              </a:rPr>
              <a:t>The Art of Multiprocessor Programming</a:t>
            </a:r>
          </a:p>
          <a:p>
            <a:pPr>
              <a:lnSpc>
                <a:spcPct val="80000"/>
              </a:lnSpc>
            </a:pPr>
            <a:r>
              <a:rPr lang="en-US" sz="2800" smtClean="0">
                <a:solidFill>
                  <a:schemeClr val="accent1"/>
                </a:solidFill>
              </a:rPr>
              <a:t>by Maurice Herlihy &amp; Nir Shavit</a:t>
            </a:r>
          </a:p>
        </p:txBody>
      </p:sp>
      <p:sp>
        <p:nvSpPr>
          <p:cNvPr id="2054" name="Rectangle 6"/>
          <p:cNvSpPr>
            <a:spLocks noChangeArrowheads="1"/>
          </p:cNvSpPr>
          <p:nvPr/>
        </p:nvSpPr>
        <p:spPr bwMode="auto">
          <a:xfrm>
            <a:off x="392113" y="5927725"/>
            <a:ext cx="1509712" cy="930275"/>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2055" name="Picture 8"/>
          <p:cNvPicPr>
            <a:picLocks noChangeAspect="1" noChangeArrowheads="1"/>
          </p:cNvPicPr>
          <p:nvPr/>
        </p:nvPicPr>
        <p:blipFill>
          <a:blip r:embed="rId4" cstate="print"/>
          <a:srcRect/>
          <a:stretch>
            <a:fillRect/>
          </a:stretch>
        </p:blipFill>
        <p:spPr bwMode="auto">
          <a:xfrm>
            <a:off x="3279775" y="1939925"/>
            <a:ext cx="2297113" cy="2297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Art of Multiprocessor Programming</a:t>
            </a:r>
          </a:p>
        </p:txBody>
      </p:sp>
      <p:sp>
        <p:nvSpPr>
          <p:cNvPr id="11267" name="Slide Number Placeholder 4"/>
          <p:cNvSpPr>
            <a:spLocks noGrp="1"/>
          </p:cNvSpPr>
          <p:nvPr>
            <p:ph type="sldNum" sz="quarter" idx="11"/>
          </p:nvPr>
        </p:nvSpPr>
        <p:spPr>
          <a:noFill/>
        </p:spPr>
        <p:txBody>
          <a:bodyPr/>
          <a:lstStyle/>
          <a:p>
            <a:fld id="{D7406B60-1712-4B8F-BBAE-9D218C7B2D00}" type="slidenum">
              <a:rPr lang="x-none" smtClean="0">
                <a:cs typeface="Arial" pitchFamily="34" charset="0"/>
              </a:rPr>
              <a:pPr/>
              <a:t>10</a:t>
            </a:fld>
            <a:endParaRPr lang="en-US" smtClean="0">
              <a:cs typeface="Arial" pitchFamily="34" charset="0"/>
            </a:endParaRPr>
          </a:p>
        </p:txBody>
      </p:sp>
      <p:pic>
        <p:nvPicPr>
          <p:cNvPr id="1126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1269" name="Group 3"/>
          <p:cNvGrpSpPr>
            <a:grpSpLocks/>
          </p:cNvGrpSpPr>
          <p:nvPr/>
        </p:nvGrpSpPr>
        <p:grpSpPr bwMode="auto">
          <a:xfrm flipH="1">
            <a:off x="5891213" y="3640138"/>
            <a:ext cx="725487" cy="765175"/>
            <a:chOff x="1008" y="2720"/>
            <a:chExt cx="856" cy="808"/>
          </a:xfrm>
        </p:grpSpPr>
        <p:sp>
          <p:nvSpPr>
            <p:cNvPr id="11361"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1362"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63"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64"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65"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1366"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1367"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68"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69"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97741"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1271"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1272"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1273"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1274"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1275"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1276"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11277" name="Group 20"/>
          <p:cNvGrpSpPr>
            <a:grpSpLocks/>
          </p:cNvGrpSpPr>
          <p:nvPr/>
        </p:nvGrpSpPr>
        <p:grpSpPr bwMode="auto">
          <a:xfrm>
            <a:off x="2786063" y="2882900"/>
            <a:ext cx="815975" cy="563563"/>
            <a:chOff x="1232" y="1431"/>
            <a:chExt cx="514" cy="355"/>
          </a:xfrm>
        </p:grpSpPr>
        <p:sp>
          <p:nvSpPr>
            <p:cNvPr id="11343"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44"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45"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46"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47"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48"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49"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50"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51"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52"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1353"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1354"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55"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56"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1357"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1358"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1359"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1360"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nvGrpSpPr>
          <p:cNvPr id="11278" name="Group 39"/>
          <p:cNvGrpSpPr>
            <a:grpSpLocks/>
          </p:cNvGrpSpPr>
          <p:nvPr/>
        </p:nvGrpSpPr>
        <p:grpSpPr bwMode="auto">
          <a:xfrm>
            <a:off x="2671763" y="4051300"/>
            <a:ext cx="815975" cy="563563"/>
            <a:chOff x="1160" y="2167"/>
            <a:chExt cx="514" cy="355"/>
          </a:xfrm>
        </p:grpSpPr>
        <p:sp>
          <p:nvSpPr>
            <p:cNvPr id="11325"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26"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27"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1328"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29"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0"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1"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2"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3"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4"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1335"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1336"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7"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1338"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1339"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1340"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1341"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1342"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1279"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1280"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1281"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1282"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1283"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1284" name="Group 63"/>
          <p:cNvGrpSpPr>
            <a:grpSpLocks/>
          </p:cNvGrpSpPr>
          <p:nvPr/>
        </p:nvGrpSpPr>
        <p:grpSpPr bwMode="auto">
          <a:xfrm>
            <a:off x="1724025" y="3594100"/>
            <a:ext cx="414338" cy="1328738"/>
            <a:chOff x="616" y="1914"/>
            <a:chExt cx="261" cy="837"/>
          </a:xfrm>
        </p:grpSpPr>
        <p:sp>
          <p:nvSpPr>
            <p:cNvPr id="11322"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1323"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1324"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11285" name="Group 67"/>
          <p:cNvGrpSpPr>
            <a:grpSpLocks/>
          </p:cNvGrpSpPr>
          <p:nvPr/>
        </p:nvGrpSpPr>
        <p:grpSpPr bwMode="auto">
          <a:xfrm flipH="1">
            <a:off x="1524000" y="2519363"/>
            <a:ext cx="725488" cy="765175"/>
            <a:chOff x="1008" y="2720"/>
            <a:chExt cx="856" cy="808"/>
          </a:xfrm>
        </p:grpSpPr>
        <p:sp>
          <p:nvSpPr>
            <p:cNvPr id="11313"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1314"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15"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16"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17"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1318"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1319"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20"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21"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1286" name="Group 77"/>
          <p:cNvGrpSpPr>
            <a:grpSpLocks/>
          </p:cNvGrpSpPr>
          <p:nvPr/>
        </p:nvGrpSpPr>
        <p:grpSpPr bwMode="auto">
          <a:xfrm flipH="1">
            <a:off x="1465263" y="3432175"/>
            <a:ext cx="725487" cy="765175"/>
            <a:chOff x="1008" y="2720"/>
            <a:chExt cx="856" cy="808"/>
          </a:xfrm>
        </p:grpSpPr>
        <p:sp>
          <p:nvSpPr>
            <p:cNvPr id="11304"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1305"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06"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07"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08"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1309"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1310"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11"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12"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1287" name="Group 87"/>
          <p:cNvGrpSpPr>
            <a:grpSpLocks/>
          </p:cNvGrpSpPr>
          <p:nvPr/>
        </p:nvGrpSpPr>
        <p:grpSpPr bwMode="auto">
          <a:xfrm flipH="1">
            <a:off x="1546225" y="4964113"/>
            <a:ext cx="725488" cy="765175"/>
            <a:chOff x="1008" y="2720"/>
            <a:chExt cx="856" cy="808"/>
          </a:xfrm>
        </p:grpSpPr>
        <p:sp>
          <p:nvSpPr>
            <p:cNvPr id="11295"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1296"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97"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98"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299"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1300"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1301"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02"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303"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288"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nvGrpSpPr>
          <p:cNvPr id="11289" name="Group 98"/>
          <p:cNvGrpSpPr>
            <a:grpSpLocks/>
          </p:cNvGrpSpPr>
          <p:nvPr/>
        </p:nvGrpSpPr>
        <p:grpSpPr bwMode="auto">
          <a:xfrm>
            <a:off x="3648075" y="3444875"/>
            <a:ext cx="611188" cy="871538"/>
            <a:chOff x="4300" y="2246"/>
            <a:chExt cx="400" cy="571"/>
          </a:xfrm>
        </p:grpSpPr>
        <p:sp>
          <p:nvSpPr>
            <p:cNvPr id="11290"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1291" name="Oval 100"/>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1292" name="Oval 101"/>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1293" name="Oval 102"/>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1294" name="AutoShape 103"/>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2"/>
          <p:cNvSpPr>
            <a:spLocks noGrp="1"/>
          </p:cNvSpPr>
          <p:nvPr>
            <p:ph type="ftr" sz="quarter" idx="10"/>
          </p:nvPr>
        </p:nvSpPr>
        <p:spPr>
          <a:noFill/>
        </p:spPr>
        <p:txBody>
          <a:bodyPr/>
          <a:lstStyle/>
          <a:p>
            <a:r>
              <a:rPr lang="en-US" smtClean="0"/>
              <a:t>Art of Multiprocessor Programming</a:t>
            </a:r>
          </a:p>
        </p:txBody>
      </p:sp>
      <p:sp>
        <p:nvSpPr>
          <p:cNvPr id="98307" name="Slide Number Placeholder 3"/>
          <p:cNvSpPr>
            <a:spLocks noGrp="1"/>
          </p:cNvSpPr>
          <p:nvPr>
            <p:ph type="sldNum" sz="quarter" idx="11"/>
          </p:nvPr>
        </p:nvSpPr>
        <p:spPr>
          <a:noFill/>
        </p:spPr>
        <p:txBody>
          <a:bodyPr/>
          <a:lstStyle/>
          <a:p>
            <a:fld id="{1FCA7D3E-A3BA-438D-B0F6-C25CB07BD99F}" type="slidenum">
              <a:rPr lang="x-none" smtClean="0">
                <a:latin typeface="Arial" pitchFamily="34" charset="0"/>
                <a:cs typeface="Arial" pitchFamily="34" charset="0"/>
              </a:rPr>
              <a:pPr/>
              <a:t>100</a:t>
            </a:fld>
            <a:endParaRPr lang="en-US" smtClean="0">
              <a:latin typeface="Arial" pitchFamily="34" charset="0"/>
              <a:cs typeface="Arial" pitchFamily="34" charset="0"/>
            </a:endParaRPr>
          </a:p>
        </p:txBody>
      </p:sp>
      <p:sp>
        <p:nvSpPr>
          <p:cNvPr id="98308" name="Rectangle 2"/>
          <p:cNvSpPr>
            <a:spLocks noGrp="1" noChangeArrowheads="1"/>
          </p:cNvSpPr>
          <p:nvPr>
            <p:ph type="title"/>
          </p:nvPr>
        </p:nvSpPr>
        <p:spPr/>
        <p:txBody>
          <a:bodyPr/>
          <a:lstStyle/>
          <a:p>
            <a:r>
              <a:rPr lang="en-US" smtClean="0"/>
              <a:t>Anderson Queue Lock</a:t>
            </a:r>
          </a:p>
        </p:txBody>
      </p:sp>
      <p:sp>
        <p:nvSpPr>
          <p:cNvPr id="98309"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8310"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1"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2"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3"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4"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5"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6"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17"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8318"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8319" name="Text Box 13"/>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8320" name="Text Box 14"/>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8321" name="Text Box 15"/>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2" name="Text Box 16"/>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3" name="Text Box 17"/>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4" name="Text Box 18"/>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5" name="Text Box 19"/>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6" name="Text Box 20"/>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8327" name="Text Box 21"/>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8328" name="Group 22"/>
          <p:cNvGrpSpPr>
            <a:grpSpLocks/>
          </p:cNvGrpSpPr>
          <p:nvPr/>
        </p:nvGrpSpPr>
        <p:grpSpPr bwMode="auto">
          <a:xfrm>
            <a:off x="3062288" y="1644650"/>
            <a:ext cx="1804987" cy="1879600"/>
            <a:chOff x="1107" y="1162"/>
            <a:chExt cx="1137" cy="1184"/>
          </a:xfrm>
        </p:grpSpPr>
        <p:grpSp>
          <p:nvGrpSpPr>
            <p:cNvPr id="98343" name="Group 23"/>
            <p:cNvGrpSpPr>
              <a:grpSpLocks/>
            </p:cNvGrpSpPr>
            <p:nvPr/>
          </p:nvGrpSpPr>
          <p:grpSpPr bwMode="auto">
            <a:xfrm>
              <a:off x="1107" y="1538"/>
              <a:ext cx="856" cy="808"/>
              <a:chOff x="1008" y="2720"/>
              <a:chExt cx="856" cy="808"/>
            </a:xfrm>
          </p:grpSpPr>
          <p:sp>
            <p:nvSpPr>
              <p:cNvPr id="98345" name="Rectangle 2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8346" name="Freeform 2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7" name="Freeform 2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8" name="Freeform 2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9" name="Freeform 2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50" name="Freeform 2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51" name="Freeform 3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52" name="Freeform 3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53" name="Freeform 3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8344" name="Rectangle 33"/>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98329" name="Freeform 34"/>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98330" name="Group 35"/>
          <p:cNvGrpSpPr>
            <a:grpSpLocks/>
          </p:cNvGrpSpPr>
          <p:nvPr/>
        </p:nvGrpSpPr>
        <p:grpSpPr bwMode="auto">
          <a:xfrm>
            <a:off x="5137150" y="1627188"/>
            <a:ext cx="1876425" cy="1792287"/>
            <a:chOff x="2241" y="1182"/>
            <a:chExt cx="1182" cy="1129"/>
          </a:xfrm>
        </p:grpSpPr>
        <p:grpSp>
          <p:nvGrpSpPr>
            <p:cNvPr id="98331" name="Group 36"/>
            <p:cNvGrpSpPr>
              <a:grpSpLocks/>
            </p:cNvGrpSpPr>
            <p:nvPr/>
          </p:nvGrpSpPr>
          <p:grpSpPr bwMode="auto">
            <a:xfrm>
              <a:off x="2446" y="1572"/>
              <a:ext cx="712" cy="739"/>
              <a:chOff x="2496" y="2725"/>
              <a:chExt cx="712" cy="739"/>
            </a:xfrm>
          </p:grpSpPr>
          <p:sp>
            <p:nvSpPr>
              <p:cNvPr id="98333" name="Rectangle 37"/>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8334" name="Freeform 3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98335" name="Group 39"/>
              <p:cNvGrpSpPr>
                <a:grpSpLocks/>
              </p:cNvGrpSpPr>
              <p:nvPr/>
            </p:nvGrpSpPr>
            <p:grpSpPr bwMode="auto">
              <a:xfrm>
                <a:off x="3072" y="2832"/>
                <a:ext cx="136" cy="632"/>
                <a:chOff x="3072" y="2832"/>
                <a:chExt cx="136" cy="632"/>
              </a:xfrm>
            </p:grpSpPr>
            <p:sp>
              <p:nvSpPr>
                <p:cNvPr id="98340" name="Freeform 4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1" name="Freeform 4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42" name="Freeform 4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8336" name="Group 43"/>
              <p:cNvGrpSpPr>
                <a:grpSpLocks/>
              </p:cNvGrpSpPr>
              <p:nvPr/>
            </p:nvGrpSpPr>
            <p:grpSpPr bwMode="auto">
              <a:xfrm flipH="1">
                <a:off x="2496" y="2832"/>
                <a:ext cx="136" cy="632"/>
                <a:chOff x="3072" y="2832"/>
                <a:chExt cx="136" cy="632"/>
              </a:xfrm>
            </p:grpSpPr>
            <p:sp>
              <p:nvSpPr>
                <p:cNvPr id="98337" name="Freeform 4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8" name="Freeform 4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8339" name="Freeform 4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98332" name="Rectangle 47"/>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2"/>
          <p:cNvSpPr>
            <a:spLocks noGrp="1"/>
          </p:cNvSpPr>
          <p:nvPr>
            <p:ph type="ftr" sz="quarter" idx="10"/>
          </p:nvPr>
        </p:nvSpPr>
        <p:spPr>
          <a:noFill/>
        </p:spPr>
        <p:txBody>
          <a:bodyPr/>
          <a:lstStyle/>
          <a:p>
            <a:r>
              <a:rPr lang="en-US" smtClean="0"/>
              <a:t>Art of Multiprocessor Programming</a:t>
            </a:r>
          </a:p>
        </p:txBody>
      </p:sp>
      <p:sp>
        <p:nvSpPr>
          <p:cNvPr id="99331" name="Slide Number Placeholder 3"/>
          <p:cNvSpPr>
            <a:spLocks noGrp="1"/>
          </p:cNvSpPr>
          <p:nvPr>
            <p:ph type="sldNum" sz="quarter" idx="11"/>
          </p:nvPr>
        </p:nvSpPr>
        <p:spPr>
          <a:noFill/>
        </p:spPr>
        <p:txBody>
          <a:bodyPr/>
          <a:lstStyle/>
          <a:p>
            <a:fld id="{7E875AD3-200B-4AA5-854B-48C4AA16E65F}" type="slidenum">
              <a:rPr lang="x-none" smtClean="0">
                <a:latin typeface="Arial" pitchFamily="34" charset="0"/>
                <a:cs typeface="Arial" pitchFamily="34" charset="0"/>
              </a:rPr>
              <a:pPr/>
              <a:t>101</a:t>
            </a:fld>
            <a:endParaRPr lang="en-US" smtClean="0">
              <a:latin typeface="Arial" pitchFamily="34" charset="0"/>
              <a:cs typeface="Arial" pitchFamily="34" charset="0"/>
            </a:endParaRPr>
          </a:p>
        </p:txBody>
      </p:sp>
      <p:sp>
        <p:nvSpPr>
          <p:cNvPr id="99332" name="Rectangle 2"/>
          <p:cNvSpPr>
            <a:spLocks noGrp="1" noChangeArrowheads="1"/>
          </p:cNvSpPr>
          <p:nvPr>
            <p:ph type="title"/>
          </p:nvPr>
        </p:nvSpPr>
        <p:spPr/>
        <p:txBody>
          <a:bodyPr/>
          <a:lstStyle/>
          <a:p>
            <a:r>
              <a:rPr lang="en-US" smtClean="0"/>
              <a:t>Anderson Queue Lock</a:t>
            </a:r>
          </a:p>
        </p:txBody>
      </p:sp>
      <p:sp>
        <p:nvSpPr>
          <p:cNvPr id="99333"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9334"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35"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36"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37"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38"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39"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40"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41"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9342"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9343" name="Text Box 13"/>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9344" name="Text Box 14"/>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9345" name="Text Box 15"/>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46" name="Text Box 16"/>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47" name="Text Box 17"/>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48" name="Text Box 18"/>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49" name="Text Box 19"/>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50" name="Text Box 20"/>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9351" name="Text Box 21"/>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9352" name="Group 22"/>
          <p:cNvGrpSpPr>
            <a:grpSpLocks/>
          </p:cNvGrpSpPr>
          <p:nvPr/>
        </p:nvGrpSpPr>
        <p:grpSpPr bwMode="auto">
          <a:xfrm>
            <a:off x="3062288" y="1644650"/>
            <a:ext cx="1809750" cy="1879600"/>
            <a:chOff x="1107" y="1162"/>
            <a:chExt cx="1140" cy="1184"/>
          </a:xfrm>
        </p:grpSpPr>
        <p:grpSp>
          <p:nvGrpSpPr>
            <p:cNvPr id="99369" name="Group 23"/>
            <p:cNvGrpSpPr>
              <a:grpSpLocks/>
            </p:cNvGrpSpPr>
            <p:nvPr/>
          </p:nvGrpSpPr>
          <p:grpSpPr bwMode="auto">
            <a:xfrm>
              <a:off x="1107" y="1538"/>
              <a:ext cx="856" cy="808"/>
              <a:chOff x="1008" y="2720"/>
              <a:chExt cx="856" cy="808"/>
            </a:xfrm>
          </p:grpSpPr>
          <p:sp>
            <p:nvSpPr>
              <p:cNvPr id="99371" name="Rectangle 24"/>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p>
                <a:endParaRPr lang="en-US">
                  <a:latin typeface="Arial" pitchFamily="34" charset="0"/>
                  <a:cs typeface="Arial" pitchFamily="34" charset="0"/>
                </a:endParaRPr>
              </a:p>
            </p:txBody>
          </p:sp>
          <p:sp>
            <p:nvSpPr>
              <p:cNvPr id="99372" name="Freeform 2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3" name="Freeform 2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4" name="Freeform 2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5" name="Freeform 2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6" name="Freeform 2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7" name="Freeform 3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8" name="Freeform 3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99379" name="Freeform 3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99370" name="Rectangle 33"/>
            <p:cNvSpPr>
              <a:spLocks noChangeArrowheads="1"/>
            </p:cNvSpPr>
            <p:nvPr/>
          </p:nvSpPr>
          <p:spPr bwMode="auto">
            <a:xfrm>
              <a:off x="1111" y="1162"/>
              <a:ext cx="1136" cy="371"/>
            </a:xfrm>
            <a:prstGeom prst="rect">
              <a:avLst/>
            </a:prstGeom>
            <a:noFill/>
            <a:ln w="9525">
              <a:solidFill>
                <a:schemeClr val="folHlink"/>
              </a:solid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99353" name="Freeform 34"/>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99354" name="Group 35"/>
          <p:cNvGrpSpPr>
            <a:grpSpLocks/>
          </p:cNvGrpSpPr>
          <p:nvPr/>
        </p:nvGrpSpPr>
        <p:grpSpPr bwMode="auto">
          <a:xfrm>
            <a:off x="5137150" y="1627188"/>
            <a:ext cx="1876425" cy="1792287"/>
            <a:chOff x="2241" y="1182"/>
            <a:chExt cx="1182" cy="1129"/>
          </a:xfrm>
        </p:grpSpPr>
        <p:grpSp>
          <p:nvGrpSpPr>
            <p:cNvPr id="99357" name="Group 36"/>
            <p:cNvGrpSpPr>
              <a:grpSpLocks/>
            </p:cNvGrpSpPr>
            <p:nvPr/>
          </p:nvGrpSpPr>
          <p:grpSpPr bwMode="auto">
            <a:xfrm>
              <a:off x="2446" y="1572"/>
              <a:ext cx="712" cy="739"/>
              <a:chOff x="2496" y="2725"/>
              <a:chExt cx="712" cy="739"/>
            </a:xfrm>
          </p:grpSpPr>
          <p:sp>
            <p:nvSpPr>
              <p:cNvPr id="99359" name="Rectangle 37"/>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9360" name="Freeform 3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99361" name="Group 39"/>
              <p:cNvGrpSpPr>
                <a:grpSpLocks/>
              </p:cNvGrpSpPr>
              <p:nvPr/>
            </p:nvGrpSpPr>
            <p:grpSpPr bwMode="auto">
              <a:xfrm>
                <a:off x="3072" y="2832"/>
                <a:ext cx="136" cy="632"/>
                <a:chOff x="3072" y="2832"/>
                <a:chExt cx="136" cy="632"/>
              </a:xfrm>
            </p:grpSpPr>
            <p:sp>
              <p:nvSpPr>
                <p:cNvPr id="99366" name="Freeform 4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67" name="Freeform 4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68" name="Freeform 4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9362" name="Group 43"/>
              <p:cNvGrpSpPr>
                <a:grpSpLocks/>
              </p:cNvGrpSpPr>
              <p:nvPr/>
            </p:nvGrpSpPr>
            <p:grpSpPr bwMode="auto">
              <a:xfrm flipH="1">
                <a:off x="2496" y="2832"/>
                <a:ext cx="136" cy="632"/>
                <a:chOff x="3072" y="2832"/>
                <a:chExt cx="136" cy="632"/>
              </a:xfrm>
            </p:grpSpPr>
            <p:sp>
              <p:nvSpPr>
                <p:cNvPr id="99363" name="Freeform 4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64" name="Freeform 4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365" name="Freeform 4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99358" name="Rectangle 47"/>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99355" name="AutoShape 48"/>
          <p:cNvSpPr>
            <a:spLocks noChangeArrowheads="1"/>
          </p:cNvSpPr>
          <p:nvPr/>
        </p:nvSpPr>
        <p:spPr bwMode="auto">
          <a:xfrm>
            <a:off x="741363" y="2395538"/>
            <a:ext cx="1292225" cy="676275"/>
          </a:xfrm>
          <a:prstGeom prst="wedgeRoundRectCallout">
            <a:avLst>
              <a:gd name="adj1" fmla="val 308597"/>
              <a:gd name="adj2" fmla="val 14319"/>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99356" name="Text Box 49"/>
          <p:cNvSpPr txBox="1">
            <a:spLocks noChangeArrowheads="1"/>
          </p:cNvSpPr>
          <p:nvPr/>
        </p:nvSpPr>
        <p:spPr bwMode="auto">
          <a:xfrm>
            <a:off x="4767001" y="3603625"/>
            <a:ext cx="3304110" cy="584775"/>
          </a:xfrm>
          <a:prstGeom prst="rect">
            <a:avLst/>
          </a:prstGeom>
          <a:noFill/>
          <a:ln w="9525">
            <a:noFill/>
            <a:miter lim="800000"/>
            <a:headEnd/>
            <a:tailEnd/>
          </a:ln>
        </p:spPr>
        <p:txBody>
          <a:bodyPr wrap="none">
            <a:spAutoFit/>
          </a:bodyPr>
          <a:lstStyle/>
          <a:p>
            <a:pPr algn="ctr"/>
            <a:r>
              <a:rPr lang="en-US" sz="3200" b="0">
                <a:solidFill>
                  <a:srgbClr val="FF0066"/>
                </a:solidFill>
                <a:latin typeface="Arial" pitchFamily="34" charset="0"/>
                <a:cs typeface="Arial" pitchFamily="34" charset="0"/>
              </a:rPr>
              <a:t>getAndIncrement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2"/>
          <p:cNvSpPr>
            <a:spLocks noGrp="1"/>
          </p:cNvSpPr>
          <p:nvPr>
            <p:ph type="ftr" sz="quarter" idx="10"/>
          </p:nvPr>
        </p:nvSpPr>
        <p:spPr>
          <a:noFill/>
        </p:spPr>
        <p:txBody>
          <a:bodyPr/>
          <a:lstStyle/>
          <a:p>
            <a:r>
              <a:rPr lang="en-US" smtClean="0"/>
              <a:t>Art of Multiprocessor Programming</a:t>
            </a:r>
          </a:p>
        </p:txBody>
      </p:sp>
      <p:sp>
        <p:nvSpPr>
          <p:cNvPr id="100355" name="Slide Number Placeholder 3"/>
          <p:cNvSpPr>
            <a:spLocks noGrp="1"/>
          </p:cNvSpPr>
          <p:nvPr>
            <p:ph type="sldNum" sz="quarter" idx="11"/>
          </p:nvPr>
        </p:nvSpPr>
        <p:spPr>
          <a:noFill/>
        </p:spPr>
        <p:txBody>
          <a:bodyPr/>
          <a:lstStyle/>
          <a:p>
            <a:fld id="{AD68C170-0694-4C04-A64F-C2EB773CECF2}" type="slidenum">
              <a:rPr lang="x-none" smtClean="0">
                <a:latin typeface="Arial" pitchFamily="34" charset="0"/>
                <a:cs typeface="Arial" pitchFamily="34" charset="0"/>
              </a:rPr>
              <a:pPr/>
              <a:t>102</a:t>
            </a:fld>
            <a:endParaRPr lang="en-US" smtClean="0">
              <a:latin typeface="Arial" pitchFamily="34" charset="0"/>
              <a:cs typeface="Arial" pitchFamily="34" charset="0"/>
            </a:endParaRPr>
          </a:p>
        </p:txBody>
      </p:sp>
      <p:sp>
        <p:nvSpPr>
          <p:cNvPr id="100356" name="Rectangle 2"/>
          <p:cNvSpPr>
            <a:spLocks noGrp="1" noChangeArrowheads="1"/>
          </p:cNvSpPr>
          <p:nvPr>
            <p:ph type="title"/>
          </p:nvPr>
        </p:nvSpPr>
        <p:spPr/>
        <p:txBody>
          <a:bodyPr/>
          <a:lstStyle/>
          <a:p>
            <a:r>
              <a:rPr lang="en-US" smtClean="0"/>
              <a:t>Anderson Queue Lock</a:t>
            </a:r>
          </a:p>
        </p:txBody>
      </p:sp>
      <p:sp>
        <p:nvSpPr>
          <p:cNvPr id="100357"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0358"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59"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0"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1"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2"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3"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4"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65"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00366"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0367" name="Text Box 13"/>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00368" name="Text Box 14"/>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00369" name="Text Box 15"/>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0" name="Text Box 16"/>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1" name="Text Box 17"/>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2" name="Text Box 18"/>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3" name="Text Box 19"/>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4" name="Text Box 20"/>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0375" name="Text Box 21"/>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00376" name="Group 22"/>
          <p:cNvGrpSpPr>
            <a:grpSpLocks/>
          </p:cNvGrpSpPr>
          <p:nvPr/>
        </p:nvGrpSpPr>
        <p:grpSpPr bwMode="auto">
          <a:xfrm>
            <a:off x="3062288" y="1644650"/>
            <a:ext cx="1809750" cy="1879600"/>
            <a:chOff x="1107" y="1162"/>
            <a:chExt cx="1140" cy="1184"/>
          </a:xfrm>
        </p:grpSpPr>
        <p:grpSp>
          <p:nvGrpSpPr>
            <p:cNvPr id="100393" name="Group 23"/>
            <p:cNvGrpSpPr>
              <a:grpSpLocks/>
            </p:cNvGrpSpPr>
            <p:nvPr/>
          </p:nvGrpSpPr>
          <p:grpSpPr bwMode="auto">
            <a:xfrm>
              <a:off x="1107" y="1538"/>
              <a:ext cx="856" cy="808"/>
              <a:chOff x="1008" y="2720"/>
              <a:chExt cx="856" cy="808"/>
            </a:xfrm>
          </p:grpSpPr>
          <p:sp>
            <p:nvSpPr>
              <p:cNvPr id="100395" name="Rectangle 24"/>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p>
                <a:endParaRPr lang="en-US">
                  <a:latin typeface="Arial" pitchFamily="34" charset="0"/>
                  <a:cs typeface="Arial" pitchFamily="34" charset="0"/>
                </a:endParaRPr>
              </a:p>
            </p:txBody>
          </p:sp>
          <p:sp>
            <p:nvSpPr>
              <p:cNvPr id="100396" name="Freeform 2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397" name="Freeform 2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398" name="Freeform 2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399" name="Freeform 2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400" name="Freeform 2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401" name="Freeform 3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402" name="Freeform 3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00403" name="Freeform 3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100394" name="Rectangle 33"/>
            <p:cNvSpPr>
              <a:spLocks noChangeArrowheads="1"/>
            </p:cNvSpPr>
            <p:nvPr/>
          </p:nvSpPr>
          <p:spPr bwMode="auto">
            <a:xfrm>
              <a:off x="1111" y="1162"/>
              <a:ext cx="1136" cy="371"/>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00377" name="Group 34"/>
          <p:cNvGrpSpPr>
            <a:grpSpLocks/>
          </p:cNvGrpSpPr>
          <p:nvPr/>
        </p:nvGrpSpPr>
        <p:grpSpPr bwMode="auto">
          <a:xfrm>
            <a:off x="5137150" y="1627188"/>
            <a:ext cx="1876425" cy="1792287"/>
            <a:chOff x="2241" y="1182"/>
            <a:chExt cx="1182" cy="1129"/>
          </a:xfrm>
        </p:grpSpPr>
        <p:grpSp>
          <p:nvGrpSpPr>
            <p:cNvPr id="100381" name="Group 35"/>
            <p:cNvGrpSpPr>
              <a:grpSpLocks/>
            </p:cNvGrpSpPr>
            <p:nvPr/>
          </p:nvGrpSpPr>
          <p:grpSpPr bwMode="auto">
            <a:xfrm>
              <a:off x="2446" y="1572"/>
              <a:ext cx="712" cy="739"/>
              <a:chOff x="2496" y="2725"/>
              <a:chExt cx="712" cy="739"/>
            </a:xfrm>
          </p:grpSpPr>
          <p:sp>
            <p:nvSpPr>
              <p:cNvPr id="100383"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0384"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00385" name="Group 38"/>
              <p:cNvGrpSpPr>
                <a:grpSpLocks/>
              </p:cNvGrpSpPr>
              <p:nvPr/>
            </p:nvGrpSpPr>
            <p:grpSpPr bwMode="auto">
              <a:xfrm>
                <a:off x="3072" y="2832"/>
                <a:ext cx="136" cy="632"/>
                <a:chOff x="3072" y="2832"/>
                <a:chExt cx="136" cy="632"/>
              </a:xfrm>
            </p:grpSpPr>
            <p:sp>
              <p:nvSpPr>
                <p:cNvPr id="100390"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91"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92"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0386" name="Group 42"/>
              <p:cNvGrpSpPr>
                <a:grpSpLocks/>
              </p:cNvGrpSpPr>
              <p:nvPr/>
            </p:nvGrpSpPr>
            <p:grpSpPr bwMode="auto">
              <a:xfrm flipH="1">
                <a:off x="2496" y="2832"/>
                <a:ext cx="136" cy="632"/>
                <a:chOff x="3072" y="2832"/>
                <a:chExt cx="136" cy="632"/>
              </a:xfrm>
            </p:grpSpPr>
            <p:sp>
              <p:nvSpPr>
                <p:cNvPr id="100387"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88"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389"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00382" name="Rectangle 46"/>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00378" name="AutoShape 47"/>
          <p:cNvSpPr>
            <a:spLocks noChangeArrowheads="1"/>
          </p:cNvSpPr>
          <p:nvPr/>
        </p:nvSpPr>
        <p:spPr bwMode="auto">
          <a:xfrm>
            <a:off x="741363" y="2395538"/>
            <a:ext cx="1292225" cy="676275"/>
          </a:xfrm>
          <a:prstGeom prst="wedgeRoundRectCallout">
            <a:avLst>
              <a:gd name="adj1" fmla="val 308597"/>
              <a:gd name="adj2" fmla="val 14319"/>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00379" name="Text Box 48"/>
          <p:cNvSpPr txBox="1">
            <a:spLocks noChangeArrowheads="1"/>
          </p:cNvSpPr>
          <p:nvPr/>
        </p:nvSpPr>
        <p:spPr bwMode="auto">
          <a:xfrm>
            <a:off x="4767001" y="3603625"/>
            <a:ext cx="3304110" cy="584775"/>
          </a:xfrm>
          <a:prstGeom prst="rect">
            <a:avLst/>
          </a:prstGeom>
          <a:noFill/>
          <a:ln w="9525">
            <a:noFill/>
            <a:miter lim="800000"/>
            <a:headEnd/>
            <a:tailEnd/>
          </a:ln>
        </p:spPr>
        <p:txBody>
          <a:bodyPr wrap="none">
            <a:spAutoFit/>
          </a:bodyPr>
          <a:lstStyle/>
          <a:p>
            <a:pPr algn="ctr"/>
            <a:r>
              <a:rPr lang="en-US" sz="3200" b="0">
                <a:solidFill>
                  <a:srgbClr val="FF0066"/>
                </a:solidFill>
                <a:latin typeface="Arial" pitchFamily="34" charset="0"/>
                <a:cs typeface="Arial" pitchFamily="34" charset="0"/>
              </a:rPr>
              <a:t>getAndIncrement</a:t>
            </a:r>
          </a:p>
        </p:txBody>
      </p:sp>
      <p:sp>
        <p:nvSpPr>
          <p:cNvPr id="100380" name="Freeform 4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2"/>
          <p:cNvSpPr>
            <a:spLocks noGrp="1"/>
          </p:cNvSpPr>
          <p:nvPr>
            <p:ph type="ftr" sz="quarter" idx="10"/>
          </p:nvPr>
        </p:nvSpPr>
        <p:spPr>
          <a:noFill/>
        </p:spPr>
        <p:txBody>
          <a:bodyPr/>
          <a:lstStyle/>
          <a:p>
            <a:r>
              <a:rPr lang="en-US" smtClean="0"/>
              <a:t>Art of Multiprocessor Programming</a:t>
            </a:r>
          </a:p>
        </p:txBody>
      </p:sp>
      <p:sp>
        <p:nvSpPr>
          <p:cNvPr id="101379" name="Slide Number Placeholder 3"/>
          <p:cNvSpPr>
            <a:spLocks noGrp="1"/>
          </p:cNvSpPr>
          <p:nvPr>
            <p:ph type="sldNum" sz="quarter" idx="11"/>
          </p:nvPr>
        </p:nvSpPr>
        <p:spPr>
          <a:noFill/>
        </p:spPr>
        <p:txBody>
          <a:bodyPr/>
          <a:lstStyle/>
          <a:p>
            <a:fld id="{855C0F3C-38C0-4D13-B2E9-6445F0168DBA}" type="slidenum">
              <a:rPr lang="x-none" smtClean="0">
                <a:latin typeface="Arial" pitchFamily="34" charset="0"/>
                <a:cs typeface="Arial" pitchFamily="34" charset="0"/>
              </a:rPr>
              <a:pPr/>
              <a:t>103</a:t>
            </a:fld>
            <a:endParaRPr lang="en-US" smtClean="0">
              <a:latin typeface="Arial" pitchFamily="34" charset="0"/>
              <a:cs typeface="Arial" pitchFamily="34" charset="0"/>
            </a:endParaRPr>
          </a:p>
        </p:txBody>
      </p:sp>
      <p:grpSp>
        <p:nvGrpSpPr>
          <p:cNvPr id="101380" name="Group 2"/>
          <p:cNvGrpSpPr>
            <a:grpSpLocks/>
          </p:cNvGrpSpPr>
          <p:nvPr/>
        </p:nvGrpSpPr>
        <p:grpSpPr bwMode="auto">
          <a:xfrm>
            <a:off x="3062288" y="1644650"/>
            <a:ext cx="1804987" cy="1879600"/>
            <a:chOff x="1107" y="1162"/>
            <a:chExt cx="1137" cy="1184"/>
          </a:xfrm>
        </p:grpSpPr>
        <p:grpSp>
          <p:nvGrpSpPr>
            <p:cNvPr id="101437" name="Group 3"/>
            <p:cNvGrpSpPr>
              <a:grpSpLocks/>
            </p:cNvGrpSpPr>
            <p:nvPr/>
          </p:nvGrpSpPr>
          <p:grpSpPr bwMode="auto">
            <a:xfrm>
              <a:off x="1107" y="1538"/>
              <a:ext cx="856" cy="808"/>
              <a:chOff x="1008" y="2720"/>
              <a:chExt cx="856" cy="808"/>
            </a:xfrm>
          </p:grpSpPr>
          <p:sp>
            <p:nvSpPr>
              <p:cNvPr id="101439"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1440"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1"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2"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3"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4"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5"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6"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47"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1438" name="Rectangle 13"/>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01381" name="Rectangle 14"/>
          <p:cNvSpPr>
            <a:spLocks noGrp="1" noChangeArrowheads="1"/>
          </p:cNvSpPr>
          <p:nvPr>
            <p:ph type="title"/>
          </p:nvPr>
        </p:nvSpPr>
        <p:spPr/>
        <p:txBody>
          <a:bodyPr/>
          <a:lstStyle/>
          <a:p>
            <a:r>
              <a:rPr lang="en-US" smtClean="0"/>
              <a:t>Anderson Queue Lock</a:t>
            </a:r>
          </a:p>
        </p:txBody>
      </p:sp>
      <p:sp>
        <p:nvSpPr>
          <p:cNvPr id="101382" name="Rectangle 15"/>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1383"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4"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5"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6"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7"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8"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89"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390"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01391"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1392"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01393"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01394" name="Text Box 27"/>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395" name="Text Box 28"/>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396" name="Text Box 29"/>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397"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398" name="Text Box 31"/>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399" name="Text Box 32"/>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1400" name="Text Box 33"/>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01401" name="Group 34"/>
          <p:cNvGrpSpPr>
            <a:grpSpLocks/>
          </p:cNvGrpSpPr>
          <p:nvPr/>
        </p:nvGrpSpPr>
        <p:grpSpPr bwMode="auto">
          <a:xfrm>
            <a:off x="5137150" y="1627188"/>
            <a:ext cx="1876425" cy="1792287"/>
            <a:chOff x="2241" y="1182"/>
            <a:chExt cx="1182" cy="1129"/>
          </a:xfrm>
        </p:grpSpPr>
        <p:grpSp>
          <p:nvGrpSpPr>
            <p:cNvPr id="101425" name="Group 35"/>
            <p:cNvGrpSpPr>
              <a:grpSpLocks/>
            </p:cNvGrpSpPr>
            <p:nvPr/>
          </p:nvGrpSpPr>
          <p:grpSpPr bwMode="auto">
            <a:xfrm>
              <a:off x="2446" y="1572"/>
              <a:ext cx="712" cy="739"/>
              <a:chOff x="2496" y="2725"/>
              <a:chExt cx="712" cy="739"/>
            </a:xfrm>
          </p:grpSpPr>
          <p:sp>
            <p:nvSpPr>
              <p:cNvPr id="101427"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1428"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01429" name="Group 38"/>
              <p:cNvGrpSpPr>
                <a:grpSpLocks/>
              </p:cNvGrpSpPr>
              <p:nvPr/>
            </p:nvGrpSpPr>
            <p:grpSpPr bwMode="auto">
              <a:xfrm>
                <a:off x="3072" y="2832"/>
                <a:ext cx="136" cy="632"/>
                <a:chOff x="3072" y="2832"/>
                <a:chExt cx="136" cy="632"/>
              </a:xfrm>
            </p:grpSpPr>
            <p:sp>
              <p:nvSpPr>
                <p:cNvPr id="101434"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35"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36"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1430" name="Group 42"/>
              <p:cNvGrpSpPr>
                <a:grpSpLocks/>
              </p:cNvGrpSpPr>
              <p:nvPr/>
            </p:nvGrpSpPr>
            <p:grpSpPr bwMode="auto">
              <a:xfrm flipH="1">
                <a:off x="2496" y="2832"/>
                <a:ext cx="136" cy="632"/>
                <a:chOff x="3072" y="2832"/>
                <a:chExt cx="136" cy="632"/>
              </a:xfrm>
            </p:grpSpPr>
            <p:sp>
              <p:nvSpPr>
                <p:cNvPr id="101431"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32"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433"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01426" name="Rectangle 46"/>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01402" name="AutoShape 47"/>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01403" name="Freeform 6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01404" name="Group 71"/>
          <p:cNvGrpSpPr>
            <a:grpSpLocks/>
          </p:cNvGrpSpPr>
          <p:nvPr/>
        </p:nvGrpSpPr>
        <p:grpSpPr bwMode="auto">
          <a:xfrm>
            <a:off x="5368925" y="1125538"/>
            <a:ext cx="1476375" cy="1050925"/>
            <a:chOff x="4686" y="1805"/>
            <a:chExt cx="930" cy="662"/>
          </a:xfrm>
        </p:grpSpPr>
        <p:sp>
          <p:nvSpPr>
            <p:cNvPr id="101405" name="Rectangle 70"/>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a:latin typeface="Arial" pitchFamily="34" charset="0"/>
                <a:cs typeface="Arial" pitchFamily="34" charset="0"/>
              </a:endParaRPr>
            </a:p>
          </p:txBody>
        </p:sp>
        <p:sp>
          <p:nvSpPr>
            <p:cNvPr id="101406" name="Rectangle 49"/>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a:latin typeface="Arial" pitchFamily="34" charset="0"/>
                <a:cs typeface="Arial" pitchFamily="34" charset="0"/>
              </a:endParaRPr>
            </a:p>
          </p:txBody>
        </p:sp>
        <p:sp>
          <p:nvSpPr>
            <p:cNvPr id="101407" name="Oval 51"/>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01408" name="Oval 52"/>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01409" name="Oval 53"/>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01410" name="Rectangle 54"/>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1" name="Rectangle 55"/>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2" name="Rectangle 56"/>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3" name="Rectangle 57"/>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4" name="Rectangle 58"/>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5" name="Rectangle 59"/>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6" name="Oval 60"/>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01417" name="Oval 61"/>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01418" name="Rectangle 62"/>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19" name="Rectangle 63"/>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01420" name="Arc 64"/>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01421" name="Arc 65"/>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01422" name="Oval 66"/>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01423" name="Oval 67"/>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01424" name="Freeform 68"/>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2"/>
          <p:cNvSpPr>
            <a:spLocks noGrp="1"/>
          </p:cNvSpPr>
          <p:nvPr>
            <p:ph type="ftr" sz="quarter" idx="10"/>
          </p:nvPr>
        </p:nvSpPr>
        <p:spPr>
          <a:noFill/>
        </p:spPr>
        <p:txBody>
          <a:bodyPr/>
          <a:lstStyle/>
          <a:p>
            <a:r>
              <a:rPr lang="en-US" smtClean="0"/>
              <a:t>Art of Multiprocessor Programming</a:t>
            </a:r>
          </a:p>
        </p:txBody>
      </p:sp>
      <p:sp>
        <p:nvSpPr>
          <p:cNvPr id="102403" name="Slide Number Placeholder 3"/>
          <p:cNvSpPr>
            <a:spLocks noGrp="1"/>
          </p:cNvSpPr>
          <p:nvPr>
            <p:ph type="sldNum" sz="quarter" idx="11"/>
          </p:nvPr>
        </p:nvSpPr>
        <p:spPr>
          <a:noFill/>
        </p:spPr>
        <p:txBody>
          <a:bodyPr/>
          <a:lstStyle/>
          <a:p>
            <a:fld id="{286249E9-78D5-401D-B427-108300283A35}" type="slidenum">
              <a:rPr lang="x-none" smtClean="0">
                <a:latin typeface="Arial" pitchFamily="34" charset="0"/>
                <a:cs typeface="Arial" pitchFamily="34" charset="0"/>
              </a:rPr>
              <a:pPr/>
              <a:t>104</a:t>
            </a:fld>
            <a:endParaRPr lang="en-US" smtClean="0">
              <a:latin typeface="Arial" pitchFamily="34" charset="0"/>
              <a:cs typeface="Arial" pitchFamily="34" charset="0"/>
            </a:endParaRPr>
          </a:p>
        </p:txBody>
      </p:sp>
      <p:grpSp>
        <p:nvGrpSpPr>
          <p:cNvPr id="102404" name="Group 2"/>
          <p:cNvGrpSpPr>
            <a:grpSpLocks/>
          </p:cNvGrpSpPr>
          <p:nvPr/>
        </p:nvGrpSpPr>
        <p:grpSpPr bwMode="auto">
          <a:xfrm>
            <a:off x="3062288" y="1644650"/>
            <a:ext cx="1809750" cy="1879600"/>
            <a:chOff x="1107" y="1162"/>
            <a:chExt cx="1140" cy="1184"/>
          </a:xfrm>
        </p:grpSpPr>
        <p:grpSp>
          <p:nvGrpSpPr>
            <p:cNvPr id="102441" name="Group 3"/>
            <p:cNvGrpSpPr>
              <a:grpSpLocks/>
            </p:cNvGrpSpPr>
            <p:nvPr/>
          </p:nvGrpSpPr>
          <p:grpSpPr bwMode="auto">
            <a:xfrm>
              <a:off x="1107" y="1538"/>
              <a:ext cx="856" cy="808"/>
              <a:chOff x="1008" y="2720"/>
              <a:chExt cx="856" cy="808"/>
            </a:xfrm>
          </p:grpSpPr>
          <p:sp>
            <p:nvSpPr>
              <p:cNvPr id="102443"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2444"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5"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6"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7"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8"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9"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50"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51"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2442" name="Rectangle 13"/>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sp>
        <p:nvSpPr>
          <p:cNvPr id="102405" name="Rectangle 14"/>
          <p:cNvSpPr>
            <a:spLocks noGrp="1" noChangeArrowheads="1"/>
          </p:cNvSpPr>
          <p:nvPr>
            <p:ph type="title"/>
          </p:nvPr>
        </p:nvSpPr>
        <p:spPr/>
        <p:txBody>
          <a:bodyPr/>
          <a:lstStyle/>
          <a:p>
            <a:r>
              <a:rPr lang="en-US" smtClean="0"/>
              <a:t>Anderson Queue Lock</a:t>
            </a:r>
          </a:p>
        </p:txBody>
      </p:sp>
      <p:sp>
        <p:nvSpPr>
          <p:cNvPr id="102406" name="Rectangle 15"/>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2407"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08"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09"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10"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11"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12"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13"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14"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02415"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2416"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02417"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02418" name="Text Box 27"/>
          <p:cNvSpPr txBox="1">
            <a:spLocks noChangeArrowheads="1"/>
          </p:cNvSpPr>
          <p:nvPr/>
        </p:nvSpPr>
        <p:spPr bwMode="auto">
          <a:xfrm>
            <a:off x="2084629" y="4545013"/>
            <a:ext cx="434734" cy="584775"/>
          </a:xfrm>
          <a:prstGeom prst="rect">
            <a:avLst/>
          </a:prstGeom>
          <a:solidFill>
            <a:srgbClr val="3333CC"/>
          </a:solidFill>
          <a:ln w="9525">
            <a:noFill/>
            <a:miter lim="800000"/>
            <a:headEnd/>
            <a:tailEnd/>
          </a:ln>
        </p:spPr>
        <p:txBody>
          <a:bodyPr wrap="none">
            <a:spAutoFit/>
          </a:bodyPr>
          <a:lstStyle/>
          <a:p>
            <a:r>
              <a:rPr lang="en-US" sz="3200" b="0">
                <a:solidFill>
                  <a:schemeClr val="bg1"/>
                </a:solidFill>
                <a:latin typeface="Arial" pitchFamily="34" charset="0"/>
                <a:cs typeface="Arial" pitchFamily="34" charset="0"/>
              </a:rPr>
              <a:t>T</a:t>
            </a:r>
          </a:p>
        </p:txBody>
      </p:sp>
      <p:sp>
        <p:nvSpPr>
          <p:cNvPr id="102419" name="Text Box 28"/>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2420" name="Text Box 29"/>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2421"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2422" name="Text Box 31"/>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2423" name="Text Box 32"/>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2424" name="Text Box 33"/>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02425" name="Group 34"/>
          <p:cNvGrpSpPr>
            <a:grpSpLocks/>
          </p:cNvGrpSpPr>
          <p:nvPr/>
        </p:nvGrpSpPr>
        <p:grpSpPr bwMode="auto">
          <a:xfrm>
            <a:off x="5178425" y="1627188"/>
            <a:ext cx="1793875" cy="1792287"/>
            <a:chOff x="2267" y="1182"/>
            <a:chExt cx="1130" cy="1129"/>
          </a:xfrm>
        </p:grpSpPr>
        <p:grpSp>
          <p:nvGrpSpPr>
            <p:cNvPr id="102429" name="Group 35"/>
            <p:cNvGrpSpPr>
              <a:grpSpLocks/>
            </p:cNvGrpSpPr>
            <p:nvPr/>
          </p:nvGrpSpPr>
          <p:grpSpPr bwMode="auto">
            <a:xfrm>
              <a:off x="2446" y="1572"/>
              <a:ext cx="712" cy="739"/>
              <a:chOff x="2496" y="2725"/>
              <a:chExt cx="712" cy="739"/>
            </a:xfrm>
          </p:grpSpPr>
          <p:sp>
            <p:nvSpPr>
              <p:cNvPr id="102431"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2432"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02433" name="Group 38"/>
              <p:cNvGrpSpPr>
                <a:grpSpLocks/>
              </p:cNvGrpSpPr>
              <p:nvPr/>
            </p:nvGrpSpPr>
            <p:grpSpPr bwMode="auto">
              <a:xfrm>
                <a:off x="3072" y="2832"/>
                <a:ext cx="136" cy="632"/>
                <a:chOff x="3072" y="2832"/>
                <a:chExt cx="136" cy="632"/>
              </a:xfrm>
            </p:grpSpPr>
            <p:sp>
              <p:nvSpPr>
                <p:cNvPr id="102438"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39"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40"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2434" name="Group 42"/>
              <p:cNvGrpSpPr>
                <a:grpSpLocks/>
              </p:cNvGrpSpPr>
              <p:nvPr/>
            </p:nvGrpSpPr>
            <p:grpSpPr bwMode="auto">
              <a:xfrm flipH="1">
                <a:off x="2496" y="2832"/>
                <a:ext cx="136" cy="632"/>
                <a:chOff x="3072" y="2832"/>
                <a:chExt cx="136" cy="632"/>
              </a:xfrm>
            </p:grpSpPr>
            <p:sp>
              <p:nvSpPr>
                <p:cNvPr id="102435"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36"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437"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02430" name="Rectangle 46"/>
            <p:cNvSpPr>
              <a:spLocks noChangeArrowheads="1"/>
            </p:cNvSpPr>
            <p:nvPr/>
          </p:nvSpPr>
          <p:spPr bwMode="auto">
            <a:xfrm>
              <a:off x="2267"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02426" name="AutoShape 47"/>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02427" name="Freeform 4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02428" name="Freeform 50"/>
          <p:cNvSpPr>
            <a:spLocks/>
          </p:cNvSpPr>
          <p:nvPr/>
        </p:nvSpPr>
        <p:spPr bwMode="auto">
          <a:xfrm>
            <a:off x="2286000" y="3562350"/>
            <a:ext cx="866775" cy="1041400"/>
          </a:xfrm>
          <a:custGeom>
            <a:avLst/>
            <a:gdLst>
              <a:gd name="T0" fmla="*/ 2147483647 w 546"/>
              <a:gd name="T1" fmla="*/ 0 h 656"/>
              <a:gd name="T2" fmla="*/ 2147483647 w 546"/>
              <a:gd name="T3" fmla="*/ 2147483647 h 656"/>
              <a:gd name="T4" fmla="*/ 2147483647 w 546"/>
              <a:gd name="T5" fmla="*/ 2147483647 h 656"/>
              <a:gd name="T6" fmla="*/ 0 w 546"/>
              <a:gd name="T7" fmla="*/ 2147483647 h 656"/>
              <a:gd name="T8" fmla="*/ 2147483647 w 546"/>
              <a:gd name="T9" fmla="*/ 2147483647 h 656"/>
              <a:gd name="T10" fmla="*/ 2147483647 w 546"/>
              <a:gd name="T11" fmla="*/ 2147483647 h 656"/>
              <a:gd name="T12" fmla="*/ 2147483647 w 546"/>
              <a:gd name="T13" fmla="*/ 0 h 656"/>
              <a:gd name="T14" fmla="*/ 0 60000 65536"/>
              <a:gd name="T15" fmla="*/ 0 60000 65536"/>
              <a:gd name="T16" fmla="*/ 0 60000 65536"/>
              <a:gd name="T17" fmla="*/ 0 60000 65536"/>
              <a:gd name="T18" fmla="*/ 0 60000 65536"/>
              <a:gd name="T19" fmla="*/ 0 60000 65536"/>
              <a:gd name="T20" fmla="*/ 0 60000 65536"/>
              <a:gd name="T21" fmla="*/ 0 w 546"/>
              <a:gd name="T22" fmla="*/ 0 h 656"/>
              <a:gd name="T23" fmla="*/ 546 w 546"/>
              <a:gd name="T24" fmla="*/ 656 h 6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56">
                <a:moveTo>
                  <a:pt x="546" y="0"/>
                </a:moveTo>
                <a:lnTo>
                  <a:pt x="79" y="308"/>
                </a:lnTo>
                <a:lnTo>
                  <a:pt x="248" y="348"/>
                </a:lnTo>
                <a:lnTo>
                  <a:pt x="0" y="656"/>
                </a:lnTo>
                <a:lnTo>
                  <a:pt x="497" y="298"/>
                </a:lnTo>
                <a:lnTo>
                  <a:pt x="358" y="269"/>
                </a:lnTo>
                <a:lnTo>
                  <a:pt x="546" y="0"/>
                </a:lnTo>
                <a:close/>
              </a:path>
            </a:pathLst>
          </a:custGeom>
          <a:solidFill>
            <a:srgbClr val="FFFF00"/>
          </a:solidFill>
          <a:ln w="38100">
            <a:solidFill>
              <a:srgbClr val="FF0066"/>
            </a:solidFill>
            <a:round/>
            <a:headEnd/>
            <a:tailEn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2"/>
          <p:cNvSpPr>
            <a:spLocks noGrp="1"/>
          </p:cNvSpPr>
          <p:nvPr>
            <p:ph type="ftr" sz="quarter" idx="10"/>
          </p:nvPr>
        </p:nvSpPr>
        <p:spPr>
          <a:noFill/>
        </p:spPr>
        <p:txBody>
          <a:bodyPr/>
          <a:lstStyle/>
          <a:p>
            <a:r>
              <a:rPr lang="en-US" smtClean="0"/>
              <a:t>Art of Multiprocessor Programming</a:t>
            </a:r>
          </a:p>
        </p:txBody>
      </p:sp>
      <p:sp>
        <p:nvSpPr>
          <p:cNvPr id="103427" name="Slide Number Placeholder 3"/>
          <p:cNvSpPr>
            <a:spLocks noGrp="1"/>
          </p:cNvSpPr>
          <p:nvPr>
            <p:ph type="sldNum" sz="quarter" idx="11"/>
          </p:nvPr>
        </p:nvSpPr>
        <p:spPr>
          <a:noFill/>
        </p:spPr>
        <p:txBody>
          <a:bodyPr/>
          <a:lstStyle/>
          <a:p>
            <a:fld id="{704DE616-077B-471D-AC13-FA05C9FD6DF2}" type="slidenum">
              <a:rPr lang="x-none" smtClean="0">
                <a:latin typeface="Arial" pitchFamily="34" charset="0"/>
                <a:cs typeface="Arial" pitchFamily="34" charset="0"/>
              </a:rPr>
              <a:pPr/>
              <a:t>105</a:t>
            </a:fld>
            <a:endParaRPr lang="en-US" smtClean="0">
              <a:latin typeface="Arial" pitchFamily="34" charset="0"/>
              <a:cs typeface="Arial" pitchFamily="34" charset="0"/>
            </a:endParaRPr>
          </a:p>
        </p:txBody>
      </p:sp>
      <p:grpSp>
        <p:nvGrpSpPr>
          <p:cNvPr id="103428" name="Group 2"/>
          <p:cNvGrpSpPr>
            <a:grpSpLocks/>
          </p:cNvGrpSpPr>
          <p:nvPr/>
        </p:nvGrpSpPr>
        <p:grpSpPr bwMode="auto">
          <a:xfrm>
            <a:off x="3062288" y="1644650"/>
            <a:ext cx="1809750" cy="1879600"/>
            <a:chOff x="1107" y="1162"/>
            <a:chExt cx="1140" cy="1184"/>
          </a:xfrm>
        </p:grpSpPr>
        <p:grpSp>
          <p:nvGrpSpPr>
            <p:cNvPr id="103465" name="Group 3"/>
            <p:cNvGrpSpPr>
              <a:grpSpLocks/>
            </p:cNvGrpSpPr>
            <p:nvPr/>
          </p:nvGrpSpPr>
          <p:grpSpPr bwMode="auto">
            <a:xfrm>
              <a:off x="1107" y="1538"/>
              <a:ext cx="856" cy="808"/>
              <a:chOff x="1008" y="2720"/>
              <a:chExt cx="856" cy="808"/>
            </a:xfrm>
          </p:grpSpPr>
          <p:sp>
            <p:nvSpPr>
              <p:cNvPr id="103467"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3468"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9"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0"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1"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2"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3"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4"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75"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03466" name="Rectangle 13"/>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sp>
        <p:nvSpPr>
          <p:cNvPr id="103429" name="Rectangle 14"/>
          <p:cNvSpPr>
            <a:spLocks noGrp="1" noChangeArrowheads="1"/>
          </p:cNvSpPr>
          <p:nvPr>
            <p:ph type="title"/>
          </p:nvPr>
        </p:nvSpPr>
        <p:spPr/>
        <p:txBody>
          <a:bodyPr/>
          <a:lstStyle/>
          <a:p>
            <a:r>
              <a:rPr lang="en-US" smtClean="0"/>
              <a:t>Anderson Queue Lock</a:t>
            </a:r>
          </a:p>
        </p:txBody>
      </p:sp>
      <p:sp>
        <p:nvSpPr>
          <p:cNvPr id="103430" name="Rectangle 15"/>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3431"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2"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3"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4"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5"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6"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7"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38"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03439"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3440"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03441"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03442" name="Text Box 27"/>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03443" name="Text Box 28"/>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3444" name="Text Box 29"/>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3445"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3446" name="Text Box 31"/>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3447" name="Text Box 32"/>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03448" name="Text Box 33"/>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03449" name="Group 34"/>
          <p:cNvGrpSpPr>
            <a:grpSpLocks/>
          </p:cNvGrpSpPr>
          <p:nvPr/>
        </p:nvGrpSpPr>
        <p:grpSpPr bwMode="auto">
          <a:xfrm>
            <a:off x="5178425" y="1627188"/>
            <a:ext cx="1793875" cy="1792287"/>
            <a:chOff x="2267" y="1182"/>
            <a:chExt cx="1130" cy="1129"/>
          </a:xfrm>
        </p:grpSpPr>
        <p:grpSp>
          <p:nvGrpSpPr>
            <p:cNvPr id="103453" name="Group 35"/>
            <p:cNvGrpSpPr>
              <a:grpSpLocks/>
            </p:cNvGrpSpPr>
            <p:nvPr/>
          </p:nvGrpSpPr>
          <p:grpSpPr bwMode="auto">
            <a:xfrm>
              <a:off x="2446" y="1572"/>
              <a:ext cx="712" cy="739"/>
              <a:chOff x="2496" y="2725"/>
              <a:chExt cx="712" cy="739"/>
            </a:xfrm>
          </p:grpSpPr>
          <p:sp>
            <p:nvSpPr>
              <p:cNvPr id="103455"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03456"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03457" name="Group 38"/>
              <p:cNvGrpSpPr>
                <a:grpSpLocks/>
              </p:cNvGrpSpPr>
              <p:nvPr/>
            </p:nvGrpSpPr>
            <p:grpSpPr bwMode="auto">
              <a:xfrm>
                <a:off x="3072" y="2832"/>
                <a:ext cx="136" cy="632"/>
                <a:chOff x="3072" y="2832"/>
                <a:chExt cx="136" cy="632"/>
              </a:xfrm>
            </p:grpSpPr>
            <p:sp>
              <p:nvSpPr>
                <p:cNvPr id="103462"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3"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4"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03458" name="Group 42"/>
              <p:cNvGrpSpPr>
                <a:grpSpLocks/>
              </p:cNvGrpSpPr>
              <p:nvPr/>
            </p:nvGrpSpPr>
            <p:grpSpPr bwMode="auto">
              <a:xfrm flipH="1">
                <a:off x="2496" y="2832"/>
                <a:ext cx="136" cy="632"/>
                <a:chOff x="3072" y="2832"/>
                <a:chExt cx="136" cy="632"/>
              </a:xfrm>
            </p:grpSpPr>
            <p:sp>
              <p:nvSpPr>
                <p:cNvPr id="103459"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0"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461"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03454" name="Rectangle 46"/>
            <p:cNvSpPr>
              <a:spLocks noChangeArrowheads="1"/>
            </p:cNvSpPr>
            <p:nvPr/>
          </p:nvSpPr>
          <p:spPr bwMode="auto">
            <a:xfrm>
              <a:off x="2267"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03450" name="AutoShape 47"/>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03451" name="AutoShape 48"/>
          <p:cNvSpPr>
            <a:spLocks noChangeArrowheads="1"/>
          </p:cNvSpPr>
          <p:nvPr/>
        </p:nvSpPr>
        <p:spPr bwMode="auto">
          <a:xfrm>
            <a:off x="7051675" y="3248025"/>
            <a:ext cx="1652588" cy="914400"/>
          </a:xfrm>
          <a:prstGeom prst="cloudCallout">
            <a:avLst>
              <a:gd name="adj1" fmla="val -81991"/>
              <a:gd name="adj2" fmla="val -45486"/>
            </a:avLst>
          </a:prstGeom>
          <a:noFill/>
          <a:ln w="38100">
            <a:solidFill>
              <a:srgbClr val="FF0066"/>
            </a:solidFill>
            <a:round/>
            <a:headEnd/>
            <a:tailEnd/>
          </a:ln>
        </p:spPr>
        <p:txBody>
          <a:bodyPr anchor="ctr"/>
          <a:lstStyle/>
          <a:p>
            <a:pPr algn="ctr"/>
            <a:r>
              <a:rPr lang="en-US" sz="2800">
                <a:solidFill>
                  <a:srgbClr val="FF0066"/>
                </a:solidFill>
                <a:latin typeface="Arial" pitchFamily="34" charset="0"/>
                <a:cs typeface="Arial" pitchFamily="34" charset="0"/>
              </a:rPr>
              <a:t>Yow!</a:t>
            </a:r>
          </a:p>
        </p:txBody>
      </p:sp>
      <p:sp>
        <p:nvSpPr>
          <p:cNvPr id="103452" name="Freeform 4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Art of Multiprocessor Programming</a:t>
            </a:r>
          </a:p>
        </p:txBody>
      </p:sp>
      <p:sp>
        <p:nvSpPr>
          <p:cNvPr id="104451" name="Slide Number Placeholder 4"/>
          <p:cNvSpPr>
            <a:spLocks noGrp="1"/>
          </p:cNvSpPr>
          <p:nvPr>
            <p:ph type="sldNum" sz="quarter" idx="11"/>
          </p:nvPr>
        </p:nvSpPr>
        <p:spPr>
          <a:noFill/>
        </p:spPr>
        <p:txBody>
          <a:bodyPr/>
          <a:lstStyle/>
          <a:p>
            <a:fld id="{3AA0F00A-3266-409C-A937-BA85F1F8BE30}" type="slidenum">
              <a:rPr lang="x-none" smtClean="0">
                <a:cs typeface="Arial" pitchFamily="34" charset="0"/>
              </a:rPr>
              <a:pPr/>
              <a:t>106</a:t>
            </a:fld>
            <a:endParaRPr lang="en-US" smtClean="0">
              <a:cs typeface="Arial" pitchFamily="34" charset="0"/>
            </a:endParaRPr>
          </a:p>
        </p:txBody>
      </p:sp>
      <p:sp>
        <p:nvSpPr>
          <p:cNvPr id="104452" name="Rectangle 3"/>
          <p:cNvSpPr>
            <a:spLocks noGrp="1" noChangeArrowheads="1"/>
          </p:cNvSpPr>
          <p:nvPr>
            <p:ph type="title"/>
          </p:nvPr>
        </p:nvSpPr>
        <p:spPr/>
        <p:txBody>
          <a:bodyPr/>
          <a:lstStyle/>
          <a:p>
            <a:r>
              <a:rPr lang="en-US" smtClean="0"/>
              <a:t>Anderson Queue Lock</a:t>
            </a:r>
          </a:p>
        </p:txBody>
      </p:sp>
      <p:sp>
        <p:nvSpPr>
          <p:cNvPr id="104453" name="Rectangle 4"/>
          <p:cNvSpPr>
            <a:spLocks noChangeArrowheads="1"/>
          </p:cNvSpPr>
          <p:nvPr/>
        </p:nvSpPr>
        <p:spPr bwMode="auto">
          <a:xfrm>
            <a:off x="947738" y="1981200"/>
            <a:ext cx="7562850"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a:latin typeface="Courier New" pitchFamily="49" charset="0"/>
              </a:rPr>
              <a:t>ALock</a:t>
            </a:r>
            <a:r>
              <a:rPr lang="en-US" sz="2400" dirty="0">
                <a:latin typeface="Courier New" pitchFamily="49" charset="0"/>
              </a:rPr>
              <a:t> </a:t>
            </a:r>
            <a:r>
              <a:rPr lang="en-US" sz="2400" dirty="0">
                <a:solidFill>
                  <a:schemeClr val="tx1"/>
                </a:solidFill>
                <a:latin typeface="Courier New" pitchFamily="49" charset="0"/>
              </a:rPr>
              <a:t>implements</a:t>
            </a:r>
            <a:r>
              <a:rPr lang="en-US" sz="2400" dirty="0">
                <a:latin typeface="Courier New" pitchFamily="49" charset="0"/>
              </a:rPr>
              <a:t> Lock {</a:t>
            </a:r>
          </a:p>
          <a:p>
            <a:pPr marL="342900" indent="-342900" algn="l">
              <a:lnSpc>
                <a:spcPct val="70000"/>
              </a:lnSpc>
              <a:spcBef>
                <a:spcPct val="20000"/>
              </a:spcBef>
            </a:pPr>
            <a:r>
              <a:rPr lang="en-US" sz="2400" dirty="0">
                <a:latin typeface="Courier New" pitchFamily="49" charset="0"/>
              </a:rPr>
              <a:t> </a:t>
            </a:r>
            <a:r>
              <a:rPr lang="en-US" sz="2400" dirty="0" err="1">
                <a:solidFill>
                  <a:schemeClr val="tx1"/>
                </a:solidFill>
                <a:latin typeface="Courier New" pitchFamily="49" charset="0"/>
              </a:rPr>
              <a:t>boolean</a:t>
            </a:r>
            <a:r>
              <a:rPr lang="en-US" sz="2400" dirty="0">
                <a:solidFill>
                  <a:schemeClr val="tx1"/>
                </a:solidFill>
                <a:latin typeface="Courier New" pitchFamily="49" charset="0"/>
              </a:rPr>
              <a:t>[]</a:t>
            </a:r>
            <a:r>
              <a:rPr lang="en-US" sz="2400" dirty="0">
                <a:latin typeface="Courier New" pitchFamily="49" charset="0"/>
              </a:rPr>
              <a:t> flags={</a:t>
            </a:r>
            <a:r>
              <a:rPr lang="en-US" sz="2400" dirty="0" err="1">
                <a:solidFill>
                  <a:schemeClr val="tx1"/>
                </a:solidFill>
                <a:latin typeface="Courier New" pitchFamily="49" charset="0"/>
              </a:rPr>
              <a:t>true</a:t>
            </a:r>
            <a:r>
              <a:rPr lang="en-US" sz="2400" dirty="0" err="1">
                <a:latin typeface="Courier New" pitchFamily="49" charset="0"/>
              </a:rPr>
              <a:t>,</a:t>
            </a:r>
            <a:r>
              <a:rPr lang="en-US" sz="2400" dirty="0" err="1">
                <a:solidFill>
                  <a:schemeClr val="tx1"/>
                </a:solidFill>
                <a:latin typeface="Courier New" pitchFamily="49" charset="0"/>
              </a:rPr>
              <a:t>false</a:t>
            </a:r>
            <a:r>
              <a:rPr lang="en-US" sz="2400" dirty="0">
                <a:latin typeface="Courier New" pitchFamily="49" charset="0"/>
              </a:rPr>
              <a:t>,…,</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lnSpc>
                <a:spcPct val="70000"/>
              </a:lnSpc>
              <a:spcBef>
                <a:spcPct val="20000"/>
              </a:spcBef>
            </a:pPr>
            <a:r>
              <a:rPr lang="en-US" sz="2400" dirty="0">
                <a:latin typeface="Courier New" pitchFamily="49" charset="0"/>
              </a:rPr>
              <a:t> </a:t>
            </a:r>
            <a:r>
              <a:rPr lang="en-US" sz="2400" dirty="0" err="1">
                <a:latin typeface="Courier New" pitchFamily="49" charset="0"/>
              </a:rPr>
              <a:t>AtomicInteger</a:t>
            </a:r>
            <a:r>
              <a:rPr lang="en-US" sz="2400" dirty="0">
                <a:latin typeface="Courier New" pitchFamily="49" charset="0"/>
              </a:rPr>
              <a:t> next</a:t>
            </a:r>
          </a:p>
          <a:p>
            <a:pPr marL="342900" indent="-342900" algn="l">
              <a:lnSpc>
                <a:spcPct val="70000"/>
              </a:lnSpc>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a:latin typeface="Courier New" pitchFamily="49" charset="0"/>
              </a:rPr>
              <a:t>AtomicInteger</a:t>
            </a:r>
            <a:r>
              <a:rPr lang="en-US" sz="2400" dirty="0">
                <a:latin typeface="Courier New" pitchFamily="49" charset="0"/>
              </a:rPr>
              <a:t>(0);</a:t>
            </a:r>
          </a:p>
          <a:p>
            <a:pPr marL="342900" indent="-342900" algn="l">
              <a:lnSpc>
                <a:spcPct val="70000"/>
              </a:lnSpc>
              <a:spcBef>
                <a:spcPct val="20000"/>
              </a:spcBef>
            </a:pPr>
            <a:r>
              <a:rPr lang="en-US" sz="2400" dirty="0">
                <a:latin typeface="Courier New" pitchFamily="49" charset="0"/>
              </a:rPr>
              <a:t> </a:t>
            </a:r>
            <a:r>
              <a:rPr lang="en-US" sz="2400" dirty="0" err="1">
                <a:solidFill>
                  <a:schemeClr val="tx1"/>
                </a:solidFill>
                <a:latin typeface="Courier New" pitchFamily="49" charset="0"/>
              </a:rPr>
              <a:t>ThreadLocal</a:t>
            </a:r>
            <a:r>
              <a:rPr lang="en-US" sz="2400" dirty="0">
                <a:solidFill>
                  <a:schemeClr val="tx1"/>
                </a:solidFill>
                <a:latin typeface="Courier New" pitchFamily="49" charset="0"/>
              </a:rPr>
              <a:t>&lt;Integer&gt;</a:t>
            </a:r>
            <a:r>
              <a:rPr lang="en-US" sz="2400" dirty="0">
                <a:latin typeface="Courier New" pitchFamily="49" charset="0"/>
              </a:rPr>
              <a:t> </a:t>
            </a:r>
            <a:r>
              <a:rPr lang="en-US" sz="2400" dirty="0" err="1">
                <a:latin typeface="Courier New" pitchFamily="49" charset="0"/>
              </a:rPr>
              <a:t>mySlot</a:t>
            </a:r>
            <a:r>
              <a:rPr lang="en-US" sz="2400" dirty="0">
                <a:latin typeface="Courier New" pitchFamily="49" charset="0"/>
              </a:rPr>
              <a:t>;</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Art of Multiprocessor Programming</a:t>
            </a:r>
          </a:p>
        </p:txBody>
      </p:sp>
      <p:sp>
        <p:nvSpPr>
          <p:cNvPr id="105475" name="Slide Number Placeholder 4"/>
          <p:cNvSpPr>
            <a:spLocks noGrp="1"/>
          </p:cNvSpPr>
          <p:nvPr>
            <p:ph type="sldNum" sz="quarter" idx="11"/>
          </p:nvPr>
        </p:nvSpPr>
        <p:spPr>
          <a:noFill/>
        </p:spPr>
        <p:txBody>
          <a:bodyPr/>
          <a:lstStyle/>
          <a:p>
            <a:fld id="{888ADE14-5D69-4016-9044-979C83B0DBFC}" type="slidenum">
              <a:rPr lang="x-none" smtClean="0">
                <a:cs typeface="Arial" pitchFamily="34" charset="0"/>
              </a:rPr>
              <a:pPr/>
              <a:t>107</a:t>
            </a:fld>
            <a:endParaRPr lang="en-US" smtClean="0">
              <a:cs typeface="Arial" pitchFamily="34" charset="0"/>
            </a:endParaRPr>
          </a:p>
        </p:txBody>
      </p:sp>
      <p:sp>
        <p:nvSpPr>
          <p:cNvPr id="105476" name="Rectangle 3"/>
          <p:cNvSpPr>
            <a:spLocks noGrp="1" noChangeArrowheads="1"/>
          </p:cNvSpPr>
          <p:nvPr>
            <p:ph type="title"/>
          </p:nvPr>
        </p:nvSpPr>
        <p:spPr/>
        <p:txBody>
          <a:bodyPr/>
          <a:lstStyle/>
          <a:p>
            <a:r>
              <a:rPr lang="en-US" smtClean="0"/>
              <a:t>Anderson Queue Lock</a:t>
            </a:r>
          </a:p>
        </p:txBody>
      </p:sp>
      <p:sp>
        <p:nvSpPr>
          <p:cNvPr id="105477" name="Rectangle 4"/>
          <p:cNvSpPr>
            <a:spLocks noChangeArrowheads="1"/>
          </p:cNvSpPr>
          <p:nvPr/>
        </p:nvSpPr>
        <p:spPr bwMode="auto">
          <a:xfrm>
            <a:off x="947738" y="1981200"/>
            <a:ext cx="7562850"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ALock</a:t>
            </a:r>
            <a:r>
              <a:rPr lang="en-US" sz="2400" dirty="0">
                <a:solidFill>
                  <a:schemeClr val="folHlink"/>
                </a:solidFill>
                <a:latin typeface="Courier New" pitchFamily="49" charset="0"/>
              </a:rPr>
              <a:t> implements Lock {</a:t>
            </a:r>
          </a:p>
          <a:p>
            <a:pPr marL="342900" indent="-342900" algn="l">
              <a:lnSpc>
                <a:spcPct val="70000"/>
              </a:lnSpc>
              <a:spcBef>
                <a:spcPct val="20000"/>
              </a:spcBef>
            </a:pPr>
            <a:r>
              <a:rPr lang="en-US" sz="2400" dirty="0">
                <a:latin typeface="Courier New" pitchFamily="49" charset="0"/>
              </a:rPr>
              <a:t> </a:t>
            </a:r>
            <a:r>
              <a:rPr lang="en-US" sz="2400" dirty="0" err="1">
                <a:solidFill>
                  <a:schemeClr val="tx1"/>
                </a:solidFill>
                <a:latin typeface="Courier New" pitchFamily="49" charset="0"/>
              </a:rPr>
              <a:t>boolean</a:t>
            </a:r>
            <a:r>
              <a:rPr lang="en-US" sz="2400" dirty="0">
                <a:solidFill>
                  <a:schemeClr val="tx1"/>
                </a:solidFill>
                <a:latin typeface="Courier New" pitchFamily="49" charset="0"/>
              </a:rPr>
              <a:t>[]</a:t>
            </a:r>
            <a:r>
              <a:rPr lang="en-US" sz="2400" dirty="0">
                <a:latin typeface="Courier New" pitchFamily="49" charset="0"/>
              </a:rPr>
              <a:t> flags={</a:t>
            </a:r>
            <a:r>
              <a:rPr lang="en-US" sz="2400" dirty="0" err="1">
                <a:solidFill>
                  <a:schemeClr val="tx1"/>
                </a:solidFill>
                <a:latin typeface="Courier New" pitchFamily="49" charset="0"/>
              </a:rPr>
              <a:t>true</a:t>
            </a:r>
            <a:r>
              <a:rPr lang="en-US" sz="2400" dirty="0" err="1">
                <a:latin typeface="Courier New" pitchFamily="49" charset="0"/>
              </a:rPr>
              <a:t>,</a:t>
            </a:r>
            <a:r>
              <a:rPr lang="en-US" sz="2400" dirty="0" err="1">
                <a:solidFill>
                  <a:schemeClr val="tx1"/>
                </a:solidFill>
                <a:latin typeface="Courier New" pitchFamily="49" charset="0"/>
              </a:rPr>
              <a:t>false</a:t>
            </a:r>
            <a:r>
              <a:rPr lang="en-US" sz="2400" dirty="0">
                <a:latin typeface="Courier New" pitchFamily="49" charset="0"/>
              </a:rPr>
              <a:t>,…,</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lnSpc>
                <a:spcPct val="70000"/>
              </a:lnSpc>
              <a:spcBef>
                <a:spcPct val="20000"/>
              </a:spcBef>
            </a:pPr>
            <a:r>
              <a:rPr lang="en-US" sz="2400" dirty="0">
                <a:latin typeface="Courier New" pitchFamily="49" charset="0"/>
              </a:rPr>
              <a:t> </a:t>
            </a:r>
            <a:r>
              <a:rPr lang="en-US" sz="2400" dirty="0" err="1">
                <a:solidFill>
                  <a:schemeClr val="folHlink"/>
                </a:solidFill>
                <a:latin typeface="Courier New" pitchFamily="49" charset="0"/>
              </a:rPr>
              <a:t>AtomicInteger</a:t>
            </a:r>
            <a:r>
              <a:rPr lang="en-US" sz="2400" dirty="0">
                <a:solidFill>
                  <a:schemeClr val="folHlink"/>
                </a:solidFill>
                <a:latin typeface="Courier New" pitchFamily="49" charset="0"/>
              </a:rPr>
              <a:t> next</a:t>
            </a:r>
          </a:p>
          <a:p>
            <a:pPr marL="342900" indent="-342900" algn="l">
              <a:lnSpc>
                <a:spcPct val="70000"/>
              </a:lnSpc>
              <a:spcBef>
                <a:spcPct val="20000"/>
              </a:spcBef>
            </a:pPr>
            <a:r>
              <a:rPr lang="en-US" sz="2400" dirty="0">
                <a:solidFill>
                  <a:schemeClr val="folHlink"/>
                </a:solidFill>
                <a:latin typeface="Courier New" pitchFamily="49" charset="0"/>
              </a:rPr>
              <a:t>  = new </a:t>
            </a:r>
            <a:r>
              <a:rPr lang="en-US" sz="2400" dirty="0" err="1">
                <a:solidFill>
                  <a:schemeClr val="folHlink"/>
                </a:solidFill>
                <a:latin typeface="Courier New" pitchFamily="49" charset="0"/>
              </a:rPr>
              <a:t>AtomicInteger</a:t>
            </a:r>
            <a:r>
              <a:rPr lang="en-US" sz="2400" dirty="0">
                <a:solidFill>
                  <a:schemeClr val="folHlink"/>
                </a:solidFill>
                <a:latin typeface="Courier New" pitchFamily="49" charset="0"/>
              </a:rPr>
              <a:t>(0);</a:t>
            </a:r>
          </a:p>
          <a:p>
            <a:pPr marL="342900" indent="-342900" algn="l">
              <a:lnSpc>
                <a:spcPct val="70000"/>
              </a:lnSpc>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ThreadLocal</a:t>
            </a:r>
            <a:r>
              <a:rPr lang="en-US" sz="2400" dirty="0">
                <a:solidFill>
                  <a:schemeClr val="folHlink"/>
                </a:solidFill>
                <a:latin typeface="Courier New" pitchFamily="49" charset="0"/>
              </a:rPr>
              <a:t>&lt;Integer&gt; </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a:t>
            </a:r>
          </a:p>
        </p:txBody>
      </p:sp>
      <p:sp>
        <p:nvSpPr>
          <p:cNvPr id="105478" name="AutoShape 5"/>
          <p:cNvSpPr>
            <a:spLocks noChangeArrowheads="1"/>
          </p:cNvSpPr>
          <p:nvPr/>
        </p:nvSpPr>
        <p:spPr bwMode="auto">
          <a:xfrm>
            <a:off x="1106488" y="2201863"/>
            <a:ext cx="7137400" cy="493712"/>
          </a:xfrm>
          <a:prstGeom prst="wedgeRoundRectCallout">
            <a:avLst>
              <a:gd name="adj1" fmla="val 7542"/>
              <a:gd name="adj2" fmla="val 30884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05479" name="Text Box 6"/>
          <p:cNvSpPr txBox="1">
            <a:spLocks noChangeArrowheads="1"/>
          </p:cNvSpPr>
          <p:nvPr/>
        </p:nvSpPr>
        <p:spPr bwMode="auto">
          <a:xfrm>
            <a:off x="2950837" y="3963988"/>
            <a:ext cx="3940501" cy="584775"/>
          </a:xfrm>
          <a:prstGeom prst="rect">
            <a:avLst/>
          </a:prstGeom>
          <a:no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One flag per thread</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Art of Multiprocessor Programming</a:t>
            </a:r>
          </a:p>
        </p:txBody>
      </p:sp>
      <p:sp>
        <p:nvSpPr>
          <p:cNvPr id="106499" name="Slide Number Placeholder 4"/>
          <p:cNvSpPr>
            <a:spLocks noGrp="1"/>
          </p:cNvSpPr>
          <p:nvPr>
            <p:ph type="sldNum" sz="quarter" idx="11"/>
          </p:nvPr>
        </p:nvSpPr>
        <p:spPr>
          <a:noFill/>
        </p:spPr>
        <p:txBody>
          <a:bodyPr/>
          <a:lstStyle/>
          <a:p>
            <a:fld id="{C8787802-FD01-4CC1-8ACB-4EF8EF7C61E1}" type="slidenum">
              <a:rPr lang="x-none" smtClean="0">
                <a:cs typeface="Arial" pitchFamily="34" charset="0"/>
              </a:rPr>
              <a:pPr/>
              <a:t>108</a:t>
            </a:fld>
            <a:endParaRPr lang="en-US" smtClean="0">
              <a:cs typeface="Arial" pitchFamily="34" charset="0"/>
            </a:endParaRPr>
          </a:p>
        </p:txBody>
      </p:sp>
      <p:sp>
        <p:nvSpPr>
          <p:cNvPr id="106500" name="Rectangle 3"/>
          <p:cNvSpPr>
            <a:spLocks noGrp="1" noChangeArrowheads="1"/>
          </p:cNvSpPr>
          <p:nvPr>
            <p:ph type="title"/>
          </p:nvPr>
        </p:nvSpPr>
        <p:spPr/>
        <p:txBody>
          <a:bodyPr/>
          <a:lstStyle/>
          <a:p>
            <a:r>
              <a:rPr lang="en-US" smtClean="0"/>
              <a:t>Anderson Queue Lock</a:t>
            </a:r>
          </a:p>
        </p:txBody>
      </p:sp>
      <p:sp>
        <p:nvSpPr>
          <p:cNvPr id="106501" name="Rectangle 4"/>
          <p:cNvSpPr>
            <a:spLocks noChangeArrowheads="1"/>
          </p:cNvSpPr>
          <p:nvPr/>
        </p:nvSpPr>
        <p:spPr bwMode="auto">
          <a:xfrm>
            <a:off x="947738" y="1981200"/>
            <a:ext cx="7562850"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ALock</a:t>
            </a:r>
            <a:r>
              <a:rPr lang="en-US" sz="2400" dirty="0">
                <a:solidFill>
                  <a:schemeClr val="folHlink"/>
                </a:solidFill>
                <a:latin typeface="Courier New" pitchFamily="49" charset="0"/>
              </a:rPr>
              <a:t> implements Lock {</a:t>
            </a:r>
          </a:p>
          <a:p>
            <a:pPr marL="342900" indent="-342900" algn="l">
              <a:lnSpc>
                <a:spcPct val="70000"/>
              </a:lnSpc>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boolean</a:t>
            </a:r>
            <a:r>
              <a:rPr lang="en-US" sz="2400" dirty="0">
                <a:solidFill>
                  <a:schemeClr val="folHlink"/>
                </a:solidFill>
                <a:latin typeface="Courier New" pitchFamily="49" charset="0"/>
              </a:rPr>
              <a:t>[] flags={</a:t>
            </a:r>
            <a:r>
              <a:rPr lang="en-US" sz="2400" dirty="0" err="1">
                <a:solidFill>
                  <a:schemeClr val="folHlink"/>
                </a:solidFill>
                <a:latin typeface="Courier New" pitchFamily="49" charset="0"/>
              </a:rPr>
              <a:t>true,false</a:t>
            </a:r>
            <a:r>
              <a:rPr lang="en-US" sz="2400" dirty="0">
                <a:solidFill>
                  <a:schemeClr val="folHlink"/>
                </a:solidFill>
                <a:latin typeface="Courier New" pitchFamily="49" charset="0"/>
              </a:rPr>
              <a:t>,…,false};</a:t>
            </a:r>
          </a:p>
          <a:p>
            <a:pPr marL="342900" indent="-342900" algn="l">
              <a:lnSpc>
                <a:spcPct val="70000"/>
              </a:lnSpc>
              <a:spcBef>
                <a:spcPct val="20000"/>
              </a:spcBef>
            </a:pPr>
            <a:r>
              <a:rPr lang="en-US" sz="2400" dirty="0">
                <a:latin typeface="Courier New" pitchFamily="49" charset="0"/>
              </a:rPr>
              <a:t> </a:t>
            </a:r>
            <a:r>
              <a:rPr lang="en-US" sz="2400" dirty="0" err="1">
                <a:latin typeface="Courier New" pitchFamily="49" charset="0"/>
              </a:rPr>
              <a:t>AtomicInteger</a:t>
            </a:r>
            <a:r>
              <a:rPr lang="en-US" sz="2400" dirty="0">
                <a:latin typeface="Courier New" pitchFamily="49" charset="0"/>
              </a:rPr>
              <a:t> next</a:t>
            </a:r>
          </a:p>
          <a:p>
            <a:pPr marL="342900" indent="-342900" algn="l">
              <a:lnSpc>
                <a:spcPct val="70000"/>
              </a:lnSpc>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a:latin typeface="Courier New" pitchFamily="49" charset="0"/>
              </a:rPr>
              <a:t>AtomicInteger</a:t>
            </a:r>
            <a:r>
              <a:rPr lang="en-US" sz="2400" dirty="0">
                <a:latin typeface="Courier New" pitchFamily="49" charset="0"/>
              </a:rPr>
              <a:t>(0);</a:t>
            </a:r>
          </a:p>
          <a:p>
            <a:pPr marL="342900" indent="-342900" algn="l">
              <a:lnSpc>
                <a:spcPct val="70000"/>
              </a:lnSpc>
              <a:spcBef>
                <a:spcPct val="20000"/>
              </a:spcBef>
            </a:pPr>
            <a:r>
              <a:rPr lang="en-US" sz="2400" dirty="0">
                <a:latin typeface="Courier New" pitchFamily="49" charset="0"/>
              </a:rPr>
              <a:t> </a:t>
            </a:r>
            <a:r>
              <a:rPr lang="en-US" sz="2400" dirty="0" err="1">
                <a:solidFill>
                  <a:schemeClr val="folHlink"/>
                </a:solidFill>
                <a:latin typeface="Courier New" pitchFamily="49" charset="0"/>
              </a:rPr>
              <a:t>ThreadLocal</a:t>
            </a:r>
            <a:r>
              <a:rPr lang="en-US" sz="2400" dirty="0">
                <a:solidFill>
                  <a:schemeClr val="folHlink"/>
                </a:solidFill>
                <a:latin typeface="Courier New" pitchFamily="49" charset="0"/>
              </a:rPr>
              <a:t>&lt;Integer&gt; </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a:t>
            </a:r>
          </a:p>
        </p:txBody>
      </p:sp>
      <p:sp>
        <p:nvSpPr>
          <p:cNvPr id="106502" name="AutoShape 5"/>
          <p:cNvSpPr>
            <a:spLocks noChangeArrowheads="1"/>
          </p:cNvSpPr>
          <p:nvPr/>
        </p:nvSpPr>
        <p:spPr bwMode="auto">
          <a:xfrm>
            <a:off x="1154113" y="2489200"/>
            <a:ext cx="4724400" cy="811213"/>
          </a:xfrm>
          <a:prstGeom prst="wedgeRoundRectCallout">
            <a:avLst>
              <a:gd name="adj1" fmla="val 36931"/>
              <a:gd name="adj2" fmla="val 16839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06503" name="Text Box 6"/>
          <p:cNvSpPr txBox="1">
            <a:spLocks noChangeArrowheads="1"/>
          </p:cNvSpPr>
          <p:nvPr/>
        </p:nvSpPr>
        <p:spPr bwMode="auto">
          <a:xfrm>
            <a:off x="3845085" y="4392613"/>
            <a:ext cx="3233578" cy="584775"/>
          </a:xfrm>
          <a:prstGeom prst="rect">
            <a:avLst/>
          </a:prstGeom>
          <a:no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Next flag to use</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Art of Multiprocessor Programming</a:t>
            </a:r>
          </a:p>
        </p:txBody>
      </p:sp>
      <p:sp>
        <p:nvSpPr>
          <p:cNvPr id="107523" name="Slide Number Placeholder 4"/>
          <p:cNvSpPr>
            <a:spLocks noGrp="1"/>
          </p:cNvSpPr>
          <p:nvPr>
            <p:ph type="sldNum" sz="quarter" idx="11"/>
          </p:nvPr>
        </p:nvSpPr>
        <p:spPr>
          <a:noFill/>
        </p:spPr>
        <p:txBody>
          <a:bodyPr/>
          <a:lstStyle/>
          <a:p>
            <a:fld id="{1FCF0621-FCB9-4CCB-9239-C8C90033EC9B}" type="slidenum">
              <a:rPr lang="x-none" smtClean="0">
                <a:cs typeface="Arial" pitchFamily="34" charset="0"/>
              </a:rPr>
              <a:pPr/>
              <a:t>109</a:t>
            </a:fld>
            <a:endParaRPr lang="en-US" smtClean="0">
              <a:cs typeface="Arial" pitchFamily="34" charset="0"/>
            </a:endParaRPr>
          </a:p>
        </p:txBody>
      </p:sp>
      <p:sp>
        <p:nvSpPr>
          <p:cNvPr id="107524" name="Rectangle 3"/>
          <p:cNvSpPr>
            <a:spLocks noGrp="1" noChangeArrowheads="1"/>
          </p:cNvSpPr>
          <p:nvPr>
            <p:ph type="title"/>
          </p:nvPr>
        </p:nvSpPr>
        <p:spPr/>
        <p:txBody>
          <a:bodyPr/>
          <a:lstStyle/>
          <a:p>
            <a:r>
              <a:rPr lang="en-US" smtClean="0"/>
              <a:t>Anderson Queue Lock</a:t>
            </a:r>
          </a:p>
        </p:txBody>
      </p:sp>
      <p:sp>
        <p:nvSpPr>
          <p:cNvPr id="107525" name="Rectangle 4"/>
          <p:cNvSpPr>
            <a:spLocks noChangeArrowheads="1"/>
          </p:cNvSpPr>
          <p:nvPr/>
        </p:nvSpPr>
        <p:spPr bwMode="auto">
          <a:xfrm>
            <a:off x="947738" y="1981200"/>
            <a:ext cx="7562850"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ALock</a:t>
            </a:r>
            <a:r>
              <a:rPr lang="en-US" sz="2400" dirty="0">
                <a:solidFill>
                  <a:schemeClr val="folHlink"/>
                </a:solidFill>
                <a:latin typeface="Courier New" pitchFamily="49" charset="0"/>
              </a:rPr>
              <a:t> implements Lock {</a:t>
            </a:r>
          </a:p>
          <a:p>
            <a:pPr marL="342900" indent="-342900" algn="l">
              <a:lnSpc>
                <a:spcPct val="70000"/>
              </a:lnSpc>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boolean</a:t>
            </a:r>
            <a:r>
              <a:rPr lang="en-US" sz="2400" dirty="0">
                <a:solidFill>
                  <a:schemeClr val="folHlink"/>
                </a:solidFill>
                <a:latin typeface="Courier New" pitchFamily="49" charset="0"/>
              </a:rPr>
              <a:t>[] flags={</a:t>
            </a:r>
            <a:r>
              <a:rPr lang="en-US" sz="2400" dirty="0" err="1">
                <a:solidFill>
                  <a:schemeClr val="folHlink"/>
                </a:solidFill>
                <a:latin typeface="Courier New" pitchFamily="49" charset="0"/>
              </a:rPr>
              <a:t>true,false</a:t>
            </a:r>
            <a:r>
              <a:rPr lang="en-US" sz="2400" dirty="0">
                <a:solidFill>
                  <a:schemeClr val="folHlink"/>
                </a:solidFill>
                <a:latin typeface="Courier New" pitchFamily="49" charset="0"/>
              </a:rPr>
              <a:t>,…,false};</a:t>
            </a:r>
          </a:p>
          <a:p>
            <a:pPr marL="342900" indent="-342900" algn="l">
              <a:lnSpc>
                <a:spcPct val="70000"/>
              </a:lnSpc>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AtomicInteger</a:t>
            </a:r>
            <a:r>
              <a:rPr lang="en-US" sz="2400" dirty="0">
                <a:solidFill>
                  <a:schemeClr val="folHlink"/>
                </a:solidFill>
                <a:latin typeface="Courier New" pitchFamily="49" charset="0"/>
              </a:rPr>
              <a:t> next</a:t>
            </a:r>
          </a:p>
          <a:p>
            <a:pPr marL="342900" indent="-342900" algn="l">
              <a:lnSpc>
                <a:spcPct val="70000"/>
              </a:lnSpc>
              <a:spcBef>
                <a:spcPct val="20000"/>
              </a:spcBef>
            </a:pPr>
            <a:r>
              <a:rPr lang="en-US" sz="2400" dirty="0">
                <a:solidFill>
                  <a:schemeClr val="folHlink"/>
                </a:solidFill>
                <a:latin typeface="Courier New" pitchFamily="49" charset="0"/>
              </a:rPr>
              <a:t>  = new </a:t>
            </a:r>
            <a:r>
              <a:rPr lang="en-US" sz="2400" dirty="0" err="1">
                <a:solidFill>
                  <a:schemeClr val="folHlink"/>
                </a:solidFill>
                <a:latin typeface="Courier New" pitchFamily="49" charset="0"/>
              </a:rPr>
              <a:t>AtomicInteger</a:t>
            </a:r>
            <a:r>
              <a:rPr lang="en-US" sz="2400" dirty="0">
                <a:solidFill>
                  <a:schemeClr val="folHlink"/>
                </a:solidFill>
                <a:latin typeface="Courier New" pitchFamily="49" charset="0"/>
              </a:rPr>
              <a:t>(0);</a:t>
            </a:r>
          </a:p>
          <a:p>
            <a:pPr marL="342900" indent="-342900" algn="l">
              <a:lnSpc>
                <a:spcPct val="70000"/>
              </a:lnSpc>
              <a:spcBef>
                <a:spcPct val="20000"/>
              </a:spcBef>
            </a:pPr>
            <a:r>
              <a:rPr lang="en-US" sz="2400" dirty="0">
                <a:latin typeface="Courier New" pitchFamily="49" charset="0"/>
              </a:rPr>
              <a:t> </a:t>
            </a:r>
            <a:r>
              <a:rPr lang="en-US" sz="2400" dirty="0" err="1">
                <a:solidFill>
                  <a:schemeClr val="tx1"/>
                </a:solidFill>
                <a:latin typeface="Courier New" pitchFamily="49" charset="0"/>
              </a:rPr>
              <a:t>ThreadLocal</a:t>
            </a:r>
            <a:r>
              <a:rPr lang="en-US" sz="2400" dirty="0">
                <a:solidFill>
                  <a:schemeClr val="tx1"/>
                </a:solidFill>
                <a:latin typeface="Courier New" pitchFamily="49" charset="0"/>
              </a:rPr>
              <a:t>&lt;Integer&gt;</a:t>
            </a:r>
            <a:r>
              <a:rPr lang="en-US" sz="2400" dirty="0">
                <a:latin typeface="Courier New" pitchFamily="49" charset="0"/>
              </a:rPr>
              <a:t> </a:t>
            </a:r>
            <a:r>
              <a:rPr lang="en-US" sz="2400" dirty="0" err="1">
                <a:latin typeface="Courier New" pitchFamily="49" charset="0"/>
              </a:rPr>
              <a:t>mySlot</a:t>
            </a:r>
            <a:r>
              <a:rPr lang="en-US" sz="2400" dirty="0">
                <a:latin typeface="Courier New" pitchFamily="49" charset="0"/>
              </a:rPr>
              <a:t>;</a:t>
            </a:r>
          </a:p>
        </p:txBody>
      </p:sp>
      <p:sp>
        <p:nvSpPr>
          <p:cNvPr id="107526" name="AutoShape 5"/>
          <p:cNvSpPr>
            <a:spLocks noChangeArrowheads="1"/>
          </p:cNvSpPr>
          <p:nvPr/>
        </p:nvSpPr>
        <p:spPr bwMode="auto">
          <a:xfrm>
            <a:off x="1136650" y="3292475"/>
            <a:ext cx="5351463" cy="415925"/>
          </a:xfrm>
          <a:prstGeom prst="wedgeRoundRectCallout">
            <a:avLst>
              <a:gd name="adj1" fmla="val 27042"/>
              <a:gd name="adj2" fmla="val 409542"/>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07527" name="Text Box 6"/>
          <p:cNvSpPr txBox="1">
            <a:spLocks noChangeArrowheads="1"/>
          </p:cNvSpPr>
          <p:nvPr/>
        </p:nvSpPr>
        <p:spPr bwMode="auto">
          <a:xfrm>
            <a:off x="3057525" y="5053013"/>
            <a:ext cx="4421188" cy="579437"/>
          </a:xfrm>
          <a:prstGeom prst="rect">
            <a:avLst/>
          </a:prstGeom>
          <a:no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Thread-local variable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Art of Multiprocessor Programming</a:t>
            </a:r>
          </a:p>
        </p:txBody>
      </p:sp>
      <p:sp>
        <p:nvSpPr>
          <p:cNvPr id="12291" name="Slide Number Placeholder 4"/>
          <p:cNvSpPr>
            <a:spLocks noGrp="1"/>
          </p:cNvSpPr>
          <p:nvPr>
            <p:ph type="sldNum" sz="quarter" idx="11"/>
          </p:nvPr>
        </p:nvSpPr>
        <p:spPr>
          <a:noFill/>
        </p:spPr>
        <p:txBody>
          <a:bodyPr/>
          <a:lstStyle/>
          <a:p>
            <a:fld id="{8E232327-5A7A-4D72-B316-2D70E43E476A}" type="slidenum">
              <a:rPr lang="x-none" smtClean="0">
                <a:cs typeface="Arial" pitchFamily="34" charset="0"/>
              </a:rPr>
              <a:pPr/>
              <a:t>11</a:t>
            </a:fld>
            <a:endParaRPr lang="en-US" smtClean="0">
              <a:cs typeface="Arial" pitchFamily="34" charset="0"/>
            </a:endParaRPr>
          </a:p>
        </p:txBody>
      </p:sp>
      <p:pic>
        <p:nvPicPr>
          <p:cNvPr id="122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2293" name="Group 3"/>
          <p:cNvGrpSpPr>
            <a:grpSpLocks/>
          </p:cNvGrpSpPr>
          <p:nvPr/>
        </p:nvGrpSpPr>
        <p:grpSpPr bwMode="auto">
          <a:xfrm flipH="1">
            <a:off x="5891213" y="3640138"/>
            <a:ext cx="725487" cy="765175"/>
            <a:chOff x="1008" y="2720"/>
            <a:chExt cx="856" cy="808"/>
          </a:xfrm>
        </p:grpSpPr>
        <p:sp>
          <p:nvSpPr>
            <p:cNvPr id="12387"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2388"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89"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0"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1"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2392"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2393"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4"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95"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099789"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2295"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2296"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2297"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2298"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2299"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2300"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3" name="Group 20"/>
          <p:cNvGrpSpPr>
            <a:grpSpLocks/>
          </p:cNvGrpSpPr>
          <p:nvPr/>
        </p:nvGrpSpPr>
        <p:grpSpPr bwMode="auto">
          <a:xfrm>
            <a:off x="665163" y="2806700"/>
            <a:ext cx="815975" cy="563563"/>
            <a:chOff x="1232" y="1431"/>
            <a:chExt cx="514" cy="355"/>
          </a:xfrm>
        </p:grpSpPr>
        <p:sp>
          <p:nvSpPr>
            <p:cNvPr id="12369"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70"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71"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72"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3"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4"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5"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6"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7"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78"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2379"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2380"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81"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82"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2383"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2384"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2385"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2386"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2302"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2303"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2304"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2305"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2306"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2307" name="Group 63"/>
          <p:cNvGrpSpPr>
            <a:grpSpLocks/>
          </p:cNvGrpSpPr>
          <p:nvPr/>
        </p:nvGrpSpPr>
        <p:grpSpPr bwMode="auto">
          <a:xfrm>
            <a:off x="1724025" y="3594100"/>
            <a:ext cx="414338" cy="1328738"/>
            <a:chOff x="616" y="1914"/>
            <a:chExt cx="261" cy="837"/>
          </a:xfrm>
        </p:grpSpPr>
        <p:sp>
          <p:nvSpPr>
            <p:cNvPr id="12366"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2367"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2368"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5" name="Group 67"/>
          <p:cNvGrpSpPr>
            <a:grpSpLocks/>
          </p:cNvGrpSpPr>
          <p:nvPr/>
        </p:nvGrpSpPr>
        <p:grpSpPr bwMode="auto">
          <a:xfrm flipH="1">
            <a:off x="1524000" y="2519363"/>
            <a:ext cx="725488" cy="765175"/>
            <a:chOff x="1008" y="2720"/>
            <a:chExt cx="856" cy="808"/>
          </a:xfrm>
        </p:grpSpPr>
        <p:sp>
          <p:nvSpPr>
            <p:cNvPr id="12357"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2358"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9"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60"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61"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2362"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2363"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64"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65"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2309" name="Group 77"/>
          <p:cNvGrpSpPr>
            <a:grpSpLocks/>
          </p:cNvGrpSpPr>
          <p:nvPr/>
        </p:nvGrpSpPr>
        <p:grpSpPr bwMode="auto">
          <a:xfrm flipH="1">
            <a:off x="1465263" y="3432175"/>
            <a:ext cx="725487" cy="765175"/>
            <a:chOff x="1008" y="2720"/>
            <a:chExt cx="856" cy="808"/>
          </a:xfrm>
        </p:grpSpPr>
        <p:sp>
          <p:nvSpPr>
            <p:cNvPr id="12348"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2349"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0"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1"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2"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2353"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2354"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5"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56"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7" name="Group 87"/>
          <p:cNvGrpSpPr>
            <a:grpSpLocks/>
          </p:cNvGrpSpPr>
          <p:nvPr/>
        </p:nvGrpSpPr>
        <p:grpSpPr bwMode="auto">
          <a:xfrm flipH="1">
            <a:off x="1546225" y="4964113"/>
            <a:ext cx="725488" cy="765175"/>
            <a:chOff x="1008" y="2720"/>
            <a:chExt cx="856" cy="808"/>
          </a:xfrm>
        </p:grpSpPr>
        <p:sp>
          <p:nvSpPr>
            <p:cNvPr id="12339"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2340"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41"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42"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43"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2344"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2345"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46"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347"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2311"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nvGrpSpPr>
          <p:cNvPr id="12312" name="Group 98"/>
          <p:cNvGrpSpPr>
            <a:grpSpLocks/>
          </p:cNvGrpSpPr>
          <p:nvPr/>
        </p:nvGrpSpPr>
        <p:grpSpPr bwMode="auto">
          <a:xfrm>
            <a:off x="3648075" y="3444875"/>
            <a:ext cx="611188" cy="871538"/>
            <a:chOff x="4300" y="2246"/>
            <a:chExt cx="400" cy="571"/>
          </a:xfrm>
        </p:grpSpPr>
        <p:sp>
          <p:nvSpPr>
            <p:cNvPr id="12334"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2335" name="Oval 100"/>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2336" name="Oval 101"/>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2337" name="Oval 102"/>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2338" name="AutoShape 103"/>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sp>
        <p:nvSpPr>
          <p:cNvPr id="12313" name="Text Box 112"/>
          <p:cNvSpPr txBox="1">
            <a:spLocks noChangeArrowheads="1"/>
          </p:cNvSpPr>
          <p:nvPr/>
        </p:nvSpPr>
        <p:spPr bwMode="auto">
          <a:xfrm>
            <a:off x="4425950" y="2725738"/>
            <a:ext cx="184150"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sp>
        <p:nvSpPr>
          <p:cNvPr id="12314" name="Text Box 113"/>
          <p:cNvSpPr txBox="1">
            <a:spLocks noChangeArrowheads="1"/>
          </p:cNvSpPr>
          <p:nvPr/>
        </p:nvSpPr>
        <p:spPr bwMode="auto">
          <a:xfrm>
            <a:off x="4497388" y="2274888"/>
            <a:ext cx="4354512" cy="946150"/>
          </a:xfrm>
          <a:prstGeom prst="rect">
            <a:avLst/>
          </a:prstGeom>
          <a:noFill/>
          <a:ln w="9525">
            <a:noFill/>
            <a:miter lim="800000"/>
            <a:headEnd/>
            <a:tailEnd/>
          </a:ln>
        </p:spPr>
        <p:txBody>
          <a:bodyPr>
            <a:spAutoFit/>
          </a:bodyPr>
          <a:lstStyle/>
          <a:p>
            <a:pPr algn="l"/>
            <a:r>
              <a:rPr lang="en-US" sz="2800" dirty="0">
                <a:solidFill>
                  <a:srgbClr val="FF3300"/>
                </a:solidFill>
                <a:latin typeface="Arial" pitchFamily="34" charset="0"/>
                <a:cs typeface="Arial" pitchFamily="34" charset="0"/>
              </a:rPr>
              <a:t>…lock introduces sequential bottleneck</a:t>
            </a:r>
          </a:p>
        </p:txBody>
      </p:sp>
      <p:grpSp>
        <p:nvGrpSpPr>
          <p:cNvPr id="9" name="Group 114"/>
          <p:cNvGrpSpPr>
            <a:grpSpLocks/>
          </p:cNvGrpSpPr>
          <p:nvPr/>
        </p:nvGrpSpPr>
        <p:grpSpPr bwMode="auto">
          <a:xfrm>
            <a:off x="42863" y="2806700"/>
            <a:ext cx="815975" cy="563563"/>
            <a:chOff x="1160" y="2167"/>
            <a:chExt cx="514" cy="355"/>
          </a:xfrm>
        </p:grpSpPr>
        <p:sp>
          <p:nvSpPr>
            <p:cNvPr id="12316" name="Oval 115"/>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17" name="Oval 116"/>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18" name="Oval 117"/>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2319" name="Rectangle 118"/>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0" name="Rectangle 119"/>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1" name="Rectangle 120"/>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2" name="Rectangle 121"/>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3" name="Rectangle 122"/>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4" name="Rectangle 123"/>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5" name="Oval 124"/>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2326" name="Oval 125"/>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2327" name="Rectangle 126"/>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8" name="Rectangle 127"/>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2329" name="Arc 128"/>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2330" name="Arc 129"/>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2331" name="Oval 130"/>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2332" name="Oval 131"/>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2333" name="Freeform 132"/>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931 -0.00278 C -0.05608 0.01713 -0.0625 0.03727 -0.06944 0.05903 C -0.07656 0.08055 -0.08385 0.10347 -0.09097 0.12685 " pathEditMode="relative" rAng="0" ptsTypes="aaA">
                                      <p:cBhvr>
                                        <p:cTn id="6" dur="2000" fill="hold"/>
                                        <p:tgtEl>
                                          <p:spTgt spid="5"/>
                                        </p:tgtEl>
                                        <p:attrNameLst>
                                          <p:attrName>ppt_x</p:attrName>
                                          <p:attrName>ppt_y</p:attrName>
                                        </p:attrNameLst>
                                      </p:cBhvr>
                                      <p:rCtr x="-2100" y="650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5.55556E-7 -0.00023 C -0.00712 0.00532 -0.01406 0.01134 -0.03142 0.00162 C -0.04878 -0.0081 -0.08333 -0.02014 -0.10417 -0.05857 C -0.125 -0.09722 -0.14809 -0.20093 -0.15694 -0.22963 " pathEditMode="relative" rAng="0" ptsTypes="aaaA">
                                      <p:cBhvr>
                                        <p:cTn id="15" dur="2000" fill="hold"/>
                                        <p:tgtEl>
                                          <p:spTgt spid="7"/>
                                        </p:tgtEl>
                                        <p:attrNameLst>
                                          <p:attrName>ppt_x</p:attrName>
                                          <p:attrName>ppt_y</p:attrName>
                                        </p:attrNameLst>
                                      </p:cBhvr>
                                      <p:rCtr x="-7800" y="-10900"/>
                                    </p:animMotion>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Art of Multiprocessor Programming</a:t>
            </a:r>
          </a:p>
        </p:txBody>
      </p:sp>
      <p:sp>
        <p:nvSpPr>
          <p:cNvPr id="108547" name="Slide Number Placeholder 4"/>
          <p:cNvSpPr>
            <a:spLocks noGrp="1"/>
          </p:cNvSpPr>
          <p:nvPr>
            <p:ph type="sldNum" sz="quarter" idx="11"/>
          </p:nvPr>
        </p:nvSpPr>
        <p:spPr>
          <a:noFill/>
        </p:spPr>
        <p:txBody>
          <a:bodyPr/>
          <a:lstStyle/>
          <a:p>
            <a:fld id="{463182BE-7782-4564-ADE2-642919F2280E}" type="slidenum">
              <a:rPr lang="x-none" smtClean="0">
                <a:cs typeface="Arial" pitchFamily="34" charset="0"/>
              </a:rPr>
              <a:pPr/>
              <a:t>110</a:t>
            </a:fld>
            <a:endParaRPr lang="en-US" smtClean="0">
              <a:cs typeface="Arial" pitchFamily="34" charset="0"/>
            </a:endParaRPr>
          </a:p>
        </p:txBody>
      </p:sp>
      <p:sp>
        <p:nvSpPr>
          <p:cNvPr id="108548" name="Rectangle 3"/>
          <p:cNvSpPr>
            <a:spLocks noGrp="1" noChangeArrowheads="1"/>
          </p:cNvSpPr>
          <p:nvPr>
            <p:ph type="title"/>
          </p:nvPr>
        </p:nvSpPr>
        <p:spPr/>
        <p:txBody>
          <a:bodyPr/>
          <a:lstStyle/>
          <a:p>
            <a:r>
              <a:rPr lang="en-US" smtClean="0"/>
              <a:t>Anderson Queue Lock</a:t>
            </a:r>
          </a:p>
        </p:txBody>
      </p:sp>
      <p:sp>
        <p:nvSpPr>
          <p:cNvPr id="108549" name="Rectangle 4"/>
          <p:cNvSpPr>
            <a:spLocks noChangeArrowheads="1"/>
          </p:cNvSpPr>
          <p:nvPr/>
        </p:nvSpPr>
        <p:spPr bwMode="auto">
          <a:xfrm>
            <a:off x="919163" y="1981200"/>
            <a:ext cx="7153275" cy="36385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public</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r>
              <a:rPr lang="en-US" sz="2400" dirty="0" err="1">
                <a:latin typeface="Courier New" pitchFamily="49" charset="0"/>
              </a:rPr>
              <a:t>mySlot</a:t>
            </a:r>
            <a:r>
              <a:rPr lang="en-US" sz="2400" dirty="0">
                <a:latin typeface="Courier New" pitchFamily="49" charset="0"/>
              </a:rPr>
              <a:t> = </a:t>
            </a:r>
            <a:r>
              <a:rPr lang="en-US" sz="2400" dirty="0" err="1">
                <a:latin typeface="Courier New" pitchFamily="49" charset="0"/>
              </a:rPr>
              <a:t>next.getAndIncrement</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(!flags[</a:t>
            </a:r>
            <a:r>
              <a:rPr lang="en-US" sz="2400" dirty="0" err="1">
                <a:latin typeface="Courier New" pitchFamily="49" charset="0"/>
              </a:rPr>
              <a:t>mySlot</a:t>
            </a:r>
            <a:r>
              <a:rPr lang="en-US" sz="2400" dirty="0">
                <a:latin typeface="Courier New" pitchFamily="49" charset="0"/>
              </a:rPr>
              <a:t> % n]) {};</a:t>
            </a:r>
          </a:p>
          <a:p>
            <a:pPr marL="342900" indent="-342900" algn="l">
              <a:spcBef>
                <a:spcPct val="20000"/>
              </a:spcBef>
            </a:pPr>
            <a:r>
              <a:rPr lang="en-US" sz="2400" dirty="0">
                <a:latin typeface="Courier New" pitchFamily="49" charset="0"/>
              </a:rPr>
              <a:t> flags[</a:t>
            </a:r>
            <a:r>
              <a:rPr lang="en-US" sz="2400" dirty="0" err="1">
                <a:latin typeface="Courier New" pitchFamily="49" charset="0"/>
              </a:rPr>
              <a:t>mySlot</a:t>
            </a:r>
            <a:r>
              <a:rPr lang="en-US" sz="2400" dirty="0">
                <a:latin typeface="Courier New" pitchFamily="49" charset="0"/>
              </a:rPr>
              <a:t> % n] = </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r>
              <a:rPr lang="en-US" sz="2400" dirty="0">
                <a:latin typeface="Courier New" pitchFamily="49" charset="0"/>
              </a:rPr>
              <a:t>}</a:t>
            </a:r>
          </a:p>
          <a:p>
            <a:pPr marL="342900" indent="-342900" algn="l"/>
            <a:endParaRPr lang="en-US" sz="2400" dirty="0">
              <a:latin typeface="Courier New" pitchFamily="49" charset="0"/>
            </a:endParaRPr>
          </a:p>
          <a:p>
            <a:pPr marL="342900" indent="-342900" algn="l"/>
            <a:r>
              <a:rPr lang="en-US" sz="2400" dirty="0">
                <a:solidFill>
                  <a:schemeClr val="tx1"/>
                </a:solidFill>
                <a:latin typeface="Courier New" pitchFamily="49" charset="0"/>
              </a:rPr>
              <a:t>public</a:t>
            </a:r>
            <a:r>
              <a:rPr lang="en-US" sz="2400" dirty="0">
                <a:latin typeface="Courier New" pitchFamily="49" charset="0"/>
              </a:rPr>
              <a:t> unlock() {</a:t>
            </a:r>
          </a:p>
          <a:p>
            <a:pPr marL="342900" indent="-342900" algn="l"/>
            <a:r>
              <a:rPr lang="en-US" sz="2400" dirty="0">
                <a:latin typeface="Courier New" pitchFamily="49" charset="0"/>
              </a:rPr>
              <a:t> flags[(mySlot+1) % n] = </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r>
              <a:rPr lang="en-US" sz="2400" dirty="0">
                <a:latin typeface="Courier New" pitchFamily="49" charset="0"/>
              </a:rPr>
              <a:t>}  </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Art of Multiprocessor Programming</a:t>
            </a:r>
          </a:p>
        </p:txBody>
      </p:sp>
      <p:sp>
        <p:nvSpPr>
          <p:cNvPr id="109571" name="Slide Number Placeholder 4"/>
          <p:cNvSpPr>
            <a:spLocks noGrp="1"/>
          </p:cNvSpPr>
          <p:nvPr>
            <p:ph type="sldNum" sz="quarter" idx="11"/>
          </p:nvPr>
        </p:nvSpPr>
        <p:spPr>
          <a:noFill/>
        </p:spPr>
        <p:txBody>
          <a:bodyPr/>
          <a:lstStyle/>
          <a:p>
            <a:fld id="{5C5858DB-5E27-461D-BC53-2165F2ADCD57}" type="slidenum">
              <a:rPr lang="x-none" smtClean="0">
                <a:cs typeface="Arial" pitchFamily="34" charset="0"/>
              </a:rPr>
              <a:pPr/>
              <a:t>111</a:t>
            </a:fld>
            <a:endParaRPr lang="en-US" smtClean="0">
              <a:cs typeface="Arial" pitchFamily="34" charset="0"/>
            </a:endParaRPr>
          </a:p>
        </p:txBody>
      </p:sp>
      <p:sp>
        <p:nvSpPr>
          <p:cNvPr id="109572" name="Rectangle 3"/>
          <p:cNvSpPr>
            <a:spLocks noGrp="1" noChangeArrowheads="1"/>
          </p:cNvSpPr>
          <p:nvPr>
            <p:ph type="title"/>
          </p:nvPr>
        </p:nvSpPr>
        <p:spPr/>
        <p:txBody>
          <a:bodyPr/>
          <a:lstStyle/>
          <a:p>
            <a:r>
              <a:rPr lang="en-US" smtClean="0"/>
              <a:t>Anderson Queue Lock</a:t>
            </a:r>
          </a:p>
        </p:txBody>
      </p:sp>
      <p:sp>
        <p:nvSpPr>
          <p:cNvPr id="109573" name="Rectangle 4"/>
          <p:cNvSpPr>
            <a:spLocks noChangeArrowheads="1"/>
          </p:cNvSpPr>
          <p:nvPr/>
        </p:nvSpPr>
        <p:spPr bwMode="auto">
          <a:xfrm>
            <a:off x="919163" y="1981200"/>
            <a:ext cx="7153275" cy="36385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lock() {</a:t>
            </a:r>
          </a:p>
          <a:p>
            <a:pPr marL="342900" indent="-342900" algn="l">
              <a:spcBef>
                <a:spcPct val="20000"/>
              </a:spcBef>
            </a:pPr>
            <a:r>
              <a:rPr lang="en-US" sz="2400" dirty="0">
                <a:latin typeface="Courier New" pitchFamily="49" charset="0"/>
              </a:rPr>
              <a:t> </a:t>
            </a:r>
            <a:r>
              <a:rPr lang="en-US" sz="2400" dirty="0" err="1">
                <a:latin typeface="Courier New" pitchFamily="49" charset="0"/>
              </a:rPr>
              <a:t>mySlot</a:t>
            </a:r>
            <a:r>
              <a:rPr lang="en-US" sz="2400" dirty="0">
                <a:latin typeface="Courier New" pitchFamily="49" charset="0"/>
              </a:rPr>
              <a:t> = </a:t>
            </a:r>
            <a:r>
              <a:rPr lang="en-US" sz="2400" dirty="0" err="1">
                <a:latin typeface="Courier New" pitchFamily="49" charset="0"/>
              </a:rPr>
              <a:t>next.getAndIncrement</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while (!flags[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a:t>
            </a:r>
          </a:p>
          <a:p>
            <a:pPr marL="342900" indent="-342900" algn="l">
              <a:spcBef>
                <a:spcPct val="20000"/>
              </a:spcBef>
            </a:pPr>
            <a:r>
              <a:rPr lang="en-US" sz="2400" dirty="0">
                <a:solidFill>
                  <a:schemeClr val="folHlink"/>
                </a:solidFill>
                <a:latin typeface="Courier New" pitchFamily="49" charset="0"/>
              </a:rPr>
              <a:t> 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 false;</a:t>
            </a:r>
          </a:p>
          <a:p>
            <a:pPr marL="342900" indent="-342900" algn="l"/>
            <a:r>
              <a:rPr lang="en-US" sz="2400" dirty="0">
                <a:solidFill>
                  <a:schemeClr val="folHlink"/>
                </a:solidFill>
                <a:latin typeface="Courier New" pitchFamily="49" charset="0"/>
              </a:rPr>
              <a:t>}</a:t>
            </a:r>
          </a:p>
          <a:p>
            <a:pPr marL="342900" indent="-342900" algn="l"/>
            <a:endParaRPr lang="en-US" sz="2400" dirty="0">
              <a:solidFill>
                <a:schemeClr val="folHlink"/>
              </a:solidFill>
              <a:latin typeface="Courier New" pitchFamily="49" charset="0"/>
            </a:endParaRPr>
          </a:p>
          <a:p>
            <a:pPr marL="342900" indent="-342900" algn="l"/>
            <a:r>
              <a:rPr lang="en-US" sz="2400" dirty="0">
                <a:solidFill>
                  <a:schemeClr val="folHlink"/>
                </a:solidFill>
                <a:latin typeface="Courier New" pitchFamily="49" charset="0"/>
              </a:rPr>
              <a:t>public unlock() {</a:t>
            </a:r>
          </a:p>
          <a:p>
            <a:pPr marL="342900" indent="-342900" algn="l"/>
            <a:r>
              <a:rPr lang="en-US" sz="2400" dirty="0">
                <a:solidFill>
                  <a:schemeClr val="folHlink"/>
                </a:solidFill>
                <a:latin typeface="Courier New" pitchFamily="49" charset="0"/>
              </a:rPr>
              <a:t> flags[(mySlot+1) % n] = true;</a:t>
            </a:r>
          </a:p>
          <a:p>
            <a:pPr marL="342900" indent="-342900" algn="l"/>
            <a:r>
              <a:rPr lang="en-US" sz="2400" dirty="0">
                <a:solidFill>
                  <a:schemeClr val="folHlink"/>
                </a:solidFill>
                <a:latin typeface="Courier New" pitchFamily="49" charset="0"/>
              </a:rPr>
              <a:t>}  </a:t>
            </a:r>
          </a:p>
        </p:txBody>
      </p:sp>
      <p:sp>
        <p:nvSpPr>
          <p:cNvPr id="109574" name="AutoShape 5"/>
          <p:cNvSpPr>
            <a:spLocks noChangeArrowheads="1"/>
          </p:cNvSpPr>
          <p:nvPr/>
        </p:nvSpPr>
        <p:spPr bwMode="auto">
          <a:xfrm>
            <a:off x="1141413" y="2414588"/>
            <a:ext cx="6072187" cy="495300"/>
          </a:xfrm>
          <a:prstGeom prst="wedgeRoundRectCallout">
            <a:avLst>
              <a:gd name="adj1" fmla="val 33986"/>
              <a:gd name="adj2" fmla="val 462500"/>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09575" name="Text Box 6"/>
          <p:cNvSpPr txBox="1">
            <a:spLocks noChangeArrowheads="1"/>
          </p:cNvSpPr>
          <p:nvPr/>
        </p:nvSpPr>
        <p:spPr bwMode="auto">
          <a:xfrm>
            <a:off x="5185140" y="4911725"/>
            <a:ext cx="2884123" cy="584775"/>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Take next slot</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Art of Multiprocessor Programming</a:t>
            </a:r>
          </a:p>
        </p:txBody>
      </p:sp>
      <p:sp>
        <p:nvSpPr>
          <p:cNvPr id="110595" name="Slide Number Placeholder 4"/>
          <p:cNvSpPr>
            <a:spLocks noGrp="1"/>
          </p:cNvSpPr>
          <p:nvPr>
            <p:ph type="sldNum" sz="quarter" idx="11"/>
          </p:nvPr>
        </p:nvSpPr>
        <p:spPr>
          <a:noFill/>
        </p:spPr>
        <p:txBody>
          <a:bodyPr/>
          <a:lstStyle/>
          <a:p>
            <a:fld id="{B505CC65-02B2-4351-BE8B-4D4F105274C8}" type="slidenum">
              <a:rPr lang="x-none" smtClean="0">
                <a:cs typeface="Arial" pitchFamily="34" charset="0"/>
              </a:rPr>
              <a:pPr/>
              <a:t>112</a:t>
            </a:fld>
            <a:endParaRPr lang="en-US" smtClean="0">
              <a:cs typeface="Arial" pitchFamily="34" charset="0"/>
            </a:endParaRPr>
          </a:p>
        </p:txBody>
      </p:sp>
      <p:sp>
        <p:nvSpPr>
          <p:cNvPr id="110596" name="Rectangle 3"/>
          <p:cNvSpPr>
            <a:spLocks noGrp="1" noChangeArrowheads="1"/>
          </p:cNvSpPr>
          <p:nvPr>
            <p:ph type="title"/>
          </p:nvPr>
        </p:nvSpPr>
        <p:spPr/>
        <p:txBody>
          <a:bodyPr/>
          <a:lstStyle/>
          <a:p>
            <a:r>
              <a:rPr lang="en-US" smtClean="0"/>
              <a:t>Anderson Queue Lock</a:t>
            </a:r>
          </a:p>
        </p:txBody>
      </p:sp>
      <p:sp>
        <p:nvSpPr>
          <p:cNvPr id="110597" name="Rectangle 4"/>
          <p:cNvSpPr>
            <a:spLocks noChangeArrowheads="1"/>
          </p:cNvSpPr>
          <p:nvPr/>
        </p:nvSpPr>
        <p:spPr bwMode="auto">
          <a:xfrm>
            <a:off x="919163" y="1981200"/>
            <a:ext cx="7153275" cy="36385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next.getAndIncrement</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(!flags[</a:t>
            </a:r>
            <a:r>
              <a:rPr lang="en-US" sz="2400" dirty="0" err="1">
                <a:latin typeface="Courier New" pitchFamily="49" charset="0"/>
              </a:rPr>
              <a:t>mySlot</a:t>
            </a:r>
            <a:r>
              <a:rPr lang="en-US" sz="2400" dirty="0">
                <a:latin typeface="Courier New" pitchFamily="49" charset="0"/>
              </a:rPr>
              <a:t> % n]) {};</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 false;</a:t>
            </a:r>
          </a:p>
          <a:p>
            <a:pPr marL="342900" indent="-342900" algn="l"/>
            <a:r>
              <a:rPr lang="en-US" sz="2400" dirty="0">
                <a:solidFill>
                  <a:schemeClr val="folHlink"/>
                </a:solidFill>
                <a:latin typeface="Courier New" pitchFamily="49" charset="0"/>
              </a:rPr>
              <a:t>}</a:t>
            </a:r>
          </a:p>
          <a:p>
            <a:pPr marL="342900" indent="-342900" algn="l"/>
            <a:endParaRPr lang="en-US" sz="2400" dirty="0">
              <a:solidFill>
                <a:schemeClr val="folHlink"/>
              </a:solidFill>
              <a:latin typeface="Courier New" pitchFamily="49" charset="0"/>
            </a:endParaRPr>
          </a:p>
          <a:p>
            <a:pPr marL="342900" indent="-342900" algn="l"/>
            <a:r>
              <a:rPr lang="en-US" sz="2400" dirty="0">
                <a:solidFill>
                  <a:schemeClr val="folHlink"/>
                </a:solidFill>
                <a:latin typeface="Courier New" pitchFamily="49" charset="0"/>
              </a:rPr>
              <a:t>public unlock() {</a:t>
            </a:r>
          </a:p>
          <a:p>
            <a:pPr marL="342900" indent="-342900" algn="l"/>
            <a:r>
              <a:rPr lang="en-US" sz="2400" dirty="0">
                <a:solidFill>
                  <a:schemeClr val="folHlink"/>
                </a:solidFill>
                <a:latin typeface="Courier New" pitchFamily="49" charset="0"/>
              </a:rPr>
              <a:t> flags[(mySlot+1) % n] = true;</a:t>
            </a:r>
          </a:p>
          <a:p>
            <a:pPr marL="342900" indent="-342900" algn="l"/>
            <a:r>
              <a:rPr lang="en-US" sz="2400" dirty="0">
                <a:solidFill>
                  <a:schemeClr val="folHlink"/>
                </a:solidFill>
                <a:latin typeface="Courier New" pitchFamily="49" charset="0"/>
              </a:rPr>
              <a:t>}  </a:t>
            </a:r>
          </a:p>
        </p:txBody>
      </p:sp>
      <p:sp>
        <p:nvSpPr>
          <p:cNvPr id="110598" name="AutoShape 5"/>
          <p:cNvSpPr>
            <a:spLocks noChangeArrowheads="1"/>
          </p:cNvSpPr>
          <p:nvPr/>
        </p:nvSpPr>
        <p:spPr bwMode="auto">
          <a:xfrm>
            <a:off x="1023938" y="2847975"/>
            <a:ext cx="6043612" cy="495300"/>
          </a:xfrm>
          <a:prstGeom prst="wedgeRoundRectCallout">
            <a:avLst>
              <a:gd name="adj1" fmla="val 30852"/>
              <a:gd name="adj2" fmla="val 36730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10599" name="Text Box 6"/>
          <p:cNvSpPr txBox="1">
            <a:spLocks noChangeArrowheads="1"/>
          </p:cNvSpPr>
          <p:nvPr/>
        </p:nvSpPr>
        <p:spPr bwMode="auto">
          <a:xfrm>
            <a:off x="3919538" y="4911725"/>
            <a:ext cx="4149725" cy="579438"/>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Spin until told to go</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Art of Multiprocessor Programming</a:t>
            </a:r>
          </a:p>
        </p:txBody>
      </p:sp>
      <p:sp>
        <p:nvSpPr>
          <p:cNvPr id="111619" name="Slide Number Placeholder 4"/>
          <p:cNvSpPr>
            <a:spLocks noGrp="1"/>
          </p:cNvSpPr>
          <p:nvPr>
            <p:ph type="sldNum" sz="quarter" idx="11"/>
          </p:nvPr>
        </p:nvSpPr>
        <p:spPr>
          <a:noFill/>
        </p:spPr>
        <p:txBody>
          <a:bodyPr/>
          <a:lstStyle/>
          <a:p>
            <a:fld id="{8D0A11D0-1423-443C-8074-91029A3FE205}" type="slidenum">
              <a:rPr lang="x-none" smtClean="0">
                <a:cs typeface="Arial" pitchFamily="34" charset="0"/>
              </a:rPr>
              <a:pPr/>
              <a:t>113</a:t>
            </a:fld>
            <a:endParaRPr lang="en-US" smtClean="0">
              <a:cs typeface="Arial" pitchFamily="34" charset="0"/>
            </a:endParaRPr>
          </a:p>
        </p:txBody>
      </p:sp>
      <p:sp>
        <p:nvSpPr>
          <p:cNvPr id="111620" name="Rectangle 3"/>
          <p:cNvSpPr>
            <a:spLocks noGrp="1" noChangeArrowheads="1"/>
          </p:cNvSpPr>
          <p:nvPr>
            <p:ph type="title"/>
          </p:nvPr>
        </p:nvSpPr>
        <p:spPr/>
        <p:txBody>
          <a:bodyPr/>
          <a:lstStyle/>
          <a:p>
            <a:r>
              <a:rPr lang="en-US" smtClean="0"/>
              <a:t>Anderson Queue Lock</a:t>
            </a:r>
          </a:p>
        </p:txBody>
      </p:sp>
      <p:sp>
        <p:nvSpPr>
          <p:cNvPr id="111621" name="Rectangle 4"/>
          <p:cNvSpPr>
            <a:spLocks noChangeArrowheads="1"/>
          </p:cNvSpPr>
          <p:nvPr/>
        </p:nvSpPr>
        <p:spPr bwMode="auto">
          <a:xfrm>
            <a:off x="919163" y="1981200"/>
            <a:ext cx="7153275" cy="36385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next.getAndIncrement</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a:t>
            </a:r>
          </a:p>
          <a:p>
            <a:pPr marL="342900" indent="-342900" algn="l">
              <a:spcBef>
                <a:spcPct val="20000"/>
              </a:spcBef>
            </a:pPr>
            <a:r>
              <a:rPr lang="en-US" sz="2400" dirty="0">
                <a:latin typeface="Courier New" pitchFamily="49" charset="0"/>
              </a:rPr>
              <a:t> flags[</a:t>
            </a:r>
            <a:r>
              <a:rPr lang="en-US" sz="2400" dirty="0" err="1">
                <a:latin typeface="Courier New" pitchFamily="49" charset="0"/>
              </a:rPr>
              <a:t>myslot</a:t>
            </a:r>
            <a:r>
              <a:rPr lang="en-US" sz="2400" dirty="0">
                <a:latin typeface="Courier New" pitchFamily="49" charset="0"/>
              </a:rPr>
              <a:t> % n] = </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r>
              <a:rPr lang="en-US" sz="2400" dirty="0">
                <a:solidFill>
                  <a:schemeClr val="folHlink"/>
                </a:solidFill>
                <a:latin typeface="Courier New" pitchFamily="49" charset="0"/>
              </a:rPr>
              <a:t>}</a:t>
            </a:r>
          </a:p>
          <a:p>
            <a:pPr marL="342900" indent="-342900" algn="l"/>
            <a:endParaRPr lang="en-US" sz="2400" dirty="0">
              <a:solidFill>
                <a:schemeClr val="folHlink"/>
              </a:solidFill>
              <a:latin typeface="Courier New" pitchFamily="49" charset="0"/>
            </a:endParaRPr>
          </a:p>
          <a:p>
            <a:pPr marL="342900" indent="-342900" algn="l"/>
            <a:r>
              <a:rPr lang="en-US" sz="2400" dirty="0">
                <a:solidFill>
                  <a:schemeClr val="folHlink"/>
                </a:solidFill>
                <a:latin typeface="Courier New" pitchFamily="49" charset="0"/>
              </a:rPr>
              <a:t>public unlock() {</a:t>
            </a:r>
          </a:p>
          <a:p>
            <a:pPr marL="342900" indent="-342900" algn="l"/>
            <a:r>
              <a:rPr lang="en-US" sz="2400" dirty="0">
                <a:solidFill>
                  <a:schemeClr val="folHlink"/>
                </a:solidFill>
                <a:latin typeface="Courier New" pitchFamily="49" charset="0"/>
              </a:rPr>
              <a:t> flags[(myslot+1) % n] = true;</a:t>
            </a:r>
          </a:p>
          <a:p>
            <a:pPr marL="342900" indent="-342900" algn="l"/>
            <a:r>
              <a:rPr lang="en-US" sz="2400" dirty="0">
                <a:solidFill>
                  <a:schemeClr val="folHlink"/>
                </a:solidFill>
                <a:latin typeface="Courier New" pitchFamily="49" charset="0"/>
              </a:rPr>
              <a:t>}  </a:t>
            </a:r>
          </a:p>
        </p:txBody>
      </p:sp>
      <p:sp>
        <p:nvSpPr>
          <p:cNvPr id="111622" name="AutoShape 5"/>
          <p:cNvSpPr>
            <a:spLocks noChangeArrowheads="1"/>
          </p:cNvSpPr>
          <p:nvPr/>
        </p:nvSpPr>
        <p:spPr bwMode="auto">
          <a:xfrm>
            <a:off x="1008063" y="3273425"/>
            <a:ext cx="5554662" cy="495300"/>
          </a:xfrm>
          <a:prstGeom prst="wedgeRoundRectCallout">
            <a:avLst>
              <a:gd name="adj1" fmla="val 39681"/>
              <a:gd name="adj2" fmla="val 27211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11623" name="Text Box 6"/>
          <p:cNvSpPr txBox="1">
            <a:spLocks noChangeArrowheads="1"/>
          </p:cNvSpPr>
          <p:nvPr/>
        </p:nvSpPr>
        <p:spPr bwMode="auto">
          <a:xfrm>
            <a:off x="3625905" y="5114925"/>
            <a:ext cx="4557658" cy="584775"/>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Prepare slot for re-use</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Art of Multiprocessor Programming</a:t>
            </a:r>
          </a:p>
        </p:txBody>
      </p:sp>
      <p:sp>
        <p:nvSpPr>
          <p:cNvPr id="112643" name="Slide Number Placeholder 4"/>
          <p:cNvSpPr>
            <a:spLocks noGrp="1"/>
          </p:cNvSpPr>
          <p:nvPr>
            <p:ph type="sldNum" sz="quarter" idx="11"/>
          </p:nvPr>
        </p:nvSpPr>
        <p:spPr>
          <a:noFill/>
        </p:spPr>
        <p:txBody>
          <a:bodyPr/>
          <a:lstStyle/>
          <a:p>
            <a:fld id="{B2960ED6-B1B7-4BE3-BED8-C0A9D8E3E9D0}" type="slidenum">
              <a:rPr lang="x-none" smtClean="0">
                <a:cs typeface="Arial" pitchFamily="34" charset="0"/>
              </a:rPr>
              <a:pPr/>
              <a:t>114</a:t>
            </a:fld>
            <a:endParaRPr lang="en-US" smtClean="0">
              <a:cs typeface="Arial" pitchFamily="34" charset="0"/>
            </a:endParaRPr>
          </a:p>
        </p:txBody>
      </p:sp>
      <p:sp>
        <p:nvSpPr>
          <p:cNvPr id="112644" name="Rectangle 3"/>
          <p:cNvSpPr>
            <a:spLocks noGrp="1" noChangeArrowheads="1"/>
          </p:cNvSpPr>
          <p:nvPr>
            <p:ph type="title"/>
          </p:nvPr>
        </p:nvSpPr>
        <p:spPr/>
        <p:txBody>
          <a:bodyPr/>
          <a:lstStyle/>
          <a:p>
            <a:r>
              <a:rPr lang="en-US" smtClean="0"/>
              <a:t>Anderson Queue Lock</a:t>
            </a:r>
          </a:p>
        </p:txBody>
      </p:sp>
      <p:sp>
        <p:nvSpPr>
          <p:cNvPr id="112645" name="Rectangle 4"/>
          <p:cNvSpPr>
            <a:spLocks noChangeArrowheads="1"/>
          </p:cNvSpPr>
          <p:nvPr/>
        </p:nvSpPr>
        <p:spPr bwMode="auto">
          <a:xfrm>
            <a:off x="919163" y="1981200"/>
            <a:ext cx="7153275" cy="36385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next.getAndIncrement</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a:t>
            </a:r>
          </a:p>
          <a:p>
            <a:pPr marL="342900" indent="-342900" algn="l">
              <a:spcBef>
                <a:spcPct val="20000"/>
              </a:spcBef>
            </a:pPr>
            <a:r>
              <a:rPr lang="en-US" sz="2400" dirty="0">
                <a:solidFill>
                  <a:schemeClr val="folHlink"/>
                </a:solidFill>
                <a:latin typeface="Courier New" pitchFamily="49" charset="0"/>
              </a:rPr>
              <a:t> flags[</a:t>
            </a:r>
            <a:r>
              <a:rPr lang="en-US" sz="2400" dirty="0" err="1">
                <a:solidFill>
                  <a:schemeClr val="folHlink"/>
                </a:solidFill>
                <a:latin typeface="Courier New" pitchFamily="49" charset="0"/>
              </a:rPr>
              <a:t>mySlot</a:t>
            </a:r>
            <a:r>
              <a:rPr lang="en-US" sz="2400" dirty="0">
                <a:solidFill>
                  <a:schemeClr val="folHlink"/>
                </a:solidFill>
                <a:latin typeface="Courier New" pitchFamily="49" charset="0"/>
              </a:rPr>
              <a:t> % n] = false;</a:t>
            </a:r>
          </a:p>
          <a:p>
            <a:pPr marL="342900" indent="-342900" algn="l"/>
            <a:r>
              <a:rPr lang="en-US" sz="2400" dirty="0">
                <a:solidFill>
                  <a:schemeClr val="folHlink"/>
                </a:solidFill>
                <a:latin typeface="Courier New" pitchFamily="49" charset="0"/>
              </a:rPr>
              <a:t>}</a:t>
            </a:r>
          </a:p>
          <a:p>
            <a:pPr marL="342900" indent="-342900" algn="l"/>
            <a:endParaRPr lang="en-US" sz="2400" dirty="0">
              <a:solidFill>
                <a:schemeClr val="folHlink"/>
              </a:solidFill>
              <a:latin typeface="Courier New" pitchFamily="49" charset="0"/>
            </a:endParaRPr>
          </a:p>
          <a:p>
            <a:pPr marL="342900" indent="-342900" algn="l"/>
            <a:r>
              <a:rPr lang="en-US" sz="2400" dirty="0">
                <a:solidFill>
                  <a:schemeClr val="folHlink"/>
                </a:solidFill>
                <a:latin typeface="Courier New" pitchFamily="49" charset="0"/>
              </a:rPr>
              <a:t>public unlock() {</a:t>
            </a:r>
          </a:p>
          <a:p>
            <a:pPr marL="342900" indent="-342900" algn="l"/>
            <a:r>
              <a:rPr lang="en-US" sz="2400" dirty="0">
                <a:latin typeface="Courier New" pitchFamily="49" charset="0"/>
              </a:rPr>
              <a:t> flags[(mySlot+1) % n] = </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r>
              <a:rPr lang="en-US" sz="2400" dirty="0">
                <a:solidFill>
                  <a:schemeClr val="folHlink"/>
                </a:solidFill>
                <a:latin typeface="Courier New" pitchFamily="49" charset="0"/>
              </a:rPr>
              <a:t>}</a:t>
            </a:r>
            <a:r>
              <a:rPr lang="en-US" sz="2400" dirty="0">
                <a:latin typeface="Courier New" pitchFamily="49" charset="0"/>
              </a:rPr>
              <a:t>  </a:t>
            </a:r>
          </a:p>
        </p:txBody>
      </p:sp>
      <p:sp>
        <p:nvSpPr>
          <p:cNvPr id="112646" name="AutoShape 5"/>
          <p:cNvSpPr>
            <a:spLocks noChangeArrowheads="1"/>
          </p:cNvSpPr>
          <p:nvPr/>
        </p:nvSpPr>
        <p:spPr bwMode="auto">
          <a:xfrm>
            <a:off x="1196975" y="4706938"/>
            <a:ext cx="5303838" cy="558800"/>
          </a:xfrm>
          <a:prstGeom prst="wedgeRoundRectCallout">
            <a:avLst>
              <a:gd name="adj1" fmla="val 39764"/>
              <a:gd name="adj2" fmla="val -43863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12647" name="Text Box 6"/>
          <p:cNvSpPr txBox="1">
            <a:spLocks noChangeArrowheads="1"/>
          </p:cNvSpPr>
          <p:nvPr/>
        </p:nvSpPr>
        <p:spPr bwMode="auto">
          <a:xfrm>
            <a:off x="3695123" y="2009775"/>
            <a:ext cx="4294765" cy="584775"/>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Tell next thread to go</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2"/>
          <p:cNvSpPr>
            <a:spLocks noGrp="1"/>
          </p:cNvSpPr>
          <p:nvPr>
            <p:ph type="ftr" sz="quarter" idx="10"/>
          </p:nvPr>
        </p:nvSpPr>
        <p:spPr>
          <a:noFill/>
        </p:spPr>
        <p:txBody>
          <a:bodyPr/>
          <a:lstStyle/>
          <a:p>
            <a:r>
              <a:rPr lang="en-US" smtClean="0"/>
              <a:t>Art of Multiprocessor Programming</a:t>
            </a:r>
          </a:p>
        </p:txBody>
      </p:sp>
      <p:sp>
        <p:nvSpPr>
          <p:cNvPr id="113667" name="Slide Number Placeholder 3"/>
          <p:cNvSpPr>
            <a:spLocks noGrp="1"/>
          </p:cNvSpPr>
          <p:nvPr>
            <p:ph type="sldNum" sz="quarter" idx="11"/>
          </p:nvPr>
        </p:nvSpPr>
        <p:spPr>
          <a:noFill/>
        </p:spPr>
        <p:txBody>
          <a:bodyPr/>
          <a:lstStyle/>
          <a:p>
            <a:fld id="{D21E346D-249F-42E4-A366-6A7B6D125BE0}" type="slidenum">
              <a:rPr lang="x-none" smtClean="0">
                <a:latin typeface="Arial" pitchFamily="34" charset="0"/>
                <a:cs typeface="Arial" pitchFamily="34" charset="0"/>
              </a:rPr>
              <a:pPr/>
              <a:t>115</a:t>
            </a:fld>
            <a:endParaRPr lang="en-US" smtClean="0">
              <a:latin typeface="Arial" pitchFamily="34" charset="0"/>
              <a:cs typeface="Arial" pitchFamily="34" charset="0"/>
            </a:endParaRPr>
          </a:p>
        </p:txBody>
      </p:sp>
      <p:grpSp>
        <p:nvGrpSpPr>
          <p:cNvPr id="113668" name="Group 2"/>
          <p:cNvGrpSpPr>
            <a:grpSpLocks/>
          </p:cNvGrpSpPr>
          <p:nvPr/>
        </p:nvGrpSpPr>
        <p:grpSpPr bwMode="auto">
          <a:xfrm>
            <a:off x="3062288" y="1644650"/>
            <a:ext cx="1809750" cy="1879600"/>
            <a:chOff x="1107" y="1162"/>
            <a:chExt cx="1140" cy="1184"/>
          </a:xfrm>
        </p:grpSpPr>
        <p:grpSp>
          <p:nvGrpSpPr>
            <p:cNvPr id="113706" name="Group 3"/>
            <p:cNvGrpSpPr>
              <a:grpSpLocks/>
            </p:cNvGrpSpPr>
            <p:nvPr/>
          </p:nvGrpSpPr>
          <p:grpSpPr bwMode="auto">
            <a:xfrm>
              <a:off x="1107" y="1538"/>
              <a:ext cx="856" cy="808"/>
              <a:chOff x="1008" y="2720"/>
              <a:chExt cx="856" cy="808"/>
            </a:xfrm>
          </p:grpSpPr>
          <p:sp>
            <p:nvSpPr>
              <p:cNvPr id="113708"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3709"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0"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1"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2"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3"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4"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5"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16"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3707" name="Rectangle 13"/>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sp>
        <p:nvSpPr>
          <p:cNvPr id="113669" name="Rectangle 14"/>
          <p:cNvSpPr>
            <a:spLocks noGrp="1" noChangeArrowheads="1"/>
          </p:cNvSpPr>
          <p:nvPr>
            <p:ph type="title"/>
          </p:nvPr>
        </p:nvSpPr>
        <p:spPr/>
        <p:txBody>
          <a:bodyPr/>
          <a:lstStyle/>
          <a:p>
            <a:r>
              <a:rPr lang="en-US" smtClean="0"/>
              <a:t>Local Spinning </a:t>
            </a:r>
          </a:p>
        </p:txBody>
      </p:sp>
      <p:sp>
        <p:nvSpPr>
          <p:cNvPr id="113670" name="Rectangle 15"/>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3671"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2"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3"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4"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5"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6"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7"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678"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13679"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3680"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13681"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13682" name="Text Box 27"/>
          <p:cNvSpPr txBox="1">
            <a:spLocks noChangeArrowheads="1"/>
          </p:cNvSpPr>
          <p:nvPr/>
        </p:nvSpPr>
        <p:spPr bwMode="auto">
          <a:xfrm>
            <a:off x="2085975" y="4545013"/>
            <a:ext cx="433388" cy="584200"/>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3" name="Text Box 28"/>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4" name="Text Box 29"/>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5"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6" name="Text Box 31"/>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7" name="Text Box 32"/>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3688" name="Text Box 33"/>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13689" name="Group 34"/>
          <p:cNvGrpSpPr>
            <a:grpSpLocks/>
          </p:cNvGrpSpPr>
          <p:nvPr/>
        </p:nvGrpSpPr>
        <p:grpSpPr bwMode="auto">
          <a:xfrm>
            <a:off x="5178425" y="1627188"/>
            <a:ext cx="1793875" cy="1792287"/>
            <a:chOff x="2267" y="1182"/>
            <a:chExt cx="1130" cy="1129"/>
          </a:xfrm>
        </p:grpSpPr>
        <p:grpSp>
          <p:nvGrpSpPr>
            <p:cNvPr id="113694" name="Group 35"/>
            <p:cNvGrpSpPr>
              <a:grpSpLocks/>
            </p:cNvGrpSpPr>
            <p:nvPr/>
          </p:nvGrpSpPr>
          <p:grpSpPr bwMode="auto">
            <a:xfrm>
              <a:off x="2446" y="1572"/>
              <a:ext cx="712" cy="739"/>
              <a:chOff x="2496" y="2725"/>
              <a:chExt cx="712" cy="739"/>
            </a:xfrm>
          </p:grpSpPr>
          <p:sp>
            <p:nvSpPr>
              <p:cNvPr id="113696"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3697"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13698" name="Group 38"/>
              <p:cNvGrpSpPr>
                <a:grpSpLocks/>
              </p:cNvGrpSpPr>
              <p:nvPr/>
            </p:nvGrpSpPr>
            <p:grpSpPr bwMode="auto">
              <a:xfrm>
                <a:off x="3072" y="2832"/>
                <a:ext cx="136" cy="632"/>
                <a:chOff x="3072" y="2832"/>
                <a:chExt cx="136" cy="632"/>
              </a:xfrm>
            </p:grpSpPr>
            <p:sp>
              <p:nvSpPr>
                <p:cNvPr id="113703"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04"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05"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3699" name="Group 42"/>
              <p:cNvGrpSpPr>
                <a:grpSpLocks/>
              </p:cNvGrpSpPr>
              <p:nvPr/>
            </p:nvGrpSpPr>
            <p:grpSpPr bwMode="auto">
              <a:xfrm flipH="1">
                <a:off x="2496" y="2832"/>
                <a:ext cx="136" cy="632"/>
                <a:chOff x="3072" y="2832"/>
                <a:chExt cx="136" cy="632"/>
              </a:xfrm>
            </p:grpSpPr>
            <p:sp>
              <p:nvSpPr>
                <p:cNvPr id="113700"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01"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3702"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13695" name="Rectangle 46"/>
            <p:cNvSpPr>
              <a:spLocks noChangeArrowheads="1"/>
            </p:cNvSpPr>
            <p:nvPr/>
          </p:nvSpPr>
          <p:spPr bwMode="auto">
            <a:xfrm>
              <a:off x="2267"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13690" name="AutoShape 47"/>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13691" name="AutoShape 48"/>
          <p:cNvSpPr>
            <a:spLocks noChangeArrowheads="1"/>
          </p:cNvSpPr>
          <p:nvPr/>
        </p:nvSpPr>
        <p:spPr bwMode="auto">
          <a:xfrm>
            <a:off x="7051675" y="1714500"/>
            <a:ext cx="1652588" cy="2447925"/>
          </a:xfrm>
          <a:prstGeom prst="cloudCallout">
            <a:avLst>
              <a:gd name="adj1" fmla="val -88907"/>
              <a:gd name="adj2" fmla="val -21102"/>
            </a:avLst>
          </a:prstGeom>
          <a:noFill/>
          <a:ln w="38100">
            <a:solidFill>
              <a:srgbClr val="FF0066"/>
            </a:solidFill>
            <a:round/>
            <a:headEnd/>
            <a:tailEnd/>
          </a:ln>
        </p:spPr>
        <p:txBody>
          <a:bodyPr anchor="ctr"/>
          <a:lstStyle/>
          <a:p>
            <a:pPr algn="ctr"/>
            <a:r>
              <a:rPr lang="en-US" sz="2800">
                <a:solidFill>
                  <a:srgbClr val="FF0066"/>
                </a:solidFill>
                <a:latin typeface="Arial" pitchFamily="34" charset="0"/>
                <a:cs typeface="Arial" pitchFamily="34" charset="0"/>
              </a:rPr>
              <a:t>Spin on my </a:t>
            </a:r>
          </a:p>
          <a:p>
            <a:pPr algn="ctr"/>
            <a:r>
              <a:rPr lang="en-US" sz="2800">
                <a:solidFill>
                  <a:srgbClr val="FF0066"/>
                </a:solidFill>
                <a:latin typeface="Arial" pitchFamily="34" charset="0"/>
                <a:cs typeface="Arial" pitchFamily="34" charset="0"/>
              </a:rPr>
              <a:t>bit</a:t>
            </a:r>
          </a:p>
        </p:txBody>
      </p:sp>
      <p:sp>
        <p:nvSpPr>
          <p:cNvPr id="113692" name="Freeform 4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52" name="AutoShape 5"/>
          <p:cNvSpPr>
            <a:spLocks noChangeArrowheads="1"/>
          </p:cNvSpPr>
          <p:nvPr/>
        </p:nvSpPr>
        <p:spPr bwMode="auto">
          <a:xfrm>
            <a:off x="2082800" y="5168900"/>
            <a:ext cx="6750050" cy="977900"/>
          </a:xfrm>
          <a:prstGeom prst="wedgeRoundRectCallout">
            <a:avLst>
              <a:gd name="adj1" fmla="val -50562"/>
              <a:gd name="adj2" fmla="val -71322"/>
              <a:gd name="adj3" fmla="val 16667"/>
            </a:avLst>
          </a:prstGeom>
          <a:solidFill>
            <a:schemeClr val="bg1">
              <a:lumMod val="95000"/>
            </a:schemeClr>
          </a:solidFill>
          <a:ln w="38100">
            <a:solidFill>
              <a:srgbClr val="FF3300"/>
            </a:solidFill>
            <a:miter lim="800000"/>
            <a:headEnd/>
            <a:tailEnd/>
          </a:ln>
        </p:spPr>
        <p:txBody>
          <a:bodyPr anchor="ctr"/>
          <a:lstStyle/>
          <a:p>
            <a:pPr algn="ctr">
              <a:defRPr/>
            </a:pPr>
            <a:r>
              <a:rPr lang="en-US" sz="2800" b="0" dirty="0">
                <a:solidFill>
                  <a:srgbClr val="FF0000"/>
                </a:solidFill>
                <a:latin typeface="Arial" pitchFamily="34" charset="0"/>
                <a:cs typeface="Arial" pitchFamily="34" charset="0"/>
              </a:rPr>
              <a:t>Unfortunately many bits share cache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1"/>
          </p:nvPr>
        </p:nvSpPr>
        <p:spPr>
          <a:noFill/>
        </p:spPr>
        <p:txBody>
          <a:bodyPr/>
          <a:lstStyle/>
          <a:p>
            <a:fld id="{2203C468-D878-497E-8C45-4FB660904465}" type="slidenum">
              <a:rPr lang="x-none" smtClean="0">
                <a:latin typeface="Arial" pitchFamily="34" charset="0"/>
                <a:cs typeface="Arial" pitchFamily="34" charset="0"/>
              </a:rPr>
              <a:pPr/>
              <a:t>116</a:t>
            </a:fld>
            <a:endParaRPr lang="en-US" smtClean="0">
              <a:latin typeface="Arial" pitchFamily="34" charset="0"/>
              <a:cs typeface="Arial" pitchFamily="34" charset="0"/>
            </a:endParaRPr>
          </a:p>
        </p:txBody>
      </p:sp>
      <p:grpSp>
        <p:nvGrpSpPr>
          <p:cNvPr id="114691" name="Group 2"/>
          <p:cNvGrpSpPr>
            <a:grpSpLocks/>
          </p:cNvGrpSpPr>
          <p:nvPr/>
        </p:nvGrpSpPr>
        <p:grpSpPr bwMode="auto">
          <a:xfrm>
            <a:off x="3062288" y="1644650"/>
            <a:ext cx="1809750" cy="1879600"/>
            <a:chOff x="1107" y="1162"/>
            <a:chExt cx="1140" cy="1184"/>
          </a:xfrm>
        </p:grpSpPr>
        <p:grpSp>
          <p:nvGrpSpPr>
            <p:cNvPr id="114735" name="Group 3"/>
            <p:cNvGrpSpPr>
              <a:grpSpLocks/>
            </p:cNvGrpSpPr>
            <p:nvPr/>
          </p:nvGrpSpPr>
          <p:grpSpPr bwMode="auto">
            <a:xfrm>
              <a:off x="1107" y="1538"/>
              <a:ext cx="856" cy="808"/>
              <a:chOff x="1008" y="2720"/>
              <a:chExt cx="856" cy="808"/>
            </a:xfrm>
          </p:grpSpPr>
          <p:sp>
            <p:nvSpPr>
              <p:cNvPr id="114737"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4738"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39"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0"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1"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2"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3"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4"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45"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4736" name="Rectangle 13"/>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sp>
        <p:nvSpPr>
          <p:cNvPr id="114692" name="Rectangle 14"/>
          <p:cNvSpPr>
            <a:spLocks noGrp="1" noChangeArrowheads="1"/>
          </p:cNvSpPr>
          <p:nvPr>
            <p:ph type="title"/>
          </p:nvPr>
        </p:nvSpPr>
        <p:spPr/>
        <p:txBody>
          <a:bodyPr/>
          <a:lstStyle/>
          <a:p>
            <a:r>
              <a:rPr lang="en-US" smtClean="0"/>
              <a:t>False Sharing</a:t>
            </a:r>
          </a:p>
        </p:txBody>
      </p:sp>
      <p:sp>
        <p:nvSpPr>
          <p:cNvPr id="103430" name="Rectangle 15"/>
          <p:cNvSpPr>
            <a:spLocks noChangeArrowheads="1"/>
          </p:cNvSpPr>
          <p:nvPr/>
        </p:nvSpPr>
        <p:spPr bwMode="auto">
          <a:xfrm>
            <a:off x="946150" y="4352925"/>
            <a:ext cx="7283450" cy="962025"/>
          </a:xfrm>
          <a:prstGeom prst="rect">
            <a:avLst/>
          </a:prstGeom>
          <a:solidFill>
            <a:schemeClr val="bg1">
              <a:lumMod val="95000"/>
            </a:schemeClr>
          </a:solidFill>
          <a:ln w="38100">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14694"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695"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696"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697"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698"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699"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00"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01"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14702"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4703"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14704"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14705" name="Text Box 27"/>
          <p:cNvSpPr txBox="1">
            <a:spLocks noChangeArrowheads="1"/>
          </p:cNvSpPr>
          <p:nvPr/>
        </p:nvSpPr>
        <p:spPr bwMode="auto">
          <a:xfrm>
            <a:off x="2085975" y="4545013"/>
            <a:ext cx="433388" cy="584200"/>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06" name="Text Box 28"/>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07" name="Text Box 29"/>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08"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09" name="Text Box 31"/>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10" name="Text Box 32"/>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4711" name="Text Box 33"/>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114712" name="Group 34"/>
          <p:cNvGrpSpPr>
            <a:grpSpLocks/>
          </p:cNvGrpSpPr>
          <p:nvPr/>
        </p:nvGrpSpPr>
        <p:grpSpPr bwMode="auto">
          <a:xfrm>
            <a:off x="5178425" y="1627188"/>
            <a:ext cx="1793875" cy="1792287"/>
            <a:chOff x="2267" y="1182"/>
            <a:chExt cx="1130" cy="1129"/>
          </a:xfrm>
        </p:grpSpPr>
        <p:grpSp>
          <p:nvGrpSpPr>
            <p:cNvPr id="114723" name="Group 35"/>
            <p:cNvGrpSpPr>
              <a:grpSpLocks/>
            </p:cNvGrpSpPr>
            <p:nvPr/>
          </p:nvGrpSpPr>
          <p:grpSpPr bwMode="auto">
            <a:xfrm>
              <a:off x="2446" y="1572"/>
              <a:ext cx="712" cy="739"/>
              <a:chOff x="2496" y="2725"/>
              <a:chExt cx="712" cy="739"/>
            </a:xfrm>
          </p:grpSpPr>
          <p:sp>
            <p:nvSpPr>
              <p:cNvPr id="114725"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4726"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14727" name="Group 38"/>
              <p:cNvGrpSpPr>
                <a:grpSpLocks/>
              </p:cNvGrpSpPr>
              <p:nvPr/>
            </p:nvGrpSpPr>
            <p:grpSpPr bwMode="auto">
              <a:xfrm>
                <a:off x="3072" y="2832"/>
                <a:ext cx="136" cy="632"/>
                <a:chOff x="3072" y="2832"/>
                <a:chExt cx="136" cy="632"/>
              </a:xfrm>
            </p:grpSpPr>
            <p:sp>
              <p:nvSpPr>
                <p:cNvPr id="114732"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33"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34"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4728" name="Group 42"/>
              <p:cNvGrpSpPr>
                <a:grpSpLocks/>
              </p:cNvGrpSpPr>
              <p:nvPr/>
            </p:nvGrpSpPr>
            <p:grpSpPr bwMode="auto">
              <a:xfrm flipH="1">
                <a:off x="2496" y="2832"/>
                <a:ext cx="136" cy="632"/>
                <a:chOff x="3072" y="2832"/>
                <a:chExt cx="136" cy="632"/>
              </a:xfrm>
            </p:grpSpPr>
            <p:sp>
              <p:nvSpPr>
                <p:cNvPr id="114729"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30"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31"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14724" name="Rectangle 46"/>
            <p:cNvSpPr>
              <a:spLocks noChangeArrowheads="1"/>
            </p:cNvSpPr>
            <p:nvPr/>
          </p:nvSpPr>
          <p:spPr bwMode="auto">
            <a:xfrm>
              <a:off x="2267"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14713" name="AutoShape 47"/>
          <p:cNvSpPr>
            <a:spLocks noChangeArrowheads="1"/>
          </p:cNvSpPr>
          <p:nvPr/>
        </p:nvSpPr>
        <p:spPr bwMode="auto">
          <a:xfrm>
            <a:off x="1998663" y="4503738"/>
            <a:ext cx="647700" cy="676275"/>
          </a:xfrm>
          <a:prstGeom prst="wedgeRoundRectCallout">
            <a:avLst>
              <a:gd name="adj1" fmla="val 463727"/>
              <a:gd name="adj2" fmla="val -202583"/>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14714" name="AutoShape 48"/>
          <p:cNvSpPr>
            <a:spLocks noChangeArrowheads="1"/>
          </p:cNvSpPr>
          <p:nvPr/>
        </p:nvSpPr>
        <p:spPr bwMode="auto">
          <a:xfrm>
            <a:off x="7051675" y="1714500"/>
            <a:ext cx="1652588" cy="2447925"/>
          </a:xfrm>
          <a:prstGeom prst="cloudCallout">
            <a:avLst>
              <a:gd name="adj1" fmla="val -88907"/>
              <a:gd name="adj2" fmla="val -21102"/>
            </a:avLst>
          </a:prstGeom>
          <a:noFill/>
          <a:ln w="38100">
            <a:solidFill>
              <a:srgbClr val="FF0066"/>
            </a:solidFill>
            <a:round/>
            <a:headEnd/>
            <a:tailEnd/>
          </a:ln>
        </p:spPr>
        <p:txBody>
          <a:bodyPr anchor="ctr"/>
          <a:lstStyle/>
          <a:p>
            <a:pPr algn="ctr"/>
            <a:r>
              <a:rPr lang="en-US" sz="2800">
                <a:solidFill>
                  <a:srgbClr val="FF0066"/>
                </a:solidFill>
                <a:latin typeface="Arial" pitchFamily="34" charset="0"/>
                <a:cs typeface="Arial" pitchFamily="34" charset="0"/>
              </a:rPr>
              <a:t>Spin on my </a:t>
            </a:r>
          </a:p>
          <a:p>
            <a:pPr algn="ctr"/>
            <a:r>
              <a:rPr lang="en-US" sz="2800">
                <a:solidFill>
                  <a:srgbClr val="FF0066"/>
                </a:solidFill>
                <a:latin typeface="Arial" pitchFamily="34" charset="0"/>
                <a:cs typeface="Arial" pitchFamily="34" charset="0"/>
              </a:rPr>
              <a:t>bit</a:t>
            </a:r>
          </a:p>
        </p:txBody>
      </p:sp>
      <p:sp>
        <p:nvSpPr>
          <p:cNvPr id="114715" name="Freeform 49"/>
          <p:cNvSpPr>
            <a:spLocks/>
          </p:cNvSpPr>
          <p:nvPr/>
        </p:nvSpPr>
        <p:spPr bwMode="auto">
          <a:xfrm>
            <a:off x="1560513" y="2727325"/>
            <a:ext cx="1957387" cy="2097088"/>
          </a:xfrm>
          <a:custGeom>
            <a:avLst/>
            <a:gdLst>
              <a:gd name="T0" fmla="*/ 0 w 1233"/>
              <a:gd name="T1" fmla="*/ 0 h 1321"/>
              <a:gd name="T2" fmla="*/ 2147483647 w 1233"/>
              <a:gd name="T3" fmla="*/ 2147483647 h 1321"/>
              <a:gd name="T4" fmla="*/ 2147483647 w 1233"/>
              <a:gd name="T5" fmla="*/ 2147483647 h 1321"/>
              <a:gd name="T6" fmla="*/ 2147483647 w 1233"/>
              <a:gd name="T7" fmla="*/ 2147483647 h 1321"/>
              <a:gd name="T8" fmla="*/ 2147483647 w 1233"/>
              <a:gd name="T9" fmla="*/ 2147483647 h 1321"/>
              <a:gd name="T10" fmla="*/ 0 60000 65536"/>
              <a:gd name="T11" fmla="*/ 0 60000 65536"/>
              <a:gd name="T12" fmla="*/ 0 60000 65536"/>
              <a:gd name="T13" fmla="*/ 0 60000 65536"/>
              <a:gd name="T14" fmla="*/ 0 60000 65536"/>
              <a:gd name="T15" fmla="*/ 0 w 1233"/>
              <a:gd name="T16" fmla="*/ 0 h 1321"/>
              <a:gd name="T17" fmla="*/ 1233 w 1233"/>
              <a:gd name="T18" fmla="*/ 1321 h 1321"/>
            </a:gdLst>
            <a:ahLst/>
            <a:cxnLst>
              <a:cxn ang="T10">
                <a:pos x="T0" y="T1"/>
              </a:cxn>
              <a:cxn ang="T11">
                <a:pos x="T2" y="T3"/>
              </a:cxn>
              <a:cxn ang="T12">
                <a:pos x="T4" y="T5"/>
              </a:cxn>
              <a:cxn ang="T13">
                <a:pos x="T6" y="T7"/>
              </a:cxn>
              <a:cxn ang="T14">
                <a:pos x="T8" y="T9"/>
              </a:cxn>
            </a:cxnLst>
            <a:rect l="T15" t="T16" r="T17" b="T18"/>
            <a:pathLst>
              <a:path w="1233" h="1321">
                <a:moveTo>
                  <a:pt x="0" y="0"/>
                </a:moveTo>
                <a:cubicBezTo>
                  <a:pt x="131" y="18"/>
                  <a:pt x="591" y="35"/>
                  <a:pt x="795" y="109"/>
                </a:cubicBezTo>
                <a:cubicBezTo>
                  <a:pt x="999" y="183"/>
                  <a:pt x="1211" y="315"/>
                  <a:pt x="1222" y="447"/>
                </a:cubicBezTo>
                <a:cubicBezTo>
                  <a:pt x="1233" y="579"/>
                  <a:pt x="907" y="758"/>
                  <a:pt x="864" y="904"/>
                </a:cubicBezTo>
                <a:cubicBezTo>
                  <a:pt x="821" y="1050"/>
                  <a:pt x="943" y="1234"/>
                  <a:pt x="963" y="1321"/>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14716" name="Left Brace 53"/>
          <p:cNvSpPr>
            <a:spLocks/>
          </p:cNvSpPr>
          <p:nvPr/>
        </p:nvSpPr>
        <p:spPr bwMode="auto">
          <a:xfrm rot="-5400000">
            <a:off x="2482850" y="4006850"/>
            <a:ext cx="508000" cy="3543300"/>
          </a:xfrm>
          <a:prstGeom prst="leftBrace">
            <a:avLst>
              <a:gd name="adj1" fmla="val 8331"/>
              <a:gd name="adj2" fmla="val 50000"/>
            </a:avLst>
          </a:prstGeom>
          <a:noFill/>
          <a:ln w="254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17" name="Left Brace 54"/>
          <p:cNvSpPr>
            <a:spLocks/>
          </p:cNvSpPr>
          <p:nvPr/>
        </p:nvSpPr>
        <p:spPr bwMode="auto">
          <a:xfrm rot="-5400000">
            <a:off x="6096000" y="3962400"/>
            <a:ext cx="546100" cy="3619500"/>
          </a:xfrm>
          <a:prstGeom prst="leftBrace">
            <a:avLst>
              <a:gd name="adj1" fmla="val 8346"/>
              <a:gd name="adj2" fmla="val 50000"/>
            </a:avLst>
          </a:prstGeom>
          <a:noFill/>
          <a:ln w="254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718" name="TextBox 55"/>
          <p:cNvSpPr txBox="1">
            <a:spLocks noChangeArrowheads="1"/>
          </p:cNvSpPr>
          <p:nvPr/>
        </p:nvSpPr>
        <p:spPr bwMode="auto">
          <a:xfrm>
            <a:off x="2187575" y="6121400"/>
            <a:ext cx="1095375" cy="461963"/>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cs typeface="Arial" pitchFamily="34" charset="0"/>
              </a:rPr>
              <a:t>Line 1</a:t>
            </a:r>
          </a:p>
        </p:txBody>
      </p:sp>
      <p:sp>
        <p:nvSpPr>
          <p:cNvPr id="114719" name="TextBox 56"/>
          <p:cNvSpPr txBox="1">
            <a:spLocks noChangeArrowheads="1"/>
          </p:cNvSpPr>
          <p:nvPr/>
        </p:nvSpPr>
        <p:spPr bwMode="auto">
          <a:xfrm>
            <a:off x="5857875" y="6134100"/>
            <a:ext cx="1095375" cy="461963"/>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cs typeface="Arial" pitchFamily="34" charset="0"/>
              </a:rPr>
              <a:t>Line 2</a:t>
            </a:r>
          </a:p>
        </p:txBody>
      </p:sp>
      <p:sp>
        <p:nvSpPr>
          <p:cNvPr id="58" name="AutoShape 5"/>
          <p:cNvSpPr>
            <a:spLocks noChangeArrowheads="1"/>
          </p:cNvSpPr>
          <p:nvPr/>
        </p:nvSpPr>
        <p:spPr bwMode="auto">
          <a:xfrm>
            <a:off x="5537200" y="3276600"/>
            <a:ext cx="3225800" cy="2959100"/>
          </a:xfrm>
          <a:prstGeom prst="wedgeRoundRectCallout">
            <a:avLst>
              <a:gd name="adj1" fmla="val -33810"/>
              <a:gd name="adj2" fmla="val -65156"/>
              <a:gd name="adj3" fmla="val 16667"/>
            </a:avLst>
          </a:prstGeom>
          <a:solidFill>
            <a:schemeClr val="bg1">
              <a:lumMod val="95000"/>
            </a:schemeClr>
          </a:solidFill>
          <a:ln w="38100">
            <a:solidFill>
              <a:srgbClr val="FF3300"/>
            </a:solidFill>
            <a:miter lim="800000"/>
            <a:headEnd/>
            <a:tailEnd/>
          </a:ln>
        </p:spPr>
        <p:txBody>
          <a:bodyPr anchor="ctr"/>
          <a:lstStyle/>
          <a:p>
            <a:pPr algn="ctr">
              <a:defRPr/>
            </a:pPr>
            <a:r>
              <a:rPr lang="en-US" sz="2800" b="0" dirty="0">
                <a:solidFill>
                  <a:srgbClr val="FF0000"/>
                </a:solidFill>
                <a:latin typeface="Arial" pitchFamily="34" charset="0"/>
                <a:cs typeface="Arial" pitchFamily="34" charset="0"/>
              </a:rPr>
              <a:t> Spinning thread gets cache invalidation on account of store by threads it is </a:t>
            </a:r>
            <a:r>
              <a:rPr lang="en-US" sz="2800" b="0" u="sng" dirty="0">
                <a:solidFill>
                  <a:srgbClr val="FF0000"/>
                </a:solidFill>
                <a:latin typeface="Arial" pitchFamily="34" charset="0"/>
                <a:cs typeface="Arial" pitchFamily="34" charset="0"/>
              </a:rPr>
              <a:t>not</a:t>
            </a:r>
            <a:r>
              <a:rPr lang="en-US" sz="2800" b="0" dirty="0">
                <a:solidFill>
                  <a:srgbClr val="FF0000"/>
                </a:solidFill>
                <a:latin typeface="Arial" pitchFamily="34" charset="0"/>
                <a:cs typeface="Arial" pitchFamily="34" charset="0"/>
              </a:rPr>
              <a:t> waiting for</a:t>
            </a:r>
          </a:p>
        </p:txBody>
      </p:sp>
      <p:sp>
        <p:nvSpPr>
          <p:cNvPr id="59" name="AutoShape 5"/>
          <p:cNvSpPr>
            <a:spLocks noChangeArrowheads="1"/>
          </p:cNvSpPr>
          <p:nvPr/>
        </p:nvSpPr>
        <p:spPr bwMode="auto">
          <a:xfrm>
            <a:off x="469900" y="3276600"/>
            <a:ext cx="2095500" cy="952500"/>
          </a:xfrm>
          <a:prstGeom prst="wedgeRoundRectCallout">
            <a:avLst>
              <a:gd name="adj1" fmla="val 38402"/>
              <a:gd name="adj2" fmla="val 95885"/>
              <a:gd name="adj3" fmla="val 16667"/>
            </a:avLst>
          </a:prstGeom>
          <a:solidFill>
            <a:schemeClr val="bg1">
              <a:lumMod val="95000"/>
            </a:schemeClr>
          </a:solidFill>
          <a:ln w="38100">
            <a:solidFill>
              <a:srgbClr val="FF3300"/>
            </a:solidFill>
            <a:miter lim="800000"/>
            <a:headEnd/>
            <a:tailEnd/>
          </a:ln>
        </p:spPr>
        <p:txBody>
          <a:bodyPr anchor="ctr"/>
          <a:lstStyle/>
          <a:p>
            <a:pPr algn="ctr">
              <a:defRPr/>
            </a:pPr>
            <a:r>
              <a:rPr lang="en-US" sz="2800" b="0" dirty="0">
                <a:solidFill>
                  <a:srgbClr val="FF0000"/>
                </a:solidFill>
                <a:latin typeface="Arial" pitchFamily="34" charset="0"/>
                <a:cs typeface="Arial" pitchFamily="34" charset="0"/>
              </a:rPr>
              <a:t> Result: contention</a:t>
            </a:r>
          </a:p>
        </p:txBody>
      </p:sp>
      <p:sp>
        <p:nvSpPr>
          <p:cNvPr id="114722" name="Footer Placeholder 2"/>
          <p:cNvSpPr>
            <a:spLocks noGrp="1"/>
          </p:cNvSpPr>
          <p:nvPr>
            <p:ph type="ftr" sz="quarter" idx="10"/>
          </p:nvPr>
        </p:nvSpPr>
        <p:spPr>
          <a:noFill/>
        </p:spPr>
        <p:txBody>
          <a:bodyPr/>
          <a:lstStyle/>
          <a:p>
            <a:r>
              <a:rPr lang="en-US" smtClean="0"/>
              <a:t>Art of Multiprocessor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1"/>
          </p:nvPr>
        </p:nvSpPr>
        <p:spPr>
          <a:noFill/>
        </p:spPr>
        <p:txBody>
          <a:bodyPr/>
          <a:lstStyle/>
          <a:p>
            <a:fld id="{2E13EA85-169D-4904-BEB6-D91573B5353B}" type="slidenum">
              <a:rPr lang="x-none" smtClean="0">
                <a:latin typeface="Arial" pitchFamily="34" charset="0"/>
                <a:cs typeface="Arial" pitchFamily="34" charset="0"/>
              </a:rPr>
              <a:pPr/>
              <a:t>117</a:t>
            </a:fld>
            <a:endParaRPr lang="en-US" smtClean="0">
              <a:latin typeface="Arial" pitchFamily="34" charset="0"/>
              <a:cs typeface="Arial" pitchFamily="34" charset="0"/>
            </a:endParaRPr>
          </a:p>
        </p:txBody>
      </p:sp>
      <p:grpSp>
        <p:nvGrpSpPr>
          <p:cNvPr id="115715" name="Group 2"/>
          <p:cNvGrpSpPr>
            <a:grpSpLocks/>
          </p:cNvGrpSpPr>
          <p:nvPr/>
        </p:nvGrpSpPr>
        <p:grpSpPr bwMode="auto">
          <a:xfrm>
            <a:off x="3062288" y="1644650"/>
            <a:ext cx="1809750" cy="1879600"/>
            <a:chOff x="1107" y="1162"/>
            <a:chExt cx="1140" cy="1184"/>
          </a:xfrm>
        </p:grpSpPr>
        <p:grpSp>
          <p:nvGrpSpPr>
            <p:cNvPr id="115757" name="Group 3"/>
            <p:cNvGrpSpPr>
              <a:grpSpLocks/>
            </p:cNvGrpSpPr>
            <p:nvPr/>
          </p:nvGrpSpPr>
          <p:grpSpPr bwMode="auto">
            <a:xfrm>
              <a:off x="1107" y="1538"/>
              <a:ext cx="856" cy="808"/>
              <a:chOff x="1008" y="2720"/>
              <a:chExt cx="856" cy="808"/>
            </a:xfrm>
          </p:grpSpPr>
          <p:sp>
            <p:nvSpPr>
              <p:cNvPr id="115759" name="Rectangle 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5760"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1"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2"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3"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4"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5"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6"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67"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15758" name="Rectangle 13"/>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sp>
        <p:nvSpPr>
          <p:cNvPr id="115716" name="Rectangle 14"/>
          <p:cNvSpPr>
            <a:spLocks noGrp="1" noChangeArrowheads="1"/>
          </p:cNvSpPr>
          <p:nvPr>
            <p:ph type="title"/>
          </p:nvPr>
        </p:nvSpPr>
        <p:spPr/>
        <p:txBody>
          <a:bodyPr/>
          <a:lstStyle/>
          <a:p>
            <a:r>
              <a:rPr lang="en-US" smtClean="0"/>
              <a:t>The Solution: Padding</a:t>
            </a:r>
          </a:p>
        </p:txBody>
      </p:sp>
      <p:sp>
        <p:nvSpPr>
          <p:cNvPr id="103430" name="Rectangle 15"/>
          <p:cNvSpPr>
            <a:spLocks noChangeArrowheads="1"/>
          </p:cNvSpPr>
          <p:nvPr/>
        </p:nvSpPr>
        <p:spPr bwMode="auto">
          <a:xfrm>
            <a:off x="946150" y="4352925"/>
            <a:ext cx="7283450" cy="962025"/>
          </a:xfrm>
          <a:prstGeom prst="rect">
            <a:avLst/>
          </a:prstGeom>
          <a:solidFill>
            <a:schemeClr val="bg1">
              <a:lumMod val="95000"/>
            </a:schemeClr>
          </a:solidFill>
          <a:ln w="38100">
            <a:solidFill>
              <a:schemeClr val="tx1"/>
            </a:solidFill>
            <a:miter lim="800000"/>
            <a:headEnd/>
            <a:tailEnd/>
          </a:ln>
        </p:spPr>
        <p:txBody>
          <a:bodyPr wrap="none" anchor="ctr"/>
          <a:lstStyle/>
          <a:p>
            <a:pPr>
              <a:defRPr/>
            </a:pPr>
            <a:endParaRPr lang="en-US">
              <a:latin typeface="Arial" pitchFamily="34" charset="0"/>
              <a:cs typeface="Arial" pitchFamily="34" charset="0"/>
            </a:endParaRPr>
          </a:p>
        </p:txBody>
      </p:sp>
      <p:sp>
        <p:nvSpPr>
          <p:cNvPr id="115718" name="Line 16"/>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19" name="Line 17"/>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0" name="Line 18"/>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1" name="Line 19"/>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2" name="Line 20"/>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3" name="Line 21"/>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4" name="Line 22"/>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25" name="Text Box 23"/>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115726" name="Rectangle 24"/>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5727" name="Text Box 25"/>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115728" name="Text Box 26"/>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115729" name="Text Box 27"/>
          <p:cNvSpPr txBox="1">
            <a:spLocks noChangeArrowheads="1"/>
          </p:cNvSpPr>
          <p:nvPr/>
        </p:nvSpPr>
        <p:spPr bwMode="auto">
          <a:xfrm>
            <a:off x="2220884"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sp>
        <p:nvSpPr>
          <p:cNvPr id="115730" name="Text Box 28"/>
          <p:cNvSpPr txBox="1">
            <a:spLocks noChangeArrowheads="1"/>
          </p:cNvSpPr>
          <p:nvPr/>
        </p:nvSpPr>
        <p:spPr bwMode="auto">
          <a:xfrm>
            <a:off x="3119409"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sp>
        <p:nvSpPr>
          <p:cNvPr id="115731" name="Text Box 29"/>
          <p:cNvSpPr txBox="1">
            <a:spLocks noChangeArrowheads="1"/>
          </p:cNvSpPr>
          <p:nvPr/>
        </p:nvSpPr>
        <p:spPr bwMode="auto">
          <a:xfrm>
            <a:off x="4049684"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sp>
        <p:nvSpPr>
          <p:cNvPr id="115732" name="Text Box 30"/>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115733" name="Text Box 31"/>
          <p:cNvSpPr txBox="1">
            <a:spLocks noChangeArrowheads="1"/>
          </p:cNvSpPr>
          <p:nvPr/>
        </p:nvSpPr>
        <p:spPr bwMode="auto">
          <a:xfrm>
            <a:off x="5880071"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sp>
        <p:nvSpPr>
          <p:cNvPr id="115734" name="Text Box 32"/>
          <p:cNvSpPr txBox="1">
            <a:spLocks noChangeArrowheads="1"/>
          </p:cNvSpPr>
          <p:nvPr/>
        </p:nvSpPr>
        <p:spPr bwMode="auto">
          <a:xfrm>
            <a:off x="6826221"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sp>
        <p:nvSpPr>
          <p:cNvPr id="115735" name="Text Box 33"/>
          <p:cNvSpPr txBox="1">
            <a:spLocks noChangeArrowheads="1"/>
          </p:cNvSpPr>
          <p:nvPr/>
        </p:nvSpPr>
        <p:spPr bwMode="auto">
          <a:xfrm>
            <a:off x="7678709" y="4545013"/>
            <a:ext cx="298479"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a:t>
            </a:r>
          </a:p>
        </p:txBody>
      </p:sp>
      <p:grpSp>
        <p:nvGrpSpPr>
          <p:cNvPr id="115736" name="Group 34"/>
          <p:cNvGrpSpPr>
            <a:grpSpLocks/>
          </p:cNvGrpSpPr>
          <p:nvPr/>
        </p:nvGrpSpPr>
        <p:grpSpPr bwMode="auto">
          <a:xfrm>
            <a:off x="5178425" y="1627188"/>
            <a:ext cx="1793875" cy="1792287"/>
            <a:chOff x="2267" y="1182"/>
            <a:chExt cx="1130" cy="1129"/>
          </a:xfrm>
        </p:grpSpPr>
        <p:grpSp>
          <p:nvGrpSpPr>
            <p:cNvPr id="115745" name="Group 35"/>
            <p:cNvGrpSpPr>
              <a:grpSpLocks/>
            </p:cNvGrpSpPr>
            <p:nvPr/>
          </p:nvGrpSpPr>
          <p:grpSpPr bwMode="auto">
            <a:xfrm>
              <a:off x="2446" y="1572"/>
              <a:ext cx="712" cy="739"/>
              <a:chOff x="2496" y="2725"/>
              <a:chExt cx="712" cy="739"/>
            </a:xfrm>
          </p:grpSpPr>
          <p:sp>
            <p:nvSpPr>
              <p:cNvPr id="115747" name="Rectangle 3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5748" name="Freeform 3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15749" name="Group 38"/>
              <p:cNvGrpSpPr>
                <a:grpSpLocks/>
              </p:cNvGrpSpPr>
              <p:nvPr/>
            </p:nvGrpSpPr>
            <p:grpSpPr bwMode="auto">
              <a:xfrm>
                <a:off x="3072" y="2832"/>
                <a:ext cx="136" cy="632"/>
                <a:chOff x="3072" y="2832"/>
                <a:chExt cx="136" cy="632"/>
              </a:xfrm>
            </p:grpSpPr>
            <p:sp>
              <p:nvSpPr>
                <p:cNvPr id="115754" name="Freeform 3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55" name="Freeform 4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56" name="Freeform 4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15750" name="Group 42"/>
              <p:cNvGrpSpPr>
                <a:grpSpLocks/>
              </p:cNvGrpSpPr>
              <p:nvPr/>
            </p:nvGrpSpPr>
            <p:grpSpPr bwMode="auto">
              <a:xfrm flipH="1">
                <a:off x="2496" y="2832"/>
                <a:ext cx="136" cy="632"/>
                <a:chOff x="3072" y="2832"/>
                <a:chExt cx="136" cy="632"/>
              </a:xfrm>
            </p:grpSpPr>
            <p:sp>
              <p:nvSpPr>
                <p:cNvPr id="115751" name="Freeform 4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52" name="Freeform 4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53" name="Freeform 4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15746" name="Rectangle 46"/>
            <p:cNvSpPr>
              <a:spLocks noChangeArrowheads="1"/>
            </p:cNvSpPr>
            <p:nvPr/>
          </p:nvSpPr>
          <p:spPr bwMode="auto">
            <a:xfrm>
              <a:off x="2267"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15737" name="AutoShape 47"/>
          <p:cNvSpPr>
            <a:spLocks noChangeArrowheads="1"/>
          </p:cNvSpPr>
          <p:nvPr/>
        </p:nvSpPr>
        <p:spPr bwMode="auto">
          <a:xfrm>
            <a:off x="4678363" y="4516438"/>
            <a:ext cx="647700" cy="676275"/>
          </a:xfrm>
          <a:prstGeom prst="wedgeRoundRectCallout">
            <a:avLst>
              <a:gd name="adj1" fmla="val 155884"/>
              <a:gd name="adj2" fmla="val -270190"/>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15738" name="Left Brace 53"/>
          <p:cNvSpPr>
            <a:spLocks/>
          </p:cNvSpPr>
          <p:nvPr/>
        </p:nvSpPr>
        <p:spPr bwMode="auto">
          <a:xfrm rot="-5400000">
            <a:off x="2482850" y="4006850"/>
            <a:ext cx="508000" cy="3543300"/>
          </a:xfrm>
          <a:prstGeom prst="leftBrace">
            <a:avLst>
              <a:gd name="adj1" fmla="val 8331"/>
              <a:gd name="adj2" fmla="val 50000"/>
            </a:avLst>
          </a:prstGeom>
          <a:noFill/>
          <a:ln w="254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39" name="Left Brace 54"/>
          <p:cNvSpPr>
            <a:spLocks/>
          </p:cNvSpPr>
          <p:nvPr/>
        </p:nvSpPr>
        <p:spPr bwMode="auto">
          <a:xfrm rot="-5400000">
            <a:off x="6096000" y="3962400"/>
            <a:ext cx="546100" cy="3619500"/>
          </a:xfrm>
          <a:prstGeom prst="leftBrace">
            <a:avLst>
              <a:gd name="adj1" fmla="val 8346"/>
              <a:gd name="adj2" fmla="val 50000"/>
            </a:avLst>
          </a:prstGeom>
          <a:noFill/>
          <a:ln w="25400" algn="ctr">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5740" name="TextBox 55"/>
          <p:cNvSpPr txBox="1">
            <a:spLocks noChangeArrowheads="1"/>
          </p:cNvSpPr>
          <p:nvPr/>
        </p:nvSpPr>
        <p:spPr bwMode="auto">
          <a:xfrm>
            <a:off x="2187575" y="6121400"/>
            <a:ext cx="1095375" cy="461963"/>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cs typeface="Arial" pitchFamily="34" charset="0"/>
              </a:rPr>
              <a:t>Line 1</a:t>
            </a:r>
          </a:p>
        </p:txBody>
      </p:sp>
      <p:sp>
        <p:nvSpPr>
          <p:cNvPr id="115741" name="TextBox 56"/>
          <p:cNvSpPr txBox="1">
            <a:spLocks noChangeArrowheads="1"/>
          </p:cNvSpPr>
          <p:nvPr/>
        </p:nvSpPr>
        <p:spPr bwMode="auto">
          <a:xfrm>
            <a:off x="5857875" y="6134100"/>
            <a:ext cx="1095375" cy="461963"/>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cs typeface="Arial" pitchFamily="34" charset="0"/>
              </a:rPr>
              <a:t>Line 2</a:t>
            </a:r>
          </a:p>
        </p:txBody>
      </p:sp>
      <p:sp>
        <p:nvSpPr>
          <p:cNvPr id="115742" name="Footer Placeholder 2"/>
          <p:cNvSpPr>
            <a:spLocks noGrp="1"/>
          </p:cNvSpPr>
          <p:nvPr>
            <p:ph type="ftr" sz="quarter" idx="10"/>
          </p:nvPr>
        </p:nvSpPr>
        <p:spPr>
          <a:noFill/>
        </p:spPr>
        <p:txBody>
          <a:bodyPr/>
          <a:lstStyle/>
          <a:p>
            <a:r>
              <a:rPr lang="en-US" smtClean="0"/>
              <a:t>Art of Multiprocessor Programming</a:t>
            </a:r>
          </a:p>
        </p:txBody>
      </p:sp>
      <p:sp>
        <p:nvSpPr>
          <p:cNvPr id="115743" name="Freeform 60"/>
          <p:cNvSpPr>
            <a:spLocks noChangeArrowheads="1"/>
          </p:cNvSpPr>
          <p:nvPr/>
        </p:nvSpPr>
        <p:spPr bwMode="auto">
          <a:xfrm>
            <a:off x="1384300" y="2743200"/>
            <a:ext cx="7854950" cy="1879600"/>
          </a:xfrm>
          <a:custGeom>
            <a:avLst/>
            <a:gdLst>
              <a:gd name="T0" fmla="*/ 0 w 7943850"/>
              <a:gd name="T1" fmla="*/ 0 h 1955800"/>
              <a:gd name="T2" fmla="*/ 1452830 w 7943850"/>
              <a:gd name="T3" fmla="*/ 1020481 h 1955800"/>
              <a:gd name="T4" fmla="*/ 6792285 w 7943850"/>
              <a:gd name="T5" fmla="*/ 1161237 h 1955800"/>
              <a:gd name="T6" fmla="*/ 7301399 w 7943850"/>
              <a:gd name="T7" fmla="*/ 1806369 h 1955800"/>
              <a:gd name="T8" fmla="*/ 0 60000 65536"/>
              <a:gd name="T9" fmla="*/ 0 60000 65536"/>
              <a:gd name="T10" fmla="*/ 0 60000 65536"/>
              <a:gd name="T11" fmla="*/ 0 60000 65536"/>
              <a:gd name="T12" fmla="*/ 0 w 7943850"/>
              <a:gd name="T13" fmla="*/ 0 h 1955800"/>
              <a:gd name="T14" fmla="*/ 7943850 w 7943850"/>
              <a:gd name="T15" fmla="*/ 1955800 h 1955800"/>
            </a:gdLst>
            <a:ahLst/>
            <a:cxnLst>
              <a:cxn ang="T8">
                <a:pos x="T0" y="T1"/>
              </a:cxn>
              <a:cxn ang="T9">
                <a:pos x="T2" y="T3"/>
              </a:cxn>
              <a:cxn ang="T10">
                <a:pos x="T4" y="T5"/>
              </a:cxn>
              <a:cxn ang="T11">
                <a:pos x="T6" y="T7"/>
              </a:cxn>
            </a:cxnLst>
            <a:rect l="T12" t="T13" r="T14" b="T15"/>
            <a:pathLst>
              <a:path w="7943850" h="1955800">
                <a:moveTo>
                  <a:pt x="0" y="0"/>
                </a:moveTo>
                <a:cubicBezTo>
                  <a:pt x="164041" y="447675"/>
                  <a:pt x="328083" y="895350"/>
                  <a:pt x="1485900" y="1104900"/>
                </a:cubicBezTo>
                <a:cubicBezTo>
                  <a:pt x="2643717" y="1314450"/>
                  <a:pt x="5949950" y="1115483"/>
                  <a:pt x="6946900" y="1257300"/>
                </a:cubicBezTo>
                <a:cubicBezTo>
                  <a:pt x="7943850" y="1399117"/>
                  <a:pt x="7467600" y="1955800"/>
                  <a:pt x="7467600" y="1955800"/>
                </a:cubicBezTo>
              </a:path>
            </a:pathLst>
          </a:custGeom>
          <a:noFill/>
          <a:ln w="63500" algn="ctr">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15744" name="AutoShape 48"/>
          <p:cNvSpPr>
            <a:spLocks noChangeArrowheads="1"/>
          </p:cNvSpPr>
          <p:nvPr/>
        </p:nvSpPr>
        <p:spPr bwMode="auto">
          <a:xfrm>
            <a:off x="7051675" y="1714500"/>
            <a:ext cx="1652588" cy="2447925"/>
          </a:xfrm>
          <a:prstGeom prst="cloudCallout">
            <a:avLst>
              <a:gd name="adj1" fmla="val -88907"/>
              <a:gd name="adj2" fmla="val -21102"/>
            </a:avLst>
          </a:prstGeom>
          <a:solidFill>
            <a:schemeClr val="bg1"/>
          </a:solidFill>
          <a:ln w="38100">
            <a:solidFill>
              <a:srgbClr val="FF0066"/>
            </a:solidFill>
            <a:round/>
            <a:headEnd/>
            <a:tailEnd/>
          </a:ln>
        </p:spPr>
        <p:txBody>
          <a:bodyPr anchor="ctr"/>
          <a:lstStyle/>
          <a:p>
            <a:pPr algn="ctr"/>
            <a:r>
              <a:rPr lang="en-US" sz="2800">
                <a:solidFill>
                  <a:srgbClr val="FF0066"/>
                </a:solidFill>
                <a:latin typeface="Arial" pitchFamily="34" charset="0"/>
                <a:cs typeface="Arial" pitchFamily="34" charset="0"/>
              </a:rPr>
              <a:t>Spin on my </a:t>
            </a:r>
          </a:p>
          <a:p>
            <a:pPr algn="ctr"/>
            <a:r>
              <a:rPr lang="en-US" sz="2800">
                <a:solidFill>
                  <a:srgbClr val="FF0066"/>
                </a:solidFill>
                <a:latin typeface="Arial" pitchFamily="34" charset="0"/>
                <a:cs typeface="Arial" pitchFamily="34" charset="0"/>
              </a:rPr>
              <a:t>line</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p:cNvSpPr>
            <a:spLocks noGrp="1"/>
          </p:cNvSpPr>
          <p:nvPr>
            <p:ph type="ftr" sz="quarter" idx="10"/>
          </p:nvPr>
        </p:nvSpPr>
        <p:spPr>
          <a:noFill/>
        </p:spPr>
        <p:txBody>
          <a:bodyPr/>
          <a:lstStyle/>
          <a:p>
            <a:r>
              <a:rPr lang="en-US" smtClean="0"/>
              <a:t>Art of Multiprocessor Programming</a:t>
            </a:r>
          </a:p>
        </p:txBody>
      </p:sp>
      <p:sp>
        <p:nvSpPr>
          <p:cNvPr id="116739" name="Slide Number Placeholder 5"/>
          <p:cNvSpPr>
            <a:spLocks noGrp="1"/>
          </p:cNvSpPr>
          <p:nvPr>
            <p:ph type="sldNum" sz="quarter" idx="11"/>
          </p:nvPr>
        </p:nvSpPr>
        <p:spPr>
          <a:noFill/>
        </p:spPr>
        <p:txBody>
          <a:bodyPr/>
          <a:lstStyle/>
          <a:p>
            <a:fld id="{0C987827-62C9-4516-92DD-1D657BBCA82C}" type="slidenum">
              <a:rPr lang="x-none" smtClean="0">
                <a:latin typeface="Arial" pitchFamily="34" charset="0"/>
                <a:cs typeface="Arial" pitchFamily="34" charset="0"/>
              </a:rPr>
              <a:pPr/>
              <a:t>118</a:t>
            </a:fld>
            <a:endParaRPr lang="en-US" smtClean="0">
              <a:latin typeface="Arial" pitchFamily="34" charset="0"/>
              <a:cs typeface="Arial" pitchFamily="34" charset="0"/>
            </a:endParaRPr>
          </a:p>
        </p:txBody>
      </p:sp>
      <p:pic>
        <p:nvPicPr>
          <p:cNvPr id="1167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16741" name="Rectangle 3"/>
          <p:cNvSpPr>
            <a:spLocks noGrp="1" noChangeArrowheads="1"/>
          </p:cNvSpPr>
          <p:nvPr>
            <p:ph type="title"/>
          </p:nvPr>
        </p:nvSpPr>
        <p:spPr/>
        <p:txBody>
          <a:bodyPr/>
          <a:lstStyle/>
          <a:p>
            <a:r>
              <a:rPr lang="en-US" smtClean="0"/>
              <a:t>Performance</a:t>
            </a:r>
          </a:p>
        </p:txBody>
      </p:sp>
      <p:sp>
        <p:nvSpPr>
          <p:cNvPr id="116742" name="Rectangle 4"/>
          <p:cNvSpPr>
            <a:spLocks noGrp="1" noChangeArrowheads="1"/>
          </p:cNvSpPr>
          <p:nvPr>
            <p:ph type="body" sz="half" idx="2"/>
          </p:nvPr>
        </p:nvSpPr>
        <p:spPr>
          <a:xfrm>
            <a:off x="4452938" y="3579813"/>
            <a:ext cx="4538662" cy="1649412"/>
          </a:xfrm>
        </p:spPr>
        <p:txBody>
          <a:bodyPr/>
          <a:lstStyle/>
          <a:p>
            <a:pPr>
              <a:lnSpc>
                <a:spcPct val="90000"/>
              </a:lnSpc>
            </a:pPr>
            <a:r>
              <a:rPr lang="en-US" sz="2400" b="1" smtClean="0"/>
              <a:t>Shorter handover than backoff</a:t>
            </a:r>
          </a:p>
          <a:p>
            <a:pPr>
              <a:lnSpc>
                <a:spcPct val="90000"/>
              </a:lnSpc>
            </a:pPr>
            <a:r>
              <a:rPr lang="en-US" sz="2400" b="1" smtClean="0"/>
              <a:t>Curve is practically flat</a:t>
            </a:r>
          </a:p>
          <a:p>
            <a:pPr>
              <a:lnSpc>
                <a:spcPct val="90000"/>
              </a:lnSpc>
            </a:pPr>
            <a:r>
              <a:rPr lang="en-US" sz="2400" b="1" smtClean="0"/>
              <a:t>Scalable performance</a:t>
            </a:r>
          </a:p>
        </p:txBody>
      </p:sp>
      <p:sp>
        <p:nvSpPr>
          <p:cNvPr id="116743" name="Line 5"/>
          <p:cNvSpPr>
            <a:spLocks noChangeShapeType="1"/>
          </p:cNvSpPr>
          <p:nvPr/>
        </p:nvSpPr>
        <p:spPr bwMode="auto">
          <a:xfrm flipV="1">
            <a:off x="963613" y="2686050"/>
            <a:ext cx="0" cy="2551113"/>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116744" name="Line 6"/>
          <p:cNvSpPr>
            <a:spLocks noChangeShapeType="1"/>
          </p:cNvSpPr>
          <p:nvPr/>
        </p:nvSpPr>
        <p:spPr bwMode="auto">
          <a:xfrm>
            <a:off x="963613" y="5205413"/>
            <a:ext cx="3336925" cy="0"/>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116745" name="Freeform 7"/>
          <p:cNvSpPr>
            <a:spLocks/>
          </p:cNvSpPr>
          <p:nvPr/>
        </p:nvSpPr>
        <p:spPr bwMode="auto">
          <a:xfrm>
            <a:off x="982663" y="4581525"/>
            <a:ext cx="2919412" cy="390525"/>
          </a:xfrm>
          <a:custGeom>
            <a:avLst/>
            <a:gdLst>
              <a:gd name="T0" fmla="*/ 0 w 1839"/>
              <a:gd name="T1" fmla="*/ 2147483647 h 246"/>
              <a:gd name="T2" fmla="*/ 2147483647 w 1839"/>
              <a:gd name="T3" fmla="*/ 2147483647 h 246"/>
              <a:gd name="T4" fmla="*/ 2147483647 w 1839"/>
              <a:gd name="T5" fmla="*/ 2147483647 h 246"/>
              <a:gd name="T6" fmla="*/ 2147483647 w 1839"/>
              <a:gd name="T7" fmla="*/ 2147483647 h 246"/>
              <a:gd name="T8" fmla="*/ 2147483647 w 1839"/>
              <a:gd name="T9" fmla="*/ 2147483647 h 246"/>
              <a:gd name="T10" fmla="*/ 2147483647 w 1839"/>
              <a:gd name="T11" fmla="*/ 2147483647 h 246"/>
              <a:gd name="T12" fmla="*/ 2147483647 w 1839"/>
              <a:gd name="T13" fmla="*/ 2147483647 h 246"/>
              <a:gd name="T14" fmla="*/ 2147483647 w 1839"/>
              <a:gd name="T15" fmla="*/ 2147483647 h 246"/>
              <a:gd name="T16" fmla="*/ 2147483647 w 1839"/>
              <a:gd name="T17" fmla="*/ 2147483647 h 246"/>
              <a:gd name="T18" fmla="*/ 2147483647 w 1839"/>
              <a:gd name="T19" fmla="*/ 2147483647 h 246"/>
              <a:gd name="T20" fmla="*/ 2147483647 w 1839"/>
              <a:gd name="T21" fmla="*/ 2147483647 h 246"/>
              <a:gd name="T22" fmla="*/ 2147483647 w 1839"/>
              <a:gd name="T23" fmla="*/ 2147483647 h 246"/>
              <a:gd name="T24" fmla="*/ 2147483647 w 1839"/>
              <a:gd name="T25" fmla="*/ 2147483647 h 246"/>
              <a:gd name="T26" fmla="*/ 2147483647 w 1839"/>
              <a:gd name="T27" fmla="*/ 2147483647 h 246"/>
              <a:gd name="T28" fmla="*/ 2147483647 w 1839"/>
              <a:gd name="T29" fmla="*/ 2147483647 h 246"/>
              <a:gd name="T30" fmla="*/ 2147483647 w 1839"/>
              <a:gd name="T31" fmla="*/ 2147483647 h 246"/>
              <a:gd name="T32" fmla="*/ 2147483647 w 1839"/>
              <a:gd name="T33" fmla="*/ 2147483647 h 246"/>
              <a:gd name="T34" fmla="*/ 2147483647 w 1839"/>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9"/>
              <a:gd name="T55" fmla="*/ 0 h 246"/>
              <a:gd name="T56" fmla="*/ 1839 w 1839"/>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9" h="246">
                <a:moveTo>
                  <a:pt x="0" y="162"/>
                </a:moveTo>
                <a:cubicBezTo>
                  <a:pt x="36" y="101"/>
                  <a:pt x="72" y="40"/>
                  <a:pt x="111" y="20"/>
                </a:cubicBezTo>
                <a:cubicBezTo>
                  <a:pt x="150" y="0"/>
                  <a:pt x="188" y="29"/>
                  <a:pt x="232" y="41"/>
                </a:cubicBezTo>
                <a:cubicBezTo>
                  <a:pt x="276" y="53"/>
                  <a:pt x="339" y="74"/>
                  <a:pt x="374" y="91"/>
                </a:cubicBezTo>
                <a:cubicBezTo>
                  <a:pt x="409" y="108"/>
                  <a:pt x="412" y="125"/>
                  <a:pt x="444" y="142"/>
                </a:cubicBezTo>
                <a:cubicBezTo>
                  <a:pt x="476" y="159"/>
                  <a:pt x="531" y="180"/>
                  <a:pt x="566" y="192"/>
                </a:cubicBezTo>
                <a:cubicBezTo>
                  <a:pt x="601" y="204"/>
                  <a:pt x="623" y="207"/>
                  <a:pt x="657" y="212"/>
                </a:cubicBezTo>
                <a:cubicBezTo>
                  <a:pt x="691" y="217"/>
                  <a:pt x="726" y="221"/>
                  <a:pt x="768" y="223"/>
                </a:cubicBezTo>
                <a:cubicBezTo>
                  <a:pt x="810" y="225"/>
                  <a:pt x="869" y="221"/>
                  <a:pt x="909" y="223"/>
                </a:cubicBezTo>
                <a:cubicBezTo>
                  <a:pt x="949" y="225"/>
                  <a:pt x="978" y="233"/>
                  <a:pt x="1010" y="233"/>
                </a:cubicBezTo>
                <a:cubicBezTo>
                  <a:pt x="1042" y="233"/>
                  <a:pt x="1067" y="223"/>
                  <a:pt x="1101" y="223"/>
                </a:cubicBezTo>
                <a:cubicBezTo>
                  <a:pt x="1135" y="223"/>
                  <a:pt x="1173" y="233"/>
                  <a:pt x="1212" y="233"/>
                </a:cubicBezTo>
                <a:cubicBezTo>
                  <a:pt x="1251" y="233"/>
                  <a:pt x="1299" y="225"/>
                  <a:pt x="1334" y="223"/>
                </a:cubicBezTo>
                <a:cubicBezTo>
                  <a:pt x="1369" y="221"/>
                  <a:pt x="1391" y="220"/>
                  <a:pt x="1425" y="223"/>
                </a:cubicBezTo>
                <a:cubicBezTo>
                  <a:pt x="1459" y="226"/>
                  <a:pt x="1499" y="240"/>
                  <a:pt x="1536" y="243"/>
                </a:cubicBezTo>
                <a:cubicBezTo>
                  <a:pt x="1573" y="246"/>
                  <a:pt x="1610" y="245"/>
                  <a:pt x="1647" y="243"/>
                </a:cubicBezTo>
                <a:cubicBezTo>
                  <a:pt x="1684" y="241"/>
                  <a:pt x="1726" y="235"/>
                  <a:pt x="1758" y="233"/>
                </a:cubicBezTo>
                <a:cubicBezTo>
                  <a:pt x="1790" y="231"/>
                  <a:pt x="1814" y="232"/>
                  <a:pt x="1839" y="233"/>
                </a:cubicBezTo>
              </a:path>
            </a:pathLst>
          </a:custGeom>
          <a:noFill/>
          <a:ln w="57150">
            <a:solidFill>
              <a:schemeClr val="accent2"/>
            </a:solidFill>
            <a:round/>
            <a:headEnd/>
            <a:tailEnd/>
          </a:ln>
        </p:spPr>
        <p:txBody>
          <a:bodyPr wrap="none" anchor="ctr"/>
          <a:lstStyle/>
          <a:p>
            <a:endParaRPr lang="en-US">
              <a:latin typeface="Arial" pitchFamily="34" charset="0"/>
              <a:cs typeface="Arial" pitchFamily="34" charset="0"/>
            </a:endParaRPr>
          </a:p>
        </p:txBody>
      </p:sp>
      <p:sp>
        <p:nvSpPr>
          <p:cNvPr id="116746" name="Text Box 9"/>
          <p:cNvSpPr txBox="1">
            <a:spLocks noChangeArrowheads="1"/>
          </p:cNvSpPr>
          <p:nvPr/>
        </p:nvSpPr>
        <p:spPr bwMode="auto">
          <a:xfrm>
            <a:off x="3169557" y="4329113"/>
            <a:ext cx="1186543" cy="523220"/>
          </a:xfrm>
          <a:prstGeom prst="rect">
            <a:avLst/>
          </a:prstGeom>
          <a:noFill/>
          <a:ln w="9525">
            <a:noFill/>
            <a:miter lim="800000"/>
            <a:headEnd/>
            <a:tailEnd/>
          </a:ln>
        </p:spPr>
        <p:txBody>
          <a:bodyPr wrap="none">
            <a:spAutoFit/>
          </a:bodyPr>
          <a:lstStyle/>
          <a:p>
            <a:r>
              <a:rPr lang="en-US" sz="2800" b="0">
                <a:solidFill>
                  <a:srgbClr val="3333CC"/>
                </a:solidFill>
                <a:latin typeface="Arial" pitchFamily="34" charset="0"/>
                <a:cs typeface="Arial" pitchFamily="34" charset="0"/>
              </a:rPr>
              <a:t>queue</a:t>
            </a:r>
          </a:p>
        </p:txBody>
      </p:sp>
      <p:sp>
        <p:nvSpPr>
          <p:cNvPr id="116747" name="Text Box 10"/>
          <p:cNvSpPr txBox="1">
            <a:spLocks noChangeArrowheads="1"/>
          </p:cNvSpPr>
          <p:nvPr/>
        </p:nvSpPr>
        <p:spPr bwMode="auto">
          <a:xfrm>
            <a:off x="4219403" y="2566988"/>
            <a:ext cx="1074910" cy="523220"/>
          </a:xfrm>
          <a:prstGeom prst="rect">
            <a:avLst/>
          </a:prstGeom>
          <a:noFill/>
          <a:ln w="9525">
            <a:noFill/>
            <a:miter lim="800000"/>
            <a:headEnd/>
            <a:tailEnd/>
          </a:ln>
        </p:spPr>
        <p:txBody>
          <a:bodyPr wrap="none">
            <a:spAutoFit/>
          </a:bodyPr>
          <a:lstStyle/>
          <a:p>
            <a:r>
              <a:rPr lang="en-US" sz="2800" b="0">
                <a:solidFill>
                  <a:srgbClr val="FF0000"/>
                </a:solidFill>
                <a:latin typeface="Arial" pitchFamily="34" charset="0"/>
                <a:cs typeface="Arial" pitchFamily="34" charset="0"/>
              </a:rPr>
              <a:t>TTAS</a:t>
            </a:r>
          </a:p>
        </p:txBody>
      </p:sp>
      <p:sp>
        <p:nvSpPr>
          <p:cNvPr id="116748" name="Freeform 11"/>
          <p:cNvSpPr>
            <a:spLocks/>
          </p:cNvSpPr>
          <p:nvPr/>
        </p:nvSpPr>
        <p:spPr bwMode="auto">
          <a:xfrm>
            <a:off x="1035050" y="3155950"/>
            <a:ext cx="3063875" cy="1812925"/>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Art of Multiprocessor Programming</a:t>
            </a:r>
          </a:p>
        </p:txBody>
      </p:sp>
      <p:sp>
        <p:nvSpPr>
          <p:cNvPr id="117763" name="Slide Number Placeholder 4"/>
          <p:cNvSpPr>
            <a:spLocks noGrp="1"/>
          </p:cNvSpPr>
          <p:nvPr>
            <p:ph type="sldNum" sz="quarter" idx="11"/>
          </p:nvPr>
        </p:nvSpPr>
        <p:spPr>
          <a:noFill/>
        </p:spPr>
        <p:txBody>
          <a:bodyPr/>
          <a:lstStyle/>
          <a:p>
            <a:fld id="{EF7B113C-924C-4810-A70B-1607DB8EE1D8}" type="slidenum">
              <a:rPr lang="x-none" smtClean="0">
                <a:cs typeface="Arial" pitchFamily="34" charset="0"/>
              </a:rPr>
              <a:pPr/>
              <a:t>119</a:t>
            </a:fld>
            <a:endParaRPr lang="en-US" smtClean="0">
              <a:cs typeface="Arial" pitchFamily="34" charset="0"/>
            </a:endParaRPr>
          </a:p>
        </p:txBody>
      </p:sp>
      <p:sp>
        <p:nvSpPr>
          <p:cNvPr id="117764" name="Rectangle 2"/>
          <p:cNvSpPr>
            <a:spLocks noGrp="1" noChangeArrowheads="1"/>
          </p:cNvSpPr>
          <p:nvPr>
            <p:ph type="title"/>
          </p:nvPr>
        </p:nvSpPr>
        <p:spPr/>
        <p:txBody>
          <a:bodyPr/>
          <a:lstStyle/>
          <a:p>
            <a:r>
              <a:rPr lang="en-US" smtClean="0"/>
              <a:t>Anderson Queue Lock</a:t>
            </a:r>
          </a:p>
        </p:txBody>
      </p:sp>
      <p:sp>
        <p:nvSpPr>
          <p:cNvPr id="117765" name="Rectangle 3"/>
          <p:cNvSpPr>
            <a:spLocks noGrp="1" noChangeArrowheads="1"/>
          </p:cNvSpPr>
          <p:nvPr>
            <p:ph type="body" idx="1"/>
          </p:nvPr>
        </p:nvSpPr>
        <p:spPr>
          <a:xfrm>
            <a:off x="685800" y="1968500"/>
            <a:ext cx="7772400" cy="2387600"/>
          </a:xfrm>
        </p:spPr>
        <p:txBody>
          <a:bodyPr/>
          <a:lstStyle/>
          <a:p>
            <a:pPr>
              <a:buFontTx/>
              <a:buNone/>
            </a:pPr>
            <a:r>
              <a:rPr lang="en-US" sz="3600" dirty="0" smtClean="0"/>
              <a:t>Good</a:t>
            </a:r>
          </a:p>
          <a:p>
            <a:pPr lvl="1"/>
            <a:r>
              <a:rPr lang="en-US" sz="3200" dirty="0" smtClean="0"/>
              <a:t>First truly scalable lock</a:t>
            </a:r>
          </a:p>
          <a:p>
            <a:pPr lvl="1"/>
            <a:r>
              <a:rPr lang="en-US" sz="3200" dirty="0" smtClean="0"/>
              <a:t>Simple, easy to implement</a:t>
            </a:r>
          </a:p>
          <a:p>
            <a:pPr lvl="1"/>
            <a:r>
              <a:rPr lang="en-US" sz="3200" dirty="0" smtClean="0"/>
              <a:t>Back to FCFS order (like Bakery)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Art of Multiprocessor Programming</a:t>
            </a:r>
          </a:p>
        </p:txBody>
      </p:sp>
      <p:sp>
        <p:nvSpPr>
          <p:cNvPr id="13315" name="Slide Number Placeholder 4"/>
          <p:cNvSpPr>
            <a:spLocks noGrp="1"/>
          </p:cNvSpPr>
          <p:nvPr>
            <p:ph type="sldNum" sz="quarter" idx="11"/>
          </p:nvPr>
        </p:nvSpPr>
        <p:spPr>
          <a:noFill/>
        </p:spPr>
        <p:txBody>
          <a:bodyPr/>
          <a:lstStyle/>
          <a:p>
            <a:fld id="{FD74D045-CB06-4310-8CF8-A88B7765847B}" type="slidenum">
              <a:rPr lang="x-none" smtClean="0">
                <a:cs typeface="Arial" pitchFamily="34" charset="0"/>
              </a:rPr>
              <a:pPr/>
              <a:t>12</a:t>
            </a:fld>
            <a:endParaRPr lang="en-US" smtClean="0">
              <a:cs typeface="Arial" pitchFamily="34" charset="0"/>
            </a:endParaRPr>
          </a:p>
        </p:txBody>
      </p:sp>
      <p:pic>
        <p:nvPicPr>
          <p:cNvPr id="133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3317" name="Group 3"/>
          <p:cNvGrpSpPr>
            <a:grpSpLocks/>
          </p:cNvGrpSpPr>
          <p:nvPr/>
        </p:nvGrpSpPr>
        <p:grpSpPr bwMode="auto">
          <a:xfrm flipH="1">
            <a:off x="5891213" y="3640138"/>
            <a:ext cx="725487" cy="765175"/>
            <a:chOff x="1008" y="2720"/>
            <a:chExt cx="856" cy="808"/>
          </a:xfrm>
        </p:grpSpPr>
        <p:sp>
          <p:nvSpPr>
            <p:cNvPr id="13419"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3420"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421"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422"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423"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3424"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3425"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426"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427"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473549"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3319"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3320"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3321"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3322"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3323"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3324"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13325" name="Group 20"/>
          <p:cNvGrpSpPr>
            <a:grpSpLocks/>
          </p:cNvGrpSpPr>
          <p:nvPr/>
        </p:nvGrpSpPr>
        <p:grpSpPr bwMode="auto">
          <a:xfrm>
            <a:off x="2786063" y="2882900"/>
            <a:ext cx="815975" cy="563563"/>
            <a:chOff x="1232" y="1431"/>
            <a:chExt cx="514" cy="355"/>
          </a:xfrm>
        </p:grpSpPr>
        <p:sp>
          <p:nvSpPr>
            <p:cNvPr id="13401"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402"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403"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404"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05"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06"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07"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08"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09"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10"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3411"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3412"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13"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414"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3415"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3416"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3417"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3418"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nvGrpSpPr>
          <p:cNvPr id="13326" name="Group 39"/>
          <p:cNvGrpSpPr>
            <a:grpSpLocks/>
          </p:cNvGrpSpPr>
          <p:nvPr/>
        </p:nvGrpSpPr>
        <p:grpSpPr bwMode="auto">
          <a:xfrm>
            <a:off x="2671763" y="4051300"/>
            <a:ext cx="815975" cy="563563"/>
            <a:chOff x="1160" y="2167"/>
            <a:chExt cx="514" cy="355"/>
          </a:xfrm>
        </p:grpSpPr>
        <p:sp>
          <p:nvSpPr>
            <p:cNvPr id="13383"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384"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385"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3386"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87"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88"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89"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90"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91"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92"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3393"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3394"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95"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3396"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3397"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3398"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3399"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3400"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3327"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3328"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3329"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3330"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3331"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3332" name="Group 63"/>
          <p:cNvGrpSpPr>
            <a:grpSpLocks/>
          </p:cNvGrpSpPr>
          <p:nvPr/>
        </p:nvGrpSpPr>
        <p:grpSpPr bwMode="auto">
          <a:xfrm>
            <a:off x="1724025" y="3594100"/>
            <a:ext cx="414338" cy="1328738"/>
            <a:chOff x="616" y="1914"/>
            <a:chExt cx="261" cy="837"/>
          </a:xfrm>
        </p:grpSpPr>
        <p:sp>
          <p:nvSpPr>
            <p:cNvPr id="13380"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3381"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3382"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13333" name="Group 67"/>
          <p:cNvGrpSpPr>
            <a:grpSpLocks/>
          </p:cNvGrpSpPr>
          <p:nvPr/>
        </p:nvGrpSpPr>
        <p:grpSpPr bwMode="auto">
          <a:xfrm flipH="1">
            <a:off x="1524000" y="2519363"/>
            <a:ext cx="725488" cy="765175"/>
            <a:chOff x="1008" y="2720"/>
            <a:chExt cx="856" cy="808"/>
          </a:xfrm>
        </p:grpSpPr>
        <p:sp>
          <p:nvSpPr>
            <p:cNvPr id="13371"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3372"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3"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4"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5"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3376"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3377"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8"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9"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3334" name="Group 77"/>
          <p:cNvGrpSpPr>
            <a:grpSpLocks/>
          </p:cNvGrpSpPr>
          <p:nvPr/>
        </p:nvGrpSpPr>
        <p:grpSpPr bwMode="auto">
          <a:xfrm flipH="1">
            <a:off x="1465263" y="3432175"/>
            <a:ext cx="725487" cy="765175"/>
            <a:chOff x="1008" y="2720"/>
            <a:chExt cx="856" cy="808"/>
          </a:xfrm>
        </p:grpSpPr>
        <p:sp>
          <p:nvSpPr>
            <p:cNvPr id="13362"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3363"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4"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5"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6"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3367"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3368"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9"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70"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3335" name="Group 87"/>
          <p:cNvGrpSpPr>
            <a:grpSpLocks/>
          </p:cNvGrpSpPr>
          <p:nvPr/>
        </p:nvGrpSpPr>
        <p:grpSpPr bwMode="auto">
          <a:xfrm flipH="1">
            <a:off x="1546225" y="4964113"/>
            <a:ext cx="725488" cy="765175"/>
            <a:chOff x="1008" y="2720"/>
            <a:chExt cx="856" cy="808"/>
          </a:xfrm>
        </p:grpSpPr>
        <p:sp>
          <p:nvSpPr>
            <p:cNvPr id="13353"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3354"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55"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56"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57"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3358"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3359"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0"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3361"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3336"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nvGrpSpPr>
          <p:cNvPr id="13337" name="Group 98"/>
          <p:cNvGrpSpPr>
            <a:grpSpLocks/>
          </p:cNvGrpSpPr>
          <p:nvPr/>
        </p:nvGrpSpPr>
        <p:grpSpPr bwMode="auto">
          <a:xfrm>
            <a:off x="3648075" y="3444875"/>
            <a:ext cx="611188" cy="871538"/>
            <a:chOff x="4300" y="2246"/>
            <a:chExt cx="400" cy="571"/>
          </a:xfrm>
        </p:grpSpPr>
        <p:sp>
          <p:nvSpPr>
            <p:cNvPr id="13348" name="Oval 99"/>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3349" name="Oval 100"/>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3350" name="Oval 101"/>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3351" name="Oval 102"/>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3352" name="AutoShape 103"/>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13338" name="Group 104"/>
          <p:cNvGrpSpPr>
            <a:grpSpLocks/>
          </p:cNvGrpSpPr>
          <p:nvPr/>
        </p:nvGrpSpPr>
        <p:grpSpPr bwMode="auto">
          <a:xfrm>
            <a:off x="3708400" y="2198688"/>
            <a:ext cx="5435600" cy="1493837"/>
            <a:chOff x="2336" y="1232"/>
            <a:chExt cx="3424" cy="941"/>
          </a:xfrm>
        </p:grpSpPr>
        <p:sp>
          <p:nvSpPr>
            <p:cNvPr id="13339" name="Freeform 105"/>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Arial" pitchFamily="34" charset="0"/>
              </a:endParaRPr>
            </a:p>
          </p:txBody>
        </p:sp>
        <p:sp>
          <p:nvSpPr>
            <p:cNvPr id="13340" name="Freeform 106"/>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3341" name="Freeform 107"/>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dirty="0">
                <a:latin typeface="Arial" pitchFamily="34" charset="0"/>
              </a:endParaRPr>
            </a:p>
          </p:txBody>
        </p:sp>
        <p:sp>
          <p:nvSpPr>
            <p:cNvPr id="13342" name="Freeform 108"/>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3343" name="Freeform 109"/>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dirty="0">
                <a:latin typeface="Arial" pitchFamily="34" charset="0"/>
              </a:endParaRPr>
            </a:p>
          </p:txBody>
        </p:sp>
        <p:sp>
          <p:nvSpPr>
            <p:cNvPr id="13344" name="Freeform 110"/>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dirty="0">
                <a:latin typeface="Arial" pitchFamily="34" charset="0"/>
              </a:endParaRPr>
            </a:p>
          </p:txBody>
        </p:sp>
        <p:sp>
          <p:nvSpPr>
            <p:cNvPr id="13345" name="Freeform 111"/>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dirty="0">
                <a:latin typeface="Arial" pitchFamily="34" charset="0"/>
              </a:endParaRPr>
            </a:p>
          </p:txBody>
        </p:sp>
        <p:sp>
          <p:nvSpPr>
            <p:cNvPr id="13346" name="Text Box 112"/>
            <p:cNvSpPr txBox="1">
              <a:spLocks noChangeArrowheads="1"/>
            </p:cNvSpPr>
            <p:nvPr/>
          </p:nvSpPr>
          <p:spPr bwMode="auto">
            <a:xfrm>
              <a:off x="2788" y="1564"/>
              <a:ext cx="116" cy="288"/>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sp>
          <p:nvSpPr>
            <p:cNvPr id="13347" name="Text Box 113"/>
            <p:cNvSpPr txBox="1">
              <a:spLocks noChangeArrowheads="1"/>
            </p:cNvSpPr>
            <p:nvPr/>
          </p:nvSpPr>
          <p:spPr bwMode="auto">
            <a:xfrm>
              <a:off x="2336" y="1232"/>
              <a:ext cx="3424" cy="330"/>
            </a:xfrm>
            <a:prstGeom prst="rect">
              <a:avLst/>
            </a:prstGeom>
            <a:noFill/>
            <a:ln w="9525">
              <a:noFill/>
              <a:miter lim="800000"/>
              <a:headEnd/>
              <a:tailEnd/>
            </a:ln>
          </p:spPr>
          <p:txBody>
            <a:bodyPr wrap="square">
              <a:spAutoFit/>
            </a:bodyPr>
            <a:lstStyle/>
            <a:p>
              <a:pPr algn="l"/>
              <a:r>
                <a:rPr lang="en-US" sz="2800" dirty="0">
                  <a:solidFill>
                    <a:srgbClr val="FF3300"/>
                  </a:solidFill>
                  <a:latin typeface="Arial" pitchFamily="34" charset="0"/>
                  <a:cs typeface="Arial" pitchFamily="34" charset="0"/>
                </a:rPr>
                <a:t>…lock suffers </a:t>
              </a:r>
              <a:r>
                <a:rPr lang="en-US" sz="2800" dirty="0" smtClean="0">
                  <a:solidFill>
                    <a:srgbClr val="FF3300"/>
                  </a:solidFill>
                  <a:latin typeface="Arial" pitchFamily="34" charset="0"/>
                  <a:cs typeface="Arial" pitchFamily="34" charset="0"/>
                </a:rPr>
                <a:t>from contention</a:t>
              </a:r>
              <a:endParaRPr lang="en-US" sz="2800" dirty="0">
                <a:solidFill>
                  <a:srgbClr val="FF3300"/>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Art of Multiprocessor Programming</a:t>
            </a:r>
          </a:p>
        </p:txBody>
      </p:sp>
      <p:sp>
        <p:nvSpPr>
          <p:cNvPr id="118787" name="Slide Number Placeholder 4"/>
          <p:cNvSpPr>
            <a:spLocks noGrp="1"/>
          </p:cNvSpPr>
          <p:nvPr>
            <p:ph type="sldNum" sz="quarter" idx="11"/>
          </p:nvPr>
        </p:nvSpPr>
        <p:spPr>
          <a:noFill/>
        </p:spPr>
        <p:txBody>
          <a:bodyPr/>
          <a:lstStyle/>
          <a:p>
            <a:fld id="{68E2EE75-FFFE-409B-80FF-1F10778282C8}" type="slidenum">
              <a:rPr lang="x-none" smtClean="0">
                <a:cs typeface="Arial" pitchFamily="34" charset="0"/>
              </a:rPr>
              <a:pPr/>
              <a:t>120</a:t>
            </a:fld>
            <a:endParaRPr lang="en-US" smtClean="0">
              <a:cs typeface="Arial" pitchFamily="34" charset="0"/>
            </a:endParaRPr>
          </a:p>
        </p:txBody>
      </p:sp>
      <p:sp>
        <p:nvSpPr>
          <p:cNvPr id="118788" name="Rectangle 2"/>
          <p:cNvSpPr>
            <a:spLocks noGrp="1" noChangeArrowheads="1"/>
          </p:cNvSpPr>
          <p:nvPr>
            <p:ph type="title"/>
          </p:nvPr>
        </p:nvSpPr>
        <p:spPr/>
        <p:txBody>
          <a:bodyPr/>
          <a:lstStyle/>
          <a:p>
            <a:r>
              <a:rPr lang="en-US" smtClean="0"/>
              <a:t>Anderson Queue Lock</a:t>
            </a:r>
          </a:p>
        </p:txBody>
      </p:sp>
      <p:sp>
        <p:nvSpPr>
          <p:cNvPr id="118789" name="Rectangle 3"/>
          <p:cNvSpPr>
            <a:spLocks noGrp="1" noChangeArrowheads="1"/>
          </p:cNvSpPr>
          <p:nvPr>
            <p:ph type="body" idx="1"/>
          </p:nvPr>
        </p:nvSpPr>
        <p:spPr>
          <a:xfrm>
            <a:off x="685800" y="1638300"/>
            <a:ext cx="7772400" cy="4114800"/>
          </a:xfrm>
        </p:spPr>
        <p:txBody>
          <a:bodyPr/>
          <a:lstStyle/>
          <a:p>
            <a:pPr>
              <a:buFontTx/>
              <a:buNone/>
            </a:pPr>
            <a:r>
              <a:rPr lang="en-US" sz="3600" smtClean="0"/>
              <a:t>Bad</a:t>
            </a:r>
          </a:p>
          <a:p>
            <a:pPr lvl="1"/>
            <a:r>
              <a:rPr lang="en-US" sz="3200" smtClean="0"/>
              <a:t>Space hog…</a:t>
            </a:r>
          </a:p>
          <a:p>
            <a:pPr lvl="1"/>
            <a:r>
              <a:rPr lang="en-US" sz="3200" smtClean="0"/>
              <a:t>One bit per thread </a:t>
            </a:r>
            <a:r>
              <a:rPr lang="en-US" sz="3200" smtClean="0">
                <a:sym typeface="Wingdings" pitchFamily="2" charset="2"/>
              </a:rPr>
              <a:t> one cache line per thread</a:t>
            </a:r>
            <a:endParaRPr lang="en-US" sz="3200" smtClean="0"/>
          </a:p>
          <a:p>
            <a:pPr lvl="2"/>
            <a:r>
              <a:rPr lang="en-US" sz="2800" smtClean="0"/>
              <a:t>What if unknown number of threads?</a:t>
            </a:r>
          </a:p>
          <a:p>
            <a:pPr lvl="2"/>
            <a:r>
              <a:rPr lang="en-US" sz="2800" smtClean="0"/>
              <a:t>What if small number of actual contenders?</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Art of Multiprocessor Programming</a:t>
            </a:r>
          </a:p>
        </p:txBody>
      </p:sp>
      <p:sp>
        <p:nvSpPr>
          <p:cNvPr id="119811" name="Slide Number Placeholder 4"/>
          <p:cNvSpPr>
            <a:spLocks noGrp="1"/>
          </p:cNvSpPr>
          <p:nvPr>
            <p:ph type="sldNum" sz="quarter" idx="11"/>
          </p:nvPr>
        </p:nvSpPr>
        <p:spPr>
          <a:noFill/>
        </p:spPr>
        <p:txBody>
          <a:bodyPr/>
          <a:lstStyle/>
          <a:p>
            <a:fld id="{3D532B94-C766-4CD2-9073-2DCBA25EEA28}" type="slidenum">
              <a:rPr lang="x-none" smtClean="0">
                <a:cs typeface="Arial" pitchFamily="34" charset="0"/>
              </a:rPr>
              <a:pPr/>
              <a:t>121</a:t>
            </a:fld>
            <a:endParaRPr lang="en-US" smtClean="0">
              <a:cs typeface="Arial" pitchFamily="34" charset="0"/>
            </a:endParaRPr>
          </a:p>
        </p:txBody>
      </p:sp>
      <p:pic>
        <p:nvPicPr>
          <p:cNvPr id="11981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19813" name="Rectangle 3"/>
          <p:cNvSpPr>
            <a:spLocks noGrp="1" noChangeArrowheads="1"/>
          </p:cNvSpPr>
          <p:nvPr>
            <p:ph type="title"/>
          </p:nvPr>
        </p:nvSpPr>
        <p:spPr/>
        <p:txBody>
          <a:bodyPr/>
          <a:lstStyle/>
          <a:p>
            <a:r>
              <a:rPr lang="en-US" smtClean="0"/>
              <a:t>CLH Lock</a:t>
            </a:r>
          </a:p>
        </p:txBody>
      </p:sp>
      <p:sp>
        <p:nvSpPr>
          <p:cNvPr id="119814" name="Rectangle 4"/>
          <p:cNvSpPr>
            <a:spLocks noGrp="1" noChangeArrowheads="1"/>
          </p:cNvSpPr>
          <p:nvPr>
            <p:ph type="body" idx="1"/>
          </p:nvPr>
        </p:nvSpPr>
        <p:spPr/>
        <p:txBody>
          <a:bodyPr/>
          <a:lstStyle/>
          <a:p>
            <a:r>
              <a:rPr lang="en-US" dirty="0" smtClean="0"/>
              <a:t>FCFS order</a:t>
            </a:r>
          </a:p>
          <a:p>
            <a:r>
              <a:rPr lang="en-US" dirty="0" smtClean="0"/>
              <a:t>Small, constant-size overhead per thread</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Art of Multiprocessor Programming</a:t>
            </a:r>
          </a:p>
        </p:txBody>
      </p:sp>
      <p:sp>
        <p:nvSpPr>
          <p:cNvPr id="120835" name="Slide Number Placeholder 4"/>
          <p:cNvSpPr>
            <a:spLocks noGrp="1"/>
          </p:cNvSpPr>
          <p:nvPr>
            <p:ph type="sldNum" sz="quarter" idx="11"/>
          </p:nvPr>
        </p:nvSpPr>
        <p:spPr>
          <a:noFill/>
        </p:spPr>
        <p:txBody>
          <a:bodyPr/>
          <a:lstStyle/>
          <a:p>
            <a:fld id="{3BFA7D16-0B58-4551-9A3B-B4536C292F87}" type="slidenum">
              <a:rPr lang="x-none" smtClean="0">
                <a:latin typeface="Arial" pitchFamily="34" charset="0"/>
                <a:cs typeface="Arial" pitchFamily="34" charset="0"/>
              </a:rPr>
              <a:pPr/>
              <a:t>122</a:t>
            </a:fld>
            <a:endParaRPr lang="en-US" smtClean="0">
              <a:latin typeface="Arial" pitchFamily="34" charset="0"/>
              <a:cs typeface="Arial" pitchFamily="34" charset="0"/>
            </a:endParaRPr>
          </a:p>
        </p:txBody>
      </p:sp>
      <p:pic>
        <p:nvPicPr>
          <p:cNvPr id="1208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0837" name="Rectangle 3"/>
          <p:cNvSpPr>
            <a:spLocks noGrp="1" noChangeArrowheads="1"/>
          </p:cNvSpPr>
          <p:nvPr>
            <p:ph type="title"/>
          </p:nvPr>
        </p:nvSpPr>
        <p:spPr/>
        <p:txBody>
          <a:bodyPr/>
          <a:lstStyle/>
          <a:p>
            <a:r>
              <a:rPr lang="en-US" smtClean="0"/>
              <a:t>Initially</a:t>
            </a:r>
          </a:p>
        </p:txBody>
      </p:sp>
      <p:sp>
        <p:nvSpPr>
          <p:cNvPr id="12083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083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0840"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0841" name="Text Box 7"/>
          <p:cNvSpPr txBox="1">
            <a:spLocks noChangeArrowheads="1"/>
          </p:cNvSpPr>
          <p:nvPr/>
        </p:nvSpPr>
        <p:spPr bwMode="auto">
          <a:xfrm>
            <a:off x="1125336" y="46656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0842" name="Group 8"/>
          <p:cNvGrpSpPr>
            <a:grpSpLocks/>
          </p:cNvGrpSpPr>
          <p:nvPr/>
        </p:nvGrpSpPr>
        <p:grpSpPr bwMode="auto">
          <a:xfrm>
            <a:off x="2157413" y="1644650"/>
            <a:ext cx="1358900" cy="1879600"/>
            <a:chOff x="1107" y="1162"/>
            <a:chExt cx="856" cy="1184"/>
          </a:xfrm>
        </p:grpSpPr>
        <p:grpSp>
          <p:nvGrpSpPr>
            <p:cNvPr id="120843" name="Group 9"/>
            <p:cNvGrpSpPr>
              <a:grpSpLocks/>
            </p:cNvGrpSpPr>
            <p:nvPr/>
          </p:nvGrpSpPr>
          <p:grpSpPr bwMode="auto">
            <a:xfrm>
              <a:off x="1107" y="1538"/>
              <a:ext cx="856" cy="808"/>
              <a:chOff x="1008" y="2720"/>
              <a:chExt cx="856" cy="808"/>
            </a:xfrm>
          </p:grpSpPr>
          <p:sp>
            <p:nvSpPr>
              <p:cNvPr id="120845"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0846"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47"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48"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49"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50"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51"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52"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0853"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0844" name="Rectangle 19"/>
            <p:cNvSpPr>
              <a:spLocks noChangeArrowheads="1"/>
            </p:cNvSpPr>
            <p:nvPr/>
          </p:nvSpPr>
          <p:spPr bwMode="auto">
            <a:xfrm>
              <a:off x="1419"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Art of Multiprocessor Programming</a:t>
            </a:r>
          </a:p>
        </p:txBody>
      </p:sp>
      <p:sp>
        <p:nvSpPr>
          <p:cNvPr id="121859" name="Slide Number Placeholder 4"/>
          <p:cNvSpPr>
            <a:spLocks noGrp="1"/>
          </p:cNvSpPr>
          <p:nvPr>
            <p:ph type="sldNum" sz="quarter" idx="11"/>
          </p:nvPr>
        </p:nvSpPr>
        <p:spPr>
          <a:noFill/>
        </p:spPr>
        <p:txBody>
          <a:bodyPr/>
          <a:lstStyle/>
          <a:p>
            <a:fld id="{43F2D4CB-A0B1-4338-BC85-CA0F2AB31C1D}" type="slidenum">
              <a:rPr lang="x-none" smtClean="0">
                <a:latin typeface="Arial" pitchFamily="34" charset="0"/>
                <a:cs typeface="Arial" pitchFamily="34" charset="0"/>
              </a:rPr>
              <a:pPr/>
              <a:t>123</a:t>
            </a:fld>
            <a:endParaRPr lang="en-US" smtClean="0">
              <a:latin typeface="Arial" pitchFamily="34" charset="0"/>
              <a:cs typeface="Arial" pitchFamily="34" charset="0"/>
            </a:endParaRPr>
          </a:p>
        </p:txBody>
      </p:sp>
      <p:pic>
        <p:nvPicPr>
          <p:cNvPr id="1218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solidFill>
            <a:schemeClr val="folHlink"/>
          </a:solidFill>
          <a:ln w="9525">
            <a:noFill/>
            <a:miter lim="800000"/>
            <a:headEnd/>
            <a:tailEnd/>
          </a:ln>
        </p:spPr>
      </p:pic>
      <p:sp>
        <p:nvSpPr>
          <p:cNvPr id="121861" name="Rectangle 3"/>
          <p:cNvSpPr>
            <a:spLocks noGrp="1" noChangeArrowheads="1"/>
          </p:cNvSpPr>
          <p:nvPr>
            <p:ph type="title"/>
          </p:nvPr>
        </p:nvSpPr>
        <p:spPr/>
        <p:txBody>
          <a:bodyPr/>
          <a:lstStyle/>
          <a:p>
            <a:r>
              <a:rPr lang="en-US" smtClean="0"/>
              <a:t>Initially</a:t>
            </a:r>
          </a:p>
        </p:txBody>
      </p:sp>
      <p:sp>
        <p:nvSpPr>
          <p:cNvPr id="121862" name="Rectangle 4"/>
          <p:cNvSpPr>
            <a:spLocks noChangeArrowheads="1"/>
          </p:cNvSpPr>
          <p:nvPr/>
        </p:nvSpPr>
        <p:spPr bwMode="auto">
          <a:xfrm>
            <a:off x="2813050" y="4997450"/>
            <a:ext cx="857250" cy="835025"/>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1863"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1864"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1865" name="Text Box 7"/>
          <p:cNvSpPr txBox="1">
            <a:spLocks noChangeArrowheads="1"/>
          </p:cNvSpPr>
          <p:nvPr/>
        </p:nvSpPr>
        <p:spPr bwMode="auto">
          <a:xfrm>
            <a:off x="1138036" y="46529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1866" name="Group 8"/>
          <p:cNvGrpSpPr>
            <a:grpSpLocks/>
          </p:cNvGrpSpPr>
          <p:nvPr/>
        </p:nvGrpSpPr>
        <p:grpSpPr bwMode="auto">
          <a:xfrm>
            <a:off x="2157413" y="1644650"/>
            <a:ext cx="1358900" cy="1879600"/>
            <a:chOff x="1107" y="1162"/>
            <a:chExt cx="856" cy="1184"/>
          </a:xfrm>
        </p:grpSpPr>
        <p:grpSp>
          <p:nvGrpSpPr>
            <p:cNvPr id="121869" name="Group 9"/>
            <p:cNvGrpSpPr>
              <a:grpSpLocks/>
            </p:cNvGrpSpPr>
            <p:nvPr/>
          </p:nvGrpSpPr>
          <p:grpSpPr bwMode="auto">
            <a:xfrm>
              <a:off x="1107" y="1538"/>
              <a:ext cx="856" cy="808"/>
              <a:chOff x="1008" y="2720"/>
              <a:chExt cx="856" cy="808"/>
            </a:xfrm>
          </p:grpSpPr>
          <p:sp>
            <p:nvSpPr>
              <p:cNvPr id="121871" name="Rectangle 10"/>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p>
                <a:endParaRPr lang="en-US">
                  <a:latin typeface="Arial" pitchFamily="34" charset="0"/>
                  <a:cs typeface="Arial" pitchFamily="34" charset="0"/>
                </a:endParaRPr>
              </a:p>
            </p:txBody>
          </p:sp>
          <p:sp>
            <p:nvSpPr>
              <p:cNvPr id="121872"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3"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4"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5"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6"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7"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8"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1879"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121870" name="Rectangle 19"/>
            <p:cNvSpPr>
              <a:spLocks noChangeArrowheads="1"/>
            </p:cNvSpPr>
            <p:nvPr/>
          </p:nvSpPr>
          <p:spPr bwMode="auto">
            <a:xfrm>
              <a:off x="1419" y="1162"/>
              <a:ext cx="518" cy="368"/>
            </a:xfrm>
            <a:prstGeom prst="rect">
              <a:avLst/>
            </a:prstGeom>
            <a:noFill/>
            <a:ln w="9525">
              <a:solidFill>
                <a:schemeClr val="folHlink"/>
              </a:solidFill>
              <a:miter lim="800000"/>
              <a:headEnd/>
              <a:tailEnd/>
            </a:ln>
          </p:spPr>
          <p:txBody>
            <a:bodyPr wrap="none">
              <a:spAutoFit/>
            </a:bodyPr>
            <a:lstStyle/>
            <a:p>
              <a:pPr algn="ctr"/>
              <a:r>
                <a:rPr lang="en-US" sz="3200" b="0">
                  <a:solidFill>
                    <a:schemeClr val="folHlink"/>
                  </a:solidFill>
                  <a:latin typeface="Arial" pitchFamily="34" charset="0"/>
                  <a:cs typeface="Arial" pitchFamily="34" charset="0"/>
                </a:rPr>
                <a:t>idle</a:t>
              </a:r>
            </a:p>
          </p:txBody>
        </p:sp>
      </p:grpSp>
      <p:sp>
        <p:nvSpPr>
          <p:cNvPr id="121867" name="AutoShape 20"/>
          <p:cNvSpPr>
            <a:spLocks noChangeArrowheads="1"/>
          </p:cNvSpPr>
          <p:nvPr/>
        </p:nvSpPr>
        <p:spPr bwMode="auto">
          <a:xfrm>
            <a:off x="520700" y="4651375"/>
            <a:ext cx="1765300" cy="1244600"/>
          </a:xfrm>
          <a:prstGeom prst="wedgeRoundRectCallout">
            <a:avLst>
              <a:gd name="adj1" fmla="val 255486"/>
              <a:gd name="adj2" fmla="val -4972"/>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121868" name="Text Box 21"/>
          <p:cNvSpPr txBox="1">
            <a:spLocks noChangeArrowheads="1"/>
          </p:cNvSpPr>
          <p:nvPr/>
        </p:nvSpPr>
        <p:spPr bwMode="auto">
          <a:xfrm>
            <a:off x="6301261" y="4959350"/>
            <a:ext cx="2052164" cy="584775"/>
          </a:xfrm>
          <a:prstGeom prst="rect">
            <a:avLst/>
          </a:prstGeom>
          <a:noFill/>
          <a:ln w="9525">
            <a:noFill/>
            <a:miter lim="800000"/>
            <a:headEnd/>
            <a:tailEnd/>
          </a:ln>
        </p:spPr>
        <p:txBody>
          <a:bodyPr wrap="none">
            <a:spAutoFit/>
          </a:bodyPr>
          <a:lstStyle/>
          <a:p>
            <a:r>
              <a:rPr lang="en-US" sz="3200" b="0">
                <a:solidFill>
                  <a:srgbClr val="FF3300"/>
                </a:solidFill>
                <a:latin typeface="Arial" pitchFamily="34" charset="0"/>
                <a:cs typeface="Arial" pitchFamily="34" charset="0"/>
              </a:rPr>
              <a:t>Queue tail</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Art of Multiprocessor Programming</a:t>
            </a:r>
          </a:p>
        </p:txBody>
      </p:sp>
      <p:sp>
        <p:nvSpPr>
          <p:cNvPr id="122883" name="Slide Number Placeholder 4"/>
          <p:cNvSpPr>
            <a:spLocks noGrp="1"/>
          </p:cNvSpPr>
          <p:nvPr>
            <p:ph type="sldNum" sz="quarter" idx="11"/>
          </p:nvPr>
        </p:nvSpPr>
        <p:spPr>
          <a:noFill/>
        </p:spPr>
        <p:txBody>
          <a:bodyPr/>
          <a:lstStyle/>
          <a:p>
            <a:fld id="{E9AC55E8-CFF0-45B0-B15E-277EDA1C8679}" type="slidenum">
              <a:rPr lang="x-none" smtClean="0">
                <a:latin typeface="Arial" pitchFamily="34" charset="0"/>
                <a:cs typeface="Arial" pitchFamily="34" charset="0"/>
              </a:rPr>
              <a:pPr/>
              <a:t>124</a:t>
            </a:fld>
            <a:endParaRPr lang="en-US" smtClean="0">
              <a:latin typeface="Arial" pitchFamily="34" charset="0"/>
              <a:cs typeface="Arial" pitchFamily="34" charset="0"/>
            </a:endParaRPr>
          </a:p>
        </p:txBody>
      </p:sp>
      <p:pic>
        <p:nvPicPr>
          <p:cNvPr id="1228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solidFill>
            <a:schemeClr val="folHlink"/>
          </a:solidFill>
          <a:ln w="9525">
            <a:noFill/>
            <a:miter lim="800000"/>
            <a:headEnd/>
            <a:tailEnd/>
          </a:ln>
        </p:spPr>
      </p:pic>
      <p:sp>
        <p:nvSpPr>
          <p:cNvPr id="122885" name="Rectangle 3"/>
          <p:cNvSpPr>
            <a:spLocks noGrp="1" noChangeArrowheads="1"/>
          </p:cNvSpPr>
          <p:nvPr>
            <p:ph type="title"/>
          </p:nvPr>
        </p:nvSpPr>
        <p:spPr/>
        <p:txBody>
          <a:bodyPr/>
          <a:lstStyle/>
          <a:p>
            <a:r>
              <a:rPr lang="en-US" smtClean="0"/>
              <a:t>Initially</a:t>
            </a:r>
          </a:p>
        </p:txBody>
      </p:sp>
      <p:sp>
        <p:nvSpPr>
          <p:cNvPr id="122886"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2887" name="Rectangle 5"/>
          <p:cNvSpPr>
            <a:spLocks noChangeArrowheads="1"/>
          </p:cNvSpPr>
          <p:nvPr/>
        </p:nvSpPr>
        <p:spPr bwMode="auto">
          <a:xfrm>
            <a:off x="914400" y="5262563"/>
            <a:ext cx="930275" cy="400050"/>
          </a:xfrm>
          <a:prstGeom prst="rect">
            <a:avLst/>
          </a:prstGeom>
          <a:solidFill>
            <a:schemeClr val="fo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2888"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2889" name="Text Box 7"/>
          <p:cNvSpPr txBox="1">
            <a:spLocks noChangeArrowheads="1"/>
          </p:cNvSpPr>
          <p:nvPr/>
        </p:nvSpPr>
        <p:spPr bwMode="auto">
          <a:xfrm>
            <a:off x="1125336" y="46783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2890" name="Group 8"/>
          <p:cNvGrpSpPr>
            <a:grpSpLocks/>
          </p:cNvGrpSpPr>
          <p:nvPr/>
        </p:nvGrpSpPr>
        <p:grpSpPr bwMode="auto">
          <a:xfrm>
            <a:off x="2157413" y="1644650"/>
            <a:ext cx="1358900" cy="1879600"/>
            <a:chOff x="1107" y="1162"/>
            <a:chExt cx="856" cy="1184"/>
          </a:xfrm>
        </p:grpSpPr>
        <p:grpSp>
          <p:nvGrpSpPr>
            <p:cNvPr id="122893" name="Group 9"/>
            <p:cNvGrpSpPr>
              <a:grpSpLocks/>
            </p:cNvGrpSpPr>
            <p:nvPr/>
          </p:nvGrpSpPr>
          <p:grpSpPr bwMode="auto">
            <a:xfrm>
              <a:off x="1107" y="1538"/>
              <a:ext cx="856" cy="808"/>
              <a:chOff x="1008" y="2720"/>
              <a:chExt cx="856" cy="808"/>
            </a:xfrm>
          </p:grpSpPr>
          <p:sp>
            <p:nvSpPr>
              <p:cNvPr id="122895" name="Rectangle 10"/>
              <p:cNvSpPr>
                <a:spLocks noChangeArrowheads="1"/>
              </p:cNvSpPr>
              <p:nvPr/>
            </p:nvSpPr>
            <p:spPr bwMode="auto">
              <a:xfrm>
                <a:off x="1032" y="3304"/>
                <a:ext cx="488" cy="160"/>
              </a:xfrm>
              <a:prstGeom prst="rect">
                <a:avLst/>
              </a:prstGeom>
              <a:solidFill>
                <a:schemeClr val="folHlink"/>
              </a:solidFill>
              <a:ln w="38100" algn="ctr">
                <a:solidFill>
                  <a:schemeClr val="folHlink"/>
                </a:solidFill>
                <a:miter lim="800000"/>
                <a:headEnd/>
                <a:tailEnd/>
              </a:ln>
            </p:spPr>
            <p:txBody>
              <a:bodyPr wrap="none" anchor="ctr"/>
              <a:lstStyle/>
              <a:p>
                <a:endParaRPr lang="en-US">
                  <a:latin typeface="Arial" pitchFamily="34" charset="0"/>
                  <a:cs typeface="Arial" pitchFamily="34" charset="0"/>
                </a:endParaRPr>
              </a:p>
            </p:txBody>
          </p:sp>
          <p:sp>
            <p:nvSpPr>
              <p:cNvPr id="122896"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897"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898"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899"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900"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901"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902"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sp>
            <p:nvSpPr>
              <p:cNvPr id="122903"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folHlink"/>
              </a:solidFill>
              <a:ln w="9525">
                <a:solidFill>
                  <a:schemeClr val="folHlink"/>
                </a:solidFill>
                <a:round/>
                <a:headEnd/>
                <a:tailEnd/>
              </a:ln>
            </p:spPr>
            <p:txBody>
              <a:bodyPr wrap="none" anchor="ctr"/>
              <a:lstStyle/>
              <a:p>
                <a:endParaRPr lang="en-US">
                  <a:latin typeface="Arial" pitchFamily="34" charset="0"/>
                  <a:cs typeface="Arial" pitchFamily="34" charset="0"/>
                </a:endParaRPr>
              </a:p>
            </p:txBody>
          </p:sp>
        </p:grpSp>
        <p:sp>
          <p:nvSpPr>
            <p:cNvPr id="122894" name="Rectangle 19"/>
            <p:cNvSpPr>
              <a:spLocks noChangeArrowheads="1"/>
            </p:cNvSpPr>
            <p:nvPr/>
          </p:nvSpPr>
          <p:spPr bwMode="auto">
            <a:xfrm>
              <a:off x="1419" y="1162"/>
              <a:ext cx="518" cy="368"/>
            </a:xfrm>
            <a:prstGeom prst="rect">
              <a:avLst/>
            </a:prstGeom>
            <a:noFill/>
            <a:ln w="9525">
              <a:solidFill>
                <a:schemeClr val="folHlink"/>
              </a:solidFill>
              <a:miter lim="800000"/>
              <a:headEnd/>
              <a:tailEnd/>
            </a:ln>
          </p:spPr>
          <p:txBody>
            <a:bodyPr wrap="none">
              <a:spAutoFit/>
            </a:bodyPr>
            <a:lstStyle/>
            <a:p>
              <a:pPr algn="ctr"/>
              <a:r>
                <a:rPr lang="en-US" sz="3200" b="0">
                  <a:solidFill>
                    <a:schemeClr val="folHlink"/>
                  </a:solidFill>
                  <a:latin typeface="Arial" pitchFamily="34" charset="0"/>
                  <a:cs typeface="Arial" pitchFamily="34" charset="0"/>
                </a:rPr>
                <a:t>idle</a:t>
              </a:r>
            </a:p>
          </p:txBody>
        </p:sp>
      </p:grpSp>
      <p:sp>
        <p:nvSpPr>
          <p:cNvPr id="122891" name="AutoShape 20"/>
          <p:cNvSpPr>
            <a:spLocks noChangeArrowheads="1"/>
          </p:cNvSpPr>
          <p:nvPr/>
        </p:nvSpPr>
        <p:spPr bwMode="auto">
          <a:xfrm>
            <a:off x="2397125" y="4824413"/>
            <a:ext cx="1765300" cy="1244600"/>
          </a:xfrm>
          <a:prstGeom prst="wedgeRoundRectCallout">
            <a:avLst>
              <a:gd name="adj1" fmla="val 184894"/>
              <a:gd name="adj2" fmla="val -72065"/>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122892" name="Text Box 21"/>
          <p:cNvSpPr txBox="1">
            <a:spLocks noChangeArrowheads="1"/>
          </p:cNvSpPr>
          <p:nvPr/>
        </p:nvSpPr>
        <p:spPr bwMode="auto">
          <a:xfrm>
            <a:off x="5821223" y="4013200"/>
            <a:ext cx="2279790" cy="584775"/>
          </a:xfrm>
          <a:prstGeom prst="rect">
            <a:avLst/>
          </a:prstGeom>
          <a:noFill/>
          <a:ln w="9525">
            <a:noFill/>
            <a:miter lim="800000"/>
            <a:headEnd/>
            <a:tailEnd/>
          </a:ln>
        </p:spPr>
        <p:txBody>
          <a:bodyPr wrap="none">
            <a:spAutoFit/>
          </a:bodyPr>
          <a:lstStyle/>
          <a:p>
            <a:r>
              <a:rPr lang="en-US" sz="3200" b="0">
                <a:solidFill>
                  <a:srgbClr val="FF3300"/>
                </a:solidFill>
                <a:latin typeface="Arial" pitchFamily="34" charset="0"/>
                <a:cs typeface="Arial" pitchFamily="34" charset="0"/>
              </a:rPr>
              <a:t>Lock is free</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Art of Multiprocessor Programming</a:t>
            </a:r>
          </a:p>
        </p:txBody>
      </p:sp>
      <p:sp>
        <p:nvSpPr>
          <p:cNvPr id="123907" name="Slide Number Placeholder 4"/>
          <p:cNvSpPr>
            <a:spLocks noGrp="1"/>
          </p:cNvSpPr>
          <p:nvPr>
            <p:ph type="sldNum" sz="quarter" idx="11"/>
          </p:nvPr>
        </p:nvSpPr>
        <p:spPr>
          <a:noFill/>
        </p:spPr>
        <p:txBody>
          <a:bodyPr/>
          <a:lstStyle/>
          <a:p>
            <a:fld id="{49AD0F9B-8925-483C-B7F7-317B52E9D21B}" type="slidenum">
              <a:rPr lang="x-none" smtClean="0">
                <a:latin typeface="Arial" pitchFamily="34" charset="0"/>
                <a:cs typeface="Arial" pitchFamily="34" charset="0"/>
              </a:rPr>
              <a:pPr/>
              <a:t>125</a:t>
            </a:fld>
            <a:endParaRPr lang="en-US" smtClean="0">
              <a:latin typeface="Arial" pitchFamily="34" charset="0"/>
              <a:cs typeface="Arial" pitchFamily="34" charset="0"/>
            </a:endParaRPr>
          </a:p>
        </p:txBody>
      </p:sp>
      <p:pic>
        <p:nvPicPr>
          <p:cNvPr id="1239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3909" name="Rectangle 3"/>
          <p:cNvSpPr>
            <a:spLocks noGrp="1" noChangeArrowheads="1"/>
          </p:cNvSpPr>
          <p:nvPr>
            <p:ph type="title"/>
          </p:nvPr>
        </p:nvSpPr>
        <p:spPr/>
        <p:txBody>
          <a:bodyPr/>
          <a:lstStyle/>
          <a:p>
            <a:r>
              <a:rPr lang="en-US" smtClean="0"/>
              <a:t>Initially</a:t>
            </a:r>
          </a:p>
        </p:txBody>
      </p:sp>
      <p:sp>
        <p:nvSpPr>
          <p:cNvPr id="123910"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3911"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3912"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3913" name="Text Box 7"/>
          <p:cNvSpPr txBox="1">
            <a:spLocks noChangeArrowheads="1"/>
          </p:cNvSpPr>
          <p:nvPr/>
        </p:nvSpPr>
        <p:spPr bwMode="auto">
          <a:xfrm>
            <a:off x="11634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3914" name="Group 8"/>
          <p:cNvGrpSpPr>
            <a:grpSpLocks/>
          </p:cNvGrpSpPr>
          <p:nvPr/>
        </p:nvGrpSpPr>
        <p:grpSpPr bwMode="auto">
          <a:xfrm>
            <a:off x="2157413" y="1644650"/>
            <a:ext cx="1358900" cy="1879600"/>
            <a:chOff x="1107" y="1162"/>
            <a:chExt cx="856" cy="1184"/>
          </a:xfrm>
        </p:grpSpPr>
        <p:grpSp>
          <p:nvGrpSpPr>
            <p:cNvPr id="123915" name="Group 9"/>
            <p:cNvGrpSpPr>
              <a:grpSpLocks/>
            </p:cNvGrpSpPr>
            <p:nvPr/>
          </p:nvGrpSpPr>
          <p:grpSpPr bwMode="auto">
            <a:xfrm>
              <a:off x="1107" y="1538"/>
              <a:ext cx="856" cy="808"/>
              <a:chOff x="1008" y="2720"/>
              <a:chExt cx="856" cy="808"/>
            </a:xfrm>
          </p:grpSpPr>
          <p:sp>
            <p:nvSpPr>
              <p:cNvPr id="123917"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3918"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19"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0"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1"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2"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3"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4"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3925"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3916" name="Rectangle 19"/>
            <p:cNvSpPr>
              <a:spLocks noChangeArrowheads="1"/>
            </p:cNvSpPr>
            <p:nvPr/>
          </p:nvSpPr>
          <p:spPr bwMode="auto">
            <a:xfrm>
              <a:off x="1419"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Art of Multiprocessor Programming</a:t>
            </a:r>
          </a:p>
        </p:txBody>
      </p:sp>
      <p:sp>
        <p:nvSpPr>
          <p:cNvPr id="124931" name="Slide Number Placeholder 4"/>
          <p:cNvSpPr>
            <a:spLocks noGrp="1"/>
          </p:cNvSpPr>
          <p:nvPr>
            <p:ph type="sldNum" sz="quarter" idx="11"/>
          </p:nvPr>
        </p:nvSpPr>
        <p:spPr>
          <a:noFill/>
        </p:spPr>
        <p:txBody>
          <a:bodyPr/>
          <a:lstStyle/>
          <a:p>
            <a:fld id="{4855F13F-F3AC-4184-B376-5D90D7EA0E2F}" type="slidenum">
              <a:rPr lang="x-none" smtClean="0">
                <a:latin typeface="Arial" pitchFamily="34" charset="0"/>
                <a:cs typeface="Arial" pitchFamily="34" charset="0"/>
              </a:rPr>
              <a:pPr/>
              <a:t>126</a:t>
            </a:fld>
            <a:endParaRPr lang="en-US" smtClean="0">
              <a:latin typeface="Arial" pitchFamily="34" charset="0"/>
              <a:cs typeface="Arial" pitchFamily="34" charset="0"/>
            </a:endParaRPr>
          </a:p>
        </p:txBody>
      </p:sp>
      <p:pic>
        <p:nvPicPr>
          <p:cNvPr id="12493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4933" name="Rectangle 3"/>
          <p:cNvSpPr>
            <a:spLocks noGrp="1" noChangeArrowheads="1"/>
          </p:cNvSpPr>
          <p:nvPr>
            <p:ph type="title"/>
          </p:nvPr>
        </p:nvSpPr>
        <p:spPr/>
        <p:txBody>
          <a:bodyPr/>
          <a:lstStyle/>
          <a:p>
            <a:r>
              <a:rPr lang="en-US" smtClean="0"/>
              <a:t>Purple Wants the Lock</a:t>
            </a:r>
          </a:p>
        </p:txBody>
      </p:sp>
      <p:sp>
        <p:nvSpPr>
          <p:cNvPr id="124934"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4935"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4936"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4937" name="Text Box 7"/>
          <p:cNvSpPr txBox="1">
            <a:spLocks noChangeArrowheads="1"/>
          </p:cNvSpPr>
          <p:nvPr/>
        </p:nvSpPr>
        <p:spPr bwMode="auto">
          <a:xfrm>
            <a:off x="11126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4938" name="Group 8"/>
          <p:cNvGrpSpPr>
            <a:grpSpLocks/>
          </p:cNvGrpSpPr>
          <p:nvPr/>
        </p:nvGrpSpPr>
        <p:grpSpPr bwMode="auto">
          <a:xfrm>
            <a:off x="2127250" y="1644650"/>
            <a:ext cx="1876425" cy="1879600"/>
            <a:chOff x="1088" y="1162"/>
            <a:chExt cx="1182" cy="1184"/>
          </a:xfrm>
        </p:grpSpPr>
        <p:grpSp>
          <p:nvGrpSpPr>
            <p:cNvPr id="124939" name="Group 9"/>
            <p:cNvGrpSpPr>
              <a:grpSpLocks/>
            </p:cNvGrpSpPr>
            <p:nvPr/>
          </p:nvGrpSpPr>
          <p:grpSpPr bwMode="auto">
            <a:xfrm>
              <a:off x="1107" y="1538"/>
              <a:ext cx="856" cy="808"/>
              <a:chOff x="1008" y="2720"/>
              <a:chExt cx="856" cy="808"/>
            </a:xfrm>
          </p:grpSpPr>
          <p:sp>
            <p:nvSpPr>
              <p:cNvPr id="124941"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4942"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3"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4"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5"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6"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7"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8"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4949"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4940"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Art of Multiprocessor Programming</a:t>
            </a:r>
          </a:p>
        </p:txBody>
      </p:sp>
      <p:sp>
        <p:nvSpPr>
          <p:cNvPr id="125955" name="Slide Number Placeholder 4"/>
          <p:cNvSpPr>
            <a:spLocks noGrp="1"/>
          </p:cNvSpPr>
          <p:nvPr>
            <p:ph type="sldNum" sz="quarter" idx="11"/>
          </p:nvPr>
        </p:nvSpPr>
        <p:spPr>
          <a:noFill/>
        </p:spPr>
        <p:txBody>
          <a:bodyPr/>
          <a:lstStyle/>
          <a:p>
            <a:fld id="{806E18C5-A92E-40F3-A061-D61279EA6AC4}" type="slidenum">
              <a:rPr lang="x-none" smtClean="0">
                <a:latin typeface="Arial" pitchFamily="34" charset="0"/>
                <a:cs typeface="Arial" pitchFamily="34" charset="0"/>
              </a:rPr>
              <a:pPr/>
              <a:t>127</a:t>
            </a:fld>
            <a:endParaRPr lang="en-US" smtClean="0">
              <a:latin typeface="Arial" pitchFamily="34" charset="0"/>
              <a:cs typeface="Arial" pitchFamily="34" charset="0"/>
            </a:endParaRPr>
          </a:p>
        </p:txBody>
      </p:sp>
      <p:pic>
        <p:nvPicPr>
          <p:cNvPr id="1259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5957" name="Rectangle 3"/>
          <p:cNvSpPr>
            <a:spLocks noGrp="1" noChangeArrowheads="1"/>
          </p:cNvSpPr>
          <p:nvPr>
            <p:ph type="title"/>
          </p:nvPr>
        </p:nvSpPr>
        <p:spPr/>
        <p:txBody>
          <a:bodyPr/>
          <a:lstStyle/>
          <a:p>
            <a:r>
              <a:rPr lang="en-US" smtClean="0"/>
              <a:t>Purple Wants the Lock</a:t>
            </a:r>
          </a:p>
        </p:txBody>
      </p:sp>
      <p:sp>
        <p:nvSpPr>
          <p:cNvPr id="12595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595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5960"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5961" name="Text Box 7"/>
          <p:cNvSpPr txBox="1">
            <a:spLocks noChangeArrowheads="1"/>
          </p:cNvSpPr>
          <p:nvPr/>
        </p:nvSpPr>
        <p:spPr bwMode="auto">
          <a:xfrm>
            <a:off x="1087236" y="46275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5962" name="Group 8"/>
          <p:cNvGrpSpPr>
            <a:grpSpLocks/>
          </p:cNvGrpSpPr>
          <p:nvPr/>
        </p:nvGrpSpPr>
        <p:grpSpPr bwMode="auto">
          <a:xfrm>
            <a:off x="2127250" y="1644650"/>
            <a:ext cx="1876425" cy="1879600"/>
            <a:chOff x="1088" y="1162"/>
            <a:chExt cx="1182" cy="1184"/>
          </a:xfrm>
        </p:grpSpPr>
        <p:grpSp>
          <p:nvGrpSpPr>
            <p:cNvPr id="125965" name="Group 9"/>
            <p:cNvGrpSpPr>
              <a:grpSpLocks/>
            </p:cNvGrpSpPr>
            <p:nvPr/>
          </p:nvGrpSpPr>
          <p:grpSpPr bwMode="auto">
            <a:xfrm>
              <a:off x="1107" y="1538"/>
              <a:ext cx="856" cy="808"/>
              <a:chOff x="1008" y="2720"/>
              <a:chExt cx="856" cy="808"/>
            </a:xfrm>
          </p:grpSpPr>
          <p:sp>
            <p:nvSpPr>
              <p:cNvPr id="125967"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5968"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69"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0"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1"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2"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3"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4"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5975"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5966"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25963" name="Rectangle 20"/>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25964" name="Freeform 25"/>
          <p:cNvSpPr>
            <a:spLocks/>
          </p:cNvSpPr>
          <p:nvPr/>
        </p:nvSpPr>
        <p:spPr bwMode="auto">
          <a:xfrm>
            <a:off x="3475038" y="3124200"/>
            <a:ext cx="1355725" cy="1630363"/>
          </a:xfrm>
          <a:custGeom>
            <a:avLst/>
            <a:gdLst>
              <a:gd name="T0" fmla="*/ 0 w 854"/>
              <a:gd name="T1" fmla="*/ 0 h 1027"/>
              <a:gd name="T2" fmla="*/ 2147483647 w 854"/>
              <a:gd name="T3" fmla="*/ 2147483647 h 1027"/>
              <a:gd name="T4" fmla="*/ 2147483647 w 854"/>
              <a:gd name="T5" fmla="*/ 2147483647 h 1027"/>
              <a:gd name="T6" fmla="*/ 0 60000 65536"/>
              <a:gd name="T7" fmla="*/ 0 60000 65536"/>
              <a:gd name="T8" fmla="*/ 0 60000 65536"/>
              <a:gd name="T9" fmla="*/ 0 w 854"/>
              <a:gd name="T10" fmla="*/ 0 h 1027"/>
              <a:gd name="T11" fmla="*/ 854 w 854"/>
              <a:gd name="T12" fmla="*/ 1027 h 1027"/>
            </a:gdLst>
            <a:ahLst/>
            <a:cxnLst>
              <a:cxn ang="T6">
                <a:pos x="T0" y="T1"/>
              </a:cxn>
              <a:cxn ang="T7">
                <a:pos x="T2" y="T3"/>
              </a:cxn>
              <a:cxn ang="T8">
                <a:pos x="T4" y="T5"/>
              </a:cxn>
            </a:cxnLst>
            <a:rect l="T9" t="T10" r="T11" b="T12"/>
            <a:pathLst>
              <a:path w="854" h="1027">
                <a:moveTo>
                  <a:pt x="0" y="0"/>
                </a:moveTo>
                <a:cubicBezTo>
                  <a:pt x="104" y="40"/>
                  <a:pt x="491" y="59"/>
                  <a:pt x="633" y="230"/>
                </a:cubicBezTo>
                <a:cubicBezTo>
                  <a:pt x="775" y="401"/>
                  <a:pt x="808" y="861"/>
                  <a:pt x="854" y="1027"/>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Art of Multiprocessor Programming</a:t>
            </a:r>
          </a:p>
        </p:txBody>
      </p:sp>
      <p:sp>
        <p:nvSpPr>
          <p:cNvPr id="126979" name="Slide Number Placeholder 4"/>
          <p:cNvSpPr>
            <a:spLocks noGrp="1"/>
          </p:cNvSpPr>
          <p:nvPr>
            <p:ph type="sldNum" sz="quarter" idx="11"/>
          </p:nvPr>
        </p:nvSpPr>
        <p:spPr>
          <a:noFill/>
        </p:spPr>
        <p:txBody>
          <a:bodyPr/>
          <a:lstStyle/>
          <a:p>
            <a:fld id="{713EBE06-318B-468D-AC53-D9D53264BCD7}" type="slidenum">
              <a:rPr lang="x-none" smtClean="0">
                <a:latin typeface="Arial" pitchFamily="34" charset="0"/>
                <a:cs typeface="Arial" pitchFamily="34" charset="0"/>
              </a:rPr>
              <a:pPr/>
              <a:t>128</a:t>
            </a:fld>
            <a:endParaRPr lang="en-US" smtClean="0">
              <a:latin typeface="Arial" pitchFamily="34" charset="0"/>
              <a:cs typeface="Arial" pitchFamily="34" charset="0"/>
            </a:endParaRPr>
          </a:p>
        </p:txBody>
      </p:sp>
      <p:pic>
        <p:nvPicPr>
          <p:cNvPr id="1269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6981" name="Rectangle 3"/>
          <p:cNvSpPr>
            <a:spLocks noGrp="1" noChangeArrowheads="1"/>
          </p:cNvSpPr>
          <p:nvPr>
            <p:ph type="title"/>
          </p:nvPr>
        </p:nvSpPr>
        <p:spPr/>
        <p:txBody>
          <a:bodyPr/>
          <a:lstStyle/>
          <a:p>
            <a:r>
              <a:rPr lang="en-US" smtClean="0"/>
              <a:t>Purple Wants the Lock</a:t>
            </a:r>
          </a:p>
        </p:txBody>
      </p:sp>
      <p:sp>
        <p:nvSpPr>
          <p:cNvPr id="126982"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6983"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6984"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6985" name="Text Box 7"/>
          <p:cNvSpPr txBox="1">
            <a:spLocks noChangeArrowheads="1"/>
          </p:cNvSpPr>
          <p:nvPr/>
        </p:nvSpPr>
        <p:spPr bwMode="auto">
          <a:xfrm>
            <a:off x="1074536" y="46910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6986" name="Group 8"/>
          <p:cNvGrpSpPr>
            <a:grpSpLocks/>
          </p:cNvGrpSpPr>
          <p:nvPr/>
        </p:nvGrpSpPr>
        <p:grpSpPr bwMode="auto">
          <a:xfrm>
            <a:off x="2127250" y="1644650"/>
            <a:ext cx="1876425" cy="1879600"/>
            <a:chOff x="1088" y="1162"/>
            <a:chExt cx="1182" cy="1184"/>
          </a:xfrm>
        </p:grpSpPr>
        <p:grpSp>
          <p:nvGrpSpPr>
            <p:cNvPr id="126991" name="Group 9"/>
            <p:cNvGrpSpPr>
              <a:grpSpLocks/>
            </p:cNvGrpSpPr>
            <p:nvPr/>
          </p:nvGrpSpPr>
          <p:grpSpPr bwMode="auto">
            <a:xfrm>
              <a:off x="1107" y="1538"/>
              <a:ext cx="856" cy="808"/>
              <a:chOff x="1008" y="2720"/>
              <a:chExt cx="856" cy="808"/>
            </a:xfrm>
          </p:grpSpPr>
          <p:sp>
            <p:nvSpPr>
              <p:cNvPr id="126993"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6994"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995"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996"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997"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998"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999"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7000"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7001"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6992"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26987" name="Rectangle 20"/>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26988" name="AutoShape 22"/>
          <p:cNvSpPr>
            <a:spLocks noChangeArrowheads="1"/>
          </p:cNvSpPr>
          <p:nvPr/>
        </p:nvSpPr>
        <p:spPr bwMode="auto">
          <a:xfrm>
            <a:off x="442913" y="4667250"/>
            <a:ext cx="1765300" cy="1244600"/>
          </a:xfrm>
          <a:prstGeom prst="wedgeRoundRectCallout">
            <a:avLst>
              <a:gd name="adj1" fmla="val 66995"/>
              <a:gd name="adj2" fmla="val -134185"/>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126989" name="Text Box 23"/>
          <p:cNvSpPr txBox="1">
            <a:spLocks noChangeArrowheads="1"/>
          </p:cNvSpPr>
          <p:nvPr/>
        </p:nvSpPr>
        <p:spPr bwMode="auto">
          <a:xfrm>
            <a:off x="2399387" y="3919538"/>
            <a:ext cx="1210588" cy="584775"/>
          </a:xfrm>
          <a:prstGeom prst="rect">
            <a:avLst/>
          </a:prstGeom>
          <a:noFill/>
          <a:ln w="9525">
            <a:noFill/>
            <a:miter lim="800000"/>
            <a:headEnd/>
            <a:tailEnd/>
          </a:ln>
        </p:spPr>
        <p:txBody>
          <a:bodyPr wrap="none">
            <a:spAutoFit/>
          </a:bodyPr>
          <a:lstStyle/>
          <a:p>
            <a:r>
              <a:rPr lang="en-US" sz="3200" b="0">
                <a:solidFill>
                  <a:srgbClr val="FF33CC"/>
                </a:solidFill>
                <a:latin typeface="Arial" pitchFamily="34" charset="0"/>
                <a:cs typeface="Arial" pitchFamily="34" charset="0"/>
              </a:rPr>
              <a:t>Swap</a:t>
            </a:r>
          </a:p>
        </p:txBody>
      </p:sp>
      <p:sp>
        <p:nvSpPr>
          <p:cNvPr id="126990" name="Freeform 25"/>
          <p:cNvSpPr>
            <a:spLocks/>
          </p:cNvSpPr>
          <p:nvPr/>
        </p:nvSpPr>
        <p:spPr bwMode="auto">
          <a:xfrm>
            <a:off x="3475038" y="3124200"/>
            <a:ext cx="1355725" cy="1630363"/>
          </a:xfrm>
          <a:custGeom>
            <a:avLst/>
            <a:gdLst>
              <a:gd name="T0" fmla="*/ 0 w 854"/>
              <a:gd name="T1" fmla="*/ 0 h 1027"/>
              <a:gd name="T2" fmla="*/ 2147483647 w 854"/>
              <a:gd name="T3" fmla="*/ 2147483647 h 1027"/>
              <a:gd name="T4" fmla="*/ 2147483647 w 854"/>
              <a:gd name="T5" fmla="*/ 2147483647 h 1027"/>
              <a:gd name="T6" fmla="*/ 0 60000 65536"/>
              <a:gd name="T7" fmla="*/ 0 60000 65536"/>
              <a:gd name="T8" fmla="*/ 0 60000 65536"/>
              <a:gd name="T9" fmla="*/ 0 w 854"/>
              <a:gd name="T10" fmla="*/ 0 h 1027"/>
              <a:gd name="T11" fmla="*/ 854 w 854"/>
              <a:gd name="T12" fmla="*/ 1027 h 1027"/>
            </a:gdLst>
            <a:ahLst/>
            <a:cxnLst>
              <a:cxn ang="T6">
                <a:pos x="T0" y="T1"/>
              </a:cxn>
              <a:cxn ang="T7">
                <a:pos x="T2" y="T3"/>
              </a:cxn>
              <a:cxn ang="T8">
                <a:pos x="T4" y="T5"/>
              </a:cxn>
            </a:cxnLst>
            <a:rect l="T9" t="T10" r="T11" b="T12"/>
            <a:pathLst>
              <a:path w="854" h="1027">
                <a:moveTo>
                  <a:pt x="0" y="0"/>
                </a:moveTo>
                <a:cubicBezTo>
                  <a:pt x="104" y="40"/>
                  <a:pt x="491" y="59"/>
                  <a:pt x="633" y="230"/>
                </a:cubicBezTo>
                <a:cubicBezTo>
                  <a:pt x="775" y="401"/>
                  <a:pt x="808" y="861"/>
                  <a:pt x="854" y="1027"/>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Art of Multiprocessor Programming</a:t>
            </a:r>
          </a:p>
        </p:txBody>
      </p:sp>
      <p:sp>
        <p:nvSpPr>
          <p:cNvPr id="128003" name="Slide Number Placeholder 4"/>
          <p:cNvSpPr>
            <a:spLocks noGrp="1"/>
          </p:cNvSpPr>
          <p:nvPr>
            <p:ph type="sldNum" sz="quarter" idx="11"/>
          </p:nvPr>
        </p:nvSpPr>
        <p:spPr>
          <a:noFill/>
        </p:spPr>
        <p:txBody>
          <a:bodyPr/>
          <a:lstStyle/>
          <a:p>
            <a:fld id="{58E72437-C138-4E4C-A08C-0F7F249B6836}" type="slidenum">
              <a:rPr lang="x-none" smtClean="0">
                <a:latin typeface="Arial" pitchFamily="34" charset="0"/>
                <a:cs typeface="Arial" pitchFamily="34" charset="0"/>
              </a:rPr>
              <a:pPr/>
              <a:t>129</a:t>
            </a:fld>
            <a:endParaRPr lang="en-US" smtClean="0">
              <a:latin typeface="Arial" pitchFamily="34" charset="0"/>
              <a:cs typeface="Arial" pitchFamily="34" charset="0"/>
            </a:endParaRPr>
          </a:p>
        </p:txBody>
      </p:sp>
      <p:pic>
        <p:nvPicPr>
          <p:cNvPr id="1280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8005" name="Rectangle 3"/>
          <p:cNvSpPr>
            <a:spLocks noGrp="1" noChangeArrowheads="1"/>
          </p:cNvSpPr>
          <p:nvPr>
            <p:ph type="title"/>
          </p:nvPr>
        </p:nvSpPr>
        <p:spPr/>
        <p:txBody>
          <a:bodyPr/>
          <a:lstStyle/>
          <a:p>
            <a:r>
              <a:rPr lang="en-US" smtClean="0"/>
              <a:t>Purple Has the Lock</a:t>
            </a:r>
          </a:p>
        </p:txBody>
      </p:sp>
      <p:sp>
        <p:nvSpPr>
          <p:cNvPr id="128006"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8007"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8008" name="Text Box 6"/>
          <p:cNvSpPr txBox="1">
            <a:spLocks noChangeArrowheads="1"/>
          </p:cNvSpPr>
          <p:nvPr/>
        </p:nvSpPr>
        <p:spPr bwMode="auto">
          <a:xfrm>
            <a:off x="1112636" y="46529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8009" name="Group 7"/>
          <p:cNvGrpSpPr>
            <a:grpSpLocks/>
          </p:cNvGrpSpPr>
          <p:nvPr/>
        </p:nvGrpSpPr>
        <p:grpSpPr bwMode="auto">
          <a:xfrm>
            <a:off x="2157413" y="1644650"/>
            <a:ext cx="1806575" cy="1879600"/>
            <a:chOff x="1107" y="1162"/>
            <a:chExt cx="1138" cy="1184"/>
          </a:xfrm>
        </p:grpSpPr>
        <p:grpSp>
          <p:nvGrpSpPr>
            <p:cNvPr id="128013" name="Group 8"/>
            <p:cNvGrpSpPr>
              <a:grpSpLocks/>
            </p:cNvGrpSpPr>
            <p:nvPr/>
          </p:nvGrpSpPr>
          <p:grpSpPr bwMode="auto">
            <a:xfrm>
              <a:off x="1107" y="1538"/>
              <a:ext cx="856" cy="808"/>
              <a:chOff x="1008" y="2720"/>
              <a:chExt cx="856" cy="808"/>
            </a:xfrm>
          </p:grpSpPr>
          <p:sp>
            <p:nvSpPr>
              <p:cNvPr id="128015"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8016"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17"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18"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19"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20"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21"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22"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023"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8014"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28010" name="Rectangle 19"/>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28011" name="Freeform 20"/>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8012" name="Freeform 21"/>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Art of Multiprocessor Programming</a:t>
            </a:r>
          </a:p>
        </p:txBody>
      </p:sp>
      <p:sp>
        <p:nvSpPr>
          <p:cNvPr id="14339" name="Slide Number Placeholder 4"/>
          <p:cNvSpPr>
            <a:spLocks noGrp="1"/>
          </p:cNvSpPr>
          <p:nvPr>
            <p:ph type="sldNum" sz="quarter" idx="11"/>
          </p:nvPr>
        </p:nvSpPr>
        <p:spPr>
          <a:noFill/>
        </p:spPr>
        <p:txBody>
          <a:bodyPr/>
          <a:lstStyle/>
          <a:p>
            <a:fld id="{5B26875C-8F07-4BFC-B942-CDE55147B0E0}" type="slidenum">
              <a:rPr lang="x-none" smtClean="0">
                <a:cs typeface="Arial" pitchFamily="34" charset="0"/>
              </a:rPr>
              <a:pPr/>
              <a:t>13</a:t>
            </a:fld>
            <a:endParaRPr lang="en-US" smtClean="0">
              <a:cs typeface="Arial" pitchFamily="34" charset="0"/>
            </a:endParaRPr>
          </a:p>
        </p:txBody>
      </p:sp>
      <p:pic>
        <p:nvPicPr>
          <p:cNvPr id="1434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4341" name="Group 3"/>
          <p:cNvGrpSpPr>
            <a:grpSpLocks/>
          </p:cNvGrpSpPr>
          <p:nvPr/>
        </p:nvGrpSpPr>
        <p:grpSpPr bwMode="auto">
          <a:xfrm flipH="1">
            <a:off x="5891213" y="3640138"/>
            <a:ext cx="725487" cy="765175"/>
            <a:chOff x="1008" y="2720"/>
            <a:chExt cx="856" cy="808"/>
          </a:xfrm>
        </p:grpSpPr>
        <p:sp>
          <p:nvSpPr>
            <p:cNvPr id="14444"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4445"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46"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47"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48"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4449"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4450"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51"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52"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01837"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4343"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4344"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4345"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4346"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4347"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4348"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14349" name="Group 20"/>
          <p:cNvGrpSpPr>
            <a:grpSpLocks/>
          </p:cNvGrpSpPr>
          <p:nvPr/>
        </p:nvGrpSpPr>
        <p:grpSpPr bwMode="auto">
          <a:xfrm>
            <a:off x="2786063" y="2882900"/>
            <a:ext cx="815975" cy="563563"/>
            <a:chOff x="1232" y="1431"/>
            <a:chExt cx="514" cy="355"/>
          </a:xfrm>
        </p:grpSpPr>
        <p:sp>
          <p:nvSpPr>
            <p:cNvPr id="14426"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27"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28"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29"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0"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1"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2"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3"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4"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5"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4436"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4437"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8"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39"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4440"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4441"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4442"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4443"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nvGrpSpPr>
          <p:cNvPr id="14350" name="Group 39"/>
          <p:cNvGrpSpPr>
            <a:grpSpLocks/>
          </p:cNvGrpSpPr>
          <p:nvPr/>
        </p:nvGrpSpPr>
        <p:grpSpPr bwMode="auto">
          <a:xfrm>
            <a:off x="2671763" y="4051300"/>
            <a:ext cx="815975" cy="563563"/>
            <a:chOff x="1160" y="2167"/>
            <a:chExt cx="514" cy="355"/>
          </a:xfrm>
        </p:grpSpPr>
        <p:sp>
          <p:nvSpPr>
            <p:cNvPr id="14408"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09"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10"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4411"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2"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3"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4"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5"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6"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17"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4418"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4419"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20"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4421"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4422"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4423"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4424"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4425"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4351"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4352"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4353"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4354"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4355"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4356" name="Group 63"/>
          <p:cNvGrpSpPr>
            <a:grpSpLocks/>
          </p:cNvGrpSpPr>
          <p:nvPr/>
        </p:nvGrpSpPr>
        <p:grpSpPr bwMode="auto">
          <a:xfrm>
            <a:off x="1724025" y="3594100"/>
            <a:ext cx="414338" cy="1328738"/>
            <a:chOff x="616" y="1914"/>
            <a:chExt cx="261" cy="837"/>
          </a:xfrm>
        </p:grpSpPr>
        <p:sp>
          <p:nvSpPr>
            <p:cNvPr id="14405"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4406"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4407"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14357" name="Group 67"/>
          <p:cNvGrpSpPr>
            <a:grpSpLocks/>
          </p:cNvGrpSpPr>
          <p:nvPr/>
        </p:nvGrpSpPr>
        <p:grpSpPr bwMode="auto">
          <a:xfrm flipH="1">
            <a:off x="1524000" y="2519363"/>
            <a:ext cx="725488" cy="765175"/>
            <a:chOff x="1008" y="2720"/>
            <a:chExt cx="856" cy="808"/>
          </a:xfrm>
        </p:grpSpPr>
        <p:sp>
          <p:nvSpPr>
            <p:cNvPr id="14396"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4397"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8"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9"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00"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4401"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4402"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03"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404"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4358" name="Group 77"/>
          <p:cNvGrpSpPr>
            <a:grpSpLocks/>
          </p:cNvGrpSpPr>
          <p:nvPr/>
        </p:nvGrpSpPr>
        <p:grpSpPr bwMode="auto">
          <a:xfrm flipH="1">
            <a:off x="1465263" y="3432175"/>
            <a:ext cx="725487" cy="765175"/>
            <a:chOff x="1008" y="2720"/>
            <a:chExt cx="856" cy="808"/>
          </a:xfrm>
        </p:grpSpPr>
        <p:sp>
          <p:nvSpPr>
            <p:cNvPr id="14387"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4388"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9"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0"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1"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4392"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4393"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4"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95"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4359" name="Group 87"/>
          <p:cNvGrpSpPr>
            <a:grpSpLocks/>
          </p:cNvGrpSpPr>
          <p:nvPr/>
        </p:nvGrpSpPr>
        <p:grpSpPr bwMode="auto">
          <a:xfrm flipH="1">
            <a:off x="1546225" y="4964113"/>
            <a:ext cx="725488" cy="765175"/>
            <a:chOff x="1008" y="2720"/>
            <a:chExt cx="856" cy="808"/>
          </a:xfrm>
        </p:grpSpPr>
        <p:sp>
          <p:nvSpPr>
            <p:cNvPr id="14378"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4379"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0"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1"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2"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4383"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4384"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5"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4386"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4360"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sp>
        <p:nvSpPr>
          <p:cNvPr id="14361" name="Text Box 98"/>
          <p:cNvSpPr txBox="1">
            <a:spLocks noChangeArrowheads="1"/>
          </p:cNvSpPr>
          <p:nvPr/>
        </p:nvSpPr>
        <p:spPr bwMode="auto">
          <a:xfrm>
            <a:off x="3897313" y="5210175"/>
            <a:ext cx="4981575" cy="946150"/>
          </a:xfrm>
          <a:prstGeom prst="rect">
            <a:avLst/>
          </a:prstGeom>
          <a:noFill/>
          <a:ln w="9525">
            <a:noFill/>
            <a:miter lim="800000"/>
            <a:headEnd/>
            <a:tailEnd/>
          </a:ln>
        </p:spPr>
        <p:txBody>
          <a:bodyPr>
            <a:spAutoFit/>
          </a:bodyPr>
          <a:lstStyle/>
          <a:p>
            <a:pPr algn="l"/>
            <a:r>
              <a:rPr lang="en-US" sz="2800" dirty="0">
                <a:solidFill>
                  <a:schemeClr val="accent2"/>
                </a:solidFill>
                <a:latin typeface="Arial" pitchFamily="34" charset="0"/>
                <a:cs typeface="Arial" pitchFamily="34" charset="0"/>
              </a:rPr>
              <a:t>Notice: these are distinct phenomena</a:t>
            </a:r>
          </a:p>
        </p:txBody>
      </p:sp>
      <p:grpSp>
        <p:nvGrpSpPr>
          <p:cNvPr id="14362" name="Group 99"/>
          <p:cNvGrpSpPr>
            <a:grpSpLocks/>
          </p:cNvGrpSpPr>
          <p:nvPr/>
        </p:nvGrpSpPr>
        <p:grpSpPr bwMode="auto">
          <a:xfrm>
            <a:off x="3648075" y="3444875"/>
            <a:ext cx="611188" cy="871538"/>
            <a:chOff x="4300" y="2246"/>
            <a:chExt cx="400" cy="571"/>
          </a:xfrm>
        </p:grpSpPr>
        <p:sp>
          <p:nvSpPr>
            <p:cNvPr id="14373" name="Oval 100"/>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4374" name="Oval 101"/>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4375" name="Oval 102"/>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4376" name="Oval 103"/>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4377" name="AutoShape 104"/>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14363" name="Group 105"/>
          <p:cNvGrpSpPr>
            <a:grpSpLocks/>
          </p:cNvGrpSpPr>
          <p:nvPr/>
        </p:nvGrpSpPr>
        <p:grpSpPr bwMode="auto">
          <a:xfrm>
            <a:off x="3765550" y="2725737"/>
            <a:ext cx="844550" cy="966787"/>
            <a:chOff x="2372" y="1564"/>
            <a:chExt cx="532" cy="609"/>
          </a:xfrm>
        </p:grpSpPr>
        <p:sp>
          <p:nvSpPr>
            <p:cNvPr id="14364" name="Freeform 106"/>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Arial" pitchFamily="34" charset="0"/>
              </a:endParaRPr>
            </a:p>
          </p:txBody>
        </p:sp>
        <p:sp>
          <p:nvSpPr>
            <p:cNvPr id="14365" name="Freeform 107"/>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4366" name="Freeform 108"/>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dirty="0">
                <a:latin typeface="Arial" pitchFamily="34" charset="0"/>
              </a:endParaRPr>
            </a:p>
          </p:txBody>
        </p:sp>
        <p:sp>
          <p:nvSpPr>
            <p:cNvPr id="14367" name="Freeform 109"/>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4368" name="Freeform 110"/>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dirty="0">
                <a:latin typeface="Arial" pitchFamily="34" charset="0"/>
              </a:endParaRPr>
            </a:p>
          </p:txBody>
        </p:sp>
        <p:sp>
          <p:nvSpPr>
            <p:cNvPr id="14369" name="Freeform 111"/>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dirty="0">
                <a:latin typeface="Arial" pitchFamily="34" charset="0"/>
              </a:endParaRPr>
            </a:p>
          </p:txBody>
        </p:sp>
        <p:sp>
          <p:nvSpPr>
            <p:cNvPr id="14370" name="Freeform 112"/>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dirty="0">
                <a:latin typeface="Arial" pitchFamily="34" charset="0"/>
              </a:endParaRPr>
            </a:p>
          </p:txBody>
        </p:sp>
        <p:sp>
          <p:nvSpPr>
            <p:cNvPr id="14371" name="Text Box 113"/>
            <p:cNvSpPr txBox="1">
              <a:spLocks noChangeArrowheads="1"/>
            </p:cNvSpPr>
            <p:nvPr/>
          </p:nvSpPr>
          <p:spPr bwMode="auto">
            <a:xfrm>
              <a:off x="2788" y="1564"/>
              <a:ext cx="116" cy="288"/>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sp>
        <p:nvSpPr>
          <p:cNvPr id="117" name="Text Box 113"/>
          <p:cNvSpPr txBox="1">
            <a:spLocks noChangeArrowheads="1"/>
          </p:cNvSpPr>
          <p:nvPr/>
        </p:nvSpPr>
        <p:spPr bwMode="auto">
          <a:xfrm>
            <a:off x="3708400" y="2198688"/>
            <a:ext cx="5435600" cy="523220"/>
          </a:xfrm>
          <a:prstGeom prst="rect">
            <a:avLst/>
          </a:prstGeom>
          <a:noFill/>
          <a:ln w="9525">
            <a:noFill/>
            <a:miter lim="800000"/>
            <a:headEnd/>
            <a:tailEnd/>
          </a:ln>
        </p:spPr>
        <p:txBody>
          <a:bodyPr wrap="square">
            <a:spAutoFit/>
          </a:bodyPr>
          <a:lstStyle/>
          <a:p>
            <a:pPr algn="l"/>
            <a:r>
              <a:rPr lang="en-US" sz="2800" dirty="0">
                <a:solidFill>
                  <a:srgbClr val="FF3300"/>
                </a:solidFill>
                <a:latin typeface="Arial" pitchFamily="34" charset="0"/>
                <a:cs typeface="Arial" pitchFamily="34" charset="0"/>
              </a:rPr>
              <a:t>…lock suffers </a:t>
            </a:r>
            <a:r>
              <a:rPr lang="en-US" sz="2800" dirty="0" smtClean="0">
                <a:solidFill>
                  <a:srgbClr val="FF3300"/>
                </a:solidFill>
                <a:latin typeface="Arial" pitchFamily="34" charset="0"/>
                <a:cs typeface="Arial" pitchFamily="34" charset="0"/>
              </a:rPr>
              <a:t>from contention</a:t>
            </a:r>
            <a:endParaRPr lang="en-US" sz="280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Art of Multiprocessor Programming</a:t>
            </a:r>
          </a:p>
        </p:txBody>
      </p:sp>
      <p:sp>
        <p:nvSpPr>
          <p:cNvPr id="129027" name="Slide Number Placeholder 4"/>
          <p:cNvSpPr>
            <a:spLocks noGrp="1"/>
          </p:cNvSpPr>
          <p:nvPr>
            <p:ph type="sldNum" sz="quarter" idx="11"/>
          </p:nvPr>
        </p:nvSpPr>
        <p:spPr>
          <a:noFill/>
        </p:spPr>
        <p:txBody>
          <a:bodyPr/>
          <a:lstStyle/>
          <a:p>
            <a:fld id="{90481C59-F2ED-42BD-ADDE-97A6F69B8734}" type="slidenum">
              <a:rPr lang="x-none" smtClean="0">
                <a:latin typeface="Arial" pitchFamily="34" charset="0"/>
                <a:cs typeface="Arial" pitchFamily="34" charset="0"/>
              </a:rPr>
              <a:pPr/>
              <a:t>130</a:t>
            </a:fld>
            <a:endParaRPr lang="en-US" smtClean="0">
              <a:latin typeface="Arial" pitchFamily="34" charset="0"/>
              <a:cs typeface="Arial" pitchFamily="34" charset="0"/>
            </a:endParaRPr>
          </a:p>
        </p:txBody>
      </p:sp>
      <p:pic>
        <p:nvPicPr>
          <p:cNvPr id="1290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29029" name="Rectangle 3"/>
          <p:cNvSpPr>
            <a:spLocks noGrp="1" noChangeArrowheads="1"/>
          </p:cNvSpPr>
          <p:nvPr>
            <p:ph type="title"/>
          </p:nvPr>
        </p:nvSpPr>
        <p:spPr/>
        <p:txBody>
          <a:bodyPr/>
          <a:lstStyle/>
          <a:p>
            <a:r>
              <a:rPr lang="en-US" smtClean="0"/>
              <a:t>Red Wants the Lock</a:t>
            </a:r>
          </a:p>
        </p:txBody>
      </p:sp>
      <p:sp>
        <p:nvSpPr>
          <p:cNvPr id="129030"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29031"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9032" name="Text Box 6"/>
          <p:cNvSpPr txBox="1">
            <a:spLocks noChangeArrowheads="1"/>
          </p:cNvSpPr>
          <p:nvPr/>
        </p:nvSpPr>
        <p:spPr bwMode="auto">
          <a:xfrm>
            <a:off x="1112636" y="46529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29033" name="Group 7"/>
          <p:cNvGrpSpPr>
            <a:grpSpLocks/>
          </p:cNvGrpSpPr>
          <p:nvPr/>
        </p:nvGrpSpPr>
        <p:grpSpPr bwMode="auto">
          <a:xfrm>
            <a:off x="2157413" y="1644650"/>
            <a:ext cx="1806575" cy="1879600"/>
            <a:chOff x="1107" y="1162"/>
            <a:chExt cx="1138" cy="1184"/>
          </a:xfrm>
        </p:grpSpPr>
        <p:grpSp>
          <p:nvGrpSpPr>
            <p:cNvPr id="129052" name="Group 8"/>
            <p:cNvGrpSpPr>
              <a:grpSpLocks/>
            </p:cNvGrpSpPr>
            <p:nvPr/>
          </p:nvGrpSpPr>
          <p:grpSpPr bwMode="auto">
            <a:xfrm>
              <a:off x="1107" y="1538"/>
              <a:ext cx="856" cy="808"/>
              <a:chOff x="1008" y="2720"/>
              <a:chExt cx="856" cy="808"/>
            </a:xfrm>
          </p:grpSpPr>
          <p:sp>
            <p:nvSpPr>
              <p:cNvPr id="129054"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9055"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6"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7"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8"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9"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60"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61"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62"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9053"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29034" name="Group 19"/>
          <p:cNvGrpSpPr>
            <a:grpSpLocks/>
          </p:cNvGrpSpPr>
          <p:nvPr/>
        </p:nvGrpSpPr>
        <p:grpSpPr bwMode="auto">
          <a:xfrm>
            <a:off x="4984750" y="1633538"/>
            <a:ext cx="1876425" cy="1792287"/>
            <a:chOff x="2241" y="1182"/>
            <a:chExt cx="1182" cy="1129"/>
          </a:xfrm>
        </p:grpSpPr>
        <p:grpSp>
          <p:nvGrpSpPr>
            <p:cNvPr id="129040" name="Group 20"/>
            <p:cNvGrpSpPr>
              <a:grpSpLocks/>
            </p:cNvGrpSpPr>
            <p:nvPr/>
          </p:nvGrpSpPr>
          <p:grpSpPr bwMode="auto">
            <a:xfrm>
              <a:off x="2446" y="1572"/>
              <a:ext cx="712" cy="739"/>
              <a:chOff x="2496" y="2725"/>
              <a:chExt cx="712" cy="739"/>
            </a:xfrm>
          </p:grpSpPr>
          <p:sp>
            <p:nvSpPr>
              <p:cNvPr id="129042"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29043"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29044" name="Group 23"/>
              <p:cNvGrpSpPr>
                <a:grpSpLocks/>
              </p:cNvGrpSpPr>
              <p:nvPr/>
            </p:nvGrpSpPr>
            <p:grpSpPr bwMode="auto">
              <a:xfrm>
                <a:off x="3072" y="2832"/>
                <a:ext cx="136" cy="632"/>
                <a:chOff x="3072" y="2832"/>
                <a:chExt cx="136" cy="632"/>
              </a:xfrm>
            </p:grpSpPr>
            <p:sp>
              <p:nvSpPr>
                <p:cNvPr id="129049"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0"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51"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29045" name="Group 27"/>
              <p:cNvGrpSpPr>
                <a:grpSpLocks/>
              </p:cNvGrpSpPr>
              <p:nvPr/>
            </p:nvGrpSpPr>
            <p:grpSpPr bwMode="auto">
              <a:xfrm flipH="1">
                <a:off x="2496" y="2832"/>
                <a:ext cx="136" cy="632"/>
                <a:chOff x="3072" y="2832"/>
                <a:chExt cx="136" cy="632"/>
              </a:xfrm>
            </p:grpSpPr>
            <p:sp>
              <p:nvSpPr>
                <p:cNvPr id="129046"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47"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048"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29041"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29035"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29036" name="Freeform 33"/>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29037" name="Freeform 34"/>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29038" name="Rectangle 37"/>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29039" name="Freeform 40"/>
          <p:cNvSpPr>
            <a:spLocks/>
          </p:cNvSpPr>
          <p:nvPr/>
        </p:nvSpPr>
        <p:spPr bwMode="auto">
          <a:xfrm>
            <a:off x="6659563" y="2879725"/>
            <a:ext cx="1066800" cy="2174875"/>
          </a:xfrm>
          <a:custGeom>
            <a:avLst/>
            <a:gdLst>
              <a:gd name="T0" fmla="*/ 0 w 672"/>
              <a:gd name="T1" fmla="*/ 0 h 1370"/>
              <a:gd name="T2" fmla="*/ 2147483647 w 672"/>
              <a:gd name="T3" fmla="*/ 2147483647 h 1370"/>
              <a:gd name="T4" fmla="*/ 2147483647 w 672"/>
              <a:gd name="T5" fmla="*/ 2147483647 h 1370"/>
              <a:gd name="T6" fmla="*/ 0 60000 65536"/>
              <a:gd name="T7" fmla="*/ 0 60000 65536"/>
              <a:gd name="T8" fmla="*/ 0 60000 65536"/>
              <a:gd name="T9" fmla="*/ 0 w 672"/>
              <a:gd name="T10" fmla="*/ 0 h 1370"/>
              <a:gd name="T11" fmla="*/ 672 w 672"/>
              <a:gd name="T12" fmla="*/ 1370 h 1370"/>
            </a:gdLst>
            <a:ahLst/>
            <a:cxnLst>
              <a:cxn ang="T6">
                <a:pos x="T0" y="T1"/>
              </a:cxn>
              <a:cxn ang="T7">
                <a:pos x="T2" y="T3"/>
              </a:cxn>
              <a:cxn ang="T8">
                <a:pos x="T4" y="T5"/>
              </a:cxn>
            </a:cxnLst>
            <a:rect l="T9" t="T10" r="T11" b="T12"/>
            <a:pathLst>
              <a:path w="672" h="1370">
                <a:moveTo>
                  <a:pt x="0" y="0"/>
                </a:moveTo>
                <a:cubicBezTo>
                  <a:pt x="102" y="104"/>
                  <a:pt x="558" y="396"/>
                  <a:pt x="615" y="624"/>
                </a:cubicBezTo>
                <a:cubicBezTo>
                  <a:pt x="672" y="852"/>
                  <a:pt x="401" y="1215"/>
                  <a:pt x="344" y="1370"/>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Art of Multiprocessor Programming</a:t>
            </a:r>
          </a:p>
        </p:txBody>
      </p:sp>
      <p:sp>
        <p:nvSpPr>
          <p:cNvPr id="130051" name="Slide Number Placeholder 4"/>
          <p:cNvSpPr>
            <a:spLocks noGrp="1"/>
          </p:cNvSpPr>
          <p:nvPr>
            <p:ph type="sldNum" sz="quarter" idx="11"/>
          </p:nvPr>
        </p:nvSpPr>
        <p:spPr>
          <a:noFill/>
        </p:spPr>
        <p:txBody>
          <a:bodyPr/>
          <a:lstStyle/>
          <a:p>
            <a:fld id="{FFFF3414-970F-43E3-9CBA-72DE32150B1D}" type="slidenum">
              <a:rPr lang="x-none" smtClean="0">
                <a:latin typeface="Arial" pitchFamily="34" charset="0"/>
                <a:cs typeface="Arial" pitchFamily="34" charset="0"/>
              </a:rPr>
              <a:pPr/>
              <a:t>131</a:t>
            </a:fld>
            <a:endParaRPr lang="en-US" smtClean="0">
              <a:latin typeface="Arial" pitchFamily="34" charset="0"/>
              <a:cs typeface="Arial" pitchFamily="34" charset="0"/>
            </a:endParaRPr>
          </a:p>
        </p:txBody>
      </p:sp>
      <p:pic>
        <p:nvPicPr>
          <p:cNvPr id="1300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0053" name="Rectangle 3"/>
          <p:cNvSpPr>
            <a:spLocks noGrp="1" noChangeArrowheads="1"/>
          </p:cNvSpPr>
          <p:nvPr>
            <p:ph type="title"/>
          </p:nvPr>
        </p:nvSpPr>
        <p:spPr/>
        <p:txBody>
          <a:bodyPr/>
          <a:lstStyle/>
          <a:p>
            <a:r>
              <a:rPr lang="en-US" smtClean="0"/>
              <a:t>Red Wants the Lock</a:t>
            </a:r>
          </a:p>
        </p:txBody>
      </p:sp>
      <p:sp>
        <p:nvSpPr>
          <p:cNvPr id="130054"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0055"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0056" name="Text Box 6"/>
          <p:cNvSpPr txBox="1">
            <a:spLocks noChangeArrowheads="1"/>
          </p:cNvSpPr>
          <p:nvPr/>
        </p:nvSpPr>
        <p:spPr bwMode="auto">
          <a:xfrm>
            <a:off x="1087236" y="46783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0057" name="Group 7"/>
          <p:cNvGrpSpPr>
            <a:grpSpLocks/>
          </p:cNvGrpSpPr>
          <p:nvPr/>
        </p:nvGrpSpPr>
        <p:grpSpPr bwMode="auto">
          <a:xfrm>
            <a:off x="2157413" y="1644650"/>
            <a:ext cx="1806575" cy="1879600"/>
            <a:chOff x="1107" y="1162"/>
            <a:chExt cx="1138" cy="1184"/>
          </a:xfrm>
        </p:grpSpPr>
        <p:grpSp>
          <p:nvGrpSpPr>
            <p:cNvPr id="130078" name="Group 8"/>
            <p:cNvGrpSpPr>
              <a:grpSpLocks/>
            </p:cNvGrpSpPr>
            <p:nvPr/>
          </p:nvGrpSpPr>
          <p:grpSpPr bwMode="auto">
            <a:xfrm>
              <a:off x="1107" y="1538"/>
              <a:ext cx="856" cy="808"/>
              <a:chOff x="1008" y="2720"/>
              <a:chExt cx="856" cy="808"/>
            </a:xfrm>
          </p:grpSpPr>
          <p:sp>
            <p:nvSpPr>
              <p:cNvPr id="130080"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0081"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2"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3"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4"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5"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6"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7"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88"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0079"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0058" name="Group 19"/>
          <p:cNvGrpSpPr>
            <a:grpSpLocks/>
          </p:cNvGrpSpPr>
          <p:nvPr/>
        </p:nvGrpSpPr>
        <p:grpSpPr bwMode="auto">
          <a:xfrm>
            <a:off x="4984750" y="1633538"/>
            <a:ext cx="1876425" cy="1792287"/>
            <a:chOff x="2241" y="1182"/>
            <a:chExt cx="1182" cy="1129"/>
          </a:xfrm>
        </p:grpSpPr>
        <p:grpSp>
          <p:nvGrpSpPr>
            <p:cNvPr id="130066" name="Group 20"/>
            <p:cNvGrpSpPr>
              <a:grpSpLocks/>
            </p:cNvGrpSpPr>
            <p:nvPr/>
          </p:nvGrpSpPr>
          <p:grpSpPr bwMode="auto">
            <a:xfrm>
              <a:off x="2446" y="1572"/>
              <a:ext cx="712" cy="739"/>
              <a:chOff x="2496" y="2725"/>
              <a:chExt cx="712" cy="739"/>
            </a:xfrm>
          </p:grpSpPr>
          <p:sp>
            <p:nvSpPr>
              <p:cNvPr id="130068"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0069"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0070" name="Group 23"/>
              <p:cNvGrpSpPr>
                <a:grpSpLocks/>
              </p:cNvGrpSpPr>
              <p:nvPr/>
            </p:nvGrpSpPr>
            <p:grpSpPr bwMode="auto">
              <a:xfrm>
                <a:off x="3072" y="2832"/>
                <a:ext cx="136" cy="632"/>
                <a:chOff x="3072" y="2832"/>
                <a:chExt cx="136" cy="632"/>
              </a:xfrm>
            </p:grpSpPr>
            <p:sp>
              <p:nvSpPr>
                <p:cNvPr id="130075"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76"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77"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0071" name="Group 27"/>
              <p:cNvGrpSpPr>
                <a:grpSpLocks/>
              </p:cNvGrpSpPr>
              <p:nvPr/>
            </p:nvGrpSpPr>
            <p:grpSpPr bwMode="auto">
              <a:xfrm flipH="1">
                <a:off x="2496" y="2832"/>
                <a:ext cx="136" cy="632"/>
                <a:chOff x="3072" y="2832"/>
                <a:chExt cx="136" cy="632"/>
              </a:xfrm>
            </p:grpSpPr>
            <p:sp>
              <p:nvSpPr>
                <p:cNvPr id="130072"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73"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074"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0067"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0059"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0060" name="Freeform 33"/>
          <p:cNvSpPr>
            <a:spLocks/>
          </p:cNvSpPr>
          <p:nvPr/>
        </p:nvSpPr>
        <p:spPr bwMode="auto">
          <a:xfrm>
            <a:off x="1611313" y="5697538"/>
            <a:ext cx="2884487" cy="773112"/>
          </a:xfrm>
          <a:custGeom>
            <a:avLst/>
            <a:gdLst>
              <a:gd name="T0" fmla="*/ 0 w 2685"/>
              <a:gd name="T1" fmla="*/ 0 h 487"/>
              <a:gd name="T2" fmla="*/ 2147483647 w 2685"/>
              <a:gd name="T3" fmla="*/ 2147483647 h 487"/>
              <a:gd name="T4" fmla="*/ 2147483647 w 2685"/>
              <a:gd name="T5" fmla="*/ 2147483647 h 487"/>
              <a:gd name="T6" fmla="*/ 0 60000 65536"/>
              <a:gd name="T7" fmla="*/ 0 60000 65536"/>
              <a:gd name="T8" fmla="*/ 0 60000 65536"/>
              <a:gd name="T9" fmla="*/ 0 w 2685"/>
              <a:gd name="T10" fmla="*/ 0 h 487"/>
              <a:gd name="T11" fmla="*/ 2685 w 2685"/>
              <a:gd name="T12" fmla="*/ 487 h 487"/>
            </a:gdLst>
            <a:ahLst/>
            <a:cxnLst>
              <a:cxn ang="T6">
                <a:pos x="T0" y="T1"/>
              </a:cxn>
              <a:cxn ang="T7">
                <a:pos x="T2" y="T3"/>
              </a:cxn>
              <a:cxn ang="T8">
                <a:pos x="T4" y="T5"/>
              </a:cxn>
            </a:cxnLst>
            <a:rect l="T9" t="T10" r="T11" b="T12"/>
            <a:pathLst>
              <a:path w="2685" h="487">
                <a:moveTo>
                  <a:pt x="0" y="0"/>
                </a:moveTo>
                <a:cubicBezTo>
                  <a:pt x="7" y="217"/>
                  <a:pt x="14" y="435"/>
                  <a:pt x="461" y="461"/>
                </a:cubicBezTo>
                <a:cubicBezTo>
                  <a:pt x="908" y="487"/>
                  <a:pt x="1796" y="323"/>
                  <a:pt x="2685" y="15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0061" name="Freeform 34"/>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0062" name="AutoShape 35"/>
          <p:cNvSpPr>
            <a:spLocks noChangeArrowheads="1"/>
          </p:cNvSpPr>
          <p:nvPr/>
        </p:nvSpPr>
        <p:spPr bwMode="auto">
          <a:xfrm>
            <a:off x="442913" y="4667250"/>
            <a:ext cx="1765300" cy="1244600"/>
          </a:xfrm>
          <a:prstGeom prst="wedgeRoundRectCallout">
            <a:avLst>
              <a:gd name="adj1" fmla="val 217894"/>
              <a:gd name="adj2" fmla="val -136736"/>
              <a:gd name="adj3" fmla="val 16667"/>
            </a:avLst>
          </a:prstGeom>
          <a:noFill/>
          <a:ln w="38100">
            <a:solidFill>
              <a:srgbClr val="FF3300"/>
            </a:solidFill>
            <a:miter lim="800000"/>
            <a:headEnd/>
            <a:tailEnd/>
          </a:ln>
        </p:spPr>
        <p:txBody>
          <a:bodyPr anchor="ctr"/>
          <a:lstStyle/>
          <a:p>
            <a:pPr algn="ctr"/>
            <a:endParaRPr lang="en-US" b="0">
              <a:latin typeface="Arial" pitchFamily="34" charset="0"/>
              <a:cs typeface="Arial" pitchFamily="34" charset="0"/>
            </a:endParaRPr>
          </a:p>
        </p:txBody>
      </p:sp>
      <p:sp>
        <p:nvSpPr>
          <p:cNvPr id="130063" name="Text Box 36"/>
          <p:cNvSpPr txBox="1">
            <a:spLocks noChangeArrowheads="1"/>
          </p:cNvSpPr>
          <p:nvPr/>
        </p:nvSpPr>
        <p:spPr bwMode="auto">
          <a:xfrm>
            <a:off x="4432975" y="4108450"/>
            <a:ext cx="1210588" cy="584775"/>
          </a:xfrm>
          <a:prstGeom prst="rect">
            <a:avLst/>
          </a:prstGeom>
          <a:noFill/>
          <a:ln w="9525">
            <a:noFill/>
            <a:miter lim="800000"/>
            <a:headEnd/>
            <a:tailEnd/>
          </a:ln>
        </p:spPr>
        <p:txBody>
          <a:bodyPr wrap="none">
            <a:spAutoFit/>
          </a:bodyPr>
          <a:lstStyle/>
          <a:p>
            <a:r>
              <a:rPr lang="en-US" sz="3200" b="0">
                <a:solidFill>
                  <a:srgbClr val="FF3300"/>
                </a:solidFill>
                <a:latin typeface="Arial" pitchFamily="34" charset="0"/>
                <a:cs typeface="Arial" pitchFamily="34" charset="0"/>
              </a:rPr>
              <a:t>Swap</a:t>
            </a:r>
          </a:p>
        </p:txBody>
      </p:sp>
      <p:sp>
        <p:nvSpPr>
          <p:cNvPr id="130064" name="Rectangle 37"/>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0065" name="Freeform 40"/>
          <p:cNvSpPr>
            <a:spLocks/>
          </p:cNvSpPr>
          <p:nvPr/>
        </p:nvSpPr>
        <p:spPr bwMode="auto">
          <a:xfrm>
            <a:off x="6659563" y="2879725"/>
            <a:ext cx="1066800" cy="2174875"/>
          </a:xfrm>
          <a:custGeom>
            <a:avLst/>
            <a:gdLst>
              <a:gd name="T0" fmla="*/ 0 w 672"/>
              <a:gd name="T1" fmla="*/ 0 h 1370"/>
              <a:gd name="T2" fmla="*/ 2147483647 w 672"/>
              <a:gd name="T3" fmla="*/ 2147483647 h 1370"/>
              <a:gd name="T4" fmla="*/ 2147483647 w 672"/>
              <a:gd name="T5" fmla="*/ 2147483647 h 1370"/>
              <a:gd name="T6" fmla="*/ 0 60000 65536"/>
              <a:gd name="T7" fmla="*/ 0 60000 65536"/>
              <a:gd name="T8" fmla="*/ 0 60000 65536"/>
              <a:gd name="T9" fmla="*/ 0 w 672"/>
              <a:gd name="T10" fmla="*/ 0 h 1370"/>
              <a:gd name="T11" fmla="*/ 672 w 672"/>
              <a:gd name="T12" fmla="*/ 1370 h 1370"/>
            </a:gdLst>
            <a:ahLst/>
            <a:cxnLst>
              <a:cxn ang="T6">
                <a:pos x="T0" y="T1"/>
              </a:cxn>
              <a:cxn ang="T7">
                <a:pos x="T2" y="T3"/>
              </a:cxn>
              <a:cxn ang="T8">
                <a:pos x="T4" y="T5"/>
              </a:cxn>
            </a:cxnLst>
            <a:rect l="T9" t="T10" r="T11" b="T12"/>
            <a:pathLst>
              <a:path w="672" h="1370">
                <a:moveTo>
                  <a:pt x="0" y="0"/>
                </a:moveTo>
                <a:cubicBezTo>
                  <a:pt x="102" y="104"/>
                  <a:pt x="558" y="396"/>
                  <a:pt x="615" y="624"/>
                </a:cubicBezTo>
                <a:cubicBezTo>
                  <a:pt x="672" y="852"/>
                  <a:pt x="401" y="1215"/>
                  <a:pt x="344" y="1370"/>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Art of Multiprocessor Programming</a:t>
            </a:r>
          </a:p>
        </p:txBody>
      </p:sp>
      <p:sp>
        <p:nvSpPr>
          <p:cNvPr id="131075" name="Slide Number Placeholder 4"/>
          <p:cNvSpPr>
            <a:spLocks noGrp="1"/>
          </p:cNvSpPr>
          <p:nvPr>
            <p:ph type="sldNum" sz="quarter" idx="11"/>
          </p:nvPr>
        </p:nvSpPr>
        <p:spPr>
          <a:noFill/>
        </p:spPr>
        <p:txBody>
          <a:bodyPr/>
          <a:lstStyle/>
          <a:p>
            <a:fld id="{C88457B1-D288-418B-AFCA-16CEA4313213}" type="slidenum">
              <a:rPr lang="x-none" smtClean="0">
                <a:latin typeface="Arial" pitchFamily="34" charset="0"/>
                <a:cs typeface="Arial" pitchFamily="34" charset="0"/>
              </a:rPr>
              <a:pPr/>
              <a:t>132</a:t>
            </a:fld>
            <a:endParaRPr lang="en-US" smtClean="0">
              <a:latin typeface="Arial" pitchFamily="34" charset="0"/>
              <a:cs typeface="Arial" pitchFamily="34" charset="0"/>
            </a:endParaRPr>
          </a:p>
        </p:txBody>
      </p:sp>
      <p:pic>
        <p:nvPicPr>
          <p:cNvPr id="131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1077" name="Rectangle 3"/>
          <p:cNvSpPr>
            <a:spLocks noGrp="1" noChangeArrowheads="1"/>
          </p:cNvSpPr>
          <p:nvPr>
            <p:ph type="title"/>
          </p:nvPr>
        </p:nvSpPr>
        <p:spPr/>
        <p:txBody>
          <a:bodyPr/>
          <a:lstStyle/>
          <a:p>
            <a:r>
              <a:rPr lang="en-US" smtClean="0"/>
              <a:t>Red Wants the Lock</a:t>
            </a:r>
          </a:p>
        </p:txBody>
      </p:sp>
      <p:sp>
        <p:nvSpPr>
          <p:cNvPr id="13107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107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1080" name="Text Box 6"/>
          <p:cNvSpPr txBox="1">
            <a:spLocks noChangeArrowheads="1"/>
          </p:cNvSpPr>
          <p:nvPr/>
        </p:nvSpPr>
        <p:spPr bwMode="auto">
          <a:xfrm>
            <a:off x="1112636" y="46656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1081" name="Group 7"/>
          <p:cNvGrpSpPr>
            <a:grpSpLocks/>
          </p:cNvGrpSpPr>
          <p:nvPr/>
        </p:nvGrpSpPr>
        <p:grpSpPr bwMode="auto">
          <a:xfrm>
            <a:off x="2157413" y="1644650"/>
            <a:ext cx="1806575" cy="1879600"/>
            <a:chOff x="1107" y="1162"/>
            <a:chExt cx="1138" cy="1184"/>
          </a:xfrm>
        </p:grpSpPr>
        <p:grpSp>
          <p:nvGrpSpPr>
            <p:cNvPr id="131100" name="Group 8"/>
            <p:cNvGrpSpPr>
              <a:grpSpLocks/>
            </p:cNvGrpSpPr>
            <p:nvPr/>
          </p:nvGrpSpPr>
          <p:grpSpPr bwMode="auto">
            <a:xfrm>
              <a:off x="1107" y="1538"/>
              <a:ext cx="856" cy="808"/>
              <a:chOff x="1008" y="2720"/>
              <a:chExt cx="856" cy="808"/>
            </a:xfrm>
          </p:grpSpPr>
          <p:sp>
            <p:nvSpPr>
              <p:cNvPr id="131102"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1103"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4"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5"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6"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7"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8"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09"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110"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1101"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1082" name="Group 19"/>
          <p:cNvGrpSpPr>
            <a:grpSpLocks/>
          </p:cNvGrpSpPr>
          <p:nvPr/>
        </p:nvGrpSpPr>
        <p:grpSpPr bwMode="auto">
          <a:xfrm>
            <a:off x="4984750" y="1633538"/>
            <a:ext cx="1876425" cy="1792287"/>
            <a:chOff x="2241" y="1182"/>
            <a:chExt cx="1182" cy="1129"/>
          </a:xfrm>
        </p:grpSpPr>
        <p:grpSp>
          <p:nvGrpSpPr>
            <p:cNvPr id="131088" name="Group 20"/>
            <p:cNvGrpSpPr>
              <a:grpSpLocks/>
            </p:cNvGrpSpPr>
            <p:nvPr/>
          </p:nvGrpSpPr>
          <p:grpSpPr bwMode="auto">
            <a:xfrm>
              <a:off x="2446" y="1572"/>
              <a:ext cx="712" cy="739"/>
              <a:chOff x="2496" y="2725"/>
              <a:chExt cx="712" cy="739"/>
            </a:xfrm>
          </p:grpSpPr>
          <p:sp>
            <p:nvSpPr>
              <p:cNvPr id="131090"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1091"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1092" name="Group 23"/>
              <p:cNvGrpSpPr>
                <a:grpSpLocks/>
              </p:cNvGrpSpPr>
              <p:nvPr/>
            </p:nvGrpSpPr>
            <p:grpSpPr bwMode="auto">
              <a:xfrm>
                <a:off x="3072" y="2832"/>
                <a:ext cx="136" cy="632"/>
                <a:chOff x="3072" y="2832"/>
                <a:chExt cx="136" cy="632"/>
              </a:xfrm>
            </p:grpSpPr>
            <p:sp>
              <p:nvSpPr>
                <p:cNvPr id="131097"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098"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099"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1093" name="Group 27"/>
              <p:cNvGrpSpPr>
                <a:grpSpLocks/>
              </p:cNvGrpSpPr>
              <p:nvPr/>
            </p:nvGrpSpPr>
            <p:grpSpPr bwMode="auto">
              <a:xfrm flipH="1">
                <a:off x="2496" y="2832"/>
                <a:ext cx="136" cy="632"/>
                <a:chOff x="3072" y="2832"/>
                <a:chExt cx="136" cy="632"/>
              </a:xfrm>
            </p:grpSpPr>
            <p:sp>
              <p:nvSpPr>
                <p:cNvPr id="131094"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095"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096"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1089"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1083"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1084" name="Freeform 34"/>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1085" name="Rectangle 37"/>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1086" name="Freeform 38"/>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1087" name="Freeform 39"/>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Art of Multiprocessor Programming</a:t>
            </a:r>
          </a:p>
        </p:txBody>
      </p:sp>
      <p:sp>
        <p:nvSpPr>
          <p:cNvPr id="132099" name="Slide Number Placeholder 4"/>
          <p:cNvSpPr>
            <a:spLocks noGrp="1"/>
          </p:cNvSpPr>
          <p:nvPr>
            <p:ph type="sldNum" sz="quarter" idx="11"/>
          </p:nvPr>
        </p:nvSpPr>
        <p:spPr>
          <a:noFill/>
        </p:spPr>
        <p:txBody>
          <a:bodyPr/>
          <a:lstStyle/>
          <a:p>
            <a:fld id="{3055B78F-5C0E-4100-9AAE-0D54F466E3FC}" type="slidenum">
              <a:rPr lang="x-none" smtClean="0">
                <a:latin typeface="Arial" pitchFamily="34" charset="0"/>
                <a:cs typeface="Arial" pitchFamily="34" charset="0"/>
              </a:rPr>
              <a:pPr/>
              <a:t>133</a:t>
            </a:fld>
            <a:endParaRPr lang="en-US" smtClean="0">
              <a:latin typeface="Arial" pitchFamily="34" charset="0"/>
              <a:cs typeface="Arial" pitchFamily="34" charset="0"/>
            </a:endParaRPr>
          </a:p>
        </p:txBody>
      </p:sp>
      <p:pic>
        <p:nvPicPr>
          <p:cNvPr id="1321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2101" name="Rectangle 3"/>
          <p:cNvSpPr>
            <a:spLocks noGrp="1" noChangeArrowheads="1"/>
          </p:cNvSpPr>
          <p:nvPr>
            <p:ph type="title"/>
          </p:nvPr>
        </p:nvSpPr>
        <p:spPr/>
        <p:txBody>
          <a:bodyPr/>
          <a:lstStyle/>
          <a:p>
            <a:r>
              <a:rPr lang="en-US" smtClean="0"/>
              <a:t>Red Wants the Lock</a:t>
            </a:r>
          </a:p>
        </p:txBody>
      </p:sp>
      <p:sp>
        <p:nvSpPr>
          <p:cNvPr id="132102"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2103"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2104" name="Text Box 6"/>
          <p:cNvSpPr txBox="1">
            <a:spLocks noChangeArrowheads="1"/>
          </p:cNvSpPr>
          <p:nvPr/>
        </p:nvSpPr>
        <p:spPr bwMode="auto">
          <a:xfrm>
            <a:off x="1112636" y="46656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2105" name="Group 7"/>
          <p:cNvGrpSpPr>
            <a:grpSpLocks/>
          </p:cNvGrpSpPr>
          <p:nvPr/>
        </p:nvGrpSpPr>
        <p:grpSpPr bwMode="auto">
          <a:xfrm>
            <a:off x="2157413" y="1644650"/>
            <a:ext cx="1806575" cy="1879600"/>
            <a:chOff x="1107" y="1162"/>
            <a:chExt cx="1138" cy="1184"/>
          </a:xfrm>
        </p:grpSpPr>
        <p:grpSp>
          <p:nvGrpSpPr>
            <p:cNvPr id="132126" name="Group 8"/>
            <p:cNvGrpSpPr>
              <a:grpSpLocks/>
            </p:cNvGrpSpPr>
            <p:nvPr/>
          </p:nvGrpSpPr>
          <p:grpSpPr bwMode="auto">
            <a:xfrm>
              <a:off x="1107" y="1538"/>
              <a:ext cx="856" cy="808"/>
              <a:chOff x="1008" y="2720"/>
              <a:chExt cx="856" cy="808"/>
            </a:xfrm>
          </p:grpSpPr>
          <p:sp>
            <p:nvSpPr>
              <p:cNvPr id="132128"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2129"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0"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1"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2"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3"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4"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5"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36"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2127"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2106" name="Group 19"/>
          <p:cNvGrpSpPr>
            <a:grpSpLocks/>
          </p:cNvGrpSpPr>
          <p:nvPr/>
        </p:nvGrpSpPr>
        <p:grpSpPr bwMode="auto">
          <a:xfrm>
            <a:off x="4984750" y="1633538"/>
            <a:ext cx="1876425" cy="1792287"/>
            <a:chOff x="2241" y="1182"/>
            <a:chExt cx="1182" cy="1129"/>
          </a:xfrm>
        </p:grpSpPr>
        <p:grpSp>
          <p:nvGrpSpPr>
            <p:cNvPr id="132114" name="Group 20"/>
            <p:cNvGrpSpPr>
              <a:grpSpLocks/>
            </p:cNvGrpSpPr>
            <p:nvPr/>
          </p:nvGrpSpPr>
          <p:grpSpPr bwMode="auto">
            <a:xfrm>
              <a:off x="2446" y="1572"/>
              <a:ext cx="712" cy="739"/>
              <a:chOff x="2496" y="2725"/>
              <a:chExt cx="712" cy="739"/>
            </a:xfrm>
          </p:grpSpPr>
          <p:sp>
            <p:nvSpPr>
              <p:cNvPr id="132116"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2117"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2118" name="Group 23"/>
              <p:cNvGrpSpPr>
                <a:grpSpLocks/>
              </p:cNvGrpSpPr>
              <p:nvPr/>
            </p:nvGrpSpPr>
            <p:grpSpPr bwMode="auto">
              <a:xfrm>
                <a:off x="3072" y="2832"/>
                <a:ext cx="136" cy="632"/>
                <a:chOff x="3072" y="2832"/>
                <a:chExt cx="136" cy="632"/>
              </a:xfrm>
            </p:grpSpPr>
            <p:sp>
              <p:nvSpPr>
                <p:cNvPr id="132123"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24"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25"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2119" name="Group 27"/>
              <p:cNvGrpSpPr>
                <a:grpSpLocks/>
              </p:cNvGrpSpPr>
              <p:nvPr/>
            </p:nvGrpSpPr>
            <p:grpSpPr bwMode="auto">
              <a:xfrm flipH="1">
                <a:off x="2496" y="2832"/>
                <a:ext cx="136" cy="632"/>
                <a:chOff x="3072" y="2832"/>
                <a:chExt cx="136" cy="632"/>
              </a:xfrm>
            </p:grpSpPr>
            <p:sp>
              <p:nvSpPr>
                <p:cNvPr id="132120"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21"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122"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2115"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2107"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2108" name="Freeform 33"/>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2109" name="Rectangle 34"/>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2110" name="Freeform 35"/>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2111" name="Freeform 36"/>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
        <p:nvSpPr>
          <p:cNvPr id="132112" name="Line 37"/>
          <p:cNvSpPr>
            <a:spLocks noChangeShapeType="1"/>
          </p:cNvSpPr>
          <p:nvPr/>
        </p:nvSpPr>
        <p:spPr bwMode="auto">
          <a:xfrm>
            <a:off x="3543300" y="3111500"/>
            <a:ext cx="1257300" cy="1714500"/>
          </a:xfrm>
          <a:prstGeom prst="line">
            <a:avLst/>
          </a:prstGeom>
          <a:noFill/>
          <a:ln w="57150">
            <a:solidFill>
              <a:srgbClr val="FF66CC"/>
            </a:solidFill>
            <a:prstDash val="sysDot"/>
            <a:round/>
            <a:headEnd/>
            <a:tailEnd type="triangle" w="med" len="med"/>
          </a:ln>
        </p:spPr>
        <p:txBody>
          <a:bodyPr wrap="none" anchor="ctr"/>
          <a:lstStyle/>
          <a:p>
            <a:endParaRPr lang="en-US">
              <a:latin typeface="Arial" pitchFamily="34" charset="0"/>
              <a:cs typeface="Arial" pitchFamily="34" charset="0"/>
            </a:endParaRPr>
          </a:p>
        </p:txBody>
      </p:sp>
      <p:sp>
        <p:nvSpPr>
          <p:cNvPr id="132113" name="Line 38"/>
          <p:cNvSpPr>
            <a:spLocks noChangeShapeType="1"/>
          </p:cNvSpPr>
          <p:nvPr/>
        </p:nvSpPr>
        <p:spPr bwMode="auto">
          <a:xfrm>
            <a:off x="6273800" y="3619500"/>
            <a:ext cx="635000" cy="1206500"/>
          </a:xfrm>
          <a:prstGeom prst="line">
            <a:avLst/>
          </a:prstGeom>
          <a:noFill/>
          <a:ln w="57150">
            <a:solidFill>
              <a:srgbClr val="FF0000"/>
            </a:solidFill>
            <a:prstDash val="sysDot"/>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Art of Multiprocessor Programming</a:t>
            </a:r>
          </a:p>
        </p:txBody>
      </p:sp>
      <p:sp>
        <p:nvSpPr>
          <p:cNvPr id="133123" name="Slide Number Placeholder 4"/>
          <p:cNvSpPr>
            <a:spLocks noGrp="1"/>
          </p:cNvSpPr>
          <p:nvPr>
            <p:ph type="sldNum" sz="quarter" idx="11"/>
          </p:nvPr>
        </p:nvSpPr>
        <p:spPr>
          <a:noFill/>
        </p:spPr>
        <p:txBody>
          <a:bodyPr/>
          <a:lstStyle/>
          <a:p>
            <a:fld id="{7959651E-C806-468D-A00A-A142E6EAC975}" type="slidenum">
              <a:rPr lang="x-none" smtClean="0">
                <a:latin typeface="Arial" pitchFamily="34" charset="0"/>
                <a:cs typeface="Arial" pitchFamily="34" charset="0"/>
              </a:rPr>
              <a:pPr/>
              <a:t>134</a:t>
            </a:fld>
            <a:endParaRPr lang="en-US" smtClean="0">
              <a:latin typeface="Arial" pitchFamily="34" charset="0"/>
              <a:cs typeface="Arial" pitchFamily="34" charset="0"/>
            </a:endParaRPr>
          </a:p>
        </p:txBody>
      </p:sp>
      <p:pic>
        <p:nvPicPr>
          <p:cNvPr id="1331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3125" name="Rectangle 3"/>
          <p:cNvSpPr>
            <a:spLocks noGrp="1" noChangeArrowheads="1"/>
          </p:cNvSpPr>
          <p:nvPr>
            <p:ph type="title"/>
          </p:nvPr>
        </p:nvSpPr>
        <p:spPr/>
        <p:txBody>
          <a:bodyPr/>
          <a:lstStyle/>
          <a:p>
            <a:r>
              <a:rPr lang="en-US" smtClean="0"/>
              <a:t>Red Wants the Lock</a:t>
            </a:r>
          </a:p>
        </p:txBody>
      </p:sp>
      <p:sp>
        <p:nvSpPr>
          <p:cNvPr id="133126"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3127"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3128" name="Text Box 6"/>
          <p:cNvSpPr txBox="1">
            <a:spLocks noChangeArrowheads="1"/>
          </p:cNvSpPr>
          <p:nvPr/>
        </p:nvSpPr>
        <p:spPr bwMode="auto">
          <a:xfrm>
            <a:off x="1112636" y="46656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3129" name="Group 7"/>
          <p:cNvGrpSpPr>
            <a:grpSpLocks/>
          </p:cNvGrpSpPr>
          <p:nvPr/>
        </p:nvGrpSpPr>
        <p:grpSpPr bwMode="auto">
          <a:xfrm>
            <a:off x="2157413" y="1644650"/>
            <a:ext cx="1806575" cy="1879600"/>
            <a:chOff x="1107" y="1162"/>
            <a:chExt cx="1138" cy="1184"/>
          </a:xfrm>
        </p:grpSpPr>
        <p:grpSp>
          <p:nvGrpSpPr>
            <p:cNvPr id="133152" name="Group 8"/>
            <p:cNvGrpSpPr>
              <a:grpSpLocks/>
            </p:cNvGrpSpPr>
            <p:nvPr/>
          </p:nvGrpSpPr>
          <p:grpSpPr bwMode="auto">
            <a:xfrm>
              <a:off x="1107" y="1538"/>
              <a:ext cx="856" cy="808"/>
              <a:chOff x="1008" y="2720"/>
              <a:chExt cx="856" cy="808"/>
            </a:xfrm>
          </p:grpSpPr>
          <p:sp>
            <p:nvSpPr>
              <p:cNvPr id="133154"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3155"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6"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7"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8"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9"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60"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61"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62"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3153"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3130" name="Group 19"/>
          <p:cNvGrpSpPr>
            <a:grpSpLocks/>
          </p:cNvGrpSpPr>
          <p:nvPr/>
        </p:nvGrpSpPr>
        <p:grpSpPr bwMode="auto">
          <a:xfrm>
            <a:off x="4984750" y="1633538"/>
            <a:ext cx="1876425" cy="1792287"/>
            <a:chOff x="2241" y="1182"/>
            <a:chExt cx="1182" cy="1129"/>
          </a:xfrm>
        </p:grpSpPr>
        <p:grpSp>
          <p:nvGrpSpPr>
            <p:cNvPr id="133140" name="Group 20"/>
            <p:cNvGrpSpPr>
              <a:grpSpLocks/>
            </p:cNvGrpSpPr>
            <p:nvPr/>
          </p:nvGrpSpPr>
          <p:grpSpPr bwMode="auto">
            <a:xfrm>
              <a:off x="2446" y="1572"/>
              <a:ext cx="712" cy="739"/>
              <a:chOff x="2496" y="2725"/>
              <a:chExt cx="712" cy="739"/>
            </a:xfrm>
          </p:grpSpPr>
          <p:sp>
            <p:nvSpPr>
              <p:cNvPr id="133142"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3143"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3144" name="Group 23"/>
              <p:cNvGrpSpPr>
                <a:grpSpLocks/>
              </p:cNvGrpSpPr>
              <p:nvPr/>
            </p:nvGrpSpPr>
            <p:grpSpPr bwMode="auto">
              <a:xfrm>
                <a:off x="3072" y="2832"/>
                <a:ext cx="136" cy="632"/>
                <a:chOff x="3072" y="2832"/>
                <a:chExt cx="136" cy="632"/>
              </a:xfrm>
            </p:grpSpPr>
            <p:sp>
              <p:nvSpPr>
                <p:cNvPr id="133149"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0"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51"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3145" name="Group 27"/>
              <p:cNvGrpSpPr>
                <a:grpSpLocks/>
              </p:cNvGrpSpPr>
              <p:nvPr/>
            </p:nvGrpSpPr>
            <p:grpSpPr bwMode="auto">
              <a:xfrm flipH="1">
                <a:off x="2496" y="2832"/>
                <a:ext cx="136" cy="632"/>
                <a:chOff x="3072" y="2832"/>
                <a:chExt cx="136" cy="632"/>
              </a:xfrm>
            </p:grpSpPr>
            <p:sp>
              <p:nvSpPr>
                <p:cNvPr id="133146"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47"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148"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3141"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3131"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3132" name="Freeform 33"/>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3133" name="Rectangle 34"/>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3134" name="Freeform 35"/>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3135" name="Freeform 36"/>
          <p:cNvSpPr>
            <a:spLocks/>
          </p:cNvSpPr>
          <p:nvPr/>
        </p:nvSpPr>
        <p:spPr bwMode="auto">
          <a:xfrm>
            <a:off x="5527675" y="3629025"/>
            <a:ext cx="727075" cy="1382713"/>
          </a:xfrm>
          <a:custGeom>
            <a:avLst/>
            <a:gdLst>
              <a:gd name="T0" fmla="*/ 2147483647 w 458"/>
              <a:gd name="T1" fmla="*/ 0 h 871"/>
              <a:gd name="T2" fmla="*/ 2147483647 w 458"/>
              <a:gd name="T3" fmla="*/ 2147483647 h 871"/>
              <a:gd name="T4" fmla="*/ 2147483647 w 458"/>
              <a:gd name="T5" fmla="*/ 2147483647 h 871"/>
              <a:gd name="T6" fmla="*/ 0 w 458"/>
              <a:gd name="T7" fmla="*/ 2147483647 h 871"/>
              <a:gd name="T8" fmla="*/ 0 60000 65536"/>
              <a:gd name="T9" fmla="*/ 0 60000 65536"/>
              <a:gd name="T10" fmla="*/ 0 60000 65536"/>
              <a:gd name="T11" fmla="*/ 0 60000 65536"/>
              <a:gd name="T12" fmla="*/ 0 w 458"/>
              <a:gd name="T13" fmla="*/ 0 h 871"/>
              <a:gd name="T14" fmla="*/ 458 w 458"/>
              <a:gd name="T15" fmla="*/ 871 h 871"/>
            </a:gdLst>
            <a:ahLst/>
            <a:cxnLst>
              <a:cxn ang="T8">
                <a:pos x="T0" y="T1"/>
              </a:cxn>
              <a:cxn ang="T9">
                <a:pos x="T2" y="T3"/>
              </a:cxn>
              <a:cxn ang="T10">
                <a:pos x="T4" y="T5"/>
              </a:cxn>
              <a:cxn ang="T11">
                <a:pos x="T6" y="T7"/>
              </a:cxn>
            </a:cxnLst>
            <a:rect l="T12" t="T13" r="T14" b="T15"/>
            <a:pathLst>
              <a:path w="458" h="871">
                <a:moveTo>
                  <a:pt x="182" y="0"/>
                </a:moveTo>
                <a:cubicBezTo>
                  <a:pt x="225" y="66"/>
                  <a:pt x="422" y="276"/>
                  <a:pt x="440" y="397"/>
                </a:cubicBezTo>
                <a:cubicBezTo>
                  <a:pt x="458" y="518"/>
                  <a:pt x="365" y="646"/>
                  <a:pt x="292" y="725"/>
                </a:cubicBezTo>
                <a:cubicBezTo>
                  <a:pt x="219" y="804"/>
                  <a:pt x="61" y="841"/>
                  <a:pt x="0" y="871"/>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
        <p:nvSpPr>
          <p:cNvPr id="133136" name="Line 37"/>
          <p:cNvSpPr>
            <a:spLocks noChangeShapeType="1"/>
          </p:cNvSpPr>
          <p:nvPr/>
        </p:nvSpPr>
        <p:spPr bwMode="auto">
          <a:xfrm>
            <a:off x="3543300" y="3111500"/>
            <a:ext cx="1257300" cy="1714500"/>
          </a:xfrm>
          <a:prstGeom prst="line">
            <a:avLst/>
          </a:prstGeom>
          <a:noFill/>
          <a:ln w="57150">
            <a:solidFill>
              <a:srgbClr val="FF66CC"/>
            </a:solidFill>
            <a:prstDash val="sysDot"/>
            <a:round/>
            <a:headEnd/>
            <a:tailEnd type="triangle" w="med" len="med"/>
          </a:ln>
        </p:spPr>
        <p:txBody>
          <a:bodyPr wrap="none" anchor="ctr"/>
          <a:lstStyle/>
          <a:p>
            <a:endParaRPr lang="en-US">
              <a:latin typeface="Arial" pitchFamily="34" charset="0"/>
              <a:cs typeface="Arial" pitchFamily="34" charset="0"/>
            </a:endParaRPr>
          </a:p>
        </p:txBody>
      </p:sp>
      <p:sp>
        <p:nvSpPr>
          <p:cNvPr id="133137" name="Line 38"/>
          <p:cNvSpPr>
            <a:spLocks noChangeShapeType="1"/>
          </p:cNvSpPr>
          <p:nvPr/>
        </p:nvSpPr>
        <p:spPr bwMode="auto">
          <a:xfrm>
            <a:off x="6273800" y="3619500"/>
            <a:ext cx="635000" cy="1206500"/>
          </a:xfrm>
          <a:prstGeom prst="line">
            <a:avLst/>
          </a:prstGeom>
          <a:noFill/>
          <a:ln w="57150">
            <a:solidFill>
              <a:srgbClr val="FF0000"/>
            </a:solidFill>
            <a:prstDash val="sysDot"/>
            <a:round/>
            <a:headEnd/>
            <a:tailEnd type="triangle" w="med" len="med"/>
          </a:ln>
        </p:spPr>
        <p:txBody>
          <a:bodyPr wrap="none" anchor="ctr"/>
          <a:lstStyle/>
          <a:p>
            <a:endParaRPr lang="en-US">
              <a:latin typeface="Arial" pitchFamily="34" charset="0"/>
              <a:cs typeface="Arial" pitchFamily="34" charset="0"/>
            </a:endParaRPr>
          </a:p>
        </p:txBody>
      </p:sp>
      <p:sp>
        <p:nvSpPr>
          <p:cNvPr id="133138" name="Freeform 39"/>
          <p:cNvSpPr>
            <a:spLocks/>
          </p:cNvSpPr>
          <p:nvPr/>
        </p:nvSpPr>
        <p:spPr bwMode="auto">
          <a:xfrm>
            <a:off x="2884488" y="2741613"/>
            <a:ext cx="4087812" cy="2719387"/>
          </a:xfrm>
          <a:custGeom>
            <a:avLst/>
            <a:gdLst>
              <a:gd name="T0" fmla="*/ 2147483647 w 2575"/>
              <a:gd name="T1" fmla="*/ 2147483647 h 1713"/>
              <a:gd name="T2" fmla="*/ 2147483647 w 2575"/>
              <a:gd name="T3" fmla="*/ 2147483647 h 1713"/>
              <a:gd name="T4" fmla="*/ 2147483647 w 2575"/>
              <a:gd name="T5" fmla="*/ 2147483647 h 1713"/>
              <a:gd name="T6" fmla="*/ 2147483647 w 2575"/>
              <a:gd name="T7" fmla="*/ 2147483647 h 1713"/>
              <a:gd name="T8" fmla="*/ 2147483647 w 2575"/>
              <a:gd name="T9" fmla="*/ 2147483647 h 1713"/>
              <a:gd name="T10" fmla="*/ 2147483647 w 2575"/>
              <a:gd name="T11" fmla="*/ 2147483647 h 1713"/>
              <a:gd name="T12" fmla="*/ 2147483647 w 2575"/>
              <a:gd name="T13" fmla="*/ 2147483647 h 1713"/>
              <a:gd name="T14" fmla="*/ 2147483647 w 2575"/>
              <a:gd name="T15" fmla="*/ 2147483647 h 1713"/>
              <a:gd name="T16" fmla="*/ 2147483647 w 2575"/>
              <a:gd name="T17" fmla="*/ 2147483647 h 1713"/>
              <a:gd name="T18" fmla="*/ 2147483647 w 2575"/>
              <a:gd name="T19" fmla="*/ 2147483647 h 1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5"/>
              <a:gd name="T31" fmla="*/ 0 h 1713"/>
              <a:gd name="T32" fmla="*/ 2575 w 2575"/>
              <a:gd name="T33" fmla="*/ 1713 h 17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5" h="1713">
                <a:moveTo>
                  <a:pt x="255" y="1577"/>
                </a:moveTo>
                <a:cubicBezTo>
                  <a:pt x="261" y="1567"/>
                  <a:pt x="267" y="1558"/>
                  <a:pt x="319" y="1465"/>
                </a:cubicBezTo>
                <a:cubicBezTo>
                  <a:pt x="371" y="1372"/>
                  <a:pt x="615" y="1204"/>
                  <a:pt x="567" y="1017"/>
                </a:cubicBezTo>
                <a:cubicBezTo>
                  <a:pt x="519" y="830"/>
                  <a:pt x="62" y="481"/>
                  <a:pt x="31" y="345"/>
                </a:cubicBezTo>
                <a:cubicBezTo>
                  <a:pt x="0" y="209"/>
                  <a:pt x="159" y="0"/>
                  <a:pt x="383" y="201"/>
                </a:cubicBezTo>
                <a:cubicBezTo>
                  <a:pt x="607" y="402"/>
                  <a:pt x="1090" y="1393"/>
                  <a:pt x="1375" y="1553"/>
                </a:cubicBezTo>
                <a:cubicBezTo>
                  <a:pt x="1660" y="1713"/>
                  <a:pt x="2034" y="1362"/>
                  <a:pt x="2095" y="1161"/>
                </a:cubicBezTo>
                <a:cubicBezTo>
                  <a:pt x="2156" y="960"/>
                  <a:pt x="1734" y="460"/>
                  <a:pt x="1743" y="345"/>
                </a:cubicBezTo>
                <a:cubicBezTo>
                  <a:pt x="1752" y="230"/>
                  <a:pt x="2012" y="296"/>
                  <a:pt x="2151" y="473"/>
                </a:cubicBezTo>
                <a:cubicBezTo>
                  <a:pt x="2290" y="650"/>
                  <a:pt x="2432" y="1029"/>
                  <a:pt x="2575" y="1409"/>
                </a:cubicBezTo>
              </a:path>
            </a:pathLst>
          </a:custGeom>
          <a:noFill/>
          <a:ln w="57150">
            <a:solidFill>
              <a:schemeClr val="tx1"/>
            </a:solidFill>
            <a:prstDash val="dash"/>
            <a:round/>
            <a:headEnd type="triangle" w="med" len="med"/>
            <a:tailEnd/>
          </a:ln>
        </p:spPr>
        <p:txBody>
          <a:bodyPr wrap="none" anchor="ctr"/>
          <a:lstStyle/>
          <a:p>
            <a:endParaRPr lang="en-US">
              <a:latin typeface="Arial" pitchFamily="34" charset="0"/>
              <a:cs typeface="Arial" pitchFamily="34" charset="0"/>
            </a:endParaRPr>
          </a:p>
        </p:txBody>
      </p:sp>
      <p:sp>
        <p:nvSpPr>
          <p:cNvPr id="133139" name="Text Box 40"/>
          <p:cNvSpPr txBox="1">
            <a:spLocks noChangeArrowheads="1"/>
          </p:cNvSpPr>
          <p:nvPr/>
        </p:nvSpPr>
        <p:spPr bwMode="auto">
          <a:xfrm>
            <a:off x="7011988" y="3387725"/>
            <a:ext cx="1957387" cy="946150"/>
          </a:xfrm>
          <a:prstGeom prst="rect">
            <a:avLst/>
          </a:prstGeom>
          <a:noFill/>
          <a:ln w="9525">
            <a:noFill/>
            <a:miter lim="800000"/>
            <a:headEnd/>
            <a:tailEnd/>
          </a:ln>
        </p:spPr>
        <p:txBody>
          <a:bodyPr wrap="none">
            <a:spAutoFit/>
          </a:bodyPr>
          <a:lstStyle/>
          <a:p>
            <a:pPr algn="ctr"/>
            <a:r>
              <a:rPr lang="en-US" sz="2800" dirty="0">
                <a:solidFill>
                  <a:schemeClr val="tx1"/>
                </a:solidFill>
                <a:latin typeface="Arial" pitchFamily="34" charset="0"/>
                <a:cs typeface="Arial" pitchFamily="34" charset="0"/>
              </a:rPr>
              <a:t>Implicit</a:t>
            </a:r>
          </a:p>
          <a:p>
            <a:pPr algn="ctr"/>
            <a:r>
              <a:rPr lang="en-US" sz="2800" dirty="0">
                <a:solidFill>
                  <a:schemeClr val="tx1"/>
                </a:solidFill>
                <a:latin typeface="Arial" pitchFamily="34" charset="0"/>
                <a:cs typeface="Arial" pitchFamily="34" charset="0"/>
              </a:rPr>
              <a:t>Linked list</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Art of Multiprocessor Programming</a:t>
            </a:r>
          </a:p>
        </p:txBody>
      </p:sp>
      <p:sp>
        <p:nvSpPr>
          <p:cNvPr id="134147" name="Slide Number Placeholder 4"/>
          <p:cNvSpPr>
            <a:spLocks noGrp="1"/>
          </p:cNvSpPr>
          <p:nvPr>
            <p:ph type="sldNum" sz="quarter" idx="11"/>
          </p:nvPr>
        </p:nvSpPr>
        <p:spPr>
          <a:noFill/>
        </p:spPr>
        <p:txBody>
          <a:bodyPr/>
          <a:lstStyle/>
          <a:p>
            <a:fld id="{F41840C4-278D-45DD-B928-7D829F8171F8}" type="slidenum">
              <a:rPr lang="x-none" smtClean="0">
                <a:latin typeface="Arial" pitchFamily="34" charset="0"/>
                <a:cs typeface="Arial" pitchFamily="34" charset="0"/>
              </a:rPr>
              <a:pPr/>
              <a:t>135</a:t>
            </a:fld>
            <a:endParaRPr lang="en-US" smtClean="0">
              <a:latin typeface="Arial" pitchFamily="34" charset="0"/>
              <a:cs typeface="Arial" pitchFamily="34" charset="0"/>
            </a:endParaRPr>
          </a:p>
        </p:txBody>
      </p:sp>
      <p:pic>
        <p:nvPicPr>
          <p:cNvPr id="1341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4149" name="Rectangle 3"/>
          <p:cNvSpPr>
            <a:spLocks noGrp="1" noChangeArrowheads="1"/>
          </p:cNvSpPr>
          <p:nvPr>
            <p:ph type="title"/>
          </p:nvPr>
        </p:nvSpPr>
        <p:spPr/>
        <p:txBody>
          <a:bodyPr/>
          <a:lstStyle/>
          <a:p>
            <a:r>
              <a:rPr lang="en-US" smtClean="0"/>
              <a:t>Red Wants the Lock</a:t>
            </a:r>
          </a:p>
        </p:txBody>
      </p:sp>
      <p:sp>
        <p:nvSpPr>
          <p:cNvPr id="134150"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4151"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4152" name="Text Box 6"/>
          <p:cNvSpPr txBox="1">
            <a:spLocks noChangeArrowheads="1"/>
          </p:cNvSpPr>
          <p:nvPr/>
        </p:nvSpPr>
        <p:spPr bwMode="auto">
          <a:xfrm>
            <a:off x="11507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4153" name="Group 7"/>
          <p:cNvGrpSpPr>
            <a:grpSpLocks/>
          </p:cNvGrpSpPr>
          <p:nvPr/>
        </p:nvGrpSpPr>
        <p:grpSpPr bwMode="auto">
          <a:xfrm>
            <a:off x="2157413" y="1644650"/>
            <a:ext cx="1806575" cy="1879600"/>
            <a:chOff x="1107" y="1162"/>
            <a:chExt cx="1138" cy="1184"/>
          </a:xfrm>
        </p:grpSpPr>
        <p:grpSp>
          <p:nvGrpSpPr>
            <p:cNvPr id="134193" name="Group 8"/>
            <p:cNvGrpSpPr>
              <a:grpSpLocks/>
            </p:cNvGrpSpPr>
            <p:nvPr/>
          </p:nvGrpSpPr>
          <p:grpSpPr bwMode="auto">
            <a:xfrm>
              <a:off x="1107" y="1538"/>
              <a:ext cx="856" cy="808"/>
              <a:chOff x="1008" y="2720"/>
              <a:chExt cx="856" cy="808"/>
            </a:xfrm>
          </p:grpSpPr>
          <p:sp>
            <p:nvSpPr>
              <p:cNvPr id="134195"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4196"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97"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98"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99"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200"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201"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202"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203"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4194"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4154" name="Group 19"/>
          <p:cNvGrpSpPr>
            <a:grpSpLocks/>
          </p:cNvGrpSpPr>
          <p:nvPr/>
        </p:nvGrpSpPr>
        <p:grpSpPr bwMode="auto">
          <a:xfrm>
            <a:off x="4984750" y="1633538"/>
            <a:ext cx="1876425" cy="1792287"/>
            <a:chOff x="2241" y="1182"/>
            <a:chExt cx="1182" cy="1129"/>
          </a:xfrm>
        </p:grpSpPr>
        <p:grpSp>
          <p:nvGrpSpPr>
            <p:cNvPr id="134181" name="Group 20"/>
            <p:cNvGrpSpPr>
              <a:grpSpLocks/>
            </p:cNvGrpSpPr>
            <p:nvPr/>
          </p:nvGrpSpPr>
          <p:grpSpPr bwMode="auto">
            <a:xfrm>
              <a:off x="2446" y="1572"/>
              <a:ext cx="712" cy="739"/>
              <a:chOff x="2496" y="2725"/>
              <a:chExt cx="712" cy="739"/>
            </a:xfrm>
          </p:grpSpPr>
          <p:sp>
            <p:nvSpPr>
              <p:cNvPr id="134183"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4184"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4185" name="Group 23"/>
              <p:cNvGrpSpPr>
                <a:grpSpLocks/>
              </p:cNvGrpSpPr>
              <p:nvPr/>
            </p:nvGrpSpPr>
            <p:grpSpPr bwMode="auto">
              <a:xfrm>
                <a:off x="3072" y="2832"/>
                <a:ext cx="136" cy="632"/>
                <a:chOff x="3072" y="2832"/>
                <a:chExt cx="136" cy="632"/>
              </a:xfrm>
            </p:grpSpPr>
            <p:sp>
              <p:nvSpPr>
                <p:cNvPr id="134190"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91"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92"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4186" name="Group 27"/>
              <p:cNvGrpSpPr>
                <a:grpSpLocks/>
              </p:cNvGrpSpPr>
              <p:nvPr/>
            </p:nvGrpSpPr>
            <p:grpSpPr bwMode="auto">
              <a:xfrm flipH="1">
                <a:off x="2496" y="2832"/>
                <a:ext cx="136" cy="632"/>
                <a:chOff x="3072" y="2832"/>
                <a:chExt cx="136" cy="632"/>
              </a:xfrm>
            </p:grpSpPr>
            <p:sp>
              <p:nvSpPr>
                <p:cNvPr id="134187"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88"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4189"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4182"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4155"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4156" name="Freeform 33"/>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4157" name="Rectangle 34"/>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4158" name="Freeform 35"/>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4159" name="AutoShape 36"/>
          <p:cNvSpPr>
            <a:spLocks noChangeArrowheads="1"/>
          </p:cNvSpPr>
          <p:nvPr/>
        </p:nvSpPr>
        <p:spPr bwMode="auto">
          <a:xfrm>
            <a:off x="4114800" y="4808538"/>
            <a:ext cx="1765300" cy="1244600"/>
          </a:xfrm>
          <a:prstGeom prst="wedgeRoundRectCallout">
            <a:avLst>
              <a:gd name="adj1" fmla="val 50991"/>
              <a:gd name="adj2" fmla="val -149361"/>
              <a:gd name="adj3" fmla="val 16667"/>
            </a:avLst>
          </a:prstGeom>
          <a:noFill/>
          <a:ln w="38100">
            <a:solidFill>
              <a:srgbClr val="FF3300"/>
            </a:solidFill>
            <a:miter lim="800000"/>
            <a:headEnd/>
            <a:tailEnd/>
          </a:ln>
        </p:spPr>
        <p:txBody>
          <a:bodyPr anchor="ctr"/>
          <a:lstStyle/>
          <a:p>
            <a:pPr algn="ctr"/>
            <a:endParaRPr lang="en-US" b="0">
              <a:latin typeface="Arial" pitchFamily="34" charset="0"/>
              <a:cs typeface="Arial" pitchFamily="34" charset="0"/>
            </a:endParaRPr>
          </a:p>
        </p:txBody>
      </p:sp>
      <p:grpSp>
        <p:nvGrpSpPr>
          <p:cNvPr id="134160" name="Group 59"/>
          <p:cNvGrpSpPr>
            <a:grpSpLocks/>
          </p:cNvGrpSpPr>
          <p:nvPr/>
        </p:nvGrpSpPr>
        <p:grpSpPr bwMode="auto">
          <a:xfrm>
            <a:off x="5216525" y="1138238"/>
            <a:ext cx="1476375" cy="1050925"/>
            <a:chOff x="4686" y="1805"/>
            <a:chExt cx="930" cy="662"/>
          </a:xfrm>
        </p:grpSpPr>
        <p:sp>
          <p:nvSpPr>
            <p:cNvPr id="134161" name="Rectangle 60"/>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a:latin typeface="Arial" pitchFamily="34" charset="0"/>
                <a:cs typeface="Arial" pitchFamily="34" charset="0"/>
              </a:endParaRPr>
            </a:p>
          </p:txBody>
        </p:sp>
        <p:sp>
          <p:nvSpPr>
            <p:cNvPr id="134162" name="Rectangle 61"/>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a:latin typeface="Arial" pitchFamily="34" charset="0"/>
                <a:cs typeface="Arial" pitchFamily="34" charset="0"/>
              </a:endParaRPr>
            </a:p>
          </p:txBody>
        </p:sp>
        <p:sp>
          <p:nvSpPr>
            <p:cNvPr id="134163" name="Oval 62"/>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4164" name="Oval 63"/>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4165" name="Oval 64"/>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4166" name="Rectangle 65"/>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67" name="Rectangle 66"/>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68" name="Rectangle 67"/>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69" name="Rectangle 68"/>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70" name="Rectangle 69"/>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71" name="Rectangle 70"/>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72" name="Oval 71"/>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4173" name="Oval 72"/>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4174" name="Rectangle 73"/>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75" name="Rectangle 74"/>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4176" name="Arc 75"/>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34177" name="Arc 76"/>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34178" name="Oval 77"/>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4179" name="Oval 78"/>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4180" name="Freeform 79"/>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Art of Multiprocessor Programming</a:t>
            </a:r>
          </a:p>
        </p:txBody>
      </p:sp>
      <p:sp>
        <p:nvSpPr>
          <p:cNvPr id="135171" name="Slide Number Placeholder 4"/>
          <p:cNvSpPr>
            <a:spLocks noGrp="1"/>
          </p:cNvSpPr>
          <p:nvPr>
            <p:ph type="sldNum" sz="quarter" idx="11"/>
          </p:nvPr>
        </p:nvSpPr>
        <p:spPr>
          <a:noFill/>
        </p:spPr>
        <p:txBody>
          <a:bodyPr/>
          <a:lstStyle/>
          <a:p>
            <a:fld id="{A4B6AE3E-B305-4430-871A-A335283B6BAC}" type="slidenum">
              <a:rPr lang="x-none" smtClean="0">
                <a:latin typeface="Arial" pitchFamily="34" charset="0"/>
                <a:cs typeface="Arial" pitchFamily="34" charset="0"/>
              </a:rPr>
              <a:pPr/>
              <a:t>136</a:t>
            </a:fld>
            <a:endParaRPr lang="en-US" smtClean="0">
              <a:latin typeface="Arial" pitchFamily="34" charset="0"/>
              <a:cs typeface="Arial" pitchFamily="34" charset="0"/>
            </a:endParaRPr>
          </a:p>
        </p:txBody>
      </p:sp>
      <p:pic>
        <p:nvPicPr>
          <p:cNvPr id="1351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5173" name="Rectangle 3"/>
          <p:cNvSpPr>
            <a:spLocks noGrp="1" noChangeArrowheads="1"/>
          </p:cNvSpPr>
          <p:nvPr>
            <p:ph type="title"/>
          </p:nvPr>
        </p:nvSpPr>
        <p:spPr/>
        <p:txBody>
          <a:bodyPr/>
          <a:lstStyle/>
          <a:p>
            <a:r>
              <a:rPr lang="en-US" smtClean="0"/>
              <a:t>Red Wants the Lock</a:t>
            </a:r>
          </a:p>
        </p:txBody>
      </p:sp>
      <p:sp>
        <p:nvSpPr>
          <p:cNvPr id="135174"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5175"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5176" name="Text Box 6"/>
          <p:cNvSpPr txBox="1">
            <a:spLocks noChangeArrowheads="1"/>
          </p:cNvSpPr>
          <p:nvPr/>
        </p:nvSpPr>
        <p:spPr bwMode="auto">
          <a:xfrm>
            <a:off x="11507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5177" name="Group 7"/>
          <p:cNvGrpSpPr>
            <a:grpSpLocks/>
          </p:cNvGrpSpPr>
          <p:nvPr/>
        </p:nvGrpSpPr>
        <p:grpSpPr bwMode="auto">
          <a:xfrm>
            <a:off x="2157413" y="1644650"/>
            <a:ext cx="1806575" cy="1879600"/>
            <a:chOff x="1107" y="1162"/>
            <a:chExt cx="1138" cy="1184"/>
          </a:xfrm>
        </p:grpSpPr>
        <p:grpSp>
          <p:nvGrpSpPr>
            <p:cNvPr id="135219" name="Group 8"/>
            <p:cNvGrpSpPr>
              <a:grpSpLocks/>
            </p:cNvGrpSpPr>
            <p:nvPr/>
          </p:nvGrpSpPr>
          <p:grpSpPr bwMode="auto">
            <a:xfrm>
              <a:off x="1107" y="1538"/>
              <a:ext cx="856" cy="808"/>
              <a:chOff x="1008" y="2720"/>
              <a:chExt cx="856" cy="808"/>
            </a:xfrm>
          </p:grpSpPr>
          <p:sp>
            <p:nvSpPr>
              <p:cNvPr id="135221"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5222"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3"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4"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5"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6"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7"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8"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29"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5220" name="Rectangle 18"/>
            <p:cNvSpPr>
              <a:spLocks noChangeArrowheads="1"/>
            </p:cNvSpPr>
            <p:nvPr/>
          </p:nvSpPr>
          <p:spPr bwMode="auto">
            <a:xfrm>
              <a:off x="1115"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35178" name="Group 19"/>
          <p:cNvGrpSpPr>
            <a:grpSpLocks/>
          </p:cNvGrpSpPr>
          <p:nvPr/>
        </p:nvGrpSpPr>
        <p:grpSpPr bwMode="auto">
          <a:xfrm>
            <a:off x="4984750" y="1633538"/>
            <a:ext cx="1876425" cy="1792287"/>
            <a:chOff x="2241" y="1182"/>
            <a:chExt cx="1182" cy="1129"/>
          </a:xfrm>
        </p:grpSpPr>
        <p:grpSp>
          <p:nvGrpSpPr>
            <p:cNvPr id="135207" name="Group 20"/>
            <p:cNvGrpSpPr>
              <a:grpSpLocks/>
            </p:cNvGrpSpPr>
            <p:nvPr/>
          </p:nvGrpSpPr>
          <p:grpSpPr bwMode="auto">
            <a:xfrm>
              <a:off x="2446" y="1572"/>
              <a:ext cx="712" cy="739"/>
              <a:chOff x="2496" y="2725"/>
              <a:chExt cx="712" cy="739"/>
            </a:xfrm>
          </p:grpSpPr>
          <p:sp>
            <p:nvSpPr>
              <p:cNvPr id="135209"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5210"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5211" name="Group 23"/>
              <p:cNvGrpSpPr>
                <a:grpSpLocks/>
              </p:cNvGrpSpPr>
              <p:nvPr/>
            </p:nvGrpSpPr>
            <p:grpSpPr bwMode="auto">
              <a:xfrm>
                <a:off x="3072" y="2832"/>
                <a:ext cx="136" cy="632"/>
                <a:chOff x="3072" y="2832"/>
                <a:chExt cx="136" cy="632"/>
              </a:xfrm>
            </p:grpSpPr>
            <p:sp>
              <p:nvSpPr>
                <p:cNvPr id="135216"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17"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18"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5212" name="Group 27"/>
              <p:cNvGrpSpPr>
                <a:grpSpLocks/>
              </p:cNvGrpSpPr>
              <p:nvPr/>
            </p:nvGrpSpPr>
            <p:grpSpPr bwMode="auto">
              <a:xfrm flipH="1">
                <a:off x="2496" y="2832"/>
                <a:ext cx="136" cy="632"/>
                <a:chOff x="3072" y="2832"/>
                <a:chExt cx="136" cy="632"/>
              </a:xfrm>
            </p:grpSpPr>
            <p:sp>
              <p:nvSpPr>
                <p:cNvPr id="135213"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14"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215"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5208"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5179"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5180" name="Freeform 33"/>
          <p:cNvSpPr>
            <a:spLocks/>
          </p:cNvSpPr>
          <p:nvPr/>
        </p:nvSpPr>
        <p:spPr bwMode="auto">
          <a:xfrm>
            <a:off x="3216275" y="36576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5181" name="Rectangle 34"/>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5182" name="Freeform 35"/>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5183" name="AutoShape 36"/>
          <p:cNvSpPr>
            <a:spLocks noChangeArrowheads="1"/>
          </p:cNvSpPr>
          <p:nvPr/>
        </p:nvSpPr>
        <p:spPr bwMode="auto">
          <a:xfrm>
            <a:off x="5041900" y="3729038"/>
            <a:ext cx="1765300" cy="635000"/>
          </a:xfrm>
          <a:prstGeom prst="wedgeRoundRectCallout">
            <a:avLst>
              <a:gd name="adj1" fmla="val -1528"/>
              <a:gd name="adj2" fmla="val -74750"/>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grpSp>
        <p:nvGrpSpPr>
          <p:cNvPr id="135184" name="Group 37"/>
          <p:cNvGrpSpPr>
            <a:grpSpLocks/>
          </p:cNvGrpSpPr>
          <p:nvPr/>
        </p:nvGrpSpPr>
        <p:grpSpPr bwMode="auto">
          <a:xfrm>
            <a:off x="5216525" y="1138238"/>
            <a:ext cx="1476375" cy="1050925"/>
            <a:chOff x="4686" y="1805"/>
            <a:chExt cx="930" cy="662"/>
          </a:xfrm>
        </p:grpSpPr>
        <p:sp>
          <p:nvSpPr>
            <p:cNvPr id="135187" name="Rectangle 38"/>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a:latin typeface="Arial" pitchFamily="34" charset="0"/>
                <a:cs typeface="Arial" pitchFamily="34" charset="0"/>
              </a:endParaRPr>
            </a:p>
          </p:txBody>
        </p:sp>
        <p:sp>
          <p:nvSpPr>
            <p:cNvPr id="135188" name="Rectangle 39"/>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a:latin typeface="Arial" pitchFamily="34" charset="0"/>
                <a:cs typeface="Arial" pitchFamily="34" charset="0"/>
              </a:endParaRPr>
            </a:p>
          </p:txBody>
        </p:sp>
        <p:sp>
          <p:nvSpPr>
            <p:cNvPr id="135189" name="Oval 40"/>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5190" name="Oval 41"/>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5191" name="Oval 42"/>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5192" name="Rectangle 43"/>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3" name="Rectangle 44"/>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4" name="Rectangle 45"/>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5" name="Rectangle 46"/>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6" name="Rectangle 47"/>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7" name="Rectangle 48"/>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198" name="Oval 49"/>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5199" name="Oval 50"/>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5200" name="Rectangle 51"/>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201" name="Rectangle 52"/>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135202" name="Arc 53"/>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35203" name="Arc 54"/>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135204" name="Oval 55"/>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135205" name="Oval 56"/>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135206" name="Freeform 57"/>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sp>
        <p:nvSpPr>
          <p:cNvPr id="135185" name="Rectangle 58"/>
          <p:cNvSpPr>
            <a:spLocks noChangeArrowheads="1"/>
          </p:cNvSpPr>
          <p:nvPr/>
        </p:nvSpPr>
        <p:spPr bwMode="auto">
          <a:xfrm>
            <a:off x="5407025" y="3802063"/>
            <a:ext cx="1136650" cy="4921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5186" name="Text Box 59"/>
          <p:cNvSpPr txBox="1">
            <a:spLocks noChangeArrowheads="1"/>
          </p:cNvSpPr>
          <p:nvPr/>
        </p:nvSpPr>
        <p:spPr bwMode="auto">
          <a:xfrm>
            <a:off x="7037388" y="3424238"/>
            <a:ext cx="2133918" cy="1200329"/>
          </a:xfrm>
          <a:prstGeom prst="rect">
            <a:avLst/>
          </a:prstGeom>
          <a:noFill/>
          <a:ln w="9525">
            <a:noFill/>
            <a:miter lim="800000"/>
            <a:headEnd/>
            <a:tailEnd/>
          </a:ln>
        </p:spPr>
        <p:txBody>
          <a:bodyPr wrap="none">
            <a:spAutoFit/>
          </a:bodyPr>
          <a:lstStyle/>
          <a:p>
            <a:pPr algn="l"/>
            <a:r>
              <a:rPr lang="en-US" sz="2400">
                <a:solidFill>
                  <a:srgbClr val="FF0000"/>
                </a:solidFill>
                <a:latin typeface="Arial" pitchFamily="34" charset="0"/>
                <a:cs typeface="Arial" pitchFamily="34" charset="0"/>
              </a:rPr>
              <a:t>Actually, it </a:t>
            </a:r>
          </a:p>
          <a:p>
            <a:pPr algn="l"/>
            <a:r>
              <a:rPr lang="en-US" sz="2400">
                <a:solidFill>
                  <a:srgbClr val="FF0000"/>
                </a:solidFill>
                <a:latin typeface="Arial" pitchFamily="34" charset="0"/>
                <a:cs typeface="Arial" pitchFamily="34" charset="0"/>
              </a:rPr>
              <a:t>spins on </a:t>
            </a:r>
          </a:p>
          <a:p>
            <a:pPr algn="l"/>
            <a:r>
              <a:rPr lang="en-US" sz="2400">
                <a:solidFill>
                  <a:srgbClr val="FF0000"/>
                </a:solidFill>
                <a:latin typeface="Arial" pitchFamily="34" charset="0"/>
                <a:cs typeface="Arial" pitchFamily="34" charset="0"/>
              </a:rPr>
              <a:t>cached copy </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Art of Multiprocessor Programming</a:t>
            </a:r>
          </a:p>
        </p:txBody>
      </p:sp>
      <p:sp>
        <p:nvSpPr>
          <p:cNvPr id="136195" name="Slide Number Placeholder 4"/>
          <p:cNvSpPr>
            <a:spLocks noGrp="1"/>
          </p:cNvSpPr>
          <p:nvPr>
            <p:ph type="sldNum" sz="quarter" idx="11"/>
          </p:nvPr>
        </p:nvSpPr>
        <p:spPr>
          <a:noFill/>
        </p:spPr>
        <p:txBody>
          <a:bodyPr/>
          <a:lstStyle/>
          <a:p>
            <a:fld id="{E59A53BD-AF33-4E45-8B7C-8BAB7A516E1B}" type="slidenum">
              <a:rPr lang="x-none" smtClean="0">
                <a:latin typeface="Arial" pitchFamily="34" charset="0"/>
                <a:cs typeface="Arial" pitchFamily="34" charset="0"/>
              </a:rPr>
              <a:pPr/>
              <a:t>137</a:t>
            </a:fld>
            <a:endParaRPr lang="en-US" smtClean="0">
              <a:latin typeface="Arial" pitchFamily="34" charset="0"/>
              <a:cs typeface="Arial" pitchFamily="34" charset="0"/>
            </a:endParaRPr>
          </a:p>
        </p:txBody>
      </p:sp>
      <p:pic>
        <p:nvPicPr>
          <p:cNvPr id="1361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6197" name="Rectangle 3"/>
          <p:cNvSpPr>
            <a:spLocks noGrp="1" noChangeArrowheads="1"/>
          </p:cNvSpPr>
          <p:nvPr>
            <p:ph type="title"/>
          </p:nvPr>
        </p:nvSpPr>
        <p:spPr/>
        <p:txBody>
          <a:bodyPr/>
          <a:lstStyle/>
          <a:p>
            <a:r>
              <a:rPr lang="en-US" smtClean="0"/>
              <a:t>Purple Releases</a:t>
            </a:r>
          </a:p>
        </p:txBody>
      </p:sp>
      <p:sp>
        <p:nvSpPr>
          <p:cNvPr id="13619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619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6200" name="Text Box 6"/>
          <p:cNvSpPr txBox="1">
            <a:spLocks noChangeArrowheads="1"/>
          </p:cNvSpPr>
          <p:nvPr/>
        </p:nvSpPr>
        <p:spPr bwMode="auto">
          <a:xfrm>
            <a:off x="11507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6201" name="Group 7"/>
          <p:cNvGrpSpPr>
            <a:grpSpLocks/>
          </p:cNvGrpSpPr>
          <p:nvPr/>
        </p:nvGrpSpPr>
        <p:grpSpPr bwMode="auto">
          <a:xfrm>
            <a:off x="2157413" y="1644650"/>
            <a:ext cx="1692275" cy="1879600"/>
            <a:chOff x="1107" y="1162"/>
            <a:chExt cx="1066" cy="1184"/>
          </a:xfrm>
        </p:grpSpPr>
        <p:grpSp>
          <p:nvGrpSpPr>
            <p:cNvPr id="136224" name="Group 8"/>
            <p:cNvGrpSpPr>
              <a:grpSpLocks/>
            </p:cNvGrpSpPr>
            <p:nvPr/>
          </p:nvGrpSpPr>
          <p:grpSpPr bwMode="auto">
            <a:xfrm>
              <a:off x="1107" y="1538"/>
              <a:ext cx="856" cy="808"/>
              <a:chOff x="1008" y="2720"/>
              <a:chExt cx="856" cy="808"/>
            </a:xfrm>
          </p:grpSpPr>
          <p:sp>
            <p:nvSpPr>
              <p:cNvPr id="136226" name="Rectangle 9"/>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6227" name="Freeform 10"/>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28" name="Freeform 11"/>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29" name="Freeform 12"/>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30" name="Freeform 13"/>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31" name="Freeform 14"/>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32" name="Freeform 15"/>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33" name="Freeform 16"/>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34" name="Freeform 17"/>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6225" name="Rectangle 18"/>
            <p:cNvSpPr>
              <a:spLocks noChangeArrowheads="1"/>
            </p:cNvSpPr>
            <p:nvPr/>
          </p:nvSpPr>
          <p:spPr bwMode="auto">
            <a:xfrm>
              <a:off x="1188" y="1162"/>
              <a:ext cx="98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a:t>
              </a:r>
            </a:p>
          </p:txBody>
        </p:sp>
      </p:grpSp>
      <p:grpSp>
        <p:nvGrpSpPr>
          <p:cNvPr id="136202" name="Group 19"/>
          <p:cNvGrpSpPr>
            <a:grpSpLocks/>
          </p:cNvGrpSpPr>
          <p:nvPr/>
        </p:nvGrpSpPr>
        <p:grpSpPr bwMode="auto">
          <a:xfrm>
            <a:off x="4984750" y="1633538"/>
            <a:ext cx="1876425" cy="1792287"/>
            <a:chOff x="2241" y="1182"/>
            <a:chExt cx="1182" cy="1129"/>
          </a:xfrm>
        </p:grpSpPr>
        <p:grpSp>
          <p:nvGrpSpPr>
            <p:cNvPr id="136212" name="Group 20"/>
            <p:cNvGrpSpPr>
              <a:grpSpLocks/>
            </p:cNvGrpSpPr>
            <p:nvPr/>
          </p:nvGrpSpPr>
          <p:grpSpPr bwMode="auto">
            <a:xfrm>
              <a:off x="2446" y="1572"/>
              <a:ext cx="712" cy="739"/>
              <a:chOff x="2496" y="2725"/>
              <a:chExt cx="712" cy="739"/>
            </a:xfrm>
          </p:grpSpPr>
          <p:sp>
            <p:nvSpPr>
              <p:cNvPr id="136214" name="Rectangle 2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6215" name="Freeform 2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6216" name="Group 23"/>
              <p:cNvGrpSpPr>
                <a:grpSpLocks/>
              </p:cNvGrpSpPr>
              <p:nvPr/>
            </p:nvGrpSpPr>
            <p:grpSpPr bwMode="auto">
              <a:xfrm>
                <a:off x="3072" y="2832"/>
                <a:ext cx="136" cy="632"/>
                <a:chOff x="3072" y="2832"/>
                <a:chExt cx="136" cy="632"/>
              </a:xfrm>
            </p:grpSpPr>
            <p:sp>
              <p:nvSpPr>
                <p:cNvPr id="136221" name="Freeform 2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22" name="Freeform 2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23" name="Freeform 2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6217" name="Group 27"/>
              <p:cNvGrpSpPr>
                <a:grpSpLocks/>
              </p:cNvGrpSpPr>
              <p:nvPr/>
            </p:nvGrpSpPr>
            <p:grpSpPr bwMode="auto">
              <a:xfrm flipH="1">
                <a:off x="2496" y="2832"/>
                <a:ext cx="136" cy="632"/>
                <a:chOff x="3072" y="2832"/>
                <a:chExt cx="136" cy="632"/>
              </a:xfrm>
            </p:grpSpPr>
            <p:sp>
              <p:nvSpPr>
                <p:cNvPr id="136218"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19"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220"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6213" name="Rectangle 31"/>
            <p:cNvSpPr>
              <a:spLocks noChangeArrowheads="1"/>
            </p:cNvSpPr>
            <p:nvPr/>
          </p:nvSpPr>
          <p:spPr bwMode="auto">
            <a:xfrm>
              <a:off x="2241"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36203" name="Rectangle 32"/>
          <p:cNvSpPr>
            <a:spLocks noChangeArrowheads="1"/>
          </p:cNvSpPr>
          <p:nvPr/>
        </p:nvSpPr>
        <p:spPr bwMode="auto">
          <a:xfrm>
            <a:off x="4530725" y="4983163"/>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6204" name="Freeform 33"/>
          <p:cNvSpPr>
            <a:spLocks/>
          </p:cNvSpPr>
          <p:nvPr/>
        </p:nvSpPr>
        <p:spPr bwMode="auto">
          <a:xfrm>
            <a:off x="3267075" y="3606800"/>
            <a:ext cx="790575" cy="1182688"/>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36205" name="Rectangle 34"/>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6206" name="Freeform 35"/>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36207" name="AutoShape 36"/>
          <p:cNvSpPr>
            <a:spLocks noChangeArrowheads="1"/>
          </p:cNvSpPr>
          <p:nvPr/>
        </p:nvSpPr>
        <p:spPr bwMode="auto">
          <a:xfrm>
            <a:off x="5041900" y="3729038"/>
            <a:ext cx="1765300" cy="635000"/>
          </a:xfrm>
          <a:prstGeom prst="wedgeRoundRectCallout">
            <a:avLst>
              <a:gd name="adj1" fmla="val -1528"/>
              <a:gd name="adj2" fmla="val -74750"/>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136208" name="Rectangle 58"/>
          <p:cNvSpPr>
            <a:spLocks noChangeArrowheads="1"/>
          </p:cNvSpPr>
          <p:nvPr/>
        </p:nvSpPr>
        <p:spPr bwMode="auto">
          <a:xfrm>
            <a:off x="5407025" y="3802063"/>
            <a:ext cx="1136650" cy="4921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36209" name="Freeform 60"/>
          <p:cNvSpPr>
            <a:spLocks/>
          </p:cNvSpPr>
          <p:nvPr/>
        </p:nvSpPr>
        <p:spPr bwMode="auto">
          <a:xfrm>
            <a:off x="3435350" y="3376613"/>
            <a:ext cx="1830388" cy="715962"/>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136210" name="Freeform 64"/>
          <p:cNvSpPr>
            <a:spLocks/>
          </p:cNvSpPr>
          <p:nvPr/>
        </p:nvSpPr>
        <p:spPr bwMode="auto">
          <a:xfrm>
            <a:off x="3397250" y="3490913"/>
            <a:ext cx="1119188" cy="1350962"/>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136211" name="AutoShape 65"/>
          <p:cNvSpPr>
            <a:spLocks noChangeArrowheads="1"/>
          </p:cNvSpPr>
          <p:nvPr/>
        </p:nvSpPr>
        <p:spPr bwMode="auto">
          <a:xfrm>
            <a:off x="6764338" y="3232150"/>
            <a:ext cx="2174875" cy="1592263"/>
          </a:xfrm>
          <a:prstGeom prst="cloudCallout">
            <a:avLst>
              <a:gd name="adj1" fmla="val -57884"/>
              <a:gd name="adj2" fmla="val -83500"/>
            </a:avLst>
          </a:prstGeom>
          <a:noFill/>
          <a:ln w="38100">
            <a:solidFill>
              <a:srgbClr val="FF3300"/>
            </a:solidFill>
            <a:round/>
            <a:headEnd/>
            <a:tailEnd/>
          </a:ln>
        </p:spPr>
        <p:txBody>
          <a:bodyPr anchor="ctr"/>
          <a:lstStyle/>
          <a:p>
            <a:pPr algn="ctr"/>
            <a:r>
              <a:rPr lang="en-US" sz="3200" b="0">
                <a:solidFill>
                  <a:srgbClr val="FF3300"/>
                </a:solidFill>
                <a:latin typeface="Arial" pitchFamily="34" charset="0"/>
                <a:cs typeface="Arial" pitchFamily="34" charset="0"/>
              </a:rPr>
              <a:t>Bingo!</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Art of Multiprocessor Programming</a:t>
            </a:r>
          </a:p>
        </p:txBody>
      </p:sp>
      <p:sp>
        <p:nvSpPr>
          <p:cNvPr id="137219" name="Slide Number Placeholder 4"/>
          <p:cNvSpPr>
            <a:spLocks noGrp="1"/>
          </p:cNvSpPr>
          <p:nvPr>
            <p:ph type="sldNum" sz="quarter" idx="11"/>
          </p:nvPr>
        </p:nvSpPr>
        <p:spPr>
          <a:noFill/>
        </p:spPr>
        <p:txBody>
          <a:bodyPr/>
          <a:lstStyle/>
          <a:p>
            <a:fld id="{BF513316-63FA-40D0-86CA-3855F277FFD9}" type="slidenum">
              <a:rPr lang="x-none" smtClean="0">
                <a:latin typeface="Arial" pitchFamily="34" charset="0"/>
                <a:cs typeface="Arial" pitchFamily="34" charset="0"/>
              </a:rPr>
              <a:pPr/>
              <a:t>138</a:t>
            </a:fld>
            <a:endParaRPr lang="en-US" smtClean="0">
              <a:latin typeface="Arial" pitchFamily="34" charset="0"/>
              <a:cs typeface="Arial" pitchFamily="34" charset="0"/>
            </a:endParaRPr>
          </a:p>
        </p:txBody>
      </p:sp>
      <p:pic>
        <p:nvPicPr>
          <p:cNvPr id="1372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37221" name="Rectangle 3"/>
          <p:cNvSpPr>
            <a:spLocks noGrp="1" noChangeArrowheads="1"/>
          </p:cNvSpPr>
          <p:nvPr>
            <p:ph type="title"/>
          </p:nvPr>
        </p:nvSpPr>
        <p:spPr/>
        <p:txBody>
          <a:bodyPr/>
          <a:lstStyle/>
          <a:p>
            <a:r>
              <a:rPr lang="en-US" smtClean="0"/>
              <a:t>Purple Releases</a:t>
            </a:r>
          </a:p>
        </p:txBody>
      </p:sp>
      <p:sp>
        <p:nvSpPr>
          <p:cNvPr id="137222" name="Rectangle 4"/>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7223" name="Text Box 5"/>
          <p:cNvSpPr txBox="1">
            <a:spLocks noChangeArrowheads="1"/>
          </p:cNvSpPr>
          <p:nvPr/>
        </p:nvSpPr>
        <p:spPr bwMode="auto">
          <a:xfrm>
            <a:off x="1125336" y="46656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37224" name="Group 6"/>
          <p:cNvGrpSpPr>
            <a:grpSpLocks/>
          </p:cNvGrpSpPr>
          <p:nvPr/>
        </p:nvGrpSpPr>
        <p:grpSpPr bwMode="auto">
          <a:xfrm>
            <a:off x="2157413" y="1644650"/>
            <a:ext cx="1809750" cy="1879600"/>
            <a:chOff x="1107" y="1162"/>
            <a:chExt cx="1140" cy="1184"/>
          </a:xfrm>
        </p:grpSpPr>
        <p:grpSp>
          <p:nvGrpSpPr>
            <p:cNvPr id="137240" name="Group 7"/>
            <p:cNvGrpSpPr>
              <a:grpSpLocks/>
            </p:cNvGrpSpPr>
            <p:nvPr/>
          </p:nvGrpSpPr>
          <p:grpSpPr bwMode="auto">
            <a:xfrm>
              <a:off x="1107" y="1538"/>
              <a:ext cx="856" cy="808"/>
              <a:chOff x="1008" y="2720"/>
              <a:chExt cx="856" cy="808"/>
            </a:xfrm>
          </p:grpSpPr>
          <p:sp>
            <p:nvSpPr>
              <p:cNvPr id="137242" name="Rectangle 8"/>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7243" name="Freeform 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4" name="Freeform 1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5" name="Freeform 1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6" name="Freeform 1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7" name="Freeform 1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8" name="Freeform 1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49" name="Freeform 1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50" name="Freeform 1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37241" name="Rectangle 17"/>
            <p:cNvSpPr>
              <a:spLocks noChangeArrowheads="1"/>
            </p:cNvSpPr>
            <p:nvPr/>
          </p:nvSpPr>
          <p:spPr bwMode="auto">
            <a:xfrm>
              <a:off x="1112" y="1162"/>
              <a:ext cx="1135"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grpSp>
      <p:grpSp>
        <p:nvGrpSpPr>
          <p:cNvPr id="137225" name="Group 18"/>
          <p:cNvGrpSpPr>
            <a:grpSpLocks/>
          </p:cNvGrpSpPr>
          <p:nvPr/>
        </p:nvGrpSpPr>
        <p:grpSpPr bwMode="auto">
          <a:xfrm>
            <a:off x="5024438" y="1633538"/>
            <a:ext cx="1793875" cy="1792287"/>
            <a:chOff x="2266" y="1182"/>
            <a:chExt cx="1130" cy="1129"/>
          </a:xfrm>
        </p:grpSpPr>
        <p:grpSp>
          <p:nvGrpSpPr>
            <p:cNvPr id="137228" name="Group 19"/>
            <p:cNvGrpSpPr>
              <a:grpSpLocks/>
            </p:cNvGrpSpPr>
            <p:nvPr/>
          </p:nvGrpSpPr>
          <p:grpSpPr bwMode="auto">
            <a:xfrm>
              <a:off x="2446" y="1572"/>
              <a:ext cx="712" cy="739"/>
              <a:chOff x="2496" y="2725"/>
              <a:chExt cx="712" cy="739"/>
            </a:xfrm>
          </p:grpSpPr>
          <p:sp>
            <p:nvSpPr>
              <p:cNvPr id="137230" name="Rectangle 20"/>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7231" name="Freeform 2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37232" name="Group 22"/>
              <p:cNvGrpSpPr>
                <a:grpSpLocks/>
              </p:cNvGrpSpPr>
              <p:nvPr/>
            </p:nvGrpSpPr>
            <p:grpSpPr bwMode="auto">
              <a:xfrm>
                <a:off x="3072" y="2832"/>
                <a:ext cx="136" cy="632"/>
                <a:chOff x="3072" y="2832"/>
                <a:chExt cx="136" cy="632"/>
              </a:xfrm>
            </p:grpSpPr>
            <p:sp>
              <p:nvSpPr>
                <p:cNvPr id="137237" name="Freeform 2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38" name="Freeform 2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39" name="Freeform 2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7233" name="Group 26"/>
              <p:cNvGrpSpPr>
                <a:grpSpLocks/>
              </p:cNvGrpSpPr>
              <p:nvPr/>
            </p:nvGrpSpPr>
            <p:grpSpPr bwMode="auto">
              <a:xfrm flipH="1">
                <a:off x="2496" y="2832"/>
                <a:ext cx="136" cy="632"/>
                <a:chOff x="3072" y="2832"/>
                <a:chExt cx="136" cy="632"/>
              </a:xfrm>
            </p:grpSpPr>
            <p:sp>
              <p:nvSpPr>
                <p:cNvPr id="137234"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35"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236"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37229" name="Rectangle 30"/>
            <p:cNvSpPr>
              <a:spLocks noChangeArrowheads="1"/>
            </p:cNvSpPr>
            <p:nvPr/>
          </p:nvSpPr>
          <p:spPr bwMode="auto">
            <a:xfrm>
              <a:off x="2266" y="118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37226" name="Rectangle 31"/>
          <p:cNvSpPr>
            <a:spLocks noChangeArrowheads="1"/>
          </p:cNvSpPr>
          <p:nvPr/>
        </p:nvSpPr>
        <p:spPr bwMode="auto">
          <a:xfrm>
            <a:off x="6232525" y="4999038"/>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37227" name="Freeform 32"/>
          <p:cNvSpPr>
            <a:spLocks/>
          </p:cNvSpPr>
          <p:nvPr/>
        </p:nvSpPr>
        <p:spPr bwMode="auto">
          <a:xfrm>
            <a:off x="1423988" y="5738813"/>
            <a:ext cx="4960937" cy="968375"/>
          </a:xfrm>
          <a:custGeom>
            <a:avLst/>
            <a:gdLst>
              <a:gd name="T0" fmla="*/ 2147483647 w 3125"/>
              <a:gd name="T1" fmla="*/ 0 h 610"/>
              <a:gd name="T2" fmla="*/ 2147483647 w 3125"/>
              <a:gd name="T3" fmla="*/ 2147483647 h 610"/>
              <a:gd name="T4" fmla="*/ 2147483647 w 3125"/>
              <a:gd name="T5" fmla="*/ 2147483647 h 610"/>
              <a:gd name="T6" fmla="*/ 2147483647 w 3125"/>
              <a:gd name="T7" fmla="*/ 2147483647 h 610"/>
              <a:gd name="T8" fmla="*/ 0 60000 65536"/>
              <a:gd name="T9" fmla="*/ 0 60000 65536"/>
              <a:gd name="T10" fmla="*/ 0 60000 65536"/>
              <a:gd name="T11" fmla="*/ 0 60000 65536"/>
              <a:gd name="T12" fmla="*/ 0 w 3125"/>
              <a:gd name="T13" fmla="*/ 0 h 610"/>
              <a:gd name="T14" fmla="*/ 3125 w 3125"/>
              <a:gd name="T15" fmla="*/ 610 h 610"/>
            </a:gdLst>
            <a:ahLst/>
            <a:cxnLst>
              <a:cxn ang="T8">
                <a:pos x="T0" y="T1"/>
              </a:cxn>
              <a:cxn ang="T9">
                <a:pos x="T2" y="T3"/>
              </a:cxn>
              <a:cxn ang="T10">
                <a:pos x="T4" y="T5"/>
              </a:cxn>
              <a:cxn ang="T11">
                <a:pos x="T6" y="T7"/>
              </a:cxn>
            </a:cxnLst>
            <a:rect l="T12" t="T13" r="T14" b="T15"/>
            <a:pathLst>
              <a:path w="3125" h="610">
                <a:moveTo>
                  <a:pt x="46" y="0"/>
                </a:moveTo>
                <a:cubicBezTo>
                  <a:pt x="111" y="86"/>
                  <a:pt x="0" y="442"/>
                  <a:pt x="434" y="526"/>
                </a:cubicBezTo>
                <a:cubicBezTo>
                  <a:pt x="868" y="610"/>
                  <a:pt x="2200" y="564"/>
                  <a:pt x="2648" y="506"/>
                </a:cubicBezTo>
                <a:cubicBezTo>
                  <a:pt x="3096" y="448"/>
                  <a:pt x="3026" y="247"/>
                  <a:pt x="3125" y="179"/>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Art of Multiprocessor Programming</a:t>
            </a:r>
          </a:p>
        </p:txBody>
      </p:sp>
      <p:sp>
        <p:nvSpPr>
          <p:cNvPr id="138243" name="Slide Number Placeholder 4"/>
          <p:cNvSpPr>
            <a:spLocks noGrp="1"/>
          </p:cNvSpPr>
          <p:nvPr>
            <p:ph type="sldNum" sz="quarter" idx="11"/>
          </p:nvPr>
        </p:nvSpPr>
        <p:spPr>
          <a:noFill/>
        </p:spPr>
        <p:txBody>
          <a:bodyPr/>
          <a:lstStyle/>
          <a:p>
            <a:fld id="{C03805EF-C9DC-4117-8719-D631716C7DC1}" type="slidenum">
              <a:rPr lang="x-none" smtClean="0">
                <a:cs typeface="Arial" pitchFamily="34" charset="0"/>
              </a:rPr>
              <a:pPr/>
              <a:t>139</a:t>
            </a:fld>
            <a:endParaRPr lang="en-US" smtClean="0">
              <a:cs typeface="Arial" pitchFamily="34" charset="0"/>
            </a:endParaRPr>
          </a:p>
        </p:txBody>
      </p:sp>
      <p:sp>
        <p:nvSpPr>
          <p:cNvPr id="138244" name="Rectangle 2"/>
          <p:cNvSpPr>
            <a:spLocks noGrp="1" noChangeArrowheads="1"/>
          </p:cNvSpPr>
          <p:nvPr>
            <p:ph type="title"/>
          </p:nvPr>
        </p:nvSpPr>
        <p:spPr/>
        <p:txBody>
          <a:bodyPr/>
          <a:lstStyle/>
          <a:p>
            <a:r>
              <a:rPr lang="en-US" smtClean="0"/>
              <a:t>Space Usage</a:t>
            </a:r>
          </a:p>
        </p:txBody>
      </p:sp>
      <p:sp>
        <p:nvSpPr>
          <p:cNvPr id="138245" name="Rectangle 3"/>
          <p:cNvSpPr>
            <a:spLocks noGrp="1" noChangeArrowheads="1"/>
          </p:cNvSpPr>
          <p:nvPr>
            <p:ph type="body" idx="1"/>
          </p:nvPr>
        </p:nvSpPr>
        <p:spPr/>
        <p:txBody>
          <a:bodyPr/>
          <a:lstStyle/>
          <a:p>
            <a:r>
              <a:rPr lang="en-US" smtClean="0"/>
              <a:t>Let</a:t>
            </a:r>
          </a:p>
          <a:p>
            <a:pPr lvl="1"/>
            <a:r>
              <a:rPr lang="en-US" smtClean="0">
                <a:solidFill>
                  <a:schemeClr val="tx1"/>
                </a:solidFill>
              </a:rPr>
              <a:t>L</a:t>
            </a:r>
            <a:r>
              <a:rPr lang="en-US" smtClean="0"/>
              <a:t> = number of locks</a:t>
            </a:r>
          </a:p>
          <a:p>
            <a:pPr lvl="1"/>
            <a:r>
              <a:rPr lang="en-US" smtClean="0">
                <a:solidFill>
                  <a:schemeClr val="tx1"/>
                </a:solidFill>
              </a:rPr>
              <a:t>N </a:t>
            </a:r>
            <a:r>
              <a:rPr lang="en-US" smtClean="0"/>
              <a:t>= number of threads</a:t>
            </a:r>
          </a:p>
          <a:p>
            <a:r>
              <a:rPr lang="en-US" smtClean="0"/>
              <a:t>ALock</a:t>
            </a:r>
          </a:p>
          <a:p>
            <a:pPr lvl="1"/>
            <a:r>
              <a:rPr lang="en-US" smtClean="0">
                <a:solidFill>
                  <a:schemeClr val="tx1"/>
                </a:solidFill>
              </a:rPr>
              <a:t>O(LN)</a:t>
            </a:r>
          </a:p>
          <a:p>
            <a:r>
              <a:rPr lang="en-US" smtClean="0"/>
              <a:t>CLH lock</a:t>
            </a:r>
          </a:p>
          <a:p>
            <a:pPr lvl="1"/>
            <a:r>
              <a:rPr lang="en-US" smtClean="0">
                <a:solidFill>
                  <a:schemeClr val="tx1"/>
                </a:solidFill>
              </a:rPr>
              <a:t>O(L+N)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Art of Multiprocessor Programming</a:t>
            </a:r>
          </a:p>
        </p:txBody>
      </p:sp>
      <p:sp>
        <p:nvSpPr>
          <p:cNvPr id="15363" name="Slide Number Placeholder 4"/>
          <p:cNvSpPr>
            <a:spLocks noGrp="1"/>
          </p:cNvSpPr>
          <p:nvPr>
            <p:ph type="sldNum" sz="quarter" idx="11"/>
          </p:nvPr>
        </p:nvSpPr>
        <p:spPr>
          <a:noFill/>
        </p:spPr>
        <p:txBody>
          <a:bodyPr/>
          <a:lstStyle/>
          <a:p>
            <a:fld id="{7EE75302-687B-4CBE-8B46-0E25D8197B24}" type="slidenum">
              <a:rPr lang="x-none" smtClean="0">
                <a:cs typeface="Arial" pitchFamily="34" charset="0"/>
              </a:rPr>
              <a:pPr/>
              <a:t>14</a:t>
            </a:fld>
            <a:endParaRPr lang="en-US" smtClean="0">
              <a:cs typeface="Arial" pitchFamily="34" charset="0"/>
            </a:endParaRPr>
          </a:p>
        </p:txBody>
      </p:sp>
      <p:pic>
        <p:nvPicPr>
          <p:cNvPr id="153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5365" name="Group 3"/>
          <p:cNvGrpSpPr>
            <a:grpSpLocks/>
          </p:cNvGrpSpPr>
          <p:nvPr/>
        </p:nvGrpSpPr>
        <p:grpSpPr bwMode="auto">
          <a:xfrm flipH="1">
            <a:off x="5891213" y="3640138"/>
            <a:ext cx="725487" cy="765175"/>
            <a:chOff x="1008" y="2720"/>
            <a:chExt cx="856" cy="808"/>
          </a:xfrm>
        </p:grpSpPr>
        <p:sp>
          <p:nvSpPr>
            <p:cNvPr id="15468"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5469"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70"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71"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72"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5473"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5474"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75"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76"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00173"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5367"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5368"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5369"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5370"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5371"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5372"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15373" name="Group 20"/>
          <p:cNvGrpSpPr>
            <a:grpSpLocks/>
          </p:cNvGrpSpPr>
          <p:nvPr/>
        </p:nvGrpSpPr>
        <p:grpSpPr bwMode="auto">
          <a:xfrm>
            <a:off x="2786063" y="2882900"/>
            <a:ext cx="815975" cy="563563"/>
            <a:chOff x="1232" y="1431"/>
            <a:chExt cx="514" cy="355"/>
          </a:xfrm>
        </p:grpSpPr>
        <p:sp>
          <p:nvSpPr>
            <p:cNvPr id="15450"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51"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52"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53"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4"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5"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6"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7"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8"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59"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460"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461"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62"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63"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464"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465"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466"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467"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nvGrpSpPr>
          <p:cNvPr id="15374" name="Group 39"/>
          <p:cNvGrpSpPr>
            <a:grpSpLocks/>
          </p:cNvGrpSpPr>
          <p:nvPr/>
        </p:nvGrpSpPr>
        <p:grpSpPr bwMode="auto">
          <a:xfrm>
            <a:off x="2671763" y="4051300"/>
            <a:ext cx="815975" cy="563563"/>
            <a:chOff x="1160" y="2167"/>
            <a:chExt cx="514" cy="355"/>
          </a:xfrm>
        </p:grpSpPr>
        <p:sp>
          <p:nvSpPr>
            <p:cNvPr id="15432"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33"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34"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435"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36"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37"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38"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39"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40"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41"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442"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443"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44"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445"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446"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447"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448"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449"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5375"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5376"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5377"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5378"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5379"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5380" name="Group 63"/>
          <p:cNvGrpSpPr>
            <a:grpSpLocks/>
          </p:cNvGrpSpPr>
          <p:nvPr/>
        </p:nvGrpSpPr>
        <p:grpSpPr bwMode="auto">
          <a:xfrm>
            <a:off x="1724025" y="3594100"/>
            <a:ext cx="414338" cy="1328738"/>
            <a:chOff x="616" y="1914"/>
            <a:chExt cx="261" cy="837"/>
          </a:xfrm>
        </p:grpSpPr>
        <p:sp>
          <p:nvSpPr>
            <p:cNvPr id="15429"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5430"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5431"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15381" name="Group 67"/>
          <p:cNvGrpSpPr>
            <a:grpSpLocks/>
          </p:cNvGrpSpPr>
          <p:nvPr/>
        </p:nvGrpSpPr>
        <p:grpSpPr bwMode="auto">
          <a:xfrm flipH="1">
            <a:off x="1524000" y="2519363"/>
            <a:ext cx="725488" cy="765175"/>
            <a:chOff x="1008" y="2720"/>
            <a:chExt cx="856" cy="808"/>
          </a:xfrm>
        </p:grpSpPr>
        <p:sp>
          <p:nvSpPr>
            <p:cNvPr id="15420"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5421"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22"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23"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24"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425"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426"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27"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28"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5382" name="Group 77"/>
          <p:cNvGrpSpPr>
            <a:grpSpLocks/>
          </p:cNvGrpSpPr>
          <p:nvPr/>
        </p:nvGrpSpPr>
        <p:grpSpPr bwMode="auto">
          <a:xfrm flipH="1">
            <a:off x="1465263" y="3432175"/>
            <a:ext cx="725487" cy="765175"/>
            <a:chOff x="1008" y="2720"/>
            <a:chExt cx="856" cy="808"/>
          </a:xfrm>
        </p:grpSpPr>
        <p:sp>
          <p:nvSpPr>
            <p:cNvPr id="15411"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5412"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3"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4"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5"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5416"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5417"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8"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9"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5383" name="Group 87"/>
          <p:cNvGrpSpPr>
            <a:grpSpLocks/>
          </p:cNvGrpSpPr>
          <p:nvPr/>
        </p:nvGrpSpPr>
        <p:grpSpPr bwMode="auto">
          <a:xfrm flipH="1">
            <a:off x="1546225" y="4964113"/>
            <a:ext cx="725488" cy="765175"/>
            <a:chOff x="1008" y="2720"/>
            <a:chExt cx="856" cy="808"/>
          </a:xfrm>
        </p:grpSpPr>
        <p:sp>
          <p:nvSpPr>
            <p:cNvPr id="15402"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5403"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04"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05"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06"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5407"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5408"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09"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410"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84"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nvGrpSpPr>
          <p:cNvPr id="15385" name="Group 99"/>
          <p:cNvGrpSpPr>
            <a:grpSpLocks/>
          </p:cNvGrpSpPr>
          <p:nvPr/>
        </p:nvGrpSpPr>
        <p:grpSpPr bwMode="auto">
          <a:xfrm>
            <a:off x="3648075" y="3444875"/>
            <a:ext cx="611188" cy="871538"/>
            <a:chOff x="4300" y="2246"/>
            <a:chExt cx="400" cy="571"/>
          </a:xfrm>
        </p:grpSpPr>
        <p:sp>
          <p:nvSpPr>
            <p:cNvPr id="15397" name="Oval 100"/>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5398" name="Oval 101"/>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5399" name="Oval 102"/>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5400" name="Oval 103"/>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5401" name="AutoShape 104"/>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15386" name="Group 105"/>
          <p:cNvGrpSpPr>
            <a:grpSpLocks/>
          </p:cNvGrpSpPr>
          <p:nvPr/>
        </p:nvGrpSpPr>
        <p:grpSpPr bwMode="auto">
          <a:xfrm>
            <a:off x="3765550" y="2725737"/>
            <a:ext cx="844550" cy="966787"/>
            <a:chOff x="2372" y="1564"/>
            <a:chExt cx="532" cy="609"/>
          </a:xfrm>
        </p:grpSpPr>
        <p:sp>
          <p:nvSpPr>
            <p:cNvPr id="15388" name="Freeform 106"/>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Arial" pitchFamily="34" charset="0"/>
              </a:endParaRPr>
            </a:p>
          </p:txBody>
        </p:sp>
        <p:sp>
          <p:nvSpPr>
            <p:cNvPr id="15389" name="Freeform 107"/>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5390" name="Freeform 108"/>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dirty="0">
                <a:latin typeface="Arial" pitchFamily="34" charset="0"/>
              </a:endParaRPr>
            </a:p>
          </p:txBody>
        </p:sp>
        <p:sp>
          <p:nvSpPr>
            <p:cNvPr id="15391" name="Freeform 109"/>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5392" name="Freeform 110"/>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dirty="0">
                <a:latin typeface="Arial" pitchFamily="34" charset="0"/>
              </a:endParaRPr>
            </a:p>
          </p:txBody>
        </p:sp>
        <p:sp>
          <p:nvSpPr>
            <p:cNvPr id="15393" name="Freeform 111"/>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dirty="0">
                <a:latin typeface="Arial" pitchFamily="34" charset="0"/>
              </a:endParaRPr>
            </a:p>
          </p:txBody>
        </p:sp>
        <p:sp>
          <p:nvSpPr>
            <p:cNvPr id="15394" name="Freeform 112"/>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dirty="0">
                <a:latin typeface="Arial" pitchFamily="34" charset="0"/>
              </a:endParaRPr>
            </a:p>
          </p:txBody>
        </p:sp>
        <p:sp>
          <p:nvSpPr>
            <p:cNvPr id="15395" name="Text Box 113"/>
            <p:cNvSpPr txBox="1">
              <a:spLocks noChangeArrowheads="1"/>
            </p:cNvSpPr>
            <p:nvPr/>
          </p:nvSpPr>
          <p:spPr bwMode="auto">
            <a:xfrm>
              <a:off x="2788" y="1564"/>
              <a:ext cx="116" cy="288"/>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sp>
        <p:nvSpPr>
          <p:cNvPr id="15387" name="Text Box 115"/>
          <p:cNvSpPr txBox="1">
            <a:spLocks noChangeArrowheads="1"/>
          </p:cNvSpPr>
          <p:nvPr/>
        </p:nvSpPr>
        <p:spPr bwMode="auto">
          <a:xfrm>
            <a:off x="2722881" y="5422265"/>
            <a:ext cx="5948680" cy="523220"/>
          </a:xfrm>
          <a:prstGeom prst="rect">
            <a:avLst/>
          </a:prstGeom>
          <a:solidFill>
            <a:schemeClr val="bg1"/>
          </a:solidFill>
          <a:ln w="9525">
            <a:noFill/>
            <a:miter lim="800000"/>
            <a:headEnd/>
            <a:tailEnd/>
          </a:ln>
        </p:spPr>
        <p:txBody>
          <a:bodyPr wrap="square">
            <a:spAutoFit/>
          </a:bodyPr>
          <a:lstStyle/>
          <a:p>
            <a:pPr algn="l"/>
            <a:r>
              <a:rPr lang="en-US" sz="2800" dirty="0" err="1">
                <a:solidFill>
                  <a:schemeClr val="accent2"/>
                </a:solidFill>
                <a:latin typeface="Arial" pitchFamily="34" charset="0"/>
                <a:cs typeface="Arial" pitchFamily="34" charset="0"/>
              </a:rPr>
              <a:t>Seq</a:t>
            </a:r>
            <a:r>
              <a:rPr lang="en-US" sz="2800" dirty="0">
                <a:solidFill>
                  <a:schemeClr val="accent2"/>
                </a:solidFill>
                <a:latin typeface="Arial" pitchFamily="34" charset="0"/>
                <a:cs typeface="Arial" pitchFamily="34" charset="0"/>
              </a:rPr>
              <a:t> Bottleneck </a:t>
            </a:r>
            <a:r>
              <a:rPr lang="en-US" sz="2800" dirty="0">
                <a:solidFill>
                  <a:schemeClr val="accent2"/>
                </a:solidFill>
                <a:latin typeface="Arial" pitchFamily="34" charset="0"/>
                <a:cs typeface="Arial" pitchFamily="34" charset="0"/>
                <a:sym typeface="Wingdings" pitchFamily="2" charset="2"/>
              </a:rPr>
              <a:t> no parallelism</a:t>
            </a:r>
            <a:endParaRPr lang="en-US" sz="2800" dirty="0">
              <a:solidFill>
                <a:schemeClr val="accent2"/>
              </a:solidFill>
              <a:latin typeface="Arial" pitchFamily="34" charset="0"/>
              <a:cs typeface="Arial" pitchFamily="34" charset="0"/>
            </a:endParaRPr>
          </a:p>
        </p:txBody>
      </p:sp>
      <p:sp>
        <p:nvSpPr>
          <p:cNvPr id="117" name="Text Box 113"/>
          <p:cNvSpPr txBox="1">
            <a:spLocks noChangeArrowheads="1"/>
          </p:cNvSpPr>
          <p:nvPr/>
        </p:nvSpPr>
        <p:spPr bwMode="auto">
          <a:xfrm>
            <a:off x="3708400" y="2198688"/>
            <a:ext cx="5435600" cy="523220"/>
          </a:xfrm>
          <a:prstGeom prst="rect">
            <a:avLst/>
          </a:prstGeom>
          <a:noFill/>
          <a:ln w="9525">
            <a:noFill/>
            <a:miter lim="800000"/>
            <a:headEnd/>
            <a:tailEnd/>
          </a:ln>
        </p:spPr>
        <p:txBody>
          <a:bodyPr wrap="square">
            <a:spAutoFit/>
          </a:bodyPr>
          <a:lstStyle/>
          <a:p>
            <a:pPr algn="l"/>
            <a:r>
              <a:rPr lang="en-US" sz="2800" dirty="0">
                <a:solidFill>
                  <a:srgbClr val="FF3300"/>
                </a:solidFill>
                <a:latin typeface="Arial" pitchFamily="34" charset="0"/>
                <a:cs typeface="Arial" pitchFamily="34" charset="0"/>
              </a:rPr>
              <a:t>…lock suffers </a:t>
            </a:r>
            <a:r>
              <a:rPr lang="en-US" sz="2800" dirty="0" smtClean="0">
                <a:solidFill>
                  <a:srgbClr val="FF3300"/>
                </a:solidFill>
                <a:latin typeface="Arial" pitchFamily="34" charset="0"/>
                <a:cs typeface="Arial" pitchFamily="34" charset="0"/>
              </a:rPr>
              <a:t>from contention</a:t>
            </a:r>
            <a:endParaRPr lang="en-US" sz="280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Art of Multiprocessor Programming</a:t>
            </a:r>
          </a:p>
        </p:txBody>
      </p:sp>
      <p:sp>
        <p:nvSpPr>
          <p:cNvPr id="139267" name="Slide Number Placeholder 4"/>
          <p:cNvSpPr>
            <a:spLocks noGrp="1"/>
          </p:cNvSpPr>
          <p:nvPr>
            <p:ph type="sldNum" sz="quarter" idx="11"/>
          </p:nvPr>
        </p:nvSpPr>
        <p:spPr>
          <a:noFill/>
        </p:spPr>
        <p:txBody>
          <a:bodyPr/>
          <a:lstStyle/>
          <a:p>
            <a:fld id="{C3691494-C43D-41B0-AD34-0C9D7B5FE1BB}" type="slidenum">
              <a:rPr lang="x-none" smtClean="0">
                <a:cs typeface="Arial" pitchFamily="34" charset="0"/>
              </a:rPr>
              <a:pPr/>
              <a:t>140</a:t>
            </a:fld>
            <a:endParaRPr lang="en-US" smtClean="0">
              <a:cs typeface="Arial" pitchFamily="34" charset="0"/>
            </a:endParaRPr>
          </a:p>
        </p:txBody>
      </p:sp>
      <p:sp>
        <p:nvSpPr>
          <p:cNvPr id="139268" name="Rectangle 3"/>
          <p:cNvSpPr>
            <a:spLocks noGrp="1" noChangeArrowheads="1"/>
          </p:cNvSpPr>
          <p:nvPr>
            <p:ph type="title"/>
          </p:nvPr>
        </p:nvSpPr>
        <p:spPr/>
        <p:txBody>
          <a:bodyPr/>
          <a:lstStyle/>
          <a:p>
            <a:r>
              <a:rPr lang="en-US" smtClean="0"/>
              <a:t>CLH Queue Lock</a:t>
            </a:r>
          </a:p>
        </p:txBody>
      </p:sp>
      <p:sp>
        <p:nvSpPr>
          <p:cNvPr id="139269" name="Rectangle 4"/>
          <p:cNvSpPr>
            <a:spLocks noChangeArrowheads="1"/>
          </p:cNvSpPr>
          <p:nvPr/>
        </p:nvSpPr>
        <p:spPr bwMode="auto">
          <a:xfrm>
            <a:off x="919163" y="1981200"/>
            <a:ext cx="7153275" cy="179126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err="1">
                <a:latin typeface="Courier New" pitchFamily="49" charset="0"/>
              </a:rPr>
              <a:t>AtomicBoolean</a:t>
            </a:r>
            <a:r>
              <a:rPr lang="en-US" sz="2400" dirty="0">
                <a:latin typeface="Courier New" pitchFamily="49" charset="0"/>
              </a:rPr>
              <a:t> locked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new</a:t>
            </a:r>
            <a:r>
              <a:rPr lang="en-US" sz="2400" dirty="0">
                <a:latin typeface="Courier New" pitchFamily="49" charset="0"/>
              </a:rPr>
              <a:t> </a:t>
            </a:r>
            <a:r>
              <a:rPr lang="en-US" sz="2400" dirty="0" err="1">
                <a:latin typeface="Courier New" pitchFamily="49" charset="0"/>
              </a:rPr>
              <a:t>AtomicBoolean</a:t>
            </a:r>
            <a:r>
              <a:rPr lang="en-US" sz="2400" dirty="0">
                <a:latin typeface="Courier New" pitchFamily="49" charset="0"/>
              </a:rPr>
              <a:t>(</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spcBef>
                <a:spcPct val="20000"/>
              </a:spcBef>
            </a:pPr>
            <a:r>
              <a:rPr lang="en-US" sz="2400" dirty="0">
                <a:latin typeface="Courier New" pitchFamily="49" charset="0"/>
              </a:rPr>
              <a:t>}</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Art of Multiprocessor Programming</a:t>
            </a:r>
          </a:p>
        </p:txBody>
      </p:sp>
      <p:sp>
        <p:nvSpPr>
          <p:cNvPr id="140291" name="Slide Number Placeholder 4"/>
          <p:cNvSpPr>
            <a:spLocks noGrp="1"/>
          </p:cNvSpPr>
          <p:nvPr>
            <p:ph type="sldNum" sz="quarter" idx="11"/>
          </p:nvPr>
        </p:nvSpPr>
        <p:spPr>
          <a:noFill/>
        </p:spPr>
        <p:txBody>
          <a:bodyPr/>
          <a:lstStyle/>
          <a:p>
            <a:fld id="{8D8B4A42-BF1C-45D0-9FE4-52136C22BCA6}" type="slidenum">
              <a:rPr lang="x-none" smtClean="0">
                <a:cs typeface="Arial" pitchFamily="34" charset="0"/>
              </a:rPr>
              <a:pPr/>
              <a:t>141</a:t>
            </a:fld>
            <a:endParaRPr lang="en-US" smtClean="0">
              <a:cs typeface="Arial" pitchFamily="34" charset="0"/>
            </a:endParaRPr>
          </a:p>
        </p:txBody>
      </p:sp>
      <p:sp>
        <p:nvSpPr>
          <p:cNvPr id="140292" name="Rectangle 3"/>
          <p:cNvSpPr>
            <a:spLocks noGrp="1" noChangeArrowheads="1"/>
          </p:cNvSpPr>
          <p:nvPr>
            <p:ph type="title"/>
          </p:nvPr>
        </p:nvSpPr>
        <p:spPr/>
        <p:txBody>
          <a:bodyPr/>
          <a:lstStyle/>
          <a:p>
            <a:r>
              <a:rPr lang="en-US" smtClean="0"/>
              <a:t>CLH Queue Lock</a:t>
            </a:r>
          </a:p>
        </p:txBody>
      </p:sp>
      <p:sp>
        <p:nvSpPr>
          <p:cNvPr id="140293" name="Rectangle 4"/>
          <p:cNvSpPr>
            <a:spLocks noChangeArrowheads="1"/>
          </p:cNvSpPr>
          <p:nvPr/>
        </p:nvSpPr>
        <p:spPr bwMode="auto">
          <a:xfrm>
            <a:off x="919163" y="1981200"/>
            <a:ext cx="7153275" cy="179126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r>
              <a:rPr lang="en-US" sz="2400" dirty="0" err="1">
                <a:latin typeface="Courier New" pitchFamily="49" charset="0"/>
              </a:rPr>
              <a:t>AtomicBoolean</a:t>
            </a:r>
            <a:r>
              <a:rPr lang="en-US" sz="2400" dirty="0">
                <a:latin typeface="Courier New" pitchFamily="49" charset="0"/>
              </a:rPr>
              <a:t> locked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new</a:t>
            </a:r>
            <a:r>
              <a:rPr lang="en-US" sz="2400" dirty="0">
                <a:latin typeface="Courier New" pitchFamily="49" charset="0"/>
              </a:rPr>
              <a:t> </a:t>
            </a:r>
            <a:r>
              <a:rPr lang="en-US" sz="2400" dirty="0" err="1">
                <a:latin typeface="Courier New" pitchFamily="49" charset="0"/>
              </a:rPr>
              <a:t>AtomicBoolean</a:t>
            </a:r>
            <a:r>
              <a:rPr lang="en-US" sz="2400" dirty="0">
                <a:latin typeface="Courier New" pitchFamily="49" charset="0"/>
              </a:rPr>
              <a:t>(</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spcBef>
                <a:spcPct val="20000"/>
              </a:spcBef>
            </a:pPr>
            <a:r>
              <a:rPr lang="en-US" sz="2400" dirty="0">
                <a:latin typeface="Courier New" pitchFamily="49" charset="0"/>
              </a:rPr>
              <a:t>}</a:t>
            </a:r>
          </a:p>
        </p:txBody>
      </p:sp>
      <p:sp>
        <p:nvSpPr>
          <p:cNvPr id="140294" name="Text Box 5"/>
          <p:cNvSpPr txBox="1">
            <a:spLocks noChangeArrowheads="1"/>
          </p:cNvSpPr>
          <p:nvPr/>
        </p:nvSpPr>
        <p:spPr bwMode="auto">
          <a:xfrm>
            <a:off x="2012950" y="4349750"/>
            <a:ext cx="5889625"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Not released yet</a:t>
            </a:r>
          </a:p>
        </p:txBody>
      </p:sp>
      <p:sp>
        <p:nvSpPr>
          <p:cNvPr id="140295" name="AutoShape 6"/>
          <p:cNvSpPr>
            <a:spLocks noChangeArrowheads="1"/>
          </p:cNvSpPr>
          <p:nvPr/>
        </p:nvSpPr>
        <p:spPr bwMode="auto">
          <a:xfrm>
            <a:off x="1042988" y="2384425"/>
            <a:ext cx="5092700" cy="1020763"/>
          </a:xfrm>
          <a:prstGeom prst="wedgeRoundRectCallout">
            <a:avLst>
              <a:gd name="adj1" fmla="val 23907"/>
              <a:gd name="adj2" fmla="val 12589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Art of Multiprocessor Programming</a:t>
            </a:r>
          </a:p>
        </p:txBody>
      </p:sp>
      <p:sp>
        <p:nvSpPr>
          <p:cNvPr id="141315" name="Slide Number Placeholder 4"/>
          <p:cNvSpPr>
            <a:spLocks noGrp="1"/>
          </p:cNvSpPr>
          <p:nvPr>
            <p:ph type="sldNum" sz="quarter" idx="11"/>
          </p:nvPr>
        </p:nvSpPr>
        <p:spPr>
          <a:noFill/>
        </p:spPr>
        <p:txBody>
          <a:bodyPr/>
          <a:lstStyle/>
          <a:p>
            <a:fld id="{4C881EF6-D9D7-4A57-AED3-69CB2A8C708F}" type="slidenum">
              <a:rPr lang="x-none" smtClean="0">
                <a:cs typeface="Arial" pitchFamily="34" charset="0"/>
              </a:rPr>
              <a:pPr/>
              <a:t>142</a:t>
            </a:fld>
            <a:endParaRPr lang="en-US" smtClean="0">
              <a:cs typeface="Arial" pitchFamily="34" charset="0"/>
            </a:endParaRPr>
          </a:p>
        </p:txBody>
      </p:sp>
      <p:sp>
        <p:nvSpPr>
          <p:cNvPr id="141316" name="Rectangle 3"/>
          <p:cNvSpPr>
            <a:spLocks noGrp="1" noChangeArrowheads="1"/>
          </p:cNvSpPr>
          <p:nvPr>
            <p:ph type="title"/>
          </p:nvPr>
        </p:nvSpPr>
        <p:spPr/>
        <p:txBody>
          <a:bodyPr/>
          <a:lstStyle/>
          <a:p>
            <a:r>
              <a:rPr lang="en-US" smtClean="0"/>
              <a:t>CLH Queue Lock</a:t>
            </a:r>
          </a:p>
        </p:txBody>
      </p:sp>
      <p:sp>
        <p:nvSpPr>
          <p:cNvPr id="141317" name="Rectangle 4"/>
          <p:cNvSpPr>
            <a:spLocks noChangeArrowheads="1"/>
          </p:cNvSpPr>
          <p:nvPr/>
        </p:nvSpPr>
        <p:spPr bwMode="auto">
          <a:xfrm>
            <a:off x="919163" y="1758950"/>
            <a:ext cx="7153275" cy="4007251"/>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a:latin typeface="Courier New" pitchFamily="49" charset="0"/>
              </a:rPr>
              <a:t>CLHLock</a:t>
            </a:r>
            <a:r>
              <a:rPr lang="en-US" sz="2400" dirty="0">
                <a:latin typeface="Courier New" pitchFamily="49" charset="0"/>
              </a:rPr>
              <a:t> </a:t>
            </a:r>
            <a:r>
              <a:rPr lang="en-US" sz="2400" dirty="0">
                <a:solidFill>
                  <a:schemeClr val="tx1"/>
                </a:solidFill>
                <a:latin typeface="Courier New" pitchFamily="49" charset="0"/>
              </a:rPr>
              <a:t>implements</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AtomicReference</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a:latin typeface="Courier New" pitchFamily="49" charset="0"/>
              </a:rPr>
              <a:t>tail;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ThreadLocal</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err="1">
                <a:latin typeface="Courier New" pitchFamily="49" charset="0"/>
              </a:rPr>
              <a:t>myNode</a:t>
            </a:r>
            <a:endParaRPr lang="en-US" sz="2400" dirty="0">
              <a:latin typeface="Courier New" pitchFamily="49" charset="0"/>
            </a:endParaRPr>
          </a:p>
          <a:p>
            <a:pPr marL="342900" indent="-342900" algn="l">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public void</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pred</a:t>
            </a:r>
            <a:r>
              <a:rPr lang="en-US" sz="2400" dirty="0">
                <a:latin typeface="Courier New" pitchFamily="49" charset="0"/>
              </a:rPr>
              <a:t> </a:t>
            </a:r>
          </a:p>
          <a:p>
            <a:pPr marL="342900" indent="-342900" algn="l">
              <a:spcBef>
                <a:spcPct val="20000"/>
              </a:spcBef>
            </a:pPr>
            <a:r>
              <a:rPr lang="en-US" sz="2400" dirty="0">
                <a:latin typeface="Courier New" pitchFamily="49" charset="0"/>
              </a:rPr>
              <a:t>    = </a:t>
            </a:r>
            <a:r>
              <a:rPr lang="en-US" sz="2400" dirty="0" err="1">
                <a:latin typeface="Courier New" pitchFamily="49" charset="0"/>
              </a:rPr>
              <a:t>tail.getAndSet</a:t>
            </a:r>
            <a:r>
              <a:rPr lang="en-US" sz="2400" dirty="0">
                <a:latin typeface="Courier New" pitchFamily="49" charset="0"/>
              </a:rPr>
              <a:t>(</a:t>
            </a:r>
            <a:r>
              <a:rPr lang="en-US" sz="2400" dirty="0" err="1">
                <a:latin typeface="Courier New" pitchFamily="49" charset="0"/>
              </a:rPr>
              <a:t>myNode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pred.locked</a:t>
            </a:r>
            <a:r>
              <a:rPr lang="en-US" sz="2400" dirty="0">
                <a:latin typeface="Courier New" pitchFamily="49" charset="0"/>
              </a:rPr>
              <a:t>) {}</a:t>
            </a:r>
          </a:p>
          <a:p>
            <a:pPr marL="342900" indent="-342900" algn="l">
              <a:spcBef>
                <a:spcPct val="20000"/>
              </a:spcBef>
            </a:pPr>
            <a:r>
              <a:rPr lang="en-US" sz="2400" dirty="0">
                <a:latin typeface="Courier New" pitchFamily="49" charset="0"/>
              </a:rPr>
              <a:t> }}</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Art of Multiprocessor Programming</a:t>
            </a:r>
          </a:p>
        </p:txBody>
      </p:sp>
      <p:sp>
        <p:nvSpPr>
          <p:cNvPr id="142339" name="Slide Number Placeholder 4"/>
          <p:cNvSpPr>
            <a:spLocks noGrp="1"/>
          </p:cNvSpPr>
          <p:nvPr>
            <p:ph type="sldNum" sz="quarter" idx="11"/>
          </p:nvPr>
        </p:nvSpPr>
        <p:spPr>
          <a:noFill/>
        </p:spPr>
        <p:txBody>
          <a:bodyPr/>
          <a:lstStyle/>
          <a:p>
            <a:fld id="{4F193C60-6B0F-4DC8-8F34-83AB4C746106}" type="slidenum">
              <a:rPr lang="x-none" smtClean="0">
                <a:cs typeface="Arial" pitchFamily="34" charset="0"/>
              </a:rPr>
              <a:pPr/>
              <a:t>143</a:t>
            </a:fld>
            <a:endParaRPr lang="en-US" smtClean="0">
              <a:cs typeface="Arial" pitchFamily="34" charset="0"/>
            </a:endParaRPr>
          </a:p>
        </p:txBody>
      </p:sp>
      <p:sp>
        <p:nvSpPr>
          <p:cNvPr id="142340" name="Rectangle 3"/>
          <p:cNvSpPr>
            <a:spLocks noGrp="1" noChangeArrowheads="1"/>
          </p:cNvSpPr>
          <p:nvPr>
            <p:ph type="title"/>
          </p:nvPr>
        </p:nvSpPr>
        <p:spPr/>
        <p:txBody>
          <a:bodyPr/>
          <a:lstStyle/>
          <a:p>
            <a:r>
              <a:rPr lang="en-US" smtClean="0"/>
              <a:t>CLH Queue Lock</a:t>
            </a:r>
          </a:p>
        </p:txBody>
      </p:sp>
      <p:sp>
        <p:nvSpPr>
          <p:cNvPr id="142341" name="Rectangle 4"/>
          <p:cNvSpPr>
            <a:spLocks noChangeArrowheads="1"/>
          </p:cNvSpPr>
          <p:nvPr/>
        </p:nvSpPr>
        <p:spPr bwMode="auto">
          <a:xfrm>
            <a:off x="919163" y="1758950"/>
            <a:ext cx="7153275" cy="4007251"/>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AtomicReference</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a:latin typeface="Courier New" pitchFamily="49" charset="0"/>
              </a:rPr>
              <a:t>tail; </a:t>
            </a:r>
          </a:p>
          <a:p>
            <a:pPr marL="342900" indent="-342900" algn="l">
              <a:spcBef>
                <a:spcPct val="20000"/>
              </a:spcBef>
            </a:pPr>
            <a:r>
              <a:rPr lang="en-US" sz="2400" dirty="0">
                <a:latin typeface="Courier New" pitchFamily="49" charset="0"/>
              </a:rPr>
              <a:t> </a:t>
            </a:r>
            <a:r>
              <a:rPr lang="en-US" sz="2400" dirty="0" err="1" smtClean="0">
                <a:solidFill>
                  <a:schemeClr val="folHlink"/>
                </a:solidFill>
                <a:latin typeface="Courier New" pitchFamily="49" charset="0"/>
              </a:rPr>
              <a:t>ThreadLocal</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err="1">
                <a:solidFill>
                  <a:schemeClr val="folHlink"/>
                </a:solidFill>
                <a:latin typeface="Courier New" pitchFamily="49" charset="0"/>
              </a:rPr>
              <a:t>myNode</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pred.locked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42342" name="Text Box 6"/>
          <p:cNvSpPr txBox="1">
            <a:spLocks noChangeArrowheads="1"/>
          </p:cNvSpPr>
          <p:nvPr/>
        </p:nvSpPr>
        <p:spPr bwMode="auto">
          <a:xfrm>
            <a:off x="4341813" y="5567363"/>
            <a:ext cx="3903662" cy="519112"/>
          </a:xfrm>
          <a:prstGeom prst="rect">
            <a:avLst/>
          </a:prstGeom>
          <a:noFill/>
          <a:ln w="9525">
            <a:noFill/>
            <a:miter lim="800000"/>
            <a:headEnd/>
            <a:tailEnd/>
          </a:ln>
        </p:spPr>
        <p:txBody>
          <a:bodyPr>
            <a:spAutoFit/>
          </a:bodyPr>
          <a:lstStyle/>
          <a:p>
            <a:pPr algn="ctr"/>
            <a:r>
              <a:rPr lang="en-US" sz="2800" dirty="0">
                <a:solidFill>
                  <a:srgbClr val="FF3300"/>
                </a:solidFill>
                <a:latin typeface="Arial" pitchFamily="34" charset="0"/>
                <a:cs typeface="Arial" pitchFamily="34" charset="0"/>
              </a:rPr>
              <a:t>Queue tail</a:t>
            </a:r>
            <a:endParaRPr lang="en-US" sz="2800" dirty="0">
              <a:solidFill>
                <a:schemeClr val="tx1"/>
              </a:solidFill>
              <a:latin typeface="Arial" pitchFamily="34" charset="0"/>
              <a:cs typeface="Arial" pitchFamily="34" charset="0"/>
            </a:endParaRPr>
          </a:p>
        </p:txBody>
      </p:sp>
      <p:sp>
        <p:nvSpPr>
          <p:cNvPr id="142343" name="AutoShape 7"/>
          <p:cNvSpPr>
            <a:spLocks noChangeArrowheads="1"/>
          </p:cNvSpPr>
          <p:nvPr/>
        </p:nvSpPr>
        <p:spPr bwMode="auto">
          <a:xfrm>
            <a:off x="1035050" y="2235200"/>
            <a:ext cx="5453063" cy="463550"/>
          </a:xfrm>
          <a:prstGeom prst="wedgeRoundRectCallout">
            <a:avLst>
              <a:gd name="adj1" fmla="val 41819"/>
              <a:gd name="adj2" fmla="val 656505"/>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Art of Multiprocessor Programming</a:t>
            </a:r>
          </a:p>
        </p:txBody>
      </p:sp>
      <p:sp>
        <p:nvSpPr>
          <p:cNvPr id="143363" name="Slide Number Placeholder 4"/>
          <p:cNvSpPr>
            <a:spLocks noGrp="1"/>
          </p:cNvSpPr>
          <p:nvPr>
            <p:ph type="sldNum" sz="quarter" idx="11"/>
          </p:nvPr>
        </p:nvSpPr>
        <p:spPr>
          <a:noFill/>
        </p:spPr>
        <p:txBody>
          <a:bodyPr/>
          <a:lstStyle/>
          <a:p>
            <a:fld id="{8ED21EE7-4039-46F6-8DCE-DA51D4590355}" type="slidenum">
              <a:rPr lang="x-none" smtClean="0">
                <a:cs typeface="Arial" pitchFamily="34" charset="0"/>
              </a:rPr>
              <a:pPr/>
              <a:t>144</a:t>
            </a:fld>
            <a:endParaRPr lang="en-US" smtClean="0">
              <a:cs typeface="Arial" pitchFamily="34" charset="0"/>
            </a:endParaRPr>
          </a:p>
        </p:txBody>
      </p:sp>
      <p:sp>
        <p:nvSpPr>
          <p:cNvPr id="143364" name="Rectangle 3"/>
          <p:cNvSpPr>
            <a:spLocks noGrp="1" noChangeArrowheads="1"/>
          </p:cNvSpPr>
          <p:nvPr>
            <p:ph type="title"/>
          </p:nvPr>
        </p:nvSpPr>
        <p:spPr/>
        <p:txBody>
          <a:bodyPr/>
          <a:lstStyle/>
          <a:p>
            <a:r>
              <a:rPr lang="en-US" smtClean="0"/>
              <a:t>CLH Queue Lock</a:t>
            </a:r>
          </a:p>
        </p:txBody>
      </p:sp>
      <p:sp>
        <p:nvSpPr>
          <p:cNvPr id="143365" name="Rectangle 4"/>
          <p:cNvSpPr>
            <a:spLocks noChangeArrowheads="1"/>
          </p:cNvSpPr>
          <p:nvPr/>
        </p:nvSpPr>
        <p:spPr bwMode="auto">
          <a:xfrm>
            <a:off x="919163" y="1758950"/>
            <a:ext cx="7153275" cy="4007251"/>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AtomicReference</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a:solidFill>
                  <a:schemeClr val="folHlink"/>
                </a:solidFill>
                <a:latin typeface="Courier New" pitchFamily="49" charset="0"/>
              </a:rPr>
              <a:t>tail;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ThreadLocal</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err="1">
                <a:latin typeface="Courier New" pitchFamily="49" charset="0"/>
              </a:rPr>
              <a:t>myNode</a:t>
            </a:r>
            <a:endParaRPr lang="en-US" sz="2400" dirty="0">
              <a:latin typeface="Courier New" pitchFamily="49" charset="0"/>
            </a:endParaRPr>
          </a:p>
          <a:p>
            <a:pPr marL="342900" indent="-342900" algn="l">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pred.locked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43366" name="Text Box 6"/>
          <p:cNvSpPr txBox="1">
            <a:spLocks noChangeArrowheads="1"/>
          </p:cNvSpPr>
          <p:nvPr/>
        </p:nvSpPr>
        <p:spPr bwMode="auto">
          <a:xfrm>
            <a:off x="4721225" y="5445125"/>
            <a:ext cx="3903663" cy="519113"/>
          </a:xfrm>
          <a:prstGeom prst="rect">
            <a:avLst/>
          </a:prstGeom>
          <a:noFill/>
          <a:ln w="9525">
            <a:noFill/>
            <a:miter lim="800000"/>
            <a:headEnd/>
            <a:tailEnd/>
          </a:ln>
        </p:spPr>
        <p:txBody>
          <a:bodyPr>
            <a:spAutoFit/>
          </a:bodyPr>
          <a:lstStyle/>
          <a:p>
            <a:pPr algn="ctr"/>
            <a:r>
              <a:rPr lang="en-US" sz="2800" b="0" dirty="0">
                <a:solidFill>
                  <a:srgbClr val="FF3300"/>
                </a:solidFill>
                <a:latin typeface="Arial" pitchFamily="34" charset="0"/>
                <a:cs typeface="Arial" pitchFamily="34" charset="0"/>
              </a:rPr>
              <a:t>Thread-local </a:t>
            </a:r>
            <a:r>
              <a:rPr lang="en-US" sz="2800" b="0" dirty="0" err="1" smtClean="0">
                <a:solidFill>
                  <a:srgbClr val="FF3300"/>
                </a:solidFill>
                <a:latin typeface="Arial" pitchFamily="34" charset="0"/>
                <a:cs typeface="Arial" pitchFamily="34" charset="0"/>
              </a:rPr>
              <a:t>QNode</a:t>
            </a:r>
            <a:endParaRPr lang="en-US" sz="2800" b="0" dirty="0">
              <a:solidFill>
                <a:schemeClr val="tx1"/>
              </a:solidFill>
              <a:latin typeface="Arial" pitchFamily="34" charset="0"/>
              <a:cs typeface="Arial" pitchFamily="34" charset="0"/>
            </a:endParaRPr>
          </a:p>
        </p:txBody>
      </p:sp>
      <p:sp>
        <p:nvSpPr>
          <p:cNvPr id="143367" name="AutoShape 7"/>
          <p:cNvSpPr>
            <a:spLocks noChangeArrowheads="1"/>
          </p:cNvSpPr>
          <p:nvPr/>
        </p:nvSpPr>
        <p:spPr bwMode="auto">
          <a:xfrm>
            <a:off x="1111250" y="2676525"/>
            <a:ext cx="5453063" cy="844550"/>
          </a:xfrm>
          <a:prstGeom prst="wedgeRoundRectCallout">
            <a:avLst>
              <a:gd name="adj1" fmla="val 37366"/>
              <a:gd name="adj2" fmla="val 260148"/>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Art of Multiprocessor Programming</a:t>
            </a:r>
          </a:p>
        </p:txBody>
      </p:sp>
      <p:sp>
        <p:nvSpPr>
          <p:cNvPr id="144387" name="Slide Number Placeholder 4"/>
          <p:cNvSpPr>
            <a:spLocks noGrp="1"/>
          </p:cNvSpPr>
          <p:nvPr>
            <p:ph type="sldNum" sz="quarter" idx="11"/>
          </p:nvPr>
        </p:nvSpPr>
        <p:spPr>
          <a:noFill/>
        </p:spPr>
        <p:txBody>
          <a:bodyPr/>
          <a:lstStyle/>
          <a:p>
            <a:fld id="{CB90052D-7029-4B30-BCFD-A1D7A18E559B}" type="slidenum">
              <a:rPr lang="x-none" smtClean="0">
                <a:cs typeface="Arial" pitchFamily="34" charset="0"/>
              </a:rPr>
              <a:pPr/>
              <a:t>145</a:t>
            </a:fld>
            <a:endParaRPr lang="en-US" smtClean="0">
              <a:cs typeface="Arial" pitchFamily="34" charset="0"/>
            </a:endParaRPr>
          </a:p>
        </p:txBody>
      </p:sp>
      <p:sp>
        <p:nvSpPr>
          <p:cNvPr id="144388" name="Rectangle 3"/>
          <p:cNvSpPr>
            <a:spLocks noGrp="1" noChangeArrowheads="1"/>
          </p:cNvSpPr>
          <p:nvPr>
            <p:ph type="title"/>
          </p:nvPr>
        </p:nvSpPr>
        <p:spPr/>
        <p:txBody>
          <a:bodyPr/>
          <a:lstStyle/>
          <a:p>
            <a:r>
              <a:rPr lang="en-US" smtClean="0"/>
              <a:t>CLH Queue Lock</a:t>
            </a:r>
          </a:p>
        </p:txBody>
      </p:sp>
      <p:sp>
        <p:nvSpPr>
          <p:cNvPr id="144389" name="Rectangle 4"/>
          <p:cNvSpPr>
            <a:spLocks noChangeArrowheads="1"/>
          </p:cNvSpPr>
          <p:nvPr/>
        </p:nvSpPr>
        <p:spPr bwMode="auto">
          <a:xfrm>
            <a:off x="919163" y="1758950"/>
            <a:ext cx="7153275" cy="40068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AtomicReference</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a:solidFill>
                  <a:schemeClr val="folHlink"/>
                </a:solidFill>
                <a:latin typeface="Courier New" pitchFamily="49" charset="0"/>
              </a:rPr>
              <a:t>tail;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ThreadLocal</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err="1">
                <a:solidFill>
                  <a:schemeClr val="folHlink"/>
                </a:solidFill>
                <a:latin typeface="Courier New" pitchFamily="49" charset="0"/>
              </a:rPr>
              <a:t>myNode</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pred</a:t>
            </a:r>
            <a:r>
              <a:rPr lang="en-US" sz="2400" dirty="0">
                <a:latin typeface="Courier New" pitchFamily="49" charset="0"/>
              </a:rPr>
              <a:t> </a:t>
            </a:r>
          </a:p>
          <a:p>
            <a:pPr marL="342900" indent="-342900" algn="l">
              <a:spcBef>
                <a:spcPct val="20000"/>
              </a:spcBef>
            </a:pPr>
            <a:r>
              <a:rPr lang="en-US" sz="2400" dirty="0">
                <a:latin typeface="Courier New" pitchFamily="49" charset="0"/>
              </a:rPr>
              <a:t>    = </a:t>
            </a:r>
            <a:r>
              <a:rPr lang="en-US" sz="2400" dirty="0" err="1">
                <a:latin typeface="Courier New" pitchFamily="49" charset="0"/>
              </a:rPr>
              <a:t>tail.getAndSet</a:t>
            </a:r>
            <a:r>
              <a:rPr lang="en-US" sz="2400" dirty="0">
                <a:latin typeface="Courier New" pitchFamily="49" charset="0"/>
              </a:rPr>
              <a:t>(</a:t>
            </a:r>
            <a:r>
              <a:rPr lang="en-US" sz="2400" dirty="0" err="1">
                <a:latin typeface="Courier New" pitchFamily="49" charset="0"/>
              </a:rPr>
              <a:t>myNode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while (</a:t>
            </a:r>
            <a:r>
              <a:rPr lang="en-US" sz="2400" dirty="0" err="1">
                <a:solidFill>
                  <a:schemeClr val="folHlink"/>
                </a:solidFill>
                <a:latin typeface="Courier New" pitchFamily="49" charset="0"/>
              </a:rPr>
              <a:t>pred.locked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44390" name="Text Box 6"/>
          <p:cNvSpPr txBox="1">
            <a:spLocks noChangeArrowheads="1"/>
          </p:cNvSpPr>
          <p:nvPr/>
        </p:nvSpPr>
        <p:spPr bwMode="auto">
          <a:xfrm>
            <a:off x="5240338" y="3006725"/>
            <a:ext cx="3903662" cy="519113"/>
          </a:xfrm>
          <a:prstGeom prst="rect">
            <a:avLst/>
          </a:prstGeom>
          <a:noFill/>
          <a:ln w="9525">
            <a:noFill/>
            <a:miter lim="800000"/>
            <a:headEnd/>
            <a:tailEnd/>
          </a:ln>
        </p:spPr>
        <p:txBody>
          <a:bodyPr>
            <a:spAutoFit/>
          </a:bodyPr>
          <a:lstStyle/>
          <a:p>
            <a:pPr algn="ctr"/>
            <a:r>
              <a:rPr lang="en-US" sz="2800" b="0" dirty="0">
                <a:solidFill>
                  <a:srgbClr val="FF3300"/>
                </a:solidFill>
                <a:latin typeface="Arial" pitchFamily="34" charset="0"/>
                <a:cs typeface="Arial" pitchFamily="34" charset="0"/>
              </a:rPr>
              <a:t>Swap in my node</a:t>
            </a:r>
            <a:endParaRPr lang="en-US" sz="2800" b="0" dirty="0">
              <a:solidFill>
                <a:schemeClr val="tx1"/>
              </a:solidFill>
              <a:latin typeface="Arial" pitchFamily="34" charset="0"/>
              <a:cs typeface="Arial" pitchFamily="34" charset="0"/>
            </a:endParaRPr>
          </a:p>
        </p:txBody>
      </p:sp>
      <p:sp>
        <p:nvSpPr>
          <p:cNvPr id="144391" name="AutoShape 7"/>
          <p:cNvSpPr>
            <a:spLocks noChangeArrowheads="1"/>
          </p:cNvSpPr>
          <p:nvPr/>
        </p:nvSpPr>
        <p:spPr bwMode="auto">
          <a:xfrm>
            <a:off x="1203325" y="4002088"/>
            <a:ext cx="5453063" cy="844550"/>
          </a:xfrm>
          <a:prstGeom prst="wedgeRoundRectCallout">
            <a:avLst>
              <a:gd name="adj1" fmla="val 36810"/>
              <a:gd name="adj2" fmla="val -10620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Art of Multiprocessor Programming</a:t>
            </a:r>
          </a:p>
        </p:txBody>
      </p:sp>
      <p:sp>
        <p:nvSpPr>
          <p:cNvPr id="145411" name="Slide Number Placeholder 4"/>
          <p:cNvSpPr>
            <a:spLocks noGrp="1"/>
          </p:cNvSpPr>
          <p:nvPr>
            <p:ph type="sldNum" sz="quarter" idx="11"/>
          </p:nvPr>
        </p:nvSpPr>
        <p:spPr>
          <a:noFill/>
        </p:spPr>
        <p:txBody>
          <a:bodyPr/>
          <a:lstStyle/>
          <a:p>
            <a:fld id="{379FE08F-61B3-46F8-9C04-5A6242851849}" type="slidenum">
              <a:rPr lang="x-none" smtClean="0">
                <a:cs typeface="Arial" pitchFamily="34" charset="0"/>
              </a:rPr>
              <a:pPr/>
              <a:t>146</a:t>
            </a:fld>
            <a:endParaRPr lang="en-US" smtClean="0">
              <a:cs typeface="Arial" pitchFamily="34" charset="0"/>
            </a:endParaRPr>
          </a:p>
        </p:txBody>
      </p:sp>
      <p:sp>
        <p:nvSpPr>
          <p:cNvPr id="145412" name="Rectangle 3"/>
          <p:cNvSpPr>
            <a:spLocks noGrp="1" noChangeArrowheads="1"/>
          </p:cNvSpPr>
          <p:nvPr>
            <p:ph type="title"/>
          </p:nvPr>
        </p:nvSpPr>
        <p:spPr/>
        <p:txBody>
          <a:bodyPr/>
          <a:lstStyle/>
          <a:p>
            <a:r>
              <a:rPr lang="en-US" smtClean="0"/>
              <a:t>CLH Queue Lock</a:t>
            </a:r>
          </a:p>
        </p:txBody>
      </p:sp>
      <p:sp>
        <p:nvSpPr>
          <p:cNvPr id="145413" name="Rectangle 4"/>
          <p:cNvSpPr>
            <a:spLocks noChangeArrowheads="1"/>
          </p:cNvSpPr>
          <p:nvPr/>
        </p:nvSpPr>
        <p:spPr bwMode="auto">
          <a:xfrm>
            <a:off x="919163" y="1758950"/>
            <a:ext cx="7153275" cy="4006850"/>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AtomicReference</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a:solidFill>
                  <a:schemeClr val="folHlink"/>
                </a:solidFill>
                <a:latin typeface="Courier New" pitchFamily="49" charset="0"/>
              </a:rPr>
              <a:t>tail;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ThreadLocal</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err="1">
                <a:solidFill>
                  <a:schemeClr val="folHlink"/>
                </a:solidFill>
                <a:latin typeface="Courier New" pitchFamily="49" charset="0"/>
              </a:rPr>
              <a:t>myNode</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pred.locked</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a:t>
            </a:r>
          </a:p>
        </p:txBody>
      </p:sp>
      <p:sp>
        <p:nvSpPr>
          <p:cNvPr id="145414" name="Text Box 6"/>
          <p:cNvSpPr txBox="1">
            <a:spLocks noChangeArrowheads="1"/>
          </p:cNvSpPr>
          <p:nvPr/>
        </p:nvSpPr>
        <p:spPr bwMode="auto">
          <a:xfrm>
            <a:off x="5240338" y="3006725"/>
            <a:ext cx="3903662" cy="946150"/>
          </a:xfrm>
          <a:prstGeom prst="rect">
            <a:avLst/>
          </a:prstGeom>
          <a:noFill/>
          <a:ln w="9525">
            <a:noFill/>
            <a:miter lim="800000"/>
            <a:headEnd/>
            <a:tailEnd/>
          </a:ln>
        </p:spPr>
        <p:txBody>
          <a:bodyPr>
            <a:spAutoFit/>
          </a:bodyPr>
          <a:lstStyle/>
          <a:p>
            <a:pPr algn="ctr"/>
            <a:r>
              <a:rPr lang="en-US" sz="2800" b="0" dirty="0">
                <a:solidFill>
                  <a:srgbClr val="FF3300"/>
                </a:solidFill>
                <a:latin typeface="Arial" pitchFamily="34" charset="0"/>
                <a:cs typeface="Arial" pitchFamily="34" charset="0"/>
              </a:rPr>
              <a:t>Spin until predecessor</a:t>
            </a:r>
          </a:p>
          <a:p>
            <a:pPr algn="ctr"/>
            <a:r>
              <a:rPr lang="en-US" sz="2800" b="0" dirty="0">
                <a:solidFill>
                  <a:srgbClr val="FF3300"/>
                </a:solidFill>
                <a:latin typeface="Arial" pitchFamily="34" charset="0"/>
                <a:cs typeface="Arial" pitchFamily="34" charset="0"/>
              </a:rPr>
              <a:t>releases lock</a:t>
            </a:r>
            <a:endParaRPr lang="en-US" sz="2800" b="0" dirty="0">
              <a:solidFill>
                <a:schemeClr val="tx1"/>
              </a:solidFill>
              <a:latin typeface="Arial" pitchFamily="34" charset="0"/>
              <a:cs typeface="Arial" pitchFamily="34" charset="0"/>
            </a:endParaRPr>
          </a:p>
        </p:txBody>
      </p:sp>
      <p:sp>
        <p:nvSpPr>
          <p:cNvPr id="145415" name="AutoShape 7"/>
          <p:cNvSpPr>
            <a:spLocks noChangeArrowheads="1"/>
          </p:cNvSpPr>
          <p:nvPr/>
        </p:nvSpPr>
        <p:spPr bwMode="auto">
          <a:xfrm>
            <a:off x="1279525" y="4794250"/>
            <a:ext cx="4446588" cy="571500"/>
          </a:xfrm>
          <a:prstGeom prst="wedgeRoundRectCallout">
            <a:avLst>
              <a:gd name="adj1" fmla="val 56463"/>
              <a:gd name="adj2" fmla="val -18083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Art of Multiprocessor Programming</a:t>
            </a:r>
          </a:p>
        </p:txBody>
      </p:sp>
      <p:sp>
        <p:nvSpPr>
          <p:cNvPr id="146435" name="Slide Number Placeholder 4"/>
          <p:cNvSpPr>
            <a:spLocks noGrp="1"/>
          </p:cNvSpPr>
          <p:nvPr>
            <p:ph type="sldNum" sz="quarter" idx="11"/>
          </p:nvPr>
        </p:nvSpPr>
        <p:spPr>
          <a:noFill/>
        </p:spPr>
        <p:txBody>
          <a:bodyPr/>
          <a:lstStyle/>
          <a:p>
            <a:fld id="{A90A90CC-6E86-4FD9-9F38-F1971AA72D33}" type="slidenum">
              <a:rPr lang="x-none" smtClean="0">
                <a:cs typeface="Arial" pitchFamily="34" charset="0"/>
              </a:rPr>
              <a:pPr/>
              <a:t>147</a:t>
            </a:fld>
            <a:endParaRPr lang="en-US" smtClean="0">
              <a:cs typeface="Arial" pitchFamily="34" charset="0"/>
            </a:endParaRPr>
          </a:p>
        </p:txBody>
      </p:sp>
      <p:sp>
        <p:nvSpPr>
          <p:cNvPr id="146436" name="Rectangle 3"/>
          <p:cNvSpPr>
            <a:spLocks noGrp="1" noChangeArrowheads="1"/>
          </p:cNvSpPr>
          <p:nvPr>
            <p:ph type="title"/>
          </p:nvPr>
        </p:nvSpPr>
        <p:spPr/>
        <p:txBody>
          <a:bodyPr/>
          <a:lstStyle/>
          <a:p>
            <a:r>
              <a:rPr lang="en-US" smtClean="0"/>
              <a:t>CLH Queue Lock</a:t>
            </a:r>
          </a:p>
        </p:txBody>
      </p:sp>
      <p:sp>
        <p:nvSpPr>
          <p:cNvPr id="146437" name="Rectangle 4"/>
          <p:cNvSpPr>
            <a:spLocks noChangeArrowheads="1"/>
          </p:cNvSpPr>
          <p:nvPr/>
        </p:nvSpPr>
        <p:spPr bwMode="auto">
          <a:xfrm>
            <a:off x="919163" y="1758950"/>
            <a:ext cx="7153275" cy="3120854"/>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a:latin typeface="Courier New" pitchFamily="49" charset="0"/>
              </a:rPr>
              <a:t>CLHLock</a:t>
            </a:r>
            <a:r>
              <a:rPr lang="en-US" sz="2400" dirty="0">
                <a:latin typeface="Courier New" pitchFamily="49" charset="0"/>
              </a:rPr>
              <a:t> </a:t>
            </a:r>
            <a:r>
              <a:rPr lang="en-US" sz="2400" dirty="0">
                <a:solidFill>
                  <a:schemeClr val="tx1"/>
                </a:solidFill>
                <a:latin typeface="Courier New" pitchFamily="49" charset="0"/>
              </a:rPr>
              <a:t>implements</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public void</a:t>
            </a:r>
            <a:r>
              <a:rPr lang="en-US" sz="2400" dirty="0">
                <a:latin typeface="Courier New" pitchFamily="49" charset="0"/>
              </a:rPr>
              <a:t> unlock() {</a:t>
            </a:r>
          </a:p>
          <a:p>
            <a:pPr marL="342900" indent="-342900" algn="l">
              <a:spcBef>
                <a:spcPct val="20000"/>
              </a:spcBef>
            </a:pPr>
            <a:r>
              <a:rPr lang="en-US" sz="2400" dirty="0">
                <a:latin typeface="Courier New" pitchFamily="49" charset="0"/>
              </a:rPr>
              <a:t>  </a:t>
            </a:r>
            <a:r>
              <a:rPr lang="en-US" sz="2400" dirty="0" err="1">
                <a:latin typeface="Courier New" pitchFamily="49" charset="0"/>
              </a:rPr>
              <a:t>myNode.locked.set</a:t>
            </a:r>
            <a:r>
              <a:rPr lang="en-US" sz="2400" dirty="0">
                <a:latin typeface="Courier New" pitchFamily="49" charset="0"/>
              </a:rPr>
              <a:t>(</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err="1">
                <a:latin typeface="Courier New" pitchFamily="49" charset="0"/>
              </a:rPr>
              <a:t>myNode</a:t>
            </a:r>
            <a:r>
              <a:rPr lang="en-US" sz="2400" dirty="0">
                <a:latin typeface="Courier New" pitchFamily="49" charset="0"/>
              </a:rPr>
              <a:t> = </a:t>
            </a:r>
            <a:r>
              <a:rPr lang="en-US" sz="2400" dirty="0" err="1">
                <a:latin typeface="Courier New" pitchFamily="49" charset="0"/>
              </a:rPr>
              <a:t>pred</a:t>
            </a:r>
            <a:r>
              <a:rPr lang="en-US" sz="2400" dirty="0">
                <a:latin typeface="Courier New" pitchFamily="49" charset="0"/>
              </a:rPr>
              <a:t>;</a:t>
            </a:r>
          </a:p>
          <a:p>
            <a:pPr marL="342900" indent="-342900" algn="l">
              <a:spcBef>
                <a:spcPct val="20000"/>
              </a:spcBef>
            </a:pPr>
            <a:r>
              <a:rPr lang="en-US" sz="2400" dirty="0">
                <a:latin typeface="Courier New" pitchFamily="49" charset="0"/>
              </a:rPr>
              <a:t> }</a:t>
            </a:r>
          </a:p>
          <a:p>
            <a:pPr marL="342900" indent="-342900" algn="l">
              <a:spcBef>
                <a:spcPct val="20000"/>
              </a:spcBef>
            </a:pPr>
            <a:r>
              <a:rPr lang="en-US" sz="2400" dirty="0">
                <a:latin typeface="Courier New" pitchFamily="49" charset="0"/>
              </a:rPr>
              <a:t>}</a:t>
            </a:r>
            <a:endParaRPr lang="en-US" sz="2400" dirty="0">
              <a:solidFill>
                <a:schemeClr val="folHlink"/>
              </a:solidFill>
              <a:latin typeface="Courier New" pitchFamily="49" charset="0"/>
            </a:endParaRP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Art of Multiprocessor Programming</a:t>
            </a:r>
          </a:p>
        </p:txBody>
      </p:sp>
      <p:sp>
        <p:nvSpPr>
          <p:cNvPr id="147459" name="Slide Number Placeholder 4"/>
          <p:cNvSpPr>
            <a:spLocks noGrp="1"/>
          </p:cNvSpPr>
          <p:nvPr>
            <p:ph type="sldNum" sz="quarter" idx="11"/>
          </p:nvPr>
        </p:nvSpPr>
        <p:spPr>
          <a:noFill/>
        </p:spPr>
        <p:txBody>
          <a:bodyPr/>
          <a:lstStyle/>
          <a:p>
            <a:fld id="{BFBD5FF8-8BA1-4446-868E-7548657F5721}" type="slidenum">
              <a:rPr lang="x-none" smtClean="0">
                <a:cs typeface="Arial" pitchFamily="34" charset="0"/>
              </a:rPr>
              <a:pPr/>
              <a:t>148</a:t>
            </a:fld>
            <a:endParaRPr lang="en-US" smtClean="0">
              <a:cs typeface="Arial" pitchFamily="34" charset="0"/>
            </a:endParaRPr>
          </a:p>
        </p:txBody>
      </p:sp>
      <p:sp>
        <p:nvSpPr>
          <p:cNvPr id="147460" name="Rectangle 3"/>
          <p:cNvSpPr>
            <a:spLocks noGrp="1" noChangeArrowheads="1"/>
          </p:cNvSpPr>
          <p:nvPr>
            <p:ph type="title"/>
          </p:nvPr>
        </p:nvSpPr>
        <p:spPr/>
        <p:txBody>
          <a:bodyPr/>
          <a:lstStyle/>
          <a:p>
            <a:r>
              <a:rPr lang="en-US" smtClean="0"/>
              <a:t>CLH Queue Lock</a:t>
            </a:r>
          </a:p>
        </p:txBody>
      </p:sp>
      <p:sp>
        <p:nvSpPr>
          <p:cNvPr id="147461" name="Rectangle 4"/>
          <p:cNvSpPr>
            <a:spLocks noChangeArrowheads="1"/>
          </p:cNvSpPr>
          <p:nvPr/>
        </p:nvSpPr>
        <p:spPr bwMode="auto">
          <a:xfrm>
            <a:off x="919163" y="1758950"/>
            <a:ext cx="7153275" cy="3120854"/>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latin typeface="Courier New" pitchFamily="49" charset="0"/>
              </a:rPr>
              <a:t>  </a:t>
            </a:r>
            <a:r>
              <a:rPr lang="en-US" sz="2400" dirty="0" err="1">
                <a:latin typeface="Courier New" pitchFamily="49" charset="0"/>
              </a:rPr>
              <a:t>myNode.locked.set</a:t>
            </a:r>
            <a:r>
              <a:rPr lang="en-US" sz="2400" dirty="0">
                <a:latin typeface="Courier New" pitchFamily="49" charset="0"/>
              </a:rPr>
              <a:t>(</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a:t>
            </a:r>
          </a:p>
        </p:txBody>
      </p:sp>
      <p:sp>
        <p:nvSpPr>
          <p:cNvPr id="147462" name="AutoShape 6"/>
          <p:cNvSpPr>
            <a:spLocks noChangeArrowheads="1"/>
          </p:cNvSpPr>
          <p:nvPr/>
        </p:nvSpPr>
        <p:spPr bwMode="auto">
          <a:xfrm>
            <a:off x="1279525" y="3089275"/>
            <a:ext cx="4586288" cy="538163"/>
          </a:xfrm>
          <a:prstGeom prst="wedgeRoundRectCallout">
            <a:avLst>
              <a:gd name="adj1" fmla="val 44394"/>
              <a:gd name="adj2" fmla="val 26858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47463" name="Text Box 7"/>
          <p:cNvSpPr txBox="1">
            <a:spLocks noChangeArrowheads="1"/>
          </p:cNvSpPr>
          <p:nvPr/>
        </p:nvSpPr>
        <p:spPr bwMode="auto">
          <a:xfrm>
            <a:off x="4121150" y="4759325"/>
            <a:ext cx="4084638" cy="579438"/>
          </a:xfrm>
          <a:prstGeom prst="rect">
            <a:avLst/>
          </a:prstGeom>
          <a:noFill/>
          <a:ln w="9525">
            <a:noFill/>
            <a:miter lim="800000"/>
            <a:headEnd/>
            <a:tailEnd/>
          </a:ln>
        </p:spPr>
        <p:txBody>
          <a:bodyPr>
            <a:spAutoFit/>
          </a:bodyPr>
          <a:lstStyle/>
          <a:p>
            <a:pPr algn="ctr"/>
            <a:r>
              <a:rPr lang="en-US" sz="3200" b="0" dirty="0">
                <a:solidFill>
                  <a:srgbClr val="FF3300"/>
                </a:solidFill>
                <a:latin typeface="Arial" pitchFamily="34" charset="0"/>
                <a:cs typeface="Arial" pitchFamily="34" charset="0"/>
              </a:rPr>
              <a:t>Notify successor</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Art of Multiprocessor Programming</a:t>
            </a:r>
          </a:p>
        </p:txBody>
      </p:sp>
      <p:sp>
        <p:nvSpPr>
          <p:cNvPr id="148483" name="Slide Number Placeholder 4"/>
          <p:cNvSpPr>
            <a:spLocks noGrp="1"/>
          </p:cNvSpPr>
          <p:nvPr>
            <p:ph type="sldNum" sz="quarter" idx="11"/>
          </p:nvPr>
        </p:nvSpPr>
        <p:spPr>
          <a:noFill/>
        </p:spPr>
        <p:txBody>
          <a:bodyPr/>
          <a:lstStyle/>
          <a:p>
            <a:fld id="{117712B1-F671-48C0-82BA-2609EE7CBE12}" type="slidenum">
              <a:rPr lang="x-none" smtClean="0">
                <a:cs typeface="Arial" pitchFamily="34" charset="0"/>
              </a:rPr>
              <a:pPr/>
              <a:t>149</a:t>
            </a:fld>
            <a:endParaRPr lang="en-US" smtClean="0">
              <a:cs typeface="Arial" pitchFamily="34" charset="0"/>
            </a:endParaRPr>
          </a:p>
        </p:txBody>
      </p:sp>
      <p:sp>
        <p:nvSpPr>
          <p:cNvPr id="148484" name="Rectangle 3"/>
          <p:cNvSpPr>
            <a:spLocks noGrp="1" noChangeArrowheads="1"/>
          </p:cNvSpPr>
          <p:nvPr>
            <p:ph type="title"/>
          </p:nvPr>
        </p:nvSpPr>
        <p:spPr/>
        <p:txBody>
          <a:bodyPr/>
          <a:lstStyle/>
          <a:p>
            <a:r>
              <a:rPr lang="en-US" smtClean="0"/>
              <a:t>CLH Queue Lock</a:t>
            </a:r>
          </a:p>
        </p:txBody>
      </p:sp>
      <p:sp>
        <p:nvSpPr>
          <p:cNvPr id="148485" name="Rectangle 4"/>
          <p:cNvSpPr>
            <a:spLocks noChangeArrowheads="1"/>
          </p:cNvSpPr>
          <p:nvPr/>
        </p:nvSpPr>
        <p:spPr bwMode="auto">
          <a:xfrm>
            <a:off x="919163" y="1758950"/>
            <a:ext cx="7153275" cy="3120854"/>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myNode.locked.set</a:t>
            </a:r>
            <a:r>
              <a:rPr lang="en-US" sz="2400" dirty="0">
                <a:solidFill>
                  <a:schemeClr val="folHlink"/>
                </a:solidFill>
                <a:latin typeface="Courier New" pitchFamily="49" charset="0"/>
              </a:rPr>
              <a:t>(false);</a:t>
            </a:r>
          </a:p>
          <a:p>
            <a:pPr marL="342900" indent="-342900" algn="l">
              <a:spcBef>
                <a:spcPct val="20000"/>
              </a:spcBef>
            </a:pPr>
            <a:r>
              <a:rPr lang="en-US" sz="2400" dirty="0">
                <a:latin typeface="Courier New" pitchFamily="49" charset="0"/>
              </a:rPr>
              <a:t>  </a:t>
            </a:r>
            <a:r>
              <a:rPr lang="en-US" sz="2400" dirty="0" err="1">
                <a:latin typeface="Courier New" pitchFamily="49" charset="0"/>
              </a:rPr>
              <a:t>myNode</a:t>
            </a:r>
            <a:r>
              <a:rPr lang="en-US" sz="2400" dirty="0">
                <a:latin typeface="Courier New" pitchFamily="49" charset="0"/>
              </a:rPr>
              <a:t> = </a:t>
            </a:r>
            <a:r>
              <a:rPr lang="en-US" sz="2400" dirty="0" err="1">
                <a:latin typeface="Courier New" pitchFamily="49" charset="0"/>
              </a:rPr>
              <a:t>pred</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a:t>
            </a:r>
          </a:p>
        </p:txBody>
      </p:sp>
      <p:sp>
        <p:nvSpPr>
          <p:cNvPr id="148486" name="AutoShape 6"/>
          <p:cNvSpPr>
            <a:spLocks noChangeArrowheads="1"/>
          </p:cNvSpPr>
          <p:nvPr/>
        </p:nvSpPr>
        <p:spPr bwMode="auto">
          <a:xfrm>
            <a:off x="1311275" y="3532188"/>
            <a:ext cx="2773363" cy="538162"/>
          </a:xfrm>
          <a:prstGeom prst="wedgeRoundRectCallout">
            <a:avLst>
              <a:gd name="adj1" fmla="val 87838"/>
              <a:gd name="adj2" fmla="val 24911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48487" name="Text Box 7"/>
          <p:cNvSpPr txBox="1">
            <a:spLocks noChangeArrowheads="1"/>
          </p:cNvSpPr>
          <p:nvPr/>
        </p:nvSpPr>
        <p:spPr bwMode="auto">
          <a:xfrm>
            <a:off x="4121150" y="4759325"/>
            <a:ext cx="4084638" cy="1569660"/>
          </a:xfrm>
          <a:prstGeom prst="rect">
            <a:avLst/>
          </a:prstGeom>
          <a:noFill/>
          <a:ln w="9525">
            <a:noFill/>
            <a:miter lim="800000"/>
            <a:headEnd/>
            <a:tailEnd/>
          </a:ln>
        </p:spPr>
        <p:txBody>
          <a:bodyPr>
            <a:spAutoFit/>
          </a:bodyPr>
          <a:lstStyle/>
          <a:p>
            <a:pPr algn="ctr"/>
            <a:r>
              <a:rPr lang="en-US" sz="3200" b="0" dirty="0">
                <a:solidFill>
                  <a:srgbClr val="FF3300"/>
                </a:solidFill>
                <a:latin typeface="Arial" pitchFamily="34" charset="0"/>
                <a:cs typeface="Arial" pitchFamily="34" charset="0"/>
              </a:rPr>
              <a:t>Recycle predecessor’s node</a:t>
            </a:r>
          </a:p>
          <a:p>
            <a:pPr algn="ctr"/>
            <a:endParaRPr lang="en-US" sz="3200" b="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Art of Multiprocessor Programming</a:t>
            </a:r>
          </a:p>
        </p:txBody>
      </p:sp>
      <p:sp>
        <p:nvSpPr>
          <p:cNvPr id="16387" name="Slide Number Placeholder 4"/>
          <p:cNvSpPr>
            <a:spLocks noGrp="1"/>
          </p:cNvSpPr>
          <p:nvPr>
            <p:ph type="sldNum" sz="quarter" idx="11"/>
          </p:nvPr>
        </p:nvSpPr>
        <p:spPr>
          <a:noFill/>
        </p:spPr>
        <p:txBody>
          <a:bodyPr/>
          <a:lstStyle/>
          <a:p>
            <a:fld id="{D5E2CE7B-52E9-4771-ABD7-B3521448027A}" type="slidenum">
              <a:rPr lang="x-none" smtClean="0">
                <a:cs typeface="Arial" pitchFamily="34" charset="0"/>
              </a:rPr>
              <a:pPr/>
              <a:t>15</a:t>
            </a:fld>
            <a:endParaRPr lang="en-US" smtClean="0">
              <a:cs typeface="Arial" pitchFamily="34" charset="0"/>
            </a:endParaRPr>
          </a:p>
        </p:txBody>
      </p:sp>
      <p:pic>
        <p:nvPicPr>
          <p:cNvPr id="163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grpSp>
        <p:nvGrpSpPr>
          <p:cNvPr id="16389" name="Group 3"/>
          <p:cNvGrpSpPr>
            <a:grpSpLocks/>
          </p:cNvGrpSpPr>
          <p:nvPr/>
        </p:nvGrpSpPr>
        <p:grpSpPr bwMode="auto">
          <a:xfrm flipH="1">
            <a:off x="5891213" y="3640138"/>
            <a:ext cx="725487" cy="765175"/>
            <a:chOff x="1008" y="2720"/>
            <a:chExt cx="856" cy="808"/>
          </a:xfrm>
        </p:grpSpPr>
        <p:sp>
          <p:nvSpPr>
            <p:cNvPr id="16492" name="Rectangle 4"/>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93" name="Freeform 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4" name="Freeform 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5" name="Freeform 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6" name="Freeform 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6497" name="Freeform 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6498" name="Freeform 1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9" name="Freeform 1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00" name="Freeform 1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475597" name="Rectangle 13"/>
          <p:cNvSpPr>
            <a:spLocks noChangeArrowheads="1"/>
          </p:cNvSpPr>
          <p:nvPr/>
        </p:nvSpPr>
        <p:spPr bwMode="auto">
          <a:xfrm>
            <a:off x="4467225" y="3478213"/>
            <a:ext cx="665163" cy="874712"/>
          </a:xfrm>
          <a:prstGeom prst="rect">
            <a:avLst/>
          </a:prstGeom>
          <a:solidFill>
            <a:srgbClr val="FFFF00"/>
          </a:solidFill>
          <a:ln w="2857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endParaRPr lang="en-US" sz="2400">
              <a:solidFill>
                <a:schemeClr val="tx2"/>
              </a:solidFill>
              <a:latin typeface="Times New Roman" pitchFamily="18" charset="0"/>
            </a:endParaRPr>
          </a:p>
        </p:txBody>
      </p:sp>
      <p:sp>
        <p:nvSpPr>
          <p:cNvPr id="16391" name="Rectangle 14"/>
          <p:cNvSpPr>
            <a:spLocks noGrp="1" noChangeArrowheads="1"/>
          </p:cNvSpPr>
          <p:nvPr>
            <p:ph type="title"/>
          </p:nvPr>
        </p:nvSpPr>
        <p:spPr>
          <a:xfrm>
            <a:off x="738188" y="587375"/>
            <a:ext cx="7772400" cy="1143000"/>
          </a:xfrm>
        </p:spPr>
        <p:txBody>
          <a:bodyPr/>
          <a:lstStyle/>
          <a:p>
            <a:r>
              <a:rPr lang="en-US" smtClean="0"/>
              <a:t>Basic Spin-Lock</a:t>
            </a:r>
          </a:p>
        </p:txBody>
      </p:sp>
      <p:sp>
        <p:nvSpPr>
          <p:cNvPr id="16392" name="Line 15"/>
          <p:cNvSpPr>
            <a:spLocks noChangeShapeType="1"/>
          </p:cNvSpPr>
          <p:nvPr/>
        </p:nvSpPr>
        <p:spPr bwMode="auto">
          <a:xfrm>
            <a:off x="2424113" y="3305175"/>
            <a:ext cx="647700" cy="1920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6393" name="Line 16"/>
          <p:cNvSpPr>
            <a:spLocks noChangeShapeType="1"/>
          </p:cNvSpPr>
          <p:nvPr/>
        </p:nvSpPr>
        <p:spPr bwMode="auto">
          <a:xfrm flipV="1">
            <a:off x="2368550" y="4652963"/>
            <a:ext cx="636588" cy="333375"/>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6394" name="Rectangle 17"/>
          <p:cNvSpPr>
            <a:spLocks noChangeArrowheads="1"/>
          </p:cNvSpPr>
          <p:nvPr/>
        </p:nvSpPr>
        <p:spPr bwMode="auto">
          <a:xfrm>
            <a:off x="3763963" y="3627438"/>
            <a:ext cx="419100" cy="558800"/>
          </a:xfrm>
          <a:prstGeom prst="rect">
            <a:avLst/>
          </a:prstGeom>
          <a:solidFill>
            <a:schemeClr val="bg1"/>
          </a:solidFill>
          <a:ln w="12700">
            <a:noFill/>
            <a:miter lim="800000"/>
            <a:headEnd/>
            <a:tailEnd/>
          </a:ln>
        </p:spPr>
        <p:txBody>
          <a:bodyPr wrap="none" anchor="ctr"/>
          <a:lstStyle/>
          <a:p>
            <a:endParaRPr lang="en-US" dirty="0">
              <a:latin typeface="Arial" pitchFamily="34" charset="0"/>
            </a:endParaRPr>
          </a:p>
        </p:txBody>
      </p:sp>
      <p:sp>
        <p:nvSpPr>
          <p:cNvPr id="16395" name="Rectangle 18"/>
          <p:cNvSpPr>
            <a:spLocks noChangeArrowheads="1"/>
          </p:cNvSpPr>
          <p:nvPr/>
        </p:nvSpPr>
        <p:spPr bwMode="auto">
          <a:xfrm>
            <a:off x="4602163" y="3646488"/>
            <a:ext cx="368300" cy="685800"/>
          </a:xfrm>
          <a:prstGeom prst="rect">
            <a:avLst/>
          </a:prstGeom>
          <a:noFill/>
          <a:ln w="12700">
            <a:noFill/>
            <a:miter lim="800000"/>
            <a:headEnd/>
            <a:tailEnd/>
          </a:ln>
        </p:spPr>
        <p:txBody>
          <a:bodyPr wrap="none" anchor="ctr"/>
          <a:lstStyle/>
          <a:p>
            <a:endParaRPr lang="en-US" dirty="0">
              <a:latin typeface="Arial" pitchFamily="34" charset="0"/>
            </a:endParaRPr>
          </a:p>
        </p:txBody>
      </p:sp>
      <p:sp>
        <p:nvSpPr>
          <p:cNvPr id="16396" name="Rectangle 19"/>
          <p:cNvSpPr>
            <a:spLocks noChangeArrowheads="1"/>
          </p:cNvSpPr>
          <p:nvPr/>
        </p:nvSpPr>
        <p:spPr bwMode="auto">
          <a:xfrm>
            <a:off x="4549775" y="3746500"/>
            <a:ext cx="4984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2"/>
                </a:solidFill>
                <a:latin typeface="Arial" pitchFamily="34" charset="0"/>
              </a:rPr>
              <a:t>CS</a:t>
            </a:r>
          </a:p>
        </p:txBody>
      </p:sp>
      <p:grpSp>
        <p:nvGrpSpPr>
          <p:cNvPr id="16397" name="Group 20"/>
          <p:cNvGrpSpPr>
            <a:grpSpLocks/>
          </p:cNvGrpSpPr>
          <p:nvPr/>
        </p:nvGrpSpPr>
        <p:grpSpPr bwMode="auto">
          <a:xfrm>
            <a:off x="2786063" y="2882900"/>
            <a:ext cx="815975" cy="563563"/>
            <a:chOff x="1232" y="1431"/>
            <a:chExt cx="514" cy="355"/>
          </a:xfrm>
        </p:grpSpPr>
        <p:sp>
          <p:nvSpPr>
            <p:cNvPr id="16474" name="Oval 21"/>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75" name="Oval 22"/>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76" name="Oval 23"/>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77" name="Rectangle 24"/>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78" name="Rectangle 25"/>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79" name="Rectangle 26"/>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0" name="Rectangle 27"/>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1" name="Rectangle 28"/>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2" name="Rectangle 29"/>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3" name="Oval 30"/>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84" name="Oval 31"/>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85" name="Rectangle 32"/>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6" name="Rectangle 33"/>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7" name="Arc 34"/>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88" name="Arc 35"/>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89" name="Oval 36"/>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90" name="Oval 37"/>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91" name="Freeform 38"/>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nvGrpSpPr>
          <p:cNvPr id="16398" name="Group 39"/>
          <p:cNvGrpSpPr>
            <a:grpSpLocks/>
          </p:cNvGrpSpPr>
          <p:nvPr/>
        </p:nvGrpSpPr>
        <p:grpSpPr bwMode="auto">
          <a:xfrm>
            <a:off x="2671763" y="4051300"/>
            <a:ext cx="815975" cy="563563"/>
            <a:chOff x="1160" y="2167"/>
            <a:chExt cx="514" cy="355"/>
          </a:xfrm>
        </p:grpSpPr>
        <p:sp>
          <p:nvSpPr>
            <p:cNvPr id="16456" name="Oval 40"/>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57" name="Oval 41"/>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58" name="Oval 42"/>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59" name="Rectangle 43"/>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0" name="Rectangle 44"/>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1" name="Rectangle 45"/>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2" name="Rectangle 46"/>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3" name="Rectangle 47"/>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4" name="Rectangle 48"/>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5" name="Oval 49"/>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66" name="Oval 50"/>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67" name="Rectangle 51"/>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8" name="Rectangle 52"/>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69" name="Arc 53"/>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70" name="Arc 54"/>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71" name="Oval 55"/>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72" name="Oval 56"/>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73" name="Freeform 57"/>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6399" name="Line 58"/>
          <p:cNvSpPr>
            <a:spLocks noChangeShapeType="1"/>
          </p:cNvSpPr>
          <p:nvPr/>
        </p:nvSpPr>
        <p:spPr bwMode="auto">
          <a:xfrm>
            <a:off x="2373313" y="3889375"/>
            <a:ext cx="10795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6400" name="Line 59"/>
          <p:cNvSpPr>
            <a:spLocks noChangeShapeType="1"/>
          </p:cNvSpPr>
          <p:nvPr/>
        </p:nvSpPr>
        <p:spPr bwMode="auto">
          <a:xfrm>
            <a:off x="5230813" y="3902075"/>
            <a:ext cx="596900" cy="1588"/>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16401" name="Rectangle 60"/>
          <p:cNvSpPr>
            <a:spLocks noChangeArrowheads="1"/>
          </p:cNvSpPr>
          <p:nvPr/>
        </p:nvSpPr>
        <p:spPr bwMode="auto">
          <a:xfrm>
            <a:off x="5845175" y="4457700"/>
            <a:ext cx="15144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Resets lock </a:t>
            </a:r>
          </a:p>
          <a:p>
            <a:pPr algn="l" rtl="1">
              <a:lnSpc>
                <a:spcPct val="90000"/>
              </a:lnSpc>
            </a:pPr>
            <a:r>
              <a:rPr lang="en-US" sz="1800">
                <a:solidFill>
                  <a:schemeClr val="tx1"/>
                </a:solidFill>
                <a:latin typeface="Arial" pitchFamily="34" charset="0"/>
              </a:rPr>
              <a:t>upon exit</a:t>
            </a:r>
          </a:p>
        </p:txBody>
      </p:sp>
      <p:sp>
        <p:nvSpPr>
          <p:cNvPr id="16402" name="Rectangle 61"/>
          <p:cNvSpPr>
            <a:spLocks noChangeArrowheads="1"/>
          </p:cNvSpPr>
          <p:nvPr/>
        </p:nvSpPr>
        <p:spPr bwMode="auto">
          <a:xfrm>
            <a:off x="3648075" y="4489450"/>
            <a:ext cx="714375" cy="58420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a:solidFill>
                  <a:schemeClr val="tx1"/>
                </a:solidFill>
                <a:latin typeface="Arial" pitchFamily="34" charset="0"/>
              </a:rPr>
              <a:t>spin </a:t>
            </a:r>
          </a:p>
          <a:p>
            <a:pPr algn="l" rtl="1">
              <a:lnSpc>
                <a:spcPct val="90000"/>
              </a:lnSpc>
            </a:pPr>
            <a:r>
              <a:rPr lang="en-US" sz="1800">
                <a:solidFill>
                  <a:schemeClr val="tx1"/>
                </a:solidFill>
                <a:latin typeface="Arial" pitchFamily="34" charset="0"/>
              </a:rPr>
              <a:t>lock</a:t>
            </a:r>
          </a:p>
        </p:txBody>
      </p:sp>
      <p:sp>
        <p:nvSpPr>
          <p:cNvPr id="16403" name="Rectangle 62"/>
          <p:cNvSpPr>
            <a:spLocks noChangeArrowheads="1"/>
          </p:cNvSpPr>
          <p:nvPr/>
        </p:nvSpPr>
        <p:spPr bwMode="auto">
          <a:xfrm>
            <a:off x="4410075" y="4484688"/>
            <a:ext cx="1828800" cy="584200"/>
          </a:xfrm>
          <a:prstGeom prst="rect">
            <a:avLst/>
          </a:prstGeom>
          <a:noFill/>
          <a:ln w="12700">
            <a:noFill/>
            <a:miter lim="800000"/>
            <a:headEnd/>
            <a:tailEnd/>
          </a:ln>
        </p:spPr>
        <p:txBody>
          <a:bodyPr lIns="90488" tIns="44450" rIns="90488" bIns="44450">
            <a:spAutoFit/>
          </a:bodyPr>
          <a:lstStyle/>
          <a:p>
            <a:pPr algn="l" rtl="1">
              <a:lnSpc>
                <a:spcPct val="90000"/>
              </a:lnSpc>
            </a:pPr>
            <a:r>
              <a:rPr lang="en-US" sz="1800">
                <a:solidFill>
                  <a:schemeClr val="tx1"/>
                </a:solidFill>
                <a:latin typeface="Arial" pitchFamily="34" charset="0"/>
              </a:rPr>
              <a:t>critical </a:t>
            </a:r>
          </a:p>
          <a:p>
            <a:pPr algn="l" rtl="1">
              <a:lnSpc>
                <a:spcPct val="90000"/>
              </a:lnSpc>
            </a:pPr>
            <a:r>
              <a:rPr lang="en-US" sz="1800">
                <a:solidFill>
                  <a:schemeClr val="tx1"/>
                </a:solidFill>
                <a:latin typeface="Arial" pitchFamily="34" charset="0"/>
              </a:rPr>
              <a:t>section</a:t>
            </a:r>
          </a:p>
        </p:txBody>
      </p:sp>
      <p:grpSp>
        <p:nvGrpSpPr>
          <p:cNvPr id="16404" name="Group 63"/>
          <p:cNvGrpSpPr>
            <a:grpSpLocks/>
          </p:cNvGrpSpPr>
          <p:nvPr/>
        </p:nvGrpSpPr>
        <p:grpSpPr bwMode="auto">
          <a:xfrm>
            <a:off x="1724025" y="3594100"/>
            <a:ext cx="414338" cy="1328738"/>
            <a:chOff x="616" y="1914"/>
            <a:chExt cx="261" cy="837"/>
          </a:xfrm>
        </p:grpSpPr>
        <p:sp>
          <p:nvSpPr>
            <p:cNvPr id="16453" name="Rectangle 64"/>
            <p:cNvSpPr>
              <a:spLocks noChangeArrowheads="1"/>
            </p:cNvSpPr>
            <p:nvPr/>
          </p:nvSpPr>
          <p:spPr bwMode="auto">
            <a:xfrm>
              <a:off x="616" y="191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6454" name="Rectangle 65"/>
            <p:cNvSpPr>
              <a:spLocks noChangeArrowheads="1"/>
            </p:cNvSpPr>
            <p:nvPr/>
          </p:nvSpPr>
          <p:spPr bwMode="auto">
            <a:xfrm>
              <a:off x="616" y="2019"/>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sp>
          <p:nvSpPr>
            <p:cNvPr id="16455" name="Rectangle 66"/>
            <p:cNvSpPr>
              <a:spLocks noChangeArrowheads="1"/>
            </p:cNvSpPr>
            <p:nvPr/>
          </p:nvSpPr>
          <p:spPr bwMode="auto">
            <a:xfrm>
              <a:off x="616" y="2124"/>
              <a:ext cx="261" cy="62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6600" b="0">
                  <a:solidFill>
                    <a:schemeClr val="tx2"/>
                  </a:solidFill>
                  <a:latin typeface="Arial" pitchFamily="34" charset="0"/>
                </a:rPr>
                <a:t>.</a:t>
              </a:r>
            </a:p>
          </p:txBody>
        </p:sp>
      </p:grpSp>
      <p:grpSp>
        <p:nvGrpSpPr>
          <p:cNvPr id="16405" name="Group 67"/>
          <p:cNvGrpSpPr>
            <a:grpSpLocks/>
          </p:cNvGrpSpPr>
          <p:nvPr/>
        </p:nvGrpSpPr>
        <p:grpSpPr bwMode="auto">
          <a:xfrm flipH="1">
            <a:off x="1524000" y="2519363"/>
            <a:ext cx="725488" cy="765175"/>
            <a:chOff x="1008" y="2720"/>
            <a:chExt cx="856" cy="808"/>
          </a:xfrm>
        </p:grpSpPr>
        <p:sp>
          <p:nvSpPr>
            <p:cNvPr id="16444" name="Rectangle 6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45" name="Freeform 6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46" name="Freeform 7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47" name="Freeform 7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48" name="Freeform 7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6449" name="Freeform 7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6450" name="Freeform 7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51" name="Freeform 7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52" name="Freeform 7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6406" name="Group 77"/>
          <p:cNvGrpSpPr>
            <a:grpSpLocks/>
          </p:cNvGrpSpPr>
          <p:nvPr/>
        </p:nvGrpSpPr>
        <p:grpSpPr bwMode="auto">
          <a:xfrm flipH="1">
            <a:off x="1465263" y="3432175"/>
            <a:ext cx="725487" cy="765175"/>
            <a:chOff x="1008" y="2720"/>
            <a:chExt cx="856" cy="808"/>
          </a:xfrm>
        </p:grpSpPr>
        <p:sp>
          <p:nvSpPr>
            <p:cNvPr id="16435" name="Rectangle 78"/>
            <p:cNvSpPr>
              <a:spLocks noChangeArrowheads="1"/>
            </p:cNvSpPr>
            <p:nvPr/>
          </p:nvSpPr>
          <p:spPr bwMode="auto">
            <a:xfrm>
              <a:off x="1032" y="3304"/>
              <a:ext cx="488" cy="160"/>
            </a:xfrm>
            <a:prstGeom prst="rect">
              <a:avLst/>
            </a:prstGeom>
            <a:solidFill>
              <a:srgbClr val="0099FF"/>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36" name="Freeform 7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7" name="Freeform 8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8" name="Freeform 8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9" name="Freeform 8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6440" name="Freeform 8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99FF"/>
            </a:solidFill>
            <a:ln w="38100">
              <a:solidFill>
                <a:schemeClr val="tx1"/>
              </a:solidFill>
              <a:round/>
              <a:headEnd/>
              <a:tailEnd/>
            </a:ln>
          </p:spPr>
          <p:txBody>
            <a:bodyPr wrap="none" anchor="ctr"/>
            <a:lstStyle/>
            <a:p>
              <a:endParaRPr lang="en-US" dirty="0">
                <a:latin typeface="Arial" pitchFamily="34" charset="0"/>
              </a:endParaRPr>
            </a:p>
          </p:txBody>
        </p:sp>
        <p:sp>
          <p:nvSpPr>
            <p:cNvPr id="16441" name="Freeform 8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42" name="Freeform 8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43" name="Freeform 8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6407" name="Group 87"/>
          <p:cNvGrpSpPr>
            <a:grpSpLocks/>
          </p:cNvGrpSpPr>
          <p:nvPr/>
        </p:nvGrpSpPr>
        <p:grpSpPr bwMode="auto">
          <a:xfrm flipH="1">
            <a:off x="1546225" y="4964113"/>
            <a:ext cx="725488" cy="765175"/>
            <a:chOff x="1008" y="2720"/>
            <a:chExt cx="856" cy="808"/>
          </a:xfrm>
        </p:grpSpPr>
        <p:sp>
          <p:nvSpPr>
            <p:cNvPr id="16426" name="Rectangle 88"/>
            <p:cNvSpPr>
              <a:spLocks noChangeArrowheads="1"/>
            </p:cNvSpPr>
            <p:nvPr/>
          </p:nvSpPr>
          <p:spPr bwMode="auto">
            <a:xfrm>
              <a:off x="1032" y="3304"/>
              <a:ext cx="488" cy="160"/>
            </a:xfrm>
            <a:prstGeom prst="rect">
              <a:avLst/>
            </a:prstGeom>
            <a:solidFill>
              <a:srgbClr val="00FF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27" name="Freeform 8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28" name="Freeform 9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29" name="Freeform 9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0" name="Freeform 9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6431" name="Freeform 9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16432" name="Freeform 9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3" name="Freeform 9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34" name="Freeform 9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6408" name="Text Box 97"/>
          <p:cNvSpPr txBox="1">
            <a:spLocks noChangeArrowheads="1"/>
          </p:cNvSpPr>
          <p:nvPr/>
        </p:nvSpPr>
        <p:spPr bwMode="auto">
          <a:xfrm>
            <a:off x="3816350" y="5607050"/>
            <a:ext cx="185738" cy="457200"/>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sp>
        <p:nvSpPr>
          <p:cNvPr id="16409" name="Text Box 98"/>
          <p:cNvSpPr txBox="1">
            <a:spLocks noChangeArrowheads="1"/>
          </p:cNvSpPr>
          <p:nvPr/>
        </p:nvSpPr>
        <p:spPr bwMode="auto">
          <a:xfrm>
            <a:off x="3897313" y="5210175"/>
            <a:ext cx="4981575" cy="519113"/>
          </a:xfrm>
          <a:prstGeom prst="rect">
            <a:avLst/>
          </a:prstGeom>
          <a:noFill/>
          <a:ln w="9525">
            <a:noFill/>
            <a:miter lim="800000"/>
            <a:headEnd/>
            <a:tailEnd/>
          </a:ln>
        </p:spPr>
        <p:txBody>
          <a:bodyPr>
            <a:spAutoFit/>
          </a:bodyPr>
          <a:lstStyle/>
          <a:p>
            <a:pPr algn="l"/>
            <a:r>
              <a:rPr lang="en-US" sz="2800">
                <a:solidFill>
                  <a:schemeClr val="accent2"/>
                </a:solidFill>
                <a:latin typeface="Arial" pitchFamily="34" charset="0"/>
                <a:cs typeface="Arial" pitchFamily="34" charset="0"/>
              </a:rPr>
              <a:t>Contention </a:t>
            </a:r>
            <a:r>
              <a:rPr lang="en-US" sz="2800">
                <a:solidFill>
                  <a:schemeClr val="accent2"/>
                </a:solidFill>
                <a:latin typeface="Arial" pitchFamily="34" charset="0"/>
                <a:cs typeface="Arial" pitchFamily="34" charset="0"/>
                <a:sym typeface="Wingdings" pitchFamily="2" charset="2"/>
              </a:rPr>
              <a:t> ???</a:t>
            </a:r>
            <a:endParaRPr lang="en-US" sz="2800">
              <a:solidFill>
                <a:schemeClr val="accent2"/>
              </a:solidFill>
              <a:latin typeface="Arial" pitchFamily="34" charset="0"/>
              <a:cs typeface="Arial" pitchFamily="34" charset="0"/>
            </a:endParaRPr>
          </a:p>
        </p:txBody>
      </p:sp>
      <p:grpSp>
        <p:nvGrpSpPr>
          <p:cNvPr id="16410" name="Group 99"/>
          <p:cNvGrpSpPr>
            <a:grpSpLocks/>
          </p:cNvGrpSpPr>
          <p:nvPr/>
        </p:nvGrpSpPr>
        <p:grpSpPr bwMode="auto">
          <a:xfrm>
            <a:off x="3648075" y="3444875"/>
            <a:ext cx="611188" cy="871538"/>
            <a:chOff x="4300" y="2246"/>
            <a:chExt cx="400" cy="571"/>
          </a:xfrm>
        </p:grpSpPr>
        <p:sp>
          <p:nvSpPr>
            <p:cNvPr id="16421" name="Oval 100"/>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6422" name="Oval 101"/>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6423" name="Oval 102"/>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16424" name="Oval 103"/>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16425" name="AutoShape 104"/>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16411" name="Group 105"/>
          <p:cNvGrpSpPr>
            <a:grpSpLocks/>
          </p:cNvGrpSpPr>
          <p:nvPr/>
        </p:nvGrpSpPr>
        <p:grpSpPr bwMode="auto">
          <a:xfrm>
            <a:off x="3765550" y="2725737"/>
            <a:ext cx="844550" cy="966787"/>
            <a:chOff x="2372" y="1564"/>
            <a:chExt cx="532" cy="609"/>
          </a:xfrm>
        </p:grpSpPr>
        <p:sp>
          <p:nvSpPr>
            <p:cNvPr id="16412" name="Freeform 106"/>
            <p:cNvSpPr>
              <a:spLocks/>
            </p:cNvSpPr>
            <p:nvPr/>
          </p:nvSpPr>
          <p:spPr bwMode="auto">
            <a:xfrm>
              <a:off x="2372" y="1732"/>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Arial" pitchFamily="34" charset="0"/>
              </a:endParaRPr>
            </a:p>
          </p:txBody>
        </p:sp>
        <p:sp>
          <p:nvSpPr>
            <p:cNvPr id="16413" name="Freeform 107"/>
            <p:cNvSpPr>
              <a:spLocks/>
            </p:cNvSpPr>
            <p:nvPr/>
          </p:nvSpPr>
          <p:spPr bwMode="auto">
            <a:xfrm>
              <a:off x="2478" y="1877"/>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6414" name="Freeform 108"/>
            <p:cNvSpPr>
              <a:spLocks/>
            </p:cNvSpPr>
            <p:nvPr/>
          </p:nvSpPr>
          <p:spPr bwMode="auto">
            <a:xfrm>
              <a:off x="2413" y="1770"/>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dirty="0">
                <a:latin typeface="Arial" pitchFamily="34" charset="0"/>
              </a:endParaRPr>
            </a:p>
          </p:txBody>
        </p:sp>
        <p:sp>
          <p:nvSpPr>
            <p:cNvPr id="16415" name="Freeform 109"/>
            <p:cNvSpPr>
              <a:spLocks/>
            </p:cNvSpPr>
            <p:nvPr/>
          </p:nvSpPr>
          <p:spPr bwMode="auto">
            <a:xfrm>
              <a:off x="2492" y="1865"/>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16416" name="Freeform 110"/>
            <p:cNvSpPr>
              <a:spLocks/>
            </p:cNvSpPr>
            <p:nvPr/>
          </p:nvSpPr>
          <p:spPr bwMode="auto">
            <a:xfrm>
              <a:off x="2386" y="1817"/>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dirty="0">
                <a:latin typeface="Arial" pitchFamily="34" charset="0"/>
              </a:endParaRPr>
            </a:p>
          </p:txBody>
        </p:sp>
        <p:sp>
          <p:nvSpPr>
            <p:cNvPr id="16417" name="Freeform 111"/>
            <p:cNvSpPr>
              <a:spLocks/>
            </p:cNvSpPr>
            <p:nvPr/>
          </p:nvSpPr>
          <p:spPr bwMode="auto">
            <a:xfrm>
              <a:off x="2463" y="1774"/>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dirty="0">
                <a:latin typeface="Arial" pitchFamily="34" charset="0"/>
              </a:endParaRPr>
            </a:p>
          </p:txBody>
        </p:sp>
        <p:sp>
          <p:nvSpPr>
            <p:cNvPr id="16418" name="Freeform 112"/>
            <p:cNvSpPr>
              <a:spLocks/>
            </p:cNvSpPr>
            <p:nvPr/>
          </p:nvSpPr>
          <p:spPr bwMode="auto">
            <a:xfrm>
              <a:off x="2516" y="2027"/>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dirty="0">
                <a:latin typeface="Arial" pitchFamily="34" charset="0"/>
              </a:endParaRPr>
            </a:p>
          </p:txBody>
        </p:sp>
        <p:sp>
          <p:nvSpPr>
            <p:cNvPr id="16419" name="Text Box 113"/>
            <p:cNvSpPr txBox="1">
              <a:spLocks noChangeArrowheads="1"/>
            </p:cNvSpPr>
            <p:nvPr/>
          </p:nvSpPr>
          <p:spPr bwMode="auto">
            <a:xfrm>
              <a:off x="2788" y="1564"/>
              <a:ext cx="116" cy="288"/>
            </a:xfrm>
            <a:prstGeom prst="rect">
              <a:avLst/>
            </a:prstGeom>
            <a:noFill/>
            <a:ln w="9525">
              <a:noFill/>
              <a:miter lim="800000"/>
              <a:headEnd/>
              <a:tailEnd/>
            </a:ln>
          </p:spPr>
          <p:txBody>
            <a:bodyPr wrap="none">
              <a:spAutoFit/>
            </a:bodyPr>
            <a:lstStyle/>
            <a:p>
              <a:pPr algn="l" eaLnBrk="1" hangingPunct="1"/>
              <a:endParaRPr lang="en-US" sz="2400" dirty="0">
                <a:solidFill>
                  <a:srgbClr val="FF3300"/>
                </a:solidFill>
                <a:latin typeface="Arial" pitchFamily="34" charset="0"/>
              </a:endParaRPr>
            </a:p>
          </p:txBody>
        </p:sp>
      </p:grpSp>
      <p:sp>
        <p:nvSpPr>
          <p:cNvPr id="117" name="Text Box 113"/>
          <p:cNvSpPr txBox="1">
            <a:spLocks noChangeArrowheads="1"/>
          </p:cNvSpPr>
          <p:nvPr/>
        </p:nvSpPr>
        <p:spPr bwMode="auto">
          <a:xfrm>
            <a:off x="3708400" y="2198688"/>
            <a:ext cx="5435600" cy="523220"/>
          </a:xfrm>
          <a:prstGeom prst="rect">
            <a:avLst/>
          </a:prstGeom>
          <a:noFill/>
          <a:ln w="9525">
            <a:noFill/>
            <a:miter lim="800000"/>
            <a:headEnd/>
            <a:tailEnd/>
          </a:ln>
        </p:spPr>
        <p:txBody>
          <a:bodyPr wrap="square">
            <a:spAutoFit/>
          </a:bodyPr>
          <a:lstStyle/>
          <a:p>
            <a:pPr algn="l"/>
            <a:r>
              <a:rPr lang="en-US" sz="2800" dirty="0">
                <a:solidFill>
                  <a:srgbClr val="FF3300"/>
                </a:solidFill>
                <a:latin typeface="Arial" pitchFamily="34" charset="0"/>
                <a:cs typeface="Arial" pitchFamily="34" charset="0"/>
              </a:rPr>
              <a:t>…lock suffers </a:t>
            </a:r>
            <a:r>
              <a:rPr lang="en-US" sz="2800" dirty="0" smtClean="0">
                <a:solidFill>
                  <a:srgbClr val="FF3300"/>
                </a:solidFill>
                <a:latin typeface="Arial" pitchFamily="34" charset="0"/>
                <a:cs typeface="Arial" pitchFamily="34" charset="0"/>
              </a:rPr>
              <a:t>from contention</a:t>
            </a:r>
            <a:endParaRPr lang="en-US" sz="280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Art of Multiprocessor Programming</a:t>
            </a:r>
          </a:p>
        </p:txBody>
      </p:sp>
      <p:sp>
        <p:nvSpPr>
          <p:cNvPr id="149507" name="Slide Number Placeholder 4"/>
          <p:cNvSpPr>
            <a:spLocks noGrp="1"/>
          </p:cNvSpPr>
          <p:nvPr>
            <p:ph type="sldNum" sz="quarter" idx="11"/>
          </p:nvPr>
        </p:nvSpPr>
        <p:spPr>
          <a:noFill/>
        </p:spPr>
        <p:txBody>
          <a:bodyPr/>
          <a:lstStyle/>
          <a:p>
            <a:fld id="{BAFA7ADA-9538-4E29-9BFD-C9C106FFB846}" type="slidenum">
              <a:rPr lang="x-none" smtClean="0">
                <a:cs typeface="Arial" pitchFamily="34" charset="0"/>
              </a:rPr>
              <a:pPr/>
              <a:t>150</a:t>
            </a:fld>
            <a:endParaRPr lang="en-US" smtClean="0">
              <a:cs typeface="Arial" pitchFamily="34" charset="0"/>
            </a:endParaRPr>
          </a:p>
        </p:txBody>
      </p:sp>
      <p:sp>
        <p:nvSpPr>
          <p:cNvPr id="149508" name="Rectangle 3"/>
          <p:cNvSpPr>
            <a:spLocks noGrp="1" noChangeArrowheads="1"/>
          </p:cNvSpPr>
          <p:nvPr>
            <p:ph type="title"/>
          </p:nvPr>
        </p:nvSpPr>
        <p:spPr/>
        <p:txBody>
          <a:bodyPr/>
          <a:lstStyle/>
          <a:p>
            <a:r>
              <a:rPr lang="en-US" smtClean="0"/>
              <a:t>CLH Queue Lock</a:t>
            </a:r>
          </a:p>
        </p:txBody>
      </p:sp>
      <p:sp>
        <p:nvSpPr>
          <p:cNvPr id="149509" name="Rectangle 4"/>
          <p:cNvSpPr>
            <a:spLocks noChangeArrowheads="1"/>
          </p:cNvSpPr>
          <p:nvPr/>
        </p:nvSpPr>
        <p:spPr bwMode="auto">
          <a:xfrm>
            <a:off x="919163" y="1758950"/>
            <a:ext cx="7153275" cy="3120854"/>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CLHLock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myNode.locked.set</a:t>
            </a:r>
            <a:r>
              <a:rPr lang="en-US" sz="2400" dirty="0">
                <a:solidFill>
                  <a:schemeClr val="folHlink"/>
                </a:solidFill>
                <a:latin typeface="Courier New" pitchFamily="49" charset="0"/>
              </a:rPr>
              <a:t>(false);</a:t>
            </a:r>
          </a:p>
          <a:p>
            <a:pPr marL="342900" indent="-342900" algn="l">
              <a:spcBef>
                <a:spcPct val="20000"/>
              </a:spcBef>
            </a:pPr>
            <a:r>
              <a:rPr lang="en-US" sz="2400" dirty="0">
                <a:latin typeface="Courier New" pitchFamily="49" charset="0"/>
              </a:rPr>
              <a:t>  </a:t>
            </a:r>
            <a:r>
              <a:rPr lang="en-US" sz="2400" dirty="0" err="1">
                <a:latin typeface="Courier New" pitchFamily="49" charset="0"/>
              </a:rPr>
              <a:t>myNode</a:t>
            </a:r>
            <a:r>
              <a:rPr lang="en-US" sz="2400" dirty="0">
                <a:latin typeface="Courier New" pitchFamily="49" charset="0"/>
              </a:rPr>
              <a:t> = </a:t>
            </a:r>
            <a:r>
              <a:rPr lang="en-US" sz="2400" dirty="0" err="1">
                <a:latin typeface="Courier New" pitchFamily="49" charset="0"/>
              </a:rPr>
              <a:t>pred</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a:t>
            </a:r>
          </a:p>
        </p:txBody>
      </p:sp>
      <p:sp>
        <p:nvSpPr>
          <p:cNvPr id="149510" name="AutoShape 6"/>
          <p:cNvSpPr>
            <a:spLocks noChangeArrowheads="1"/>
          </p:cNvSpPr>
          <p:nvPr/>
        </p:nvSpPr>
        <p:spPr bwMode="auto">
          <a:xfrm>
            <a:off x="1311275" y="3532188"/>
            <a:ext cx="2773363" cy="538162"/>
          </a:xfrm>
          <a:prstGeom prst="wedgeRoundRectCallout">
            <a:avLst>
              <a:gd name="adj1" fmla="val 42042"/>
              <a:gd name="adj2" fmla="val 23023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49511" name="Text Box 8"/>
          <p:cNvSpPr txBox="1">
            <a:spLocks noChangeArrowheads="1"/>
          </p:cNvSpPr>
          <p:nvPr/>
        </p:nvSpPr>
        <p:spPr bwMode="auto">
          <a:xfrm>
            <a:off x="3225800" y="5130800"/>
            <a:ext cx="5561013" cy="830997"/>
          </a:xfrm>
          <a:prstGeom prst="rect">
            <a:avLst/>
          </a:prstGeom>
          <a:noFill/>
          <a:ln w="28575">
            <a:noFill/>
            <a:miter lim="800000"/>
            <a:headEnd/>
            <a:tailEnd/>
          </a:ln>
        </p:spPr>
        <p:txBody>
          <a:bodyPr>
            <a:spAutoFit/>
          </a:bodyPr>
          <a:lstStyle/>
          <a:p>
            <a:pPr algn="ctr"/>
            <a:r>
              <a:rPr lang="en-US" sz="2400" dirty="0">
                <a:solidFill>
                  <a:srgbClr val="FF3300"/>
                </a:solidFill>
                <a:latin typeface="Arial" pitchFamily="34" charset="0"/>
                <a:cs typeface="Arial" pitchFamily="34" charset="0"/>
              </a:rPr>
              <a:t>(we don’t actually reuse </a:t>
            </a:r>
            <a:r>
              <a:rPr lang="en-US" sz="2400" dirty="0" err="1">
                <a:solidFill>
                  <a:srgbClr val="FF3300"/>
                </a:solidFill>
                <a:latin typeface="Arial" pitchFamily="34" charset="0"/>
                <a:cs typeface="Arial" pitchFamily="34" charset="0"/>
              </a:rPr>
              <a:t>myNode</a:t>
            </a:r>
            <a:r>
              <a:rPr lang="en-US" sz="2400" dirty="0">
                <a:solidFill>
                  <a:srgbClr val="FF3300"/>
                </a:solidFill>
                <a:latin typeface="Arial" pitchFamily="34" charset="0"/>
                <a:cs typeface="Arial" pitchFamily="34" charset="0"/>
              </a:rPr>
              <a:t>.  Code in book shows how it’s done.)</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Art of Multiprocessor Programming</a:t>
            </a:r>
          </a:p>
        </p:txBody>
      </p:sp>
      <p:sp>
        <p:nvSpPr>
          <p:cNvPr id="150531" name="Slide Number Placeholder 4"/>
          <p:cNvSpPr>
            <a:spLocks noGrp="1"/>
          </p:cNvSpPr>
          <p:nvPr>
            <p:ph type="sldNum" sz="quarter" idx="11"/>
          </p:nvPr>
        </p:nvSpPr>
        <p:spPr>
          <a:noFill/>
        </p:spPr>
        <p:txBody>
          <a:bodyPr/>
          <a:lstStyle/>
          <a:p>
            <a:fld id="{BE656C61-CBD8-4D6B-AD23-64517D802D3D}" type="slidenum">
              <a:rPr lang="x-none" smtClean="0">
                <a:cs typeface="Arial" pitchFamily="34" charset="0"/>
              </a:rPr>
              <a:pPr/>
              <a:t>151</a:t>
            </a:fld>
            <a:endParaRPr lang="en-US" smtClean="0">
              <a:cs typeface="Arial" pitchFamily="34" charset="0"/>
            </a:endParaRPr>
          </a:p>
        </p:txBody>
      </p:sp>
      <p:sp>
        <p:nvSpPr>
          <p:cNvPr id="150532" name="Rectangle 2"/>
          <p:cNvSpPr>
            <a:spLocks noGrp="1" noChangeArrowheads="1"/>
          </p:cNvSpPr>
          <p:nvPr>
            <p:ph type="title"/>
          </p:nvPr>
        </p:nvSpPr>
        <p:spPr/>
        <p:txBody>
          <a:bodyPr/>
          <a:lstStyle/>
          <a:p>
            <a:r>
              <a:rPr lang="en-US" smtClean="0"/>
              <a:t>CLH Lock</a:t>
            </a:r>
          </a:p>
        </p:txBody>
      </p:sp>
      <p:sp>
        <p:nvSpPr>
          <p:cNvPr id="150533" name="Rectangle 3"/>
          <p:cNvSpPr>
            <a:spLocks noGrp="1" noChangeArrowheads="1"/>
          </p:cNvSpPr>
          <p:nvPr>
            <p:ph type="body" idx="1"/>
          </p:nvPr>
        </p:nvSpPr>
        <p:spPr/>
        <p:txBody>
          <a:bodyPr/>
          <a:lstStyle/>
          <a:p>
            <a:r>
              <a:rPr lang="en-US" smtClean="0"/>
              <a:t>Good</a:t>
            </a:r>
          </a:p>
          <a:p>
            <a:pPr lvl="1"/>
            <a:r>
              <a:rPr lang="en-US" smtClean="0"/>
              <a:t>Lock release affects predecessor only</a:t>
            </a:r>
          </a:p>
          <a:p>
            <a:pPr lvl="1"/>
            <a:r>
              <a:rPr lang="en-US" smtClean="0"/>
              <a:t>Small, constant-sized space</a:t>
            </a:r>
          </a:p>
          <a:p>
            <a:r>
              <a:rPr lang="en-US" smtClean="0"/>
              <a:t>Bad</a:t>
            </a:r>
          </a:p>
          <a:p>
            <a:pPr lvl="1"/>
            <a:r>
              <a:rPr lang="en-US" smtClean="0"/>
              <a:t>Doesn’t work for uncached NUMA architectures</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Art of Multiprocessor Programming</a:t>
            </a:r>
          </a:p>
        </p:txBody>
      </p:sp>
      <p:sp>
        <p:nvSpPr>
          <p:cNvPr id="151555" name="Slide Number Placeholder 4"/>
          <p:cNvSpPr>
            <a:spLocks noGrp="1"/>
          </p:cNvSpPr>
          <p:nvPr>
            <p:ph type="sldNum" sz="quarter" idx="11"/>
          </p:nvPr>
        </p:nvSpPr>
        <p:spPr>
          <a:noFill/>
        </p:spPr>
        <p:txBody>
          <a:bodyPr/>
          <a:lstStyle/>
          <a:p>
            <a:fld id="{172660CB-D7E2-41CF-AA4A-7AF5ABE497CE}" type="slidenum">
              <a:rPr lang="x-none" smtClean="0">
                <a:cs typeface="Arial" pitchFamily="34" charset="0"/>
              </a:rPr>
              <a:pPr/>
              <a:t>152</a:t>
            </a:fld>
            <a:endParaRPr lang="en-US" smtClean="0">
              <a:cs typeface="Arial" pitchFamily="34" charset="0"/>
            </a:endParaRPr>
          </a:p>
        </p:txBody>
      </p:sp>
      <p:sp>
        <p:nvSpPr>
          <p:cNvPr id="151556" name="Rectangle 2"/>
          <p:cNvSpPr>
            <a:spLocks noGrp="1" noChangeArrowheads="1"/>
          </p:cNvSpPr>
          <p:nvPr>
            <p:ph type="title"/>
          </p:nvPr>
        </p:nvSpPr>
        <p:spPr/>
        <p:txBody>
          <a:bodyPr/>
          <a:lstStyle/>
          <a:p>
            <a:r>
              <a:rPr lang="en-US" dirty="0" smtClean="0"/>
              <a:t>NUMA and cc-NUMA Architectures</a:t>
            </a:r>
          </a:p>
        </p:txBody>
      </p:sp>
      <p:sp>
        <p:nvSpPr>
          <p:cNvPr id="151557" name="Rectangle 3"/>
          <p:cNvSpPr>
            <a:spLocks noGrp="1" noChangeArrowheads="1"/>
          </p:cNvSpPr>
          <p:nvPr>
            <p:ph type="body" idx="1"/>
          </p:nvPr>
        </p:nvSpPr>
        <p:spPr/>
        <p:txBody>
          <a:bodyPr/>
          <a:lstStyle/>
          <a:p>
            <a:r>
              <a:rPr lang="en-US" dirty="0" smtClean="0"/>
              <a:t>Acronym:</a:t>
            </a:r>
          </a:p>
          <a:p>
            <a:pPr lvl="1"/>
            <a:r>
              <a:rPr lang="en-US" b="1" dirty="0" smtClean="0">
                <a:solidFill>
                  <a:schemeClr val="tx1"/>
                </a:solidFill>
              </a:rPr>
              <a:t>N</a:t>
            </a:r>
            <a:r>
              <a:rPr lang="en-US" dirty="0" smtClean="0"/>
              <a:t>on-</a:t>
            </a:r>
            <a:r>
              <a:rPr lang="en-US" b="1" dirty="0" smtClean="0">
                <a:solidFill>
                  <a:schemeClr val="tx1"/>
                </a:solidFill>
              </a:rPr>
              <a:t>U</a:t>
            </a:r>
            <a:r>
              <a:rPr lang="en-US" dirty="0" smtClean="0"/>
              <a:t>niform </a:t>
            </a:r>
            <a:r>
              <a:rPr lang="en-US" b="1" dirty="0" smtClean="0">
                <a:solidFill>
                  <a:schemeClr val="tx1"/>
                </a:solidFill>
              </a:rPr>
              <a:t>M</a:t>
            </a:r>
            <a:r>
              <a:rPr lang="en-US" dirty="0" smtClean="0"/>
              <a:t>emory </a:t>
            </a:r>
            <a:r>
              <a:rPr lang="en-US" b="1" dirty="0" smtClean="0">
                <a:solidFill>
                  <a:schemeClr val="tx1"/>
                </a:solidFill>
              </a:rPr>
              <a:t>A</a:t>
            </a:r>
            <a:r>
              <a:rPr lang="en-US" dirty="0" smtClean="0"/>
              <a:t>rchitecture</a:t>
            </a:r>
          </a:p>
          <a:p>
            <a:pPr lvl="1"/>
            <a:r>
              <a:rPr lang="en-US" dirty="0" err="1" smtClean="0"/>
              <a:t>ccNUMA</a:t>
            </a:r>
            <a:r>
              <a:rPr lang="en-US" dirty="0" smtClean="0"/>
              <a:t> = cache coherent NUMA</a:t>
            </a:r>
          </a:p>
          <a:p>
            <a:r>
              <a:rPr lang="en-US" dirty="0" smtClean="0"/>
              <a:t>Illusion:</a:t>
            </a:r>
          </a:p>
          <a:p>
            <a:pPr lvl="1"/>
            <a:r>
              <a:rPr lang="en-US" dirty="0" smtClean="0"/>
              <a:t>Flat shared memory</a:t>
            </a:r>
          </a:p>
          <a:p>
            <a:r>
              <a:rPr lang="en-US" dirty="0" smtClean="0"/>
              <a:t>Truth:</a:t>
            </a:r>
          </a:p>
          <a:p>
            <a:pPr lvl="1"/>
            <a:r>
              <a:rPr lang="en-US" dirty="0" smtClean="0"/>
              <a:t>No caches (sometimes)</a:t>
            </a:r>
          </a:p>
          <a:p>
            <a:pPr lvl="1"/>
            <a:r>
              <a:rPr lang="en-US" dirty="0" smtClean="0"/>
              <a:t>Some memory regions faster than others</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Art of Multiprocessor Programming</a:t>
            </a:r>
          </a:p>
        </p:txBody>
      </p:sp>
      <p:sp>
        <p:nvSpPr>
          <p:cNvPr id="152579" name="Slide Number Placeholder 4"/>
          <p:cNvSpPr>
            <a:spLocks noGrp="1"/>
          </p:cNvSpPr>
          <p:nvPr>
            <p:ph type="sldNum" sz="quarter" idx="11"/>
          </p:nvPr>
        </p:nvSpPr>
        <p:spPr>
          <a:noFill/>
        </p:spPr>
        <p:txBody>
          <a:bodyPr/>
          <a:lstStyle/>
          <a:p>
            <a:fld id="{15FEB491-406E-4B3D-BF42-DD21C0F278E8}" type="slidenum">
              <a:rPr lang="x-none" smtClean="0">
                <a:cs typeface="Arial" pitchFamily="34" charset="0"/>
              </a:rPr>
              <a:pPr/>
              <a:t>153</a:t>
            </a:fld>
            <a:endParaRPr lang="en-US" smtClean="0">
              <a:cs typeface="Arial" pitchFamily="34" charset="0"/>
            </a:endParaRPr>
          </a:p>
        </p:txBody>
      </p:sp>
      <p:pic>
        <p:nvPicPr>
          <p:cNvPr id="152580" name="Picture 2" descr="magic"/>
          <p:cNvPicPr>
            <a:picLocks noChangeAspect="1" noChangeArrowheads="1"/>
          </p:cNvPicPr>
          <p:nvPr/>
        </p:nvPicPr>
        <p:blipFill>
          <a:blip r:embed="rId3" cstate="print"/>
          <a:srcRect/>
          <a:stretch>
            <a:fillRect/>
          </a:stretch>
        </p:blipFill>
        <p:spPr bwMode="auto">
          <a:xfrm>
            <a:off x="3817938" y="1452563"/>
            <a:ext cx="323850" cy="323850"/>
          </a:xfrm>
          <a:prstGeom prst="rect">
            <a:avLst/>
          </a:prstGeom>
          <a:noFill/>
          <a:ln w="9525">
            <a:noFill/>
            <a:miter lim="800000"/>
            <a:headEnd/>
            <a:tailEnd/>
          </a:ln>
        </p:spPr>
      </p:pic>
      <p:sp>
        <p:nvSpPr>
          <p:cNvPr id="152581" name="Rectangle 3"/>
          <p:cNvSpPr>
            <a:spLocks noGrp="1" noChangeArrowheads="1"/>
          </p:cNvSpPr>
          <p:nvPr>
            <p:ph type="title"/>
          </p:nvPr>
        </p:nvSpPr>
        <p:spPr>
          <a:xfrm>
            <a:off x="601663" y="369888"/>
            <a:ext cx="7772400" cy="1143000"/>
          </a:xfrm>
        </p:spPr>
        <p:txBody>
          <a:bodyPr/>
          <a:lstStyle/>
          <a:p>
            <a:r>
              <a:rPr lang="en-US" smtClean="0"/>
              <a:t>NUMA Machines</a:t>
            </a:r>
          </a:p>
        </p:txBody>
      </p:sp>
      <p:grpSp>
        <p:nvGrpSpPr>
          <p:cNvPr id="152582" name="Group 4"/>
          <p:cNvGrpSpPr>
            <a:grpSpLocks/>
          </p:cNvGrpSpPr>
          <p:nvPr/>
        </p:nvGrpSpPr>
        <p:grpSpPr bwMode="auto">
          <a:xfrm>
            <a:off x="2222500" y="1727200"/>
            <a:ext cx="4225925" cy="3632200"/>
            <a:chOff x="3411" y="1195"/>
            <a:chExt cx="2337" cy="1908"/>
          </a:xfrm>
        </p:grpSpPr>
        <p:sp>
          <p:nvSpPr>
            <p:cNvPr id="152606" name="Line 5"/>
            <p:cNvSpPr>
              <a:spLocks noChangeShapeType="1"/>
            </p:cNvSpPr>
            <p:nvPr/>
          </p:nvSpPr>
          <p:spPr bwMode="auto">
            <a:xfrm flipV="1">
              <a:off x="3661" y="1989"/>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2607" name="Line 6"/>
            <p:cNvSpPr>
              <a:spLocks noChangeShapeType="1"/>
            </p:cNvSpPr>
            <p:nvPr/>
          </p:nvSpPr>
          <p:spPr bwMode="auto">
            <a:xfrm flipV="1">
              <a:off x="3647" y="2661"/>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2608" name="Line 7"/>
            <p:cNvSpPr>
              <a:spLocks noChangeShapeType="1"/>
            </p:cNvSpPr>
            <p:nvPr/>
          </p:nvSpPr>
          <p:spPr bwMode="auto">
            <a:xfrm flipV="1">
              <a:off x="3675" y="1317"/>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2609" name="Line 8"/>
            <p:cNvSpPr>
              <a:spLocks noChangeShapeType="1"/>
            </p:cNvSpPr>
            <p:nvPr/>
          </p:nvSpPr>
          <p:spPr bwMode="auto">
            <a:xfrm flipH="1">
              <a:off x="3639"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2610" name="Line 9"/>
            <p:cNvSpPr>
              <a:spLocks noChangeShapeType="1"/>
            </p:cNvSpPr>
            <p:nvPr/>
          </p:nvSpPr>
          <p:spPr bwMode="auto">
            <a:xfrm flipH="1">
              <a:off x="44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2611" name="Line 10"/>
            <p:cNvSpPr>
              <a:spLocks noChangeShapeType="1"/>
            </p:cNvSpPr>
            <p:nvPr/>
          </p:nvSpPr>
          <p:spPr bwMode="auto">
            <a:xfrm flipH="1">
              <a:off x="52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grpSp>
          <p:nvGrpSpPr>
            <p:cNvPr id="152612" name="Group 11"/>
            <p:cNvGrpSpPr>
              <a:grpSpLocks/>
            </p:cNvGrpSpPr>
            <p:nvPr/>
          </p:nvGrpSpPr>
          <p:grpSpPr bwMode="auto">
            <a:xfrm>
              <a:off x="3411" y="1195"/>
              <a:ext cx="641" cy="572"/>
              <a:chOff x="3411" y="1193"/>
              <a:chExt cx="641" cy="572"/>
            </a:xfrm>
          </p:grpSpPr>
          <p:grpSp>
            <p:nvGrpSpPr>
              <p:cNvPr id="152709" name="Group 12"/>
              <p:cNvGrpSpPr>
                <a:grpSpLocks/>
              </p:cNvGrpSpPr>
              <p:nvPr/>
            </p:nvGrpSpPr>
            <p:grpSpPr bwMode="auto">
              <a:xfrm>
                <a:off x="3411" y="1193"/>
                <a:ext cx="437" cy="391"/>
                <a:chOff x="1584" y="816"/>
                <a:chExt cx="912" cy="816"/>
              </a:xfrm>
            </p:grpSpPr>
            <p:sp>
              <p:nvSpPr>
                <p:cNvPr id="152711" name="Freeform 1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12" name="Freeform 1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13" name="Freeform 1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14" name="Freeform 1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15" name="Freeform 1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16" name="Freeform 1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17" name="Freeform 1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18" name="Freeform 2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19" name="Freeform 2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710" name="Freeform 2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3" name="Group 23"/>
            <p:cNvGrpSpPr>
              <a:grpSpLocks/>
            </p:cNvGrpSpPr>
            <p:nvPr/>
          </p:nvGrpSpPr>
          <p:grpSpPr bwMode="auto">
            <a:xfrm>
              <a:off x="4225" y="1196"/>
              <a:ext cx="641" cy="572"/>
              <a:chOff x="3411" y="1193"/>
              <a:chExt cx="641" cy="572"/>
            </a:xfrm>
          </p:grpSpPr>
          <p:grpSp>
            <p:nvGrpSpPr>
              <p:cNvPr id="152698" name="Group 24"/>
              <p:cNvGrpSpPr>
                <a:grpSpLocks/>
              </p:cNvGrpSpPr>
              <p:nvPr/>
            </p:nvGrpSpPr>
            <p:grpSpPr bwMode="auto">
              <a:xfrm>
                <a:off x="3411" y="1193"/>
                <a:ext cx="437" cy="391"/>
                <a:chOff x="1584" y="816"/>
                <a:chExt cx="912" cy="816"/>
              </a:xfrm>
            </p:grpSpPr>
            <p:sp>
              <p:nvSpPr>
                <p:cNvPr id="152700" name="Freeform 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01" name="Freeform 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02" name="Freeform 2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03" name="Freeform 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04" name="Freeform 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05" name="Freeform 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706" name="Freeform 3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07" name="Freeform 3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708" name="Freeform 3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99" name="Freeform 3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4" name="Group 35"/>
            <p:cNvGrpSpPr>
              <a:grpSpLocks/>
            </p:cNvGrpSpPr>
            <p:nvPr/>
          </p:nvGrpSpPr>
          <p:grpSpPr bwMode="auto">
            <a:xfrm>
              <a:off x="5039" y="1195"/>
              <a:ext cx="641" cy="572"/>
              <a:chOff x="3411" y="1193"/>
              <a:chExt cx="641" cy="572"/>
            </a:xfrm>
          </p:grpSpPr>
          <p:grpSp>
            <p:nvGrpSpPr>
              <p:cNvPr id="152687" name="Group 36"/>
              <p:cNvGrpSpPr>
                <a:grpSpLocks/>
              </p:cNvGrpSpPr>
              <p:nvPr/>
            </p:nvGrpSpPr>
            <p:grpSpPr bwMode="auto">
              <a:xfrm>
                <a:off x="3411" y="1193"/>
                <a:ext cx="437" cy="391"/>
                <a:chOff x="1584" y="816"/>
                <a:chExt cx="912" cy="816"/>
              </a:xfrm>
            </p:grpSpPr>
            <p:sp>
              <p:nvSpPr>
                <p:cNvPr id="152689" name="Freeform 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90" name="Freeform 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91" name="Freeform 3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92" name="Freeform 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93" name="Freeform 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94" name="Freeform 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95" name="Freeform 4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96" name="Freeform 4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97" name="Freeform 4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88" name="Freeform 4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5" name="Group 47"/>
            <p:cNvGrpSpPr>
              <a:grpSpLocks/>
            </p:cNvGrpSpPr>
            <p:nvPr/>
          </p:nvGrpSpPr>
          <p:grpSpPr bwMode="auto">
            <a:xfrm>
              <a:off x="3461" y="1872"/>
              <a:ext cx="641" cy="572"/>
              <a:chOff x="3411" y="1193"/>
              <a:chExt cx="641" cy="572"/>
            </a:xfrm>
          </p:grpSpPr>
          <p:grpSp>
            <p:nvGrpSpPr>
              <p:cNvPr id="152676" name="Group 48"/>
              <p:cNvGrpSpPr>
                <a:grpSpLocks/>
              </p:cNvGrpSpPr>
              <p:nvPr/>
            </p:nvGrpSpPr>
            <p:grpSpPr bwMode="auto">
              <a:xfrm>
                <a:off x="3411" y="1193"/>
                <a:ext cx="437" cy="391"/>
                <a:chOff x="1584" y="816"/>
                <a:chExt cx="912" cy="816"/>
              </a:xfrm>
            </p:grpSpPr>
            <p:sp>
              <p:nvSpPr>
                <p:cNvPr id="152678" name="Freeform 4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79" name="Freeform 5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80" name="Freeform 5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81" name="Freeform 5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82" name="Freeform 5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83" name="Freeform 5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84" name="Freeform 5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85" name="Freeform 5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86" name="Freeform 5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77" name="Freeform 5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6" name="Group 59"/>
            <p:cNvGrpSpPr>
              <a:grpSpLocks/>
            </p:cNvGrpSpPr>
            <p:nvPr/>
          </p:nvGrpSpPr>
          <p:grpSpPr bwMode="auto">
            <a:xfrm>
              <a:off x="4284" y="1872"/>
              <a:ext cx="641" cy="572"/>
              <a:chOff x="3411" y="1193"/>
              <a:chExt cx="641" cy="572"/>
            </a:xfrm>
          </p:grpSpPr>
          <p:grpSp>
            <p:nvGrpSpPr>
              <p:cNvPr id="152665" name="Group 60"/>
              <p:cNvGrpSpPr>
                <a:grpSpLocks/>
              </p:cNvGrpSpPr>
              <p:nvPr/>
            </p:nvGrpSpPr>
            <p:grpSpPr bwMode="auto">
              <a:xfrm>
                <a:off x="3411" y="1193"/>
                <a:ext cx="437" cy="391"/>
                <a:chOff x="1584" y="816"/>
                <a:chExt cx="912" cy="816"/>
              </a:xfrm>
            </p:grpSpPr>
            <p:sp>
              <p:nvSpPr>
                <p:cNvPr id="152667" name="Freeform 6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68" name="Freeform 6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69" name="Freeform 63"/>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70" name="Freeform 6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71" name="Freeform 6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72" name="Freeform 6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73" name="Freeform 67"/>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74" name="Freeform 68"/>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75" name="Freeform 69"/>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66" name="Freeform 70"/>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7" name="Group 71"/>
            <p:cNvGrpSpPr>
              <a:grpSpLocks/>
            </p:cNvGrpSpPr>
            <p:nvPr/>
          </p:nvGrpSpPr>
          <p:grpSpPr bwMode="auto">
            <a:xfrm>
              <a:off x="5107" y="1871"/>
              <a:ext cx="641" cy="572"/>
              <a:chOff x="3411" y="1193"/>
              <a:chExt cx="641" cy="572"/>
            </a:xfrm>
          </p:grpSpPr>
          <p:grpSp>
            <p:nvGrpSpPr>
              <p:cNvPr id="152654" name="Group 72"/>
              <p:cNvGrpSpPr>
                <a:grpSpLocks/>
              </p:cNvGrpSpPr>
              <p:nvPr/>
            </p:nvGrpSpPr>
            <p:grpSpPr bwMode="auto">
              <a:xfrm>
                <a:off x="3411" y="1193"/>
                <a:ext cx="437" cy="391"/>
                <a:chOff x="1584" y="816"/>
                <a:chExt cx="912" cy="816"/>
              </a:xfrm>
            </p:grpSpPr>
            <p:sp>
              <p:nvSpPr>
                <p:cNvPr id="152656" name="Freeform 7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57" name="Freeform 7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58" name="Freeform 7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59" name="Freeform 7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60" name="Freeform 7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61" name="Freeform 7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62" name="Freeform 7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63" name="Freeform 8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64" name="Freeform 8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55" name="Freeform 8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8" name="Group 83"/>
            <p:cNvGrpSpPr>
              <a:grpSpLocks/>
            </p:cNvGrpSpPr>
            <p:nvPr/>
          </p:nvGrpSpPr>
          <p:grpSpPr bwMode="auto">
            <a:xfrm>
              <a:off x="3430" y="2530"/>
              <a:ext cx="641" cy="572"/>
              <a:chOff x="3411" y="1193"/>
              <a:chExt cx="641" cy="572"/>
            </a:xfrm>
          </p:grpSpPr>
          <p:grpSp>
            <p:nvGrpSpPr>
              <p:cNvPr id="152643" name="Group 84"/>
              <p:cNvGrpSpPr>
                <a:grpSpLocks/>
              </p:cNvGrpSpPr>
              <p:nvPr/>
            </p:nvGrpSpPr>
            <p:grpSpPr bwMode="auto">
              <a:xfrm>
                <a:off x="3411" y="1193"/>
                <a:ext cx="437" cy="391"/>
                <a:chOff x="1584" y="816"/>
                <a:chExt cx="912" cy="816"/>
              </a:xfrm>
            </p:grpSpPr>
            <p:sp>
              <p:nvSpPr>
                <p:cNvPr id="152645" name="Freeform 8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46" name="Freeform 8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47" name="Freeform 8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48" name="Freeform 8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49" name="Freeform 8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50" name="Freeform 9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51" name="Freeform 9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52" name="Freeform 9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53" name="Freeform 9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44" name="Freeform 9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19" name="Group 95"/>
            <p:cNvGrpSpPr>
              <a:grpSpLocks/>
            </p:cNvGrpSpPr>
            <p:nvPr/>
          </p:nvGrpSpPr>
          <p:grpSpPr bwMode="auto">
            <a:xfrm>
              <a:off x="4244" y="2531"/>
              <a:ext cx="641" cy="572"/>
              <a:chOff x="3411" y="1193"/>
              <a:chExt cx="641" cy="572"/>
            </a:xfrm>
          </p:grpSpPr>
          <p:grpSp>
            <p:nvGrpSpPr>
              <p:cNvPr id="152632" name="Group 96"/>
              <p:cNvGrpSpPr>
                <a:grpSpLocks/>
              </p:cNvGrpSpPr>
              <p:nvPr/>
            </p:nvGrpSpPr>
            <p:grpSpPr bwMode="auto">
              <a:xfrm>
                <a:off x="3411" y="1193"/>
                <a:ext cx="437" cy="391"/>
                <a:chOff x="1584" y="816"/>
                <a:chExt cx="912" cy="816"/>
              </a:xfrm>
            </p:grpSpPr>
            <p:sp>
              <p:nvSpPr>
                <p:cNvPr id="152634" name="Freeform 9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35" name="Freeform 9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36" name="Freeform 9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37" name="Freeform 10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38" name="Freeform 10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39" name="Freeform 10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40" name="Freeform 10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41" name="Freeform 10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42" name="Freeform 10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33" name="Freeform 10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2620" name="Group 107"/>
            <p:cNvGrpSpPr>
              <a:grpSpLocks/>
            </p:cNvGrpSpPr>
            <p:nvPr/>
          </p:nvGrpSpPr>
          <p:grpSpPr bwMode="auto">
            <a:xfrm>
              <a:off x="5058" y="2530"/>
              <a:ext cx="641" cy="572"/>
              <a:chOff x="3411" y="1193"/>
              <a:chExt cx="641" cy="572"/>
            </a:xfrm>
          </p:grpSpPr>
          <p:grpSp>
            <p:nvGrpSpPr>
              <p:cNvPr id="152621" name="Group 108"/>
              <p:cNvGrpSpPr>
                <a:grpSpLocks/>
              </p:cNvGrpSpPr>
              <p:nvPr/>
            </p:nvGrpSpPr>
            <p:grpSpPr bwMode="auto">
              <a:xfrm>
                <a:off x="3411" y="1193"/>
                <a:ext cx="437" cy="391"/>
                <a:chOff x="1584" y="816"/>
                <a:chExt cx="912" cy="816"/>
              </a:xfrm>
            </p:grpSpPr>
            <p:sp>
              <p:nvSpPr>
                <p:cNvPr id="152623" name="Freeform 10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24" name="Freeform 11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25" name="Freeform 11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26" name="Freeform 11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27" name="Freeform 11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28" name="Freeform 11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2629" name="Freeform 11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30" name="Freeform 11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2631" name="Freeform 11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2622" name="Freeform 11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sp>
        <p:nvSpPr>
          <p:cNvPr id="152583" name="Freeform 119"/>
          <p:cNvSpPr>
            <a:spLocks/>
          </p:cNvSpPr>
          <p:nvPr/>
        </p:nvSpPr>
        <p:spPr bwMode="auto">
          <a:xfrm>
            <a:off x="5627688" y="4170363"/>
            <a:ext cx="1471612" cy="1785937"/>
          </a:xfrm>
          <a:custGeom>
            <a:avLst/>
            <a:gdLst>
              <a:gd name="T0" fmla="*/ 2147483647 w 927"/>
              <a:gd name="T1" fmla="*/ 2147483647 h 1125"/>
              <a:gd name="T2" fmla="*/ 2147483647 w 927"/>
              <a:gd name="T3" fmla="*/ 2147483647 h 1125"/>
              <a:gd name="T4" fmla="*/ 2147483647 w 927"/>
              <a:gd name="T5" fmla="*/ 2147483647 h 1125"/>
              <a:gd name="T6" fmla="*/ 2147483647 w 927"/>
              <a:gd name="T7" fmla="*/ 2147483647 h 1125"/>
              <a:gd name="T8" fmla="*/ 2147483647 w 927"/>
              <a:gd name="T9" fmla="*/ 2147483647 h 1125"/>
              <a:gd name="T10" fmla="*/ 0 w 927"/>
              <a:gd name="T11" fmla="*/ 2147483647 h 1125"/>
              <a:gd name="T12" fmla="*/ 0 60000 65536"/>
              <a:gd name="T13" fmla="*/ 0 60000 65536"/>
              <a:gd name="T14" fmla="*/ 0 60000 65536"/>
              <a:gd name="T15" fmla="*/ 0 60000 65536"/>
              <a:gd name="T16" fmla="*/ 0 60000 65536"/>
              <a:gd name="T17" fmla="*/ 0 60000 65536"/>
              <a:gd name="T18" fmla="*/ 0 w 927"/>
              <a:gd name="T19" fmla="*/ 0 h 1125"/>
              <a:gd name="T20" fmla="*/ 927 w 927"/>
              <a:gd name="T21" fmla="*/ 1125 h 1125"/>
            </a:gdLst>
            <a:ahLst/>
            <a:cxnLst>
              <a:cxn ang="T12">
                <a:pos x="T0" y="T1"/>
              </a:cxn>
              <a:cxn ang="T13">
                <a:pos x="T2" y="T3"/>
              </a:cxn>
              <a:cxn ang="T14">
                <a:pos x="T4" y="T5"/>
              </a:cxn>
              <a:cxn ang="T15">
                <a:pos x="T6" y="T7"/>
              </a:cxn>
              <a:cxn ang="T16">
                <a:pos x="T8" y="T9"/>
              </a:cxn>
              <a:cxn ang="T17">
                <a:pos x="T10" y="T11"/>
              </a:cxn>
            </a:cxnLst>
            <a:rect l="T18" t="T19" r="T20" b="T21"/>
            <a:pathLst>
              <a:path w="927" h="1125">
                <a:moveTo>
                  <a:pt x="239" y="154"/>
                </a:moveTo>
                <a:cubicBezTo>
                  <a:pt x="402" y="77"/>
                  <a:pt x="565" y="0"/>
                  <a:pt x="676" y="35"/>
                </a:cubicBezTo>
                <a:cubicBezTo>
                  <a:pt x="787" y="70"/>
                  <a:pt x="881" y="215"/>
                  <a:pt x="904" y="362"/>
                </a:cubicBezTo>
                <a:cubicBezTo>
                  <a:pt x="927" y="509"/>
                  <a:pt x="918" y="797"/>
                  <a:pt x="815" y="918"/>
                </a:cubicBezTo>
                <a:cubicBezTo>
                  <a:pt x="712" y="1039"/>
                  <a:pt x="424" y="1125"/>
                  <a:pt x="288" y="1087"/>
                </a:cubicBezTo>
                <a:cubicBezTo>
                  <a:pt x="152" y="1049"/>
                  <a:pt x="76" y="869"/>
                  <a:pt x="0" y="690"/>
                </a:cubicBezTo>
              </a:path>
            </a:pathLst>
          </a:custGeom>
          <a:noFill/>
          <a:ln w="76200">
            <a:solidFill>
              <a:srgbClr val="FF33CC"/>
            </a:solidFill>
            <a:round/>
            <a:headEnd/>
            <a:tailEnd type="triangle" w="med" len="med"/>
          </a:ln>
        </p:spPr>
        <p:txBody>
          <a:bodyPr wrap="none" anchor="ctr"/>
          <a:lstStyle/>
          <a:p>
            <a:endParaRPr lang="en-US" dirty="0">
              <a:latin typeface="Arial" pitchFamily="34" charset="0"/>
            </a:endParaRPr>
          </a:p>
        </p:txBody>
      </p:sp>
      <p:sp>
        <p:nvSpPr>
          <p:cNvPr id="152584" name="Text Box 120"/>
          <p:cNvSpPr txBox="1">
            <a:spLocks noChangeArrowheads="1"/>
          </p:cNvSpPr>
          <p:nvPr/>
        </p:nvSpPr>
        <p:spPr bwMode="auto">
          <a:xfrm>
            <a:off x="1657350" y="5307013"/>
            <a:ext cx="3875088" cy="946150"/>
          </a:xfrm>
          <a:prstGeom prst="rect">
            <a:avLst/>
          </a:prstGeom>
          <a:noFill/>
          <a:ln w="9525">
            <a:noFill/>
            <a:miter lim="800000"/>
            <a:headEnd/>
            <a:tailEnd/>
          </a:ln>
        </p:spPr>
        <p:txBody>
          <a:bodyPr>
            <a:spAutoFit/>
          </a:bodyPr>
          <a:lstStyle/>
          <a:p>
            <a:pPr algn="ctr"/>
            <a:r>
              <a:rPr lang="en-US" sz="2800" dirty="0">
                <a:solidFill>
                  <a:srgbClr val="FF33CC"/>
                </a:solidFill>
                <a:latin typeface="Arial" pitchFamily="34" charset="0"/>
                <a:cs typeface="Arial" pitchFamily="34" charset="0"/>
              </a:rPr>
              <a:t>Spinning on local memory is fast</a:t>
            </a:r>
          </a:p>
        </p:txBody>
      </p:sp>
      <p:grpSp>
        <p:nvGrpSpPr>
          <p:cNvPr id="152585" name="Group 142"/>
          <p:cNvGrpSpPr>
            <a:grpSpLocks/>
          </p:cNvGrpSpPr>
          <p:nvPr/>
        </p:nvGrpSpPr>
        <p:grpSpPr bwMode="auto">
          <a:xfrm>
            <a:off x="4365625" y="3513138"/>
            <a:ext cx="1476375" cy="1050925"/>
            <a:chOff x="4686" y="1805"/>
            <a:chExt cx="930" cy="662"/>
          </a:xfrm>
        </p:grpSpPr>
        <p:sp>
          <p:nvSpPr>
            <p:cNvPr id="152586" name="Rectangle 143"/>
            <p:cNvSpPr>
              <a:spLocks noChangeArrowheads="1"/>
            </p:cNvSpPr>
            <p:nvPr/>
          </p:nvSpPr>
          <p:spPr bwMode="auto">
            <a:xfrm>
              <a:off x="4694" y="1805"/>
              <a:ext cx="922" cy="662"/>
            </a:xfrm>
            <a:prstGeom prst="rect">
              <a:avLst/>
            </a:prstGeom>
            <a:solidFill>
              <a:schemeClr val="bg1">
                <a:alpha val="0"/>
              </a:schemeClr>
            </a:solidFill>
            <a:ln w="9525">
              <a:noFill/>
              <a:miter lim="800000"/>
              <a:headEnd/>
              <a:tailEnd/>
            </a:ln>
          </p:spPr>
          <p:txBody>
            <a:bodyPr wrap="none" anchor="ctr"/>
            <a:lstStyle/>
            <a:p>
              <a:endParaRPr lang="en-US" dirty="0">
                <a:latin typeface="Arial" pitchFamily="34" charset="0"/>
              </a:endParaRPr>
            </a:p>
          </p:txBody>
        </p:sp>
        <p:sp>
          <p:nvSpPr>
            <p:cNvPr id="152587" name="Rectangle 144"/>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dirty="0">
                <a:latin typeface="Arial" pitchFamily="34" charset="0"/>
              </a:endParaRPr>
            </a:p>
          </p:txBody>
        </p:sp>
        <p:sp>
          <p:nvSpPr>
            <p:cNvPr id="152588" name="Oval 145"/>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2589" name="Oval 146"/>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2590" name="Oval 147"/>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2591" name="Rectangle 148"/>
            <p:cNvSpPr>
              <a:spLocks noChangeArrowheads="1"/>
            </p:cNvSpPr>
            <p:nvPr/>
          </p:nvSpPr>
          <p:spPr bwMode="auto">
            <a:xfrm>
              <a:off x="4721" y="2132"/>
              <a:ext cx="153" cy="34"/>
            </a:xfrm>
            <a:prstGeom prst="rect">
              <a:avLst/>
            </a:prstGeom>
            <a:noFill/>
            <a:ln w="25400">
              <a:solidFill>
                <a:schemeClr val="bg1"/>
              </a:solidFill>
              <a:miter lim="800000"/>
              <a:headEnd/>
              <a:tailEnd/>
            </a:ln>
          </p:spPr>
          <p:txBody>
            <a:bodyPr wrap="none" anchor="ctr"/>
            <a:lstStyle/>
            <a:p>
              <a:endParaRPr lang="en-US" dirty="0">
                <a:latin typeface="Arial" pitchFamily="34" charset="0"/>
              </a:endParaRPr>
            </a:p>
          </p:txBody>
        </p:sp>
        <p:sp>
          <p:nvSpPr>
            <p:cNvPr id="152592" name="Rectangle 149"/>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2593" name="Rectangle 150"/>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2594" name="Rectangle 151"/>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2595" name="Rectangle 152"/>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2596" name="Rectangle 153"/>
            <p:cNvSpPr>
              <a:spLocks noChangeArrowheads="1"/>
            </p:cNvSpPr>
            <p:nvPr/>
          </p:nvSpPr>
          <p:spPr bwMode="auto">
            <a:xfrm>
              <a:off x="4813" y="2091"/>
              <a:ext cx="154" cy="33"/>
            </a:xfrm>
            <a:prstGeom prst="rect">
              <a:avLst/>
            </a:prstGeom>
            <a:solidFill>
              <a:schemeClr val="accent1"/>
            </a:solidFill>
            <a:ln w="25400">
              <a:noFill/>
              <a:miter lim="800000"/>
              <a:headEnd/>
              <a:tailEnd/>
            </a:ln>
          </p:spPr>
          <p:txBody>
            <a:bodyPr wrap="none" anchor="ctr"/>
            <a:lstStyle/>
            <a:p>
              <a:endParaRPr lang="en-US" dirty="0">
                <a:latin typeface="Arial" pitchFamily="34" charset="0"/>
              </a:endParaRPr>
            </a:p>
          </p:txBody>
        </p:sp>
        <p:sp>
          <p:nvSpPr>
            <p:cNvPr id="152597" name="Oval 154"/>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2598" name="Oval 155"/>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2599" name="Rectangle 156"/>
            <p:cNvSpPr>
              <a:spLocks noChangeArrowheads="1"/>
            </p:cNvSpPr>
            <p:nvPr/>
          </p:nvSpPr>
          <p:spPr bwMode="auto">
            <a:xfrm>
              <a:off x="4794" y="2056"/>
              <a:ext cx="152" cy="35"/>
            </a:xfrm>
            <a:prstGeom prst="rect">
              <a:avLst/>
            </a:prstGeom>
            <a:solidFill>
              <a:schemeClr val="accent1"/>
            </a:solidFill>
            <a:ln w="25400">
              <a:noFill/>
              <a:miter lim="800000"/>
              <a:headEnd/>
              <a:tailEnd/>
            </a:ln>
          </p:spPr>
          <p:txBody>
            <a:bodyPr wrap="none" anchor="ctr"/>
            <a:lstStyle/>
            <a:p>
              <a:endParaRPr lang="en-US" dirty="0">
                <a:latin typeface="Arial" pitchFamily="34" charset="0"/>
              </a:endParaRPr>
            </a:p>
          </p:txBody>
        </p:sp>
        <p:sp>
          <p:nvSpPr>
            <p:cNvPr id="152600" name="Rectangle 157"/>
            <p:cNvSpPr>
              <a:spLocks noChangeArrowheads="1"/>
            </p:cNvSpPr>
            <p:nvPr/>
          </p:nvSpPr>
          <p:spPr bwMode="auto">
            <a:xfrm>
              <a:off x="4790" y="2002"/>
              <a:ext cx="153" cy="35"/>
            </a:xfrm>
            <a:prstGeom prst="rect">
              <a:avLst/>
            </a:prstGeom>
            <a:solidFill>
              <a:schemeClr val="accent1"/>
            </a:solidFill>
            <a:ln w="25400">
              <a:noFill/>
              <a:miter lim="800000"/>
              <a:headEnd/>
              <a:tailEnd/>
            </a:ln>
          </p:spPr>
          <p:txBody>
            <a:bodyPr wrap="none" anchor="ctr"/>
            <a:lstStyle/>
            <a:p>
              <a:endParaRPr lang="en-US" dirty="0">
                <a:latin typeface="Arial" pitchFamily="34" charset="0"/>
              </a:endParaRPr>
            </a:p>
          </p:txBody>
        </p:sp>
        <p:sp>
          <p:nvSpPr>
            <p:cNvPr id="152601" name="Arc 158"/>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2602" name="Arc 159"/>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2603" name="Oval 160"/>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2604" name="Oval 161"/>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2605" name="Freeform 162"/>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Art of Multiprocessor Programming</a:t>
            </a:r>
          </a:p>
        </p:txBody>
      </p:sp>
      <p:sp>
        <p:nvSpPr>
          <p:cNvPr id="153603" name="Slide Number Placeholder 4"/>
          <p:cNvSpPr>
            <a:spLocks noGrp="1"/>
          </p:cNvSpPr>
          <p:nvPr>
            <p:ph type="sldNum" sz="quarter" idx="11"/>
          </p:nvPr>
        </p:nvSpPr>
        <p:spPr>
          <a:noFill/>
        </p:spPr>
        <p:txBody>
          <a:bodyPr/>
          <a:lstStyle/>
          <a:p>
            <a:fld id="{432B7E99-98DB-4DAA-8413-EC96DA16F844}" type="slidenum">
              <a:rPr lang="x-none" smtClean="0">
                <a:cs typeface="Arial" pitchFamily="34" charset="0"/>
              </a:rPr>
              <a:pPr/>
              <a:t>154</a:t>
            </a:fld>
            <a:endParaRPr lang="en-US" smtClean="0">
              <a:cs typeface="Arial" pitchFamily="34" charset="0"/>
            </a:endParaRPr>
          </a:p>
        </p:txBody>
      </p:sp>
      <p:pic>
        <p:nvPicPr>
          <p:cNvPr id="153604" name="Picture 2" descr="magic"/>
          <p:cNvPicPr>
            <a:picLocks noChangeAspect="1" noChangeArrowheads="1"/>
          </p:cNvPicPr>
          <p:nvPr/>
        </p:nvPicPr>
        <p:blipFill>
          <a:blip r:embed="rId3" cstate="print"/>
          <a:srcRect/>
          <a:stretch>
            <a:fillRect/>
          </a:stretch>
        </p:blipFill>
        <p:spPr bwMode="auto">
          <a:xfrm>
            <a:off x="3817938" y="1452563"/>
            <a:ext cx="323850" cy="323850"/>
          </a:xfrm>
          <a:prstGeom prst="rect">
            <a:avLst/>
          </a:prstGeom>
          <a:noFill/>
          <a:ln w="9525">
            <a:noFill/>
            <a:miter lim="800000"/>
            <a:headEnd/>
            <a:tailEnd/>
          </a:ln>
        </p:spPr>
      </p:pic>
      <p:sp>
        <p:nvSpPr>
          <p:cNvPr id="153605" name="Rectangle 3"/>
          <p:cNvSpPr>
            <a:spLocks noGrp="1" noChangeArrowheads="1"/>
          </p:cNvSpPr>
          <p:nvPr>
            <p:ph type="title"/>
          </p:nvPr>
        </p:nvSpPr>
        <p:spPr>
          <a:xfrm>
            <a:off x="601663" y="369888"/>
            <a:ext cx="7772400" cy="1143000"/>
          </a:xfrm>
        </p:spPr>
        <p:txBody>
          <a:bodyPr/>
          <a:lstStyle/>
          <a:p>
            <a:r>
              <a:rPr lang="en-US" smtClean="0"/>
              <a:t>NUMA Machines</a:t>
            </a:r>
          </a:p>
        </p:txBody>
      </p:sp>
      <p:grpSp>
        <p:nvGrpSpPr>
          <p:cNvPr id="153606" name="Group 4"/>
          <p:cNvGrpSpPr>
            <a:grpSpLocks/>
          </p:cNvGrpSpPr>
          <p:nvPr/>
        </p:nvGrpSpPr>
        <p:grpSpPr bwMode="auto">
          <a:xfrm>
            <a:off x="2222500" y="1727200"/>
            <a:ext cx="4225925" cy="3632200"/>
            <a:chOff x="3411" y="1195"/>
            <a:chExt cx="2337" cy="1908"/>
          </a:xfrm>
        </p:grpSpPr>
        <p:sp>
          <p:nvSpPr>
            <p:cNvPr id="153631" name="Line 5"/>
            <p:cNvSpPr>
              <a:spLocks noChangeShapeType="1"/>
            </p:cNvSpPr>
            <p:nvPr/>
          </p:nvSpPr>
          <p:spPr bwMode="auto">
            <a:xfrm flipV="1">
              <a:off x="3661" y="1989"/>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3632" name="Line 6"/>
            <p:cNvSpPr>
              <a:spLocks noChangeShapeType="1"/>
            </p:cNvSpPr>
            <p:nvPr/>
          </p:nvSpPr>
          <p:spPr bwMode="auto">
            <a:xfrm flipV="1">
              <a:off x="3647" y="2661"/>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3633" name="Line 7"/>
            <p:cNvSpPr>
              <a:spLocks noChangeShapeType="1"/>
            </p:cNvSpPr>
            <p:nvPr/>
          </p:nvSpPr>
          <p:spPr bwMode="auto">
            <a:xfrm flipV="1">
              <a:off x="3675" y="1317"/>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3634" name="Line 8"/>
            <p:cNvSpPr>
              <a:spLocks noChangeShapeType="1"/>
            </p:cNvSpPr>
            <p:nvPr/>
          </p:nvSpPr>
          <p:spPr bwMode="auto">
            <a:xfrm flipH="1">
              <a:off x="3639"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3635" name="Line 9"/>
            <p:cNvSpPr>
              <a:spLocks noChangeShapeType="1"/>
            </p:cNvSpPr>
            <p:nvPr/>
          </p:nvSpPr>
          <p:spPr bwMode="auto">
            <a:xfrm flipH="1">
              <a:off x="44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153636" name="Line 10"/>
            <p:cNvSpPr>
              <a:spLocks noChangeShapeType="1"/>
            </p:cNvSpPr>
            <p:nvPr/>
          </p:nvSpPr>
          <p:spPr bwMode="auto">
            <a:xfrm flipH="1">
              <a:off x="52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grpSp>
          <p:nvGrpSpPr>
            <p:cNvPr id="153637" name="Group 11"/>
            <p:cNvGrpSpPr>
              <a:grpSpLocks/>
            </p:cNvGrpSpPr>
            <p:nvPr/>
          </p:nvGrpSpPr>
          <p:grpSpPr bwMode="auto">
            <a:xfrm>
              <a:off x="3411" y="1195"/>
              <a:ext cx="641" cy="572"/>
              <a:chOff x="3411" y="1193"/>
              <a:chExt cx="641" cy="572"/>
            </a:xfrm>
          </p:grpSpPr>
          <p:grpSp>
            <p:nvGrpSpPr>
              <p:cNvPr id="153734" name="Group 12"/>
              <p:cNvGrpSpPr>
                <a:grpSpLocks/>
              </p:cNvGrpSpPr>
              <p:nvPr/>
            </p:nvGrpSpPr>
            <p:grpSpPr bwMode="auto">
              <a:xfrm>
                <a:off x="3411" y="1193"/>
                <a:ext cx="437" cy="391"/>
                <a:chOff x="1584" y="816"/>
                <a:chExt cx="912" cy="816"/>
              </a:xfrm>
            </p:grpSpPr>
            <p:sp>
              <p:nvSpPr>
                <p:cNvPr id="153736" name="Freeform 1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37" name="Freeform 1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38" name="Freeform 1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39" name="Freeform 1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40" name="Freeform 1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41" name="Freeform 1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42" name="Freeform 1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43" name="Freeform 2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44" name="Freeform 2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735" name="Freeform 2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38" name="Group 23"/>
            <p:cNvGrpSpPr>
              <a:grpSpLocks/>
            </p:cNvGrpSpPr>
            <p:nvPr/>
          </p:nvGrpSpPr>
          <p:grpSpPr bwMode="auto">
            <a:xfrm>
              <a:off x="4225" y="1196"/>
              <a:ext cx="641" cy="572"/>
              <a:chOff x="3411" y="1193"/>
              <a:chExt cx="641" cy="572"/>
            </a:xfrm>
          </p:grpSpPr>
          <p:grpSp>
            <p:nvGrpSpPr>
              <p:cNvPr id="153723" name="Group 24"/>
              <p:cNvGrpSpPr>
                <a:grpSpLocks/>
              </p:cNvGrpSpPr>
              <p:nvPr/>
            </p:nvGrpSpPr>
            <p:grpSpPr bwMode="auto">
              <a:xfrm>
                <a:off x="3411" y="1193"/>
                <a:ext cx="437" cy="391"/>
                <a:chOff x="1584" y="816"/>
                <a:chExt cx="912" cy="816"/>
              </a:xfrm>
            </p:grpSpPr>
            <p:sp>
              <p:nvSpPr>
                <p:cNvPr id="153725" name="Freeform 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26" name="Freeform 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27" name="Freeform 2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28" name="Freeform 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29" name="Freeform 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30" name="Freeform 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31" name="Freeform 3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32" name="Freeform 3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33" name="Freeform 3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724" name="Freeform 3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39" name="Group 35"/>
            <p:cNvGrpSpPr>
              <a:grpSpLocks/>
            </p:cNvGrpSpPr>
            <p:nvPr/>
          </p:nvGrpSpPr>
          <p:grpSpPr bwMode="auto">
            <a:xfrm>
              <a:off x="5039" y="1195"/>
              <a:ext cx="641" cy="572"/>
              <a:chOff x="3411" y="1193"/>
              <a:chExt cx="641" cy="572"/>
            </a:xfrm>
          </p:grpSpPr>
          <p:grpSp>
            <p:nvGrpSpPr>
              <p:cNvPr id="153712" name="Group 36"/>
              <p:cNvGrpSpPr>
                <a:grpSpLocks/>
              </p:cNvGrpSpPr>
              <p:nvPr/>
            </p:nvGrpSpPr>
            <p:grpSpPr bwMode="auto">
              <a:xfrm>
                <a:off x="3411" y="1193"/>
                <a:ext cx="437" cy="391"/>
                <a:chOff x="1584" y="816"/>
                <a:chExt cx="912" cy="816"/>
              </a:xfrm>
            </p:grpSpPr>
            <p:sp>
              <p:nvSpPr>
                <p:cNvPr id="153714" name="Freeform 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15" name="Freeform 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16" name="Freeform 3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17" name="Freeform 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18" name="Freeform 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19" name="Freeform 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20" name="Freeform 4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21" name="Freeform 4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22" name="Freeform 4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713" name="Freeform 4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0" name="Group 47"/>
            <p:cNvGrpSpPr>
              <a:grpSpLocks/>
            </p:cNvGrpSpPr>
            <p:nvPr/>
          </p:nvGrpSpPr>
          <p:grpSpPr bwMode="auto">
            <a:xfrm>
              <a:off x="3461" y="1872"/>
              <a:ext cx="641" cy="572"/>
              <a:chOff x="3411" y="1193"/>
              <a:chExt cx="641" cy="572"/>
            </a:xfrm>
          </p:grpSpPr>
          <p:grpSp>
            <p:nvGrpSpPr>
              <p:cNvPr id="153701" name="Group 48"/>
              <p:cNvGrpSpPr>
                <a:grpSpLocks/>
              </p:cNvGrpSpPr>
              <p:nvPr/>
            </p:nvGrpSpPr>
            <p:grpSpPr bwMode="auto">
              <a:xfrm>
                <a:off x="3411" y="1193"/>
                <a:ext cx="437" cy="391"/>
                <a:chOff x="1584" y="816"/>
                <a:chExt cx="912" cy="816"/>
              </a:xfrm>
            </p:grpSpPr>
            <p:sp>
              <p:nvSpPr>
                <p:cNvPr id="153703" name="Freeform 4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04" name="Freeform 5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05" name="Freeform 5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06" name="Freeform 5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07" name="Freeform 5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08" name="Freeform 5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709" name="Freeform 5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10" name="Freeform 5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11" name="Freeform 5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702" name="Freeform 5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1" name="Group 59"/>
            <p:cNvGrpSpPr>
              <a:grpSpLocks/>
            </p:cNvGrpSpPr>
            <p:nvPr/>
          </p:nvGrpSpPr>
          <p:grpSpPr bwMode="auto">
            <a:xfrm>
              <a:off x="4284" y="1872"/>
              <a:ext cx="641" cy="572"/>
              <a:chOff x="3411" y="1193"/>
              <a:chExt cx="641" cy="572"/>
            </a:xfrm>
          </p:grpSpPr>
          <p:grpSp>
            <p:nvGrpSpPr>
              <p:cNvPr id="153690" name="Group 60"/>
              <p:cNvGrpSpPr>
                <a:grpSpLocks/>
              </p:cNvGrpSpPr>
              <p:nvPr/>
            </p:nvGrpSpPr>
            <p:grpSpPr bwMode="auto">
              <a:xfrm>
                <a:off x="3411" y="1193"/>
                <a:ext cx="437" cy="391"/>
                <a:chOff x="1584" y="816"/>
                <a:chExt cx="912" cy="816"/>
              </a:xfrm>
            </p:grpSpPr>
            <p:sp>
              <p:nvSpPr>
                <p:cNvPr id="153692" name="Freeform 6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93" name="Freeform 6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94" name="Freeform 63"/>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95" name="Freeform 6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96" name="Freeform 6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97" name="Freeform 6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98" name="Freeform 67"/>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99" name="Freeform 68"/>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700" name="Freeform 69"/>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691" name="Freeform 70"/>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2" name="Group 71"/>
            <p:cNvGrpSpPr>
              <a:grpSpLocks/>
            </p:cNvGrpSpPr>
            <p:nvPr/>
          </p:nvGrpSpPr>
          <p:grpSpPr bwMode="auto">
            <a:xfrm>
              <a:off x="5107" y="1871"/>
              <a:ext cx="641" cy="572"/>
              <a:chOff x="3411" y="1193"/>
              <a:chExt cx="641" cy="572"/>
            </a:xfrm>
          </p:grpSpPr>
          <p:grpSp>
            <p:nvGrpSpPr>
              <p:cNvPr id="153679" name="Group 72"/>
              <p:cNvGrpSpPr>
                <a:grpSpLocks/>
              </p:cNvGrpSpPr>
              <p:nvPr/>
            </p:nvGrpSpPr>
            <p:grpSpPr bwMode="auto">
              <a:xfrm>
                <a:off x="3411" y="1193"/>
                <a:ext cx="437" cy="391"/>
                <a:chOff x="1584" y="816"/>
                <a:chExt cx="912" cy="816"/>
              </a:xfrm>
            </p:grpSpPr>
            <p:sp>
              <p:nvSpPr>
                <p:cNvPr id="153681" name="Freeform 7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82" name="Freeform 7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83" name="Freeform 7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84" name="Freeform 7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85" name="Freeform 7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86" name="Freeform 7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87" name="Freeform 7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88" name="Freeform 8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89" name="Freeform 8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680" name="Freeform 8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3" name="Group 83"/>
            <p:cNvGrpSpPr>
              <a:grpSpLocks/>
            </p:cNvGrpSpPr>
            <p:nvPr/>
          </p:nvGrpSpPr>
          <p:grpSpPr bwMode="auto">
            <a:xfrm>
              <a:off x="3430" y="2530"/>
              <a:ext cx="641" cy="572"/>
              <a:chOff x="3411" y="1193"/>
              <a:chExt cx="641" cy="572"/>
            </a:xfrm>
          </p:grpSpPr>
          <p:grpSp>
            <p:nvGrpSpPr>
              <p:cNvPr id="153668" name="Group 84"/>
              <p:cNvGrpSpPr>
                <a:grpSpLocks/>
              </p:cNvGrpSpPr>
              <p:nvPr/>
            </p:nvGrpSpPr>
            <p:grpSpPr bwMode="auto">
              <a:xfrm>
                <a:off x="3411" y="1193"/>
                <a:ext cx="437" cy="391"/>
                <a:chOff x="1584" y="816"/>
                <a:chExt cx="912" cy="816"/>
              </a:xfrm>
            </p:grpSpPr>
            <p:sp>
              <p:nvSpPr>
                <p:cNvPr id="153670" name="Freeform 8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71" name="Freeform 8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72" name="Freeform 8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73" name="Freeform 8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74" name="Freeform 8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75" name="Freeform 9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76" name="Freeform 9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77" name="Freeform 9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78" name="Freeform 9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669" name="Freeform 9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4" name="Group 95"/>
            <p:cNvGrpSpPr>
              <a:grpSpLocks/>
            </p:cNvGrpSpPr>
            <p:nvPr/>
          </p:nvGrpSpPr>
          <p:grpSpPr bwMode="auto">
            <a:xfrm>
              <a:off x="4244" y="2531"/>
              <a:ext cx="641" cy="572"/>
              <a:chOff x="3411" y="1193"/>
              <a:chExt cx="641" cy="572"/>
            </a:xfrm>
          </p:grpSpPr>
          <p:grpSp>
            <p:nvGrpSpPr>
              <p:cNvPr id="153657" name="Group 96"/>
              <p:cNvGrpSpPr>
                <a:grpSpLocks/>
              </p:cNvGrpSpPr>
              <p:nvPr/>
            </p:nvGrpSpPr>
            <p:grpSpPr bwMode="auto">
              <a:xfrm>
                <a:off x="3411" y="1193"/>
                <a:ext cx="437" cy="391"/>
                <a:chOff x="1584" y="816"/>
                <a:chExt cx="912" cy="816"/>
              </a:xfrm>
            </p:grpSpPr>
            <p:sp>
              <p:nvSpPr>
                <p:cNvPr id="153659" name="Freeform 9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60" name="Freeform 9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61" name="Freeform 9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62" name="Freeform 10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63" name="Freeform 10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64" name="Freeform 10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65" name="Freeform 10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66" name="Freeform 10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67" name="Freeform 10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658" name="Freeform 10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153645" name="Group 107"/>
            <p:cNvGrpSpPr>
              <a:grpSpLocks/>
            </p:cNvGrpSpPr>
            <p:nvPr/>
          </p:nvGrpSpPr>
          <p:grpSpPr bwMode="auto">
            <a:xfrm>
              <a:off x="5058" y="2530"/>
              <a:ext cx="641" cy="572"/>
              <a:chOff x="3411" y="1193"/>
              <a:chExt cx="641" cy="572"/>
            </a:xfrm>
          </p:grpSpPr>
          <p:grpSp>
            <p:nvGrpSpPr>
              <p:cNvPr id="153646" name="Group 108"/>
              <p:cNvGrpSpPr>
                <a:grpSpLocks/>
              </p:cNvGrpSpPr>
              <p:nvPr/>
            </p:nvGrpSpPr>
            <p:grpSpPr bwMode="auto">
              <a:xfrm>
                <a:off x="3411" y="1193"/>
                <a:ext cx="437" cy="391"/>
                <a:chOff x="1584" y="816"/>
                <a:chExt cx="912" cy="816"/>
              </a:xfrm>
            </p:grpSpPr>
            <p:sp>
              <p:nvSpPr>
                <p:cNvPr id="153648" name="Freeform 10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49" name="Freeform 11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50" name="Freeform 11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51" name="Freeform 11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52" name="Freeform 11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53" name="Freeform 11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153654" name="Freeform 11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55" name="Freeform 11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3656" name="Freeform 11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53647" name="Freeform 11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sp>
        <p:nvSpPr>
          <p:cNvPr id="153607" name="Text Box 120"/>
          <p:cNvSpPr txBox="1">
            <a:spLocks noChangeArrowheads="1"/>
          </p:cNvSpPr>
          <p:nvPr/>
        </p:nvSpPr>
        <p:spPr bwMode="auto">
          <a:xfrm>
            <a:off x="2125663" y="5289550"/>
            <a:ext cx="4427537" cy="946150"/>
          </a:xfrm>
          <a:prstGeom prst="rect">
            <a:avLst/>
          </a:prstGeom>
          <a:noFill/>
          <a:ln w="9525">
            <a:noFill/>
            <a:miter lim="800000"/>
            <a:headEnd/>
            <a:tailEnd/>
          </a:ln>
        </p:spPr>
        <p:txBody>
          <a:bodyPr>
            <a:spAutoFit/>
          </a:bodyPr>
          <a:lstStyle/>
          <a:p>
            <a:pPr algn="ctr"/>
            <a:r>
              <a:rPr lang="en-US" sz="2800" dirty="0">
                <a:solidFill>
                  <a:srgbClr val="FF33CC"/>
                </a:solidFill>
                <a:latin typeface="Arial" pitchFamily="34" charset="0"/>
                <a:cs typeface="Arial" pitchFamily="34" charset="0"/>
              </a:rPr>
              <a:t>Spinning on remote memory is slow</a:t>
            </a:r>
          </a:p>
        </p:txBody>
      </p:sp>
      <p:sp>
        <p:nvSpPr>
          <p:cNvPr id="153608" name="Freeform 121"/>
          <p:cNvSpPr>
            <a:spLocks/>
          </p:cNvSpPr>
          <p:nvPr/>
        </p:nvSpPr>
        <p:spPr bwMode="auto">
          <a:xfrm>
            <a:off x="4572000" y="2282825"/>
            <a:ext cx="841375" cy="1874838"/>
          </a:xfrm>
          <a:custGeom>
            <a:avLst/>
            <a:gdLst>
              <a:gd name="T0" fmla="*/ 2147483647 w 530"/>
              <a:gd name="T1" fmla="*/ 2147483647 h 1181"/>
              <a:gd name="T2" fmla="*/ 2147483647 w 530"/>
              <a:gd name="T3" fmla="*/ 2147483647 h 1181"/>
              <a:gd name="T4" fmla="*/ 2147483647 w 530"/>
              <a:gd name="T5" fmla="*/ 2147483647 h 1181"/>
              <a:gd name="T6" fmla="*/ 0 w 530"/>
              <a:gd name="T7" fmla="*/ 2147483647 h 1181"/>
              <a:gd name="T8" fmla="*/ 0 60000 65536"/>
              <a:gd name="T9" fmla="*/ 0 60000 65536"/>
              <a:gd name="T10" fmla="*/ 0 60000 65536"/>
              <a:gd name="T11" fmla="*/ 0 60000 65536"/>
              <a:gd name="T12" fmla="*/ 0 w 530"/>
              <a:gd name="T13" fmla="*/ 0 h 1181"/>
              <a:gd name="T14" fmla="*/ 530 w 530"/>
              <a:gd name="T15" fmla="*/ 1181 h 1181"/>
            </a:gdLst>
            <a:ahLst/>
            <a:cxnLst>
              <a:cxn ang="T8">
                <a:pos x="T0" y="T1"/>
              </a:cxn>
              <a:cxn ang="T9">
                <a:pos x="T2" y="T3"/>
              </a:cxn>
              <a:cxn ang="T10">
                <a:pos x="T4" y="T5"/>
              </a:cxn>
              <a:cxn ang="T11">
                <a:pos x="T6" y="T7"/>
              </a:cxn>
            </a:cxnLst>
            <a:rect l="T12" t="T13" r="T14" b="T15"/>
            <a:pathLst>
              <a:path w="530" h="1181">
                <a:moveTo>
                  <a:pt x="445" y="1181"/>
                </a:moveTo>
                <a:cubicBezTo>
                  <a:pt x="420" y="1138"/>
                  <a:pt x="291" y="1096"/>
                  <a:pt x="297" y="925"/>
                </a:cubicBezTo>
                <a:cubicBezTo>
                  <a:pt x="303" y="754"/>
                  <a:pt x="530" y="306"/>
                  <a:pt x="481" y="153"/>
                </a:cubicBezTo>
                <a:cubicBezTo>
                  <a:pt x="432" y="0"/>
                  <a:pt x="100" y="36"/>
                  <a:pt x="0" y="5"/>
                </a:cubicBezTo>
              </a:path>
            </a:pathLst>
          </a:custGeom>
          <a:noFill/>
          <a:ln w="76200">
            <a:solidFill>
              <a:srgbClr val="FF33CC"/>
            </a:solidFill>
            <a:round/>
            <a:headEnd type="triangle" w="med" len="med"/>
            <a:tailEnd/>
          </a:ln>
        </p:spPr>
        <p:txBody>
          <a:bodyPr wrap="none" anchor="ctr"/>
          <a:lstStyle/>
          <a:p>
            <a:endParaRPr lang="en-US" dirty="0">
              <a:latin typeface="Arial" pitchFamily="34" charset="0"/>
            </a:endParaRPr>
          </a:p>
        </p:txBody>
      </p:sp>
      <p:grpSp>
        <p:nvGrpSpPr>
          <p:cNvPr id="153609" name="Group 143"/>
          <p:cNvGrpSpPr>
            <a:grpSpLocks/>
          </p:cNvGrpSpPr>
          <p:nvPr/>
        </p:nvGrpSpPr>
        <p:grpSpPr bwMode="auto">
          <a:xfrm>
            <a:off x="2943225" y="795338"/>
            <a:ext cx="1476375" cy="1050925"/>
            <a:chOff x="4686" y="1805"/>
            <a:chExt cx="930" cy="662"/>
          </a:xfrm>
        </p:grpSpPr>
        <p:sp>
          <p:nvSpPr>
            <p:cNvPr id="153611" name="Rectangle 144"/>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dirty="0">
                <a:latin typeface="Arial" pitchFamily="34" charset="0"/>
              </a:endParaRPr>
            </a:p>
          </p:txBody>
        </p:sp>
        <p:sp>
          <p:nvSpPr>
            <p:cNvPr id="153612" name="Rectangle 145"/>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dirty="0">
                <a:latin typeface="Arial" pitchFamily="34" charset="0"/>
              </a:endParaRPr>
            </a:p>
          </p:txBody>
        </p:sp>
        <p:sp>
          <p:nvSpPr>
            <p:cNvPr id="153613" name="Oval 146"/>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3614" name="Oval 147"/>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3615" name="Oval 148"/>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53616" name="Rectangle 149"/>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17" name="Rectangle 150"/>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18" name="Rectangle 151"/>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19" name="Rectangle 152"/>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20" name="Rectangle 153"/>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21" name="Rectangle 154"/>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22" name="Oval 155"/>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3623" name="Oval 156"/>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3624" name="Rectangle 157"/>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25" name="Rectangle 158"/>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53626" name="Arc 159"/>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3627" name="Arc 160"/>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53628" name="Oval 161"/>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53629" name="Oval 162"/>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53630" name="Freeform 163"/>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
        <p:nvSpPr>
          <p:cNvPr id="153610" name="Freeform 119"/>
          <p:cNvSpPr>
            <a:spLocks/>
          </p:cNvSpPr>
          <p:nvPr/>
        </p:nvSpPr>
        <p:spPr bwMode="auto">
          <a:xfrm>
            <a:off x="4430713" y="1444625"/>
            <a:ext cx="2274887" cy="3001963"/>
          </a:xfrm>
          <a:custGeom>
            <a:avLst/>
            <a:gdLst>
              <a:gd name="T0" fmla="*/ 2147483647 w 1433"/>
              <a:gd name="T1" fmla="*/ 2147483647 h 1891"/>
              <a:gd name="T2" fmla="*/ 2147483647 w 1433"/>
              <a:gd name="T3" fmla="*/ 2147483647 h 1891"/>
              <a:gd name="T4" fmla="*/ 2147483647 w 1433"/>
              <a:gd name="T5" fmla="*/ 2147483647 h 1891"/>
              <a:gd name="T6" fmla="*/ 0 w 1433"/>
              <a:gd name="T7" fmla="*/ 2147483647 h 1891"/>
              <a:gd name="T8" fmla="*/ 0 60000 65536"/>
              <a:gd name="T9" fmla="*/ 0 60000 65536"/>
              <a:gd name="T10" fmla="*/ 0 60000 65536"/>
              <a:gd name="T11" fmla="*/ 0 60000 65536"/>
              <a:gd name="T12" fmla="*/ 0 w 1433"/>
              <a:gd name="T13" fmla="*/ 0 h 1891"/>
              <a:gd name="T14" fmla="*/ 1433 w 1433"/>
              <a:gd name="T15" fmla="*/ 1891 h 1891"/>
            </a:gdLst>
            <a:ahLst/>
            <a:cxnLst>
              <a:cxn ang="T8">
                <a:pos x="T0" y="T1"/>
              </a:cxn>
              <a:cxn ang="T9">
                <a:pos x="T2" y="T3"/>
              </a:cxn>
              <a:cxn ang="T10">
                <a:pos x="T4" y="T5"/>
              </a:cxn>
              <a:cxn ang="T11">
                <a:pos x="T6" y="T7"/>
              </a:cxn>
            </a:cxnLst>
            <a:rect l="T12" t="T13" r="T14" b="T15"/>
            <a:pathLst>
              <a:path w="1433" h="1891">
                <a:moveTo>
                  <a:pt x="1072" y="1891"/>
                </a:moveTo>
                <a:cubicBezTo>
                  <a:pt x="1129" y="1740"/>
                  <a:pt x="1433" y="1277"/>
                  <a:pt x="1413" y="984"/>
                </a:cubicBezTo>
                <a:cubicBezTo>
                  <a:pt x="1393" y="691"/>
                  <a:pt x="1185" y="270"/>
                  <a:pt x="950" y="135"/>
                </a:cubicBezTo>
                <a:cubicBezTo>
                  <a:pt x="715" y="0"/>
                  <a:pt x="158" y="166"/>
                  <a:pt x="0" y="172"/>
                </a:cubicBezTo>
              </a:path>
            </a:pathLst>
          </a:custGeom>
          <a:noFill/>
          <a:ln w="76200">
            <a:solidFill>
              <a:srgbClr val="FF33CC"/>
            </a:solidFill>
            <a:round/>
            <a:headEnd/>
            <a:tailEnd type="triangle" w="med" len="med"/>
          </a:ln>
        </p:spPr>
        <p:txBody>
          <a:bodyPr wrap="none" anchor="ct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Art of Multiprocessor Programming</a:t>
            </a:r>
          </a:p>
        </p:txBody>
      </p:sp>
      <p:sp>
        <p:nvSpPr>
          <p:cNvPr id="154627" name="Slide Number Placeholder 4"/>
          <p:cNvSpPr>
            <a:spLocks noGrp="1"/>
          </p:cNvSpPr>
          <p:nvPr>
            <p:ph type="sldNum" sz="quarter" idx="11"/>
          </p:nvPr>
        </p:nvSpPr>
        <p:spPr>
          <a:noFill/>
        </p:spPr>
        <p:txBody>
          <a:bodyPr/>
          <a:lstStyle/>
          <a:p>
            <a:fld id="{79C87ACB-38C9-46AB-8992-782809C91C79}" type="slidenum">
              <a:rPr lang="x-none" smtClean="0">
                <a:cs typeface="Arial" pitchFamily="34" charset="0"/>
              </a:rPr>
              <a:pPr/>
              <a:t>155</a:t>
            </a:fld>
            <a:endParaRPr lang="en-US" smtClean="0">
              <a:cs typeface="Arial" pitchFamily="34" charset="0"/>
            </a:endParaRPr>
          </a:p>
        </p:txBody>
      </p:sp>
      <p:sp>
        <p:nvSpPr>
          <p:cNvPr id="154628" name="Rectangle 2"/>
          <p:cNvSpPr>
            <a:spLocks noGrp="1" noChangeArrowheads="1"/>
          </p:cNvSpPr>
          <p:nvPr>
            <p:ph type="title"/>
          </p:nvPr>
        </p:nvSpPr>
        <p:spPr/>
        <p:txBody>
          <a:bodyPr/>
          <a:lstStyle/>
          <a:p>
            <a:r>
              <a:rPr lang="en-US" smtClean="0"/>
              <a:t>CLH Lock</a:t>
            </a:r>
          </a:p>
        </p:txBody>
      </p:sp>
      <p:sp>
        <p:nvSpPr>
          <p:cNvPr id="154629" name="Rectangle 3"/>
          <p:cNvSpPr>
            <a:spLocks noGrp="1" noChangeArrowheads="1"/>
          </p:cNvSpPr>
          <p:nvPr>
            <p:ph type="body" idx="1"/>
          </p:nvPr>
        </p:nvSpPr>
        <p:spPr/>
        <p:txBody>
          <a:bodyPr/>
          <a:lstStyle/>
          <a:p>
            <a:r>
              <a:rPr lang="en-US" smtClean="0"/>
              <a:t>Each thread spins on predecessor’s memory</a:t>
            </a:r>
          </a:p>
          <a:p>
            <a:r>
              <a:rPr lang="en-US" smtClean="0"/>
              <a:t>Could be far away …</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Art of Multiprocessor Programming</a:t>
            </a:r>
          </a:p>
        </p:txBody>
      </p:sp>
      <p:sp>
        <p:nvSpPr>
          <p:cNvPr id="155651" name="Slide Number Placeholder 4"/>
          <p:cNvSpPr>
            <a:spLocks noGrp="1"/>
          </p:cNvSpPr>
          <p:nvPr>
            <p:ph type="sldNum" sz="quarter" idx="11"/>
          </p:nvPr>
        </p:nvSpPr>
        <p:spPr>
          <a:noFill/>
        </p:spPr>
        <p:txBody>
          <a:bodyPr/>
          <a:lstStyle/>
          <a:p>
            <a:fld id="{7EA9703B-2CE3-49FE-A105-EC4787F21BB7}" type="slidenum">
              <a:rPr lang="x-none" smtClean="0">
                <a:cs typeface="Arial" pitchFamily="34" charset="0"/>
              </a:rPr>
              <a:pPr/>
              <a:t>156</a:t>
            </a:fld>
            <a:endParaRPr lang="en-US" smtClean="0">
              <a:cs typeface="Arial" pitchFamily="34" charset="0"/>
            </a:endParaRPr>
          </a:p>
        </p:txBody>
      </p:sp>
      <p:pic>
        <p:nvPicPr>
          <p:cNvPr id="1556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55653" name="Rectangle 3"/>
          <p:cNvSpPr>
            <a:spLocks noGrp="1" noChangeArrowheads="1"/>
          </p:cNvSpPr>
          <p:nvPr>
            <p:ph type="title"/>
          </p:nvPr>
        </p:nvSpPr>
        <p:spPr/>
        <p:txBody>
          <a:bodyPr/>
          <a:lstStyle/>
          <a:p>
            <a:r>
              <a:rPr lang="en-US" smtClean="0"/>
              <a:t>MCS Lock</a:t>
            </a:r>
          </a:p>
        </p:txBody>
      </p:sp>
      <p:sp>
        <p:nvSpPr>
          <p:cNvPr id="155654" name="Rectangle 4"/>
          <p:cNvSpPr>
            <a:spLocks noGrp="1" noChangeArrowheads="1"/>
          </p:cNvSpPr>
          <p:nvPr>
            <p:ph type="body" idx="1"/>
          </p:nvPr>
        </p:nvSpPr>
        <p:spPr/>
        <p:txBody>
          <a:bodyPr/>
          <a:lstStyle/>
          <a:p>
            <a:r>
              <a:rPr lang="en-US" dirty="0" smtClean="0"/>
              <a:t>FCFS order</a:t>
            </a:r>
          </a:p>
          <a:p>
            <a:r>
              <a:rPr lang="en-US" dirty="0" smtClean="0"/>
              <a:t>Spin on local memory only</a:t>
            </a:r>
          </a:p>
          <a:p>
            <a:r>
              <a:rPr lang="en-US" dirty="0" smtClean="0"/>
              <a:t>Small, Constant-size overhead</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Art of Multiprocessor Programming</a:t>
            </a:r>
          </a:p>
        </p:txBody>
      </p:sp>
      <p:sp>
        <p:nvSpPr>
          <p:cNvPr id="156675" name="Slide Number Placeholder 4"/>
          <p:cNvSpPr>
            <a:spLocks noGrp="1"/>
          </p:cNvSpPr>
          <p:nvPr>
            <p:ph type="sldNum" sz="quarter" idx="11"/>
          </p:nvPr>
        </p:nvSpPr>
        <p:spPr>
          <a:noFill/>
        </p:spPr>
        <p:txBody>
          <a:bodyPr/>
          <a:lstStyle/>
          <a:p>
            <a:fld id="{C246C71C-FB7D-4F3B-8CCB-5364015CD738}" type="slidenum">
              <a:rPr lang="x-none" smtClean="0">
                <a:latin typeface="Arial" pitchFamily="34" charset="0"/>
                <a:cs typeface="Arial" pitchFamily="34" charset="0"/>
              </a:rPr>
              <a:pPr/>
              <a:t>157</a:t>
            </a:fld>
            <a:endParaRPr lang="en-US" smtClean="0">
              <a:latin typeface="Arial" pitchFamily="34" charset="0"/>
              <a:cs typeface="Arial" pitchFamily="34" charset="0"/>
            </a:endParaRPr>
          </a:p>
        </p:txBody>
      </p:sp>
      <p:pic>
        <p:nvPicPr>
          <p:cNvPr id="1566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56677" name="Rectangle 3"/>
          <p:cNvSpPr>
            <a:spLocks noGrp="1" noChangeArrowheads="1"/>
          </p:cNvSpPr>
          <p:nvPr>
            <p:ph type="title"/>
          </p:nvPr>
        </p:nvSpPr>
        <p:spPr/>
        <p:txBody>
          <a:bodyPr/>
          <a:lstStyle/>
          <a:p>
            <a:r>
              <a:rPr lang="en-US" smtClean="0"/>
              <a:t>Initially</a:t>
            </a:r>
          </a:p>
        </p:txBody>
      </p:sp>
      <p:sp>
        <p:nvSpPr>
          <p:cNvPr id="15667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667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6680"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56681" name="Rectangle 8"/>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6682" name="Rectangle 9"/>
          <p:cNvSpPr>
            <a:spLocks noChangeArrowheads="1"/>
          </p:cNvSpPr>
          <p:nvPr/>
        </p:nvSpPr>
        <p:spPr bwMode="auto">
          <a:xfrm>
            <a:off x="3670300" y="4999038"/>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6683" name="Line 10"/>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6684" name="Group 11"/>
          <p:cNvGrpSpPr>
            <a:grpSpLocks/>
          </p:cNvGrpSpPr>
          <p:nvPr/>
        </p:nvGrpSpPr>
        <p:grpSpPr bwMode="auto">
          <a:xfrm>
            <a:off x="5126038" y="5186363"/>
            <a:ext cx="280987" cy="400050"/>
            <a:chOff x="3749" y="3267"/>
            <a:chExt cx="177" cy="252"/>
          </a:xfrm>
        </p:grpSpPr>
        <p:sp>
          <p:nvSpPr>
            <p:cNvPr id="156698" name="Line 12"/>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9" name="Line 13"/>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700" name="Line 14"/>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6685" name="Group 15"/>
          <p:cNvGrpSpPr>
            <a:grpSpLocks/>
          </p:cNvGrpSpPr>
          <p:nvPr/>
        </p:nvGrpSpPr>
        <p:grpSpPr bwMode="auto">
          <a:xfrm>
            <a:off x="2128838" y="1966913"/>
            <a:ext cx="1358900" cy="1879600"/>
            <a:chOff x="1107" y="1162"/>
            <a:chExt cx="856" cy="1184"/>
          </a:xfrm>
        </p:grpSpPr>
        <p:grpSp>
          <p:nvGrpSpPr>
            <p:cNvPr id="156687" name="Group 16"/>
            <p:cNvGrpSpPr>
              <a:grpSpLocks/>
            </p:cNvGrpSpPr>
            <p:nvPr/>
          </p:nvGrpSpPr>
          <p:grpSpPr bwMode="auto">
            <a:xfrm>
              <a:off x="1107" y="1538"/>
              <a:ext cx="856" cy="808"/>
              <a:chOff x="1008" y="2720"/>
              <a:chExt cx="856" cy="808"/>
            </a:xfrm>
          </p:grpSpPr>
          <p:sp>
            <p:nvSpPr>
              <p:cNvPr id="156689" name="Rectangle 1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6690" name="Freeform 1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1" name="Freeform 1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2" name="Freeform 2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3" name="Freeform 2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4" name="Freeform 2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5" name="Freeform 2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6" name="Freeform 2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6697" name="Freeform 2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6688" name="Rectangle 26"/>
            <p:cNvSpPr>
              <a:spLocks noChangeArrowheads="1"/>
            </p:cNvSpPr>
            <p:nvPr/>
          </p:nvSpPr>
          <p:spPr bwMode="auto">
            <a:xfrm>
              <a:off x="1420"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
        <p:nvSpPr>
          <p:cNvPr id="156686" name="Text Box 6"/>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Art of Multiprocessor Programming</a:t>
            </a:r>
          </a:p>
        </p:txBody>
      </p:sp>
      <p:sp>
        <p:nvSpPr>
          <p:cNvPr id="157699" name="Slide Number Placeholder 4"/>
          <p:cNvSpPr>
            <a:spLocks noGrp="1"/>
          </p:cNvSpPr>
          <p:nvPr>
            <p:ph type="sldNum" sz="quarter" idx="11"/>
          </p:nvPr>
        </p:nvSpPr>
        <p:spPr>
          <a:noFill/>
        </p:spPr>
        <p:txBody>
          <a:bodyPr/>
          <a:lstStyle/>
          <a:p>
            <a:fld id="{C04852E9-BC9F-4038-93BB-CBD5D3BF0D21}" type="slidenum">
              <a:rPr lang="x-none" smtClean="0">
                <a:latin typeface="Arial" pitchFamily="34" charset="0"/>
                <a:cs typeface="Arial" pitchFamily="34" charset="0"/>
              </a:rPr>
              <a:pPr/>
              <a:t>158</a:t>
            </a:fld>
            <a:endParaRPr lang="en-US" smtClean="0">
              <a:latin typeface="Arial" pitchFamily="34" charset="0"/>
              <a:cs typeface="Arial" pitchFamily="34" charset="0"/>
            </a:endParaRPr>
          </a:p>
        </p:txBody>
      </p:sp>
      <p:sp>
        <p:nvSpPr>
          <p:cNvPr id="157700" name="Rectangle 2"/>
          <p:cNvSpPr>
            <a:spLocks noGrp="1" noChangeArrowheads="1"/>
          </p:cNvSpPr>
          <p:nvPr>
            <p:ph type="title"/>
          </p:nvPr>
        </p:nvSpPr>
        <p:spPr/>
        <p:txBody>
          <a:bodyPr/>
          <a:lstStyle/>
          <a:p>
            <a:r>
              <a:rPr lang="en-US" smtClean="0"/>
              <a:t>Acquiring</a:t>
            </a:r>
          </a:p>
        </p:txBody>
      </p:sp>
      <p:sp>
        <p:nvSpPr>
          <p:cNvPr id="157701" name="Rectangle 3"/>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7702" name="Rectangle 4"/>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7703" name="Line 5"/>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57704" name="Rectangle 7"/>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7705" name="Rectangle 8"/>
          <p:cNvSpPr>
            <a:spLocks noChangeArrowheads="1"/>
          </p:cNvSpPr>
          <p:nvPr/>
        </p:nvSpPr>
        <p:spPr bwMode="auto">
          <a:xfrm>
            <a:off x="3670300" y="4999038"/>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7706" name="Line 9"/>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7707" name="Group 10"/>
          <p:cNvGrpSpPr>
            <a:grpSpLocks/>
          </p:cNvGrpSpPr>
          <p:nvPr/>
        </p:nvGrpSpPr>
        <p:grpSpPr bwMode="auto">
          <a:xfrm>
            <a:off x="5126038" y="5186363"/>
            <a:ext cx="280987" cy="400050"/>
            <a:chOff x="3749" y="3267"/>
            <a:chExt cx="177" cy="252"/>
          </a:xfrm>
        </p:grpSpPr>
        <p:sp>
          <p:nvSpPr>
            <p:cNvPr id="157729" name="Line 11"/>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30" name="Line 12"/>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31" name="Line 13"/>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7708" name="Rectangle 14"/>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57709" name="Rectangle 15"/>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7710" name="Line 16"/>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7711" name="Group 17"/>
          <p:cNvGrpSpPr>
            <a:grpSpLocks/>
          </p:cNvGrpSpPr>
          <p:nvPr/>
        </p:nvGrpSpPr>
        <p:grpSpPr bwMode="auto">
          <a:xfrm>
            <a:off x="7721600" y="4132263"/>
            <a:ext cx="280988" cy="400050"/>
            <a:chOff x="3749" y="3267"/>
            <a:chExt cx="177" cy="252"/>
          </a:xfrm>
        </p:grpSpPr>
        <p:sp>
          <p:nvSpPr>
            <p:cNvPr id="157726" name="Line 18"/>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7" name="Line 19"/>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8" name="Line 20"/>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7712" name="Group 21"/>
          <p:cNvGrpSpPr>
            <a:grpSpLocks/>
          </p:cNvGrpSpPr>
          <p:nvPr/>
        </p:nvGrpSpPr>
        <p:grpSpPr bwMode="auto">
          <a:xfrm>
            <a:off x="2098675" y="1966913"/>
            <a:ext cx="1876425" cy="1879600"/>
            <a:chOff x="1088" y="1162"/>
            <a:chExt cx="1182" cy="1184"/>
          </a:xfrm>
        </p:grpSpPr>
        <p:grpSp>
          <p:nvGrpSpPr>
            <p:cNvPr id="157715" name="Group 22"/>
            <p:cNvGrpSpPr>
              <a:grpSpLocks/>
            </p:cNvGrpSpPr>
            <p:nvPr/>
          </p:nvGrpSpPr>
          <p:grpSpPr bwMode="auto">
            <a:xfrm>
              <a:off x="1107" y="1538"/>
              <a:ext cx="856" cy="808"/>
              <a:chOff x="1008" y="2720"/>
              <a:chExt cx="856" cy="808"/>
            </a:xfrm>
          </p:grpSpPr>
          <p:sp>
            <p:nvSpPr>
              <p:cNvPr id="157717" name="Rectangle 23"/>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7718" name="Freeform 24"/>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19" name="Freeform 25"/>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0" name="Freeform 26"/>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1" name="Freeform 27"/>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2" name="Freeform 28"/>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3" name="Freeform 29"/>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4" name="Freeform 30"/>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7725" name="Freeform 31"/>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7716" name="Rectangle 32"/>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57713" name="Text Box 33"/>
          <p:cNvSpPr txBox="1">
            <a:spLocks noChangeArrowheads="1"/>
          </p:cNvSpPr>
          <p:nvPr/>
        </p:nvSpPr>
        <p:spPr bwMode="auto">
          <a:xfrm>
            <a:off x="4818063" y="3114675"/>
            <a:ext cx="3014662" cy="519113"/>
          </a:xfrm>
          <a:prstGeom prst="rect">
            <a:avLst/>
          </a:prstGeom>
          <a:noFill/>
          <a:ln w="9525">
            <a:noFill/>
            <a:miter lim="800000"/>
            <a:headEnd/>
            <a:tailEnd/>
          </a:ln>
        </p:spPr>
        <p:txBody>
          <a:bodyPr wrap="none">
            <a:spAutoFit/>
          </a:bodyPr>
          <a:lstStyle/>
          <a:p>
            <a:r>
              <a:rPr lang="en-US" sz="2800" dirty="0">
                <a:solidFill>
                  <a:srgbClr val="FF33CC"/>
                </a:solidFill>
                <a:latin typeface="Arial" pitchFamily="34" charset="0"/>
                <a:cs typeface="Arial" pitchFamily="34" charset="0"/>
              </a:rPr>
              <a:t>(allocate </a:t>
            </a:r>
            <a:r>
              <a:rPr lang="en-US" sz="2800" dirty="0" err="1" smtClean="0">
                <a:solidFill>
                  <a:srgbClr val="FF33CC"/>
                </a:solidFill>
                <a:latin typeface="Arial" pitchFamily="34" charset="0"/>
                <a:cs typeface="Arial" pitchFamily="34" charset="0"/>
              </a:rPr>
              <a:t>QNode</a:t>
            </a:r>
            <a:r>
              <a:rPr lang="en-US" sz="2800" dirty="0" smtClean="0">
                <a:solidFill>
                  <a:srgbClr val="FF33CC"/>
                </a:solidFill>
                <a:latin typeface="Arial" pitchFamily="34" charset="0"/>
                <a:cs typeface="Arial" pitchFamily="34" charset="0"/>
              </a:rPr>
              <a:t>)</a:t>
            </a:r>
            <a:endParaRPr lang="en-US" sz="2800" dirty="0">
              <a:solidFill>
                <a:srgbClr val="FF33CC"/>
              </a:solidFill>
              <a:latin typeface="Arial" pitchFamily="34" charset="0"/>
              <a:cs typeface="Arial" pitchFamily="34" charset="0"/>
            </a:endParaRPr>
          </a:p>
        </p:txBody>
      </p:sp>
      <p:sp>
        <p:nvSpPr>
          <p:cNvPr id="157714" name="Text Box 6"/>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Art of Multiprocessor Programming</a:t>
            </a:r>
          </a:p>
        </p:txBody>
      </p:sp>
      <p:sp>
        <p:nvSpPr>
          <p:cNvPr id="158723" name="Slide Number Placeholder 4"/>
          <p:cNvSpPr>
            <a:spLocks noGrp="1"/>
          </p:cNvSpPr>
          <p:nvPr>
            <p:ph type="sldNum" sz="quarter" idx="11"/>
          </p:nvPr>
        </p:nvSpPr>
        <p:spPr>
          <a:noFill/>
        </p:spPr>
        <p:txBody>
          <a:bodyPr/>
          <a:lstStyle/>
          <a:p>
            <a:fld id="{21D6CC8C-14DB-4B91-858F-AAA73DDD38C1}" type="slidenum">
              <a:rPr lang="x-none" smtClean="0">
                <a:latin typeface="Arial" pitchFamily="34" charset="0"/>
                <a:cs typeface="Arial" pitchFamily="34" charset="0"/>
              </a:rPr>
              <a:pPr/>
              <a:t>159</a:t>
            </a:fld>
            <a:endParaRPr lang="en-US" smtClean="0">
              <a:latin typeface="Arial" pitchFamily="34" charset="0"/>
              <a:cs typeface="Arial" pitchFamily="34" charset="0"/>
            </a:endParaRPr>
          </a:p>
        </p:txBody>
      </p:sp>
      <p:sp>
        <p:nvSpPr>
          <p:cNvPr id="158724" name="Rectangle 2"/>
          <p:cNvSpPr>
            <a:spLocks noGrp="1" noChangeArrowheads="1"/>
          </p:cNvSpPr>
          <p:nvPr>
            <p:ph type="title"/>
          </p:nvPr>
        </p:nvSpPr>
        <p:spPr/>
        <p:txBody>
          <a:bodyPr/>
          <a:lstStyle/>
          <a:p>
            <a:r>
              <a:rPr lang="en-US" smtClean="0"/>
              <a:t>Acquiring</a:t>
            </a:r>
          </a:p>
        </p:txBody>
      </p:sp>
      <p:sp>
        <p:nvSpPr>
          <p:cNvPr id="158725" name="Rectangle 3"/>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8726" name="Rectangle 4"/>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8727" name="Line 5"/>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58728" name="Text Box 6"/>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
        <p:nvSpPr>
          <p:cNvPr id="158729" name="Rectangle 7"/>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8730" name="Rectangle 8"/>
          <p:cNvSpPr>
            <a:spLocks noChangeArrowheads="1"/>
          </p:cNvSpPr>
          <p:nvPr/>
        </p:nvSpPr>
        <p:spPr bwMode="auto">
          <a:xfrm>
            <a:off x="3670300" y="4999038"/>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8731" name="Line 9"/>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8732" name="Group 10"/>
          <p:cNvGrpSpPr>
            <a:grpSpLocks/>
          </p:cNvGrpSpPr>
          <p:nvPr/>
        </p:nvGrpSpPr>
        <p:grpSpPr bwMode="auto">
          <a:xfrm>
            <a:off x="5126038" y="5186363"/>
            <a:ext cx="280987" cy="400050"/>
            <a:chOff x="3749" y="3267"/>
            <a:chExt cx="177" cy="252"/>
          </a:xfrm>
        </p:grpSpPr>
        <p:sp>
          <p:nvSpPr>
            <p:cNvPr id="158754" name="Line 11"/>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55" name="Line 12"/>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56" name="Line 13"/>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8733" name="Rectangle 14"/>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58734" name="Rectangle 15"/>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8735" name="Line 16"/>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8736" name="Group 17"/>
          <p:cNvGrpSpPr>
            <a:grpSpLocks/>
          </p:cNvGrpSpPr>
          <p:nvPr/>
        </p:nvGrpSpPr>
        <p:grpSpPr bwMode="auto">
          <a:xfrm>
            <a:off x="7721600" y="4132263"/>
            <a:ext cx="280988" cy="400050"/>
            <a:chOff x="3749" y="3267"/>
            <a:chExt cx="177" cy="252"/>
          </a:xfrm>
        </p:grpSpPr>
        <p:sp>
          <p:nvSpPr>
            <p:cNvPr id="158751" name="Line 18"/>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52" name="Line 19"/>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53" name="Line 20"/>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8737" name="Group 21"/>
          <p:cNvGrpSpPr>
            <a:grpSpLocks/>
          </p:cNvGrpSpPr>
          <p:nvPr/>
        </p:nvGrpSpPr>
        <p:grpSpPr bwMode="auto">
          <a:xfrm>
            <a:off x="2128838" y="1966913"/>
            <a:ext cx="1804987" cy="1879600"/>
            <a:chOff x="1107" y="1162"/>
            <a:chExt cx="1137" cy="1184"/>
          </a:xfrm>
        </p:grpSpPr>
        <p:grpSp>
          <p:nvGrpSpPr>
            <p:cNvPr id="158740" name="Group 22"/>
            <p:cNvGrpSpPr>
              <a:grpSpLocks/>
            </p:cNvGrpSpPr>
            <p:nvPr/>
          </p:nvGrpSpPr>
          <p:grpSpPr bwMode="auto">
            <a:xfrm>
              <a:off x="1107" y="1538"/>
              <a:ext cx="856" cy="808"/>
              <a:chOff x="1008" y="2720"/>
              <a:chExt cx="856" cy="808"/>
            </a:xfrm>
          </p:grpSpPr>
          <p:sp>
            <p:nvSpPr>
              <p:cNvPr id="158742" name="Rectangle 23"/>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8743" name="Freeform 24"/>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4" name="Freeform 25"/>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5" name="Freeform 26"/>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6" name="Freeform 27"/>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7" name="Freeform 28"/>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8" name="Freeform 29"/>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49" name="Freeform 30"/>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8750" name="Freeform 31"/>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8741" name="Rectangle 32"/>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58738" name="AutoShape 33"/>
          <p:cNvSpPr>
            <a:spLocks noChangeArrowheads="1"/>
          </p:cNvSpPr>
          <p:nvPr/>
        </p:nvSpPr>
        <p:spPr bwMode="auto">
          <a:xfrm>
            <a:off x="695325" y="5081588"/>
            <a:ext cx="1385888" cy="827087"/>
          </a:xfrm>
          <a:prstGeom prst="wedgeRoundRectCallout">
            <a:avLst>
              <a:gd name="adj1" fmla="val 85167"/>
              <a:gd name="adj2" fmla="val -192611"/>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158739" name="Text Box 34"/>
          <p:cNvSpPr txBox="1">
            <a:spLocks noChangeArrowheads="1"/>
          </p:cNvSpPr>
          <p:nvPr/>
        </p:nvSpPr>
        <p:spPr bwMode="auto">
          <a:xfrm>
            <a:off x="1776413" y="4051300"/>
            <a:ext cx="2189162" cy="579438"/>
          </a:xfrm>
          <a:prstGeom prst="rect">
            <a:avLst/>
          </a:prstGeom>
          <a:noFill/>
          <a:ln w="9525">
            <a:noFill/>
            <a:miter lim="800000"/>
            <a:headEnd/>
            <a:tailEnd/>
          </a:ln>
        </p:spPr>
        <p:txBody>
          <a:bodyPr>
            <a:spAutoFit/>
          </a:bodyPr>
          <a:lstStyle/>
          <a:p>
            <a:pPr algn="ctr"/>
            <a:r>
              <a:rPr lang="en-US" sz="3200" b="0">
                <a:solidFill>
                  <a:srgbClr val="FF33CC"/>
                </a:solidFill>
                <a:latin typeface="Arial" pitchFamily="34" charset="0"/>
                <a:cs typeface="Arial" pitchFamily="34" charset="0"/>
              </a:rPr>
              <a:t>swap</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Art of Multiprocessor Programming</a:t>
            </a:r>
          </a:p>
        </p:txBody>
      </p:sp>
      <p:sp>
        <p:nvSpPr>
          <p:cNvPr id="17411" name="Slide Number Placeholder 4"/>
          <p:cNvSpPr>
            <a:spLocks noGrp="1"/>
          </p:cNvSpPr>
          <p:nvPr>
            <p:ph type="sldNum" sz="quarter" idx="11"/>
          </p:nvPr>
        </p:nvSpPr>
        <p:spPr>
          <a:noFill/>
        </p:spPr>
        <p:txBody>
          <a:bodyPr/>
          <a:lstStyle/>
          <a:p>
            <a:fld id="{1C7DBE92-CC3E-4037-A89C-4F764BCC8FEC}" type="slidenum">
              <a:rPr lang="x-none" smtClean="0">
                <a:cs typeface="Arial" pitchFamily="34" charset="0"/>
              </a:rPr>
              <a:pPr/>
              <a:t>16</a:t>
            </a:fld>
            <a:endParaRPr lang="en-US" smtClean="0">
              <a:cs typeface="Arial" pitchFamily="34" charset="0"/>
            </a:endParaRPr>
          </a:p>
        </p:txBody>
      </p:sp>
      <p:sp>
        <p:nvSpPr>
          <p:cNvPr id="17412" name="Rectangle 2"/>
          <p:cNvSpPr>
            <a:spLocks noGrp="1" noChangeArrowheads="1"/>
          </p:cNvSpPr>
          <p:nvPr>
            <p:ph type="title"/>
          </p:nvPr>
        </p:nvSpPr>
        <p:spPr/>
        <p:txBody>
          <a:bodyPr/>
          <a:lstStyle/>
          <a:p>
            <a:r>
              <a:rPr lang="en-US" smtClean="0"/>
              <a:t>Review: Test-and-Set</a:t>
            </a:r>
          </a:p>
        </p:txBody>
      </p:sp>
      <p:sp>
        <p:nvSpPr>
          <p:cNvPr id="17413" name="Rectangle 3"/>
          <p:cNvSpPr>
            <a:spLocks noGrp="1" noChangeArrowheads="1"/>
          </p:cNvSpPr>
          <p:nvPr>
            <p:ph type="body" idx="1"/>
          </p:nvPr>
        </p:nvSpPr>
        <p:spPr/>
        <p:txBody>
          <a:bodyPr/>
          <a:lstStyle/>
          <a:p>
            <a:r>
              <a:rPr lang="en-US" smtClean="0"/>
              <a:t>Boolean value</a:t>
            </a:r>
          </a:p>
          <a:p>
            <a:r>
              <a:rPr lang="en-US" smtClean="0"/>
              <a:t>Test-and-set (TAS)</a:t>
            </a:r>
          </a:p>
          <a:p>
            <a:pPr lvl="1"/>
            <a:r>
              <a:rPr lang="en-US" smtClean="0"/>
              <a:t>Swap </a:t>
            </a:r>
            <a:r>
              <a:rPr lang="en-US" b="1" smtClean="0">
                <a:solidFill>
                  <a:schemeClr val="tx1"/>
                </a:solidFill>
              </a:rPr>
              <a:t>true</a:t>
            </a:r>
            <a:r>
              <a:rPr lang="en-US" smtClean="0"/>
              <a:t> with current value</a:t>
            </a:r>
          </a:p>
          <a:p>
            <a:pPr lvl="1"/>
            <a:r>
              <a:rPr lang="en-US" smtClean="0"/>
              <a:t>Return value tells if prior value was </a:t>
            </a:r>
            <a:r>
              <a:rPr lang="en-US" b="1" smtClean="0">
                <a:solidFill>
                  <a:schemeClr val="tx1"/>
                </a:solidFill>
              </a:rPr>
              <a:t>true</a:t>
            </a:r>
            <a:r>
              <a:rPr lang="en-US" smtClean="0"/>
              <a:t> or </a:t>
            </a:r>
            <a:r>
              <a:rPr lang="en-US" b="1" smtClean="0">
                <a:solidFill>
                  <a:schemeClr val="tx1"/>
                </a:solidFill>
              </a:rPr>
              <a:t>false</a:t>
            </a:r>
          </a:p>
          <a:p>
            <a:r>
              <a:rPr lang="en-US" smtClean="0"/>
              <a:t>Can reset just by writing </a:t>
            </a:r>
            <a:r>
              <a:rPr lang="en-US" b="1" smtClean="0">
                <a:solidFill>
                  <a:schemeClr val="tx1"/>
                </a:solidFill>
              </a:rPr>
              <a:t>false</a:t>
            </a:r>
          </a:p>
          <a:p>
            <a:r>
              <a:rPr lang="en-US" smtClean="0"/>
              <a:t>TAS aka “getAndSet”</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Art of Multiprocessor Programming</a:t>
            </a:r>
          </a:p>
        </p:txBody>
      </p:sp>
      <p:sp>
        <p:nvSpPr>
          <p:cNvPr id="159747" name="Slide Number Placeholder 4"/>
          <p:cNvSpPr>
            <a:spLocks noGrp="1"/>
          </p:cNvSpPr>
          <p:nvPr>
            <p:ph type="sldNum" sz="quarter" idx="11"/>
          </p:nvPr>
        </p:nvSpPr>
        <p:spPr>
          <a:noFill/>
        </p:spPr>
        <p:txBody>
          <a:bodyPr/>
          <a:lstStyle/>
          <a:p>
            <a:fld id="{53EEA31F-9E07-4216-BE96-E5B7F6E5C5DB}" type="slidenum">
              <a:rPr lang="x-none" smtClean="0">
                <a:latin typeface="Arial" pitchFamily="34" charset="0"/>
                <a:cs typeface="Arial" pitchFamily="34" charset="0"/>
              </a:rPr>
              <a:pPr/>
              <a:t>160</a:t>
            </a:fld>
            <a:endParaRPr lang="en-US" smtClean="0">
              <a:latin typeface="Arial" pitchFamily="34" charset="0"/>
              <a:cs typeface="Arial" pitchFamily="34" charset="0"/>
            </a:endParaRPr>
          </a:p>
        </p:txBody>
      </p:sp>
      <p:sp>
        <p:nvSpPr>
          <p:cNvPr id="159748" name="Rectangle 2"/>
          <p:cNvSpPr>
            <a:spLocks noGrp="1" noChangeArrowheads="1"/>
          </p:cNvSpPr>
          <p:nvPr>
            <p:ph type="title"/>
          </p:nvPr>
        </p:nvSpPr>
        <p:spPr/>
        <p:txBody>
          <a:bodyPr/>
          <a:lstStyle/>
          <a:p>
            <a:r>
              <a:rPr lang="en-US" smtClean="0"/>
              <a:t>Acquiring</a:t>
            </a:r>
          </a:p>
        </p:txBody>
      </p:sp>
      <p:sp>
        <p:nvSpPr>
          <p:cNvPr id="159749" name="Rectangle 3"/>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9750" name="Rectangle 4"/>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9751" name="Text Box 6"/>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
        <p:nvSpPr>
          <p:cNvPr id="159752" name="Rectangle 7"/>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59753" name="Rectangle 8"/>
          <p:cNvSpPr>
            <a:spLocks noChangeArrowheads="1"/>
          </p:cNvSpPr>
          <p:nvPr/>
        </p:nvSpPr>
        <p:spPr bwMode="auto">
          <a:xfrm>
            <a:off x="3670300" y="4999038"/>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9754" name="Line 9"/>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9755" name="Group 10"/>
          <p:cNvGrpSpPr>
            <a:grpSpLocks/>
          </p:cNvGrpSpPr>
          <p:nvPr/>
        </p:nvGrpSpPr>
        <p:grpSpPr bwMode="auto">
          <a:xfrm>
            <a:off x="5126038" y="5186363"/>
            <a:ext cx="280987" cy="400050"/>
            <a:chOff x="3749" y="3267"/>
            <a:chExt cx="177" cy="252"/>
          </a:xfrm>
        </p:grpSpPr>
        <p:sp>
          <p:nvSpPr>
            <p:cNvPr id="159777" name="Line 11"/>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8" name="Line 12"/>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9" name="Line 13"/>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9756" name="Rectangle 14"/>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59757" name="Rectangle 15"/>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59758" name="Line 16"/>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59759" name="Group 17"/>
          <p:cNvGrpSpPr>
            <a:grpSpLocks/>
          </p:cNvGrpSpPr>
          <p:nvPr/>
        </p:nvGrpSpPr>
        <p:grpSpPr bwMode="auto">
          <a:xfrm>
            <a:off x="7721600" y="4132263"/>
            <a:ext cx="280988" cy="400050"/>
            <a:chOff x="3749" y="3267"/>
            <a:chExt cx="177" cy="252"/>
          </a:xfrm>
        </p:grpSpPr>
        <p:sp>
          <p:nvSpPr>
            <p:cNvPr id="159774" name="Line 18"/>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5" name="Line 19"/>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6" name="Line 20"/>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9760" name="Group 21"/>
          <p:cNvGrpSpPr>
            <a:grpSpLocks/>
          </p:cNvGrpSpPr>
          <p:nvPr/>
        </p:nvGrpSpPr>
        <p:grpSpPr bwMode="auto">
          <a:xfrm>
            <a:off x="2128838" y="1966913"/>
            <a:ext cx="1804987" cy="1879600"/>
            <a:chOff x="1107" y="1162"/>
            <a:chExt cx="1137" cy="1184"/>
          </a:xfrm>
        </p:grpSpPr>
        <p:grpSp>
          <p:nvGrpSpPr>
            <p:cNvPr id="159763" name="Group 22"/>
            <p:cNvGrpSpPr>
              <a:grpSpLocks/>
            </p:cNvGrpSpPr>
            <p:nvPr/>
          </p:nvGrpSpPr>
          <p:grpSpPr bwMode="auto">
            <a:xfrm>
              <a:off x="1107" y="1538"/>
              <a:ext cx="856" cy="808"/>
              <a:chOff x="1008" y="2720"/>
              <a:chExt cx="856" cy="808"/>
            </a:xfrm>
          </p:grpSpPr>
          <p:sp>
            <p:nvSpPr>
              <p:cNvPr id="159765" name="Rectangle 23"/>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59766" name="Freeform 24"/>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67" name="Freeform 25"/>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68" name="Freeform 26"/>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69" name="Freeform 27"/>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0" name="Freeform 28"/>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1" name="Freeform 29"/>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2" name="Freeform 30"/>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9773" name="Freeform 31"/>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9764" name="Rectangle 32"/>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59761" name="Freeform 35"/>
          <p:cNvSpPr>
            <a:spLocks/>
          </p:cNvSpPr>
          <p:nvPr/>
        </p:nvSpPr>
        <p:spPr bwMode="auto">
          <a:xfrm>
            <a:off x="3546475" y="3386138"/>
            <a:ext cx="644525" cy="1438275"/>
          </a:xfrm>
          <a:custGeom>
            <a:avLst/>
            <a:gdLst>
              <a:gd name="T0" fmla="*/ 0 w 406"/>
              <a:gd name="T1" fmla="*/ 2147483647 h 906"/>
              <a:gd name="T2" fmla="*/ 2147483647 w 406"/>
              <a:gd name="T3" fmla="*/ 2147483647 h 906"/>
              <a:gd name="T4" fmla="*/ 2147483647 w 406"/>
              <a:gd name="T5" fmla="*/ 2147483647 h 906"/>
              <a:gd name="T6" fmla="*/ 0 60000 65536"/>
              <a:gd name="T7" fmla="*/ 0 60000 65536"/>
              <a:gd name="T8" fmla="*/ 0 60000 65536"/>
              <a:gd name="T9" fmla="*/ 0 w 406"/>
              <a:gd name="T10" fmla="*/ 0 h 906"/>
              <a:gd name="T11" fmla="*/ 406 w 406"/>
              <a:gd name="T12" fmla="*/ 906 h 906"/>
            </a:gdLst>
            <a:ahLst/>
            <a:cxnLst>
              <a:cxn ang="T6">
                <a:pos x="T0" y="T1"/>
              </a:cxn>
              <a:cxn ang="T7">
                <a:pos x="T2" y="T3"/>
              </a:cxn>
              <a:cxn ang="T8">
                <a:pos x="T4" y="T5"/>
              </a:cxn>
            </a:cxnLst>
            <a:rect l="T9" t="T10" r="T11" b="T12"/>
            <a:pathLst>
              <a:path w="406" h="906">
                <a:moveTo>
                  <a:pt x="0" y="62"/>
                </a:moveTo>
                <a:cubicBezTo>
                  <a:pt x="185" y="31"/>
                  <a:pt x="370" y="0"/>
                  <a:pt x="388" y="141"/>
                </a:cubicBezTo>
                <a:cubicBezTo>
                  <a:pt x="406" y="282"/>
                  <a:pt x="258" y="594"/>
                  <a:pt x="110" y="906"/>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59762" name="Freeform 36"/>
          <p:cNvSpPr>
            <a:spLocks/>
          </p:cNvSpPr>
          <p:nvPr/>
        </p:nvSpPr>
        <p:spPr bwMode="auto">
          <a:xfrm>
            <a:off x="1568450" y="5076825"/>
            <a:ext cx="4725988" cy="1216025"/>
          </a:xfrm>
          <a:custGeom>
            <a:avLst/>
            <a:gdLst>
              <a:gd name="T0" fmla="*/ 2147483647 w 2977"/>
              <a:gd name="T1" fmla="*/ 2147483647 h 766"/>
              <a:gd name="T2" fmla="*/ 2147483647 w 2977"/>
              <a:gd name="T3" fmla="*/ 2147483647 h 766"/>
              <a:gd name="T4" fmla="*/ 2147483647 w 2977"/>
              <a:gd name="T5" fmla="*/ 2147483647 h 766"/>
              <a:gd name="T6" fmla="*/ 2147483647 w 2977"/>
              <a:gd name="T7" fmla="*/ 0 h 766"/>
              <a:gd name="T8" fmla="*/ 0 60000 65536"/>
              <a:gd name="T9" fmla="*/ 0 60000 65536"/>
              <a:gd name="T10" fmla="*/ 0 60000 65536"/>
              <a:gd name="T11" fmla="*/ 0 60000 65536"/>
              <a:gd name="T12" fmla="*/ 0 w 2977"/>
              <a:gd name="T13" fmla="*/ 0 h 766"/>
              <a:gd name="T14" fmla="*/ 2977 w 2977"/>
              <a:gd name="T15" fmla="*/ 766 h 766"/>
            </a:gdLst>
            <a:ahLst/>
            <a:cxnLst>
              <a:cxn ang="T8">
                <a:pos x="T0" y="T1"/>
              </a:cxn>
              <a:cxn ang="T9">
                <a:pos x="T2" y="T3"/>
              </a:cxn>
              <a:cxn ang="T10">
                <a:pos x="T4" y="T5"/>
              </a:cxn>
              <a:cxn ang="T11">
                <a:pos x="T6" y="T7"/>
              </a:cxn>
            </a:cxnLst>
            <a:rect l="T12" t="T13" r="T14" b="T15"/>
            <a:pathLst>
              <a:path w="2977" h="766">
                <a:moveTo>
                  <a:pt x="25" y="198"/>
                </a:moveTo>
                <a:cubicBezTo>
                  <a:pt x="12" y="393"/>
                  <a:pt x="0" y="589"/>
                  <a:pt x="422" y="665"/>
                </a:cubicBezTo>
                <a:cubicBezTo>
                  <a:pt x="844" y="741"/>
                  <a:pt x="2137" y="766"/>
                  <a:pt x="2557" y="655"/>
                </a:cubicBezTo>
                <a:cubicBezTo>
                  <a:pt x="2977" y="544"/>
                  <a:pt x="2961" y="272"/>
                  <a:pt x="2945" y="0"/>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Art of Multiprocessor Programming</a:t>
            </a:r>
          </a:p>
        </p:txBody>
      </p:sp>
      <p:sp>
        <p:nvSpPr>
          <p:cNvPr id="160771" name="Slide Number Placeholder 4"/>
          <p:cNvSpPr>
            <a:spLocks noGrp="1"/>
          </p:cNvSpPr>
          <p:nvPr>
            <p:ph type="sldNum" sz="quarter" idx="11"/>
          </p:nvPr>
        </p:nvSpPr>
        <p:spPr>
          <a:noFill/>
        </p:spPr>
        <p:txBody>
          <a:bodyPr/>
          <a:lstStyle/>
          <a:p>
            <a:fld id="{1CA5522C-747F-41A8-837A-EFB7FE8C87F7}" type="slidenum">
              <a:rPr lang="x-none" smtClean="0">
                <a:latin typeface="Arial" pitchFamily="34" charset="0"/>
                <a:cs typeface="Arial" pitchFamily="34" charset="0"/>
              </a:rPr>
              <a:pPr/>
              <a:t>161</a:t>
            </a:fld>
            <a:endParaRPr lang="en-US" smtClean="0">
              <a:latin typeface="Arial" pitchFamily="34" charset="0"/>
              <a:cs typeface="Arial" pitchFamily="34" charset="0"/>
            </a:endParaRPr>
          </a:p>
        </p:txBody>
      </p:sp>
      <p:sp>
        <p:nvSpPr>
          <p:cNvPr id="160772" name="Rectangle 2"/>
          <p:cNvSpPr>
            <a:spLocks noGrp="1" noChangeArrowheads="1"/>
          </p:cNvSpPr>
          <p:nvPr>
            <p:ph type="title"/>
          </p:nvPr>
        </p:nvSpPr>
        <p:spPr/>
        <p:txBody>
          <a:bodyPr/>
          <a:lstStyle/>
          <a:p>
            <a:r>
              <a:rPr lang="en-US" smtClean="0"/>
              <a:t>Acquired</a:t>
            </a:r>
          </a:p>
        </p:txBody>
      </p:sp>
      <p:sp>
        <p:nvSpPr>
          <p:cNvPr id="160773" name="Rectangle 3"/>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60774" name="Rectangle 4"/>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0775" name="Text Box 6"/>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
        <p:nvSpPr>
          <p:cNvPr id="160776" name="Rectangle 7"/>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60777" name="Rectangle 8"/>
          <p:cNvSpPr>
            <a:spLocks noChangeArrowheads="1"/>
          </p:cNvSpPr>
          <p:nvPr/>
        </p:nvSpPr>
        <p:spPr bwMode="auto">
          <a:xfrm>
            <a:off x="3670300" y="4999038"/>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0778" name="Rectangle 14"/>
          <p:cNvSpPr>
            <a:spLocks noChangeArrowheads="1"/>
          </p:cNvSpPr>
          <p:nvPr/>
        </p:nvSpPr>
        <p:spPr bwMode="auto">
          <a:xfrm>
            <a:off x="5408613"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60779" name="Rectangle 15"/>
          <p:cNvSpPr>
            <a:spLocks noChangeArrowheads="1"/>
          </p:cNvSpPr>
          <p:nvPr/>
        </p:nvSpPr>
        <p:spPr bwMode="auto">
          <a:xfrm>
            <a:off x="6265863"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0780" name="Line 16"/>
          <p:cNvSpPr>
            <a:spLocks noChangeShapeType="1"/>
          </p:cNvSpPr>
          <p:nvPr/>
        </p:nvSpPr>
        <p:spPr bwMode="auto">
          <a:xfrm>
            <a:off x="6791325"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0781" name="Group 17"/>
          <p:cNvGrpSpPr>
            <a:grpSpLocks/>
          </p:cNvGrpSpPr>
          <p:nvPr/>
        </p:nvGrpSpPr>
        <p:grpSpPr bwMode="auto">
          <a:xfrm>
            <a:off x="7721600" y="4132263"/>
            <a:ext cx="280988" cy="400050"/>
            <a:chOff x="3749" y="3267"/>
            <a:chExt cx="177" cy="252"/>
          </a:xfrm>
        </p:grpSpPr>
        <p:sp>
          <p:nvSpPr>
            <p:cNvPr id="160797" name="Line 18"/>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8" name="Line 19"/>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9" name="Line 20"/>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0782" name="Group 21"/>
          <p:cNvGrpSpPr>
            <a:grpSpLocks/>
          </p:cNvGrpSpPr>
          <p:nvPr/>
        </p:nvGrpSpPr>
        <p:grpSpPr bwMode="auto">
          <a:xfrm>
            <a:off x="2128838" y="1966913"/>
            <a:ext cx="1804987" cy="1879600"/>
            <a:chOff x="1107" y="1162"/>
            <a:chExt cx="1137" cy="1184"/>
          </a:xfrm>
        </p:grpSpPr>
        <p:grpSp>
          <p:nvGrpSpPr>
            <p:cNvPr id="160786" name="Group 22"/>
            <p:cNvGrpSpPr>
              <a:grpSpLocks/>
            </p:cNvGrpSpPr>
            <p:nvPr/>
          </p:nvGrpSpPr>
          <p:grpSpPr bwMode="auto">
            <a:xfrm>
              <a:off x="1107" y="1538"/>
              <a:ext cx="856" cy="808"/>
              <a:chOff x="1008" y="2720"/>
              <a:chExt cx="856" cy="808"/>
            </a:xfrm>
          </p:grpSpPr>
          <p:sp>
            <p:nvSpPr>
              <p:cNvPr id="160788" name="Rectangle 23"/>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0789" name="Freeform 24"/>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0" name="Freeform 25"/>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1" name="Freeform 26"/>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2" name="Freeform 27"/>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3" name="Freeform 28"/>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4" name="Freeform 29"/>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5" name="Freeform 30"/>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0796" name="Freeform 31"/>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0787" name="Rectangle 32"/>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160783" name="Freeform 35"/>
          <p:cNvSpPr>
            <a:spLocks/>
          </p:cNvSpPr>
          <p:nvPr/>
        </p:nvSpPr>
        <p:spPr bwMode="auto">
          <a:xfrm>
            <a:off x="3546475" y="3386138"/>
            <a:ext cx="644525" cy="1438275"/>
          </a:xfrm>
          <a:custGeom>
            <a:avLst/>
            <a:gdLst>
              <a:gd name="T0" fmla="*/ 0 w 406"/>
              <a:gd name="T1" fmla="*/ 2147483647 h 906"/>
              <a:gd name="T2" fmla="*/ 2147483647 w 406"/>
              <a:gd name="T3" fmla="*/ 2147483647 h 906"/>
              <a:gd name="T4" fmla="*/ 2147483647 w 406"/>
              <a:gd name="T5" fmla="*/ 2147483647 h 906"/>
              <a:gd name="T6" fmla="*/ 0 60000 65536"/>
              <a:gd name="T7" fmla="*/ 0 60000 65536"/>
              <a:gd name="T8" fmla="*/ 0 60000 65536"/>
              <a:gd name="T9" fmla="*/ 0 w 406"/>
              <a:gd name="T10" fmla="*/ 0 h 906"/>
              <a:gd name="T11" fmla="*/ 406 w 406"/>
              <a:gd name="T12" fmla="*/ 906 h 906"/>
            </a:gdLst>
            <a:ahLst/>
            <a:cxnLst>
              <a:cxn ang="T6">
                <a:pos x="T0" y="T1"/>
              </a:cxn>
              <a:cxn ang="T7">
                <a:pos x="T2" y="T3"/>
              </a:cxn>
              <a:cxn ang="T8">
                <a:pos x="T4" y="T5"/>
              </a:cxn>
            </a:cxnLst>
            <a:rect l="T9" t="T10" r="T11" b="T12"/>
            <a:pathLst>
              <a:path w="406" h="906">
                <a:moveTo>
                  <a:pt x="0" y="62"/>
                </a:moveTo>
                <a:cubicBezTo>
                  <a:pt x="185" y="31"/>
                  <a:pt x="370" y="0"/>
                  <a:pt x="388" y="141"/>
                </a:cubicBezTo>
                <a:cubicBezTo>
                  <a:pt x="406" y="282"/>
                  <a:pt x="258" y="594"/>
                  <a:pt x="110" y="906"/>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60784" name="Freeform 36"/>
          <p:cNvSpPr>
            <a:spLocks/>
          </p:cNvSpPr>
          <p:nvPr/>
        </p:nvSpPr>
        <p:spPr bwMode="auto">
          <a:xfrm>
            <a:off x="1568450" y="5076825"/>
            <a:ext cx="4725988" cy="1216025"/>
          </a:xfrm>
          <a:custGeom>
            <a:avLst/>
            <a:gdLst>
              <a:gd name="T0" fmla="*/ 2147483647 w 2977"/>
              <a:gd name="T1" fmla="*/ 2147483647 h 766"/>
              <a:gd name="T2" fmla="*/ 2147483647 w 2977"/>
              <a:gd name="T3" fmla="*/ 2147483647 h 766"/>
              <a:gd name="T4" fmla="*/ 2147483647 w 2977"/>
              <a:gd name="T5" fmla="*/ 2147483647 h 766"/>
              <a:gd name="T6" fmla="*/ 2147483647 w 2977"/>
              <a:gd name="T7" fmla="*/ 0 h 766"/>
              <a:gd name="T8" fmla="*/ 0 60000 65536"/>
              <a:gd name="T9" fmla="*/ 0 60000 65536"/>
              <a:gd name="T10" fmla="*/ 0 60000 65536"/>
              <a:gd name="T11" fmla="*/ 0 60000 65536"/>
              <a:gd name="T12" fmla="*/ 0 w 2977"/>
              <a:gd name="T13" fmla="*/ 0 h 766"/>
              <a:gd name="T14" fmla="*/ 2977 w 2977"/>
              <a:gd name="T15" fmla="*/ 766 h 766"/>
            </a:gdLst>
            <a:ahLst/>
            <a:cxnLst>
              <a:cxn ang="T8">
                <a:pos x="T0" y="T1"/>
              </a:cxn>
              <a:cxn ang="T9">
                <a:pos x="T2" y="T3"/>
              </a:cxn>
              <a:cxn ang="T10">
                <a:pos x="T4" y="T5"/>
              </a:cxn>
              <a:cxn ang="T11">
                <a:pos x="T6" y="T7"/>
              </a:cxn>
            </a:cxnLst>
            <a:rect l="T12" t="T13" r="T14" b="T15"/>
            <a:pathLst>
              <a:path w="2977" h="766">
                <a:moveTo>
                  <a:pt x="25" y="198"/>
                </a:moveTo>
                <a:cubicBezTo>
                  <a:pt x="12" y="393"/>
                  <a:pt x="0" y="589"/>
                  <a:pt x="422" y="665"/>
                </a:cubicBezTo>
                <a:cubicBezTo>
                  <a:pt x="844" y="741"/>
                  <a:pt x="2137" y="766"/>
                  <a:pt x="2557" y="655"/>
                </a:cubicBezTo>
                <a:cubicBezTo>
                  <a:pt x="2977" y="544"/>
                  <a:pt x="2961" y="272"/>
                  <a:pt x="2945" y="0"/>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160785" name="Freeform 37"/>
          <p:cNvSpPr>
            <a:spLocks/>
          </p:cNvSpPr>
          <p:nvPr/>
        </p:nvSpPr>
        <p:spPr bwMode="auto">
          <a:xfrm>
            <a:off x="4178300" y="4351338"/>
            <a:ext cx="1166813" cy="1146175"/>
          </a:xfrm>
          <a:custGeom>
            <a:avLst/>
            <a:gdLst>
              <a:gd name="T0" fmla="*/ 0 w 735"/>
              <a:gd name="T1" fmla="*/ 2147483647 h 722"/>
              <a:gd name="T2" fmla="*/ 2147483647 w 735"/>
              <a:gd name="T3" fmla="*/ 2147483647 h 722"/>
              <a:gd name="T4" fmla="*/ 2147483647 w 735"/>
              <a:gd name="T5" fmla="*/ 2147483647 h 722"/>
              <a:gd name="T6" fmla="*/ 2147483647 w 735"/>
              <a:gd name="T7" fmla="*/ 0 h 722"/>
              <a:gd name="T8" fmla="*/ 0 60000 65536"/>
              <a:gd name="T9" fmla="*/ 0 60000 65536"/>
              <a:gd name="T10" fmla="*/ 0 60000 65536"/>
              <a:gd name="T11" fmla="*/ 0 60000 65536"/>
              <a:gd name="T12" fmla="*/ 0 w 735"/>
              <a:gd name="T13" fmla="*/ 0 h 722"/>
              <a:gd name="T14" fmla="*/ 735 w 735"/>
              <a:gd name="T15" fmla="*/ 722 h 722"/>
            </a:gdLst>
            <a:ahLst/>
            <a:cxnLst>
              <a:cxn ang="T8">
                <a:pos x="T0" y="T1"/>
              </a:cxn>
              <a:cxn ang="T9">
                <a:pos x="T2" y="T3"/>
              </a:cxn>
              <a:cxn ang="T10">
                <a:pos x="T4" y="T5"/>
              </a:cxn>
              <a:cxn ang="T11">
                <a:pos x="T6" y="T7"/>
              </a:cxn>
            </a:cxnLst>
            <a:rect l="T12" t="T13" r="T14" b="T15"/>
            <a:pathLst>
              <a:path w="735" h="722">
                <a:moveTo>
                  <a:pt x="0" y="655"/>
                </a:moveTo>
                <a:cubicBezTo>
                  <a:pt x="152" y="688"/>
                  <a:pt x="304" y="722"/>
                  <a:pt x="387" y="636"/>
                </a:cubicBezTo>
                <a:cubicBezTo>
                  <a:pt x="470" y="550"/>
                  <a:pt x="438" y="245"/>
                  <a:pt x="496" y="139"/>
                </a:cubicBezTo>
                <a:cubicBezTo>
                  <a:pt x="554" y="33"/>
                  <a:pt x="644" y="16"/>
                  <a:pt x="735" y="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Art of Multiprocessor Programming</a:t>
            </a:r>
          </a:p>
        </p:txBody>
      </p:sp>
      <p:sp>
        <p:nvSpPr>
          <p:cNvPr id="161795" name="Slide Number Placeholder 4"/>
          <p:cNvSpPr>
            <a:spLocks noGrp="1"/>
          </p:cNvSpPr>
          <p:nvPr>
            <p:ph type="sldNum" sz="quarter" idx="11"/>
          </p:nvPr>
        </p:nvSpPr>
        <p:spPr>
          <a:noFill/>
        </p:spPr>
        <p:txBody>
          <a:bodyPr/>
          <a:lstStyle/>
          <a:p>
            <a:fld id="{55C1E137-0636-4692-A7FB-98BD1F94F84C}" type="slidenum">
              <a:rPr lang="x-none" smtClean="0">
                <a:latin typeface="Arial" pitchFamily="34" charset="0"/>
                <a:cs typeface="Arial" pitchFamily="34" charset="0"/>
              </a:rPr>
              <a:pPr/>
              <a:t>162</a:t>
            </a:fld>
            <a:endParaRPr lang="en-US" smtClean="0">
              <a:latin typeface="Arial" pitchFamily="34" charset="0"/>
              <a:cs typeface="Arial" pitchFamily="34" charset="0"/>
            </a:endParaRPr>
          </a:p>
        </p:txBody>
      </p:sp>
      <p:sp>
        <p:nvSpPr>
          <p:cNvPr id="161796" name="Rectangle 2"/>
          <p:cNvSpPr>
            <a:spLocks noGrp="1" noChangeArrowheads="1"/>
          </p:cNvSpPr>
          <p:nvPr>
            <p:ph type="title"/>
          </p:nvPr>
        </p:nvSpPr>
        <p:spPr/>
        <p:txBody>
          <a:bodyPr/>
          <a:lstStyle/>
          <a:p>
            <a:r>
              <a:rPr lang="en-US" smtClean="0"/>
              <a:t>Acquiring</a:t>
            </a:r>
          </a:p>
        </p:txBody>
      </p:sp>
      <p:sp>
        <p:nvSpPr>
          <p:cNvPr id="161797"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1798" name="Text Box 4"/>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sp>
        <p:nvSpPr>
          <p:cNvPr id="161799" name="Rectangle 5"/>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61800" name="Rectangle 6"/>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1801" name="Line 7"/>
          <p:cNvSpPr>
            <a:spLocks noChangeShapeType="1"/>
          </p:cNvSpPr>
          <p:nvPr/>
        </p:nvSpPr>
        <p:spPr bwMode="auto">
          <a:xfrm>
            <a:off x="6076950"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1802" name="Group 8"/>
          <p:cNvGrpSpPr>
            <a:grpSpLocks/>
          </p:cNvGrpSpPr>
          <p:nvPr/>
        </p:nvGrpSpPr>
        <p:grpSpPr bwMode="auto">
          <a:xfrm>
            <a:off x="7007225" y="4132263"/>
            <a:ext cx="280988" cy="400050"/>
            <a:chOff x="3749" y="3267"/>
            <a:chExt cx="177" cy="252"/>
          </a:xfrm>
        </p:grpSpPr>
        <p:sp>
          <p:nvSpPr>
            <p:cNvPr id="161838" name="Line 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9" name="Line 1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40" name="Line 1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1803" name="Group 12"/>
          <p:cNvGrpSpPr>
            <a:grpSpLocks/>
          </p:cNvGrpSpPr>
          <p:nvPr/>
        </p:nvGrpSpPr>
        <p:grpSpPr bwMode="auto">
          <a:xfrm>
            <a:off x="2128838" y="1966913"/>
            <a:ext cx="1804987" cy="1879600"/>
            <a:chOff x="1107" y="1162"/>
            <a:chExt cx="1137" cy="1184"/>
          </a:xfrm>
        </p:grpSpPr>
        <p:grpSp>
          <p:nvGrpSpPr>
            <p:cNvPr id="161827" name="Group 13"/>
            <p:cNvGrpSpPr>
              <a:grpSpLocks/>
            </p:cNvGrpSpPr>
            <p:nvPr/>
          </p:nvGrpSpPr>
          <p:grpSpPr bwMode="auto">
            <a:xfrm>
              <a:off x="1107" y="1538"/>
              <a:ext cx="856" cy="808"/>
              <a:chOff x="1008" y="2720"/>
              <a:chExt cx="856" cy="808"/>
            </a:xfrm>
          </p:grpSpPr>
          <p:sp>
            <p:nvSpPr>
              <p:cNvPr id="161829" name="Rectangle 1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1830" name="Freeform 1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1" name="Freeform 1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2" name="Freeform 1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3" name="Freeform 1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4" name="Freeform 1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5" name="Freeform 2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6" name="Freeform 2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37" name="Freeform 2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1828" name="Rectangle 23"/>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61804" name="Group 24"/>
          <p:cNvGrpSpPr>
            <a:grpSpLocks/>
          </p:cNvGrpSpPr>
          <p:nvPr/>
        </p:nvGrpSpPr>
        <p:grpSpPr bwMode="auto">
          <a:xfrm>
            <a:off x="4787900" y="1698625"/>
            <a:ext cx="1876425" cy="1792288"/>
            <a:chOff x="2246" y="1182"/>
            <a:chExt cx="1182" cy="1129"/>
          </a:xfrm>
        </p:grpSpPr>
        <p:grpSp>
          <p:nvGrpSpPr>
            <p:cNvPr id="161815" name="Group 25"/>
            <p:cNvGrpSpPr>
              <a:grpSpLocks/>
            </p:cNvGrpSpPr>
            <p:nvPr/>
          </p:nvGrpSpPr>
          <p:grpSpPr bwMode="auto">
            <a:xfrm>
              <a:off x="2446" y="1572"/>
              <a:ext cx="712" cy="739"/>
              <a:chOff x="2496" y="2725"/>
              <a:chExt cx="712" cy="739"/>
            </a:xfrm>
          </p:grpSpPr>
          <p:sp>
            <p:nvSpPr>
              <p:cNvPr id="161817" name="Rectangle 26"/>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1818" name="Freeform 2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61819" name="Group 28"/>
              <p:cNvGrpSpPr>
                <a:grpSpLocks/>
              </p:cNvGrpSpPr>
              <p:nvPr/>
            </p:nvGrpSpPr>
            <p:grpSpPr bwMode="auto">
              <a:xfrm>
                <a:off x="3072" y="2832"/>
                <a:ext cx="136" cy="632"/>
                <a:chOff x="3072" y="2832"/>
                <a:chExt cx="136" cy="632"/>
              </a:xfrm>
            </p:grpSpPr>
            <p:sp>
              <p:nvSpPr>
                <p:cNvPr id="161824" name="Freeform 2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25" name="Freeform 3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26" name="Freeform 3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1820" name="Group 32"/>
              <p:cNvGrpSpPr>
                <a:grpSpLocks/>
              </p:cNvGrpSpPr>
              <p:nvPr/>
            </p:nvGrpSpPr>
            <p:grpSpPr bwMode="auto">
              <a:xfrm flipH="1">
                <a:off x="2496" y="2832"/>
                <a:ext cx="136" cy="632"/>
                <a:chOff x="3072" y="2832"/>
                <a:chExt cx="136" cy="632"/>
              </a:xfrm>
            </p:grpSpPr>
            <p:sp>
              <p:nvSpPr>
                <p:cNvPr id="161821" name="Freeform 3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22" name="Freeform 3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23" name="Freeform 3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61816" name="Rectangle 36"/>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61805" name="Rectangle 37"/>
          <p:cNvSpPr>
            <a:spLocks noChangeArrowheads="1"/>
          </p:cNvSpPr>
          <p:nvPr/>
        </p:nvSpPr>
        <p:spPr bwMode="auto">
          <a:xfrm>
            <a:off x="6232525" y="508476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61806" name="Rectangle 38"/>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1807" name="Line 39"/>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1808" name="Group 40"/>
          <p:cNvGrpSpPr>
            <a:grpSpLocks/>
          </p:cNvGrpSpPr>
          <p:nvPr/>
        </p:nvGrpSpPr>
        <p:grpSpPr bwMode="auto">
          <a:xfrm>
            <a:off x="8545513" y="5273675"/>
            <a:ext cx="280987" cy="400050"/>
            <a:chOff x="3749" y="3267"/>
            <a:chExt cx="177" cy="252"/>
          </a:xfrm>
        </p:grpSpPr>
        <p:sp>
          <p:nvSpPr>
            <p:cNvPr id="161812" name="Line 41"/>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13" name="Line 42"/>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1814" name="Line 43"/>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1809" name="AutoShape 44"/>
          <p:cNvSpPr>
            <a:spLocks noChangeArrowheads="1"/>
          </p:cNvSpPr>
          <p:nvPr/>
        </p:nvSpPr>
        <p:spPr bwMode="auto">
          <a:xfrm>
            <a:off x="695325" y="5081588"/>
            <a:ext cx="1385888" cy="827087"/>
          </a:xfrm>
          <a:prstGeom prst="wedgeRoundRectCallout">
            <a:avLst>
              <a:gd name="adj1" fmla="val 252407"/>
              <a:gd name="adj2" fmla="val -245968"/>
              <a:gd name="adj3" fmla="val 16667"/>
            </a:avLst>
          </a:prstGeom>
          <a:noFill/>
          <a:ln w="38100">
            <a:solidFill>
              <a:srgbClr val="FF0066"/>
            </a:solidFill>
            <a:miter lim="800000"/>
            <a:headEnd/>
            <a:tailEnd/>
          </a:ln>
        </p:spPr>
        <p:txBody>
          <a:bodyPr anchor="ctr"/>
          <a:lstStyle/>
          <a:p>
            <a:pPr algn="ctr"/>
            <a:endParaRPr lang="en-US" b="0">
              <a:latin typeface="Arial" pitchFamily="34" charset="0"/>
              <a:cs typeface="Arial" pitchFamily="34" charset="0"/>
            </a:endParaRPr>
          </a:p>
        </p:txBody>
      </p:sp>
      <p:sp>
        <p:nvSpPr>
          <p:cNvPr id="161810" name="Text Box 45"/>
          <p:cNvSpPr txBox="1">
            <a:spLocks noChangeArrowheads="1"/>
          </p:cNvSpPr>
          <p:nvPr/>
        </p:nvSpPr>
        <p:spPr bwMode="auto">
          <a:xfrm>
            <a:off x="1651000" y="5248275"/>
            <a:ext cx="2189163" cy="579438"/>
          </a:xfrm>
          <a:prstGeom prst="rect">
            <a:avLst/>
          </a:prstGeom>
          <a:noFill/>
          <a:ln w="9525">
            <a:noFill/>
            <a:miter lim="800000"/>
            <a:headEnd/>
            <a:tailEnd/>
          </a:ln>
        </p:spPr>
        <p:txBody>
          <a:bodyPr>
            <a:spAutoFit/>
          </a:bodyPr>
          <a:lstStyle/>
          <a:p>
            <a:pPr algn="ctr"/>
            <a:r>
              <a:rPr lang="en-US" sz="3200" b="0">
                <a:solidFill>
                  <a:srgbClr val="FF0066"/>
                </a:solidFill>
                <a:latin typeface="Arial" pitchFamily="34" charset="0"/>
                <a:cs typeface="Arial" pitchFamily="34" charset="0"/>
              </a:rPr>
              <a:t>swap</a:t>
            </a:r>
          </a:p>
        </p:txBody>
      </p:sp>
      <p:sp>
        <p:nvSpPr>
          <p:cNvPr id="161811" name="Freeform 46"/>
          <p:cNvSpPr>
            <a:spLocks/>
          </p:cNvSpPr>
          <p:nvPr/>
        </p:nvSpPr>
        <p:spPr bwMode="auto">
          <a:xfrm>
            <a:off x="1608138" y="5045075"/>
            <a:ext cx="4143375" cy="1198563"/>
          </a:xfrm>
          <a:custGeom>
            <a:avLst/>
            <a:gdLst>
              <a:gd name="T0" fmla="*/ 0 w 2610"/>
              <a:gd name="T1" fmla="*/ 2147483647 h 755"/>
              <a:gd name="T2" fmla="*/ 2147483647 w 2610"/>
              <a:gd name="T3" fmla="*/ 2147483647 h 755"/>
              <a:gd name="T4" fmla="*/ 2147483647 w 2610"/>
              <a:gd name="T5" fmla="*/ 2147483647 h 755"/>
              <a:gd name="T6" fmla="*/ 2147483647 w 2610"/>
              <a:gd name="T7" fmla="*/ 0 h 755"/>
              <a:gd name="T8" fmla="*/ 0 60000 65536"/>
              <a:gd name="T9" fmla="*/ 0 60000 65536"/>
              <a:gd name="T10" fmla="*/ 0 60000 65536"/>
              <a:gd name="T11" fmla="*/ 0 60000 65536"/>
              <a:gd name="T12" fmla="*/ 0 w 2610"/>
              <a:gd name="T13" fmla="*/ 0 h 755"/>
              <a:gd name="T14" fmla="*/ 2610 w 2610"/>
              <a:gd name="T15" fmla="*/ 755 h 755"/>
            </a:gdLst>
            <a:ahLst/>
            <a:cxnLst>
              <a:cxn ang="T8">
                <a:pos x="T0" y="T1"/>
              </a:cxn>
              <a:cxn ang="T9">
                <a:pos x="T2" y="T3"/>
              </a:cxn>
              <a:cxn ang="T10">
                <a:pos x="T4" y="T5"/>
              </a:cxn>
              <a:cxn ang="T11">
                <a:pos x="T6" y="T7"/>
              </a:cxn>
            </a:cxnLst>
            <a:rect l="T12" t="T13" r="T14" b="T15"/>
            <a:pathLst>
              <a:path w="2610" h="755">
                <a:moveTo>
                  <a:pt x="0" y="218"/>
                </a:moveTo>
                <a:cubicBezTo>
                  <a:pt x="81" y="297"/>
                  <a:pt x="110" y="635"/>
                  <a:pt x="487" y="695"/>
                </a:cubicBezTo>
                <a:cubicBezTo>
                  <a:pt x="864" y="755"/>
                  <a:pt x="1918" y="692"/>
                  <a:pt x="2264" y="576"/>
                </a:cubicBezTo>
                <a:cubicBezTo>
                  <a:pt x="2610" y="460"/>
                  <a:pt x="2500" y="120"/>
                  <a:pt x="2562" y="0"/>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smtClean="0"/>
              <a:t>Art of Multiprocessor Programming</a:t>
            </a:r>
          </a:p>
        </p:txBody>
      </p:sp>
      <p:sp>
        <p:nvSpPr>
          <p:cNvPr id="162819" name="Slide Number Placeholder 4"/>
          <p:cNvSpPr>
            <a:spLocks noGrp="1"/>
          </p:cNvSpPr>
          <p:nvPr>
            <p:ph type="sldNum" sz="quarter" idx="11"/>
          </p:nvPr>
        </p:nvSpPr>
        <p:spPr>
          <a:noFill/>
        </p:spPr>
        <p:txBody>
          <a:bodyPr/>
          <a:lstStyle/>
          <a:p>
            <a:fld id="{5E3E5DE8-2BAB-465E-B4A9-DD7A7CD75F23}" type="slidenum">
              <a:rPr lang="x-none" smtClean="0">
                <a:latin typeface="Arial" pitchFamily="34" charset="0"/>
                <a:cs typeface="Arial" pitchFamily="34" charset="0"/>
              </a:rPr>
              <a:pPr/>
              <a:t>163</a:t>
            </a:fld>
            <a:endParaRPr lang="en-US" smtClean="0">
              <a:latin typeface="Arial" pitchFamily="34" charset="0"/>
              <a:cs typeface="Arial" pitchFamily="34" charset="0"/>
            </a:endParaRPr>
          </a:p>
        </p:txBody>
      </p:sp>
      <p:sp>
        <p:nvSpPr>
          <p:cNvPr id="162820" name="Rectangle 2"/>
          <p:cNvSpPr>
            <a:spLocks noGrp="1" noChangeArrowheads="1"/>
          </p:cNvSpPr>
          <p:nvPr>
            <p:ph type="title"/>
          </p:nvPr>
        </p:nvSpPr>
        <p:spPr/>
        <p:txBody>
          <a:bodyPr/>
          <a:lstStyle/>
          <a:p>
            <a:r>
              <a:rPr lang="en-US" smtClean="0"/>
              <a:t>Acquiring</a:t>
            </a:r>
          </a:p>
        </p:txBody>
      </p:sp>
      <p:sp>
        <p:nvSpPr>
          <p:cNvPr id="162821"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2822" name="Text Box 4"/>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grpSp>
        <p:nvGrpSpPr>
          <p:cNvPr id="162823" name="Group 5"/>
          <p:cNvGrpSpPr>
            <a:grpSpLocks/>
          </p:cNvGrpSpPr>
          <p:nvPr/>
        </p:nvGrpSpPr>
        <p:grpSpPr bwMode="auto">
          <a:xfrm>
            <a:off x="2128838" y="1966913"/>
            <a:ext cx="1804987" cy="1879600"/>
            <a:chOff x="1107" y="1162"/>
            <a:chExt cx="1137" cy="1184"/>
          </a:xfrm>
        </p:grpSpPr>
        <p:grpSp>
          <p:nvGrpSpPr>
            <p:cNvPr id="162853" name="Group 6"/>
            <p:cNvGrpSpPr>
              <a:grpSpLocks/>
            </p:cNvGrpSpPr>
            <p:nvPr/>
          </p:nvGrpSpPr>
          <p:grpSpPr bwMode="auto">
            <a:xfrm>
              <a:off x="1107" y="1538"/>
              <a:ext cx="856" cy="808"/>
              <a:chOff x="1008" y="2720"/>
              <a:chExt cx="856" cy="808"/>
            </a:xfrm>
          </p:grpSpPr>
          <p:sp>
            <p:nvSpPr>
              <p:cNvPr id="162855"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2856"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57"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58"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59"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60"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61"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62"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63"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2854" name="Rectangle 16"/>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62824" name="Group 17"/>
          <p:cNvGrpSpPr>
            <a:grpSpLocks/>
          </p:cNvGrpSpPr>
          <p:nvPr/>
        </p:nvGrpSpPr>
        <p:grpSpPr bwMode="auto">
          <a:xfrm>
            <a:off x="4787900" y="1698625"/>
            <a:ext cx="1876425" cy="1792288"/>
            <a:chOff x="2246" y="1182"/>
            <a:chExt cx="1182" cy="1129"/>
          </a:xfrm>
        </p:grpSpPr>
        <p:grpSp>
          <p:nvGrpSpPr>
            <p:cNvPr id="162841" name="Group 18"/>
            <p:cNvGrpSpPr>
              <a:grpSpLocks/>
            </p:cNvGrpSpPr>
            <p:nvPr/>
          </p:nvGrpSpPr>
          <p:grpSpPr bwMode="auto">
            <a:xfrm>
              <a:off x="2446" y="1572"/>
              <a:ext cx="712" cy="739"/>
              <a:chOff x="2496" y="2725"/>
              <a:chExt cx="712" cy="739"/>
            </a:xfrm>
          </p:grpSpPr>
          <p:sp>
            <p:nvSpPr>
              <p:cNvPr id="162843"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2844"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62845" name="Group 21"/>
              <p:cNvGrpSpPr>
                <a:grpSpLocks/>
              </p:cNvGrpSpPr>
              <p:nvPr/>
            </p:nvGrpSpPr>
            <p:grpSpPr bwMode="auto">
              <a:xfrm>
                <a:off x="3072" y="2832"/>
                <a:ext cx="136" cy="632"/>
                <a:chOff x="3072" y="2832"/>
                <a:chExt cx="136" cy="632"/>
              </a:xfrm>
            </p:grpSpPr>
            <p:sp>
              <p:nvSpPr>
                <p:cNvPr id="162850"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51"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52"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2846" name="Group 25"/>
              <p:cNvGrpSpPr>
                <a:grpSpLocks/>
              </p:cNvGrpSpPr>
              <p:nvPr/>
            </p:nvGrpSpPr>
            <p:grpSpPr bwMode="auto">
              <a:xfrm flipH="1">
                <a:off x="2496" y="2832"/>
                <a:ext cx="136" cy="632"/>
                <a:chOff x="3072" y="2832"/>
                <a:chExt cx="136" cy="632"/>
              </a:xfrm>
            </p:grpSpPr>
            <p:sp>
              <p:nvSpPr>
                <p:cNvPr id="162847"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48"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49"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62842" name="Rectangle 29"/>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62825" name="Rectangle 30"/>
          <p:cNvSpPr>
            <a:spLocks noChangeArrowheads="1"/>
          </p:cNvSpPr>
          <p:nvPr/>
        </p:nvSpPr>
        <p:spPr bwMode="auto">
          <a:xfrm>
            <a:off x="6232525" y="508476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62826" name="Rectangle 31"/>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2827" name="Line 32"/>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2828" name="Group 33"/>
          <p:cNvGrpSpPr>
            <a:grpSpLocks/>
          </p:cNvGrpSpPr>
          <p:nvPr/>
        </p:nvGrpSpPr>
        <p:grpSpPr bwMode="auto">
          <a:xfrm>
            <a:off x="8545513" y="5273675"/>
            <a:ext cx="280987" cy="400050"/>
            <a:chOff x="3749" y="3267"/>
            <a:chExt cx="177" cy="252"/>
          </a:xfrm>
        </p:grpSpPr>
        <p:sp>
          <p:nvSpPr>
            <p:cNvPr id="162838" name="Line 3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39" name="Line 3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40" name="Line 3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843813" name="Freeform 37"/>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843814" name="Freeform 38"/>
          <p:cNvSpPr>
            <a:spLocks/>
          </p:cNvSpPr>
          <p:nvPr/>
        </p:nvSpPr>
        <p:spPr bwMode="auto">
          <a:xfrm>
            <a:off x="6480175" y="2835275"/>
            <a:ext cx="555625" cy="947738"/>
          </a:xfrm>
          <a:custGeom>
            <a:avLst/>
            <a:gdLst>
              <a:gd name="T0" fmla="*/ 2147483647 w 350"/>
              <a:gd name="T1" fmla="*/ 2147483647 h 597"/>
              <a:gd name="T2" fmla="*/ 2147483647 w 350"/>
              <a:gd name="T3" fmla="*/ 2147483647 h 597"/>
              <a:gd name="T4" fmla="*/ 0 w 350"/>
              <a:gd name="T5" fmla="*/ 2147483647 h 597"/>
              <a:gd name="T6" fmla="*/ 0 60000 65536"/>
              <a:gd name="T7" fmla="*/ 0 60000 65536"/>
              <a:gd name="T8" fmla="*/ 0 60000 65536"/>
              <a:gd name="T9" fmla="*/ 0 w 350"/>
              <a:gd name="T10" fmla="*/ 0 h 597"/>
              <a:gd name="T11" fmla="*/ 350 w 350"/>
              <a:gd name="T12" fmla="*/ 597 h 597"/>
            </a:gdLst>
            <a:ahLst/>
            <a:cxnLst>
              <a:cxn ang="T6">
                <a:pos x="T0" y="T1"/>
              </a:cxn>
              <a:cxn ang="T7">
                <a:pos x="T2" y="T3"/>
              </a:cxn>
              <a:cxn ang="T8">
                <a:pos x="T4" y="T5"/>
              </a:cxn>
            </a:cxnLst>
            <a:rect l="T9" t="T10" r="T11" b="T12"/>
            <a:pathLst>
              <a:path w="350" h="597">
                <a:moveTo>
                  <a:pt x="20" y="51"/>
                </a:moveTo>
                <a:cubicBezTo>
                  <a:pt x="185" y="25"/>
                  <a:pt x="350" y="0"/>
                  <a:pt x="347" y="91"/>
                </a:cubicBezTo>
                <a:cubicBezTo>
                  <a:pt x="344" y="182"/>
                  <a:pt x="172" y="389"/>
                  <a:pt x="0" y="597"/>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62831" name="Rectangle 39"/>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62832" name="Rectangle 40"/>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2833" name="Line 41"/>
          <p:cNvSpPr>
            <a:spLocks noChangeShapeType="1"/>
          </p:cNvSpPr>
          <p:nvPr/>
        </p:nvSpPr>
        <p:spPr bwMode="auto">
          <a:xfrm>
            <a:off x="6076950" y="433546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2834" name="Group 42"/>
          <p:cNvGrpSpPr>
            <a:grpSpLocks/>
          </p:cNvGrpSpPr>
          <p:nvPr/>
        </p:nvGrpSpPr>
        <p:grpSpPr bwMode="auto">
          <a:xfrm>
            <a:off x="7007225" y="4132263"/>
            <a:ext cx="280988" cy="400050"/>
            <a:chOff x="3749" y="3267"/>
            <a:chExt cx="177" cy="252"/>
          </a:xfrm>
        </p:grpSpPr>
        <p:sp>
          <p:nvSpPr>
            <p:cNvPr id="162835" name="Line 43"/>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36" name="Line 44"/>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837" name="Line 45"/>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43813"/>
                                        </p:tgtEl>
                                        <p:attrNameLst>
                                          <p:attrName>style.visibility</p:attrName>
                                        </p:attrNameLst>
                                      </p:cBhvr>
                                      <p:to>
                                        <p:strVal val="visible"/>
                                      </p:to>
                                    </p:set>
                                    <p:animEffect transition="in" filter="blinds(horizontal)">
                                      <p:cBhvr>
                                        <p:cTn id="7" dur="500"/>
                                        <p:tgtEl>
                                          <p:spTgt spid="84381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43814"/>
                                        </p:tgtEl>
                                        <p:attrNameLst>
                                          <p:attrName>style.visibility</p:attrName>
                                        </p:attrNameLst>
                                      </p:cBhvr>
                                      <p:to>
                                        <p:strVal val="visible"/>
                                      </p:to>
                                    </p:set>
                                    <p:animEffect transition="in" filter="blinds(horizontal)">
                                      <p:cBhvr>
                                        <p:cTn id="11" dur="500"/>
                                        <p:tgtEl>
                                          <p:spTgt spid="84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813" grpId="0" animBg="1"/>
      <p:bldP spid="84381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Art of Multiprocessor Programming</a:t>
            </a:r>
          </a:p>
        </p:txBody>
      </p:sp>
      <p:sp>
        <p:nvSpPr>
          <p:cNvPr id="163843" name="Slide Number Placeholder 4"/>
          <p:cNvSpPr>
            <a:spLocks noGrp="1"/>
          </p:cNvSpPr>
          <p:nvPr>
            <p:ph type="sldNum" sz="quarter" idx="11"/>
          </p:nvPr>
        </p:nvSpPr>
        <p:spPr>
          <a:noFill/>
        </p:spPr>
        <p:txBody>
          <a:bodyPr/>
          <a:lstStyle/>
          <a:p>
            <a:fld id="{3B27727E-3B2E-4721-BC63-1A66C47F2F49}" type="slidenum">
              <a:rPr lang="x-none" smtClean="0">
                <a:latin typeface="Arial" pitchFamily="34" charset="0"/>
                <a:cs typeface="Arial" pitchFamily="34" charset="0"/>
              </a:rPr>
              <a:pPr/>
              <a:t>164</a:t>
            </a:fld>
            <a:endParaRPr lang="en-US" smtClean="0">
              <a:latin typeface="Arial" pitchFamily="34" charset="0"/>
              <a:cs typeface="Arial" pitchFamily="34" charset="0"/>
            </a:endParaRPr>
          </a:p>
        </p:txBody>
      </p:sp>
      <p:sp>
        <p:nvSpPr>
          <p:cNvPr id="163844" name="Rectangle 2"/>
          <p:cNvSpPr>
            <a:spLocks noGrp="1" noChangeArrowheads="1"/>
          </p:cNvSpPr>
          <p:nvPr>
            <p:ph type="title"/>
          </p:nvPr>
        </p:nvSpPr>
        <p:spPr/>
        <p:txBody>
          <a:bodyPr/>
          <a:lstStyle/>
          <a:p>
            <a:r>
              <a:rPr lang="en-US" smtClean="0"/>
              <a:t>Acquiring</a:t>
            </a:r>
          </a:p>
        </p:txBody>
      </p:sp>
      <p:sp>
        <p:nvSpPr>
          <p:cNvPr id="163845"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3846" name="Text Box 4"/>
          <p:cNvSpPr txBox="1">
            <a:spLocks noChangeArrowheads="1"/>
          </p:cNvSpPr>
          <p:nvPr/>
        </p:nvSpPr>
        <p:spPr bwMode="auto">
          <a:xfrm>
            <a:off x="1193263" y="4640263"/>
            <a:ext cx="843500"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  </a:t>
            </a:r>
          </a:p>
        </p:txBody>
      </p:sp>
      <p:grpSp>
        <p:nvGrpSpPr>
          <p:cNvPr id="163847" name="Group 5"/>
          <p:cNvGrpSpPr>
            <a:grpSpLocks/>
          </p:cNvGrpSpPr>
          <p:nvPr/>
        </p:nvGrpSpPr>
        <p:grpSpPr bwMode="auto">
          <a:xfrm>
            <a:off x="2128838" y="1966913"/>
            <a:ext cx="1804987" cy="1879600"/>
            <a:chOff x="1107" y="1162"/>
            <a:chExt cx="1137" cy="1184"/>
          </a:xfrm>
        </p:grpSpPr>
        <p:grpSp>
          <p:nvGrpSpPr>
            <p:cNvPr id="163873" name="Group 6"/>
            <p:cNvGrpSpPr>
              <a:grpSpLocks/>
            </p:cNvGrpSpPr>
            <p:nvPr/>
          </p:nvGrpSpPr>
          <p:grpSpPr bwMode="auto">
            <a:xfrm>
              <a:off x="1107" y="1538"/>
              <a:ext cx="856" cy="808"/>
              <a:chOff x="1008" y="2720"/>
              <a:chExt cx="856" cy="808"/>
            </a:xfrm>
          </p:grpSpPr>
          <p:sp>
            <p:nvSpPr>
              <p:cNvPr id="163875"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3876"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77"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78"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79"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80"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81"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82"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83"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3874" name="Rectangle 16"/>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grpSp>
        <p:nvGrpSpPr>
          <p:cNvPr id="163848" name="Group 17"/>
          <p:cNvGrpSpPr>
            <a:grpSpLocks/>
          </p:cNvGrpSpPr>
          <p:nvPr/>
        </p:nvGrpSpPr>
        <p:grpSpPr bwMode="auto">
          <a:xfrm>
            <a:off x="4787900" y="1698625"/>
            <a:ext cx="1876425" cy="1792288"/>
            <a:chOff x="2246" y="1182"/>
            <a:chExt cx="1182" cy="1129"/>
          </a:xfrm>
        </p:grpSpPr>
        <p:grpSp>
          <p:nvGrpSpPr>
            <p:cNvPr id="163861" name="Group 18"/>
            <p:cNvGrpSpPr>
              <a:grpSpLocks/>
            </p:cNvGrpSpPr>
            <p:nvPr/>
          </p:nvGrpSpPr>
          <p:grpSpPr bwMode="auto">
            <a:xfrm>
              <a:off x="2446" y="1572"/>
              <a:ext cx="712" cy="739"/>
              <a:chOff x="2496" y="2725"/>
              <a:chExt cx="712" cy="739"/>
            </a:xfrm>
          </p:grpSpPr>
          <p:sp>
            <p:nvSpPr>
              <p:cNvPr id="163863"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63864"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63865" name="Group 21"/>
              <p:cNvGrpSpPr>
                <a:grpSpLocks/>
              </p:cNvGrpSpPr>
              <p:nvPr/>
            </p:nvGrpSpPr>
            <p:grpSpPr bwMode="auto">
              <a:xfrm>
                <a:off x="3072" y="2832"/>
                <a:ext cx="136" cy="632"/>
                <a:chOff x="3072" y="2832"/>
                <a:chExt cx="136" cy="632"/>
              </a:xfrm>
            </p:grpSpPr>
            <p:sp>
              <p:nvSpPr>
                <p:cNvPr id="163870"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71"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72"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63866" name="Group 25"/>
              <p:cNvGrpSpPr>
                <a:grpSpLocks/>
              </p:cNvGrpSpPr>
              <p:nvPr/>
            </p:nvGrpSpPr>
            <p:grpSpPr bwMode="auto">
              <a:xfrm flipH="1">
                <a:off x="2496" y="2832"/>
                <a:ext cx="136" cy="632"/>
                <a:chOff x="3072" y="2832"/>
                <a:chExt cx="136" cy="632"/>
              </a:xfrm>
            </p:grpSpPr>
            <p:sp>
              <p:nvSpPr>
                <p:cNvPr id="163867"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68"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69"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63862" name="Rectangle 29"/>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163849" name="Rectangle 30"/>
          <p:cNvSpPr>
            <a:spLocks noChangeArrowheads="1"/>
          </p:cNvSpPr>
          <p:nvPr/>
        </p:nvSpPr>
        <p:spPr bwMode="auto">
          <a:xfrm>
            <a:off x="6232525" y="508476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63850" name="Rectangle 31"/>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3851" name="Line 32"/>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63852" name="Group 33"/>
          <p:cNvGrpSpPr>
            <a:grpSpLocks/>
          </p:cNvGrpSpPr>
          <p:nvPr/>
        </p:nvGrpSpPr>
        <p:grpSpPr bwMode="auto">
          <a:xfrm>
            <a:off x="8545513" y="5273675"/>
            <a:ext cx="280987" cy="400050"/>
            <a:chOff x="3749" y="3267"/>
            <a:chExt cx="177" cy="252"/>
          </a:xfrm>
        </p:grpSpPr>
        <p:sp>
          <p:nvSpPr>
            <p:cNvPr id="163858" name="Line 3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59" name="Line 3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860" name="Line 3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3853" name="Freeform 37"/>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63854" name="Freeform 38"/>
          <p:cNvSpPr>
            <a:spLocks/>
          </p:cNvSpPr>
          <p:nvPr/>
        </p:nvSpPr>
        <p:spPr bwMode="auto">
          <a:xfrm>
            <a:off x="6480175" y="2835275"/>
            <a:ext cx="555625" cy="947738"/>
          </a:xfrm>
          <a:custGeom>
            <a:avLst/>
            <a:gdLst>
              <a:gd name="T0" fmla="*/ 2147483647 w 350"/>
              <a:gd name="T1" fmla="*/ 2147483647 h 597"/>
              <a:gd name="T2" fmla="*/ 2147483647 w 350"/>
              <a:gd name="T3" fmla="*/ 2147483647 h 597"/>
              <a:gd name="T4" fmla="*/ 0 w 350"/>
              <a:gd name="T5" fmla="*/ 2147483647 h 597"/>
              <a:gd name="T6" fmla="*/ 0 60000 65536"/>
              <a:gd name="T7" fmla="*/ 0 60000 65536"/>
              <a:gd name="T8" fmla="*/ 0 60000 65536"/>
              <a:gd name="T9" fmla="*/ 0 w 350"/>
              <a:gd name="T10" fmla="*/ 0 h 597"/>
              <a:gd name="T11" fmla="*/ 350 w 350"/>
              <a:gd name="T12" fmla="*/ 597 h 597"/>
            </a:gdLst>
            <a:ahLst/>
            <a:cxnLst>
              <a:cxn ang="T6">
                <a:pos x="T0" y="T1"/>
              </a:cxn>
              <a:cxn ang="T7">
                <a:pos x="T2" y="T3"/>
              </a:cxn>
              <a:cxn ang="T8">
                <a:pos x="T4" y="T5"/>
              </a:cxn>
            </a:cxnLst>
            <a:rect l="T9" t="T10" r="T11" b="T12"/>
            <a:pathLst>
              <a:path w="350" h="597">
                <a:moveTo>
                  <a:pt x="20" y="51"/>
                </a:moveTo>
                <a:cubicBezTo>
                  <a:pt x="185" y="25"/>
                  <a:pt x="350" y="0"/>
                  <a:pt x="347" y="91"/>
                </a:cubicBezTo>
                <a:cubicBezTo>
                  <a:pt x="344" y="182"/>
                  <a:pt x="172" y="389"/>
                  <a:pt x="0" y="597"/>
                </a:cubicBezTo>
              </a:path>
            </a:pathLst>
          </a:custGeom>
          <a:noFill/>
          <a:ln w="76200">
            <a:solidFill>
              <a:srgbClr val="FF0066"/>
            </a:solidFill>
            <a:round/>
            <a:headEnd/>
            <a:tailEnd type="triangle" w="med" len="med"/>
          </a:ln>
        </p:spPr>
        <p:txBody>
          <a:bodyPr wrap="none" anchor="ctr"/>
          <a:lstStyle/>
          <a:p>
            <a:endParaRPr lang="en-US">
              <a:latin typeface="Arial" pitchFamily="34" charset="0"/>
              <a:cs typeface="Arial" pitchFamily="34" charset="0"/>
            </a:endParaRPr>
          </a:p>
        </p:txBody>
      </p:sp>
      <p:sp>
        <p:nvSpPr>
          <p:cNvPr id="163855" name="Rectangle 39"/>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63856" name="Rectangle 40"/>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63857" name="Freeform 41"/>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smtClean="0"/>
              <a:t>Art of Multiprocessor Programming</a:t>
            </a:r>
          </a:p>
        </p:txBody>
      </p:sp>
      <p:sp>
        <p:nvSpPr>
          <p:cNvPr id="164867" name="Slide Number Placeholder 4"/>
          <p:cNvSpPr>
            <a:spLocks noGrp="1"/>
          </p:cNvSpPr>
          <p:nvPr>
            <p:ph type="sldNum" sz="quarter" idx="11"/>
          </p:nvPr>
        </p:nvSpPr>
        <p:spPr>
          <a:noFill/>
        </p:spPr>
        <p:txBody>
          <a:bodyPr/>
          <a:lstStyle/>
          <a:p>
            <a:fld id="{C58D39DB-93AF-423F-BA5F-B8B4AF27B868}" type="slidenum">
              <a:rPr lang="x-none" smtClean="0">
                <a:cs typeface="Arial" pitchFamily="34" charset="0"/>
              </a:rPr>
              <a:pPr/>
              <a:t>165</a:t>
            </a:fld>
            <a:endParaRPr lang="en-US" smtClean="0">
              <a:cs typeface="Arial" pitchFamily="34" charset="0"/>
            </a:endParaRPr>
          </a:p>
        </p:txBody>
      </p:sp>
      <p:sp>
        <p:nvSpPr>
          <p:cNvPr id="164868" name="Rectangle 2"/>
          <p:cNvSpPr>
            <a:spLocks noGrp="1" noChangeArrowheads="1"/>
          </p:cNvSpPr>
          <p:nvPr>
            <p:ph type="title"/>
          </p:nvPr>
        </p:nvSpPr>
        <p:spPr/>
        <p:txBody>
          <a:bodyPr/>
          <a:lstStyle/>
          <a:p>
            <a:r>
              <a:rPr lang="en-US" smtClean="0"/>
              <a:t>Acquiring</a:t>
            </a:r>
          </a:p>
        </p:txBody>
      </p:sp>
      <p:sp>
        <p:nvSpPr>
          <p:cNvPr id="164869"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164870" name="Text Box 4"/>
          <p:cNvSpPr txBox="1">
            <a:spLocks noChangeArrowheads="1"/>
          </p:cNvSpPr>
          <p:nvPr/>
        </p:nvSpPr>
        <p:spPr bwMode="auto">
          <a:xfrm>
            <a:off x="1150736" y="4640263"/>
            <a:ext cx="644727" cy="523220"/>
          </a:xfrm>
          <a:prstGeom prst="rect">
            <a:avLst/>
          </a:prstGeom>
          <a:noFill/>
          <a:ln w="9525">
            <a:noFill/>
            <a:miter lim="800000"/>
            <a:headEnd/>
            <a:tailEnd/>
          </a:ln>
        </p:spPr>
        <p:txBody>
          <a:bodyPr wrap="none">
            <a:spAutoFit/>
          </a:bodyPr>
          <a:lstStyle/>
          <a:p>
            <a:r>
              <a:rPr lang="en-US" sz="2800" b="0" dirty="0">
                <a:solidFill>
                  <a:schemeClr val="tx1"/>
                </a:solidFill>
                <a:latin typeface="Arial" pitchFamily="34" charset="0"/>
              </a:rPr>
              <a:t>tail</a:t>
            </a:r>
          </a:p>
        </p:txBody>
      </p:sp>
      <p:grpSp>
        <p:nvGrpSpPr>
          <p:cNvPr id="164871" name="Group 5"/>
          <p:cNvGrpSpPr>
            <a:grpSpLocks/>
          </p:cNvGrpSpPr>
          <p:nvPr/>
        </p:nvGrpSpPr>
        <p:grpSpPr bwMode="auto">
          <a:xfrm>
            <a:off x="2128838" y="1966913"/>
            <a:ext cx="1804987" cy="1879600"/>
            <a:chOff x="1107" y="1162"/>
            <a:chExt cx="1137" cy="1184"/>
          </a:xfrm>
        </p:grpSpPr>
        <p:grpSp>
          <p:nvGrpSpPr>
            <p:cNvPr id="164918" name="Group 6"/>
            <p:cNvGrpSpPr>
              <a:grpSpLocks/>
            </p:cNvGrpSpPr>
            <p:nvPr/>
          </p:nvGrpSpPr>
          <p:grpSpPr bwMode="auto">
            <a:xfrm>
              <a:off x="1107" y="1538"/>
              <a:ext cx="856" cy="808"/>
              <a:chOff x="1008" y="2720"/>
              <a:chExt cx="856" cy="808"/>
            </a:xfrm>
          </p:grpSpPr>
          <p:sp>
            <p:nvSpPr>
              <p:cNvPr id="164920"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921"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22"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23"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24"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4925"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4926"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27"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28"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64919" name="Rectangle 16"/>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acquired</a:t>
              </a:r>
            </a:p>
          </p:txBody>
        </p:sp>
      </p:grpSp>
      <p:grpSp>
        <p:nvGrpSpPr>
          <p:cNvPr id="164872" name="Group 17"/>
          <p:cNvGrpSpPr>
            <a:grpSpLocks/>
          </p:cNvGrpSpPr>
          <p:nvPr/>
        </p:nvGrpSpPr>
        <p:grpSpPr bwMode="auto">
          <a:xfrm>
            <a:off x="4787900" y="1698625"/>
            <a:ext cx="1876425" cy="1792288"/>
            <a:chOff x="2246" y="1182"/>
            <a:chExt cx="1182" cy="1129"/>
          </a:xfrm>
        </p:grpSpPr>
        <p:grpSp>
          <p:nvGrpSpPr>
            <p:cNvPr id="164906" name="Group 18"/>
            <p:cNvGrpSpPr>
              <a:grpSpLocks/>
            </p:cNvGrpSpPr>
            <p:nvPr/>
          </p:nvGrpSpPr>
          <p:grpSpPr bwMode="auto">
            <a:xfrm>
              <a:off x="2446" y="1572"/>
              <a:ext cx="712" cy="739"/>
              <a:chOff x="2496" y="2725"/>
              <a:chExt cx="712" cy="739"/>
            </a:xfrm>
          </p:grpSpPr>
          <p:sp>
            <p:nvSpPr>
              <p:cNvPr id="164908"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4909"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164910" name="Group 21"/>
              <p:cNvGrpSpPr>
                <a:grpSpLocks/>
              </p:cNvGrpSpPr>
              <p:nvPr/>
            </p:nvGrpSpPr>
            <p:grpSpPr bwMode="auto">
              <a:xfrm>
                <a:off x="3072" y="2832"/>
                <a:ext cx="136" cy="632"/>
                <a:chOff x="3072" y="2832"/>
                <a:chExt cx="136" cy="632"/>
              </a:xfrm>
            </p:grpSpPr>
            <p:sp>
              <p:nvSpPr>
                <p:cNvPr id="164915"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16"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17"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64911" name="Group 25"/>
              <p:cNvGrpSpPr>
                <a:grpSpLocks/>
              </p:cNvGrpSpPr>
              <p:nvPr/>
            </p:nvGrpSpPr>
            <p:grpSpPr bwMode="auto">
              <a:xfrm flipH="1">
                <a:off x="2496" y="2832"/>
                <a:ext cx="136" cy="632"/>
                <a:chOff x="3072" y="2832"/>
                <a:chExt cx="136" cy="632"/>
              </a:xfrm>
            </p:grpSpPr>
            <p:sp>
              <p:nvSpPr>
                <p:cNvPr id="164912"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13"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4914"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164907" name="Rectangle 29"/>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acquiring</a:t>
              </a:r>
            </a:p>
          </p:txBody>
        </p:sp>
      </p:grpSp>
      <p:sp>
        <p:nvSpPr>
          <p:cNvPr id="164873" name="Rectangle 30"/>
          <p:cNvSpPr>
            <a:spLocks noChangeArrowheads="1"/>
          </p:cNvSpPr>
          <p:nvPr/>
        </p:nvSpPr>
        <p:spPr bwMode="auto">
          <a:xfrm>
            <a:off x="6232525" y="509587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true</a:t>
            </a:r>
          </a:p>
        </p:txBody>
      </p:sp>
      <p:sp>
        <p:nvSpPr>
          <p:cNvPr id="164874" name="Rectangle 31"/>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4875" name="Line 32"/>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164876" name="Group 33"/>
          <p:cNvGrpSpPr>
            <a:grpSpLocks/>
          </p:cNvGrpSpPr>
          <p:nvPr/>
        </p:nvGrpSpPr>
        <p:grpSpPr bwMode="auto">
          <a:xfrm>
            <a:off x="8545513" y="5273675"/>
            <a:ext cx="280987" cy="400050"/>
            <a:chOff x="3749" y="3267"/>
            <a:chExt cx="177" cy="252"/>
          </a:xfrm>
        </p:grpSpPr>
        <p:sp>
          <p:nvSpPr>
            <p:cNvPr id="164903" name="Line 3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4904" name="Line 3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4905" name="Line 3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grpSp>
      <p:sp>
        <p:nvSpPr>
          <p:cNvPr id="164877" name="Freeform 37"/>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p:spPr>
        <p:txBody>
          <a:bodyPr wrap="none" anchor="ctr"/>
          <a:lstStyle/>
          <a:p>
            <a:endParaRPr lang="en-US" dirty="0">
              <a:latin typeface="Arial" pitchFamily="34" charset="0"/>
            </a:endParaRPr>
          </a:p>
        </p:txBody>
      </p:sp>
      <p:sp>
        <p:nvSpPr>
          <p:cNvPr id="164878" name="Rectangle 38"/>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false</a:t>
            </a:r>
          </a:p>
        </p:txBody>
      </p:sp>
      <p:sp>
        <p:nvSpPr>
          <p:cNvPr id="164879" name="Rectangle 39"/>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4880" name="Freeform 40"/>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164881" name="AutoShape 41"/>
          <p:cNvSpPr>
            <a:spLocks noChangeArrowheads="1"/>
          </p:cNvSpPr>
          <p:nvPr/>
        </p:nvSpPr>
        <p:spPr bwMode="auto">
          <a:xfrm>
            <a:off x="6353175" y="5275263"/>
            <a:ext cx="679450" cy="500062"/>
          </a:xfrm>
          <a:prstGeom prst="wedgeRoundRectCallout">
            <a:avLst>
              <a:gd name="adj1" fmla="val -115185"/>
              <a:gd name="adj2" fmla="val -389046"/>
              <a:gd name="adj3" fmla="val 16667"/>
            </a:avLst>
          </a:prstGeom>
          <a:noFill/>
          <a:ln w="38100">
            <a:solidFill>
              <a:schemeClr val="accent2"/>
            </a:solidFill>
            <a:miter lim="800000"/>
            <a:headEnd/>
            <a:tailEnd/>
          </a:ln>
        </p:spPr>
        <p:txBody>
          <a:bodyPr anchor="ctr"/>
          <a:lstStyle/>
          <a:p>
            <a:pPr algn="ctr"/>
            <a:endParaRPr lang="en-US" b="0" dirty="0">
              <a:latin typeface="Arial" pitchFamily="34" charset="0"/>
            </a:endParaRPr>
          </a:p>
        </p:txBody>
      </p:sp>
      <p:grpSp>
        <p:nvGrpSpPr>
          <p:cNvPr id="164882" name="Group 63"/>
          <p:cNvGrpSpPr>
            <a:grpSpLocks/>
          </p:cNvGrpSpPr>
          <p:nvPr/>
        </p:nvGrpSpPr>
        <p:grpSpPr bwMode="auto">
          <a:xfrm>
            <a:off x="5026025" y="1074738"/>
            <a:ext cx="1476375" cy="1050925"/>
            <a:chOff x="4686" y="1805"/>
            <a:chExt cx="930" cy="662"/>
          </a:xfrm>
        </p:grpSpPr>
        <p:sp>
          <p:nvSpPr>
            <p:cNvPr id="164883" name="Rectangle 64"/>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dirty="0">
                <a:latin typeface="Arial" pitchFamily="34" charset="0"/>
              </a:endParaRPr>
            </a:p>
          </p:txBody>
        </p:sp>
        <p:sp>
          <p:nvSpPr>
            <p:cNvPr id="164884" name="Rectangle 65"/>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dirty="0">
                <a:latin typeface="Arial" pitchFamily="34" charset="0"/>
              </a:endParaRPr>
            </a:p>
          </p:txBody>
        </p:sp>
        <p:sp>
          <p:nvSpPr>
            <p:cNvPr id="164885" name="Oval 66"/>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886" name="Oval 67"/>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887" name="Oval 68"/>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4888" name="Rectangle 69"/>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89" name="Rectangle 70"/>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0" name="Rectangle 71"/>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1" name="Rectangle 72"/>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2" name="Rectangle 73"/>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3" name="Rectangle 74"/>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4" name="Oval 75"/>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895" name="Oval 76"/>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896" name="Rectangle 77"/>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7" name="Rectangle 78"/>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4898" name="Arc 79"/>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899" name="Arc 80"/>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4900" name="Oval 81"/>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4901" name="Oval 82"/>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4902" name="Freeform 83"/>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Art of Multiprocessor Programming</a:t>
            </a:r>
          </a:p>
        </p:txBody>
      </p:sp>
      <p:sp>
        <p:nvSpPr>
          <p:cNvPr id="165891" name="Slide Number Placeholder 4"/>
          <p:cNvSpPr>
            <a:spLocks noGrp="1"/>
          </p:cNvSpPr>
          <p:nvPr>
            <p:ph type="sldNum" sz="quarter" idx="11"/>
          </p:nvPr>
        </p:nvSpPr>
        <p:spPr>
          <a:noFill/>
        </p:spPr>
        <p:txBody>
          <a:bodyPr/>
          <a:lstStyle/>
          <a:p>
            <a:fld id="{52EB7CE8-D91F-428A-BE40-8BC3D18406AD}" type="slidenum">
              <a:rPr lang="x-none" smtClean="0">
                <a:cs typeface="Arial" pitchFamily="34" charset="0"/>
              </a:rPr>
              <a:pPr/>
              <a:t>166</a:t>
            </a:fld>
            <a:endParaRPr lang="en-US" smtClean="0">
              <a:cs typeface="Arial" pitchFamily="34" charset="0"/>
            </a:endParaRPr>
          </a:p>
        </p:txBody>
      </p:sp>
      <p:sp>
        <p:nvSpPr>
          <p:cNvPr id="165892" name="Rectangle 2"/>
          <p:cNvSpPr>
            <a:spLocks noGrp="1" noChangeArrowheads="1"/>
          </p:cNvSpPr>
          <p:nvPr>
            <p:ph type="title"/>
          </p:nvPr>
        </p:nvSpPr>
        <p:spPr/>
        <p:txBody>
          <a:bodyPr/>
          <a:lstStyle/>
          <a:p>
            <a:r>
              <a:rPr lang="en-US" smtClean="0"/>
              <a:t>Acquiring</a:t>
            </a:r>
          </a:p>
        </p:txBody>
      </p:sp>
      <p:sp>
        <p:nvSpPr>
          <p:cNvPr id="165893"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165894" name="Text Box 4"/>
          <p:cNvSpPr txBox="1">
            <a:spLocks noChangeArrowheads="1"/>
          </p:cNvSpPr>
          <p:nvPr/>
        </p:nvSpPr>
        <p:spPr bwMode="auto">
          <a:xfrm>
            <a:off x="1087236" y="4614863"/>
            <a:ext cx="644727" cy="523220"/>
          </a:xfrm>
          <a:prstGeom prst="rect">
            <a:avLst/>
          </a:prstGeom>
          <a:noFill/>
          <a:ln w="9525">
            <a:noFill/>
            <a:miter lim="800000"/>
            <a:headEnd/>
            <a:tailEnd/>
          </a:ln>
        </p:spPr>
        <p:txBody>
          <a:bodyPr wrap="none">
            <a:spAutoFit/>
          </a:bodyPr>
          <a:lstStyle/>
          <a:p>
            <a:r>
              <a:rPr lang="en-US" sz="2800" b="0" dirty="0">
                <a:solidFill>
                  <a:schemeClr val="tx1"/>
                </a:solidFill>
                <a:latin typeface="Arial" pitchFamily="34" charset="0"/>
              </a:rPr>
              <a:t>tail</a:t>
            </a:r>
          </a:p>
        </p:txBody>
      </p:sp>
      <p:grpSp>
        <p:nvGrpSpPr>
          <p:cNvPr id="165895" name="Group 5"/>
          <p:cNvGrpSpPr>
            <a:grpSpLocks/>
          </p:cNvGrpSpPr>
          <p:nvPr/>
        </p:nvGrpSpPr>
        <p:grpSpPr bwMode="auto">
          <a:xfrm>
            <a:off x="2128838" y="1966913"/>
            <a:ext cx="1804987" cy="1879600"/>
            <a:chOff x="1107" y="1162"/>
            <a:chExt cx="1137" cy="1184"/>
          </a:xfrm>
        </p:grpSpPr>
        <p:grpSp>
          <p:nvGrpSpPr>
            <p:cNvPr id="165944" name="Group 6"/>
            <p:cNvGrpSpPr>
              <a:grpSpLocks/>
            </p:cNvGrpSpPr>
            <p:nvPr/>
          </p:nvGrpSpPr>
          <p:grpSpPr bwMode="auto">
            <a:xfrm>
              <a:off x="1107" y="1538"/>
              <a:ext cx="856" cy="808"/>
              <a:chOff x="1008" y="2720"/>
              <a:chExt cx="856" cy="808"/>
            </a:xfrm>
          </p:grpSpPr>
          <p:sp>
            <p:nvSpPr>
              <p:cNvPr id="165946"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5947"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48"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49"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50"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5951"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5952"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53"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54"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65945" name="Rectangle 16"/>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acquired</a:t>
              </a:r>
            </a:p>
          </p:txBody>
        </p:sp>
      </p:grpSp>
      <p:grpSp>
        <p:nvGrpSpPr>
          <p:cNvPr id="165896" name="Group 17"/>
          <p:cNvGrpSpPr>
            <a:grpSpLocks/>
          </p:cNvGrpSpPr>
          <p:nvPr/>
        </p:nvGrpSpPr>
        <p:grpSpPr bwMode="auto">
          <a:xfrm>
            <a:off x="4787900" y="1698625"/>
            <a:ext cx="1876425" cy="1792288"/>
            <a:chOff x="2246" y="1182"/>
            <a:chExt cx="1182" cy="1129"/>
          </a:xfrm>
        </p:grpSpPr>
        <p:grpSp>
          <p:nvGrpSpPr>
            <p:cNvPr id="165932" name="Group 18"/>
            <p:cNvGrpSpPr>
              <a:grpSpLocks/>
            </p:cNvGrpSpPr>
            <p:nvPr/>
          </p:nvGrpSpPr>
          <p:grpSpPr bwMode="auto">
            <a:xfrm>
              <a:off x="2446" y="1572"/>
              <a:ext cx="712" cy="739"/>
              <a:chOff x="2496" y="2725"/>
              <a:chExt cx="712" cy="739"/>
            </a:xfrm>
          </p:grpSpPr>
          <p:sp>
            <p:nvSpPr>
              <p:cNvPr id="165934"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5935"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165936" name="Group 21"/>
              <p:cNvGrpSpPr>
                <a:grpSpLocks/>
              </p:cNvGrpSpPr>
              <p:nvPr/>
            </p:nvGrpSpPr>
            <p:grpSpPr bwMode="auto">
              <a:xfrm>
                <a:off x="3072" y="2832"/>
                <a:ext cx="136" cy="632"/>
                <a:chOff x="3072" y="2832"/>
                <a:chExt cx="136" cy="632"/>
              </a:xfrm>
            </p:grpSpPr>
            <p:sp>
              <p:nvSpPr>
                <p:cNvPr id="165941"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42"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43"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65937" name="Group 25"/>
              <p:cNvGrpSpPr>
                <a:grpSpLocks/>
              </p:cNvGrpSpPr>
              <p:nvPr/>
            </p:nvGrpSpPr>
            <p:grpSpPr bwMode="auto">
              <a:xfrm flipH="1">
                <a:off x="2496" y="2832"/>
                <a:ext cx="136" cy="632"/>
                <a:chOff x="3072" y="2832"/>
                <a:chExt cx="136" cy="632"/>
              </a:xfrm>
            </p:grpSpPr>
            <p:sp>
              <p:nvSpPr>
                <p:cNvPr id="165938"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39"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5940"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165933" name="Rectangle 29"/>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acquiring</a:t>
              </a:r>
            </a:p>
          </p:txBody>
        </p:sp>
      </p:grpSp>
      <p:sp>
        <p:nvSpPr>
          <p:cNvPr id="165897" name="Rectangle 30"/>
          <p:cNvSpPr>
            <a:spLocks noChangeArrowheads="1"/>
          </p:cNvSpPr>
          <p:nvPr/>
        </p:nvSpPr>
        <p:spPr bwMode="auto">
          <a:xfrm>
            <a:off x="6232525" y="509587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true</a:t>
            </a:r>
          </a:p>
        </p:txBody>
      </p:sp>
      <p:sp>
        <p:nvSpPr>
          <p:cNvPr id="165898" name="Rectangle 31"/>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5899" name="Line 32"/>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165900" name="Group 33"/>
          <p:cNvGrpSpPr>
            <a:grpSpLocks/>
          </p:cNvGrpSpPr>
          <p:nvPr/>
        </p:nvGrpSpPr>
        <p:grpSpPr bwMode="auto">
          <a:xfrm>
            <a:off x="8545513" y="5273675"/>
            <a:ext cx="280987" cy="400050"/>
            <a:chOff x="3749" y="3267"/>
            <a:chExt cx="177" cy="252"/>
          </a:xfrm>
        </p:grpSpPr>
        <p:sp>
          <p:nvSpPr>
            <p:cNvPr id="165929" name="Line 3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5930" name="Line 3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5931" name="Line 3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grpSp>
      <p:sp>
        <p:nvSpPr>
          <p:cNvPr id="165901" name="Freeform 37"/>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p:spPr>
        <p:txBody>
          <a:bodyPr wrap="none" anchor="ctr"/>
          <a:lstStyle/>
          <a:p>
            <a:endParaRPr lang="en-US" dirty="0">
              <a:latin typeface="Arial" pitchFamily="34" charset="0"/>
            </a:endParaRPr>
          </a:p>
        </p:txBody>
      </p:sp>
      <p:sp>
        <p:nvSpPr>
          <p:cNvPr id="165902" name="Rectangle 38"/>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true</a:t>
            </a:r>
          </a:p>
        </p:txBody>
      </p:sp>
      <p:sp>
        <p:nvSpPr>
          <p:cNvPr id="165903" name="Rectangle 39"/>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5904" name="Freeform 40"/>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165905" name="Rectangle 62"/>
          <p:cNvSpPr>
            <a:spLocks noChangeArrowheads="1"/>
          </p:cNvSpPr>
          <p:nvPr/>
        </p:nvSpPr>
        <p:spPr bwMode="auto">
          <a:xfrm>
            <a:off x="6235700" y="5108575"/>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rgbClr val="FF0066"/>
                </a:solidFill>
                <a:latin typeface="Arial" pitchFamily="34" charset="0"/>
              </a:rPr>
              <a:t>false</a:t>
            </a:r>
          </a:p>
        </p:txBody>
      </p:sp>
      <p:sp>
        <p:nvSpPr>
          <p:cNvPr id="165906" name="AutoShape 63"/>
          <p:cNvSpPr>
            <a:spLocks noChangeArrowheads="1"/>
          </p:cNvSpPr>
          <p:nvPr/>
        </p:nvSpPr>
        <p:spPr bwMode="auto">
          <a:xfrm>
            <a:off x="6353175" y="5275263"/>
            <a:ext cx="679450" cy="500062"/>
          </a:xfrm>
          <a:prstGeom prst="wedgeRoundRectCallout">
            <a:avLst>
              <a:gd name="adj1" fmla="val -115185"/>
              <a:gd name="adj2" fmla="val -389046"/>
              <a:gd name="adj3" fmla="val 16667"/>
            </a:avLst>
          </a:prstGeom>
          <a:noFill/>
          <a:ln w="38100">
            <a:solidFill>
              <a:schemeClr val="accent2"/>
            </a:solidFill>
            <a:miter lim="800000"/>
            <a:headEnd/>
            <a:tailEnd/>
          </a:ln>
        </p:spPr>
        <p:txBody>
          <a:bodyPr anchor="ctr"/>
          <a:lstStyle/>
          <a:p>
            <a:pPr algn="ctr"/>
            <a:endParaRPr lang="en-US" b="0" dirty="0">
              <a:latin typeface="Arial" pitchFamily="34" charset="0"/>
            </a:endParaRPr>
          </a:p>
        </p:txBody>
      </p:sp>
      <p:sp>
        <p:nvSpPr>
          <p:cNvPr id="165907" name="Freeform 65"/>
          <p:cNvSpPr>
            <a:spLocks/>
          </p:cNvSpPr>
          <p:nvPr/>
        </p:nvSpPr>
        <p:spPr bwMode="auto">
          <a:xfrm>
            <a:off x="3386138" y="3270250"/>
            <a:ext cx="2894012" cy="20828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rgbClr val="FF3300"/>
            </a:solidFill>
            <a:round/>
            <a:headEnd/>
            <a:tailEnd/>
          </a:ln>
        </p:spPr>
        <p:txBody>
          <a:bodyPr wrap="none" anchor="ctr"/>
          <a:lstStyle/>
          <a:p>
            <a:endParaRPr lang="en-US" dirty="0">
              <a:latin typeface="Arial" pitchFamily="34" charset="0"/>
            </a:endParaRPr>
          </a:p>
        </p:txBody>
      </p:sp>
      <p:grpSp>
        <p:nvGrpSpPr>
          <p:cNvPr id="165908" name="Group 87"/>
          <p:cNvGrpSpPr>
            <a:grpSpLocks/>
          </p:cNvGrpSpPr>
          <p:nvPr/>
        </p:nvGrpSpPr>
        <p:grpSpPr bwMode="auto">
          <a:xfrm>
            <a:off x="5026025" y="1074738"/>
            <a:ext cx="1476375" cy="1050925"/>
            <a:chOff x="4686" y="1805"/>
            <a:chExt cx="930" cy="662"/>
          </a:xfrm>
        </p:grpSpPr>
        <p:sp>
          <p:nvSpPr>
            <p:cNvPr id="165909" name="Rectangle 88"/>
            <p:cNvSpPr>
              <a:spLocks noChangeArrowheads="1"/>
            </p:cNvSpPr>
            <p:nvPr/>
          </p:nvSpPr>
          <p:spPr bwMode="auto">
            <a:xfrm>
              <a:off x="4694" y="1805"/>
              <a:ext cx="922" cy="662"/>
            </a:xfrm>
            <a:prstGeom prst="rect">
              <a:avLst/>
            </a:prstGeom>
            <a:solidFill>
              <a:schemeClr val="bg1">
                <a:alpha val="65881"/>
              </a:schemeClr>
            </a:solidFill>
            <a:ln w="9525">
              <a:noFill/>
              <a:miter lim="800000"/>
              <a:headEnd/>
              <a:tailEnd/>
            </a:ln>
          </p:spPr>
          <p:txBody>
            <a:bodyPr wrap="none" anchor="ctr"/>
            <a:lstStyle/>
            <a:p>
              <a:endParaRPr lang="en-US" dirty="0">
                <a:latin typeface="Arial" pitchFamily="34" charset="0"/>
              </a:endParaRPr>
            </a:p>
          </p:txBody>
        </p:sp>
        <p:sp>
          <p:nvSpPr>
            <p:cNvPr id="165910" name="Rectangle 89"/>
            <p:cNvSpPr>
              <a:spLocks noChangeArrowheads="1"/>
            </p:cNvSpPr>
            <p:nvPr/>
          </p:nvSpPr>
          <p:spPr bwMode="auto">
            <a:xfrm>
              <a:off x="4686" y="1869"/>
              <a:ext cx="895" cy="567"/>
            </a:xfrm>
            <a:prstGeom prst="rect">
              <a:avLst/>
            </a:prstGeom>
            <a:noFill/>
            <a:ln w="9525">
              <a:noFill/>
              <a:miter lim="800000"/>
              <a:headEnd/>
              <a:tailEnd/>
            </a:ln>
          </p:spPr>
          <p:txBody>
            <a:bodyPr wrap="none" anchor="ctr"/>
            <a:lstStyle/>
            <a:p>
              <a:endParaRPr lang="en-US" dirty="0">
                <a:latin typeface="Arial" pitchFamily="34" charset="0"/>
              </a:endParaRPr>
            </a:p>
          </p:txBody>
        </p:sp>
        <p:sp>
          <p:nvSpPr>
            <p:cNvPr id="165911" name="Oval 90"/>
            <p:cNvSpPr>
              <a:spLocks noChangeArrowheads="1"/>
            </p:cNvSpPr>
            <p:nvPr/>
          </p:nvSpPr>
          <p:spPr bwMode="auto">
            <a:xfrm>
              <a:off x="4957" y="2201"/>
              <a:ext cx="340" cy="11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5912" name="Oval 91"/>
            <p:cNvSpPr>
              <a:spLocks noChangeArrowheads="1"/>
            </p:cNvSpPr>
            <p:nvPr/>
          </p:nvSpPr>
          <p:spPr bwMode="auto">
            <a:xfrm>
              <a:off x="4898" y="2077"/>
              <a:ext cx="527" cy="170"/>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5913" name="Oval 92"/>
            <p:cNvSpPr>
              <a:spLocks noChangeArrowheads="1"/>
            </p:cNvSpPr>
            <p:nvPr/>
          </p:nvSpPr>
          <p:spPr bwMode="auto">
            <a:xfrm>
              <a:off x="4832" y="1959"/>
              <a:ext cx="704" cy="168"/>
            </a:xfrm>
            <a:prstGeom prst="ellipse">
              <a:avLst/>
            </a:prstGeom>
            <a:noFill/>
            <a:ln w="25400">
              <a:solidFill>
                <a:schemeClr val="tx2"/>
              </a:solidFill>
              <a:round/>
              <a:headEnd/>
              <a:tailEnd/>
            </a:ln>
          </p:spPr>
          <p:txBody>
            <a:bodyPr wrap="none" anchor="ctr"/>
            <a:lstStyle/>
            <a:p>
              <a:endParaRPr lang="en-US" dirty="0">
                <a:latin typeface="Arial" pitchFamily="34" charset="0"/>
              </a:endParaRPr>
            </a:p>
          </p:txBody>
        </p:sp>
        <p:sp>
          <p:nvSpPr>
            <p:cNvPr id="165914" name="Rectangle 93"/>
            <p:cNvSpPr>
              <a:spLocks noChangeArrowheads="1"/>
            </p:cNvSpPr>
            <p:nvPr/>
          </p:nvSpPr>
          <p:spPr bwMode="auto">
            <a:xfrm>
              <a:off x="4721" y="2132"/>
              <a:ext cx="153"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15" name="Rectangle 94"/>
            <p:cNvSpPr>
              <a:spLocks noChangeArrowheads="1"/>
            </p:cNvSpPr>
            <p:nvPr/>
          </p:nvSpPr>
          <p:spPr bwMode="auto">
            <a:xfrm>
              <a:off x="4839" y="2182"/>
              <a:ext cx="154" cy="34"/>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16" name="Rectangle 95"/>
            <p:cNvSpPr>
              <a:spLocks noChangeArrowheads="1"/>
            </p:cNvSpPr>
            <p:nvPr/>
          </p:nvSpPr>
          <p:spPr bwMode="auto">
            <a:xfrm>
              <a:off x="4835" y="2237"/>
              <a:ext cx="155" cy="37"/>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17" name="Rectangle 96"/>
            <p:cNvSpPr>
              <a:spLocks noChangeArrowheads="1"/>
            </p:cNvSpPr>
            <p:nvPr/>
          </p:nvSpPr>
          <p:spPr bwMode="auto">
            <a:xfrm>
              <a:off x="4946" y="2296"/>
              <a:ext cx="155"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18" name="Rectangle 97"/>
            <p:cNvSpPr>
              <a:spLocks noChangeArrowheads="1"/>
            </p:cNvSpPr>
            <p:nvPr/>
          </p:nvSpPr>
          <p:spPr bwMode="auto">
            <a:xfrm>
              <a:off x="4829" y="2147"/>
              <a:ext cx="154"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19" name="Rectangle 98"/>
            <p:cNvSpPr>
              <a:spLocks noChangeArrowheads="1"/>
            </p:cNvSpPr>
            <p:nvPr/>
          </p:nvSpPr>
          <p:spPr bwMode="auto">
            <a:xfrm>
              <a:off x="4813" y="2091"/>
              <a:ext cx="154" cy="33"/>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20" name="Oval 99"/>
            <p:cNvSpPr>
              <a:spLocks noChangeArrowheads="1"/>
            </p:cNvSpPr>
            <p:nvPr/>
          </p:nvSpPr>
          <p:spPr bwMode="auto">
            <a:xfrm>
              <a:off x="5011" y="2214"/>
              <a:ext cx="59" cy="22"/>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5921" name="Oval 100"/>
            <p:cNvSpPr>
              <a:spLocks noChangeArrowheads="1"/>
            </p:cNvSpPr>
            <p:nvPr/>
          </p:nvSpPr>
          <p:spPr bwMode="auto">
            <a:xfrm>
              <a:off x="5038" y="2222"/>
              <a:ext cx="111" cy="5"/>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5922" name="Rectangle 101"/>
            <p:cNvSpPr>
              <a:spLocks noChangeArrowheads="1"/>
            </p:cNvSpPr>
            <p:nvPr/>
          </p:nvSpPr>
          <p:spPr bwMode="auto">
            <a:xfrm>
              <a:off x="4794" y="2056"/>
              <a:ext cx="152"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23" name="Rectangle 102"/>
            <p:cNvSpPr>
              <a:spLocks noChangeArrowheads="1"/>
            </p:cNvSpPr>
            <p:nvPr/>
          </p:nvSpPr>
          <p:spPr bwMode="auto">
            <a:xfrm>
              <a:off x="4790" y="2002"/>
              <a:ext cx="153" cy="35"/>
            </a:xfrm>
            <a:prstGeom prst="rect">
              <a:avLst/>
            </a:prstGeom>
            <a:solidFill>
              <a:schemeClr val="bg1"/>
            </a:solidFill>
            <a:ln w="25400">
              <a:solidFill>
                <a:schemeClr val="bg1"/>
              </a:solidFill>
              <a:miter lim="800000"/>
              <a:headEnd/>
              <a:tailEnd/>
            </a:ln>
          </p:spPr>
          <p:txBody>
            <a:bodyPr wrap="none" anchor="ctr"/>
            <a:lstStyle/>
            <a:p>
              <a:endParaRPr lang="en-US" dirty="0">
                <a:latin typeface="Arial" pitchFamily="34" charset="0"/>
              </a:endParaRPr>
            </a:p>
          </p:txBody>
        </p:sp>
        <p:sp>
          <p:nvSpPr>
            <p:cNvPr id="165924" name="Arc 103"/>
            <p:cNvSpPr>
              <a:spLocks/>
            </p:cNvSpPr>
            <p:nvPr/>
          </p:nvSpPr>
          <p:spPr bwMode="auto">
            <a:xfrm>
              <a:off x="4723" y="2096"/>
              <a:ext cx="133" cy="85"/>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5925" name="Arc 104"/>
            <p:cNvSpPr>
              <a:spLocks/>
            </p:cNvSpPr>
            <p:nvPr/>
          </p:nvSpPr>
          <p:spPr bwMode="auto">
            <a:xfrm>
              <a:off x="4723" y="1961"/>
              <a:ext cx="445" cy="1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165926" name="Oval 105"/>
            <p:cNvSpPr>
              <a:spLocks noChangeArrowheads="1"/>
            </p:cNvSpPr>
            <p:nvPr/>
          </p:nvSpPr>
          <p:spPr bwMode="auto">
            <a:xfrm>
              <a:off x="4985" y="2092"/>
              <a:ext cx="45" cy="24"/>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165927" name="Oval 106"/>
            <p:cNvSpPr>
              <a:spLocks noChangeArrowheads="1"/>
            </p:cNvSpPr>
            <p:nvPr/>
          </p:nvSpPr>
          <p:spPr bwMode="auto">
            <a:xfrm>
              <a:off x="5014" y="2102"/>
              <a:ext cx="106" cy="7"/>
            </a:xfrm>
            <a:prstGeom prst="ellipse">
              <a:avLst/>
            </a:prstGeom>
            <a:solidFill>
              <a:schemeClr val="bg1"/>
            </a:solidFill>
            <a:ln w="25400">
              <a:solidFill>
                <a:schemeClr val="bg1"/>
              </a:solidFill>
              <a:round/>
              <a:headEnd/>
              <a:tailEnd/>
            </a:ln>
          </p:spPr>
          <p:txBody>
            <a:bodyPr wrap="none" anchor="ctr"/>
            <a:lstStyle/>
            <a:p>
              <a:endParaRPr lang="en-US" dirty="0">
                <a:latin typeface="Arial" pitchFamily="34" charset="0"/>
              </a:endParaRPr>
            </a:p>
          </p:txBody>
        </p:sp>
        <p:sp>
          <p:nvSpPr>
            <p:cNvPr id="165928" name="Freeform 107"/>
            <p:cNvSpPr>
              <a:spLocks/>
            </p:cNvSpPr>
            <p:nvPr/>
          </p:nvSpPr>
          <p:spPr bwMode="auto">
            <a:xfrm>
              <a:off x="4799" y="2147"/>
              <a:ext cx="149" cy="50"/>
            </a:xfrm>
            <a:custGeom>
              <a:avLst/>
              <a:gdLst>
                <a:gd name="T0" fmla="*/ 147 w 86"/>
                <a:gd name="T1" fmla="*/ 0 h 30"/>
                <a:gd name="T2" fmla="*/ 2299 w 86"/>
                <a:gd name="T3" fmla="*/ 347 h 30"/>
                <a:gd name="T4" fmla="*/ 0 w 86"/>
                <a:gd name="T5" fmla="*/ 617 h 30"/>
                <a:gd name="T6" fmla="*/ 147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smtClean="0"/>
              <a:t>Art of Multiprocessor Programming</a:t>
            </a:r>
          </a:p>
        </p:txBody>
      </p:sp>
      <p:sp>
        <p:nvSpPr>
          <p:cNvPr id="166915" name="Slide Number Placeholder 4"/>
          <p:cNvSpPr>
            <a:spLocks noGrp="1"/>
          </p:cNvSpPr>
          <p:nvPr>
            <p:ph type="sldNum" sz="quarter" idx="11"/>
          </p:nvPr>
        </p:nvSpPr>
        <p:spPr>
          <a:noFill/>
        </p:spPr>
        <p:txBody>
          <a:bodyPr/>
          <a:lstStyle/>
          <a:p>
            <a:fld id="{32CED212-A5F7-402D-851F-5F358AD09C8F}" type="slidenum">
              <a:rPr lang="x-none" smtClean="0">
                <a:cs typeface="Arial" pitchFamily="34" charset="0"/>
              </a:rPr>
              <a:pPr/>
              <a:t>167</a:t>
            </a:fld>
            <a:endParaRPr lang="en-US" smtClean="0">
              <a:cs typeface="Arial" pitchFamily="34" charset="0"/>
            </a:endParaRPr>
          </a:p>
        </p:txBody>
      </p:sp>
      <p:sp>
        <p:nvSpPr>
          <p:cNvPr id="166916" name="Rectangle 2"/>
          <p:cNvSpPr>
            <a:spLocks noGrp="1" noChangeArrowheads="1"/>
          </p:cNvSpPr>
          <p:nvPr>
            <p:ph type="title"/>
          </p:nvPr>
        </p:nvSpPr>
        <p:spPr/>
        <p:txBody>
          <a:bodyPr/>
          <a:lstStyle/>
          <a:p>
            <a:r>
              <a:rPr lang="en-US" smtClean="0"/>
              <a:t>Acquiring</a:t>
            </a:r>
          </a:p>
        </p:txBody>
      </p:sp>
      <p:sp>
        <p:nvSpPr>
          <p:cNvPr id="166917" name="Rectangle 3"/>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dirty="0">
              <a:latin typeface="Arial" pitchFamily="34" charset="0"/>
            </a:endParaRPr>
          </a:p>
        </p:txBody>
      </p:sp>
      <p:sp>
        <p:nvSpPr>
          <p:cNvPr id="166918" name="Text Box 4"/>
          <p:cNvSpPr txBox="1">
            <a:spLocks noChangeArrowheads="1"/>
          </p:cNvSpPr>
          <p:nvPr/>
        </p:nvSpPr>
        <p:spPr bwMode="auto">
          <a:xfrm>
            <a:off x="1074536" y="4627563"/>
            <a:ext cx="644727" cy="523220"/>
          </a:xfrm>
          <a:prstGeom prst="rect">
            <a:avLst/>
          </a:prstGeom>
          <a:noFill/>
          <a:ln w="9525">
            <a:noFill/>
            <a:miter lim="800000"/>
            <a:headEnd/>
            <a:tailEnd/>
          </a:ln>
        </p:spPr>
        <p:txBody>
          <a:bodyPr wrap="none">
            <a:spAutoFit/>
          </a:bodyPr>
          <a:lstStyle/>
          <a:p>
            <a:r>
              <a:rPr lang="en-US" sz="2800" b="0" dirty="0">
                <a:solidFill>
                  <a:schemeClr val="tx1"/>
                </a:solidFill>
                <a:latin typeface="Arial" pitchFamily="34" charset="0"/>
              </a:rPr>
              <a:t>tail</a:t>
            </a:r>
          </a:p>
        </p:txBody>
      </p:sp>
      <p:grpSp>
        <p:nvGrpSpPr>
          <p:cNvPr id="166919" name="Group 5"/>
          <p:cNvGrpSpPr>
            <a:grpSpLocks/>
          </p:cNvGrpSpPr>
          <p:nvPr/>
        </p:nvGrpSpPr>
        <p:grpSpPr bwMode="auto">
          <a:xfrm>
            <a:off x="2128838" y="1966913"/>
            <a:ext cx="1804987" cy="1879600"/>
            <a:chOff x="1107" y="1162"/>
            <a:chExt cx="1137" cy="1184"/>
          </a:xfrm>
        </p:grpSpPr>
        <p:grpSp>
          <p:nvGrpSpPr>
            <p:cNvPr id="166947" name="Group 6"/>
            <p:cNvGrpSpPr>
              <a:grpSpLocks/>
            </p:cNvGrpSpPr>
            <p:nvPr/>
          </p:nvGrpSpPr>
          <p:grpSpPr bwMode="auto">
            <a:xfrm>
              <a:off x="1107" y="1538"/>
              <a:ext cx="856" cy="808"/>
              <a:chOff x="1008" y="2720"/>
              <a:chExt cx="856" cy="808"/>
            </a:xfrm>
          </p:grpSpPr>
          <p:sp>
            <p:nvSpPr>
              <p:cNvPr id="166949"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6950"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51"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52"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53"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6954"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166955"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56"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57"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66948" name="Rectangle 16"/>
            <p:cNvSpPr>
              <a:spLocks noChangeArrowheads="1"/>
            </p:cNvSpPr>
            <p:nvPr/>
          </p:nvSpPr>
          <p:spPr bwMode="auto">
            <a:xfrm>
              <a:off x="1114" y="1162"/>
              <a:ext cx="1130"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acquired</a:t>
              </a:r>
            </a:p>
          </p:txBody>
        </p:sp>
      </p:grpSp>
      <p:grpSp>
        <p:nvGrpSpPr>
          <p:cNvPr id="166920" name="Group 17"/>
          <p:cNvGrpSpPr>
            <a:grpSpLocks/>
          </p:cNvGrpSpPr>
          <p:nvPr/>
        </p:nvGrpSpPr>
        <p:grpSpPr bwMode="auto">
          <a:xfrm>
            <a:off x="4787900" y="1698625"/>
            <a:ext cx="1876425" cy="1792288"/>
            <a:chOff x="2246" y="1182"/>
            <a:chExt cx="1182" cy="1129"/>
          </a:xfrm>
        </p:grpSpPr>
        <p:grpSp>
          <p:nvGrpSpPr>
            <p:cNvPr id="166935" name="Group 18"/>
            <p:cNvGrpSpPr>
              <a:grpSpLocks/>
            </p:cNvGrpSpPr>
            <p:nvPr/>
          </p:nvGrpSpPr>
          <p:grpSpPr bwMode="auto">
            <a:xfrm>
              <a:off x="2446" y="1572"/>
              <a:ext cx="712" cy="739"/>
              <a:chOff x="2496" y="2725"/>
              <a:chExt cx="712" cy="739"/>
            </a:xfrm>
          </p:grpSpPr>
          <p:sp>
            <p:nvSpPr>
              <p:cNvPr id="166937"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166938"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166939" name="Group 21"/>
              <p:cNvGrpSpPr>
                <a:grpSpLocks/>
              </p:cNvGrpSpPr>
              <p:nvPr/>
            </p:nvGrpSpPr>
            <p:grpSpPr bwMode="auto">
              <a:xfrm>
                <a:off x="3072" y="2832"/>
                <a:ext cx="136" cy="632"/>
                <a:chOff x="3072" y="2832"/>
                <a:chExt cx="136" cy="632"/>
              </a:xfrm>
            </p:grpSpPr>
            <p:sp>
              <p:nvSpPr>
                <p:cNvPr id="166944"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45"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46"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166940" name="Group 25"/>
              <p:cNvGrpSpPr>
                <a:grpSpLocks/>
              </p:cNvGrpSpPr>
              <p:nvPr/>
            </p:nvGrpSpPr>
            <p:grpSpPr bwMode="auto">
              <a:xfrm flipH="1">
                <a:off x="2496" y="2832"/>
                <a:ext cx="136" cy="632"/>
                <a:chOff x="3072" y="2832"/>
                <a:chExt cx="136" cy="632"/>
              </a:xfrm>
            </p:grpSpPr>
            <p:sp>
              <p:nvSpPr>
                <p:cNvPr id="166941"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42"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6943"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166936" name="Rectangle 29"/>
            <p:cNvSpPr>
              <a:spLocks noChangeArrowheads="1"/>
            </p:cNvSpPr>
            <p:nvPr/>
          </p:nvSpPr>
          <p:spPr bwMode="auto">
            <a:xfrm>
              <a:off x="2246" y="1182"/>
              <a:ext cx="1182" cy="365"/>
            </a:xfrm>
            <a:prstGeom prst="rect">
              <a:avLst/>
            </a:prstGeom>
            <a:noFill/>
            <a:ln w="9525">
              <a:noFill/>
              <a:miter lim="800000"/>
              <a:headEnd/>
              <a:tailEnd/>
            </a:ln>
          </p:spPr>
          <p:txBody>
            <a:bodyPr wrap="none">
              <a:spAutoFit/>
            </a:bodyPr>
            <a:lstStyle/>
            <a:p>
              <a:pPr algn="ctr"/>
              <a:r>
                <a:rPr lang="en-US" sz="3200" b="0" dirty="0">
                  <a:solidFill>
                    <a:schemeClr val="tx1"/>
                  </a:solidFill>
                  <a:latin typeface="Arial" pitchFamily="34" charset="0"/>
                </a:rPr>
                <a:t>acquiring</a:t>
              </a:r>
            </a:p>
          </p:txBody>
        </p:sp>
      </p:grpSp>
      <p:sp>
        <p:nvSpPr>
          <p:cNvPr id="166921" name="Rectangle 30"/>
          <p:cNvSpPr>
            <a:spLocks noChangeArrowheads="1"/>
          </p:cNvSpPr>
          <p:nvPr/>
        </p:nvSpPr>
        <p:spPr bwMode="auto">
          <a:xfrm>
            <a:off x="6232525" y="509587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true</a:t>
            </a:r>
          </a:p>
        </p:txBody>
      </p:sp>
      <p:sp>
        <p:nvSpPr>
          <p:cNvPr id="166922" name="Rectangle 31"/>
          <p:cNvSpPr>
            <a:spLocks noChangeArrowheads="1"/>
          </p:cNvSpPr>
          <p:nvPr/>
        </p:nvSpPr>
        <p:spPr bwMode="auto">
          <a:xfrm>
            <a:off x="7089775" y="508635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6923" name="Line 32"/>
          <p:cNvSpPr>
            <a:spLocks noChangeShapeType="1"/>
          </p:cNvSpPr>
          <p:nvPr/>
        </p:nvSpPr>
        <p:spPr bwMode="auto">
          <a:xfrm>
            <a:off x="7615238" y="5476875"/>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166924" name="Group 33"/>
          <p:cNvGrpSpPr>
            <a:grpSpLocks/>
          </p:cNvGrpSpPr>
          <p:nvPr/>
        </p:nvGrpSpPr>
        <p:grpSpPr bwMode="auto">
          <a:xfrm>
            <a:off x="8545513" y="5273675"/>
            <a:ext cx="280987" cy="400050"/>
            <a:chOff x="3749" y="3267"/>
            <a:chExt cx="177" cy="252"/>
          </a:xfrm>
        </p:grpSpPr>
        <p:sp>
          <p:nvSpPr>
            <p:cNvPr id="166932" name="Line 3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6933" name="Line 3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166934" name="Line 3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grpSp>
      <p:sp>
        <p:nvSpPr>
          <p:cNvPr id="166925" name="Freeform 37"/>
          <p:cNvSpPr>
            <a:spLocks/>
          </p:cNvSpPr>
          <p:nvPr/>
        </p:nvSpPr>
        <p:spPr bwMode="auto">
          <a:xfrm>
            <a:off x="1608138" y="5289550"/>
            <a:ext cx="4319587" cy="552450"/>
          </a:xfrm>
          <a:custGeom>
            <a:avLst/>
            <a:gdLst>
              <a:gd name="T0" fmla="*/ 0 w 2721"/>
              <a:gd name="T1" fmla="*/ 2147483647 h 348"/>
              <a:gd name="T2" fmla="*/ 2147483647 w 2721"/>
              <a:gd name="T3" fmla="*/ 2147483647 h 348"/>
              <a:gd name="T4" fmla="*/ 2147483647 w 2721"/>
              <a:gd name="T5" fmla="*/ 2147483647 h 348"/>
              <a:gd name="T6" fmla="*/ 2147483647 w 2721"/>
              <a:gd name="T7" fmla="*/ 2147483647 h 348"/>
              <a:gd name="T8" fmla="*/ 0 60000 65536"/>
              <a:gd name="T9" fmla="*/ 0 60000 65536"/>
              <a:gd name="T10" fmla="*/ 0 60000 65536"/>
              <a:gd name="T11" fmla="*/ 0 60000 65536"/>
              <a:gd name="T12" fmla="*/ 0 w 2721"/>
              <a:gd name="T13" fmla="*/ 0 h 348"/>
              <a:gd name="T14" fmla="*/ 2721 w 2721"/>
              <a:gd name="T15" fmla="*/ 348 h 348"/>
            </a:gdLst>
            <a:ahLst/>
            <a:cxnLst>
              <a:cxn ang="T8">
                <a:pos x="T0" y="T1"/>
              </a:cxn>
              <a:cxn ang="T9">
                <a:pos x="T2" y="T3"/>
              </a:cxn>
              <a:cxn ang="T10">
                <a:pos x="T4" y="T5"/>
              </a:cxn>
              <a:cxn ang="T11">
                <a:pos x="T6" y="T7"/>
              </a:cxn>
            </a:cxnLst>
            <a:rect l="T12" t="T13" r="T14" b="T15"/>
            <a:pathLst>
              <a:path w="2721" h="348">
                <a:moveTo>
                  <a:pt x="0" y="64"/>
                </a:moveTo>
                <a:cubicBezTo>
                  <a:pt x="137" y="110"/>
                  <a:pt x="577" y="348"/>
                  <a:pt x="824" y="342"/>
                </a:cubicBezTo>
                <a:cubicBezTo>
                  <a:pt x="1071" y="336"/>
                  <a:pt x="1164" y="50"/>
                  <a:pt x="1480" y="25"/>
                </a:cubicBezTo>
                <a:cubicBezTo>
                  <a:pt x="1796" y="0"/>
                  <a:pt x="2463" y="159"/>
                  <a:pt x="2721" y="194"/>
                </a:cubicBezTo>
              </a:path>
            </a:pathLst>
          </a:custGeom>
          <a:noFill/>
          <a:ln w="76200">
            <a:solidFill>
              <a:srgbClr val="FF0066"/>
            </a:solidFill>
            <a:round/>
            <a:headEnd/>
            <a:tailEnd type="triangle" w="med" len="med"/>
          </a:ln>
        </p:spPr>
        <p:txBody>
          <a:bodyPr wrap="none" anchor="ctr"/>
          <a:lstStyle/>
          <a:p>
            <a:endParaRPr lang="en-US" dirty="0">
              <a:latin typeface="Arial" pitchFamily="34" charset="0"/>
            </a:endParaRPr>
          </a:p>
        </p:txBody>
      </p:sp>
      <p:sp>
        <p:nvSpPr>
          <p:cNvPr id="166926" name="Rectangle 38"/>
          <p:cNvSpPr>
            <a:spLocks noChangeArrowheads="1"/>
          </p:cNvSpPr>
          <p:nvPr/>
        </p:nvSpPr>
        <p:spPr bwMode="auto">
          <a:xfrm>
            <a:off x="4694238" y="3943350"/>
            <a:ext cx="857250" cy="835025"/>
          </a:xfrm>
          <a:prstGeom prst="rect">
            <a:avLst/>
          </a:prstGeom>
          <a:solidFill>
            <a:srgbClr val="FF33CC"/>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true</a:t>
            </a:r>
          </a:p>
        </p:txBody>
      </p:sp>
      <p:sp>
        <p:nvSpPr>
          <p:cNvPr id="166927" name="Rectangle 39"/>
          <p:cNvSpPr>
            <a:spLocks noChangeArrowheads="1"/>
          </p:cNvSpPr>
          <p:nvPr/>
        </p:nvSpPr>
        <p:spPr bwMode="auto">
          <a:xfrm>
            <a:off x="5551488" y="3944938"/>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dirty="0">
              <a:solidFill>
                <a:schemeClr val="bg1"/>
              </a:solidFill>
              <a:latin typeface="Arial" pitchFamily="34" charset="0"/>
            </a:endParaRPr>
          </a:p>
        </p:txBody>
      </p:sp>
      <p:sp>
        <p:nvSpPr>
          <p:cNvPr id="166928" name="Freeform 40"/>
          <p:cNvSpPr>
            <a:spLocks/>
          </p:cNvSpPr>
          <p:nvPr/>
        </p:nvSpPr>
        <p:spPr bwMode="auto">
          <a:xfrm>
            <a:off x="6076950" y="4308475"/>
            <a:ext cx="1046163" cy="658813"/>
          </a:xfrm>
          <a:custGeom>
            <a:avLst/>
            <a:gdLst>
              <a:gd name="T0" fmla="*/ 0 w 659"/>
              <a:gd name="T1" fmla="*/ 2147483647 h 415"/>
              <a:gd name="T2" fmla="*/ 2147483647 w 659"/>
              <a:gd name="T3" fmla="*/ 2147483647 h 415"/>
              <a:gd name="T4" fmla="*/ 2147483647 w 659"/>
              <a:gd name="T5" fmla="*/ 2147483647 h 415"/>
              <a:gd name="T6" fmla="*/ 0 60000 65536"/>
              <a:gd name="T7" fmla="*/ 0 60000 65536"/>
              <a:gd name="T8" fmla="*/ 0 60000 65536"/>
              <a:gd name="T9" fmla="*/ 0 w 659"/>
              <a:gd name="T10" fmla="*/ 0 h 415"/>
              <a:gd name="T11" fmla="*/ 659 w 659"/>
              <a:gd name="T12" fmla="*/ 415 h 415"/>
            </a:gdLst>
            <a:ahLst/>
            <a:cxnLst>
              <a:cxn ang="T6">
                <a:pos x="T0" y="T1"/>
              </a:cxn>
              <a:cxn ang="T7">
                <a:pos x="T2" y="T3"/>
              </a:cxn>
              <a:cxn ang="T8">
                <a:pos x="T4" y="T5"/>
              </a:cxn>
            </a:cxnLst>
            <a:rect l="T9" t="T10" r="T11" b="T12"/>
            <a:pathLst>
              <a:path w="659" h="415">
                <a:moveTo>
                  <a:pt x="0" y="17"/>
                </a:moveTo>
                <a:cubicBezTo>
                  <a:pt x="104" y="25"/>
                  <a:pt x="514" y="0"/>
                  <a:pt x="624" y="66"/>
                </a:cubicBezTo>
                <a:lnTo>
                  <a:pt x="659" y="415"/>
                </a:ln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166929" name="AutoShape 64"/>
          <p:cNvSpPr>
            <a:spLocks noChangeArrowheads="1"/>
          </p:cNvSpPr>
          <p:nvPr/>
        </p:nvSpPr>
        <p:spPr bwMode="auto">
          <a:xfrm>
            <a:off x="6764338" y="3232150"/>
            <a:ext cx="2174875" cy="1592263"/>
          </a:xfrm>
          <a:prstGeom prst="cloudCallout">
            <a:avLst>
              <a:gd name="adj1" fmla="val -57884"/>
              <a:gd name="adj2" fmla="val -83500"/>
            </a:avLst>
          </a:prstGeom>
          <a:noFill/>
          <a:ln w="38100">
            <a:solidFill>
              <a:srgbClr val="FF3300"/>
            </a:solidFill>
            <a:round/>
            <a:headEnd/>
            <a:tailEnd/>
          </a:ln>
        </p:spPr>
        <p:txBody>
          <a:bodyPr anchor="ctr"/>
          <a:lstStyle/>
          <a:p>
            <a:pPr algn="ctr"/>
            <a:r>
              <a:rPr lang="en-US" sz="3200" b="0" dirty="0">
                <a:solidFill>
                  <a:srgbClr val="FF3300"/>
                </a:solidFill>
                <a:latin typeface="Arial" pitchFamily="34" charset="0"/>
              </a:rPr>
              <a:t>Yes!</a:t>
            </a:r>
          </a:p>
        </p:txBody>
      </p:sp>
      <p:sp>
        <p:nvSpPr>
          <p:cNvPr id="166930" name="Rectangle 66"/>
          <p:cNvSpPr>
            <a:spLocks noChangeArrowheads="1"/>
          </p:cNvSpPr>
          <p:nvPr/>
        </p:nvSpPr>
        <p:spPr bwMode="auto">
          <a:xfrm>
            <a:off x="6235700" y="5073650"/>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rgbClr val="FF0066"/>
                </a:solidFill>
                <a:latin typeface="Arial" pitchFamily="34" charset="0"/>
              </a:rPr>
              <a:t>false</a:t>
            </a:r>
          </a:p>
        </p:txBody>
      </p:sp>
      <p:sp>
        <p:nvSpPr>
          <p:cNvPr id="166931" name="AutoShape 63"/>
          <p:cNvSpPr>
            <a:spLocks noChangeArrowheads="1"/>
          </p:cNvSpPr>
          <p:nvPr/>
        </p:nvSpPr>
        <p:spPr bwMode="auto">
          <a:xfrm>
            <a:off x="6264275" y="5275263"/>
            <a:ext cx="768350" cy="423862"/>
          </a:xfrm>
          <a:prstGeom prst="wedgeRoundRectCallout">
            <a:avLst>
              <a:gd name="adj1" fmla="val -96074"/>
              <a:gd name="adj2" fmla="val -450000"/>
              <a:gd name="adj3" fmla="val 16667"/>
            </a:avLst>
          </a:prstGeom>
          <a:noFill/>
          <a:ln w="38100">
            <a:solidFill>
              <a:schemeClr val="accent2"/>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smtClean="0"/>
              <a:t>Art of Multiprocessor Programming</a:t>
            </a:r>
          </a:p>
        </p:txBody>
      </p:sp>
      <p:sp>
        <p:nvSpPr>
          <p:cNvPr id="167939" name="Slide Number Placeholder 4"/>
          <p:cNvSpPr>
            <a:spLocks noGrp="1"/>
          </p:cNvSpPr>
          <p:nvPr>
            <p:ph type="sldNum" sz="quarter" idx="11"/>
          </p:nvPr>
        </p:nvSpPr>
        <p:spPr>
          <a:noFill/>
        </p:spPr>
        <p:txBody>
          <a:bodyPr/>
          <a:lstStyle/>
          <a:p>
            <a:fld id="{D71DBDB8-2406-4D93-B8AC-C099000A5EE6}" type="slidenum">
              <a:rPr lang="x-none" smtClean="0">
                <a:cs typeface="Arial" pitchFamily="34" charset="0"/>
              </a:rPr>
              <a:pPr/>
              <a:t>168</a:t>
            </a:fld>
            <a:endParaRPr lang="en-US" smtClean="0">
              <a:cs typeface="Arial" pitchFamily="34" charset="0"/>
            </a:endParaRPr>
          </a:p>
        </p:txBody>
      </p:sp>
      <p:sp>
        <p:nvSpPr>
          <p:cNvPr id="167940" name="Rectangle 3"/>
          <p:cNvSpPr>
            <a:spLocks noGrp="1" noChangeArrowheads="1"/>
          </p:cNvSpPr>
          <p:nvPr>
            <p:ph type="title"/>
          </p:nvPr>
        </p:nvSpPr>
        <p:spPr/>
        <p:txBody>
          <a:bodyPr/>
          <a:lstStyle/>
          <a:p>
            <a:r>
              <a:rPr lang="en-US" smtClean="0"/>
              <a:t>MCS Queue Lock</a:t>
            </a:r>
          </a:p>
        </p:txBody>
      </p:sp>
      <p:sp>
        <p:nvSpPr>
          <p:cNvPr id="167941" name="Rectangle 4"/>
          <p:cNvSpPr>
            <a:spLocks noChangeArrowheads="1"/>
          </p:cNvSpPr>
          <p:nvPr/>
        </p:nvSpPr>
        <p:spPr bwMode="auto">
          <a:xfrm>
            <a:off x="919163" y="1981200"/>
            <a:ext cx="7153275" cy="2160591"/>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smtClean="0">
                <a:solidFill>
                  <a:schemeClr val="tx1"/>
                </a:solidFill>
                <a:latin typeface="Courier New" pitchFamily="49" charset="0"/>
              </a:rPr>
              <a:t>volatile</a:t>
            </a:r>
            <a:r>
              <a:rPr lang="en-US" sz="2400" dirty="0" smtClean="0">
                <a:latin typeface="Courier New" pitchFamily="49" charset="0"/>
              </a:rPr>
              <a:t> </a:t>
            </a:r>
            <a:r>
              <a:rPr lang="en-US" sz="2400" dirty="0" err="1" smtClean="0">
                <a:solidFill>
                  <a:schemeClr val="tx1"/>
                </a:solidFill>
                <a:latin typeface="Courier New" pitchFamily="49" charset="0"/>
              </a:rPr>
              <a:t>boolean</a:t>
            </a:r>
            <a:r>
              <a:rPr lang="en-US" sz="2400" dirty="0" smtClean="0">
                <a:latin typeface="Courier New" pitchFamily="49" charset="0"/>
              </a:rPr>
              <a:t> locked </a:t>
            </a:r>
            <a:r>
              <a:rPr lang="en-US" sz="2400" dirty="0">
                <a:latin typeface="Courier New" pitchFamily="49" charset="0"/>
              </a:rPr>
              <a:t>= </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smtClean="0">
                <a:solidFill>
                  <a:srgbClr val="000000"/>
                </a:solidFill>
                <a:latin typeface="Courier New" pitchFamily="49" charset="0"/>
              </a:rPr>
              <a:t>volatile</a:t>
            </a:r>
            <a:r>
              <a:rPr lang="en-US" sz="2400" dirty="0" smtClean="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a:latin typeface="Courier New" pitchFamily="49" charset="0"/>
              </a:rPr>
              <a:t>next   = </a:t>
            </a:r>
            <a:r>
              <a:rPr lang="en-US" sz="2400" dirty="0">
                <a:solidFill>
                  <a:schemeClr val="tx1"/>
                </a:solidFill>
                <a:latin typeface="Courier New" pitchFamily="49" charset="0"/>
              </a:rPr>
              <a:t>null</a:t>
            </a:r>
            <a:r>
              <a:rPr lang="en-US" sz="2400" dirty="0">
                <a:latin typeface="Courier New" pitchFamily="49" charset="0"/>
              </a:rPr>
              <a:t>;</a:t>
            </a:r>
          </a:p>
          <a:p>
            <a:pPr marL="342900" indent="-342900" algn="l">
              <a:spcBef>
                <a:spcPct val="20000"/>
              </a:spcBef>
            </a:pPr>
            <a:r>
              <a:rPr lang="en-US" sz="2400" dirty="0">
                <a:latin typeface="Courier New" pitchFamily="49" charset="0"/>
              </a:rPr>
              <a:t>}</a:t>
            </a:r>
          </a:p>
          <a:p>
            <a:pPr marL="342900" indent="-342900" algn="l"/>
            <a:endParaRPr lang="en-US" sz="2400" dirty="0">
              <a:latin typeface="Courier New" pitchFamily="49" charset="0"/>
            </a:endParaRP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Art of Multiprocessor Programming</a:t>
            </a:r>
          </a:p>
        </p:txBody>
      </p:sp>
      <p:sp>
        <p:nvSpPr>
          <p:cNvPr id="168963" name="Slide Number Placeholder 4"/>
          <p:cNvSpPr>
            <a:spLocks noGrp="1"/>
          </p:cNvSpPr>
          <p:nvPr>
            <p:ph type="sldNum" sz="quarter" idx="11"/>
          </p:nvPr>
        </p:nvSpPr>
        <p:spPr>
          <a:noFill/>
        </p:spPr>
        <p:txBody>
          <a:bodyPr/>
          <a:lstStyle/>
          <a:p>
            <a:fld id="{CC3F6026-BF35-4C66-AC9B-B8AB479BA984}" type="slidenum">
              <a:rPr lang="x-none" smtClean="0">
                <a:cs typeface="Arial" pitchFamily="34" charset="0"/>
              </a:rPr>
              <a:pPr/>
              <a:t>169</a:t>
            </a:fld>
            <a:endParaRPr lang="en-US" smtClean="0">
              <a:cs typeface="Arial" pitchFamily="34" charset="0"/>
            </a:endParaRPr>
          </a:p>
        </p:txBody>
      </p:sp>
      <p:sp>
        <p:nvSpPr>
          <p:cNvPr id="168964" name="Rectangle 3"/>
          <p:cNvSpPr>
            <a:spLocks noGrp="1" noChangeArrowheads="1"/>
          </p:cNvSpPr>
          <p:nvPr>
            <p:ph type="title"/>
          </p:nvPr>
        </p:nvSpPr>
        <p:spPr/>
        <p:txBody>
          <a:bodyPr/>
          <a:lstStyle/>
          <a:p>
            <a:r>
              <a:rPr lang="en-US" smtClean="0"/>
              <a:t>MCS Queue Lock</a:t>
            </a:r>
          </a:p>
        </p:txBody>
      </p:sp>
      <p:sp>
        <p:nvSpPr>
          <p:cNvPr id="168965"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a:latin typeface="Courier New" pitchFamily="49" charset="0"/>
              </a:rPr>
              <a:t>MCSLock</a:t>
            </a:r>
            <a:r>
              <a:rPr lang="en-US" sz="2400" dirty="0">
                <a:latin typeface="Courier New" pitchFamily="49" charset="0"/>
              </a:rPr>
              <a:t> implements Lock {</a:t>
            </a:r>
          </a:p>
          <a:p>
            <a:pPr marL="342900" indent="-342900" algn="l">
              <a:spcBef>
                <a:spcPct val="20000"/>
              </a:spcBef>
            </a:pPr>
            <a:r>
              <a:rPr lang="en-US" sz="2400" dirty="0">
                <a:latin typeface="Courier New" pitchFamily="49" charset="0"/>
              </a:rPr>
              <a:t> </a:t>
            </a:r>
            <a:r>
              <a:rPr lang="en-US" sz="2400" dirty="0" err="1">
                <a:latin typeface="Courier New" pitchFamily="49" charset="0"/>
              </a:rPr>
              <a:t>AtomicReference</a:t>
            </a:r>
            <a:r>
              <a:rPr lang="en-US" sz="2400" dirty="0">
                <a:latin typeface="Courier New" pitchFamily="49" charset="0"/>
              </a:rPr>
              <a:t> tail;</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public void</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qnode</a:t>
            </a: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pred</a:t>
            </a:r>
            <a:r>
              <a:rPr lang="en-US" sz="2400" dirty="0">
                <a:latin typeface="Courier New" pitchFamily="49" charset="0"/>
              </a:rPr>
              <a:t> = </a:t>
            </a:r>
            <a:r>
              <a:rPr lang="en-US" sz="2400" dirty="0" err="1">
                <a:latin typeface="Courier New" pitchFamily="49" charset="0"/>
              </a:rPr>
              <a:t>tail.getAndSet</a:t>
            </a:r>
            <a:r>
              <a:rPr lang="en-US" sz="2400" dirty="0">
                <a:latin typeface="Courier New" pitchFamily="49" charset="0"/>
              </a:rPr>
              <a:t>(</a:t>
            </a:r>
            <a:r>
              <a:rPr lang="en-US" sz="2400" dirty="0" err="1">
                <a:latin typeface="Courier New" pitchFamily="49" charset="0"/>
              </a:rPr>
              <a:t>qnode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pred</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err="1">
                <a:latin typeface="Courier New" pitchFamily="49" charset="0"/>
              </a:rPr>
              <a:t>qnode.locked</a:t>
            </a:r>
            <a:r>
              <a:rPr lang="en-US" sz="2400" dirty="0">
                <a:latin typeface="Courier New" pitchFamily="49" charset="0"/>
              </a:rPr>
              <a:t> = </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err="1">
                <a:latin typeface="Courier New" pitchFamily="49" charset="0"/>
              </a:rPr>
              <a:t>pred.next</a:t>
            </a:r>
            <a:r>
              <a:rPr lang="en-US" sz="2400" dirty="0">
                <a:latin typeface="Courier New" pitchFamily="49" charset="0"/>
              </a:rPr>
              <a:t> = </a:t>
            </a:r>
            <a:r>
              <a:rPr lang="en-US" sz="2400" dirty="0" err="1">
                <a:latin typeface="Courier New" pitchFamily="49" charset="0"/>
              </a:rPr>
              <a:t>qnode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qnode.locked</a:t>
            </a:r>
            <a:r>
              <a:rPr lang="en-US" sz="2400" dirty="0">
                <a:latin typeface="Courier New" pitchFamily="49" charset="0"/>
              </a:rPr>
              <a:t>) {}</a:t>
            </a:r>
          </a:p>
          <a:p>
            <a:pPr marL="342900" indent="-342900" algn="l">
              <a:spcBef>
                <a:spcPct val="20000"/>
              </a:spcBef>
            </a:pPr>
            <a:r>
              <a:rPr lang="en-US" sz="2400" dirty="0">
                <a:latin typeface="Courier New" pitchFamily="49"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Art of Multiprocessor Programming</a:t>
            </a:r>
          </a:p>
        </p:txBody>
      </p:sp>
      <p:sp>
        <p:nvSpPr>
          <p:cNvPr id="18435" name="Slide Number Placeholder 4"/>
          <p:cNvSpPr>
            <a:spLocks noGrp="1"/>
          </p:cNvSpPr>
          <p:nvPr>
            <p:ph type="sldNum" sz="quarter" idx="11"/>
          </p:nvPr>
        </p:nvSpPr>
        <p:spPr>
          <a:noFill/>
        </p:spPr>
        <p:txBody>
          <a:bodyPr/>
          <a:lstStyle/>
          <a:p>
            <a:fld id="{1E1EEDED-698F-41DF-93A1-A93027B1BAA7}" type="slidenum">
              <a:rPr lang="x-none" smtClean="0">
                <a:cs typeface="Arial" pitchFamily="34" charset="0"/>
              </a:rPr>
              <a:pPr/>
              <a:t>17</a:t>
            </a:fld>
            <a:endParaRPr lang="en-US" smtClean="0">
              <a:cs typeface="Arial" pitchFamily="34" charset="0"/>
            </a:endParaRPr>
          </a:p>
        </p:txBody>
      </p:sp>
      <p:sp>
        <p:nvSpPr>
          <p:cNvPr id="18436" name="Rectangle 3"/>
          <p:cNvSpPr>
            <a:spLocks noGrp="1" noChangeArrowheads="1"/>
          </p:cNvSpPr>
          <p:nvPr>
            <p:ph type="title"/>
          </p:nvPr>
        </p:nvSpPr>
        <p:spPr/>
        <p:txBody>
          <a:bodyPr/>
          <a:lstStyle/>
          <a:p>
            <a:r>
              <a:rPr lang="en-US" smtClean="0"/>
              <a:t>Review: Test-and-Set</a:t>
            </a:r>
          </a:p>
        </p:txBody>
      </p:sp>
      <p:sp>
        <p:nvSpPr>
          <p:cNvPr id="18437" name="Rectangle 4"/>
          <p:cNvSpPr>
            <a:spLocks noChangeArrowheads="1"/>
          </p:cNvSpPr>
          <p:nvPr/>
        </p:nvSpPr>
        <p:spPr bwMode="auto">
          <a:xfrm>
            <a:off x="947738" y="1981200"/>
            <a:ext cx="7153275" cy="32818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public class</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value;</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tx1"/>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 public synchronized </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getAndSet</a:t>
            </a:r>
            <a:r>
              <a:rPr lang="en-US" sz="2400" dirty="0">
                <a:latin typeface="Courier New" pitchFamily="49" charset="0"/>
                <a:cs typeface="Courier New" pitchFamily="49" charset="0"/>
              </a:rPr>
              <a:t>(</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newValue</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prior = value;</a:t>
            </a:r>
          </a:p>
          <a:p>
            <a:pPr marL="342900" indent="-342900" algn="l">
              <a:lnSpc>
                <a:spcPct val="70000"/>
              </a:lnSpc>
              <a:spcBef>
                <a:spcPct val="20000"/>
              </a:spcBef>
            </a:pPr>
            <a:r>
              <a:rPr lang="en-US" sz="2400" dirty="0">
                <a:latin typeface="Courier New" pitchFamily="49" charset="0"/>
                <a:cs typeface="Courier New" pitchFamily="49" charset="0"/>
              </a:rPr>
              <a:t>   value = </a:t>
            </a:r>
            <a:r>
              <a:rPr lang="en-US" sz="2400" dirty="0" err="1">
                <a:latin typeface="Courier New" pitchFamily="49" charset="0"/>
                <a:cs typeface="Courier New" pitchFamily="49" charset="0"/>
              </a:rPr>
              <a:t>newValue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return</a:t>
            </a:r>
            <a:r>
              <a:rPr lang="en-US" sz="2400" dirty="0">
                <a:latin typeface="Courier New" pitchFamily="49" charset="0"/>
                <a:cs typeface="Courier New" pitchFamily="49" charset="0"/>
              </a:rPr>
              <a:t> prior;</a:t>
            </a:r>
          </a:p>
          <a:p>
            <a:pPr marL="342900" indent="-342900" algn="l">
              <a:lnSpc>
                <a:spcPct val="70000"/>
              </a:lnSpc>
              <a:spcBef>
                <a:spcPct val="20000"/>
              </a:spcBef>
            </a:pP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rPr>
              <a:t>}</a:t>
            </a:r>
          </a:p>
        </p:txBody>
      </p:sp>
      <p:sp>
        <p:nvSpPr>
          <p:cNvPr id="18438" name="Text Box 5"/>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dirty="0">
                <a:solidFill>
                  <a:schemeClr val="tx1"/>
                </a:solidFill>
                <a:latin typeface="Arial" pitchFamily="34" charset="0"/>
              </a:rPr>
              <a:t>(5)</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Art of Multiprocessor Programming</a:t>
            </a:r>
          </a:p>
        </p:txBody>
      </p:sp>
      <p:sp>
        <p:nvSpPr>
          <p:cNvPr id="169987" name="Slide Number Placeholder 4"/>
          <p:cNvSpPr>
            <a:spLocks noGrp="1"/>
          </p:cNvSpPr>
          <p:nvPr>
            <p:ph type="sldNum" sz="quarter" idx="11"/>
          </p:nvPr>
        </p:nvSpPr>
        <p:spPr>
          <a:noFill/>
        </p:spPr>
        <p:txBody>
          <a:bodyPr/>
          <a:lstStyle/>
          <a:p>
            <a:fld id="{5B2E3D39-1458-4668-9D50-1E78C1AD44F7}" type="slidenum">
              <a:rPr lang="x-none" smtClean="0">
                <a:cs typeface="Arial" pitchFamily="34" charset="0"/>
              </a:rPr>
              <a:pPr/>
              <a:t>170</a:t>
            </a:fld>
            <a:endParaRPr lang="en-US" smtClean="0">
              <a:cs typeface="Arial" pitchFamily="34" charset="0"/>
            </a:endParaRPr>
          </a:p>
        </p:txBody>
      </p:sp>
      <p:sp>
        <p:nvSpPr>
          <p:cNvPr id="169988" name="Rectangle 3"/>
          <p:cNvSpPr>
            <a:spLocks noGrp="1" noChangeArrowheads="1"/>
          </p:cNvSpPr>
          <p:nvPr>
            <p:ph type="title"/>
          </p:nvPr>
        </p:nvSpPr>
        <p:spPr/>
        <p:txBody>
          <a:bodyPr/>
          <a:lstStyle/>
          <a:p>
            <a:r>
              <a:rPr lang="en-US" smtClean="0"/>
              <a:t>MCS Queue Lock</a:t>
            </a:r>
          </a:p>
        </p:txBody>
      </p:sp>
      <p:sp>
        <p:nvSpPr>
          <p:cNvPr id="169989"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qnode</a:t>
            </a: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 true;</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pred.next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69990" name="AutoShape 6"/>
          <p:cNvSpPr>
            <a:spLocks noChangeArrowheads="1"/>
          </p:cNvSpPr>
          <p:nvPr/>
        </p:nvSpPr>
        <p:spPr bwMode="auto">
          <a:xfrm>
            <a:off x="1042988" y="3095625"/>
            <a:ext cx="5468937" cy="465138"/>
          </a:xfrm>
          <a:prstGeom prst="wedgeRoundRectCallout">
            <a:avLst>
              <a:gd name="adj1" fmla="val 58042"/>
              <a:gd name="adj2" fmla="val -239079"/>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69991" name="Text Box 7"/>
          <p:cNvSpPr txBox="1">
            <a:spLocks noChangeArrowheads="1"/>
          </p:cNvSpPr>
          <p:nvPr/>
        </p:nvSpPr>
        <p:spPr bwMode="auto">
          <a:xfrm>
            <a:off x="6757988" y="1717675"/>
            <a:ext cx="2189162"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Make a </a:t>
            </a:r>
            <a:r>
              <a:rPr lang="en-US" sz="3200" dirty="0" err="1">
                <a:solidFill>
                  <a:srgbClr val="FF3300"/>
                </a:solidFill>
                <a:latin typeface="Arial" pitchFamily="34" charset="0"/>
                <a:cs typeface="Arial" pitchFamily="34" charset="0"/>
              </a:rPr>
              <a:t>QNode</a:t>
            </a:r>
            <a:r>
              <a:rPr lang="en-US" sz="3200" dirty="0">
                <a:solidFill>
                  <a:srgbClr val="FF3300"/>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Art of Multiprocessor Programming</a:t>
            </a:r>
          </a:p>
        </p:txBody>
      </p:sp>
      <p:sp>
        <p:nvSpPr>
          <p:cNvPr id="171011" name="Slide Number Placeholder 4"/>
          <p:cNvSpPr>
            <a:spLocks noGrp="1"/>
          </p:cNvSpPr>
          <p:nvPr>
            <p:ph type="sldNum" sz="quarter" idx="11"/>
          </p:nvPr>
        </p:nvSpPr>
        <p:spPr>
          <a:noFill/>
        </p:spPr>
        <p:txBody>
          <a:bodyPr/>
          <a:lstStyle/>
          <a:p>
            <a:fld id="{07266DEA-8B4F-447D-AA40-130D75B8F0A2}" type="slidenum">
              <a:rPr lang="x-none" smtClean="0">
                <a:cs typeface="Arial" pitchFamily="34" charset="0"/>
              </a:rPr>
              <a:pPr/>
              <a:t>171</a:t>
            </a:fld>
            <a:endParaRPr lang="en-US" smtClean="0">
              <a:cs typeface="Arial" pitchFamily="34" charset="0"/>
            </a:endParaRPr>
          </a:p>
        </p:txBody>
      </p:sp>
      <p:sp>
        <p:nvSpPr>
          <p:cNvPr id="171012" name="Rectangle 3"/>
          <p:cNvSpPr>
            <a:spLocks noGrp="1" noChangeArrowheads="1"/>
          </p:cNvSpPr>
          <p:nvPr>
            <p:ph type="title"/>
          </p:nvPr>
        </p:nvSpPr>
        <p:spPr/>
        <p:txBody>
          <a:bodyPr/>
          <a:lstStyle/>
          <a:p>
            <a:r>
              <a:rPr lang="en-US" smtClean="0"/>
              <a:t>MCS Queue Lock</a:t>
            </a:r>
          </a:p>
        </p:txBody>
      </p:sp>
      <p:sp>
        <p:nvSpPr>
          <p:cNvPr id="171013"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err="1">
                <a:latin typeface="Courier New" pitchFamily="49" charset="0"/>
              </a:rPr>
              <a:t>pred</a:t>
            </a:r>
            <a:r>
              <a:rPr lang="en-US" sz="2400" dirty="0">
                <a:latin typeface="Courier New" pitchFamily="49" charset="0"/>
              </a:rPr>
              <a:t> = </a:t>
            </a:r>
            <a:r>
              <a:rPr lang="en-US" sz="2400" dirty="0" err="1">
                <a:latin typeface="Courier New" pitchFamily="49" charset="0"/>
              </a:rPr>
              <a:t>tail.getAndSet</a:t>
            </a:r>
            <a:r>
              <a:rPr lang="en-US" sz="2400" dirty="0">
                <a:latin typeface="Courier New" pitchFamily="49" charset="0"/>
              </a:rPr>
              <a:t>(</a:t>
            </a:r>
            <a:r>
              <a:rPr lang="en-US" sz="2400" dirty="0" err="1">
                <a:latin typeface="Courier New" pitchFamily="49" charset="0"/>
              </a:rPr>
              <a:t>qnode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if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 true;</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pred.next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71014" name="AutoShape 6"/>
          <p:cNvSpPr>
            <a:spLocks noChangeArrowheads="1"/>
          </p:cNvSpPr>
          <p:nvPr/>
        </p:nvSpPr>
        <p:spPr bwMode="auto">
          <a:xfrm>
            <a:off x="1270000" y="3544888"/>
            <a:ext cx="6746875" cy="465137"/>
          </a:xfrm>
          <a:prstGeom prst="wedgeRoundRectCallout">
            <a:avLst>
              <a:gd name="adj1" fmla="val 33410"/>
              <a:gd name="adj2" fmla="val 139150"/>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71015" name="Text Box 7"/>
          <p:cNvSpPr txBox="1">
            <a:spLocks noChangeArrowheads="1"/>
          </p:cNvSpPr>
          <p:nvPr/>
        </p:nvSpPr>
        <p:spPr bwMode="auto">
          <a:xfrm>
            <a:off x="5059363" y="4400550"/>
            <a:ext cx="3287712" cy="156966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add my Node to the tail of queue  </a:t>
            </a: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Art of Multiprocessor Programming</a:t>
            </a:r>
          </a:p>
        </p:txBody>
      </p:sp>
      <p:sp>
        <p:nvSpPr>
          <p:cNvPr id="172035" name="Slide Number Placeholder 4"/>
          <p:cNvSpPr>
            <a:spLocks noGrp="1"/>
          </p:cNvSpPr>
          <p:nvPr>
            <p:ph type="sldNum" sz="quarter" idx="11"/>
          </p:nvPr>
        </p:nvSpPr>
        <p:spPr>
          <a:noFill/>
        </p:spPr>
        <p:txBody>
          <a:bodyPr/>
          <a:lstStyle/>
          <a:p>
            <a:fld id="{CBEE9968-02C8-4830-AE80-EE419FC1EC15}" type="slidenum">
              <a:rPr lang="x-none" smtClean="0">
                <a:cs typeface="Arial" pitchFamily="34" charset="0"/>
              </a:rPr>
              <a:pPr/>
              <a:t>172</a:t>
            </a:fld>
            <a:endParaRPr lang="en-US" smtClean="0">
              <a:cs typeface="Arial" pitchFamily="34" charset="0"/>
            </a:endParaRPr>
          </a:p>
        </p:txBody>
      </p:sp>
      <p:sp>
        <p:nvSpPr>
          <p:cNvPr id="172036" name="Rectangle 3"/>
          <p:cNvSpPr>
            <a:spLocks noGrp="1" noChangeArrowheads="1"/>
          </p:cNvSpPr>
          <p:nvPr>
            <p:ph type="title"/>
          </p:nvPr>
        </p:nvSpPr>
        <p:spPr/>
        <p:txBody>
          <a:bodyPr/>
          <a:lstStyle/>
          <a:p>
            <a:r>
              <a:rPr lang="en-US" smtClean="0"/>
              <a:t>MCS Queue Lock</a:t>
            </a:r>
          </a:p>
        </p:txBody>
      </p:sp>
      <p:sp>
        <p:nvSpPr>
          <p:cNvPr id="172037"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pred</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err="1">
                <a:latin typeface="Courier New" pitchFamily="49" charset="0"/>
              </a:rPr>
              <a:t>qnode.locked</a:t>
            </a:r>
            <a:r>
              <a:rPr lang="en-US" sz="2400" dirty="0">
                <a:latin typeface="Courier New" pitchFamily="49" charset="0"/>
              </a:rPr>
              <a:t> = </a:t>
            </a:r>
            <a:r>
              <a:rPr lang="en-US" sz="2400" dirty="0">
                <a:solidFill>
                  <a:schemeClr val="tx1"/>
                </a:solidFill>
                <a:latin typeface="Courier New" pitchFamily="49" charset="0"/>
              </a:rPr>
              <a:t>true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err="1">
                <a:latin typeface="Courier New" pitchFamily="49" charset="0"/>
              </a:rPr>
              <a:t>pred.next</a:t>
            </a:r>
            <a:r>
              <a:rPr lang="en-US" sz="2400" dirty="0">
                <a:latin typeface="Courier New" pitchFamily="49" charset="0"/>
              </a:rPr>
              <a:t> = </a:t>
            </a:r>
            <a:r>
              <a:rPr lang="en-US" sz="2400" dirty="0" err="1">
                <a:latin typeface="Courier New" pitchFamily="49" charset="0"/>
              </a:rPr>
              <a:t>qnode</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while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p>
        </p:txBody>
      </p:sp>
      <p:sp>
        <p:nvSpPr>
          <p:cNvPr id="172038" name="AutoShape 6"/>
          <p:cNvSpPr>
            <a:spLocks noChangeArrowheads="1"/>
          </p:cNvSpPr>
          <p:nvPr/>
        </p:nvSpPr>
        <p:spPr bwMode="auto">
          <a:xfrm>
            <a:off x="1270000" y="4043363"/>
            <a:ext cx="4168775" cy="1249362"/>
          </a:xfrm>
          <a:prstGeom prst="wedgeRoundRectCallout">
            <a:avLst>
              <a:gd name="adj1" fmla="val 61540"/>
              <a:gd name="adj2" fmla="val -152795"/>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72039" name="Text Box 7"/>
          <p:cNvSpPr txBox="1">
            <a:spLocks noChangeArrowheads="1"/>
          </p:cNvSpPr>
          <p:nvPr/>
        </p:nvSpPr>
        <p:spPr bwMode="auto">
          <a:xfrm>
            <a:off x="5530850" y="1998663"/>
            <a:ext cx="3460750" cy="1077218"/>
          </a:xfrm>
          <a:prstGeom prst="rect">
            <a:avLst/>
          </a:prstGeom>
          <a:noFill/>
          <a:ln w="9525">
            <a:noFill/>
            <a:miter lim="800000"/>
            <a:headEnd/>
            <a:tailEnd/>
          </a:ln>
        </p:spPr>
        <p:txBody>
          <a:bodyPr wrap="square">
            <a:spAutoFit/>
          </a:bodyPr>
          <a:lstStyle/>
          <a:p>
            <a:pPr algn="ctr"/>
            <a:r>
              <a:rPr lang="en-US" sz="3200" dirty="0">
                <a:solidFill>
                  <a:srgbClr val="FF3300"/>
                </a:solidFill>
                <a:latin typeface="Arial" pitchFamily="34" charset="0"/>
                <a:cs typeface="Arial" pitchFamily="34" charset="0"/>
              </a:rPr>
              <a:t>Fix if queue was non-empty</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Art of Multiprocessor Programming</a:t>
            </a:r>
          </a:p>
        </p:txBody>
      </p:sp>
      <p:sp>
        <p:nvSpPr>
          <p:cNvPr id="173059" name="Slide Number Placeholder 4"/>
          <p:cNvSpPr>
            <a:spLocks noGrp="1"/>
          </p:cNvSpPr>
          <p:nvPr>
            <p:ph type="sldNum" sz="quarter" idx="11"/>
          </p:nvPr>
        </p:nvSpPr>
        <p:spPr>
          <a:noFill/>
        </p:spPr>
        <p:txBody>
          <a:bodyPr/>
          <a:lstStyle/>
          <a:p>
            <a:fld id="{38A33BAA-F564-4A7B-B736-8C150ED03096}" type="slidenum">
              <a:rPr lang="x-none" smtClean="0">
                <a:cs typeface="Arial" pitchFamily="34" charset="0"/>
              </a:rPr>
              <a:pPr/>
              <a:t>173</a:t>
            </a:fld>
            <a:endParaRPr lang="en-US" smtClean="0">
              <a:cs typeface="Arial" pitchFamily="34" charset="0"/>
            </a:endParaRPr>
          </a:p>
        </p:txBody>
      </p:sp>
      <p:sp>
        <p:nvSpPr>
          <p:cNvPr id="173060" name="Rectangle 3"/>
          <p:cNvSpPr>
            <a:spLocks noGrp="1" noChangeArrowheads="1"/>
          </p:cNvSpPr>
          <p:nvPr>
            <p:ph type="title"/>
          </p:nvPr>
        </p:nvSpPr>
        <p:spPr/>
        <p:txBody>
          <a:bodyPr/>
          <a:lstStyle/>
          <a:p>
            <a:r>
              <a:rPr lang="en-US" smtClean="0"/>
              <a:t>MCS Queue Lock</a:t>
            </a:r>
          </a:p>
        </p:txBody>
      </p:sp>
      <p:sp>
        <p:nvSpPr>
          <p:cNvPr id="173061"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lock() {</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tail.getAndSet</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pred</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qnode.locked</a:t>
            </a:r>
            <a:r>
              <a:rPr lang="en-US" sz="2400" dirty="0">
                <a:solidFill>
                  <a:schemeClr val="folHlink"/>
                </a:solidFill>
                <a:latin typeface="Courier New" pitchFamily="49" charset="0"/>
              </a:rPr>
              <a:t> = true;</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pred.next</a:t>
            </a:r>
            <a:r>
              <a:rPr lang="en-US" sz="2400" dirty="0">
                <a:solidFill>
                  <a:schemeClr val="folHlink"/>
                </a:solidFill>
                <a:latin typeface="Courier New" pitchFamily="49" charset="0"/>
              </a:rPr>
              <a:t> = </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qnode.locked</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a:t>
            </a:r>
          </a:p>
        </p:txBody>
      </p:sp>
      <p:sp>
        <p:nvSpPr>
          <p:cNvPr id="173062" name="AutoShape 6"/>
          <p:cNvSpPr>
            <a:spLocks noChangeArrowheads="1"/>
          </p:cNvSpPr>
          <p:nvPr/>
        </p:nvSpPr>
        <p:spPr bwMode="auto">
          <a:xfrm>
            <a:off x="1270000" y="5275263"/>
            <a:ext cx="4667250" cy="385762"/>
          </a:xfrm>
          <a:prstGeom prst="wedgeRoundRectCallout">
            <a:avLst>
              <a:gd name="adj1" fmla="val 65954"/>
              <a:gd name="adj2" fmla="val -593620"/>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73063" name="Text Box 7"/>
          <p:cNvSpPr txBox="1">
            <a:spLocks noChangeArrowheads="1"/>
          </p:cNvSpPr>
          <p:nvPr/>
        </p:nvSpPr>
        <p:spPr bwMode="auto">
          <a:xfrm>
            <a:off x="5730875" y="2119313"/>
            <a:ext cx="2189163"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Wait until unlocked</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smtClean="0"/>
              <a:t>Art of Multiprocessor Programming</a:t>
            </a:r>
          </a:p>
        </p:txBody>
      </p:sp>
      <p:sp>
        <p:nvSpPr>
          <p:cNvPr id="179203" name="Slide Number Placeholder 4"/>
          <p:cNvSpPr>
            <a:spLocks noGrp="1"/>
          </p:cNvSpPr>
          <p:nvPr>
            <p:ph type="sldNum" sz="quarter" idx="11"/>
          </p:nvPr>
        </p:nvSpPr>
        <p:spPr>
          <a:noFill/>
        </p:spPr>
        <p:txBody>
          <a:bodyPr/>
          <a:lstStyle/>
          <a:p>
            <a:fld id="{652B916F-128D-42EC-B9E7-D973E2D8E37B}" type="slidenum">
              <a:rPr lang="x-none" smtClean="0">
                <a:latin typeface="Arial" pitchFamily="34" charset="0"/>
                <a:cs typeface="Arial" pitchFamily="34" charset="0"/>
              </a:rPr>
              <a:pPr/>
              <a:t>174</a:t>
            </a:fld>
            <a:endParaRPr lang="en-US" smtClean="0">
              <a:latin typeface="Arial" pitchFamily="34" charset="0"/>
              <a:cs typeface="Arial" pitchFamily="34" charset="0"/>
            </a:endParaRPr>
          </a:p>
        </p:txBody>
      </p:sp>
      <p:pic>
        <p:nvPicPr>
          <p:cNvPr id="1792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79205" name="Rectangle 3"/>
          <p:cNvSpPr>
            <a:spLocks noGrp="1" noChangeArrowheads="1"/>
          </p:cNvSpPr>
          <p:nvPr>
            <p:ph type="title"/>
          </p:nvPr>
        </p:nvSpPr>
        <p:spPr/>
        <p:txBody>
          <a:bodyPr/>
          <a:lstStyle/>
          <a:p>
            <a:r>
              <a:rPr lang="en-US" smtClean="0"/>
              <a:t>Purple Release</a:t>
            </a:r>
          </a:p>
        </p:txBody>
      </p:sp>
      <p:sp>
        <p:nvSpPr>
          <p:cNvPr id="179206"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79207" name="Group 5"/>
          <p:cNvGrpSpPr>
            <a:grpSpLocks/>
          </p:cNvGrpSpPr>
          <p:nvPr/>
        </p:nvGrpSpPr>
        <p:grpSpPr bwMode="auto">
          <a:xfrm>
            <a:off x="2093913" y="1966913"/>
            <a:ext cx="1884362" cy="1879600"/>
            <a:chOff x="1085" y="1162"/>
            <a:chExt cx="1187" cy="1184"/>
          </a:xfrm>
        </p:grpSpPr>
        <p:grpSp>
          <p:nvGrpSpPr>
            <p:cNvPr id="179237" name="Group 6"/>
            <p:cNvGrpSpPr>
              <a:grpSpLocks/>
            </p:cNvGrpSpPr>
            <p:nvPr/>
          </p:nvGrpSpPr>
          <p:grpSpPr bwMode="auto">
            <a:xfrm>
              <a:off x="1107" y="1538"/>
              <a:ext cx="856" cy="808"/>
              <a:chOff x="1008" y="2720"/>
              <a:chExt cx="856" cy="808"/>
            </a:xfrm>
          </p:grpSpPr>
          <p:sp>
            <p:nvSpPr>
              <p:cNvPr id="179239"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79240"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1"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2"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3"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4"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5"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6"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47"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79238"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79208" name="Group 17"/>
          <p:cNvGrpSpPr>
            <a:grpSpLocks/>
          </p:cNvGrpSpPr>
          <p:nvPr/>
        </p:nvGrpSpPr>
        <p:grpSpPr bwMode="auto">
          <a:xfrm>
            <a:off x="5703886" y="1998663"/>
            <a:ext cx="1184274" cy="1792287"/>
            <a:chOff x="2446" y="1182"/>
            <a:chExt cx="746" cy="1129"/>
          </a:xfrm>
        </p:grpSpPr>
        <p:grpSp>
          <p:nvGrpSpPr>
            <p:cNvPr id="179225" name="Group 18"/>
            <p:cNvGrpSpPr>
              <a:grpSpLocks/>
            </p:cNvGrpSpPr>
            <p:nvPr/>
          </p:nvGrpSpPr>
          <p:grpSpPr bwMode="auto">
            <a:xfrm>
              <a:off x="2446" y="1572"/>
              <a:ext cx="712" cy="739"/>
              <a:chOff x="2496" y="2725"/>
              <a:chExt cx="712" cy="739"/>
            </a:xfrm>
          </p:grpSpPr>
          <p:sp>
            <p:nvSpPr>
              <p:cNvPr id="179227"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79228"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79229" name="Group 21"/>
              <p:cNvGrpSpPr>
                <a:grpSpLocks/>
              </p:cNvGrpSpPr>
              <p:nvPr/>
            </p:nvGrpSpPr>
            <p:grpSpPr bwMode="auto">
              <a:xfrm>
                <a:off x="3072" y="2832"/>
                <a:ext cx="136" cy="632"/>
                <a:chOff x="3072" y="2832"/>
                <a:chExt cx="136" cy="632"/>
              </a:xfrm>
            </p:grpSpPr>
            <p:sp>
              <p:nvSpPr>
                <p:cNvPr id="179234"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5"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6"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79230" name="Group 25"/>
              <p:cNvGrpSpPr>
                <a:grpSpLocks/>
              </p:cNvGrpSpPr>
              <p:nvPr/>
            </p:nvGrpSpPr>
            <p:grpSpPr bwMode="auto">
              <a:xfrm flipH="1">
                <a:off x="2496" y="2832"/>
                <a:ext cx="136" cy="632"/>
                <a:chOff x="3072" y="2832"/>
                <a:chExt cx="136" cy="632"/>
              </a:xfrm>
            </p:grpSpPr>
            <p:sp>
              <p:nvSpPr>
                <p:cNvPr id="179231"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2"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33"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79226" name="Rectangle 29"/>
            <p:cNvSpPr>
              <a:spLocks noChangeArrowheads="1"/>
            </p:cNvSpPr>
            <p:nvPr/>
          </p:nvSpPr>
          <p:spPr bwMode="auto">
            <a:xfrm>
              <a:off x="2473" y="1182"/>
              <a:ext cx="719"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swap</a:t>
              </a:r>
            </a:p>
          </p:txBody>
        </p:sp>
      </p:grpSp>
      <p:sp>
        <p:nvSpPr>
          <p:cNvPr id="179209" name="Rectangle 30"/>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79210" name="Rectangle 31"/>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79211" name="Line 32"/>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79212" name="Freeform 33"/>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79213" name="Group 34"/>
          <p:cNvGrpSpPr>
            <a:grpSpLocks/>
          </p:cNvGrpSpPr>
          <p:nvPr/>
        </p:nvGrpSpPr>
        <p:grpSpPr bwMode="auto">
          <a:xfrm>
            <a:off x="5126038" y="5186363"/>
            <a:ext cx="280987" cy="400050"/>
            <a:chOff x="3749" y="3267"/>
            <a:chExt cx="177" cy="252"/>
          </a:xfrm>
        </p:grpSpPr>
        <p:sp>
          <p:nvSpPr>
            <p:cNvPr id="179222" name="Line 35"/>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3" name="Line 36"/>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4" name="Line 37"/>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79214" name="Rectangle 38"/>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79215" name="Rectangle 39"/>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79216" name="Line 40"/>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79217" name="Group 41"/>
          <p:cNvGrpSpPr>
            <a:grpSpLocks/>
          </p:cNvGrpSpPr>
          <p:nvPr/>
        </p:nvGrpSpPr>
        <p:grpSpPr bwMode="auto">
          <a:xfrm>
            <a:off x="7783513" y="4352925"/>
            <a:ext cx="280987" cy="400050"/>
            <a:chOff x="3749" y="3267"/>
            <a:chExt cx="177" cy="252"/>
          </a:xfrm>
        </p:grpSpPr>
        <p:sp>
          <p:nvSpPr>
            <p:cNvPr id="179219" name="Line 42"/>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0" name="Line 43"/>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9221" name="Line 44"/>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79218" name="Freeform 45"/>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extLst>
      <p:ext uri="{BB962C8B-B14F-4D97-AF65-F5344CB8AC3E}">
        <p14:creationId xmlns:p14="http://schemas.microsoft.com/office/powerpoint/2010/main" val="1429285907"/>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smtClean="0"/>
              <a:t>Art of Multiprocessor Programming</a:t>
            </a:r>
          </a:p>
        </p:txBody>
      </p:sp>
      <p:sp>
        <p:nvSpPr>
          <p:cNvPr id="180227" name="Slide Number Placeholder 4"/>
          <p:cNvSpPr>
            <a:spLocks noGrp="1"/>
          </p:cNvSpPr>
          <p:nvPr>
            <p:ph type="sldNum" sz="quarter" idx="11"/>
          </p:nvPr>
        </p:nvSpPr>
        <p:spPr>
          <a:noFill/>
        </p:spPr>
        <p:txBody>
          <a:bodyPr/>
          <a:lstStyle/>
          <a:p>
            <a:fld id="{FFACE600-1F9D-47F3-9E3A-72AEA8746720}" type="slidenum">
              <a:rPr lang="x-none" smtClean="0">
                <a:latin typeface="Arial" pitchFamily="34" charset="0"/>
                <a:cs typeface="Arial" pitchFamily="34" charset="0"/>
              </a:rPr>
              <a:pPr/>
              <a:t>175</a:t>
            </a:fld>
            <a:endParaRPr lang="en-US" smtClean="0">
              <a:latin typeface="Arial" pitchFamily="34" charset="0"/>
              <a:cs typeface="Arial" pitchFamily="34" charset="0"/>
            </a:endParaRPr>
          </a:p>
        </p:txBody>
      </p:sp>
      <p:pic>
        <p:nvPicPr>
          <p:cNvPr id="1802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0229" name="Rectangle 3"/>
          <p:cNvSpPr>
            <a:spLocks noGrp="1" noChangeArrowheads="1"/>
          </p:cNvSpPr>
          <p:nvPr>
            <p:ph type="title"/>
          </p:nvPr>
        </p:nvSpPr>
        <p:spPr/>
        <p:txBody>
          <a:bodyPr/>
          <a:lstStyle/>
          <a:p>
            <a:r>
              <a:rPr lang="en-US" smtClean="0"/>
              <a:t>Purple Release</a:t>
            </a:r>
          </a:p>
        </p:txBody>
      </p:sp>
      <p:sp>
        <p:nvSpPr>
          <p:cNvPr id="180230"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0231" name="Group 5"/>
          <p:cNvGrpSpPr>
            <a:grpSpLocks/>
          </p:cNvGrpSpPr>
          <p:nvPr/>
        </p:nvGrpSpPr>
        <p:grpSpPr bwMode="auto">
          <a:xfrm>
            <a:off x="2093913" y="1966913"/>
            <a:ext cx="1884362" cy="1879600"/>
            <a:chOff x="1085" y="1162"/>
            <a:chExt cx="1187" cy="1184"/>
          </a:xfrm>
        </p:grpSpPr>
        <p:grpSp>
          <p:nvGrpSpPr>
            <p:cNvPr id="180262" name="Group 6"/>
            <p:cNvGrpSpPr>
              <a:grpSpLocks/>
            </p:cNvGrpSpPr>
            <p:nvPr/>
          </p:nvGrpSpPr>
          <p:grpSpPr bwMode="auto">
            <a:xfrm>
              <a:off x="1107" y="1538"/>
              <a:ext cx="856" cy="808"/>
              <a:chOff x="1008" y="2720"/>
              <a:chExt cx="856" cy="808"/>
            </a:xfrm>
          </p:grpSpPr>
          <p:sp>
            <p:nvSpPr>
              <p:cNvPr id="180264"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0265"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6"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7"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8"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9"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70"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71"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72"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0263"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0232" name="Group 17"/>
          <p:cNvGrpSpPr>
            <a:grpSpLocks/>
          </p:cNvGrpSpPr>
          <p:nvPr/>
        </p:nvGrpSpPr>
        <p:grpSpPr bwMode="auto">
          <a:xfrm>
            <a:off x="5703886" y="1998663"/>
            <a:ext cx="1184274" cy="1792287"/>
            <a:chOff x="2446" y="1182"/>
            <a:chExt cx="746" cy="1129"/>
          </a:xfrm>
        </p:grpSpPr>
        <p:grpSp>
          <p:nvGrpSpPr>
            <p:cNvPr id="180250" name="Group 18"/>
            <p:cNvGrpSpPr>
              <a:grpSpLocks/>
            </p:cNvGrpSpPr>
            <p:nvPr/>
          </p:nvGrpSpPr>
          <p:grpSpPr bwMode="auto">
            <a:xfrm>
              <a:off x="2446" y="1572"/>
              <a:ext cx="712" cy="739"/>
              <a:chOff x="2496" y="2725"/>
              <a:chExt cx="712" cy="739"/>
            </a:xfrm>
          </p:grpSpPr>
          <p:sp>
            <p:nvSpPr>
              <p:cNvPr id="180252"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0253"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0254" name="Group 21"/>
              <p:cNvGrpSpPr>
                <a:grpSpLocks/>
              </p:cNvGrpSpPr>
              <p:nvPr/>
            </p:nvGrpSpPr>
            <p:grpSpPr bwMode="auto">
              <a:xfrm>
                <a:off x="3072" y="2832"/>
                <a:ext cx="136" cy="632"/>
                <a:chOff x="3072" y="2832"/>
                <a:chExt cx="136" cy="632"/>
              </a:xfrm>
            </p:grpSpPr>
            <p:sp>
              <p:nvSpPr>
                <p:cNvPr id="180259"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0"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61"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0255" name="Group 25"/>
              <p:cNvGrpSpPr>
                <a:grpSpLocks/>
              </p:cNvGrpSpPr>
              <p:nvPr/>
            </p:nvGrpSpPr>
            <p:grpSpPr bwMode="auto">
              <a:xfrm flipH="1">
                <a:off x="2496" y="2832"/>
                <a:ext cx="136" cy="632"/>
                <a:chOff x="3072" y="2832"/>
                <a:chExt cx="136" cy="632"/>
              </a:xfrm>
            </p:grpSpPr>
            <p:sp>
              <p:nvSpPr>
                <p:cNvPr id="180256"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57"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58"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0251" name="Rectangle 29"/>
            <p:cNvSpPr>
              <a:spLocks noChangeArrowheads="1"/>
            </p:cNvSpPr>
            <p:nvPr/>
          </p:nvSpPr>
          <p:spPr bwMode="auto">
            <a:xfrm>
              <a:off x="2473" y="1182"/>
              <a:ext cx="719"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swap</a:t>
              </a:r>
            </a:p>
          </p:txBody>
        </p:sp>
      </p:grpSp>
      <p:sp>
        <p:nvSpPr>
          <p:cNvPr id="180233" name="Rectangle 30"/>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0234" name="Rectangle 31"/>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0235" name="Line 32"/>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0236" name="Freeform 33"/>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0237" name="Group 34"/>
          <p:cNvGrpSpPr>
            <a:grpSpLocks/>
          </p:cNvGrpSpPr>
          <p:nvPr/>
        </p:nvGrpSpPr>
        <p:grpSpPr bwMode="auto">
          <a:xfrm>
            <a:off x="5126038" y="5186363"/>
            <a:ext cx="280987" cy="400050"/>
            <a:chOff x="3749" y="3267"/>
            <a:chExt cx="177" cy="252"/>
          </a:xfrm>
        </p:grpSpPr>
        <p:sp>
          <p:nvSpPr>
            <p:cNvPr id="180247" name="Line 35"/>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8" name="Line 36"/>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9" name="Line 37"/>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0238" name="Rectangle 38"/>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80239" name="Rectangle 39"/>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0240" name="Line 40"/>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0241" name="Group 41"/>
          <p:cNvGrpSpPr>
            <a:grpSpLocks/>
          </p:cNvGrpSpPr>
          <p:nvPr/>
        </p:nvGrpSpPr>
        <p:grpSpPr bwMode="auto">
          <a:xfrm>
            <a:off x="7783513" y="4352925"/>
            <a:ext cx="280987" cy="400050"/>
            <a:chOff x="3749" y="3267"/>
            <a:chExt cx="177" cy="252"/>
          </a:xfrm>
        </p:grpSpPr>
        <p:sp>
          <p:nvSpPr>
            <p:cNvPr id="180244" name="Line 42"/>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5" name="Line 43"/>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246" name="Line 44"/>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0242" name="Freeform 45"/>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0243" name="AutoShape 46"/>
          <p:cNvSpPr>
            <a:spLocks noChangeArrowheads="1"/>
          </p:cNvSpPr>
          <p:nvPr/>
        </p:nvSpPr>
        <p:spPr bwMode="auto">
          <a:xfrm>
            <a:off x="3350004" y="967642"/>
            <a:ext cx="4595812" cy="1066800"/>
          </a:xfrm>
          <a:prstGeom prst="wedgeRoundRectCallout">
            <a:avLst>
              <a:gd name="adj1" fmla="val -51579"/>
              <a:gd name="adj2" fmla="val 145580"/>
              <a:gd name="adj3" fmla="val 16667"/>
            </a:avLst>
          </a:prstGeom>
          <a:solidFill>
            <a:schemeClr val="bg1"/>
          </a:solidFill>
          <a:ln w="38100">
            <a:solidFill>
              <a:srgbClr val="FF00FF"/>
            </a:solidFill>
            <a:miter lim="800000"/>
            <a:headEnd/>
            <a:tailEnd/>
          </a:ln>
        </p:spPr>
        <p:txBody>
          <a:bodyPr anchor="ctr"/>
          <a:lstStyle/>
          <a:p>
            <a:pPr algn="ctr"/>
            <a:r>
              <a:rPr lang="en-US" sz="2400" b="0" dirty="0" smtClean="0">
                <a:solidFill>
                  <a:srgbClr val="FF00FF"/>
                </a:solidFill>
                <a:latin typeface="Arial" pitchFamily="34" charset="0"/>
                <a:cs typeface="Arial" pitchFamily="34" charset="0"/>
              </a:rPr>
              <a:t>I don’t see a successor. But by </a:t>
            </a:r>
            <a:r>
              <a:rPr lang="en-US" sz="2400" b="0" dirty="0">
                <a:solidFill>
                  <a:srgbClr val="FF00FF"/>
                </a:solidFill>
                <a:latin typeface="Arial" pitchFamily="34" charset="0"/>
                <a:cs typeface="Arial" pitchFamily="34" charset="0"/>
              </a:rPr>
              <a:t>looking at the queue, I see another thread is active</a:t>
            </a:r>
          </a:p>
        </p:txBody>
      </p:sp>
    </p:spTree>
    <p:extLst>
      <p:ext uri="{BB962C8B-B14F-4D97-AF65-F5344CB8AC3E}">
        <p14:creationId xmlns:p14="http://schemas.microsoft.com/office/powerpoint/2010/main" val="1608655007"/>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smtClean="0"/>
              <a:t>Art of Multiprocessor Programming</a:t>
            </a:r>
          </a:p>
        </p:txBody>
      </p:sp>
      <p:sp>
        <p:nvSpPr>
          <p:cNvPr id="181251" name="Slide Number Placeholder 4"/>
          <p:cNvSpPr>
            <a:spLocks noGrp="1"/>
          </p:cNvSpPr>
          <p:nvPr>
            <p:ph type="sldNum" sz="quarter" idx="11"/>
          </p:nvPr>
        </p:nvSpPr>
        <p:spPr>
          <a:noFill/>
        </p:spPr>
        <p:txBody>
          <a:bodyPr/>
          <a:lstStyle/>
          <a:p>
            <a:fld id="{9F95752A-ACD8-4CDD-8332-B16530961058}" type="slidenum">
              <a:rPr lang="x-none" smtClean="0">
                <a:latin typeface="Arial" pitchFamily="34" charset="0"/>
                <a:cs typeface="Arial" pitchFamily="34" charset="0"/>
              </a:rPr>
              <a:pPr/>
              <a:t>176</a:t>
            </a:fld>
            <a:endParaRPr lang="en-US" smtClean="0">
              <a:latin typeface="Arial" pitchFamily="34" charset="0"/>
              <a:cs typeface="Arial" pitchFamily="34" charset="0"/>
            </a:endParaRPr>
          </a:p>
        </p:txBody>
      </p:sp>
      <p:pic>
        <p:nvPicPr>
          <p:cNvPr id="1812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1253" name="Rectangle 3"/>
          <p:cNvSpPr>
            <a:spLocks noGrp="1" noChangeArrowheads="1"/>
          </p:cNvSpPr>
          <p:nvPr>
            <p:ph type="title"/>
          </p:nvPr>
        </p:nvSpPr>
        <p:spPr/>
        <p:txBody>
          <a:bodyPr/>
          <a:lstStyle/>
          <a:p>
            <a:r>
              <a:rPr lang="en-US" smtClean="0"/>
              <a:t>Purple Release</a:t>
            </a:r>
          </a:p>
        </p:txBody>
      </p:sp>
      <p:sp>
        <p:nvSpPr>
          <p:cNvPr id="181254"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1255" name="Group 5"/>
          <p:cNvGrpSpPr>
            <a:grpSpLocks/>
          </p:cNvGrpSpPr>
          <p:nvPr/>
        </p:nvGrpSpPr>
        <p:grpSpPr bwMode="auto">
          <a:xfrm>
            <a:off x="2093913" y="1966913"/>
            <a:ext cx="1884362" cy="1879600"/>
            <a:chOff x="1085" y="1162"/>
            <a:chExt cx="1187" cy="1184"/>
          </a:xfrm>
        </p:grpSpPr>
        <p:grpSp>
          <p:nvGrpSpPr>
            <p:cNvPr id="181287" name="Group 6"/>
            <p:cNvGrpSpPr>
              <a:grpSpLocks/>
            </p:cNvGrpSpPr>
            <p:nvPr/>
          </p:nvGrpSpPr>
          <p:grpSpPr bwMode="auto">
            <a:xfrm>
              <a:off x="1107" y="1538"/>
              <a:ext cx="856" cy="808"/>
              <a:chOff x="1008" y="2720"/>
              <a:chExt cx="856" cy="808"/>
            </a:xfrm>
          </p:grpSpPr>
          <p:sp>
            <p:nvSpPr>
              <p:cNvPr id="181289"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1290"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1"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2"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3"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4"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5"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6"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97"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1288"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1256" name="Group 17"/>
          <p:cNvGrpSpPr>
            <a:grpSpLocks/>
          </p:cNvGrpSpPr>
          <p:nvPr/>
        </p:nvGrpSpPr>
        <p:grpSpPr bwMode="auto">
          <a:xfrm>
            <a:off x="5703886" y="1998663"/>
            <a:ext cx="1184274" cy="1792287"/>
            <a:chOff x="2446" y="1182"/>
            <a:chExt cx="746" cy="1129"/>
          </a:xfrm>
        </p:grpSpPr>
        <p:grpSp>
          <p:nvGrpSpPr>
            <p:cNvPr id="181275" name="Group 18"/>
            <p:cNvGrpSpPr>
              <a:grpSpLocks/>
            </p:cNvGrpSpPr>
            <p:nvPr/>
          </p:nvGrpSpPr>
          <p:grpSpPr bwMode="auto">
            <a:xfrm>
              <a:off x="2446" y="1572"/>
              <a:ext cx="712" cy="739"/>
              <a:chOff x="2496" y="2725"/>
              <a:chExt cx="712" cy="739"/>
            </a:xfrm>
          </p:grpSpPr>
          <p:sp>
            <p:nvSpPr>
              <p:cNvPr id="181277" name="Rectangle 19"/>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1278" name="Freeform 2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1279" name="Group 21"/>
              <p:cNvGrpSpPr>
                <a:grpSpLocks/>
              </p:cNvGrpSpPr>
              <p:nvPr/>
            </p:nvGrpSpPr>
            <p:grpSpPr bwMode="auto">
              <a:xfrm>
                <a:off x="3072" y="2832"/>
                <a:ext cx="136" cy="632"/>
                <a:chOff x="3072" y="2832"/>
                <a:chExt cx="136" cy="632"/>
              </a:xfrm>
            </p:grpSpPr>
            <p:sp>
              <p:nvSpPr>
                <p:cNvPr id="181284" name="Freeform 2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85" name="Freeform 2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86" name="Freeform 2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1280" name="Group 25"/>
              <p:cNvGrpSpPr>
                <a:grpSpLocks/>
              </p:cNvGrpSpPr>
              <p:nvPr/>
            </p:nvGrpSpPr>
            <p:grpSpPr bwMode="auto">
              <a:xfrm flipH="1">
                <a:off x="2496" y="2832"/>
                <a:ext cx="136" cy="632"/>
                <a:chOff x="3072" y="2832"/>
                <a:chExt cx="136" cy="632"/>
              </a:xfrm>
            </p:grpSpPr>
            <p:sp>
              <p:nvSpPr>
                <p:cNvPr id="181281" name="Freeform 2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82" name="Freeform 2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83" name="Freeform 2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1276" name="Rectangle 29"/>
            <p:cNvSpPr>
              <a:spLocks noChangeArrowheads="1"/>
            </p:cNvSpPr>
            <p:nvPr/>
          </p:nvSpPr>
          <p:spPr bwMode="auto">
            <a:xfrm>
              <a:off x="2473" y="1182"/>
              <a:ext cx="719"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swap</a:t>
              </a:r>
            </a:p>
          </p:txBody>
        </p:sp>
      </p:grpSp>
      <p:sp>
        <p:nvSpPr>
          <p:cNvPr id="181257" name="Rectangle 30"/>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1258" name="Rectangle 31"/>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1259" name="Line 32"/>
          <p:cNvSpPr>
            <a:spLocks noChangeShapeType="1"/>
          </p:cNvSpPr>
          <p:nvPr/>
        </p:nvSpPr>
        <p:spPr bwMode="auto">
          <a:xfrm>
            <a:off x="4195763" y="5389563"/>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1260" name="Freeform 33"/>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1261" name="Group 34"/>
          <p:cNvGrpSpPr>
            <a:grpSpLocks/>
          </p:cNvGrpSpPr>
          <p:nvPr/>
        </p:nvGrpSpPr>
        <p:grpSpPr bwMode="auto">
          <a:xfrm>
            <a:off x="5126038" y="5186363"/>
            <a:ext cx="280987" cy="400050"/>
            <a:chOff x="3749" y="3267"/>
            <a:chExt cx="177" cy="252"/>
          </a:xfrm>
        </p:grpSpPr>
        <p:sp>
          <p:nvSpPr>
            <p:cNvPr id="181272" name="Line 35"/>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73" name="Line 36"/>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74" name="Line 37"/>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1262" name="Rectangle 38"/>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81263" name="Rectangle 39"/>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1264" name="Line 40"/>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1265" name="Group 41"/>
          <p:cNvGrpSpPr>
            <a:grpSpLocks/>
          </p:cNvGrpSpPr>
          <p:nvPr/>
        </p:nvGrpSpPr>
        <p:grpSpPr bwMode="auto">
          <a:xfrm>
            <a:off x="7783513" y="4352925"/>
            <a:ext cx="280987" cy="400050"/>
            <a:chOff x="3749" y="3267"/>
            <a:chExt cx="177" cy="252"/>
          </a:xfrm>
        </p:grpSpPr>
        <p:sp>
          <p:nvSpPr>
            <p:cNvPr id="181269" name="Line 42"/>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70" name="Line 43"/>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271" name="Line 44"/>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1266" name="Freeform 45"/>
          <p:cNvSpPr>
            <a:spLocks/>
          </p:cNvSpPr>
          <p:nvPr/>
        </p:nvSpPr>
        <p:spPr bwMode="auto">
          <a:xfrm>
            <a:off x="3109913" y="3224213"/>
            <a:ext cx="2279650" cy="1716087"/>
          </a:xfrm>
          <a:custGeom>
            <a:avLst/>
            <a:gdLst>
              <a:gd name="T0" fmla="*/ 2147483647 w 1436"/>
              <a:gd name="T1" fmla="*/ 0 h 1081"/>
              <a:gd name="T2" fmla="*/ 2147483647 w 1436"/>
              <a:gd name="T3" fmla="*/ 2147483647 h 1081"/>
              <a:gd name="T4" fmla="*/ 2147483647 w 1436"/>
              <a:gd name="T5" fmla="*/ 2147483647 h 1081"/>
              <a:gd name="T6" fmla="*/ 0 60000 65536"/>
              <a:gd name="T7" fmla="*/ 0 60000 65536"/>
              <a:gd name="T8" fmla="*/ 0 60000 65536"/>
              <a:gd name="T9" fmla="*/ 0 w 1436"/>
              <a:gd name="T10" fmla="*/ 0 h 1081"/>
              <a:gd name="T11" fmla="*/ 1436 w 1436"/>
              <a:gd name="T12" fmla="*/ 1081 h 1081"/>
            </a:gdLst>
            <a:ahLst/>
            <a:cxnLst>
              <a:cxn ang="T6">
                <a:pos x="T0" y="T1"/>
              </a:cxn>
              <a:cxn ang="T7">
                <a:pos x="T2" y="T3"/>
              </a:cxn>
              <a:cxn ang="T8">
                <a:pos x="T4" y="T5"/>
              </a:cxn>
            </a:cxnLst>
            <a:rect l="T9" t="T10" r="T11" b="T12"/>
            <a:pathLst>
              <a:path w="1436" h="1081">
                <a:moveTo>
                  <a:pt x="1436" y="0"/>
                </a:moveTo>
                <a:cubicBezTo>
                  <a:pt x="1236" y="69"/>
                  <a:pt x="468" y="234"/>
                  <a:pt x="234" y="414"/>
                </a:cubicBezTo>
                <a:cubicBezTo>
                  <a:pt x="0" y="594"/>
                  <a:pt x="66" y="970"/>
                  <a:pt x="32" y="1081"/>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51" name="AutoShape 46"/>
          <p:cNvSpPr>
            <a:spLocks noChangeArrowheads="1"/>
          </p:cNvSpPr>
          <p:nvPr/>
        </p:nvSpPr>
        <p:spPr bwMode="auto">
          <a:xfrm>
            <a:off x="3350004" y="967642"/>
            <a:ext cx="4595812" cy="1066800"/>
          </a:xfrm>
          <a:prstGeom prst="wedgeRoundRectCallout">
            <a:avLst>
              <a:gd name="adj1" fmla="val -51579"/>
              <a:gd name="adj2" fmla="val 145580"/>
              <a:gd name="adj3" fmla="val 16667"/>
            </a:avLst>
          </a:prstGeom>
          <a:solidFill>
            <a:schemeClr val="bg1"/>
          </a:solidFill>
          <a:ln w="38100">
            <a:solidFill>
              <a:srgbClr val="FF00FF"/>
            </a:solidFill>
            <a:miter lim="800000"/>
            <a:headEnd/>
            <a:tailEnd/>
          </a:ln>
        </p:spPr>
        <p:txBody>
          <a:bodyPr anchor="ctr"/>
          <a:lstStyle/>
          <a:p>
            <a:pPr algn="ctr"/>
            <a:r>
              <a:rPr lang="en-US" sz="2400" b="0" dirty="0" smtClean="0">
                <a:solidFill>
                  <a:srgbClr val="FF00FF"/>
                </a:solidFill>
                <a:latin typeface="Arial" pitchFamily="34" charset="0"/>
                <a:cs typeface="Arial" pitchFamily="34" charset="0"/>
              </a:rPr>
              <a:t>I don’t see a successor. But by </a:t>
            </a:r>
            <a:r>
              <a:rPr lang="en-US" sz="2400" b="0" dirty="0">
                <a:solidFill>
                  <a:srgbClr val="FF00FF"/>
                </a:solidFill>
                <a:latin typeface="Arial" pitchFamily="34" charset="0"/>
                <a:cs typeface="Arial" pitchFamily="34" charset="0"/>
              </a:rPr>
              <a:t>looking at the queue, I see another thread is active</a:t>
            </a:r>
          </a:p>
        </p:txBody>
      </p:sp>
      <p:sp>
        <p:nvSpPr>
          <p:cNvPr id="181268" name="AutoShape 47"/>
          <p:cNvSpPr>
            <a:spLocks noChangeArrowheads="1"/>
          </p:cNvSpPr>
          <p:nvPr/>
        </p:nvSpPr>
        <p:spPr bwMode="auto">
          <a:xfrm>
            <a:off x="5171545" y="5224992"/>
            <a:ext cx="3820054" cy="1412875"/>
          </a:xfrm>
          <a:prstGeom prst="wedgeRoundRectCallout">
            <a:avLst>
              <a:gd name="adj1" fmla="val -74885"/>
              <a:gd name="adj2" fmla="val -33680"/>
              <a:gd name="adj3" fmla="val 16667"/>
            </a:avLst>
          </a:prstGeom>
          <a:solidFill>
            <a:schemeClr val="bg1"/>
          </a:solidFill>
          <a:ln w="38100">
            <a:solidFill>
              <a:srgbClr val="FF00FF"/>
            </a:solidFill>
            <a:miter lim="800000"/>
            <a:headEnd/>
            <a:tailEnd/>
          </a:ln>
        </p:spPr>
        <p:txBody>
          <a:bodyPr anchor="ctr"/>
          <a:lstStyle/>
          <a:p>
            <a:pPr algn="ctr"/>
            <a:r>
              <a:rPr lang="en-US" sz="2400" b="0" dirty="0">
                <a:solidFill>
                  <a:srgbClr val="FF00FF"/>
                </a:solidFill>
                <a:latin typeface="Arial" pitchFamily="34" charset="0"/>
                <a:cs typeface="Arial" pitchFamily="34" charset="0"/>
              </a:rPr>
              <a:t>I have to </a:t>
            </a:r>
            <a:r>
              <a:rPr lang="en-US" sz="2400" b="0" dirty="0" smtClean="0">
                <a:solidFill>
                  <a:srgbClr val="FF00FF"/>
                </a:solidFill>
                <a:latin typeface="Arial" pitchFamily="34" charset="0"/>
                <a:cs typeface="Arial" pitchFamily="34" charset="0"/>
              </a:rPr>
              <a:t>release that thread so must wait for it to identify its node</a:t>
            </a:r>
            <a:endParaRPr lang="en-US" sz="2400" b="0" dirty="0">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1796925657"/>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Art of Multiprocessor Programming</a:t>
            </a:r>
          </a:p>
        </p:txBody>
      </p:sp>
      <p:sp>
        <p:nvSpPr>
          <p:cNvPr id="182275" name="Slide Number Placeholder 4"/>
          <p:cNvSpPr>
            <a:spLocks noGrp="1"/>
          </p:cNvSpPr>
          <p:nvPr>
            <p:ph type="sldNum" sz="quarter" idx="11"/>
          </p:nvPr>
        </p:nvSpPr>
        <p:spPr>
          <a:noFill/>
        </p:spPr>
        <p:txBody>
          <a:bodyPr/>
          <a:lstStyle/>
          <a:p>
            <a:fld id="{85488F66-A471-45C6-B807-F03503ABB1E7}" type="slidenum">
              <a:rPr lang="x-none" smtClean="0">
                <a:latin typeface="Arial" pitchFamily="34" charset="0"/>
                <a:cs typeface="Arial" pitchFamily="34" charset="0"/>
              </a:rPr>
              <a:pPr/>
              <a:t>177</a:t>
            </a:fld>
            <a:endParaRPr lang="en-US" smtClean="0">
              <a:latin typeface="Arial" pitchFamily="34" charset="0"/>
              <a:cs typeface="Arial" pitchFamily="34" charset="0"/>
            </a:endParaRPr>
          </a:p>
        </p:txBody>
      </p:sp>
      <p:pic>
        <p:nvPicPr>
          <p:cNvPr id="1822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2277" name="Rectangle 3"/>
          <p:cNvSpPr>
            <a:spLocks noGrp="1" noChangeArrowheads="1"/>
          </p:cNvSpPr>
          <p:nvPr>
            <p:ph type="title"/>
          </p:nvPr>
        </p:nvSpPr>
        <p:spPr/>
        <p:txBody>
          <a:bodyPr/>
          <a:lstStyle/>
          <a:p>
            <a:r>
              <a:rPr lang="en-US" smtClean="0"/>
              <a:t>Purple Release</a:t>
            </a:r>
          </a:p>
        </p:txBody>
      </p:sp>
      <p:sp>
        <p:nvSpPr>
          <p:cNvPr id="182278"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2279" name="Group 5"/>
          <p:cNvGrpSpPr>
            <a:grpSpLocks/>
          </p:cNvGrpSpPr>
          <p:nvPr/>
        </p:nvGrpSpPr>
        <p:grpSpPr bwMode="auto">
          <a:xfrm>
            <a:off x="2093913" y="1966913"/>
            <a:ext cx="1884362" cy="1879600"/>
            <a:chOff x="1085" y="1162"/>
            <a:chExt cx="1187" cy="1184"/>
          </a:xfrm>
        </p:grpSpPr>
        <p:grpSp>
          <p:nvGrpSpPr>
            <p:cNvPr id="182305" name="Group 6"/>
            <p:cNvGrpSpPr>
              <a:grpSpLocks/>
            </p:cNvGrpSpPr>
            <p:nvPr/>
          </p:nvGrpSpPr>
          <p:grpSpPr bwMode="auto">
            <a:xfrm>
              <a:off x="1107" y="1538"/>
              <a:ext cx="856" cy="808"/>
              <a:chOff x="1008" y="2720"/>
              <a:chExt cx="856" cy="808"/>
            </a:xfrm>
          </p:grpSpPr>
          <p:sp>
            <p:nvSpPr>
              <p:cNvPr id="182307"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2308"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09"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0"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1"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2"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3"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4"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15"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2306"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2280" name="Group 17"/>
          <p:cNvGrpSpPr>
            <a:grpSpLocks/>
          </p:cNvGrpSpPr>
          <p:nvPr/>
        </p:nvGrpSpPr>
        <p:grpSpPr bwMode="auto">
          <a:xfrm>
            <a:off x="5703888" y="2617788"/>
            <a:ext cx="1130300" cy="1173162"/>
            <a:chOff x="2496" y="2725"/>
            <a:chExt cx="712" cy="739"/>
          </a:xfrm>
        </p:grpSpPr>
        <p:sp>
          <p:nvSpPr>
            <p:cNvPr id="182295" name="Rectangle 18"/>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2296" name="Freeform 1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2297" name="Group 20"/>
            <p:cNvGrpSpPr>
              <a:grpSpLocks/>
            </p:cNvGrpSpPr>
            <p:nvPr/>
          </p:nvGrpSpPr>
          <p:grpSpPr bwMode="auto">
            <a:xfrm>
              <a:off x="3072" y="2832"/>
              <a:ext cx="136" cy="632"/>
              <a:chOff x="3072" y="2832"/>
              <a:chExt cx="136" cy="632"/>
            </a:xfrm>
          </p:grpSpPr>
          <p:sp>
            <p:nvSpPr>
              <p:cNvPr id="182302" name="Freeform 2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03" name="Freeform 2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04" name="Freeform 2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2298" name="Group 24"/>
            <p:cNvGrpSpPr>
              <a:grpSpLocks/>
            </p:cNvGrpSpPr>
            <p:nvPr/>
          </p:nvGrpSpPr>
          <p:grpSpPr bwMode="auto">
            <a:xfrm flipH="1">
              <a:off x="2496" y="2832"/>
              <a:ext cx="136" cy="632"/>
              <a:chOff x="3072" y="2832"/>
              <a:chExt cx="136" cy="632"/>
            </a:xfrm>
          </p:grpSpPr>
          <p:sp>
            <p:nvSpPr>
              <p:cNvPr id="182299" name="Freeform 2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00" name="Freeform 2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301" name="Freeform 2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2281" name="Rectangle 28"/>
          <p:cNvSpPr>
            <a:spLocks noChangeArrowheads="1"/>
          </p:cNvSpPr>
          <p:nvPr/>
        </p:nvSpPr>
        <p:spPr bwMode="auto">
          <a:xfrm>
            <a:off x="4873652" y="1998663"/>
            <a:ext cx="2916183"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prepare to spin</a:t>
            </a:r>
          </a:p>
        </p:txBody>
      </p:sp>
      <p:sp>
        <p:nvSpPr>
          <p:cNvPr id="182282" name="Rectangle 29"/>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2283" name="Rectangle 30"/>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2284" name="Freeform 31"/>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2285" name="Freeform 32"/>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2286" name="Rectangle 33"/>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2287" name="Rectangle 34"/>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2288" name="Line 35"/>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2289" name="Group 36"/>
          <p:cNvGrpSpPr>
            <a:grpSpLocks/>
          </p:cNvGrpSpPr>
          <p:nvPr/>
        </p:nvGrpSpPr>
        <p:grpSpPr bwMode="auto">
          <a:xfrm>
            <a:off x="7783513" y="4352925"/>
            <a:ext cx="280987" cy="400050"/>
            <a:chOff x="3749" y="3267"/>
            <a:chExt cx="177" cy="252"/>
          </a:xfrm>
        </p:grpSpPr>
        <p:sp>
          <p:nvSpPr>
            <p:cNvPr id="182292" name="Line 37"/>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293" name="Line 38"/>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294" name="Line 39"/>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2290" name="Freeform 43"/>
          <p:cNvSpPr>
            <a:spLocks/>
          </p:cNvSpPr>
          <p:nvPr/>
        </p:nvSpPr>
        <p:spPr bwMode="auto">
          <a:xfrm flipH="1">
            <a:off x="5886450" y="3702050"/>
            <a:ext cx="661988" cy="7747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291" name="Freeform 44"/>
          <p:cNvSpPr>
            <a:spLocks/>
          </p:cNvSpPr>
          <p:nvPr/>
        </p:nvSpPr>
        <p:spPr bwMode="auto">
          <a:xfrm flipH="1">
            <a:off x="4654550" y="3676650"/>
            <a:ext cx="1347788" cy="16764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Tree>
    <p:extLst>
      <p:ext uri="{BB962C8B-B14F-4D97-AF65-F5344CB8AC3E}">
        <p14:creationId xmlns:p14="http://schemas.microsoft.com/office/powerpoint/2010/main" val="3381842168"/>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Art of Multiprocessor Programming</a:t>
            </a:r>
          </a:p>
        </p:txBody>
      </p:sp>
      <p:sp>
        <p:nvSpPr>
          <p:cNvPr id="183299" name="Slide Number Placeholder 4"/>
          <p:cNvSpPr>
            <a:spLocks noGrp="1"/>
          </p:cNvSpPr>
          <p:nvPr>
            <p:ph type="sldNum" sz="quarter" idx="11"/>
          </p:nvPr>
        </p:nvSpPr>
        <p:spPr>
          <a:noFill/>
        </p:spPr>
        <p:txBody>
          <a:bodyPr/>
          <a:lstStyle/>
          <a:p>
            <a:fld id="{A545B15A-0220-499F-A59A-929468033343}" type="slidenum">
              <a:rPr lang="x-none" smtClean="0">
                <a:latin typeface="Arial" pitchFamily="34" charset="0"/>
                <a:cs typeface="Arial" pitchFamily="34" charset="0"/>
              </a:rPr>
              <a:pPr/>
              <a:t>178</a:t>
            </a:fld>
            <a:endParaRPr lang="en-US" smtClean="0">
              <a:latin typeface="Arial" pitchFamily="34" charset="0"/>
              <a:cs typeface="Arial" pitchFamily="34" charset="0"/>
            </a:endParaRPr>
          </a:p>
        </p:txBody>
      </p:sp>
      <p:pic>
        <p:nvPicPr>
          <p:cNvPr id="18330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3301" name="Rectangle 3"/>
          <p:cNvSpPr>
            <a:spLocks noGrp="1" noChangeArrowheads="1"/>
          </p:cNvSpPr>
          <p:nvPr>
            <p:ph type="title"/>
          </p:nvPr>
        </p:nvSpPr>
        <p:spPr/>
        <p:txBody>
          <a:bodyPr/>
          <a:lstStyle/>
          <a:p>
            <a:r>
              <a:rPr lang="en-US" smtClean="0"/>
              <a:t>Purple Release</a:t>
            </a:r>
          </a:p>
        </p:txBody>
      </p:sp>
      <p:sp>
        <p:nvSpPr>
          <p:cNvPr id="183302"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3303" name="Group 5"/>
          <p:cNvGrpSpPr>
            <a:grpSpLocks/>
          </p:cNvGrpSpPr>
          <p:nvPr/>
        </p:nvGrpSpPr>
        <p:grpSpPr bwMode="auto">
          <a:xfrm>
            <a:off x="2093913" y="1966913"/>
            <a:ext cx="1884362" cy="1879600"/>
            <a:chOff x="1085" y="1162"/>
            <a:chExt cx="1187" cy="1184"/>
          </a:xfrm>
        </p:grpSpPr>
        <p:grpSp>
          <p:nvGrpSpPr>
            <p:cNvPr id="183328" name="Group 6"/>
            <p:cNvGrpSpPr>
              <a:grpSpLocks/>
            </p:cNvGrpSpPr>
            <p:nvPr/>
          </p:nvGrpSpPr>
          <p:grpSpPr bwMode="auto">
            <a:xfrm>
              <a:off x="1107" y="1538"/>
              <a:ext cx="856" cy="808"/>
              <a:chOff x="1008" y="2720"/>
              <a:chExt cx="856" cy="808"/>
            </a:xfrm>
          </p:grpSpPr>
          <p:sp>
            <p:nvSpPr>
              <p:cNvPr id="183330"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3331"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2"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3"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4"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5"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6"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7"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38"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3329"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3304" name="Group 17"/>
          <p:cNvGrpSpPr>
            <a:grpSpLocks/>
          </p:cNvGrpSpPr>
          <p:nvPr/>
        </p:nvGrpSpPr>
        <p:grpSpPr bwMode="auto">
          <a:xfrm>
            <a:off x="5703888" y="2617788"/>
            <a:ext cx="1130300" cy="1173162"/>
            <a:chOff x="2496" y="2725"/>
            <a:chExt cx="712" cy="739"/>
          </a:xfrm>
        </p:grpSpPr>
        <p:sp>
          <p:nvSpPr>
            <p:cNvPr id="183318" name="Rectangle 18"/>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3319" name="Freeform 1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3320" name="Group 20"/>
            <p:cNvGrpSpPr>
              <a:grpSpLocks/>
            </p:cNvGrpSpPr>
            <p:nvPr/>
          </p:nvGrpSpPr>
          <p:grpSpPr bwMode="auto">
            <a:xfrm>
              <a:off x="3072" y="2832"/>
              <a:ext cx="136" cy="632"/>
              <a:chOff x="3072" y="2832"/>
              <a:chExt cx="136" cy="632"/>
            </a:xfrm>
          </p:grpSpPr>
          <p:sp>
            <p:nvSpPr>
              <p:cNvPr id="183325" name="Freeform 2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26" name="Freeform 2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27" name="Freeform 2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3321" name="Group 24"/>
            <p:cNvGrpSpPr>
              <a:grpSpLocks/>
            </p:cNvGrpSpPr>
            <p:nvPr/>
          </p:nvGrpSpPr>
          <p:grpSpPr bwMode="auto">
            <a:xfrm flipH="1">
              <a:off x="2496" y="2832"/>
              <a:ext cx="136" cy="632"/>
              <a:chOff x="3072" y="2832"/>
              <a:chExt cx="136" cy="632"/>
            </a:xfrm>
          </p:grpSpPr>
          <p:sp>
            <p:nvSpPr>
              <p:cNvPr id="183322" name="Freeform 2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23" name="Freeform 2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24" name="Freeform 2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3305" name="Rectangle 28"/>
          <p:cNvSpPr>
            <a:spLocks noChangeArrowheads="1"/>
          </p:cNvSpPr>
          <p:nvPr/>
        </p:nvSpPr>
        <p:spPr bwMode="auto">
          <a:xfrm>
            <a:off x="5467651"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83306" name="Rectangle 29"/>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3307" name="Rectangle 30"/>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3308" name="Freeform 31"/>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3309" name="Freeform 32"/>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3310" name="Rectangle 33"/>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3311" name="Rectangle 34"/>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3312" name="Line 35"/>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3313" name="Group 36"/>
          <p:cNvGrpSpPr>
            <a:grpSpLocks/>
          </p:cNvGrpSpPr>
          <p:nvPr/>
        </p:nvGrpSpPr>
        <p:grpSpPr bwMode="auto">
          <a:xfrm>
            <a:off x="7783513" y="4352925"/>
            <a:ext cx="280987" cy="400050"/>
            <a:chOff x="3749" y="3267"/>
            <a:chExt cx="177" cy="252"/>
          </a:xfrm>
        </p:grpSpPr>
        <p:sp>
          <p:nvSpPr>
            <p:cNvPr id="183315" name="Line 37"/>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16" name="Line 38"/>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317" name="Line 39"/>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3314" name="AutoShape 40"/>
          <p:cNvSpPr>
            <a:spLocks noChangeArrowheads="1"/>
          </p:cNvSpPr>
          <p:nvPr/>
        </p:nvSpPr>
        <p:spPr bwMode="auto">
          <a:xfrm>
            <a:off x="5021263"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Tree>
    <p:extLst>
      <p:ext uri="{BB962C8B-B14F-4D97-AF65-F5344CB8AC3E}">
        <p14:creationId xmlns:p14="http://schemas.microsoft.com/office/powerpoint/2010/main" val="974049299"/>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Art of Multiprocessor Programming</a:t>
            </a:r>
          </a:p>
        </p:txBody>
      </p:sp>
      <p:sp>
        <p:nvSpPr>
          <p:cNvPr id="184323" name="Slide Number Placeholder 4"/>
          <p:cNvSpPr>
            <a:spLocks noGrp="1"/>
          </p:cNvSpPr>
          <p:nvPr>
            <p:ph type="sldNum" sz="quarter" idx="11"/>
          </p:nvPr>
        </p:nvSpPr>
        <p:spPr>
          <a:noFill/>
        </p:spPr>
        <p:txBody>
          <a:bodyPr/>
          <a:lstStyle/>
          <a:p>
            <a:fld id="{143F88D1-3861-4311-B81A-C9DF5B9BB458}" type="slidenum">
              <a:rPr lang="x-none" smtClean="0">
                <a:latin typeface="Arial" pitchFamily="34" charset="0"/>
                <a:cs typeface="Arial" pitchFamily="34" charset="0"/>
              </a:rPr>
              <a:pPr/>
              <a:t>179</a:t>
            </a:fld>
            <a:endParaRPr lang="en-US" smtClean="0">
              <a:latin typeface="Arial" pitchFamily="34" charset="0"/>
              <a:cs typeface="Arial" pitchFamily="34" charset="0"/>
            </a:endParaRPr>
          </a:p>
        </p:txBody>
      </p:sp>
      <p:pic>
        <p:nvPicPr>
          <p:cNvPr id="1843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4325" name="Rectangle 3"/>
          <p:cNvSpPr>
            <a:spLocks noGrp="1" noChangeArrowheads="1"/>
          </p:cNvSpPr>
          <p:nvPr>
            <p:ph type="title"/>
          </p:nvPr>
        </p:nvSpPr>
        <p:spPr/>
        <p:txBody>
          <a:bodyPr/>
          <a:lstStyle/>
          <a:p>
            <a:r>
              <a:rPr lang="en-US" smtClean="0"/>
              <a:t>Purple Release</a:t>
            </a:r>
          </a:p>
        </p:txBody>
      </p:sp>
      <p:sp>
        <p:nvSpPr>
          <p:cNvPr id="184326"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4327" name="Group 5"/>
          <p:cNvGrpSpPr>
            <a:grpSpLocks/>
          </p:cNvGrpSpPr>
          <p:nvPr/>
        </p:nvGrpSpPr>
        <p:grpSpPr bwMode="auto">
          <a:xfrm>
            <a:off x="2093913" y="1966913"/>
            <a:ext cx="1884362" cy="1879600"/>
            <a:chOff x="1085" y="1162"/>
            <a:chExt cx="1187" cy="1184"/>
          </a:xfrm>
        </p:grpSpPr>
        <p:grpSp>
          <p:nvGrpSpPr>
            <p:cNvPr id="184354" name="Group 6"/>
            <p:cNvGrpSpPr>
              <a:grpSpLocks/>
            </p:cNvGrpSpPr>
            <p:nvPr/>
          </p:nvGrpSpPr>
          <p:grpSpPr bwMode="auto">
            <a:xfrm>
              <a:off x="1107" y="1538"/>
              <a:ext cx="856" cy="808"/>
              <a:chOff x="1008" y="2720"/>
              <a:chExt cx="856" cy="808"/>
            </a:xfrm>
          </p:grpSpPr>
          <p:sp>
            <p:nvSpPr>
              <p:cNvPr id="184356"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4357"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58"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59"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60"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61"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62"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63"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64"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4355"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4328" name="Group 17"/>
          <p:cNvGrpSpPr>
            <a:grpSpLocks/>
          </p:cNvGrpSpPr>
          <p:nvPr/>
        </p:nvGrpSpPr>
        <p:grpSpPr bwMode="auto">
          <a:xfrm>
            <a:off x="5703888" y="2617788"/>
            <a:ext cx="1130300" cy="1173162"/>
            <a:chOff x="2496" y="2725"/>
            <a:chExt cx="712" cy="739"/>
          </a:xfrm>
        </p:grpSpPr>
        <p:sp>
          <p:nvSpPr>
            <p:cNvPr id="184344" name="Rectangle 18"/>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4345" name="Freeform 1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4346" name="Group 20"/>
            <p:cNvGrpSpPr>
              <a:grpSpLocks/>
            </p:cNvGrpSpPr>
            <p:nvPr/>
          </p:nvGrpSpPr>
          <p:grpSpPr bwMode="auto">
            <a:xfrm>
              <a:off x="3072" y="2832"/>
              <a:ext cx="136" cy="632"/>
              <a:chOff x="3072" y="2832"/>
              <a:chExt cx="136" cy="632"/>
            </a:xfrm>
          </p:grpSpPr>
          <p:sp>
            <p:nvSpPr>
              <p:cNvPr id="184351" name="Freeform 2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52" name="Freeform 2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53" name="Freeform 2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4347" name="Group 24"/>
            <p:cNvGrpSpPr>
              <a:grpSpLocks/>
            </p:cNvGrpSpPr>
            <p:nvPr/>
          </p:nvGrpSpPr>
          <p:grpSpPr bwMode="auto">
            <a:xfrm flipH="1">
              <a:off x="2496" y="2832"/>
              <a:ext cx="136" cy="632"/>
              <a:chOff x="3072" y="2832"/>
              <a:chExt cx="136" cy="632"/>
            </a:xfrm>
          </p:grpSpPr>
          <p:sp>
            <p:nvSpPr>
              <p:cNvPr id="184348" name="Freeform 2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49" name="Freeform 2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50" name="Freeform 2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4329" name="Rectangle 28"/>
          <p:cNvSpPr>
            <a:spLocks noChangeArrowheads="1"/>
          </p:cNvSpPr>
          <p:nvPr/>
        </p:nvSpPr>
        <p:spPr bwMode="auto">
          <a:xfrm>
            <a:off x="5467651"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84330" name="Rectangle 29"/>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4331" name="Rectangle 30"/>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4332" name="Freeform 31"/>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4333" name="Freeform 32"/>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4334" name="Rectangle 33"/>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4335" name="Rectangle 34"/>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4336" name="Line 35"/>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4337" name="Group 36"/>
          <p:cNvGrpSpPr>
            <a:grpSpLocks/>
          </p:cNvGrpSpPr>
          <p:nvPr/>
        </p:nvGrpSpPr>
        <p:grpSpPr bwMode="auto">
          <a:xfrm>
            <a:off x="7783513" y="4352925"/>
            <a:ext cx="280987" cy="400050"/>
            <a:chOff x="3749" y="3267"/>
            <a:chExt cx="177" cy="252"/>
          </a:xfrm>
        </p:grpSpPr>
        <p:sp>
          <p:nvSpPr>
            <p:cNvPr id="184341" name="Line 37"/>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42" name="Line 38"/>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4343" name="Line 39"/>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4338" name="AutoShape 40"/>
          <p:cNvSpPr>
            <a:spLocks noChangeArrowheads="1"/>
          </p:cNvSpPr>
          <p:nvPr/>
        </p:nvSpPr>
        <p:spPr bwMode="auto">
          <a:xfrm>
            <a:off x="5021263"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84339" name="Rectangle 42"/>
          <p:cNvSpPr>
            <a:spLocks noChangeArrowheads="1"/>
          </p:cNvSpPr>
          <p:nvPr/>
        </p:nvSpPr>
        <p:spPr bwMode="auto">
          <a:xfrm>
            <a:off x="5495925" y="415607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
        <p:nvSpPr>
          <p:cNvPr id="184340" name="Freeform 43"/>
          <p:cNvSpPr>
            <a:spLocks/>
          </p:cNvSpPr>
          <p:nvPr/>
        </p:nvSpPr>
        <p:spPr bwMode="auto">
          <a:xfrm flipH="1" flipV="1">
            <a:off x="3244850" y="3397250"/>
            <a:ext cx="2401888" cy="1054100"/>
          </a:xfrm>
          <a:custGeom>
            <a:avLst/>
            <a:gdLst>
              <a:gd name="T0" fmla="*/ 0 w 913"/>
              <a:gd name="T1" fmla="*/ 0 h 1291"/>
              <a:gd name="T2" fmla="*/ 2147483647 w 913"/>
              <a:gd name="T3" fmla="*/ 2147483647 h 1291"/>
              <a:gd name="T4" fmla="*/ 2147483647 w 913"/>
              <a:gd name="T5" fmla="*/ 2147483647 h 1291"/>
              <a:gd name="T6" fmla="*/ 2147483647 w 913"/>
              <a:gd name="T7" fmla="*/ 2147483647 h 1291"/>
              <a:gd name="T8" fmla="*/ 2147483647 w 913"/>
              <a:gd name="T9" fmla="*/ 2147483647 h 1291"/>
              <a:gd name="T10" fmla="*/ 2147483647 w 913"/>
              <a:gd name="T11" fmla="*/ 2147483647 h 1291"/>
              <a:gd name="T12" fmla="*/ 2147483647 w 913"/>
              <a:gd name="T13" fmla="*/ 2147483647 h 1291"/>
              <a:gd name="T14" fmla="*/ 0 60000 65536"/>
              <a:gd name="T15" fmla="*/ 0 60000 65536"/>
              <a:gd name="T16" fmla="*/ 0 60000 65536"/>
              <a:gd name="T17" fmla="*/ 0 60000 65536"/>
              <a:gd name="T18" fmla="*/ 0 60000 65536"/>
              <a:gd name="T19" fmla="*/ 0 60000 65536"/>
              <a:gd name="T20" fmla="*/ 0 60000 65536"/>
              <a:gd name="T21" fmla="*/ 0 w 913"/>
              <a:gd name="T22" fmla="*/ 0 h 1291"/>
              <a:gd name="T23" fmla="*/ 913 w 913"/>
              <a:gd name="T24" fmla="*/ 1291 h 1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1291">
                <a:moveTo>
                  <a:pt x="0" y="0"/>
                </a:moveTo>
                <a:lnTo>
                  <a:pt x="516" y="715"/>
                </a:lnTo>
                <a:lnTo>
                  <a:pt x="456" y="487"/>
                </a:lnTo>
                <a:lnTo>
                  <a:pt x="913" y="1291"/>
                </a:lnTo>
                <a:lnTo>
                  <a:pt x="387" y="189"/>
                </a:lnTo>
                <a:lnTo>
                  <a:pt x="397" y="407"/>
                </a:lnTo>
                <a:lnTo>
                  <a:pt x="10" y="20"/>
                </a:lnTo>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Tree>
    <p:extLst>
      <p:ext uri="{BB962C8B-B14F-4D97-AF65-F5344CB8AC3E}">
        <p14:creationId xmlns:p14="http://schemas.microsoft.com/office/powerpoint/2010/main" val="22984732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Art of Multiprocessor Programming</a:t>
            </a:r>
          </a:p>
        </p:txBody>
      </p:sp>
      <p:sp>
        <p:nvSpPr>
          <p:cNvPr id="19459" name="Slide Number Placeholder 4"/>
          <p:cNvSpPr>
            <a:spLocks noGrp="1"/>
          </p:cNvSpPr>
          <p:nvPr>
            <p:ph type="sldNum" sz="quarter" idx="11"/>
          </p:nvPr>
        </p:nvSpPr>
        <p:spPr>
          <a:noFill/>
        </p:spPr>
        <p:txBody>
          <a:bodyPr/>
          <a:lstStyle/>
          <a:p>
            <a:fld id="{DC3A2113-4618-46BE-A929-4AE0DD54F54C}" type="slidenum">
              <a:rPr lang="x-none" smtClean="0">
                <a:cs typeface="Arial" pitchFamily="34" charset="0"/>
              </a:rPr>
              <a:pPr/>
              <a:t>18</a:t>
            </a:fld>
            <a:endParaRPr lang="en-US" smtClean="0">
              <a:cs typeface="Arial" pitchFamily="34" charset="0"/>
            </a:endParaRPr>
          </a:p>
        </p:txBody>
      </p:sp>
      <p:sp>
        <p:nvSpPr>
          <p:cNvPr id="19460" name="Rectangle 2"/>
          <p:cNvSpPr>
            <a:spLocks noGrp="1" noChangeArrowheads="1"/>
          </p:cNvSpPr>
          <p:nvPr>
            <p:ph type="title"/>
          </p:nvPr>
        </p:nvSpPr>
        <p:spPr/>
        <p:txBody>
          <a:bodyPr/>
          <a:lstStyle/>
          <a:p>
            <a:r>
              <a:rPr lang="en-US" smtClean="0"/>
              <a:t>Review: Test-and-Set</a:t>
            </a:r>
          </a:p>
        </p:txBody>
      </p:sp>
      <p:sp>
        <p:nvSpPr>
          <p:cNvPr id="19461" name="Rectangle 3"/>
          <p:cNvSpPr>
            <a:spLocks noChangeArrowheads="1"/>
          </p:cNvSpPr>
          <p:nvPr/>
        </p:nvSpPr>
        <p:spPr bwMode="auto">
          <a:xfrm>
            <a:off x="947738" y="1981200"/>
            <a:ext cx="7153275" cy="3268587"/>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public class</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boolean</a:t>
            </a:r>
            <a:r>
              <a:rPr lang="en-US" sz="2400" dirty="0">
                <a:solidFill>
                  <a:schemeClr val="folHlink"/>
                </a:solidFill>
                <a:latin typeface="Courier New" pitchFamily="49" charset="0"/>
                <a:cs typeface="Courier New" pitchFamily="49" charset="0"/>
              </a:rPr>
              <a:t> value;</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public synchronized </a:t>
            </a:r>
            <a:r>
              <a:rPr lang="en-US" sz="2400" dirty="0" err="1">
                <a:solidFill>
                  <a:schemeClr val="folHlink"/>
                </a:solidFill>
                <a:latin typeface="Courier New" pitchFamily="49" charset="0"/>
                <a:cs typeface="Courier New" pitchFamily="49" charset="0"/>
              </a:rPr>
              <a:t>boolean</a:t>
            </a: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getAndSet</a:t>
            </a:r>
            <a:r>
              <a:rPr lang="en-US" sz="2400" dirty="0">
                <a:solidFill>
                  <a:schemeClr val="folHlink"/>
                </a:solidFill>
                <a:latin typeface="Courier New" pitchFamily="49" charset="0"/>
                <a:cs typeface="Courier New" pitchFamily="49" charset="0"/>
              </a:rPr>
              <a:t>(</a:t>
            </a:r>
            <a:r>
              <a:rPr lang="en-US" sz="2400" dirty="0" err="1">
                <a:solidFill>
                  <a:schemeClr val="folHlink"/>
                </a:solidFill>
                <a:latin typeface="Courier New" pitchFamily="49" charset="0"/>
                <a:cs typeface="Courier New" pitchFamily="49" charset="0"/>
              </a:rPr>
              <a:t>boolean</a:t>
            </a: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newValue</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boolean</a:t>
            </a:r>
            <a:r>
              <a:rPr lang="en-US" sz="2400" dirty="0">
                <a:solidFill>
                  <a:schemeClr val="folHlink"/>
                </a:solidFill>
                <a:latin typeface="Courier New" pitchFamily="49" charset="0"/>
                <a:cs typeface="Courier New" pitchFamily="49" charset="0"/>
              </a:rPr>
              <a:t> prior = value;</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value = </a:t>
            </a:r>
            <a:r>
              <a:rPr lang="en-US" sz="2400" dirty="0" err="1">
                <a:solidFill>
                  <a:schemeClr val="folHlink"/>
                </a:solidFill>
                <a:latin typeface="Courier New" pitchFamily="49" charset="0"/>
                <a:cs typeface="Courier New" pitchFamily="49" charset="0"/>
              </a:rPr>
              <a:t>newValue</a:t>
            </a:r>
            <a:r>
              <a:rPr lang="en-US" sz="2400" dirty="0">
                <a:solidFill>
                  <a:schemeClr val="folHlink"/>
                </a:solidFill>
                <a:latin typeface="Courier New" pitchFamily="49" charset="0"/>
                <a:cs typeface="Courier New" pitchFamily="49" charset="0"/>
              </a:rPr>
              <a:t>;</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return prior;</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rPr>
              <a:t>}</a:t>
            </a:r>
          </a:p>
        </p:txBody>
      </p:sp>
      <p:sp>
        <p:nvSpPr>
          <p:cNvPr id="19462" name="AutoShape 5"/>
          <p:cNvSpPr>
            <a:spLocks noChangeArrowheads="1"/>
          </p:cNvSpPr>
          <p:nvPr/>
        </p:nvSpPr>
        <p:spPr bwMode="auto">
          <a:xfrm>
            <a:off x="893763" y="1890713"/>
            <a:ext cx="5610225" cy="533400"/>
          </a:xfrm>
          <a:prstGeom prst="wedgeRoundRectCallout">
            <a:avLst>
              <a:gd name="adj1" fmla="val 30079"/>
              <a:gd name="adj2" fmla="val 42321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9463" name="Text Box 6"/>
          <p:cNvSpPr txBox="1">
            <a:spLocks noChangeArrowheads="1"/>
          </p:cNvSpPr>
          <p:nvPr/>
        </p:nvSpPr>
        <p:spPr bwMode="auto">
          <a:xfrm>
            <a:off x="2528888" y="4416425"/>
            <a:ext cx="5592762" cy="946150"/>
          </a:xfrm>
          <a:prstGeom prst="rect">
            <a:avLst/>
          </a:prstGeom>
          <a:noFill/>
          <a:ln w="9525">
            <a:noFill/>
            <a:miter lim="800000"/>
            <a:headEnd/>
            <a:tailEnd/>
          </a:ln>
        </p:spPr>
        <p:txBody>
          <a:bodyPr>
            <a:spAutoFit/>
          </a:bodyPr>
          <a:lstStyle/>
          <a:p>
            <a:pPr algn="ctr"/>
            <a:r>
              <a:rPr lang="en-US" sz="2800" dirty="0">
                <a:solidFill>
                  <a:srgbClr val="FF3300"/>
                </a:solidFill>
                <a:latin typeface="Arial" pitchFamily="34" charset="0"/>
                <a:cs typeface="Arial" pitchFamily="34" charset="0"/>
              </a:rPr>
              <a:t>Package</a:t>
            </a:r>
          </a:p>
          <a:p>
            <a:pPr algn="ctr"/>
            <a:r>
              <a:rPr lang="en-US" sz="2800" dirty="0" err="1">
                <a:solidFill>
                  <a:srgbClr val="FF3300"/>
                </a:solidFill>
                <a:latin typeface="Arial" pitchFamily="34" charset="0"/>
                <a:cs typeface="Arial" pitchFamily="34" charset="0"/>
              </a:rPr>
              <a:t>java.util.concurrent.atomic</a:t>
            </a:r>
            <a:endParaRPr lang="en-US" sz="280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Art of Multiprocessor Programming</a:t>
            </a:r>
          </a:p>
        </p:txBody>
      </p:sp>
      <p:sp>
        <p:nvSpPr>
          <p:cNvPr id="185347" name="Slide Number Placeholder 4"/>
          <p:cNvSpPr>
            <a:spLocks noGrp="1"/>
          </p:cNvSpPr>
          <p:nvPr>
            <p:ph type="sldNum" sz="quarter" idx="11"/>
          </p:nvPr>
        </p:nvSpPr>
        <p:spPr>
          <a:noFill/>
        </p:spPr>
        <p:txBody>
          <a:bodyPr/>
          <a:lstStyle/>
          <a:p>
            <a:fld id="{86391C96-CDB4-4C04-A99F-6F3BE8F61598}" type="slidenum">
              <a:rPr lang="x-none" smtClean="0">
                <a:latin typeface="Arial" pitchFamily="34" charset="0"/>
                <a:cs typeface="Arial" pitchFamily="34" charset="0"/>
              </a:rPr>
              <a:pPr/>
              <a:t>180</a:t>
            </a:fld>
            <a:endParaRPr lang="en-US" smtClean="0">
              <a:latin typeface="Arial" pitchFamily="34" charset="0"/>
              <a:cs typeface="Arial" pitchFamily="34" charset="0"/>
            </a:endParaRPr>
          </a:p>
        </p:txBody>
      </p:sp>
      <p:pic>
        <p:nvPicPr>
          <p:cNvPr id="1853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85349" name="Rectangle 3"/>
          <p:cNvSpPr>
            <a:spLocks noGrp="1" noChangeArrowheads="1"/>
          </p:cNvSpPr>
          <p:nvPr>
            <p:ph type="title"/>
          </p:nvPr>
        </p:nvSpPr>
        <p:spPr/>
        <p:txBody>
          <a:bodyPr/>
          <a:lstStyle/>
          <a:p>
            <a:r>
              <a:rPr lang="en-US" smtClean="0"/>
              <a:t>Purple Release</a:t>
            </a:r>
          </a:p>
        </p:txBody>
      </p:sp>
      <p:sp>
        <p:nvSpPr>
          <p:cNvPr id="185350" name="Rectangle 4"/>
          <p:cNvSpPr>
            <a:spLocks noChangeArrowheads="1"/>
          </p:cNvSpPr>
          <p:nvPr/>
        </p:nvSpPr>
        <p:spPr bwMode="auto">
          <a:xfrm>
            <a:off x="2813050" y="4997450"/>
            <a:ext cx="857250" cy="835025"/>
          </a:xfrm>
          <a:prstGeom prst="rect">
            <a:avLst/>
          </a:prstGeom>
          <a:solidFill>
            <a:srgbClr val="FF00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grpSp>
        <p:nvGrpSpPr>
          <p:cNvPr id="185351" name="Group 5"/>
          <p:cNvGrpSpPr>
            <a:grpSpLocks/>
          </p:cNvGrpSpPr>
          <p:nvPr/>
        </p:nvGrpSpPr>
        <p:grpSpPr bwMode="auto">
          <a:xfrm>
            <a:off x="2093913" y="1966913"/>
            <a:ext cx="1884362" cy="1879600"/>
            <a:chOff x="1085" y="1162"/>
            <a:chExt cx="1187" cy="1184"/>
          </a:xfrm>
        </p:grpSpPr>
        <p:grpSp>
          <p:nvGrpSpPr>
            <p:cNvPr id="185376" name="Group 6"/>
            <p:cNvGrpSpPr>
              <a:grpSpLocks/>
            </p:cNvGrpSpPr>
            <p:nvPr/>
          </p:nvGrpSpPr>
          <p:grpSpPr bwMode="auto">
            <a:xfrm>
              <a:off x="1107" y="1538"/>
              <a:ext cx="856" cy="808"/>
              <a:chOff x="1008" y="2720"/>
              <a:chExt cx="856" cy="808"/>
            </a:xfrm>
          </p:grpSpPr>
          <p:sp>
            <p:nvSpPr>
              <p:cNvPr id="185378" name="Rectangle 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5379"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0"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1"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2"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3"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4"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5"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86"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5377" name="Rectangle 16"/>
            <p:cNvSpPr>
              <a:spLocks noChangeArrowheads="1"/>
            </p:cNvSpPr>
            <p:nvPr/>
          </p:nvSpPr>
          <p:spPr bwMode="auto">
            <a:xfrm>
              <a:off x="1085" y="1162"/>
              <a:ext cx="1187"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releasing</a:t>
              </a:r>
            </a:p>
          </p:txBody>
        </p:sp>
      </p:grpSp>
      <p:grpSp>
        <p:nvGrpSpPr>
          <p:cNvPr id="185352" name="Group 17"/>
          <p:cNvGrpSpPr>
            <a:grpSpLocks/>
          </p:cNvGrpSpPr>
          <p:nvPr/>
        </p:nvGrpSpPr>
        <p:grpSpPr bwMode="auto">
          <a:xfrm>
            <a:off x="5703888" y="2617788"/>
            <a:ext cx="1130300" cy="1173162"/>
            <a:chOff x="2496" y="2725"/>
            <a:chExt cx="712" cy="739"/>
          </a:xfrm>
        </p:grpSpPr>
        <p:sp>
          <p:nvSpPr>
            <p:cNvPr id="185366" name="Rectangle 18"/>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5367" name="Freeform 1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5368" name="Group 20"/>
            <p:cNvGrpSpPr>
              <a:grpSpLocks/>
            </p:cNvGrpSpPr>
            <p:nvPr/>
          </p:nvGrpSpPr>
          <p:grpSpPr bwMode="auto">
            <a:xfrm>
              <a:off x="3072" y="2832"/>
              <a:ext cx="136" cy="632"/>
              <a:chOff x="3072" y="2832"/>
              <a:chExt cx="136" cy="632"/>
            </a:xfrm>
          </p:grpSpPr>
          <p:sp>
            <p:nvSpPr>
              <p:cNvPr id="185373" name="Freeform 2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74" name="Freeform 2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75" name="Freeform 2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5369" name="Group 24"/>
            <p:cNvGrpSpPr>
              <a:grpSpLocks/>
            </p:cNvGrpSpPr>
            <p:nvPr/>
          </p:nvGrpSpPr>
          <p:grpSpPr bwMode="auto">
            <a:xfrm flipH="1">
              <a:off x="2496" y="2832"/>
              <a:ext cx="136" cy="632"/>
              <a:chOff x="3072" y="2832"/>
              <a:chExt cx="136" cy="632"/>
            </a:xfrm>
          </p:grpSpPr>
          <p:sp>
            <p:nvSpPr>
              <p:cNvPr id="185370" name="Freeform 2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71" name="Freeform 2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72" name="Freeform 2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5353" name="Rectangle 29"/>
          <p:cNvSpPr>
            <a:spLocks noChangeArrowheads="1"/>
          </p:cNvSpPr>
          <p:nvPr/>
        </p:nvSpPr>
        <p:spPr bwMode="auto">
          <a:xfrm>
            <a:off x="914400" y="5262563"/>
            <a:ext cx="930275" cy="400050"/>
          </a:xfrm>
          <a:prstGeom prst="rect">
            <a:avLst/>
          </a:prstGeom>
          <a:solidFill>
            <a:srgbClr val="FFFF00"/>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5354" name="Rectangle 30"/>
          <p:cNvSpPr>
            <a:spLocks noChangeArrowheads="1"/>
          </p:cNvSpPr>
          <p:nvPr/>
        </p:nvSpPr>
        <p:spPr bwMode="auto">
          <a:xfrm>
            <a:off x="3670300" y="4999038"/>
            <a:ext cx="857250" cy="835025"/>
          </a:xfrm>
          <a:prstGeom prst="rect">
            <a:avLst/>
          </a:prstGeom>
          <a:solidFill>
            <a:srgbClr val="FF00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5355" name="Freeform 31"/>
          <p:cNvSpPr>
            <a:spLocks/>
          </p:cNvSpPr>
          <p:nvPr/>
        </p:nvSpPr>
        <p:spPr bwMode="auto">
          <a:xfrm>
            <a:off x="4195763" y="5037138"/>
            <a:ext cx="1739900" cy="427037"/>
          </a:xfrm>
          <a:custGeom>
            <a:avLst/>
            <a:gdLst>
              <a:gd name="T0" fmla="*/ 0 w 1096"/>
              <a:gd name="T1" fmla="*/ 2147483647 h 269"/>
              <a:gd name="T2" fmla="*/ 2147483647 w 1096"/>
              <a:gd name="T3" fmla="*/ 2147483647 h 269"/>
              <a:gd name="T4" fmla="*/ 2147483647 w 1096"/>
              <a:gd name="T5" fmla="*/ 0 h 269"/>
              <a:gd name="T6" fmla="*/ 0 60000 65536"/>
              <a:gd name="T7" fmla="*/ 0 60000 65536"/>
              <a:gd name="T8" fmla="*/ 0 60000 65536"/>
              <a:gd name="T9" fmla="*/ 0 w 1096"/>
              <a:gd name="T10" fmla="*/ 0 h 269"/>
              <a:gd name="T11" fmla="*/ 1096 w 1096"/>
              <a:gd name="T12" fmla="*/ 269 h 269"/>
            </a:gdLst>
            <a:ahLst/>
            <a:cxnLst>
              <a:cxn ang="T6">
                <a:pos x="T0" y="T1"/>
              </a:cxn>
              <a:cxn ang="T7">
                <a:pos x="T2" y="T3"/>
              </a:cxn>
              <a:cxn ang="T8">
                <a:pos x="T4" y="T5"/>
              </a:cxn>
            </a:cxnLst>
            <a:rect l="T9" t="T10" r="T11" b="T12"/>
            <a:pathLst>
              <a:path w="1096" h="269">
                <a:moveTo>
                  <a:pt x="0" y="222"/>
                </a:moveTo>
                <a:cubicBezTo>
                  <a:pt x="132" y="224"/>
                  <a:pt x="610" y="269"/>
                  <a:pt x="793" y="232"/>
                </a:cubicBezTo>
                <a:cubicBezTo>
                  <a:pt x="976" y="195"/>
                  <a:pt x="1033" y="48"/>
                  <a:pt x="1096" y="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5356" name="Freeform 32"/>
          <p:cNvSpPr>
            <a:spLocks/>
          </p:cNvSpPr>
          <p:nvPr/>
        </p:nvSpPr>
        <p:spPr bwMode="auto">
          <a:xfrm>
            <a:off x="1676400" y="4524375"/>
            <a:ext cx="3649663" cy="1044575"/>
          </a:xfrm>
          <a:custGeom>
            <a:avLst/>
            <a:gdLst>
              <a:gd name="T0" fmla="*/ 0 w 2299"/>
              <a:gd name="T1" fmla="*/ 2147483647 h 658"/>
              <a:gd name="T2" fmla="*/ 2147483647 w 2299"/>
              <a:gd name="T3" fmla="*/ 2147483647 h 658"/>
              <a:gd name="T4" fmla="*/ 2147483647 w 2299"/>
              <a:gd name="T5" fmla="*/ 2147483647 h 658"/>
              <a:gd name="T6" fmla="*/ 2147483647 w 2299"/>
              <a:gd name="T7" fmla="*/ 2147483647 h 658"/>
              <a:gd name="T8" fmla="*/ 0 60000 65536"/>
              <a:gd name="T9" fmla="*/ 0 60000 65536"/>
              <a:gd name="T10" fmla="*/ 0 60000 65536"/>
              <a:gd name="T11" fmla="*/ 0 60000 65536"/>
              <a:gd name="T12" fmla="*/ 0 w 2299"/>
              <a:gd name="T13" fmla="*/ 0 h 658"/>
              <a:gd name="T14" fmla="*/ 2299 w 2299"/>
              <a:gd name="T15" fmla="*/ 658 h 658"/>
            </a:gdLst>
            <a:ahLst/>
            <a:cxnLst>
              <a:cxn ang="T8">
                <a:pos x="T0" y="T1"/>
              </a:cxn>
              <a:cxn ang="T9">
                <a:pos x="T2" y="T3"/>
              </a:cxn>
              <a:cxn ang="T10">
                <a:pos x="T4" y="T5"/>
              </a:cxn>
              <a:cxn ang="T11">
                <a:pos x="T6" y="T7"/>
              </a:cxn>
            </a:cxnLst>
            <a:rect l="T12" t="T13" r="T14" b="T15"/>
            <a:pathLst>
              <a:path w="2299" h="658">
                <a:moveTo>
                  <a:pt x="0" y="581"/>
                </a:moveTo>
                <a:cubicBezTo>
                  <a:pt x="0" y="581"/>
                  <a:pt x="408" y="658"/>
                  <a:pt x="520" y="576"/>
                </a:cubicBezTo>
                <a:cubicBezTo>
                  <a:pt x="632" y="494"/>
                  <a:pt x="375" y="182"/>
                  <a:pt x="672" y="91"/>
                </a:cubicBezTo>
                <a:cubicBezTo>
                  <a:pt x="969" y="0"/>
                  <a:pt x="1960" y="43"/>
                  <a:pt x="2299" y="30"/>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5357" name="Rectangle 33"/>
          <p:cNvSpPr>
            <a:spLocks noChangeArrowheads="1"/>
          </p:cNvSpPr>
          <p:nvPr/>
        </p:nvSpPr>
        <p:spPr bwMode="auto">
          <a:xfrm>
            <a:off x="5470525" y="4164013"/>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5358" name="Rectangle 34"/>
          <p:cNvSpPr>
            <a:spLocks noChangeArrowheads="1"/>
          </p:cNvSpPr>
          <p:nvPr/>
        </p:nvSpPr>
        <p:spPr bwMode="auto">
          <a:xfrm>
            <a:off x="6327775" y="4165600"/>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5359" name="Line 35"/>
          <p:cNvSpPr>
            <a:spLocks noChangeShapeType="1"/>
          </p:cNvSpPr>
          <p:nvPr/>
        </p:nvSpPr>
        <p:spPr bwMode="auto">
          <a:xfrm>
            <a:off x="6853238" y="45561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5360" name="Group 36"/>
          <p:cNvGrpSpPr>
            <a:grpSpLocks/>
          </p:cNvGrpSpPr>
          <p:nvPr/>
        </p:nvGrpSpPr>
        <p:grpSpPr bwMode="auto">
          <a:xfrm>
            <a:off x="7783513" y="4352925"/>
            <a:ext cx="280987" cy="400050"/>
            <a:chOff x="3749" y="3267"/>
            <a:chExt cx="177" cy="252"/>
          </a:xfrm>
        </p:grpSpPr>
        <p:sp>
          <p:nvSpPr>
            <p:cNvPr id="185363" name="Line 37"/>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64" name="Line 38"/>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5365" name="Line 39"/>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5361" name="Rectangle 41"/>
          <p:cNvSpPr>
            <a:spLocks noChangeArrowheads="1"/>
          </p:cNvSpPr>
          <p:nvPr/>
        </p:nvSpPr>
        <p:spPr bwMode="auto">
          <a:xfrm>
            <a:off x="4621213" y="1978025"/>
            <a:ext cx="2954337" cy="579438"/>
          </a:xfrm>
          <a:prstGeom prst="rect">
            <a:avLst/>
          </a:prstGeom>
          <a:solidFill>
            <a:schemeClr val="bg1"/>
          </a:solidFill>
          <a:ln w="9525">
            <a:noFill/>
            <a:miter lim="800000"/>
            <a:headEnd/>
            <a:tailEnd/>
          </a:ln>
        </p:spPr>
        <p:txBody>
          <a:bodyPr>
            <a:spAutoFit/>
          </a:bodyPr>
          <a:lstStyle/>
          <a:p>
            <a:pPr algn="ctr"/>
            <a:r>
              <a:rPr lang="en-US" sz="3200" b="0">
                <a:solidFill>
                  <a:schemeClr val="tx1"/>
                </a:solidFill>
                <a:latin typeface="Arial" pitchFamily="34" charset="0"/>
                <a:cs typeface="Arial" pitchFamily="34" charset="0"/>
              </a:rPr>
              <a:t>Acquired lock</a:t>
            </a:r>
          </a:p>
        </p:txBody>
      </p:sp>
      <p:sp>
        <p:nvSpPr>
          <p:cNvPr id="185362" name="Rectangle 42"/>
          <p:cNvSpPr>
            <a:spLocks noChangeArrowheads="1"/>
          </p:cNvSpPr>
          <p:nvPr/>
        </p:nvSpPr>
        <p:spPr bwMode="auto">
          <a:xfrm>
            <a:off x="5495925" y="415607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false</a:t>
            </a:r>
          </a:p>
        </p:txBody>
      </p:sp>
    </p:spTree>
    <p:extLst>
      <p:ext uri="{BB962C8B-B14F-4D97-AF65-F5344CB8AC3E}">
        <p14:creationId xmlns:p14="http://schemas.microsoft.com/office/powerpoint/2010/main" val="103302698"/>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Art of Multiprocessor Programming</a:t>
            </a:r>
          </a:p>
        </p:txBody>
      </p:sp>
      <p:sp>
        <p:nvSpPr>
          <p:cNvPr id="174083" name="Slide Number Placeholder 4"/>
          <p:cNvSpPr>
            <a:spLocks noGrp="1"/>
          </p:cNvSpPr>
          <p:nvPr>
            <p:ph type="sldNum" sz="quarter" idx="11"/>
          </p:nvPr>
        </p:nvSpPr>
        <p:spPr>
          <a:noFill/>
        </p:spPr>
        <p:txBody>
          <a:bodyPr/>
          <a:lstStyle/>
          <a:p>
            <a:fld id="{8E5F6452-65BE-4154-9632-D4C58CD48DB8}" type="slidenum">
              <a:rPr lang="x-none" smtClean="0">
                <a:cs typeface="Arial" pitchFamily="34" charset="0"/>
              </a:rPr>
              <a:pPr/>
              <a:t>181</a:t>
            </a:fld>
            <a:endParaRPr lang="en-US" smtClean="0">
              <a:cs typeface="Arial" pitchFamily="34" charset="0"/>
            </a:endParaRPr>
          </a:p>
        </p:txBody>
      </p:sp>
      <p:sp>
        <p:nvSpPr>
          <p:cNvPr id="174084" name="Rectangle 3"/>
          <p:cNvSpPr>
            <a:spLocks noGrp="1" noChangeArrowheads="1"/>
          </p:cNvSpPr>
          <p:nvPr>
            <p:ph type="title"/>
          </p:nvPr>
        </p:nvSpPr>
        <p:spPr/>
        <p:txBody>
          <a:bodyPr/>
          <a:lstStyle/>
          <a:p>
            <a:r>
              <a:rPr lang="en-US" smtClean="0"/>
              <a:t>MCS Queue Unlock</a:t>
            </a:r>
          </a:p>
        </p:txBody>
      </p:sp>
      <p:sp>
        <p:nvSpPr>
          <p:cNvPr id="174085"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class</a:t>
            </a:r>
            <a:r>
              <a:rPr lang="en-US" sz="2400" dirty="0">
                <a:latin typeface="Courier New" pitchFamily="49" charset="0"/>
              </a:rPr>
              <a:t> </a:t>
            </a:r>
            <a:r>
              <a:rPr lang="en-US" sz="2400" dirty="0" err="1">
                <a:latin typeface="Courier New" pitchFamily="49" charset="0"/>
              </a:rPr>
              <a:t>MCSLock</a:t>
            </a:r>
            <a:r>
              <a:rPr lang="en-US" sz="2400" dirty="0">
                <a:latin typeface="Courier New" pitchFamily="49" charset="0"/>
              </a:rPr>
              <a:t> implements Lock {</a:t>
            </a:r>
          </a:p>
          <a:p>
            <a:pPr marL="342900" indent="-342900" algn="l">
              <a:spcBef>
                <a:spcPct val="20000"/>
              </a:spcBef>
            </a:pPr>
            <a:r>
              <a:rPr lang="en-US" sz="2400" dirty="0">
                <a:latin typeface="Courier New" pitchFamily="49" charset="0"/>
              </a:rPr>
              <a:t> </a:t>
            </a:r>
            <a:r>
              <a:rPr lang="en-US" sz="2400" dirty="0" err="1">
                <a:latin typeface="Courier New" pitchFamily="49" charset="0"/>
              </a:rPr>
              <a:t>AtomicReference</a:t>
            </a:r>
            <a:r>
              <a:rPr lang="en-US" sz="2400" dirty="0">
                <a:latin typeface="Courier New" pitchFamily="49" charset="0"/>
              </a:rPr>
              <a:t> tail;</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public void</a:t>
            </a:r>
            <a:r>
              <a:rPr lang="en-US" sz="2400" dirty="0">
                <a:latin typeface="Courier New" pitchFamily="49" charset="0"/>
              </a:rPr>
              <a:t> unlock()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qnode.next</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tail.CAS</a:t>
            </a:r>
            <a:r>
              <a:rPr lang="en-US" sz="2400" dirty="0">
                <a:latin typeface="Courier New" pitchFamily="49" charset="0"/>
              </a:rPr>
              <a:t>(</a:t>
            </a:r>
            <a:r>
              <a:rPr lang="en-US" sz="2400" dirty="0" err="1">
                <a:latin typeface="Courier New" pitchFamily="49" charset="0"/>
              </a:rPr>
              <a:t>qnode</a:t>
            </a:r>
            <a:r>
              <a:rPr lang="en-US" sz="2400" dirty="0">
                <a:latin typeface="Courier New" pitchFamily="49" charset="0"/>
              </a:rPr>
              <a:t>, </a:t>
            </a:r>
            <a:r>
              <a:rPr lang="en-US" sz="2400" dirty="0">
                <a:solidFill>
                  <a:schemeClr val="tx1"/>
                </a:solidFill>
                <a:latin typeface="Courier New" pitchFamily="49" charset="0"/>
              </a:rPr>
              <a:t>null</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return</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qnode.next</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err="1">
                <a:latin typeface="Courier New" pitchFamily="49" charset="0"/>
              </a:rPr>
              <a:t>qnode.next.locked</a:t>
            </a:r>
            <a:r>
              <a:rPr lang="en-US" sz="2400" dirty="0">
                <a:latin typeface="Courier New" pitchFamily="49" charset="0"/>
              </a:rPr>
              <a:t> = </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spcBef>
                <a:spcPct val="20000"/>
              </a:spcBef>
            </a:pPr>
            <a:r>
              <a:rPr lang="en-US" sz="2400" dirty="0">
                <a:latin typeface="Courier New" pitchFamily="49" charset="0"/>
              </a:rPr>
              <a:t>}}</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Art of Multiprocessor Programming</a:t>
            </a:r>
          </a:p>
        </p:txBody>
      </p:sp>
      <p:sp>
        <p:nvSpPr>
          <p:cNvPr id="175107" name="Slide Number Placeholder 4"/>
          <p:cNvSpPr>
            <a:spLocks noGrp="1"/>
          </p:cNvSpPr>
          <p:nvPr>
            <p:ph type="sldNum" sz="quarter" idx="11"/>
          </p:nvPr>
        </p:nvSpPr>
        <p:spPr>
          <a:noFill/>
        </p:spPr>
        <p:txBody>
          <a:bodyPr/>
          <a:lstStyle/>
          <a:p>
            <a:fld id="{737A73B1-98E2-405D-A31C-0BA6B209AC05}" type="slidenum">
              <a:rPr lang="x-none" smtClean="0">
                <a:cs typeface="Arial" pitchFamily="34" charset="0"/>
              </a:rPr>
              <a:pPr/>
              <a:t>182</a:t>
            </a:fld>
            <a:endParaRPr lang="en-US" smtClean="0">
              <a:cs typeface="Arial" pitchFamily="34" charset="0"/>
            </a:endParaRPr>
          </a:p>
        </p:txBody>
      </p:sp>
      <p:sp>
        <p:nvSpPr>
          <p:cNvPr id="175108" name="Rectangle 3"/>
          <p:cNvSpPr>
            <a:spLocks noGrp="1" noChangeArrowheads="1"/>
          </p:cNvSpPr>
          <p:nvPr>
            <p:ph type="title"/>
          </p:nvPr>
        </p:nvSpPr>
        <p:spPr/>
        <p:txBody>
          <a:bodyPr/>
          <a:lstStyle/>
          <a:p>
            <a:r>
              <a:rPr lang="en-US" smtClean="0"/>
              <a:t>MCS Queue Lock</a:t>
            </a:r>
          </a:p>
        </p:txBody>
      </p:sp>
      <p:sp>
        <p:nvSpPr>
          <p:cNvPr id="175109"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qnode.next</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if (</a:t>
            </a:r>
            <a:r>
              <a:rPr lang="en-US" sz="2400" dirty="0" err="1">
                <a:solidFill>
                  <a:schemeClr val="folHlink"/>
                </a:solidFill>
                <a:latin typeface="Courier New" pitchFamily="49" charset="0"/>
              </a:rPr>
              <a:t>tail.CAS</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null)</a:t>
            </a:r>
          </a:p>
          <a:p>
            <a:pPr marL="342900" indent="-342900" algn="l">
              <a:spcBef>
                <a:spcPct val="20000"/>
              </a:spcBef>
            </a:pPr>
            <a:r>
              <a:rPr lang="en-US" sz="2400" dirty="0">
                <a:solidFill>
                  <a:schemeClr val="folHlink"/>
                </a:solidFill>
                <a:latin typeface="Courier New" pitchFamily="49" charset="0"/>
              </a:rPr>
              <a:t>    return;</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qnode.next.locked</a:t>
            </a:r>
            <a:r>
              <a:rPr lang="en-US" sz="2400" dirty="0">
                <a:solidFill>
                  <a:schemeClr val="folHlink"/>
                </a:solidFill>
                <a:latin typeface="Courier New" pitchFamily="49" charset="0"/>
              </a:rPr>
              <a:t> = false;</a:t>
            </a:r>
          </a:p>
          <a:p>
            <a:pPr marL="342900" indent="-342900" algn="l">
              <a:spcBef>
                <a:spcPct val="20000"/>
              </a:spcBef>
            </a:pPr>
            <a:r>
              <a:rPr lang="en-US" sz="2400" dirty="0">
                <a:solidFill>
                  <a:schemeClr val="folHlink"/>
                </a:solidFill>
                <a:latin typeface="Courier New" pitchFamily="49" charset="0"/>
              </a:rPr>
              <a:t>}}</a:t>
            </a:r>
          </a:p>
        </p:txBody>
      </p:sp>
      <p:sp>
        <p:nvSpPr>
          <p:cNvPr id="175110" name="AutoShape 6"/>
          <p:cNvSpPr>
            <a:spLocks noChangeArrowheads="1"/>
          </p:cNvSpPr>
          <p:nvPr/>
        </p:nvSpPr>
        <p:spPr bwMode="auto">
          <a:xfrm>
            <a:off x="1042988" y="3130550"/>
            <a:ext cx="5419725" cy="458788"/>
          </a:xfrm>
          <a:prstGeom prst="wedgeRoundRectCallout">
            <a:avLst>
              <a:gd name="adj1" fmla="val 50292"/>
              <a:gd name="adj2" fmla="val 355537"/>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75111" name="Text Box 7"/>
          <p:cNvSpPr txBox="1">
            <a:spLocks noChangeArrowheads="1"/>
          </p:cNvSpPr>
          <p:nvPr/>
        </p:nvSpPr>
        <p:spPr bwMode="auto">
          <a:xfrm>
            <a:off x="5837238" y="5032375"/>
            <a:ext cx="2430462" cy="156966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Missing</a:t>
            </a:r>
          </a:p>
          <a:p>
            <a:pPr algn="ctr"/>
            <a:r>
              <a:rPr lang="en-US" sz="3200" dirty="0">
                <a:solidFill>
                  <a:srgbClr val="FF3300"/>
                </a:solidFill>
                <a:latin typeface="Arial" pitchFamily="34" charset="0"/>
                <a:cs typeface="Arial" pitchFamily="34" charset="0"/>
              </a:rPr>
              <a:t>successor?</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Art of Multiprocessor Programming</a:t>
            </a:r>
          </a:p>
        </p:txBody>
      </p:sp>
      <p:sp>
        <p:nvSpPr>
          <p:cNvPr id="176131" name="Slide Number Placeholder 4"/>
          <p:cNvSpPr>
            <a:spLocks noGrp="1"/>
          </p:cNvSpPr>
          <p:nvPr>
            <p:ph type="sldNum" sz="quarter" idx="11"/>
          </p:nvPr>
        </p:nvSpPr>
        <p:spPr>
          <a:noFill/>
        </p:spPr>
        <p:txBody>
          <a:bodyPr/>
          <a:lstStyle/>
          <a:p>
            <a:fld id="{443E462A-91B1-4680-962F-0B3130E2CE71}" type="slidenum">
              <a:rPr lang="x-none" smtClean="0">
                <a:cs typeface="Arial" pitchFamily="34" charset="0"/>
              </a:rPr>
              <a:pPr/>
              <a:t>183</a:t>
            </a:fld>
            <a:endParaRPr lang="en-US" smtClean="0">
              <a:cs typeface="Arial" pitchFamily="34" charset="0"/>
            </a:endParaRPr>
          </a:p>
        </p:txBody>
      </p:sp>
      <p:sp>
        <p:nvSpPr>
          <p:cNvPr id="176132" name="Rectangle 3"/>
          <p:cNvSpPr>
            <a:spLocks noGrp="1" noChangeArrowheads="1"/>
          </p:cNvSpPr>
          <p:nvPr>
            <p:ph type="title"/>
          </p:nvPr>
        </p:nvSpPr>
        <p:spPr/>
        <p:txBody>
          <a:bodyPr/>
          <a:lstStyle/>
          <a:p>
            <a:r>
              <a:rPr lang="en-US" smtClean="0"/>
              <a:t>MCS Queue Lock</a:t>
            </a:r>
          </a:p>
        </p:txBody>
      </p:sp>
      <p:sp>
        <p:nvSpPr>
          <p:cNvPr id="176133"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tail.CAS</a:t>
            </a:r>
            <a:r>
              <a:rPr lang="en-US" sz="2400" dirty="0">
                <a:latin typeface="Courier New" pitchFamily="49" charset="0"/>
              </a:rPr>
              <a:t>(</a:t>
            </a:r>
            <a:r>
              <a:rPr lang="en-US" sz="2400" dirty="0" err="1">
                <a:latin typeface="Courier New" pitchFamily="49" charset="0"/>
              </a:rPr>
              <a:t>qnode</a:t>
            </a:r>
            <a:r>
              <a:rPr lang="en-US" sz="2400" dirty="0">
                <a:latin typeface="Courier New" pitchFamily="49" charset="0"/>
              </a:rPr>
              <a:t>, </a:t>
            </a:r>
            <a:r>
              <a:rPr lang="en-US" sz="2400" dirty="0">
                <a:solidFill>
                  <a:schemeClr val="tx1"/>
                </a:solidFill>
                <a:latin typeface="Courier New" pitchFamily="49" charset="0"/>
              </a:rPr>
              <a:t>null</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return</a:t>
            </a:r>
            <a:r>
              <a:rPr lang="en-US" sz="2400" dirty="0">
                <a:latin typeface="Courier New" pitchFamily="49" charset="0"/>
              </a:rPr>
              <a:t>;</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while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qnode.next.locked</a:t>
            </a:r>
            <a:r>
              <a:rPr lang="en-US" sz="2400" dirty="0">
                <a:solidFill>
                  <a:schemeClr val="folHlink"/>
                </a:solidFill>
                <a:latin typeface="Courier New" pitchFamily="49" charset="0"/>
              </a:rPr>
              <a:t> = false;</a:t>
            </a:r>
          </a:p>
          <a:p>
            <a:pPr marL="342900" indent="-342900" algn="l">
              <a:spcBef>
                <a:spcPct val="20000"/>
              </a:spcBef>
            </a:pPr>
            <a:r>
              <a:rPr lang="en-US" sz="2400" dirty="0">
                <a:solidFill>
                  <a:schemeClr val="folHlink"/>
                </a:solidFill>
                <a:latin typeface="Courier New" pitchFamily="49" charset="0"/>
              </a:rPr>
              <a:t>}}</a:t>
            </a:r>
          </a:p>
        </p:txBody>
      </p:sp>
      <p:sp>
        <p:nvSpPr>
          <p:cNvPr id="176134" name="Text Box 6"/>
          <p:cNvSpPr txBox="1">
            <a:spLocks noChangeArrowheads="1"/>
          </p:cNvSpPr>
          <p:nvPr/>
        </p:nvSpPr>
        <p:spPr bwMode="auto">
          <a:xfrm>
            <a:off x="1031875" y="1828800"/>
            <a:ext cx="5046663" cy="1066800"/>
          </a:xfrm>
          <a:prstGeom prst="rect">
            <a:avLst/>
          </a:prstGeom>
          <a:solidFill>
            <a:srgbClr val="FFFFCC"/>
          </a:solid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If really no successor, return</a:t>
            </a:r>
          </a:p>
        </p:txBody>
      </p:sp>
      <p:sp>
        <p:nvSpPr>
          <p:cNvPr id="176135" name="AutoShape 7"/>
          <p:cNvSpPr>
            <a:spLocks noChangeArrowheads="1"/>
          </p:cNvSpPr>
          <p:nvPr/>
        </p:nvSpPr>
        <p:spPr bwMode="auto">
          <a:xfrm>
            <a:off x="1216025" y="3571875"/>
            <a:ext cx="5419725" cy="838200"/>
          </a:xfrm>
          <a:prstGeom prst="wedgeRoundRectCallout">
            <a:avLst>
              <a:gd name="adj1" fmla="val 9287"/>
              <a:gd name="adj2" fmla="val -16098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Art of Multiprocessor Programming</a:t>
            </a:r>
          </a:p>
        </p:txBody>
      </p:sp>
      <p:sp>
        <p:nvSpPr>
          <p:cNvPr id="177155" name="Slide Number Placeholder 4"/>
          <p:cNvSpPr>
            <a:spLocks noGrp="1"/>
          </p:cNvSpPr>
          <p:nvPr>
            <p:ph type="sldNum" sz="quarter" idx="11"/>
          </p:nvPr>
        </p:nvSpPr>
        <p:spPr>
          <a:noFill/>
        </p:spPr>
        <p:txBody>
          <a:bodyPr/>
          <a:lstStyle/>
          <a:p>
            <a:fld id="{2ACF0FFC-48C3-4C51-AB5B-9AF59E3AE27C}" type="slidenum">
              <a:rPr lang="x-none" smtClean="0">
                <a:cs typeface="Arial" pitchFamily="34" charset="0"/>
              </a:rPr>
              <a:pPr/>
              <a:t>184</a:t>
            </a:fld>
            <a:endParaRPr lang="en-US" smtClean="0">
              <a:cs typeface="Arial" pitchFamily="34" charset="0"/>
            </a:endParaRPr>
          </a:p>
        </p:txBody>
      </p:sp>
      <p:sp>
        <p:nvSpPr>
          <p:cNvPr id="177156" name="Rectangle 3"/>
          <p:cNvSpPr>
            <a:spLocks noGrp="1" noChangeArrowheads="1"/>
          </p:cNvSpPr>
          <p:nvPr>
            <p:ph type="title"/>
          </p:nvPr>
        </p:nvSpPr>
        <p:spPr/>
        <p:txBody>
          <a:bodyPr/>
          <a:lstStyle/>
          <a:p>
            <a:r>
              <a:rPr lang="en-US" smtClean="0"/>
              <a:t>MCS Queue Lock</a:t>
            </a:r>
          </a:p>
        </p:txBody>
      </p:sp>
      <p:sp>
        <p:nvSpPr>
          <p:cNvPr id="177157"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tail;</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tail.CAS</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null)</a:t>
            </a:r>
          </a:p>
          <a:p>
            <a:pPr marL="342900" indent="-342900" algn="l">
              <a:spcBef>
                <a:spcPct val="20000"/>
              </a:spcBef>
            </a:pPr>
            <a:r>
              <a:rPr lang="en-US" sz="2400" dirty="0">
                <a:solidFill>
                  <a:schemeClr val="folHlink"/>
                </a:solidFill>
                <a:latin typeface="Courier New" pitchFamily="49" charset="0"/>
              </a:rPr>
              <a:t>    return;</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qnode.next</a:t>
            </a:r>
            <a:r>
              <a:rPr lang="en-US" sz="2400" dirty="0">
                <a:latin typeface="Courier New" pitchFamily="49" charset="0"/>
              </a:rPr>
              <a:t> == </a:t>
            </a:r>
            <a:r>
              <a:rPr lang="en-US" sz="2400" dirty="0">
                <a:solidFill>
                  <a:schemeClr val="tx1"/>
                </a:solidFill>
                <a:latin typeface="Courier New" pitchFamily="49" charset="0"/>
              </a:rPr>
              <a:t>null</a:t>
            </a:r>
            <a:r>
              <a:rPr lang="en-US" sz="2400" dirty="0">
                <a:latin typeface="Courier New" pitchFamily="49" charset="0"/>
              </a:rPr>
              <a:t>) {}</a:t>
            </a:r>
          </a:p>
          <a:p>
            <a:pPr marL="342900" indent="-342900" algn="l">
              <a:spcBef>
                <a:spcPct val="20000"/>
              </a:spcBef>
            </a:pPr>
            <a:r>
              <a:rPr lang="en-US" sz="2400" dirty="0">
                <a:latin typeface="Courier New" pitchFamily="49" charset="0"/>
              </a:rPr>
              <a:t>  </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qnode.next.locked</a:t>
            </a:r>
            <a:r>
              <a:rPr lang="en-US" sz="2400" dirty="0">
                <a:solidFill>
                  <a:schemeClr val="folHlink"/>
                </a:solidFill>
                <a:latin typeface="Courier New" pitchFamily="49" charset="0"/>
              </a:rPr>
              <a:t> = false;</a:t>
            </a:r>
          </a:p>
          <a:p>
            <a:pPr marL="342900" indent="-342900" algn="l">
              <a:spcBef>
                <a:spcPct val="20000"/>
              </a:spcBef>
            </a:pPr>
            <a:r>
              <a:rPr lang="en-US" sz="2400" dirty="0">
                <a:solidFill>
                  <a:schemeClr val="folHlink"/>
                </a:solidFill>
                <a:latin typeface="Courier New" pitchFamily="49" charset="0"/>
              </a:rPr>
              <a:t>}}</a:t>
            </a:r>
          </a:p>
        </p:txBody>
      </p:sp>
      <p:sp>
        <p:nvSpPr>
          <p:cNvPr id="177158" name="Text Box 6"/>
          <p:cNvSpPr txBox="1">
            <a:spLocks noChangeArrowheads="1"/>
          </p:cNvSpPr>
          <p:nvPr/>
        </p:nvSpPr>
        <p:spPr bwMode="auto">
          <a:xfrm>
            <a:off x="1031875" y="1828800"/>
            <a:ext cx="5046663" cy="1066800"/>
          </a:xfrm>
          <a:prstGeom prst="rect">
            <a:avLst/>
          </a:prstGeom>
          <a:solidFill>
            <a:srgbClr val="FFFFCC"/>
          </a:solid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Otherwise wait for successor to catch up</a:t>
            </a:r>
          </a:p>
        </p:txBody>
      </p:sp>
      <p:sp>
        <p:nvSpPr>
          <p:cNvPr id="177159" name="AutoShape 7"/>
          <p:cNvSpPr>
            <a:spLocks noChangeArrowheads="1"/>
          </p:cNvSpPr>
          <p:nvPr/>
        </p:nvSpPr>
        <p:spPr bwMode="auto">
          <a:xfrm>
            <a:off x="1373188" y="4311650"/>
            <a:ext cx="5656262" cy="633413"/>
          </a:xfrm>
          <a:prstGeom prst="wedgeRoundRectCallout">
            <a:avLst>
              <a:gd name="adj1" fmla="val 6806"/>
              <a:gd name="adj2" fmla="val -229199"/>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Art of Multiprocessor Programming</a:t>
            </a:r>
          </a:p>
        </p:txBody>
      </p:sp>
      <p:sp>
        <p:nvSpPr>
          <p:cNvPr id="178179" name="Slide Number Placeholder 4"/>
          <p:cNvSpPr>
            <a:spLocks noGrp="1"/>
          </p:cNvSpPr>
          <p:nvPr>
            <p:ph type="sldNum" sz="quarter" idx="11"/>
          </p:nvPr>
        </p:nvSpPr>
        <p:spPr>
          <a:noFill/>
        </p:spPr>
        <p:txBody>
          <a:bodyPr/>
          <a:lstStyle/>
          <a:p>
            <a:fld id="{C51A0DD4-545B-47A1-8C4A-8A96ADAB4177}" type="slidenum">
              <a:rPr lang="x-none" smtClean="0">
                <a:cs typeface="Arial" pitchFamily="34" charset="0"/>
              </a:rPr>
              <a:pPr/>
              <a:t>185</a:t>
            </a:fld>
            <a:endParaRPr lang="en-US" smtClean="0">
              <a:cs typeface="Arial" pitchFamily="34" charset="0"/>
            </a:endParaRPr>
          </a:p>
        </p:txBody>
      </p:sp>
      <p:sp>
        <p:nvSpPr>
          <p:cNvPr id="178180" name="Rectangle 3"/>
          <p:cNvSpPr>
            <a:spLocks noGrp="1" noChangeArrowheads="1"/>
          </p:cNvSpPr>
          <p:nvPr>
            <p:ph type="title"/>
          </p:nvPr>
        </p:nvSpPr>
        <p:spPr/>
        <p:txBody>
          <a:bodyPr/>
          <a:lstStyle/>
          <a:p>
            <a:r>
              <a:rPr lang="en-US" smtClean="0"/>
              <a:t>MCS Queue Lock</a:t>
            </a:r>
          </a:p>
        </p:txBody>
      </p:sp>
      <p:sp>
        <p:nvSpPr>
          <p:cNvPr id="178181" name="Rectangle 4"/>
          <p:cNvSpPr>
            <a:spLocks noChangeArrowheads="1"/>
          </p:cNvSpPr>
          <p:nvPr/>
        </p:nvSpPr>
        <p:spPr bwMode="auto">
          <a:xfrm>
            <a:off x="919163" y="1758950"/>
            <a:ext cx="7153275" cy="445044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class </a:t>
            </a:r>
            <a:r>
              <a:rPr lang="en-US" sz="2400" dirty="0" err="1">
                <a:solidFill>
                  <a:schemeClr val="folHlink"/>
                </a:solidFill>
                <a:latin typeface="Courier New" pitchFamily="49" charset="0"/>
              </a:rPr>
              <a:t>MCSLock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AtomicReference</a:t>
            </a:r>
            <a:r>
              <a:rPr lang="en-US" sz="2400" dirty="0">
                <a:solidFill>
                  <a:schemeClr val="folHlink"/>
                </a:solidFill>
                <a:latin typeface="Courier New" pitchFamily="49" charset="0"/>
              </a:rPr>
              <a:t> queue;</a:t>
            </a:r>
          </a:p>
          <a:p>
            <a:pPr marL="342900" indent="-342900" algn="l">
              <a:spcBef>
                <a:spcPct val="20000"/>
              </a:spcBef>
            </a:pPr>
            <a:r>
              <a:rPr lang="en-US" sz="2400" dirty="0">
                <a:solidFill>
                  <a:schemeClr val="folHlink"/>
                </a:solidFill>
                <a:latin typeface="Courier New" pitchFamily="49" charset="0"/>
              </a:rPr>
              <a:t> public void unlock() {</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tail.CAS</a:t>
            </a:r>
            <a:r>
              <a:rPr lang="en-US" sz="2400" dirty="0">
                <a:solidFill>
                  <a:schemeClr val="folHlink"/>
                </a:solidFill>
                <a:latin typeface="Courier New" pitchFamily="49" charset="0"/>
              </a:rPr>
              <a:t>(</a:t>
            </a:r>
            <a:r>
              <a:rPr lang="en-US" sz="2400" dirty="0" err="1">
                <a:solidFill>
                  <a:schemeClr val="folHlink"/>
                </a:solidFill>
                <a:latin typeface="Courier New" pitchFamily="49" charset="0"/>
              </a:rPr>
              <a:t>qnode</a:t>
            </a:r>
            <a:r>
              <a:rPr lang="en-US" sz="2400" dirty="0">
                <a:solidFill>
                  <a:schemeClr val="folHlink"/>
                </a:solidFill>
                <a:latin typeface="Courier New" pitchFamily="49" charset="0"/>
              </a:rPr>
              <a:t>, null)</a:t>
            </a:r>
          </a:p>
          <a:p>
            <a:pPr marL="342900" indent="-342900" algn="l">
              <a:spcBef>
                <a:spcPct val="20000"/>
              </a:spcBef>
            </a:pPr>
            <a:r>
              <a:rPr lang="en-US" sz="2400" dirty="0">
                <a:solidFill>
                  <a:schemeClr val="folHlink"/>
                </a:solidFill>
                <a:latin typeface="Courier New" pitchFamily="49" charset="0"/>
              </a:rPr>
              <a:t>    return;</a:t>
            </a:r>
          </a:p>
          <a:p>
            <a:pPr marL="342900" indent="-342900" algn="l">
              <a:spcBef>
                <a:spcPct val="2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qnode.next</a:t>
            </a:r>
            <a:r>
              <a:rPr lang="en-US" sz="2400" dirty="0">
                <a:solidFill>
                  <a:schemeClr val="folHlink"/>
                </a:solidFill>
                <a:latin typeface="Courier New" pitchFamily="49" charset="0"/>
              </a:rPr>
              <a:t> == null) {}</a:t>
            </a:r>
          </a:p>
          <a:p>
            <a:pPr marL="342900" indent="-342900" algn="l">
              <a:spcBef>
                <a:spcPct val="20000"/>
              </a:spcBef>
            </a:pPr>
            <a:r>
              <a:rPr lang="en-US" sz="2400" dirty="0">
                <a:solidFill>
                  <a:schemeClr val="folHlink"/>
                </a:solidFill>
                <a:latin typeface="Courier New" pitchFamily="49" charset="0"/>
              </a:rPr>
              <a:t>  }</a:t>
            </a:r>
          </a:p>
          <a:p>
            <a:pPr marL="342900" indent="-342900" algn="l">
              <a:spcBef>
                <a:spcPct val="20000"/>
              </a:spcBef>
            </a:pPr>
            <a:r>
              <a:rPr lang="en-US" sz="2400" dirty="0">
                <a:latin typeface="Courier New" pitchFamily="49" charset="0"/>
              </a:rPr>
              <a:t> </a:t>
            </a:r>
            <a:r>
              <a:rPr lang="en-US" sz="2400" dirty="0" err="1">
                <a:latin typeface="Courier New" pitchFamily="49" charset="0"/>
              </a:rPr>
              <a:t>qnode.next.locked</a:t>
            </a:r>
            <a:r>
              <a:rPr lang="en-US" sz="2400" dirty="0">
                <a:latin typeface="Courier New" pitchFamily="49" charset="0"/>
              </a:rPr>
              <a:t> = </a:t>
            </a:r>
            <a:r>
              <a:rPr lang="en-US" sz="2400" dirty="0">
                <a:solidFill>
                  <a:schemeClr val="tx1"/>
                </a:solidFill>
                <a:latin typeface="Courier New" pitchFamily="49" charset="0"/>
              </a:rPr>
              <a:t>false</a:t>
            </a:r>
            <a:r>
              <a:rPr lang="en-US" sz="2400" dirty="0">
                <a:latin typeface="Courier New" pitchFamily="49" charset="0"/>
              </a:rPr>
              <a:t>;</a:t>
            </a:r>
          </a:p>
          <a:p>
            <a:pPr marL="342900" indent="-342900" algn="l">
              <a:spcBef>
                <a:spcPct val="20000"/>
              </a:spcBef>
            </a:pPr>
            <a:r>
              <a:rPr lang="en-US" sz="2400" dirty="0">
                <a:solidFill>
                  <a:schemeClr val="folHlink"/>
                </a:solidFill>
                <a:latin typeface="Courier New" pitchFamily="49" charset="0"/>
              </a:rPr>
              <a:t>}}</a:t>
            </a:r>
          </a:p>
        </p:txBody>
      </p:sp>
      <p:sp>
        <p:nvSpPr>
          <p:cNvPr id="178182" name="Text Box 6"/>
          <p:cNvSpPr txBox="1">
            <a:spLocks noChangeArrowheads="1"/>
          </p:cNvSpPr>
          <p:nvPr/>
        </p:nvSpPr>
        <p:spPr bwMode="auto">
          <a:xfrm>
            <a:off x="2908300" y="2362200"/>
            <a:ext cx="5046663" cy="579438"/>
          </a:xfrm>
          <a:prstGeom prst="rect">
            <a:avLst/>
          </a:prstGeom>
          <a:solidFill>
            <a:srgbClr val="FFFFCC"/>
          </a:solid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Pass lock to successor</a:t>
            </a:r>
          </a:p>
        </p:txBody>
      </p:sp>
      <p:sp>
        <p:nvSpPr>
          <p:cNvPr id="178183" name="AutoShape 7"/>
          <p:cNvSpPr>
            <a:spLocks noChangeArrowheads="1"/>
          </p:cNvSpPr>
          <p:nvPr/>
        </p:nvSpPr>
        <p:spPr bwMode="auto">
          <a:xfrm>
            <a:off x="1120775" y="5162550"/>
            <a:ext cx="4962525" cy="633413"/>
          </a:xfrm>
          <a:prstGeom prst="wedgeRoundRectCallout">
            <a:avLst>
              <a:gd name="adj1" fmla="val 30935"/>
              <a:gd name="adj2" fmla="val -408398"/>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smtClean="0"/>
              <a:t>Art of Multiprocessor Programming</a:t>
            </a:r>
          </a:p>
        </p:txBody>
      </p:sp>
      <p:sp>
        <p:nvSpPr>
          <p:cNvPr id="186371" name="Slide Number Placeholder 4"/>
          <p:cNvSpPr>
            <a:spLocks noGrp="1"/>
          </p:cNvSpPr>
          <p:nvPr>
            <p:ph type="sldNum" sz="quarter" idx="11"/>
          </p:nvPr>
        </p:nvSpPr>
        <p:spPr>
          <a:noFill/>
        </p:spPr>
        <p:txBody>
          <a:bodyPr/>
          <a:lstStyle/>
          <a:p>
            <a:fld id="{5ED04E3D-704A-43C6-8314-5C769F25D63C}" type="slidenum">
              <a:rPr lang="x-none" smtClean="0">
                <a:cs typeface="Arial" pitchFamily="34" charset="0"/>
              </a:rPr>
              <a:pPr/>
              <a:t>186</a:t>
            </a:fld>
            <a:endParaRPr lang="en-US" smtClean="0">
              <a:cs typeface="Arial" pitchFamily="34" charset="0"/>
            </a:endParaRPr>
          </a:p>
        </p:txBody>
      </p:sp>
      <p:sp>
        <p:nvSpPr>
          <p:cNvPr id="186372" name="Rectangle 2"/>
          <p:cNvSpPr>
            <a:spLocks noGrp="1" noChangeArrowheads="1"/>
          </p:cNvSpPr>
          <p:nvPr>
            <p:ph type="title"/>
          </p:nvPr>
        </p:nvSpPr>
        <p:spPr/>
        <p:txBody>
          <a:bodyPr/>
          <a:lstStyle/>
          <a:p>
            <a:r>
              <a:rPr lang="en-US" smtClean="0"/>
              <a:t>Abortable Locks</a:t>
            </a:r>
          </a:p>
        </p:txBody>
      </p:sp>
      <p:sp>
        <p:nvSpPr>
          <p:cNvPr id="186373" name="Rectangle 3"/>
          <p:cNvSpPr>
            <a:spLocks noGrp="1" noChangeArrowheads="1"/>
          </p:cNvSpPr>
          <p:nvPr>
            <p:ph type="body" idx="1"/>
          </p:nvPr>
        </p:nvSpPr>
        <p:spPr/>
        <p:txBody>
          <a:bodyPr/>
          <a:lstStyle/>
          <a:p>
            <a:r>
              <a:rPr lang="en-US" smtClean="0"/>
              <a:t>What if you want to give up waiting for a lock?</a:t>
            </a:r>
          </a:p>
          <a:p>
            <a:r>
              <a:rPr lang="en-US" smtClean="0"/>
              <a:t>For example</a:t>
            </a:r>
          </a:p>
          <a:p>
            <a:pPr lvl="1"/>
            <a:r>
              <a:rPr lang="en-US" smtClean="0"/>
              <a:t>Timeout</a:t>
            </a:r>
          </a:p>
          <a:p>
            <a:pPr lvl="1"/>
            <a:r>
              <a:rPr lang="en-US" smtClean="0"/>
              <a:t>Database transaction aborted by user</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smtClean="0"/>
              <a:t>Art of Multiprocessor Programming</a:t>
            </a:r>
          </a:p>
        </p:txBody>
      </p:sp>
      <p:sp>
        <p:nvSpPr>
          <p:cNvPr id="187395" name="Slide Number Placeholder 4"/>
          <p:cNvSpPr>
            <a:spLocks noGrp="1"/>
          </p:cNvSpPr>
          <p:nvPr>
            <p:ph type="sldNum" sz="quarter" idx="11"/>
          </p:nvPr>
        </p:nvSpPr>
        <p:spPr>
          <a:noFill/>
        </p:spPr>
        <p:txBody>
          <a:bodyPr/>
          <a:lstStyle/>
          <a:p>
            <a:fld id="{45355947-9F51-4971-A4CC-D842A30F6D5B}" type="slidenum">
              <a:rPr lang="x-none" smtClean="0">
                <a:cs typeface="Arial" pitchFamily="34" charset="0"/>
              </a:rPr>
              <a:pPr/>
              <a:t>187</a:t>
            </a:fld>
            <a:endParaRPr lang="en-US" smtClean="0">
              <a:cs typeface="Arial" pitchFamily="34" charset="0"/>
            </a:endParaRPr>
          </a:p>
        </p:txBody>
      </p:sp>
      <p:sp>
        <p:nvSpPr>
          <p:cNvPr id="187396" name="Rectangle 2"/>
          <p:cNvSpPr>
            <a:spLocks noGrp="1" noChangeArrowheads="1"/>
          </p:cNvSpPr>
          <p:nvPr>
            <p:ph type="title"/>
          </p:nvPr>
        </p:nvSpPr>
        <p:spPr/>
        <p:txBody>
          <a:bodyPr/>
          <a:lstStyle/>
          <a:p>
            <a:r>
              <a:rPr lang="en-US" smtClean="0"/>
              <a:t>Back-off Lock</a:t>
            </a:r>
          </a:p>
        </p:txBody>
      </p:sp>
      <p:sp>
        <p:nvSpPr>
          <p:cNvPr id="187397" name="Rectangle 3"/>
          <p:cNvSpPr>
            <a:spLocks noGrp="1" noChangeArrowheads="1"/>
          </p:cNvSpPr>
          <p:nvPr>
            <p:ph type="body" idx="1"/>
          </p:nvPr>
        </p:nvSpPr>
        <p:spPr/>
        <p:txBody>
          <a:bodyPr/>
          <a:lstStyle/>
          <a:p>
            <a:r>
              <a:rPr lang="en-US" smtClean="0"/>
              <a:t>Aborting is trivial</a:t>
            </a:r>
          </a:p>
          <a:p>
            <a:pPr lvl="1"/>
            <a:r>
              <a:rPr lang="en-US" smtClean="0"/>
              <a:t>Just return from lock() call</a:t>
            </a:r>
          </a:p>
          <a:p>
            <a:r>
              <a:rPr lang="en-US" smtClean="0"/>
              <a:t>Extra benefit:</a:t>
            </a:r>
          </a:p>
          <a:p>
            <a:pPr lvl="1"/>
            <a:r>
              <a:rPr lang="en-US" smtClean="0"/>
              <a:t>No cleaning up</a:t>
            </a:r>
          </a:p>
          <a:p>
            <a:pPr lvl="1"/>
            <a:r>
              <a:rPr lang="en-US" smtClean="0"/>
              <a:t>Wait-free</a:t>
            </a:r>
          </a:p>
          <a:p>
            <a:pPr lvl="1"/>
            <a:r>
              <a:rPr lang="en-US" smtClean="0"/>
              <a:t>Immediate return</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3"/>
          <p:cNvSpPr>
            <a:spLocks noGrp="1"/>
          </p:cNvSpPr>
          <p:nvPr>
            <p:ph type="ftr" sz="quarter" idx="10"/>
          </p:nvPr>
        </p:nvSpPr>
        <p:spPr>
          <a:noFill/>
        </p:spPr>
        <p:txBody>
          <a:bodyPr/>
          <a:lstStyle/>
          <a:p>
            <a:r>
              <a:rPr lang="en-US" smtClean="0"/>
              <a:t>Art of Multiprocessor Programming</a:t>
            </a:r>
          </a:p>
        </p:txBody>
      </p:sp>
      <p:sp>
        <p:nvSpPr>
          <p:cNvPr id="188419" name="Slide Number Placeholder 4"/>
          <p:cNvSpPr>
            <a:spLocks noGrp="1"/>
          </p:cNvSpPr>
          <p:nvPr>
            <p:ph type="sldNum" sz="quarter" idx="11"/>
          </p:nvPr>
        </p:nvSpPr>
        <p:spPr>
          <a:noFill/>
        </p:spPr>
        <p:txBody>
          <a:bodyPr/>
          <a:lstStyle/>
          <a:p>
            <a:fld id="{150126CB-E262-4564-8ADA-E50E40560683}" type="slidenum">
              <a:rPr lang="x-none" smtClean="0">
                <a:cs typeface="Arial" pitchFamily="34" charset="0"/>
              </a:rPr>
              <a:pPr/>
              <a:t>188</a:t>
            </a:fld>
            <a:endParaRPr lang="en-US" smtClean="0">
              <a:cs typeface="Arial" pitchFamily="34" charset="0"/>
            </a:endParaRPr>
          </a:p>
        </p:txBody>
      </p:sp>
      <p:sp>
        <p:nvSpPr>
          <p:cNvPr id="188420" name="Rectangle 2"/>
          <p:cNvSpPr>
            <a:spLocks noGrp="1" noChangeArrowheads="1"/>
          </p:cNvSpPr>
          <p:nvPr>
            <p:ph type="title"/>
          </p:nvPr>
        </p:nvSpPr>
        <p:spPr/>
        <p:txBody>
          <a:bodyPr/>
          <a:lstStyle/>
          <a:p>
            <a:r>
              <a:rPr lang="en-US" smtClean="0"/>
              <a:t>Queue Locks</a:t>
            </a:r>
          </a:p>
        </p:txBody>
      </p:sp>
      <p:sp>
        <p:nvSpPr>
          <p:cNvPr id="188421" name="Rectangle 3"/>
          <p:cNvSpPr>
            <a:spLocks noGrp="1" noChangeArrowheads="1"/>
          </p:cNvSpPr>
          <p:nvPr>
            <p:ph type="body" idx="1"/>
          </p:nvPr>
        </p:nvSpPr>
        <p:spPr/>
        <p:txBody>
          <a:bodyPr/>
          <a:lstStyle/>
          <a:p>
            <a:r>
              <a:rPr lang="en-US" smtClean="0"/>
              <a:t>Can’t just quit</a:t>
            </a:r>
          </a:p>
          <a:p>
            <a:pPr lvl="1"/>
            <a:r>
              <a:rPr lang="en-US" smtClean="0"/>
              <a:t>Thread in line behind will starve</a:t>
            </a:r>
          </a:p>
          <a:p>
            <a:r>
              <a:rPr lang="en-US" smtClean="0"/>
              <a:t>Need a graceful way out</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en-US" smtClean="0"/>
              <a:t>Art of Multiprocessor Programming</a:t>
            </a:r>
          </a:p>
        </p:txBody>
      </p:sp>
      <p:sp>
        <p:nvSpPr>
          <p:cNvPr id="189443" name="Slide Number Placeholder 4"/>
          <p:cNvSpPr>
            <a:spLocks noGrp="1"/>
          </p:cNvSpPr>
          <p:nvPr>
            <p:ph type="sldNum" sz="quarter" idx="11"/>
          </p:nvPr>
        </p:nvSpPr>
        <p:spPr>
          <a:noFill/>
        </p:spPr>
        <p:txBody>
          <a:bodyPr/>
          <a:lstStyle/>
          <a:p>
            <a:fld id="{C48F086E-5F5B-45F6-8F49-70629AFB99EE}" type="slidenum">
              <a:rPr lang="x-none" smtClean="0">
                <a:latin typeface="Arial" pitchFamily="34" charset="0"/>
                <a:cs typeface="Arial" pitchFamily="34" charset="0"/>
              </a:rPr>
              <a:pPr/>
              <a:t>189</a:t>
            </a:fld>
            <a:endParaRPr lang="en-US" smtClean="0">
              <a:latin typeface="Arial" pitchFamily="34" charset="0"/>
              <a:cs typeface="Arial" pitchFamily="34" charset="0"/>
            </a:endParaRPr>
          </a:p>
        </p:txBody>
      </p:sp>
      <p:pic>
        <p:nvPicPr>
          <p:cNvPr id="189444"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89445" name="Rectangle 3"/>
          <p:cNvSpPr>
            <a:spLocks noGrp="1" noChangeArrowheads="1"/>
          </p:cNvSpPr>
          <p:nvPr>
            <p:ph type="title"/>
          </p:nvPr>
        </p:nvSpPr>
        <p:spPr/>
        <p:txBody>
          <a:bodyPr/>
          <a:lstStyle/>
          <a:p>
            <a:r>
              <a:rPr lang="en-US" smtClean="0"/>
              <a:t>Queue Locks</a:t>
            </a:r>
          </a:p>
        </p:txBody>
      </p:sp>
      <p:grpSp>
        <p:nvGrpSpPr>
          <p:cNvPr id="189446" name="Group 17"/>
          <p:cNvGrpSpPr>
            <a:grpSpLocks/>
          </p:cNvGrpSpPr>
          <p:nvPr/>
        </p:nvGrpSpPr>
        <p:grpSpPr bwMode="auto">
          <a:xfrm>
            <a:off x="6392863" y="2617788"/>
            <a:ext cx="1130300" cy="1173162"/>
            <a:chOff x="2496" y="2725"/>
            <a:chExt cx="712" cy="739"/>
          </a:xfrm>
        </p:grpSpPr>
        <p:sp>
          <p:nvSpPr>
            <p:cNvPr id="189490" name="Rectangle 18"/>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9491" name="Freeform 1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9492" name="Group 20"/>
            <p:cNvGrpSpPr>
              <a:grpSpLocks/>
            </p:cNvGrpSpPr>
            <p:nvPr/>
          </p:nvGrpSpPr>
          <p:grpSpPr bwMode="auto">
            <a:xfrm>
              <a:off x="3072" y="2832"/>
              <a:ext cx="136" cy="632"/>
              <a:chOff x="3072" y="2832"/>
              <a:chExt cx="136" cy="632"/>
            </a:xfrm>
          </p:grpSpPr>
          <p:sp>
            <p:nvSpPr>
              <p:cNvPr id="189497" name="Freeform 2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98" name="Freeform 2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99" name="Freeform 2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9493" name="Group 24"/>
            <p:cNvGrpSpPr>
              <a:grpSpLocks/>
            </p:cNvGrpSpPr>
            <p:nvPr/>
          </p:nvGrpSpPr>
          <p:grpSpPr bwMode="auto">
            <a:xfrm flipH="1">
              <a:off x="2496" y="2832"/>
              <a:ext cx="136" cy="632"/>
              <a:chOff x="3072" y="2832"/>
              <a:chExt cx="136" cy="632"/>
            </a:xfrm>
          </p:grpSpPr>
          <p:sp>
            <p:nvSpPr>
              <p:cNvPr id="189494" name="Freeform 2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95" name="Freeform 2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96" name="Freeform 2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9447" name="Rectangle 28"/>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89448" name="Rectangle 33"/>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9449" name="Rectangle 34"/>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9450" name="Line 35"/>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89451" name="Group 36"/>
          <p:cNvGrpSpPr>
            <a:grpSpLocks/>
          </p:cNvGrpSpPr>
          <p:nvPr/>
        </p:nvGrpSpPr>
        <p:grpSpPr bwMode="auto">
          <a:xfrm>
            <a:off x="8472488" y="4405313"/>
            <a:ext cx="280987" cy="400050"/>
            <a:chOff x="3749" y="3267"/>
            <a:chExt cx="177" cy="252"/>
          </a:xfrm>
        </p:grpSpPr>
        <p:sp>
          <p:nvSpPr>
            <p:cNvPr id="189487" name="Line 37"/>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8" name="Line 38"/>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9" name="Line 39"/>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89452" name="AutoShape 40"/>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grpSp>
        <p:nvGrpSpPr>
          <p:cNvPr id="189453" name="Group 43"/>
          <p:cNvGrpSpPr>
            <a:grpSpLocks/>
          </p:cNvGrpSpPr>
          <p:nvPr/>
        </p:nvGrpSpPr>
        <p:grpSpPr bwMode="auto">
          <a:xfrm>
            <a:off x="4000500" y="2665413"/>
            <a:ext cx="1130300" cy="1173162"/>
            <a:chOff x="2496" y="2725"/>
            <a:chExt cx="712" cy="739"/>
          </a:xfrm>
        </p:grpSpPr>
        <p:sp>
          <p:nvSpPr>
            <p:cNvPr id="189477" name="Rectangle 44"/>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9478" name="Freeform 4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9479" name="Group 46"/>
            <p:cNvGrpSpPr>
              <a:grpSpLocks/>
            </p:cNvGrpSpPr>
            <p:nvPr/>
          </p:nvGrpSpPr>
          <p:grpSpPr bwMode="auto">
            <a:xfrm>
              <a:off x="3072" y="2832"/>
              <a:ext cx="136" cy="632"/>
              <a:chOff x="3072" y="2832"/>
              <a:chExt cx="136" cy="632"/>
            </a:xfrm>
          </p:grpSpPr>
          <p:sp>
            <p:nvSpPr>
              <p:cNvPr id="189484" name="Freeform 4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5" name="Freeform 4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6" name="Freeform 4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9480" name="Group 50"/>
            <p:cNvGrpSpPr>
              <a:grpSpLocks/>
            </p:cNvGrpSpPr>
            <p:nvPr/>
          </p:nvGrpSpPr>
          <p:grpSpPr bwMode="auto">
            <a:xfrm flipH="1">
              <a:off x="2496" y="2832"/>
              <a:ext cx="136" cy="632"/>
              <a:chOff x="3072" y="2832"/>
              <a:chExt cx="136" cy="632"/>
            </a:xfrm>
          </p:grpSpPr>
          <p:sp>
            <p:nvSpPr>
              <p:cNvPr id="189481" name="Freeform 5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2" name="Freeform 5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83" name="Freeform 5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9454" name="Rectangle 54"/>
          <p:cNvSpPr>
            <a:spLocks noChangeArrowheads="1"/>
          </p:cNvSpPr>
          <p:nvPr/>
        </p:nvSpPr>
        <p:spPr bwMode="auto">
          <a:xfrm>
            <a:off x="3764263" y="204628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89455" name="Rectangle 55"/>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9456" name="Rectangle 56"/>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9457" name="Line 57"/>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9458" name="AutoShape 62"/>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189459" name="Picture 64"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189460" name="Group 65"/>
          <p:cNvGrpSpPr>
            <a:grpSpLocks/>
          </p:cNvGrpSpPr>
          <p:nvPr/>
        </p:nvGrpSpPr>
        <p:grpSpPr bwMode="auto">
          <a:xfrm>
            <a:off x="1808163" y="2641600"/>
            <a:ext cx="1130300" cy="1173163"/>
            <a:chOff x="2496" y="2725"/>
            <a:chExt cx="712" cy="739"/>
          </a:xfrm>
        </p:grpSpPr>
        <p:sp>
          <p:nvSpPr>
            <p:cNvPr id="189467" name="Rectangle 66"/>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9468" name="Freeform 6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89469" name="Group 68"/>
            <p:cNvGrpSpPr>
              <a:grpSpLocks/>
            </p:cNvGrpSpPr>
            <p:nvPr/>
          </p:nvGrpSpPr>
          <p:grpSpPr bwMode="auto">
            <a:xfrm>
              <a:off x="3072" y="2832"/>
              <a:ext cx="136" cy="632"/>
              <a:chOff x="3072" y="2832"/>
              <a:chExt cx="136" cy="632"/>
            </a:xfrm>
          </p:grpSpPr>
          <p:sp>
            <p:nvSpPr>
              <p:cNvPr id="189474" name="Freeform 6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75" name="Freeform 7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76" name="Freeform 7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89470" name="Group 72"/>
            <p:cNvGrpSpPr>
              <a:grpSpLocks/>
            </p:cNvGrpSpPr>
            <p:nvPr/>
          </p:nvGrpSpPr>
          <p:grpSpPr bwMode="auto">
            <a:xfrm flipH="1">
              <a:off x="2496" y="2832"/>
              <a:ext cx="136" cy="632"/>
              <a:chOff x="3072" y="2832"/>
              <a:chExt cx="136" cy="632"/>
            </a:xfrm>
          </p:grpSpPr>
          <p:sp>
            <p:nvSpPr>
              <p:cNvPr id="189471" name="Freeform 7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72" name="Freeform 7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9473" name="Freeform 7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89461" name="Rectangle 76"/>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89462" name="Rectangle 77"/>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89463" name="Line 78"/>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9464" name="AutoShape 79"/>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89465" name="Line 80"/>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89466" name="Rectangle 81"/>
          <p:cNvSpPr>
            <a:spLocks noChangeArrowheads="1"/>
          </p:cNvSpPr>
          <p:nvPr/>
        </p:nvSpPr>
        <p:spPr bwMode="auto">
          <a:xfrm>
            <a:off x="1502076" y="196373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Art of Multiprocessor Programming</a:t>
            </a:r>
          </a:p>
        </p:txBody>
      </p:sp>
      <p:sp>
        <p:nvSpPr>
          <p:cNvPr id="20483" name="Slide Number Placeholder 4"/>
          <p:cNvSpPr>
            <a:spLocks noGrp="1"/>
          </p:cNvSpPr>
          <p:nvPr>
            <p:ph type="sldNum" sz="quarter" idx="11"/>
          </p:nvPr>
        </p:nvSpPr>
        <p:spPr>
          <a:noFill/>
        </p:spPr>
        <p:txBody>
          <a:bodyPr/>
          <a:lstStyle/>
          <a:p>
            <a:fld id="{73767727-5CC8-4C0D-B85E-FC1AB694EA3A}" type="slidenum">
              <a:rPr lang="x-none" smtClean="0">
                <a:cs typeface="Arial" pitchFamily="34" charset="0"/>
              </a:rPr>
              <a:pPr/>
              <a:t>19</a:t>
            </a:fld>
            <a:endParaRPr lang="en-US" smtClean="0">
              <a:cs typeface="Arial" pitchFamily="34" charset="0"/>
            </a:endParaRPr>
          </a:p>
        </p:txBody>
      </p:sp>
      <p:sp>
        <p:nvSpPr>
          <p:cNvPr id="20484" name="Rectangle 3"/>
          <p:cNvSpPr>
            <a:spLocks noGrp="1" noChangeArrowheads="1"/>
          </p:cNvSpPr>
          <p:nvPr>
            <p:ph type="title"/>
          </p:nvPr>
        </p:nvSpPr>
        <p:spPr/>
        <p:txBody>
          <a:bodyPr/>
          <a:lstStyle/>
          <a:p>
            <a:r>
              <a:rPr lang="en-US" smtClean="0"/>
              <a:t>Review: Test-and-Set</a:t>
            </a:r>
          </a:p>
        </p:txBody>
      </p:sp>
      <p:sp>
        <p:nvSpPr>
          <p:cNvPr id="20485" name="Rectangle 4"/>
          <p:cNvSpPr>
            <a:spLocks noChangeArrowheads="1"/>
          </p:cNvSpPr>
          <p:nvPr/>
        </p:nvSpPr>
        <p:spPr bwMode="auto">
          <a:xfrm>
            <a:off x="947738" y="1981200"/>
            <a:ext cx="7153275" cy="3268587"/>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boolean</a:t>
            </a:r>
            <a:r>
              <a:rPr lang="en-US" sz="2400" dirty="0">
                <a:solidFill>
                  <a:schemeClr val="folHlink"/>
                </a:solidFill>
                <a:latin typeface="Courier New" pitchFamily="49" charset="0"/>
                <a:cs typeface="Courier New" pitchFamily="49" charset="0"/>
              </a:rPr>
              <a:t> value;</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tx1"/>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 public synchronized </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getAndSet</a:t>
            </a:r>
            <a:r>
              <a:rPr lang="en-US" sz="2400" dirty="0">
                <a:latin typeface="Courier New" pitchFamily="49" charset="0"/>
                <a:cs typeface="Courier New" pitchFamily="49" charset="0"/>
              </a:rPr>
              <a:t>(</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newValue</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prior = value;</a:t>
            </a:r>
          </a:p>
          <a:p>
            <a:pPr marL="342900" indent="-342900" algn="l">
              <a:lnSpc>
                <a:spcPct val="70000"/>
              </a:lnSpc>
              <a:spcBef>
                <a:spcPct val="20000"/>
              </a:spcBef>
            </a:pPr>
            <a:r>
              <a:rPr lang="en-US" sz="2400" dirty="0">
                <a:latin typeface="Courier New" pitchFamily="49" charset="0"/>
                <a:cs typeface="Courier New" pitchFamily="49" charset="0"/>
              </a:rPr>
              <a:t>   value = </a:t>
            </a:r>
            <a:r>
              <a:rPr lang="en-US" sz="2400" dirty="0" err="1">
                <a:latin typeface="Courier New" pitchFamily="49" charset="0"/>
                <a:cs typeface="Courier New" pitchFamily="49" charset="0"/>
              </a:rPr>
              <a:t>newValue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return</a:t>
            </a:r>
            <a:r>
              <a:rPr lang="en-US" sz="2400" dirty="0">
                <a:latin typeface="Courier New" pitchFamily="49" charset="0"/>
                <a:cs typeface="Courier New" pitchFamily="49" charset="0"/>
              </a:rPr>
              <a:t> prior;</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a:t>
            </a:r>
          </a:p>
          <a:p>
            <a:pPr marL="342900" indent="-342900" algn="l">
              <a:lnSpc>
                <a:spcPct val="70000"/>
              </a:lnSpc>
              <a:spcBef>
                <a:spcPct val="20000"/>
              </a:spcBef>
            </a:pPr>
            <a:r>
              <a:rPr lang="en-US" sz="2400" dirty="0">
                <a:solidFill>
                  <a:schemeClr val="folHlink"/>
                </a:solidFill>
                <a:latin typeface="Courier New" pitchFamily="49" charset="0"/>
              </a:rPr>
              <a:t>}</a:t>
            </a:r>
          </a:p>
        </p:txBody>
      </p:sp>
      <p:sp>
        <p:nvSpPr>
          <p:cNvPr id="20486" name="AutoShape 6"/>
          <p:cNvSpPr>
            <a:spLocks noChangeArrowheads="1"/>
          </p:cNvSpPr>
          <p:nvPr/>
        </p:nvSpPr>
        <p:spPr bwMode="auto">
          <a:xfrm>
            <a:off x="968375" y="2836863"/>
            <a:ext cx="5945188" cy="1736725"/>
          </a:xfrm>
          <a:prstGeom prst="wedgeRoundRectCallout">
            <a:avLst>
              <a:gd name="adj1" fmla="val 28398"/>
              <a:gd name="adj2" fmla="val 77787"/>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20487" name="Text Box 7"/>
          <p:cNvSpPr txBox="1">
            <a:spLocks noChangeArrowheads="1"/>
          </p:cNvSpPr>
          <p:nvPr/>
        </p:nvSpPr>
        <p:spPr bwMode="auto">
          <a:xfrm>
            <a:off x="3506788" y="5102225"/>
            <a:ext cx="4645025"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Swap old and new values</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3"/>
          <p:cNvSpPr>
            <a:spLocks noGrp="1"/>
          </p:cNvSpPr>
          <p:nvPr>
            <p:ph type="ftr" sz="quarter" idx="10"/>
          </p:nvPr>
        </p:nvSpPr>
        <p:spPr>
          <a:noFill/>
        </p:spPr>
        <p:txBody>
          <a:bodyPr/>
          <a:lstStyle/>
          <a:p>
            <a:r>
              <a:rPr lang="en-US" smtClean="0"/>
              <a:t>Art of Multiprocessor Programming</a:t>
            </a:r>
          </a:p>
        </p:txBody>
      </p:sp>
      <p:sp>
        <p:nvSpPr>
          <p:cNvPr id="190467" name="Slide Number Placeholder 4"/>
          <p:cNvSpPr>
            <a:spLocks noGrp="1"/>
          </p:cNvSpPr>
          <p:nvPr>
            <p:ph type="sldNum" sz="quarter" idx="11"/>
          </p:nvPr>
        </p:nvSpPr>
        <p:spPr>
          <a:noFill/>
        </p:spPr>
        <p:txBody>
          <a:bodyPr/>
          <a:lstStyle/>
          <a:p>
            <a:fld id="{36E8A096-D082-4C7F-9FF6-3FDEB8A49E1E}" type="slidenum">
              <a:rPr lang="x-none" smtClean="0">
                <a:latin typeface="Arial" pitchFamily="34" charset="0"/>
                <a:cs typeface="Arial" pitchFamily="34" charset="0"/>
              </a:rPr>
              <a:pPr/>
              <a:t>190</a:t>
            </a:fld>
            <a:endParaRPr lang="en-US" smtClean="0">
              <a:latin typeface="Arial" pitchFamily="34" charset="0"/>
              <a:cs typeface="Arial" pitchFamily="34" charset="0"/>
            </a:endParaRPr>
          </a:p>
        </p:txBody>
      </p:sp>
      <p:pic>
        <p:nvPicPr>
          <p:cNvPr id="190468"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0469" name="Rectangle 3"/>
          <p:cNvSpPr>
            <a:spLocks noGrp="1" noChangeArrowheads="1"/>
          </p:cNvSpPr>
          <p:nvPr>
            <p:ph type="title"/>
          </p:nvPr>
        </p:nvSpPr>
        <p:spPr/>
        <p:txBody>
          <a:bodyPr/>
          <a:lstStyle/>
          <a:p>
            <a:r>
              <a:rPr lang="en-US" smtClean="0"/>
              <a:t>Queue Locks</a:t>
            </a:r>
          </a:p>
        </p:txBody>
      </p:sp>
      <p:grpSp>
        <p:nvGrpSpPr>
          <p:cNvPr id="190470" name="Group 4"/>
          <p:cNvGrpSpPr>
            <a:grpSpLocks/>
          </p:cNvGrpSpPr>
          <p:nvPr/>
        </p:nvGrpSpPr>
        <p:grpSpPr bwMode="auto">
          <a:xfrm>
            <a:off x="6392863" y="2617788"/>
            <a:ext cx="1130300" cy="1173162"/>
            <a:chOff x="2496" y="2725"/>
            <a:chExt cx="712" cy="739"/>
          </a:xfrm>
        </p:grpSpPr>
        <p:sp>
          <p:nvSpPr>
            <p:cNvPr id="190514"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0515"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0516" name="Group 7"/>
            <p:cNvGrpSpPr>
              <a:grpSpLocks/>
            </p:cNvGrpSpPr>
            <p:nvPr/>
          </p:nvGrpSpPr>
          <p:grpSpPr bwMode="auto">
            <a:xfrm>
              <a:off x="3072" y="2832"/>
              <a:ext cx="136" cy="632"/>
              <a:chOff x="3072" y="2832"/>
              <a:chExt cx="136" cy="632"/>
            </a:xfrm>
          </p:grpSpPr>
          <p:sp>
            <p:nvSpPr>
              <p:cNvPr id="190521"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22"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23"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0517" name="Group 11"/>
            <p:cNvGrpSpPr>
              <a:grpSpLocks/>
            </p:cNvGrpSpPr>
            <p:nvPr/>
          </p:nvGrpSpPr>
          <p:grpSpPr bwMode="auto">
            <a:xfrm flipH="1">
              <a:off x="2496" y="2832"/>
              <a:ext cx="136" cy="632"/>
              <a:chOff x="3072" y="2832"/>
              <a:chExt cx="136" cy="632"/>
            </a:xfrm>
          </p:grpSpPr>
          <p:sp>
            <p:nvSpPr>
              <p:cNvPr id="190518"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19"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20"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0471"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0472"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0473"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0474"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0475" name="Group 19"/>
          <p:cNvGrpSpPr>
            <a:grpSpLocks/>
          </p:cNvGrpSpPr>
          <p:nvPr/>
        </p:nvGrpSpPr>
        <p:grpSpPr bwMode="auto">
          <a:xfrm>
            <a:off x="8472488" y="4405313"/>
            <a:ext cx="280987" cy="400050"/>
            <a:chOff x="3749" y="3267"/>
            <a:chExt cx="177" cy="252"/>
          </a:xfrm>
        </p:grpSpPr>
        <p:sp>
          <p:nvSpPr>
            <p:cNvPr id="190511"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12"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13"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0476"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grpSp>
        <p:nvGrpSpPr>
          <p:cNvPr id="190477" name="Group 24"/>
          <p:cNvGrpSpPr>
            <a:grpSpLocks/>
          </p:cNvGrpSpPr>
          <p:nvPr/>
        </p:nvGrpSpPr>
        <p:grpSpPr bwMode="auto">
          <a:xfrm>
            <a:off x="4000500" y="2665413"/>
            <a:ext cx="1130300" cy="1173162"/>
            <a:chOff x="2496" y="2725"/>
            <a:chExt cx="712" cy="739"/>
          </a:xfrm>
        </p:grpSpPr>
        <p:sp>
          <p:nvSpPr>
            <p:cNvPr id="190501" name="Rectangle 25"/>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0502"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0503" name="Group 27"/>
            <p:cNvGrpSpPr>
              <a:grpSpLocks/>
            </p:cNvGrpSpPr>
            <p:nvPr/>
          </p:nvGrpSpPr>
          <p:grpSpPr bwMode="auto">
            <a:xfrm>
              <a:off x="3072" y="2832"/>
              <a:ext cx="136" cy="632"/>
              <a:chOff x="3072" y="2832"/>
              <a:chExt cx="136" cy="632"/>
            </a:xfrm>
          </p:grpSpPr>
          <p:sp>
            <p:nvSpPr>
              <p:cNvPr id="190508"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09"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10"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0504" name="Group 31"/>
            <p:cNvGrpSpPr>
              <a:grpSpLocks/>
            </p:cNvGrpSpPr>
            <p:nvPr/>
          </p:nvGrpSpPr>
          <p:grpSpPr bwMode="auto">
            <a:xfrm flipH="1">
              <a:off x="2496" y="2832"/>
              <a:ext cx="136" cy="632"/>
              <a:chOff x="3072" y="2832"/>
              <a:chExt cx="136" cy="632"/>
            </a:xfrm>
          </p:grpSpPr>
          <p:sp>
            <p:nvSpPr>
              <p:cNvPr id="190505"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06"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07"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0478" name="Rectangle 35"/>
          <p:cNvSpPr>
            <a:spLocks noChangeArrowheads="1"/>
          </p:cNvSpPr>
          <p:nvPr/>
        </p:nvSpPr>
        <p:spPr bwMode="auto">
          <a:xfrm>
            <a:off x="3764263" y="204628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0479"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0480"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0481"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0482" name="AutoShape 39"/>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190483"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190484" name="Group 41"/>
          <p:cNvGrpSpPr>
            <a:grpSpLocks/>
          </p:cNvGrpSpPr>
          <p:nvPr/>
        </p:nvGrpSpPr>
        <p:grpSpPr bwMode="auto">
          <a:xfrm>
            <a:off x="1808163" y="2641600"/>
            <a:ext cx="1130300" cy="1173163"/>
            <a:chOff x="2496" y="2725"/>
            <a:chExt cx="712" cy="739"/>
          </a:xfrm>
        </p:grpSpPr>
        <p:sp>
          <p:nvSpPr>
            <p:cNvPr id="190491"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0492"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0493" name="Group 44"/>
            <p:cNvGrpSpPr>
              <a:grpSpLocks/>
            </p:cNvGrpSpPr>
            <p:nvPr/>
          </p:nvGrpSpPr>
          <p:grpSpPr bwMode="auto">
            <a:xfrm>
              <a:off x="3072" y="2832"/>
              <a:ext cx="136" cy="632"/>
              <a:chOff x="3072" y="2832"/>
              <a:chExt cx="136" cy="632"/>
            </a:xfrm>
          </p:grpSpPr>
          <p:sp>
            <p:nvSpPr>
              <p:cNvPr id="190498"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499"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500"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0494" name="Group 48"/>
            <p:cNvGrpSpPr>
              <a:grpSpLocks/>
            </p:cNvGrpSpPr>
            <p:nvPr/>
          </p:nvGrpSpPr>
          <p:grpSpPr bwMode="auto">
            <a:xfrm flipH="1">
              <a:off x="2496" y="2832"/>
              <a:ext cx="136" cy="632"/>
              <a:chOff x="3072" y="2832"/>
              <a:chExt cx="136" cy="632"/>
            </a:xfrm>
          </p:grpSpPr>
          <p:sp>
            <p:nvSpPr>
              <p:cNvPr id="190495"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496"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0497"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0485" name="Rectangle 52"/>
          <p:cNvSpPr>
            <a:spLocks noChangeArrowheads="1"/>
          </p:cNvSpPr>
          <p:nvPr/>
        </p:nvSpPr>
        <p:spPr bwMode="auto">
          <a:xfrm>
            <a:off x="1574800" y="4187825"/>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chemeClr val="accent1"/>
                </a:solidFill>
                <a:latin typeface="Arial" pitchFamily="34" charset="0"/>
                <a:cs typeface="Arial" pitchFamily="34" charset="0"/>
              </a:rPr>
              <a:t>false</a:t>
            </a:r>
          </a:p>
        </p:txBody>
      </p:sp>
      <p:sp>
        <p:nvSpPr>
          <p:cNvPr id="190486" name="Rectangle 53"/>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0487" name="Line 54"/>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0488" name="AutoShape 55"/>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0489"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0490" name="Rectangle 57"/>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en-US" smtClean="0"/>
              <a:t>Art of Multiprocessor Programming</a:t>
            </a:r>
          </a:p>
        </p:txBody>
      </p:sp>
      <p:sp>
        <p:nvSpPr>
          <p:cNvPr id="191491" name="Slide Number Placeholder 4"/>
          <p:cNvSpPr>
            <a:spLocks noGrp="1"/>
          </p:cNvSpPr>
          <p:nvPr>
            <p:ph type="sldNum" sz="quarter" idx="11"/>
          </p:nvPr>
        </p:nvSpPr>
        <p:spPr>
          <a:noFill/>
        </p:spPr>
        <p:txBody>
          <a:bodyPr/>
          <a:lstStyle/>
          <a:p>
            <a:fld id="{9FC6C4B2-0C25-4381-BED4-3AFFA401FEA1}" type="slidenum">
              <a:rPr lang="x-none" smtClean="0">
                <a:latin typeface="Arial" pitchFamily="34" charset="0"/>
                <a:cs typeface="Arial" pitchFamily="34" charset="0"/>
              </a:rPr>
              <a:pPr/>
              <a:t>191</a:t>
            </a:fld>
            <a:endParaRPr lang="en-US" smtClean="0">
              <a:latin typeface="Arial" pitchFamily="34" charset="0"/>
              <a:cs typeface="Arial" pitchFamily="34" charset="0"/>
            </a:endParaRPr>
          </a:p>
        </p:txBody>
      </p:sp>
      <p:pic>
        <p:nvPicPr>
          <p:cNvPr id="191492"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1493" name="Rectangle 3"/>
          <p:cNvSpPr>
            <a:spLocks noGrp="1" noChangeArrowheads="1"/>
          </p:cNvSpPr>
          <p:nvPr>
            <p:ph type="title"/>
          </p:nvPr>
        </p:nvSpPr>
        <p:spPr/>
        <p:txBody>
          <a:bodyPr/>
          <a:lstStyle/>
          <a:p>
            <a:r>
              <a:rPr lang="en-US" smtClean="0"/>
              <a:t>Queue Locks</a:t>
            </a:r>
          </a:p>
        </p:txBody>
      </p:sp>
      <p:grpSp>
        <p:nvGrpSpPr>
          <p:cNvPr id="191494" name="Group 4"/>
          <p:cNvGrpSpPr>
            <a:grpSpLocks/>
          </p:cNvGrpSpPr>
          <p:nvPr/>
        </p:nvGrpSpPr>
        <p:grpSpPr bwMode="auto">
          <a:xfrm>
            <a:off x="6392863" y="2617788"/>
            <a:ext cx="1130300" cy="1173162"/>
            <a:chOff x="2496" y="2725"/>
            <a:chExt cx="712" cy="739"/>
          </a:xfrm>
        </p:grpSpPr>
        <p:sp>
          <p:nvSpPr>
            <p:cNvPr id="191521"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1522"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1523" name="Group 7"/>
            <p:cNvGrpSpPr>
              <a:grpSpLocks/>
            </p:cNvGrpSpPr>
            <p:nvPr/>
          </p:nvGrpSpPr>
          <p:grpSpPr bwMode="auto">
            <a:xfrm>
              <a:off x="3072" y="2832"/>
              <a:ext cx="136" cy="632"/>
              <a:chOff x="3072" y="2832"/>
              <a:chExt cx="136" cy="632"/>
            </a:xfrm>
          </p:grpSpPr>
          <p:sp>
            <p:nvSpPr>
              <p:cNvPr id="191528"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29"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30"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1524" name="Group 11"/>
            <p:cNvGrpSpPr>
              <a:grpSpLocks/>
            </p:cNvGrpSpPr>
            <p:nvPr/>
          </p:nvGrpSpPr>
          <p:grpSpPr bwMode="auto">
            <a:xfrm flipH="1">
              <a:off x="2496" y="2832"/>
              <a:ext cx="136" cy="632"/>
              <a:chOff x="3072" y="2832"/>
              <a:chExt cx="136" cy="632"/>
            </a:xfrm>
          </p:grpSpPr>
          <p:sp>
            <p:nvSpPr>
              <p:cNvPr id="191525"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26"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27"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1495"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1496"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1497"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1498"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1499" name="Group 19"/>
          <p:cNvGrpSpPr>
            <a:grpSpLocks/>
          </p:cNvGrpSpPr>
          <p:nvPr/>
        </p:nvGrpSpPr>
        <p:grpSpPr bwMode="auto">
          <a:xfrm>
            <a:off x="8472488" y="4405313"/>
            <a:ext cx="280987" cy="400050"/>
            <a:chOff x="3749" y="3267"/>
            <a:chExt cx="177" cy="252"/>
          </a:xfrm>
        </p:grpSpPr>
        <p:sp>
          <p:nvSpPr>
            <p:cNvPr id="191518"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19"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20"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1500"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grpSp>
        <p:nvGrpSpPr>
          <p:cNvPr id="191501" name="Group 24"/>
          <p:cNvGrpSpPr>
            <a:grpSpLocks/>
          </p:cNvGrpSpPr>
          <p:nvPr/>
        </p:nvGrpSpPr>
        <p:grpSpPr bwMode="auto">
          <a:xfrm>
            <a:off x="4000500" y="2665413"/>
            <a:ext cx="1130300" cy="1173162"/>
            <a:chOff x="2496" y="2725"/>
            <a:chExt cx="712" cy="739"/>
          </a:xfrm>
        </p:grpSpPr>
        <p:sp>
          <p:nvSpPr>
            <p:cNvPr id="191508" name="Rectangle 25"/>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1509"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1510" name="Group 27"/>
            <p:cNvGrpSpPr>
              <a:grpSpLocks/>
            </p:cNvGrpSpPr>
            <p:nvPr/>
          </p:nvGrpSpPr>
          <p:grpSpPr bwMode="auto">
            <a:xfrm>
              <a:off x="3072" y="2832"/>
              <a:ext cx="136" cy="632"/>
              <a:chOff x="3072" y="2832"/>
              <a:chExt cx="136" cy="632"/>
            </a:xfrm>
          </p:grpSpPr>
          <p:sp>
            <p:nvSpPr>
              <p:cNvPr id="191515"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16"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17"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1511" name="Group 31"/>
            <p:cNvGrpSpPr>
              <a:grpSpLocks/>
            </p:cNvGrpSpPr>
            <p:nvPr/>
          </p:nvGrpSpPr>
          <p:grpSpPr bwMode="auto">
            <a:xfrm flipH="1">
              <a:off x="2496" y="2832"/>
              <a:ext cx="136" cy="632"/>
              <a:chOff x="3072" y="2832"/>
              <a:chExt cx="136" cy="632"/>
            </a:xfrm>
          </p:grpSpPr>
          <p:sp>
            <p:nvSpPr>
              <p:cNvPr id="191512"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13"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1514"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1502" name="Rectangle 35"/>
          <p:cNvSpPr>
            <a:spLocks noChangeArrowheads="1"/>
          </p:cNvSpPr>
          <p:nvPr/>
        </p:nvSpPr>
        <p:spPr bwMode="auto">
          <a:xfrm>
            <a:off x="3921125" y="2046288"/>
            <a:ext cx="1398588"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sp>
        <p:nvSpPr>
          <p:cNvPr id="191503" name="Rectangle 36"/>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rgbClr val="0066FF"/>
                </a:solidFill>
                <a:latin typeface="Arial" pitchFamily="34" charset="0"/>
                <a:cs typeface="Arial" pitchFamily="34" charset="0"/>
              </a:rPr>
              <a:t>false</a:t>
            </a:r>
          </a:p>
        </p:txBody>
      </p:sp>
      <p:sp>
        <p:nvSpPr>
          <p:cNvPr id="191504"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1505"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1506" name="AutoShape 39"/>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1507" name="Line 54"/>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smtClean="0"/>
              <a:t>Art of Multiprocessor Programming</a:t>
            </a:r>
          </a:p>
        </p:txBody>
      </p:sp>
      <p:sp>
        <p:nvSpPr>
          <p:cNvPr id="192515" name="Slide Number Placeholder 4"/>
          <p:cNvSpPr>
            <a:spLocks noGrp="1"/>
          </p:cNvSpPr>
          <p:nvPr>
            <p:ph type="sldNum" sz="quarter" idx="11"/>
          </p:nvPr>
        </p:nvSpPr>
        <p:spPr>
          <a:noFill/>
        </p:spPr>
        <p:txBody>
          <a:bodyPr/>
          <a:lstStyle/>
          <a:p>
            <a:fld id="{97E9162E-D0D6-488A-98EF-D52B61103397}" type="slidenum">
              <a:rPr lang="x-none" smtClean="0">
                <a:latin typeface="Arial" pitchFamily="34" charset="0"/>
                <a:cs typeface="Arial" pitchFamily="34" charset="0"/>
              </a:rPr>
              <a:pPr/>
              <a:t>192</a:t>
            </a:fld>
            <a:endParaRPr lang="en-US" smtClean="0">
              <a:latin typeface="Arial" pitchFamily="34" charset="0"/>
              <a:cs typeface="Arial" pitchFamily="34" charset="0"/>
            </a:endParaRPr>
          </a:p>
        </p:txBody>
      </p:sp>
      <p:sp>
        <p:nvSpPr>
          <p:cNvPr id="192516" name="Rectangle 3"/>
          <p:cNvSpPr>
            <a:spLocks noGrp="1" noChangeArrowheads="1"/>
          </p:cNvSpPr>
          <p:nvPr>
            <p:ph type="title"/>
          </p:nvPr>
        </p:nvSpPr>
        <p:spPr/>
        <p:txBody>
          <a:bodyPr/>
          <a:lstStyle/>
          <a:p>
            <a:r>
              <a:rPr lang="en-US" smtClean="0"/>
              <a:t>Queue Locks</a:t>
            </a:r>
          </a:p>
        </p:txBody>
      </p:sp>
      <p:grpSp>
        <p:nvGrpSpPr>
          <p:cNvPr id="192517" name="Group 4"/>
          <p:cNvGrpSpPr>
            <a:grpSpLocks/>
          </p:cNvGrpSpPr>
          <p:nvPr/>
        </p:nvGrpSpPr>
        <p:grpSpPr bwMode="auto">
          <a:xfrm>
            <a:off x="6392863" y="2617788"/>
            <a:ext cx="1130300" cy="1173162"/>
            <a:chOff x="2496" y="2725"/>
            <a:chExt cx="712" cy="739"/>
          </a:xfrm>
        </p:grpSpPr>
        <p:sp>
          <p:nvSpPr>
            <p:cNvPr id="192527"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2528"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2529" name="Group 7"/>
            <p:cNvGrpSpPr>
              <a:grpSpLocks/>
            </p:cNvGrpSpPr>
            <p:nvPr/>
          </p:nvGrpSpPr>
          <p:grpSpPr bwMode="auto">
            <a:xfrm>
              <a:off x="3072" y="2832"/>
              <a:ext cx="136" cy="632"/>
              <a:chOff x="3072" y="2832"/>
              <a:chExt cx="136" cy="632"/>
            </a:xfrm>
          </p:grpSpPr>
          <p:sp>
            <p:nvSpPr>
              <p:cNvPr id="192534"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35"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36"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2530" name="Group 11"/>
            <p:cNvGrpSpPr>
              <a:grpSpLocks/>
            </p:cNvGrpSpPr>
            <p:nvPr/>
          </p:nvGrpSpPr>
          <p:grpSpPr bwMode="auto">
            <a:xfrm flipH="1">
              <a:off x="2496" y="2832"/>
              <a:ext cx="136" cy="632"/>
              <a:chOff x="3072" y="2832"/>
              <a:chExt cx="136" cy="632"/>
            </a:xfrm>
          </p:grpSpPr>
          <p:sp>
            <p:nvSpPr>
              <p:cNvPr id="192531"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32"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33"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2518" name="Rectangle 15"/>
          <p:cNvSpPr>
            <a:spLocks noChangeArrowheads="1"/>
          </p:cNvSpPr>
          <p:nvPr/>
        </p:nvSpPr>
        <p:spPr bwMode="auto">
          <a:xfrm>
            <a:off x="6313488" y="1998663"/>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sp>
        <p:nvSpPr>
          <p:cNvPr id="192519" name="Rectangle 16"/>
          <p:cNvSpPr>
            <a:spLocks noChangeArrowheads="1"/>
          </p:cNvSpPr>
          <p:nvPr/>
        </p:nvSpPr>
        <p:spPr bwMode="auto">
          <a:xfrm>
            <a:off x="6159500" y="4187825"/>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rgbClr val="FF0066"/>
                </a:solidFill>
                <a:latin typeface="Arial" pitchFamily="34" charset="0"/>
                <a:cs typeface="Arial" pitchFamily="34" charset="0"/>
              </a:rPr>
              <a:t>false</a:t>
            </a:r>
          </a:p>
        </p:txBody>
      </p:sp>
      <p:sp>
        <p:nvSpPr>
          <p:cNvPr id="192520"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2521"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2522" name="Group 19"/>
          <p:cNvGrpSpPr>
            <a:grpSpLocks/>
          </p:cNvGrpSpPr>
          <p:nvPr/>
        </p:nvGrpSpPr>
        <p:grpSpPr bwMode="auto">
          <a:xfrm>
            <a:off x="8472488" y="4405313"/>
            <a:ext cx="280987" cy="400050"/>
            <a:chOff x="3749" y="3267"/>
            <a:chExt cx="177" cy="252"/>
          </a:xfrm>
        </p:grpSpPr>
        <p:sp>
          <p:nvSpPr>
            <p:cNvPr id="192524"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25"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2526"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2523"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3"/>
          <p:cNvSpPr>
            <a:spLocks noGrp="1"/>
          </p:cNvSpPr>
          <p:nvPr>
            <p:ph type="ftr" sz="quarter" idx="10"/>
          </p:nvPr>
        </p:nvSpPr>
        <p:spPr>
          <a:noFill/>
        </p:spPr>
        <p:txBody>
          <a:bodyPr/>
          <a:lstStyle/>
          <a:p>
            <a:r>
              <a:rPr lang="en-US" smtClean="0"/>
              <a:t>Art of Multiprocessor Programming</a:t>
            </a:r>
          </a:p>
        </p:txBody>
      </p:sp>
      <p:sp>
        <p:nvSpPr>
          <p:cNvPr id="193539" name="Slide Number Placeholder 4"/>
          <p:cNvSpPr>
            <a:spLocks noGrp="1"/>
          </p:cNvSpPr>
          <p:nvPr>
            <p:ph type="sldNum" sz="quarter" idx="11"/>
          </p:nvPr>
        </p:nvSpPr>
        <p:spPr>
          <a:noFill/>
        </p:spPr>
        <p:txBody>
          <a:bodyPr/>
          <a:lstStyle/>
          <a:p>
            <a:fld id="{C743401E-B3EF-44B8-823F-BAA9467B6FD9}" type="slidenum">
              <a:rPr lang="x-none" smtClean="0">
                <a:latin typeface="Arial" pitchFamily="34" charset="0"/>
                <a:cs typeface="Arial" pitchFamily="34" charset="0"/>
              </a:rPr>
              <a:pPr/>
              <a:t>193</a:t>
            </a:fld>
            <a:endParaRPr lang="en-US" smtClean="0">
              <a:latin typeface="Arial" pitchFamily="34" charset="0"/>
              <a:cs typeface="Arial" pitchFamily="34" charset="0"/>
            </a:endParaRPr>
          </a:p>
        </p:txBody>
      </p:sp>
      <p:pic>
        <p:nvPicPr>
          <p:cNvPr id="193540"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3541" name="Rectangle 3"/>
          <p:cNvSpPr>
            <a:spLocks noGrp="1" noChangeArrowheads="1"/>
          </p:cNvSpPr>
          <p:nvPr>
            <p:ph type="title"/>
          </p:nvPr>
        </p:nvSpPr>
        <p:spPr/>
        <p:txBody>
          <a:bodyPr/>
          <a:lstStyle/>
          <a:p>
            <a:r>
              <a:rPr lang="en-US" smtClean="0"/>
              <a:t>Queue Locks</a:t>
            </a:r>
          </a:p>
        </p:txBody>
      </p:sp>
      <p:grpSp>
        <p:nvGrpSpPr>
          <p:cNvPr id="193542" name="Group 4"/>
          <p:cNvGrpSpPr>
            <a:grpSpLocks/>
          </p:cNvGrpSpPr>
          <p:nvPr/>
        </p:nvGrpSpPr>
        <p:grpSpPr bwMode="auto">
          <a:xfrm>
            <a:off x="6392863" y="2617788"/>
            <a:ext cx="1130300" cy="1173162"/>
            <a:chOff x="2496" y="2725"/>
            <a:chExt cx="712" cy="739"/>
          </a:xfrm>
        </p:grpSpPr>
        <p:sp>
          <p:nvSpPr>
            <p:cNvPr id="193586"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3587"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3588" name="Group 7"/>
            <p:cNvGrpSpPr>
              <a:grpSpLocks/>
            </p:cNvGrpSpPr>
            <p:nvPr/>
          </p:nvGrpSpPr>
          <p:grpSpPr bwMode="auto">
            <a:xfrm>
              <a:off x="3072" y="2832"/>
              <a:ext cx="136" cy="632"/>
              <a:chOff x="3072" y="2832"/>
              <a:chExt cx="136" cy="632"/>
            </a:xfrm>
          </p:grpSpPr>
          <p:sp>
            <p:nvSpPr>
              <p:cNvPr id="193593"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94"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95"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3589" name="Group 11"/>
            <p:cNvGrpSpPr>
              <a:grpSpLocks/>
            </p:cNvGrpSpPr>
            <p:nvPr/>
          </p:nvGrpSpPr>
          <p:grpSpPr bwMode="auto">
            <a:xfrm flipH="1">
              <a:off x="2496" y="2832"/>
              <a:ext cx="136" cy="632"/>
              <a:chOff x="3072" y="2832"/>
              <a:chExt cx="136" cy="632"/>
            </a:xfrm>
          </p:grpSpPr>
          <p:sp>
            <p:nvSpPr>
              <p:cNvPr id="193590"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91"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92"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3543"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3544"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3545"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3546"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3547" name="Group 19"/>
          <p:cNvGrpSpPr>
            <a:grpSpLocks/>
          </p:cNvGrpSpPr>
          <p:nvPr/>
        </p:nvGrpSpPr>
        <p:grpSpPr bwMode="auto">
          <a:xfrm>
            <a:off x="8472488" y="4405313"/>
            <a:ext cx="280987" cy="400050"/>
            <a:chOff x="3749" y="3267"/>
            <a:chExt cx="177" cy="252"/>
          </a:xfrm>
        </p:grpSpPr>
        <p:sp>
          <p:nvSpPr>
            <p:cNvPr id="193583"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84"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85"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3548"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grpSp>
        <p:nvGrpSpPr>
          <p:cNvPr id="193549" name="Group 24"/>
          <p:cNvGrpSpPr>
            <a:grpSpLocks/>
          </p:cNvGrpSpPr>
          <p:nvPr/>
        </p:nvGrpSpPr>
        <p:grpSpPr bwMode="auto">
          <a:xfrm>
            <a:off x="4000500" y="2665413"/>
            <a:ext cx="1130300" cy="1173162"/>
            <a:chOff x="2496" y="2725"/>
            <a:chExt cx="712" cy="739"/>
          </a:xfrm>
        </p:grpSpPr>
        <p:sp>
          <p:nvSpPr>
            <p:cNvPr id="193573" name="Rectangle 25"/>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3574"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3575" name="Group 27"/>
            <p:cNvGrpSpPr>
              <a:grpSpLocks/>
            </p:cNvGrpSpPr>
            <p:nvPr/>
          </p:nvGrpSpPr>
          <p:grpSpPr bwMode="auto">
            <a:xfrm>
              <a:off x="3072" y="2832"/>
              <a:ext cx="136" cy="632"/>
              <a:chOff x="3072" y="2832"/>
              <a:chExt cx="136" cy="632"/>
            </a:xfrm>
          </p:grpSpPr>
          <p:sp>
            <p:nvSpPr>
              <p:cNvPr id="193580"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81"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82"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3576" name="Group 31"/>
            <p:cNvGrpSpPr>
              <a:grpSpLocks/>
            </p:cNvGrpSpPr>
            <p:nvPr/>
          </p:nvGrpSpPr>
          <p:grpSpPr bwMode="auto">
            <a:xfrm flipH="1">
              <a:off x="2496" y="2832"/>
              <a:ext cx="136" cy="632"/>
              <a:chOff x="3072" y="2832"/>
              <a:chExt cx="136" cy="632"/>
            </a:xfrm>
          </p:grpSpPr>
          <p:sp>
            <p:nvSpPr>
              <p:cNvPr id="193577"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78"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79"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3550" name="Rectangle 35"/>
          <p:cNvSpPr>
            <a:spLocks noChangeArrowheads="1"/>
          </p:cNvSpPr>
          <p:nvPr/>
        </p:nvSpPr>
        <p:spPr bwMode="auto">
          <a:xfrm>
            <a:off x="3764263" y="204628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3551"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3552"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3553"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3554" name="AutoShape 39"/>
          <p:cNvSpPr>
            <a:spLocks noChangeArrowheads="1"/>
          </p:cNvSpPr>
          <p:nvPr/>
        </p:nvSpPr>
        <p:spPr bwMode="auto">
          <a:xfrm>
            <a:off x="3317875" y="3946525"/>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193555"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193556" name="Group 41"/>
          <p:cNvGrpSpPr>
            <a:grpSpLocks/>
          </p:cNvGrpSpPr>
          <p:nvPr/>
        </p:nvGrpSpPr>
        <p:grpSpPr bwMode="auto">
          <a:xfrm>
            <a:off x="1808163" y="2641600"/>
            <a:ext cx="1130300" cy="1173163"/>
            <a:chOff x="2496" y="2725"/>
            <a:chExt cx="712" cy="739"/>
          </a:xfrm>
        </p:grpSpPr>
        <p:sp>
          <p:nvSpPr>
            <p:cNvPr id="193563"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3564"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3565" name="Group 44"/>
            <p:cNvGrpSpPr>
              <a:grpSpLocks/>
            </p:cNvGrpSpPr>
            <p:nvPr/>
          </p:nvGrpSpPr>
          <p:grpSpPr bwMode="auto">
            <a:xfrm>
              <a:off x="3072" y="2832"/>
              <a:ext cx="136" cy="632"/>
              <a:chOff x="3072" y="2832"/>
              <a:chExt cx="136" cy="632"/>
            </a:xfrm>
          </p:grpSpPr>
          <p:sp>
            <p:nvSpPr>
              <p:cNvPr id="193570"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71"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72"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3566" name="Group 48"/>
            <p:cNvGrpSpPr>
              <a:grpSpLocks/>
            </p:cNvGrpSpPr>
            <p:nvPr/>
          </p:nvGrpSpPr>
          <p:grpSpPr bwMode="auto">
            <a:xfrm flipH="1">
              <a:off x="2496" y="2832"/>
              <a:ext cx="136" cy="632"/>
              <a:chOff x="3072" y="2832"/>
              <a:chExt cx="136" cy="632"/>
            </a:xfrm>
          </p:grpSpPr>
          <p:sp>
            <p:nvSpPr>
              <p:cNvPr id="193567"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68"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3569"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3557" name="Rectangle 52"/>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3558" name="Rectangle 53"/>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3559" name="Line 54"/>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3560" name="AutoShape 55"/>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3561"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3562" name="Rectangle 57"/>
          <p:cNvSpPr>
            <a:spLocks noChangeArrowheads="1"/>
          </p:cNvSpPr>
          <p:nvPr/>
        </p:nvSpPr>
        <p:spPr bwMode="auto">
          <a:xfrm>
            <a:off x="1502076" y="196373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p:spPr>
        <p:txBody>
          <a:bodyPr/>
          <a:lstStyle/>
          <a:p>
            <a:r>
              <a:rPr lang="en-US" smtClean="0"/>
              <a:t>Art of Multiprocessor Programming</a:t>
            </a:r>
          </a:p>
        </p:txBody>
      </p:sp>
      <p:sp>
        <p:nvSpPr>
          <p:cNvPr id="194563" name="Slide Number Placeholder 4"/>
          <p:cNvSpPr>
            <a:spLocks noGrp="1"/>
          </p:cNvSpPr>
          <p:nvPr>
            <p:ph type="sldNum" sz="quarter" idx="11"/>
          </p:nvPr>
        </p:nvSpPr>
        <p:spPr>
          <a:noFill/>
        </p:spPr>
        <p:txBody>
          <a:bodyPr/>
          <a:lstStyle/>
          <a:p>
            <a:fld id="{646FD67B-BAC5-4F6F-8C43-372CDB100360}" type="slidenum">
              <a:rPr lang="x-none" smtClean="0">
                <a:latin typeface="Arial" pitchFamily="34" charset="0"/>
                <a:cs typeface="Arial" pitchFamily="34" charset="0"/>
              </a:rPr>
              <a:pPr/>
              <a:t>194</a:t>
            </a:fld>
            <a:endParaRPr lang="en-US" smtClean="0">
              <a:latin typeface="Arial" pitchFamily="34" charset="0"/>
              <a:cs typeface="Arial" pitchFamily="34" charset="0"/>
            </a:endParaRPr>
          </a:p>
        </p:txBody>
      </p:sp>
      <p:pic>
        <p:nvPicPr>
          <p:cNvPr id="194564"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4565" name="Rectangle 3"/>
          <p:cNvSpPr>
            <a:spLocks noGrp="1" noChangeArrowheads="1"/>
          </p:cNvSpPr>
          <p:nvPr>
            <p:ph type="title"/>
          </p:nvPr>
        </p:nvSpPr>
        <p:spPr/>
        <p:txBody>
          <a:bodyPr/>
          <a:lstStyle/>
          <a:p>
            <a:r>
              <a:rPr lang="en-US" smtClean="0"/>
              <a:t>Queue Locks</a:t>
            </a:r>
          </a:p>
        </p:txBody>
      </p:sp>
      <p:grpSp>
        <p:nvGrpSpPr>
          <p:cNvPr id="194566" name="Group 4"/>
          <p:cNvGrpSpPr>
            <a:grpSpLocks/>
          </p:cNvGrpSpPr>
          <p:nvPr/>
        </p:nvGrpSpPr>
        <p:grpSpPr bwMode="auto">
          <a:xfrm>
            <a:off x="6392863" y="2617788"/>
            <a:ext cx="1130300" cy="1173162"/>
            <a:chOff x="2496" y="2725"/>
            <a:chExt cx="712" cy="739"/>
          </a:xfrm>
        </p:grpSpPr>
        <p:sp>
          <p:nvSpPr>
            <p:cNvPr id="194597"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4598"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4599" name="Group 7"/>
            <p:cNvGrpSpPr>
              <a:grpSpLocks/>
            </p:cNvGrpSpPr>
            <p:nvPr/>
          </p:nvGrpSpPr>
          <p:grpSpPr bwMode="auto">
            <a:xfrm>
              <a:off x="3072" y="2832"/>
              <a:ext cx="136" cy="632"/>
              <a:chOff x="3072" y="2832"/>
              <a:chExt cx="136" cy="632"/>
            </a:xfrm>
          </p:grpSpPr>
          <p:sp>
            <p:nvSpPr>
              <p:cNvPr id="194604"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605"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606"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4600" name="Group 11"/>
            <p:cNvGrpSpPr>
              <a:grpSpLocks/>
            </p:cNvGrpSpPr>
            <p:nvPr/>
          </p:nvGrpSpPr>
          <p:grpSpPr bwMode="auto">
            <a:xfrm flipH="1">
              <a:off x="2496" y="2832"/>
              <a:ext cx="136" cy="632"/>
              <a:chOff x="3072" y="2832"/>
              <a:chExt cx="136" cy="632"/>
            </a:xfrm>
          </p:grpSpPr>
          <p:sp>
            <p:nvSpPr>
              <p:cNvPr id="194601"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602"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603"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4567"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4568"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4569"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4570"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4571" name="Group 19"/>
          <p:cNvGrpSpPr>
            <a:grpSpLocks/>
          </p:cNvGrpSpPr>
          <p:nvPr/>
        </p:nvGrpSpPr>
        <p:grpSpPr bwMode="auto">
          <a:xfrm>
            <a:off x="8472488" y="4405313"/>
            <a:ext cx="280987" cy="400050"/>
            <a:chOff x="3749" y="3267"/>
            <a:chExt cx="177" cy="252"/>
          </a:xfrm>
        </p:grpSpPr>
        <p:sp>
          <p:nvSpPr>
            <p:cNvPr id="194594"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95"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96"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4572"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4573"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4574"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4575"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pic>
        <p:nvPicPr>
          <p:cNvPr id="194576"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194577" name="Group 41"/>
          <p:cNvGrpSpPr>
            <a:grpSpLocks/>
          </p:cNvGrpSpPr>
          <p:nvPr/>
        </p:nvGrpSpPr>
        <p:grpSpPr bwMode="auto">
          <a:xfrm>
            <a:off x="1808163" y="2641600"/>
            <a:ext cx="1130300" cy="1173163"/>
            <a:chOff x="2496" y="2725"/>
            <a:chExt cx="712" cy="739"/>
          </a:xfrm>
        </p:grpSpPr>
        <p:sp>
          <p:nvSpPr>
            <p:cNvPr id="194584"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4585"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4586" name="Group 44"/>
            <p:cNvGrpSpPr>
              <a:grpSpLocks/>
            </p:cNvGrpSpPr>
            <p:nvPr/>
          </p:nvGrpSpPr>
          <p:grpSpPr bwMode="auto">
            <a:xfrm>
              <a:off x="3072" y="2832"/>
              <a:ext cx="136" cy="632"/>
              <a:chOff x="3072" y="2832"/>
              <a:chExt cx="136" cy="632"/>
            </a:xfrm>
          </p:grpSpPr>
          <p:sp>
            <p:nvSpPr>
              <p:cNvPr id="194591"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92"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93"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4587" name="Group 48"/>
            <p:cNvGrpSpPr>
              <a:grpSpLocks/>
            </p:cNvGrpSpPr>
            <p:nvPr/>
          </p:nvGrpSpPr>
          <p:grpSpPr bwMode="auto">
            <a:xfrm flipH="1">
              <a:off x="2496" y="2832"/>
              <a:ext cx="136" cy="632"/>
              <a:chOff x="3072" y="2832"/>
              <a:chExt cx="136" cy="632"/>
            </a:xfrm>
          </p:grpSpPr>
          <p:sp>
            <p:nvSpPr>
              <p:cNvPr id="194588"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89"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4590"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4578" name="Rectangle 52"/>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4579" name="Rectangle 53"/>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4580" name="Line 54"/>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4581" name="AutoShape 55"/>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4582"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4583" name="Rectangle 57"/>
          <p:cNvSpPr>
            <a:spLocks noChangeArrowheads="1"/>
          </p:cNvSpPr>
          <p:nvPr/>
        </p:nvSpPr>
        <p:spPr bwMode="auto">
          <a:xfrm>
            <a:off x="1502076" y="196373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Art of Multiprocessor Programming</a:t>
            </a:r>
          </a:p>
        </p:txBody>
      </p:sp>
      <p:sp>
        <p:nvSpPr>
          <p:cNvPr id="195587" name="Slide Number Placeholder 4"/>
          <p:cNvSpPr>
            <a:spLocks noGrp="1"/>
          </p:cNvSpPr>
          <p:nvPr>
            <p:ph type="sldNum" sz="quarter" idx="11"/>
          </p:nvPr>
        </p:nvSpPr>
        <p:spPr>
          <a:noFill/>
        </p:spPr>
        <p:txBody>
          <a:bodyPr/>
          <a:lstStyle/>
          <a:p>
            <a:fld id="{298AAAFE-4CBE-433F-A39E-4E372C9610AC}" type="slidenum">
              <a:rPr lang="x-none" smtClean="0">
                <a:latin typeface="Arial" pitchFamily="34" charset="0"/>
                <a:cs typeface="Arial" pitchFamily="34" charset="0"/>
              </a:rPr>
              <a:pPr/>
              <a:t>195</a:t>
            </a:fld>
            <a:endParaRPr lang="en-US" smtClean="0">
              <a:latin typeface="Arial" pitchFamily="34" charset="0"/>
              <a:cs typeface="Arial" pitchFamily="34" charset="0"/>
            </a:endParaRPr>
          </a:p>
        </p:txBody>
      </p:sp>
      <p:pic>
        <p:nvPicPr>
          <p:cNvPr id="195588"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5589" name="Rectangle 3"/>
          <p:cNvSpPr>
            <a:spLocks noGrp="1" noChangeArrowheads="1"/>
          </p:cNvSpPr>
          <p:nvPr>
            <p:ph type="title"/>
          </p:nvPr>
        </p:nvSpPr>
        <p:spPr/>
        <p:txBody>
          <a:bodyPr/>
          <a:lstStyle/>
          <a:p>
            <a:r>
              <a:rPr lang="en-US" smtClean="0"/>
              <a:t>Queue Locks</a:t>
            </a:r>
          </a:p>
        </p:txBody>
      </p:sp>
      <p:grpSp>
        <p:nvGrpSpPr>
          <p:cNvPr id="195590" name="Group 4"/>
          <p:cNvGrpSpPr>
            <a:grpSpLocks/>
          </p:cNvGrpSpPr>
          <p:nvPr/>
        </p:nvGrpSpPr>
        <p:grpSpPr bwMode="auto">
          <a:xfrm>
            <a:off x="6392863" y="2617788"/>
            <a:ext cx="1130300" cy="1173162"/>
            <a:chOff x="2496" y="2725"/>
            <a:chExt cx="712" cy="739"/>
          </a:xfrm>
        </p:grpSpPr>
        <p:sp>
          <p:nvSpPr>
            <p:cNvPr id="195621"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5622"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5623" name="Group 7"/>
            <p:cNvGrpSpPr>
              <a:grpSpLocks/>
            </p:cNvGrpSpPr>
            <p:nvPr/>
          </p:nvGrpSpPr>
          <p:grpSpPr bwMode="auto">
            <a:xfrm>
              <a:off x="3072" y="2832"/>
              <a:ext cx="136" cy="632"/>
              <a:chOff x="3072" y="2832"/>
              <a:chExt cx="136" cy="632"/>
            </a:xfrm>
          </p:grpSpPr>
          <p:sp>
            <p:nvSpPr>
              <p:cNvPr id="195628"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29"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30"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5624" name="Group 11"/>
            <p:cNvGrpSpPr>
              <a:grpSpLocks/>
            </p:cNvGrpSpPr>
            <p:nvPr/>
          </p:nvGrpSpPr>
          <p:grpSpPr bwMode="auto">
            <a:xfrm flipH="1">
              <a:off x="2496" y="2832"/>
              <a:ext cx="136" cy="632"/>
              <a:chOff x="3072" y="2832"/>
              <a:chExt cx="136" cy="632"/>
            </a:xfrm>
          </p:grpSpPr>
          <p:sp>
            <p:nvSpPr>
              <p:cNvPr id="195625"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26"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27"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5591"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5592"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5593"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5594"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5595" name="Group 19"/>
          <p:cNvGrpSpPr>
            <a:grpSpLocks/>
          </p:cNvGrpSpPr>
          <p:nvPr/>
        </p:nvGrpSpPr>
        <p:grpSpPr bwMode="auto">
          <a:xfrm>
            <a:off x="8472488" y="4405313"/>
            <a:ext cx="280987" cy="400050"/>
            <a:chOff x="3749" y="3267"/>
            <a:chExt cx="177" cy="252"/>
          </a:xfrm>
        </p:grpSpPr>
        <p:sp>
          <p:nvSpPr>
            <p:cNvPr id="195618"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19"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20"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5596"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5597"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5598"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5599"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pic>
        <p:nvPicPr>
          <p:cNvPr id="195600"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195601" name="Group 41"/>
          <p:cNvGrpSpPr>
            <a:grpSpLocks/>
          </p:cNvGrpSpPr>
          <p:nvPr/>
        </p:nvGrpSpPr>
        <p:grpSpPr bwMode="auto">
          <a:xfrm>
            <a:off x="1808163" y="2641600"/>
            <a:ext cx="1130300" cy="1173163"/>
            <a:chOff x="2496" y="2725"/>
            <a:chExt cx="712" cy="739"/>
          </a:xfrm>
        </p:grpSpPr>
        <p:sp>
          <p:nvSpPr>
            <p:cNvPr id="195608"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5609"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5610" name="Group 44"/>
            <p:cNvGrpSpPr>
              <a:grpSpLocks/>
            </p:cNvGrpSpPr>
            <p:nvPr/>
          </p:nvGrpSpPr>
          <p:grpSpPr bwMode="auto">
            <a:xfrm>
              <a:off x="3072" y="2832"/>
              <a:ext cx="136" cy="632"/>
              <a:chOff x="3072" y="2832"/>
              <a:chExt cx="136" cy="632"/>
            </a:xfrm>
          </p:grpSpPr>
          <p:sp>
            <p:nvSpPr>
              <p:cNvPr id="195615"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16"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17"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5611" name="Group 48"/>
            <p:cNvGrpSpPr>
              <a:grpSpLocks/>
            </p:cNvGrpSpPr>
            <p:nvPr/>
          </p:nvGrpSpPr>
          <p:grpSpPr bwMode="auto">
            <a:xfrm flipH="1">
              <a:off x="2496" y="2832"/>
              <a:ext cx="136" cy="632"/>
              <a:chOff x="3072" y="2832"/>
              <a:chExt cx="136" cy="632"/>
            </a:xfrm>
          </p:grpSpPr>
          <p:sp>
            <p:nvSpPr>
              <p:cNvPr id="195612"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13"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5614"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5602" name="Rectangle 52"/>
          <p:cNvSpPr>
            <a:spLocks noChangeArrowheads="1"/>
          </p:cNvSpPr>
          <p:nvPr/>
        </p:nvSpPr>
        <p:spPr bwMode="auto">
          <a:xfrm>
            <a:off x="1574800" y="4187825"/>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chemeClr val="accent1"/>
                </a:solidFill>
                <a:latin typeface="Arial" pitchFamily="34" charset="0"/>
                <a:cs typeface="Arial" pitchFamily="34" charset="0"/>
              </a:rPr>
              <a:t>false</a:t>
            </a:r>
          </a:p>
        </p:txBody>
      </p:sp>
      <p:sp>
        <p:nvSpPr>
          <p:cNvPr id="195603" name="Rectangle 53"/>
          <p:cNvSpPr>
            <a:spLocks noChangeArrowheads="1"/>
          </p:cNvSpPr>
          <p:nvPr/>
        </p:nvSpPr>
        <p:spPr bwMode="auto">
          <a:xfrm>
            <a:off x="2432050" y="4189413"/>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5604" name="Line 54"/>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5605" name="AutoShape 55"/>
          <p:cNvSpPr>
            <a:spLocks noChangeArrowheads="1"/>
          </p:cNvSpPr>
          <p:nvPr/>
        </p:nvSpPr>
        <p:spPr bwMode="auto">
          <a:xfrm>
            <a:off x="1125538" y="3922713"/>
            <a:ext cx="1571625" cy="1427162"/>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5606"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5607" name="Rectangle 57"/>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Art of Multiprocessor Programming</a:t>
            </a:r>
          </a:p>
        </p:txBody>
      </p:sp>
      <p:sp>
        <p:nvSpPr>
          <p:cNvPr id="196611" name="Slide Number Placeholder 4"/>
          <p:cNvSpPr>
            <a:spLocks noGrp="1"/>
          </p:cNvSpPr>
          <p:nvPr>
            <p:ph type="sldNum" sz="quarter" idx="11"/>
          </p:nvPr>
        </p:nvSpPr>
        <p:spPr>
          <a:noFill/>
        </p:spPr>
        <p:txBody>
          <a:bodyPr/>
          <a:lstStyle/>
          <a:p>
            <a:fld id="{C770B6E4-5DCA-4271-ADA4-D11A0831EA56}" type="slidenum">
              <a:rPr lang="x-none" smtClean="0">
                <a:latin typeface="Arial" pitchFamily="34" charset="0"/>
                <a:cs typeface="Arial" pitchFamily="34" charset="0"/>
              </a:rPr>
              <a:pPr/>
              <a:t>196</a:t>
            </a:fld>
            <a:endParaRPr lang="en-US" smtClean="0">
              <a:latin typeface="Arial" pitchFamily="34" charset="0"/>
              <a:cs typeface="Arial" pitchFamily="34" charset="0"/>
            </a:endParaRPr>
          </a:p>
        </p:txBody>
      </p:sp>
      <p:sp>
        <p:nvSpPr>
          <p:cNvPr id="196612" name="Rectangle 3"/>
          <p:cNvSpPr>
            <a:spLocks noGrp="1" noChangeArrowheads="1"/>
          </p:cNvSpPr>
          <p:nvPr>
            <p:ph type="title"/>
          </p:nvPr>
        </p:nvSpPr>
        <p:spPr/>
        <p:txBody>
          <a:bodyPr/>
          <a:lstStyle/>
          <a:p>
            <a:r>
              <a:rPr lang="en-US" smtClean="0"/>
              <a:t>Queue Locks</a:t>
            </a:r>
          </a:p>
        </p:txBody>
      </p:sp>
      <p:grpSp>
        <p:nvGrpSpPr>
          <p:cNvPr id="196613" name="Group 4"/>
          <p:cNvGrpSpPr>
            <a:grpSpLocks/>
          </p:cNvGrpSpPr>
          <p:nvPr/>
        </p:nvGrpSpPr>
        <p:grpSpPr bwMode="auto">
          <a:xfrm>
            <a:off x="6392863" y="2617788"/>
            <a:ext cx="1130300" cy="1173162"/>
            <a:chOff x="2496" y="2725"/>
            <a:chExt cx="712" cy="739"/>
          </a:xfrm>
        </p:grpSpPr>
        <p:sp>
          <p:nvSpPr>
            <p:cNvPr id="196627"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6628"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196629" name="Group 7"/>
            <p:cNvGrpSpPr>
              <a:grpSpLocks/>
            </p:cNvGrpSpPr>
            <p:nvPr/>
          </p:nvGrpSpPr>
          <p:grpSpPr bwMode="auto">
            <a:xfrm>
              <a:off x="3072" y="2832"/>
              <a:ext cx="136" cy="632"/>
              <a:chOff x="3072" y="2832"/>
              <a:chExt cx="136" cy="632"/>
            </a:xfrm>
          </p:grpSpPr>
          <p:sp>
            <p:nvSpPr>
              <p:cNvPr id="196634"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35"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36"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96630" name="Group 11"/>
            <p:cNvGrpSpPr>
              <a:grpSpLocks/>
            </p:cNvGrpSpPr>
            <p:nvPr/>
          </p:nvGrpSpPr>
          <p:grpSpPr bwMode="auto">
            <a:xfrm flipH="1">
              <a:off x="2496" y="2832"/>
              <a:ext cx="136" cy="632"/>
              <a:chOff x="3072" y="2832"/>
              <a:chExt cx="136" cy="632"/>
            </a:xfrm>
          </p:grpSpPr>
          <p:sp>
            <p:nvSpPr>
              <p:cNvPr id="196631"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32"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33"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196614"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196615"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6616"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6617"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6618" name="Group 19"/>
          <p:cNvGrpSpPr>
            <a:grpSpLocks/>
          </p:cNvGrpSpPr>
          <p:nvPr/>
        </p:nvGrpSpPr>
        <p:grpSpPr bwMode="auto">
          <a:xfrm>
            <a:off x="8472488" y="4405313"/>
            <a:ext cx="280987" cy="400050"/>
            <a:chOff x="3749" y="3267"/>
            <a:chExt cx="177" cy="252"/>
          </a:xfrm>
        </p:grpSpPr>
        <p:sp>
          <p:nvSpPr>
            <p:cNvPr id="196624"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25"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6626"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6619"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6620" name="Rectangle 25"/>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6621" name="Line 26"/>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6622" name="Line 41"/>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6623" name="Rectangle 45"/>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rgbClr val="0066FF"/>
                </a:solidFill>
                <a:latin typeface="Arial" pitchFamily="34" charset="0"/>
                <a:cs typeface="Arial" pitchFamily="34" charset="0"/>
              </a:rPr>
              <a:t>false</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Art of Multiprocessor Programming</a:t>
            </a:r>
          </a:p>
        </p:txBody>
      </p:sp>
      <p:sp>
        <p:nvSpPr>
          <p:cNvPr id="197635" name="Slide Number Placeholder 4"/>
          <p:cNvSpPr>
            <a:spLocks noGrp="1"/>
          </p:cNvSpPr>
          <p:nvPr>
            <p:ph type="sldNum" sz="quarter" idx="11"/>
          </p:nvPr>
        </p:nvSpPr>
        <p:spPr>
          <a:noFill/>
        </p:spPr>
        <p:txBody>
          <a:bodyPr/>
          <a:lstStyle/>
          <a:p>
            <a:fld id="{8A9917BD-CC98-47E0-9541-0CD7FDFE0E67}" type="slidenum">
              <a:rPr lang="x-none" smtClean="0">
                <a:latin typeface="Arial" pitchFamily="34" charset="0"/>
                <a:cs typeface="Arial" pitchFamily="34" charset="0"/>
              </a:rPr>
              <a:pPr/>
              <a:t>197</a:t>
            </a:fld>
            <a:endParaRPr lang="en-US" smtClean="0">
              <a:latin typeface="Arial" pitchFamily="34" charset="0"/>
              <a:cs typeface="Arial" pitchFamily="34" charset="0"/>
            </a:endParaRPr>
          </a:p>
        </p:txBody>
      </p:sp>
      <p:pic>
        <p:nvPicPr>
          <p:cNvPr id="197636"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197637" name="Rectangle 3"/>
          <p:cNvSpPr>
            <a:spLocks noGrp="1" noChangeArrowheads="1"/>
          </p:cNvSpPr>
          <p:nvPr>
            <p:ph type="title"/>
          </p:nvPr>
        </p:nvSpPr>
        <p:spPr/>
        <p:txBody>
          <a:bodyPr/>
          <a:lstStyle/>
          <a:p>
            <a:r>
              <a:rPr lang="en-US" smtClean="0"/>
              <a:t>Queue Locks</a:t>
            </a:r>
          </a:p>
        </p:txBody>
      </p:sp>
      <p:sp>
        <p:nvSpPr>
          <p:cNvPr id="197638" name="Rectangle 15"/>
          <p:cNvSpPr>
            <a:spLocks noChangeArrowheads="1"/>
          </p:cNvSpPr>
          <p:nvPr/>
        </p:nvSpPr>
        <p:spPr bwMode="auto">
          <a:xfrm>
            <a:off x="6319299" y="1998663"/>
            <a:ext cx="1391728"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pwned</a:t>
            </a:r>
          </a:p>
        </p:txBody>
      </p:sp>
      <p:sp>
        <p:nvSpPr>
          <p:cNvPr id="197639"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true</a:t>
            </a:r>
          </a:p>
        </p:txBody>
      </p:sp>
      <p:sp>
        <p:nvSpPr>
          <p:cNvPr id="197640" name="Rectangle 17"/>
          <p:cNvSpPr>
            <a:spLocks noChangeArrowheads="1"/>
          </p:cNvSpPr>
          <p:nvPr/>
        </p:nvSpPr>
        <p:spPr bwMode="auto">
          <a:xfrm>
            <a:off x="701675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7641" name="Line 18"/>
          <p:cNvSpPr>
            <a:spLocks noChangeShapeType="1"/>
          </p:cNvSpPr>
          <p:nvPr/>
        </p:nvSpPr>
        <p:spPr bwMode="auto">
          <a:xfrm>
            <a:off x="7542213"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7642" name="Group 19"/>
          <p:cNvGrpSpPr>
            <a:grpSpLocks/>
          </p:cNvGrpSpPr>
          <p:nvPr/>
        </p:nvGrpSpPr>
        <p:grpSpPr bwMode="auto">
          <a:xfrm>
            <a:off x="8472488" y="4405313"/>
            <a:ext cx="280987" cy="400050"/>
            <a:chOff x="3749" y="3267"/>
            <a:chExt cx="177" cy="252"/>
          </a:xfrm>
        </p:grpSpPr>
        <p:sp>
          <p:nvSpPr>
            <p:cNvPr id="197658"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9"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60"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7643" name="AutoShape 23"/>
          <p:cNvSpPr>
            <a:spLocks noChangeArrowheads="1"/>
          </p:cNvSpPr>
          <p:nvPr/>
        </p:nvSpPr>
        <p:spPr bwMode="auto">
          <a:xfrm>
            <a:off x="5710238" y="3898900"/>
            <a:ext cx="1571625" cy="1427163"/>
          </a:xfrm>
          <a:prstGeom prst="wedgeRoundRectCallout">
            <a:avLst>
              <a:gd name="adj1" fmla="val -12120"/>
              <a:gd name="adj2" fmla="val -6601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197644" name="Rectangle 36"/>
          <p:cNvSpPr>
            <a:spLocks noChangeArrowheads="1"/>
          </p:cNvSpPr>
          <p:nvPr/>
        </p:nvSpPr>
        <p:spPr bwMode="auto">
          <a:xfrm>
            <a:off x="3767138" y="4189413"/>
            <a:ext cx="857250" cy="835025"/>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rgbClr val="0066FF"/>
                </a:solidFill>
                <a:latin typeface="Arial" pitchFamily="34" charset="0"/>
                <a:cs typeface="Arial" pitchFamily="34" charset="0"/>
              </a:rPr>
              <a:t>false</a:t>
            </a:r>
          </a:p>
        </p:txBody>
      </p:sp>
      <p:sp>
        <p:nvSpPr>
          <p:cNvPr id="197645" name="Rectangle 37"/>
          <p:cNvSpPr>
            <a:spLocks noChangeArrowheads="1"/>
          </p:cNvSpPr>
          <p:nvPr/>
        </p:nvSpPr>
        <p:spPr bwMode="auto">
          <a:xfrm>
            <a:off x="462438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7646" name="Line 38"/>
          <p:cNvSpPr>
            <a:spLocks noChangeShapeType="1"/>
          </p:cNvSpPr>
          <p:nvPr/>
        </p:nvSpPr>
        <p:spPr bwMode="auto">
          <a:xfrm>
            <a:off x="5149850" y="4605338"/>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7647" name="Line 40"/>
          <p:cNvSpPr>
            <a:spLocks noChangeShapeType="1"/>
          </p:cNvSpPr>
          <p:nvPr/>
        </p:nvSpPr>
        <p:spPr bwMode="auto">
          <a:xfrm>
            <a:off x="2957513" y="46069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197648" name="Group 41"/>
          <p:cNvGrpSpPr>
            <a:grpSpLocks/>
          </p:cNvGrpSpPr>
          <p:nvPr/>
        </p:nvGrpSpPr>
        <p:grpSpPr bwMode="auto">
          <a:xfrm>
            <a:off x="6275388" y="2774950"/>
            <a:ext cx="1770062" cy="1065213"/>
            <a:chOff x="1295" y="669"/>
            <a:chExt cx="1115" cy="671"/>
          </a:xfrm>
        </p:grpSpPr>
        <p:sp>
          <p:nvSpPr>
            <p:cNvPr id="197649" name="Freeform 42"/>
            <p:cNvSpPr>
              <a:spLocks/>
            </p:cNvSpPr>
            <p:nvPr/>
          </p:nvSpPr>
          <p:spPr bwMode="auto">
            <a:xfrm>
              <a:off x="1344" y="720"/>
              <a:ext cx="912" cy="480"/>
            </a:xfrm>
            <a:custGeom>
              <a:avLst/>
              <a:gdLst>
                <a:gd name="T0" fmla="*/ 0 w 912"/>
                <a:gd name="T1" fmla="*/ 0 h 624"/>
                <a:gd name="T2" fmla="*/ 384 w 912"/>
                <a:gd name="T3" fmla="*/ 129 h 624"/>
                <a:gd name="T4" fmla="*/ 912 w 912"/>
                <a:gd name="T5" fmla="*/ 129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0" name="Rectangle 43"/>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7651" name="Freeform 44"/>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2" name="Freeform 45"/>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3" name="Freeform 46"/>
            <p:cNvSpPr>
              <a:spLocks/>
            </p:cNvSpPr>
            <p:nvPr/>
          </p:nvSpPr>
          <p:spPr bwMode="auto">
            <a:xfrm>
              <a:off x="1309" y="789"/>
              <a:ext cx="419" cy="245"/>
            </a:xfrm>
            <a:custGeom>
              <a:avLst/>
              <a:gdLst>
                <a:gd name="T0" fmla="*/ 76 w 537"/>
                <a:gd name="T1" fmla="*/ 26 h 359"/>
                <a:gd name="T2" fmla="*/ 78 w 537"/>
                <a:gd name="T3" fmla="*/ 33 h 359"/>
                <a:gd name="T4" fmla="*/ 37 w 537"/>
                <a:gd name="T5" fmla="*/ 36 h 359"/>
                <a:gd name="T6" fmla="*/ 0 w 537"/>
                <a:gd name="T7" fmla="*/ 18 h 359"/>
                <a:gd name="T8" fmla="*/ 63 w 537"/>
                <a:gd name="T9" fmla="*/ 0 h 359"/>
                <a:gd name="T10" fmla="*/ 121 w 537"/>
                <a:gd name="T11" fmla="*/ 12 h 359"/>
                <a:gd name="T12" fmla="*/ 114 w 537"/>
                <a:gd name="T13" fmla="*/ 16 h 359"/>
                <a:gd name="T14" fmla="*/ 62 w 537"/>
                <a:gd name="T15" fmla="*/ 8 h 359"/>
                <a:gd name="T16" fmla="*/ 21 w 537"/>
                <a:gd name="T17" fmla="*/ 18 h 359"/>
                <a:gd name="T18" fmla="*/ 46 w 537"/>
                <a:gd name="T19" fmla="*/ 31 h 359"/>
                <a:gd name="T20" fmla="*/ 76 w 537"/>
                <a:gd name="T21" fmla="*/ 2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4" name="Freeform 47"/>
            <p:cNvSpPr>
              <a:spLocks/>
            </p:cNvSpPr>
            <p:nvPr/>
          </p:nvSpPr>
          <p:spPr bwMode="auto">
            <a:xfrm>
              <a:off x="1295" y="672"/>
              <a:ext cx="320" cy="240"/>
            </a:xfrm>
            <a:custGeom>
              <a:avLst/>
              <a:gdLst>
                <a:gd name="T0" fmla="*/ 15 w 537"/>
                <a:gd name="T1" fmla="*/ 23 h 359"/>
                <a:gd name="T2" fmla="*/ 15 w 537"/>
                <a:gd name="T3" fmla="*/ 30 h 359"/>
                <a:gd name="T4" fmla="*/ 8 w 537"/>
                <a:gd name="T5" fmla="*/ 32 h 359"/>
                <a:gd name="T6" fmla="*/ 0 w 537"/>
                <a:gd name="T7" fmla="*/ 15 h 359"/>
                <a:gd name="T8" fmla="*/ 13 w 537"/>
                <a:gd name="T9" fmla="*/ 0 h 359"/>
                <a:gd name="T10" fmla="*/ 24 w 537"/>
                <a:gd name="T11" fmla="*/ 11 h 359"/>
                <a:gd name="T12" fmla="*/ 23 w 537"/>
                <a:gd name="T13" fmla="*/ 13 h 359"/>
                <a:gd name="T14" fmla="*/ 13 w 537"/>
                <a:gd name="T15" fmla="*/ 7 h 359"/>
                <a:gd name="T16" fmla="*/ 4 w 537"/>
                <a:gd name="T17" fmla="*/ 15 h 359"/>
                <a:gd name="T18" fmla="*/ 9 w 537"/>
                <a:gd name="T19" fmla="*/ 27 h 359"/>
                <a:gd name="T20" fmla="*/ 15 w 537"/>
                <a:gd name="T21" fmla="*/ 23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5" name="Freeform 48"/>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6" name="Freeform 49"/>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7657" name="Freeform 50"/>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smtClean="0"/>
              <a:t>Art of Multiprocessor Programming</a:t>
            </a:r>
          </a:p>
        </p:txBody>
      </p:sp>
      <p:sp>
        <p:nvSpPr>
          <p:cNvPr id="198659" name="Slide Number Placeholder 4"/>
          <p:cNvSpPr>
            <a:spLocks noGrp="1"/>
          </p:cNvSpPr>
          <p:nvPr>
            <p:ph type="sldNum" sz="quarter" idx="11"/>
          </p:nvPr>
        </p:nvSpPr>
        <p:spPr>
          <a:noFill/>
        </p:spPr>
        <p:txBody>
          <a:bodyPr/>
          <a:lstStyle/>
          <a:p>
            <a:fld id="{2845F193-285F-43BD-B6D4-B0833792514A}" type="slidenum">
              <a:rPr lang="x-none" smtClean="0">
                <a:cs typeface="Arial" pitchFamily="34" charset="0"/>
              </a:rPr>
              <a:pPr/>
              <a:t>198</a:t>
            </a:fld>
            <a:endParaRPr lang="en-US" smtClean="0">
              <a:cs typeface="Arial" pitchFamily="34" charset="0"/>
            </a:endParaRPr>
          </a:p>
        </p:txBody>
      </p:sp>
      <p:pic>
        <p:nvPicPr>
          <p:cNvPr id="1986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98661" name="Rectangle 3"/>
          <p:cNvSpPr>
            <a:spLocks noGrp="1" noChangeArrowheads="1"/>
          </p:cNvSpPr>
          <p:nvPr>
            <p:ph type="title"/>
          </p:nvPr>
        </p:nvSpPr>
        <p:spPr/>
        <p:txBody>
          <a:bodyPr/>
          <a:lstStyle/>
          <a:p>
            <a:r>
              <a:rPr lang="en-US" smtClean="0"/>
              <a:t>Abortable CLH Lock</a:t>
            </a:r>
          </a:p>
        </p:txBody>
      </p:sp>
      <p:sp>
        <p:nvSpPr>
          <p:cNvPr id="198662" name="Rectangle 4"/>
          <p:cNvSpPr>
            <a:spLocks noGrp="1" noChangeArrowheads="1"/>
          </p:cNvSpPr>
          <p:nvPr>
            <p:ph type="body" idx="1"/>
          </p:nvPr>
        </p:nvSpPr>
        <p:spPr/>
        <p:txBody>
          <a:bodyPr/>
          <a:lstStyle/>
          <a:p>
            <a:r>
              <a:rPr lang="en-US" smtClean="0"/>
              <a:t>When a thread gives up</a:t>
            </a:r>
          </a:p>
          <a:p>
            <a:pPr lvl="1"/>
            <a:r>
              <a:rPr lang="en-US" smtClean="0"/>
              <a:t>Removing node in a wait-free way is hard</a:t>
            </a:r>
          </a:p>
          <a:p>
            <a:r>
              <a:rPr lang="en-US" smtClean="0"/>
              <a:t>Idea:</a:t>
            </a:r>
          </a:p>
          <a:p>
            <a:pPr lvl="1"/>
            <a:r>
              <a:rPr lang="en-US" smtClean="0"/>
              <a:t>let </a:t>
            </a:r>
            <a:r>
              <a:rPr lang="en-US" smtClean="0">
                <a:solidFill>
                  <a:schemeClr val="tx1"/>
                </a:solidFill>
              </a:rPr>
              <a:t>successor</a:t>
            </a:r>
            <a:r>
              <a:rPr lang="en-US" smtClean="0"/>
              <a:t> deal with it.</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smtClean="0"/>
              <a:t>Art of Multiprocessor Programming</a:t>
            </a:r>
          </a:p>
        </p:txBody>
      </p:sp>
      <p:sp>
        <p:nvSpPr>
          <p:cNvPr id="199683" name="Slide Number Placeholder 4"/>
          <p:cNvSpPr>
            <a:spLocks noGrp="1"/>
          </p:cNvSpPr>
          <p:nvPr>
            <p:ph type="sldNum" sz="quarter" idx="11"/>
          </p:nvPr>
        </p:nvSpPr>
        <p:spPr>
          <a:noFill/>
        </p:spPr>
        <p:txBody>
          <a:bodyPr/>
          <a:lstStyle/>
          <a:p>
            <a:fld id="{284505D0-B17D-4DF9-AE8B-D6720018EB95}" type="slidenum">
              <a:rPr lang="x-none" smtClean="0">
                <a:latin typeface="Arial" pitchFamily="34" charset="0"/>
                <a:cs typeface="Arial" pitchFamily="34" charset="0"/>
              </a:rPr>
              <a:pPr/>
              <a:t>199</a:t>
            </a:fld>
            <a:endParaRPr lang="en-US" smtClean="0">
              <a:latin typeface="Arial" pitchFamily="34" charset="0"/>
              <a:cs typeface="Arial" pitchFamily="34" charset="0"/>
            </a:endParaRPr>
          </a:p>
        </p:txBody>
      </p:sp>
      <p:pic>
        <p:nvPicPr>
          <p:cNvPr id="19968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99685" name="Rectangle 3"/>
          <p:cNvSpPr>
            <a:spLocks noGrp="1" noChangeArrowheads="1"/>
          </p:cNvSpPr>
          <p:nvPr>
            <p:ph type="title"/>
          </p:nvPr>
        </p:nvSpPr>
        <p:spPr/>
        <p:txBody>
          <a:bodyPr/>
          <a:lstStyle/>
          <a:p>
            <a:r>
              <a:rPr lang="en-US" smtClean="0"/>
              <a:t>Initially</a:t>
            </a:r>
          </a:p>
        </p:txBody>
      </p:sp>
      <p:sp>
        <p:nvSpPr>
          <p:cNvPr id="199686"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199687"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9688"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9689" name="Text Box 7"/>
          <p:cNvSpPr txBox="1">
            <a:spLocks noChangeArrowheads="1"/>
          </p:cNvSpPr>
          <p:nvPr/>
        </p:nvSpPr>
        <p:spPr bwMode="auto">
          <a:xfrm>
            <a:off x="1050723" y="4675188"/>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199690" name="Group 8"/>
          <p:cNvGrpSpPr>
            <a:grpSpLocks/>
          </p:cNvGrpSpPr>
          <p:nvPr/>
        </p:nvGrpSpPr>
        <p:grpSpPr bwMode="auto">
          <a:xfrm>
            <a:off x="2157413" y="1644650"/>
            <a:ext cx="1358900" cy="1879600"/>
            <a:chOff x="1107" y="1162"/>
            <a:chExt cx="856" cy="1184"/>
          </a:xfrm>
        </p:grpSpPr>
        <p:grpSp>
          <p:nvGrpSpPr>
            <p:cNvPr id="199695" name="Group 9"/>
            <p:cNvGrpSpPr>
              <a:grpSpLocks/>
            </p:cNvGrpSpPr>
            <p:nvPr/>
          </p:nvGrpSpPr>
          <p:grpSpPr bwMode="auto">
            <a:xfrm>
              <a:off x="1107" y="1538"/>
              <a:ext cx="856" cy="808"/>
              <a:chOff x="1008" y="2720"/>
              <a:chExt cx="856" cy="808"/>
            </a:xfrm>
          </p:grpSpPr>
          <p:sp>
            <p:nvSpPr>
              <p:cNvPr id="199697"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99698"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699"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0"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1"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2"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3"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4"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9705"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99696" name="Rectangle 19"/>
            <p:cNvSpPr>
              <a:spLocks noChangeArrowheads="1"/>
            </p:cNvSpPr>
            <p:nvPr/>
          </p:nvSpPr>
          <p:spPr bwMode="auto">
            <a:xfrm>
              <a:off x="1419"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
        <p:nvSpPr>
          <p:cNvPr id="199691"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199692" name="AutoShape 25"/>
          <p:cNvSpPr>
            <a:spLocks noChangeArrowheads="1"/>
          </p:cNvSpPr>
          <p:nvPr/>
        </p:nvSpPr>
        <p:spPr bwMode="auto">
          <a:xfrm>
            <a:off x="2606675" y="4745038"/>
            <a:ext cx="1236663" cy="1244600"/>
          </a:xfrm>
          <a:prstGeom prst="wedgeRoundRectCallout">
            <a:avLst>
              <a:gd name="adj1" fmla="val 234338"/>
              <a:gd name="adj2" fmla="val -133931"/>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199693" name="Text Box 26"/>
          <p:cNvSpPr txBox="1">
            <a:spLocks noChangeArrowheads="1"/>
          </p:cNvSpPr>
          <p:nvPr/>
        </p:nvSpPr>
        <p:spPr bwMode="auto">
          <a:xfrm>
            <a:off x="5307013" y="1992313"/>
            <a:ext cx="2941637" cy="1569660"/>
          </a:xfrm>
          <a:prstGeom prst="rect">
            <a:avLst/>
          </a:prstGeom>
          <a:noFill/>
          <a:ln w="9525">
            <a:noFill/>
            <a:miter lim="800000"/>
            <a:headEnd/>
            <a:tailEnd/>
          </a:ln>
        </p:spPr>
        <p:txBody>
          <a:bodyPr>
            <a:spAutoFit/>
          </a:bodyPr>
          <a:lstStyle/>
          <a:p>
            <a:pPr algn="ctr"/>
            <a:r>
              <a:rPr lang="en-US" sz="3200" b="0">
                <a:solidFill>
                  <a:srgbClr val="FF3300"/>
                </a:solidFill>
                <a:latin typeface="Arial" pitchFamily="34" charset="0"/>
                <a:cs typeface="Arial" pitchFamily="34" charset="0"/>
              </a:rPr>
              <a:t>Pointer to predecessor (or null)</a:t>
            </a:r>
          </a:p>
        </p:txBody>
      </p:sp>
      <p:sp>
        <p:nvSpPr>
          <p:cNvPr id="199694" name="Rectangle 27"/>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t>Art of Multiprocessor Programming</a:t>
            </a:r>
          </a:p>
        </p:txBody>
      </p:sp>
      <p:sp>
        <p:nvSpPr>
          <p:cNvPr id="3075" name="Slide Number Placeholder 4"/>
          <p:cNvSpPr>
            <a:spLocks noGrp="1"/>
          </p:cNvSpPr>
          <p:nvPr>
            <p:ph type="sldNum" sz="quarter" idx="11"/>
          </p:nvPr>
        </p:nvSpPr>
        <p:spPr>
          <a:noFill/>
        </p:spPr>
        <p:txBody>
          <a:bodyPr/>
          <a:lstStyle/>
          <a:p>
            <a:fld id="{97CD0572-9009-4E99-96A8-6982CBF3B5D6}" type="slidenum">
              <a:rPr lang="x-none" smtClean="0">
                <a:cs typeface="Arial" pitchFamily="34" charset="0"/>
              </a:rPr>
              <a:pPr/>
              <a:t>2</a:t>
            </a:fld>
            <a:endParaRPr lang="en-US" smtClean="0">
              <a:cs typeface="Arial" pitchFamily="34" charset="0"/>
            </a:endParaRPr>
          </a:p>
        </p:txBody>
      </p:sp>
      <p:pic>
        <p:nvPicPr>
          <p:cNvPr id="3076"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077" name="Rectangle 2"/>
          <p:cNvSpPr>
            <a:spLocks noGrp="1" noChangeArrowheads="1"/>
          </p:cNvSpPr>
          <p:nvPr>
            <p:ph type="title"/>
          </p:nvPr>
        </p:nvSpPr>
        <p:spPr/>
        <p:txBody>
          <a:bodyPr/>
          <a:lstStyle/>
          <a:p>
            <a:r>
              <a:rPr lang="en-US" smtClean="0"/>
              <a:t>Focus so far: Correctness and Progress</a:t>
            </a:r>
          </a:p>
        </p:txBody>
      </p:sp>
      <p:sp>
        <p:nvSpPr>
          <p:cNvPr id="3078" name="Rectangle 3"/>
          <p:cNvSpPr>
            <a:spLocks noGrp="1" noChangeArrowheads="1"/>
          </p:cNvSpPr>
          <p:nvPr>
            <p:ph type="body" idx="1"/>
          </p:nvPr>
        </p:nvSpPr>
        <p:spPr/>
        <p:txBody>
          <a:bodyPr/>
          <a:lstStyle/>
          <a:p>
            <a:r>
              <a:rPr lang="en-US" smtClean="0"/>
              <a:t>Models</a:t>
            </a:r>
          </a:p>
          <a:p>
            <a:pPr lvl="1"/>
            <a:r>
              <a:rPr lang="en-US" smtClean="0"/>
              <a:t>Accurate </a:t>
            </a:r>
            <a:r>
              <a:rPr lang="en-US" sz="2000" smtClean="0">
                <a:solidFill>
                  <a:schemeClr val="tx1"/>
                </a:solidFill>
              </a:rPr>
              <a:t>(we never lied to you)</a:t>
            </a:r>
          </a:p>
          <a:p>
            <a:pPr lvl="1"/>
            <a:r>
              <a:rPr lang="en-US" smtClean="0"/>
              <a:t>But idealized </a:t>
            </a:r>
            <a:r>
              <a:rPr lang="en-US" sz="2000" smtClean="0">
                <a:solidFill>
                  <a:schemeClr val="tx1"/>
                </a:solidFill>
              </a:rPr>
              <a:t>(so we forgot to mention a few things)</a:t>
            </a:r>
          </a:p>
          <a:p>
            <a:r>
              <a:rPr lang="en-US" smtClean="0"/>
              <a:t>Protocols</a:t>
            </a:r>
          </a:p>
          <a:p>
            <a:pPr lvl="1"/>
            <a:r>
              <a:rPr lang="en-US" smtClean="0"/>
              <a:t>Elegant</a:t>
            </a:r>
          </a:p>
          <a:p>
            <a:pPr lvl="1"/>
            <a:r>
              <a:rPr lang="en-US" smtClean="0"/>
              <a:t>Important</a:t>
            </a:r>
          </a:p>
          <a:p>
            <a:pPr lvl="1"/>
            <a:r>
              <a:rPr lang="en-US" smtClean="0"/>
              <a:t>But naïve</a:t>
            </a:r>
          </a:p>
          <a:p>
            <a:pPr lvl="1"/>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Art of Multiprocessor Programming</a:t>
            </a:r>
          </a:p>
        </p:txBody>
      </p:sp>
      <p:sp>
        <p:nvSpPr>
          <p:cNvPr id="21507" name="Slide Number Placeholder 4"/>
          <p:cNvSpPr>
            <a:spLocks noGrp="1"/>
          </p:cNvSpPr>
          <p:nvPr>
            <p:ph type="sldNum" sz="quarter" idx="11"/>
          </p:nvPr>
        </p:nvSpPr>
        <p:spPr>
          <a:noFill/>
        </p:spPr>
        <p:txBody>
          <a:bodyPr/>
          <a:lstStyle/>
          <a:p>
            <a:fld id="{69C6962D-67C0-4367-8975-92E71EE2632A}" type="slidenum">
              <a:rPr lang="x-none" smtClean="0">
                <a:cs typeface="Arial" pitchFamily="34" charset="0"/>
              </a:rPr>
              <a:pPr/>
              <a:t>20</a:t>
            </a:fld>
            <a:endParaRPr lang="en-US" smtClean="0">
              <a:cs typeface="Arial" pitchFamily="34" charset="0"/>
            </a:endParaRPr>
          </a:p>
        </p:txBody>
      </p:sp>
      <p:sp>
        <p:nvSpPr>
          <p:cNvPr id="21508" name="Rectangle 2"/>
          <p:cNvSpPr>
            <a:spLocks noGrp="1" noChangeArrowheads="1"/>
          </p:cNvSpPr>
          <p:nvPr>
            <p:ph type="title"/>
          </p:nvPr>
        </p:nvSpPr>
        <p:spPr/>
        <p:txBody>
          <a:bodyPr/>
          <a:lstStyle/>
          <a:p>
            <a:r>
              <a:rPr lang="en-US" smtClean="0"/>
              <a:t>Review: Test-and-Set</a:t>
            </a:r>
          </a:p>
        </p:txBody>
      </p:sp>
      <p:sp>
        <p:nvSpPr>
          <p:cNvPr id="21509" name="Rectangle 3"/>
          <p:cNvSpPr>
            <a:spLocks noChangeArrowheads="1"/>
          </p:cNvSpPr>
          <p:nvPr/>
        </p:nvSpPr>
        <p:spPr bwMode="auto">
          <a:xfrm>
            <a:off x="947738" y="1981200"/>
            <a:ext cx="7153275"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err="1">
                <a:solidFill>
                  <a:schemeClr val="tx1"/>
                </a:solidFill>
                <a:latin typeface="Courier New" pitchFamily="49" charset="0"/>
                <a:cs typeface="Courier New" pitchFamily="49" charset="0"/>
              </a:rPr>
              <a:t>AtomicBoolean</a:t>
            </a:r>
            <a:r>
              <a:rPr lang="en-US" sz="2400" dirty="0">
                <a:solidFill>
                  <a:schemeClr val="tx1"/>
                </a:solidFill>
                <a:latin typeface="Courier New" pitchFamily="49" charset="0"/>
                <a:cs typeface="Courier New" pitchFamily="49" charset="0"/>
              </a:rPr>
              <a:t> </a:t>
            </a:r>
            <a:r>
              <a:rPr lang="en-US" sz="2400" dirty="0">
                <a:latin typeface="Courier New" pitchFamily="49" charset="0"/>
                <a:cs typeface="Courier New" pitchFamily="49" charset="0"/>
              </a:rPr>
              <a:t>lock</a:t>
            </a:r>
          </a:p>
          <a:p>
            <a:pPr marL="342900" indent="-342900" algn="l">
              <a:lnSpc>
                <a:spcPct val="70000"/>
              </a:lnSpc>
              <a:spcBef>
                <a:spcPct val="20000"/>
              </a:spcBef>
            </a:pPr>
            <a:r>
              <a:rPr lang="en-US" sz="2400" dirty="0">
                <a:latin typeface="Courier New" pitchFamily="49" charset="0"/>
                <a:cs typeface="Courier New" pitchFamily="49" charset="0"/>
              </a:rPr>
              <a:t> = </a:t>
            </a:r>
            <a:r>
              <a:rPr lang="en-US" sz="2400" dirty="0">
                <a:solidFill>
                  <a:schemeClr val="tx1"/>
                </a:solidFill>
                <a:latin typeface="Courier New" pitchFamily="49" charset="0"/>
                <a:cs typeface="Courier New" pitchFamily="49" charset="0"/>
              </a:rPr>
              <a:t>new</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prior = </a:t>
            </a:r>
            <a:r>
              <a:rPr lang="en-US" sz="2400" dirty="0" err="1">
                <a:latin typeface="Courier New" pitchFamily="49" charset="0"/>
                <a:cs typeface="Courier New" pitchFamily="49" charset="0"/>
              </a:rPr>
              <a:t>lock.getAndSet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folHlink"/>
              </a:solidFill>
              <a:latin typeface="Courier New" pitchFamily="49" charset="0"/>
            </a:endParaRP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3"/>
          <p:cNvSpPr>
            <a:spLocks noGrp="1"/>
          </p:cNvSpPr>
          <p:nvPr>
            <p:ph type="ftr" sz="quarter" idx="10"/>
          </p:nvPr>
        </p:nvSpPr>
        <p:spPr>
          <a:noFill/>
        </p:spPr>
        <p:txBody>
          <a:bodyPr/>
          <a:lstStyle/>
          <a:p>
            <a:r>
              <a:rPr lang="en-US" smtClean="0"/>
              <a:t>Art of Multiprocessor Programming</a:t>
            </a:r>
          </a:p>
        </p:txBody>
      </p:sp>
      <p:sp>
        <p:nvSpPr>
          <p:cNvPr id="200707" name="Slide Number Placeholder 4"/>
          <p:cNvSpPr>
            <a:spLocks noGrp="1"/>
          </p:cNvSpPr>
          <p:nvPr>
            <p:ph type="sldNum" sz="quarter" idx="11"/>
          </p:nvPr>
        </p:nvSpPr>
        <p:spPr>
          <a:noFill/>
        </p:spPr>
        <p:txBody>
          <a:bodyPr/>
          <a:lstStyle/>
          <a:p>
            <a:fld id="{925A646C-A443-4DEE-A1E5-F52566EACDDD}" type="slidenum">
              <a:rPr lang="x-none" smtClean="0">
                <a:latin typeface="Arial" pitchFamily="34" charset="0"/>
                <a:cs typeface="Arial" pitchFamily="34" charset="0"/>
              </a:rPr>
              <a:pPr/>
              <a:t>200</a:t>
            </a:fld>
            <a:endParaRPr lang="en-US" smtClean="0">
              <a:latin typeface="Arial" pitchFamily="34" charset="0"/>
              <a:cs typeface="Arial" pitchFamily="34" charset="0"/>
            </a:endParaRPr>
          </a:p>
        </p:txBody>
      </p:sp>
      <p:pic>
        <p:nvPicPr>
          <p:cNvPr id="20070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0709" name="Rectangle 3"/>
          <p:cNvSpPr>
            <a:spLocks noGrp="1" noChangeArrowheads="1"/>
          </p:cNvSpPr>
          <p:nvPr>
            <p:ph type="title"/>
          </p:nvPr>
        </p:nvSpPr>
        <p:spPr/>
        <p:txBody>
          <a:bodyPr/>
          <a:lstStyle/>
          <a:p>
            <a:r>
              <a:rPr lang="en-US" smtClean="0"/>
              <a:t>Initially</a:t>
            </a:r>
          </a:p>
        </p:txBody>
      </p:sp>
      <p:sp>
        <p:nvSpPr>
          <p:cNvPr id="200710"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0711"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0712"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0713" name="Text Box 7"/>
          <p:cNvSpPr txBox="1">
            <a:spLocks noChangeArrowheads="1"/>
          </p:cNvSpPr>
          <p:nvPr/>
        </p:nvSpPr>
        <p:spPr bwMode="auto">
          <a:xfrm>
            <a:off x="1087236" y="4640263"/>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200714" name="Group 8"/>
          <p:cNvGrpSpPr>
            <a:grpSpLocks/>
          </p:cNvGrpSpPr>
          <p:nvPr/>
        </p:nvGrpSpPr>
        <p:grpSpPr bwMode="auto">
          <a:xfrm>
            <a:off x="2157413" y="1644650"/>
            <a:ext cx="1358900" cy="1879600"/>
            <a:chOff x="1107" y="1162"/>
            <a:chExt cx="856" cy="1184"/>
          </a:xfrm>
        </p:grpSpPr>
        <p:grpSp>
          <p:nvGrpSpPr>
            <p:cNvPr id="200719" name="Group 9"/>
            <p:cNvGrpSpPr>
              <a:grpSpLocks/>
            </p:cNvGrpSpPr>
            <p:nvPr/>
          </p:nvGrpSpPr>
          <p:grpSpPr bwMode="auto">
            <a:xfrm>
              <a:off x="1107" y="1538"/>
              <a:ext cx="856" cy="808"/>
              <a:chOff x="1008" y="2720"/>
              <a:chExt cx="856" cy="808"/>
            </a:xfrm>
          </p:grpSpPr>
          <p:sp>
            <p:nvSpPr>
              <p:cNvPr id="200721"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0722"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3"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4"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5"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6"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7"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8"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0729"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0720" name="Rectangle 19"/>
            <p:cNvSpPr>
              <a:spLocks noChangeArrowheads="1"/>
            </p:cNvSpPr>
            <p:nvPr/>
          </p:nvSpPr>
          <p:spPr bwMode="auto">
            <a:xfrm>
              <a:off x="1419"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
        <p:nvSpPr>
          <p:cNvPr id="200715"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0716" name="AutoShape 25"/>
          <p:cNvSpPr>
            <a:spLocks noChangeArrowheads="1"/>
          </p:cNvSpPr>
          <p:nvPr/>
        </p:nvSpPr>
        <p:spPr bwMode="auto">
          <a:xfrm>
            <a:off x="4094163" y="4802188"/>
            <a:ext cx="1320800" cy="1244600"/>
          </a:xfrm>
          <a:prstGeom prst="wedgeRoundRectCallout">
            <a:avLst>
              <a:gd name="adj1" fmla="val 97236"/>
              <a:gd name="adj2" fmla="val -140560"/>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200717" name="Text Box 26"/>
          <p:cNvSpPr txBox="1">
            <a:spLocks noChangeArrowheads="1"/>
          </p:cNvSpPr>
          <p:nvPr/>
        </p:nvSpPr>
        <p:spPr bwMode="auto">
          <a:xfrm>
            <a:off x="5307013" y="1992313"/>
            <a:ext cx="2941637" cy="2062103"/>
          </a:xfrm>
          <a:prstGeom prst="rect">
            <a:avLst/>
          </a:prstGeom>
          <a:noFill/>
          <a:ln w="9525">
            <a:noFill/>
            <a:miter lim="800000"/>
            <a:headEnd/>
            <a:tailEnd/>
          </a:ln>
        </p:spPr>
        <p:txBody>
          <a:bodyPr>
            <a:spAutoFit/>
          </a:bodyPr>
          <a:lstStyle/>
          <a:p>
            <a:pPr algn="ctr"/>
            <a:r>
              <a:rPr lang="en-US" sz="3200" b="0">
                <a:solidFill>
                  <a:srgbClr val="FF3300"/>
                </a:solidFill>
                <a:latin typeface="Arial" pitchFamily="34" charset="0"/>
                <a:cs typeface="Arial" pitchFamily="34" charset="0"/>
              </a:rPr>
              <a:t>Distinguished </a:t>
            </a:r>
            <a:r>
              <a:rPr lang="en-US" sz="3200" b="0">
                <a:solidFill>
                  <a:schemeClr val="tx1"/>
                </a:solidFill>
                <a:latin typeface="Arial" pitchFamily="34" charset="0"/>
                <a:cs typeface="Arial" pitchFamily="34" charset="0"/>
              </a:rPr>
              <a:t>available</a:t>
            </a:r>
            <a:r>
              <a:rPr lang="en-US" sz="3200" b="0">
                <a:solidFill>
                  <a:srgbClr val="FF3300"/>
                </a:solidFill>
                <a:latin typeface="Arial" pitchFamily="34" charset="0"/>
                <a:cs typeface="Arial" pitchFamily="34" charset="0"/>
              </a:rPr>
              <a:t> node means lock is free</a:t>
            </a:r>
          </a:p>
        </p:txBody>
      </p:sp>
      <p:sp>
        <p:nvSpPr>
          <p:cNvPr id="200718" name="Rectangle 27"/>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en-US" smtClean="0"/>
              <a:t>Art of Multiprocessor Programming</a:t>
            </a:r>
          </a:p>
        </p:txBody>
      </p:sp>
      <p:sp>
        <p:nvSpPr>
          <p:cNvPr id="201731" name="Slide Number Placeholder 4"/>
          <p:cNvSpPr>
            <a:spLocks noGrp="1"/>
          </p:cNvSpPr>
          <p:nvPr>
            <p:ph type="sldNum" sz="quarter" idx="11"/>
          </p:nvPr>
        </p:nvSpPr>
        <p:spPr>
          <a:noFill/>
        </p:spPr>
        <p:txBody>
          <a:bodyPr/>
          <a:lstStyle/>
          <a:p>
            <a:fld id="{69055173-A4E7-40B1-9EA0-14D641BAF252}" type="slidenum">
              <a:rPr lang="x-none" smtClean="0">
                <a:latin typeface="Arial" pitchFamily="34" charset="0"/>
                <a:cs typeface="Arial" pitchFamily="34" charset="0"/>
              </a:rPr>
              <a:pPr/>
              <a:t>201</a:t>
            </a:fld>
            <a:endParaRPr lang="en-US" smtClean="0">
              <a:latin typeface="Arial" pitchFamily="34" charset="0"/>
              <a:cs typeface="Arial" pitchFamily="34" charset="0"/>
            </a:endParaRPr>
          </a:p>
        </p:txBody>
      </p:sp>
      <p:pic>
        <p:nvPicPr>
          <p:cNvPr id="20173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1733" name="Rectangle 3"/>
          <p:cNvSpPr>
            <a:spLocks noGrp="1" noChangeArrowheads="1"/>
          </p:cNvSpPr>
          <p:nvPr>
            <p:ph type="title"/>
          </p:nvPr>
        </p:nvSpPr>
        <p:spPr/>
        <p:txBody>
          <a:bodyPr/>
          <a:lstStyle/>
          <a:p>
            <a:r>
              <a:rPr lang="en-US" smtClean="0"/>
              <a:t>Acquiring</a:t>
            </a:r>
          </a:p>
        </p:txBody>
      </p:sp>
      <p:sp>
        <p:nvSpPr>
          <p:cNvPr id="201734"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1735"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1736"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1737" name="Text Box 7"/>
          <p:cNvSpPr txBox="1">
            <a:spLocks noChangeArrowheads="1"/>
          </p:cNvSpPr>
          <p:nvPr/>
        </p:nvSpPr>
        <p:spPr bwMode="auto">
          <a:xfrm>
            <a:off x="1063423" y="4699000"/>
            <a:ext cx="644727" cy="523220"/>
          </a:xfrm>
          <a:prstGeom prst="rect">
            <a:avLst/>
          </a:prstGeom>
          <a:noFill/>
          <a:ln w="9525">
            <a:noFill/>
            <a:miter lim="800000"/>
            <a:headEnd/>
            <a:tailEnd/>
          </a:ln>
        </p:spPr>
        <p:txBody>
          <a:bodyPr wrap="none">
            <a:spAutoFit/>
          </a:bodyPr>
          <a:lstStyle/>
          <a:p>
            <a:r>
              <a:rPr lang="en-US" sz="2800" b="0">
                <a:solidFill>
                  <a:schemeClr val="tx1"/>
                </a:solidFill>
                <a:latin typeface="Arial" pitchFamily="34" charset="0"/>
                <a:cs typeface="Arial" pitchFamily="34" charset="0"/>
              </a:rPr>
              <a:t>tail</a:t>
            </a:r>
          </a:p>
        </p:txBody>
      </p:sp>
      <p:grpSp>
        <p:nvGrpSpPr>
          <p:cNvPr id="201738" name="Group 8"/>
          <p:cNvGrpSpPr>
            <a:grpSpLocks/>
          </p:cNvGrpSpPr>
          <p:nvPr/>
        </p:nvGrpSpPr>
        <p:grpSpPr bwMode="auto">
          <a:xfrm>
            <a:off x="2127250" y="1644650"/>
            <a:ext cx="1876425" cy="1879600"/>
            <a:chOff x="1088" y="1162"/>
            <a:chExt cx="1182" cy="1184"/>
          </a:xfrm>
        </p:grpSpPr>
        <p:grpSp>
          <p:nvGrpSpPr>
            <p:cNvPr id="201741" name="Group 9"/>
            <p:cNvGrpSpPr>
              <a:grpSpLocks/>
            </p:cNvGrpSpPr>
            <p:nvPr/>
          </p:nvGrpSpPr>
          <p:grpSpPr bwMode="auto">
            <a:xfrm>
              <a:off x="1107" y="1538"/>
              <a:ext cx="856" cy="808"/>
              <a:chOff x="1008" y="2720"/>
              <a:chExt cx="856" cy="808"/>
            </a:xfrm>
          </p:grpSpPr>
          <p:sp>
            <p:nvSpPr>
              <p:cNvPr id="201743"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1744"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45"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46"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47"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48"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49"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50"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1751"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1742"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201739"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1740" name="Rectangle 23"/>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p:spPr>
        <p:txBody>
          <a:bodyPr/>
          <a:lstStyle/>
          <a:p>
            <a:r>
              <a:rPr lang="en-US" smtClean="0"/>
              <a:t>Art of Multiprocessor Programming</a:t>
            </a:r>
          </a:p>
        </p:txBody>
      </p:sp>
      <p:sp>
        <p:nvSpPr>
          <p:cNvPr id="202755" name="Slide Number Placeholder 4"/>
          <p:cNvSpPr>
            <a:spLocks noGrp="1"/>
          </p:cNvSpPr>
          <p:nvPr>
            <p:ph type="sldNum" sz="quarter" idx="11"/>
          </p:nvPr>
        </p:nvSpPr>
        <p:spPr>
          <a:noFill/>
        </p:spPr>
        <p:txBody>
          <a:bodyPr/>
          <a:lstStyle/>
          <a:p>
            <a:fld id="{A3D9022D-BB1F-4844-9E02-6C333AFE0F6A}" type="slidenum">
              <a:rPr lang="x-none" smtClean="0">
                <a:latin typeface="Arial" pitchFamily="34" charset="0"/>
                <a:cs typeface="Arial" pitchFamily="34" charset="0"/>
              </a:rPr>
              <a:pPr/>
              <a:t>202</a:t>
            </a:fld>
            <a:endParaRPr lang="en-US" smtClean="0">
              <a:latin typeface="Arial" pitchFamily="34" charset="0"/>
              <a:cs typeface="Arial" pitchFamily="34" charset="0"/>
            </a:endParaRPr>
          </a:p>
        </p:txBody>
      </p:sp>
      <p:pic>
        <p:nvPicPr>
          <p:cNvPr id="20275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2757" name="Rectangle 3"/>
          <p:cNvSpPr>
            <a:spLocks noGrp="1" noChangeArrowheads="1"/>
          </p:cNvSpPr>
          <p:nvPr>
            <p:ph type="title"/>
          </p:nvPr>
        </p:nvSpPr>
        <p:spPr/>
        <p:txBody>
          <a:bodyPr/>
          <a:lstStyle/>
          <a:p>
            <a:r>
              <a:rPr lang="en-US" smtClean="0"/>
              <a:t>Acquiring</a:t>
            </a:r>
          </a:p>
        </p:txBody>
      </p:sp>
      <p:sp>
        <p:nvSpPr>
          <p:cNvPr id="202758"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2759"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2760"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2761" name="Group 8"/>
          <p:cNvGrpSpPr>
            <a:grpSpLocks/>
          </p:cNvGrpSpPr>
          <p:nvPr/>
        </p:nvGrpSpPr>
        <p:grpSpPr bwMode="auto">
          <a:xfrm>
            <a:off x="2127250" y="1644650"/>
            <a:ext cx="1876425" cy="1879600"/>
            <a:chOff x="1088" y="1162"/>
            <a:chExt cx="1182" cy="1184"/>
          </a:xfrm>
        </p:grpSpPr>
        <p:grpSp>
          <p:nvGrpSpPr>
            <p:cNvPr id="202773" name="Group 9"/>
            <p:cNvGrpSpPr>
              <a:grpSpLocks/>
            </p:cNvGrpSpPr>
            <p:nvPr/>
          </p:nvGrpSpPr>
          <p:grpSpPr bwMode="auto">
            <a:xfrm>
              <a:off x="1107" y="1538"/>
              <a:ext cx="856" cy="808"/>
              <a:chOff x="1008" y="2720"/>
              <a:chExt cx="856" cy="808"/>
            </a:xfrm>
          </p:grpSpPr>
          <p:sp>
            <p:nvSpPr>
              <p:cNvPr id="202775"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2776"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77"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78"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79"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80"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81"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82"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83"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2774"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202762"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2763" name="Rectangle 21"/>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
        <p:nvSpPr>
          <p:cNvPr id="202764" name="Rectangle 22"/>
          <p:cNvSpPr>
            <a:spLocks noChangeArrowheads="1"/>
          </p:cNvSpPr>
          <p:nvPr/>
        </p:nvSpPr>
        <p:spPr bwMode="auto">
          <a:xfrm>
            <a:off x="4238625" y="3844925"/>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2765" name="Freeform 23"/>
          <p:cNvSpPr>
            <a:spLocks/>
          </p:cNvSpPr>
          <p:nvPr/>
        </p:nvSpPr>
        <p:spPr bwMode="auto">
          <a:xfrm>
            <a:off x="3587750" y="2693988"/>
            <a:ext cx="1166813" cy="922337"/>
          </a:xfrm>
          <a:custGeom>
            <a:avLst/>
            <a:gdLst>
              <a:gd name="T0" fmla="*/ 0 w 735"/>
              <a:gd name="T1" fmla="*/ 2147483647 h 581"/>
              <a:gd name="T2" fmla="*/ 2147483647 w 735"/>
              <a:gd name="T3" fmla="*/ 2147483647 h 581"/>
              <a:gd name="T4" fmla="*/ 2147483647 w 735"/>
              <a:gd name="T5" fmla="*/ 2147483647 h 581"/>
              <a:gd name="T6" fmla="*/ 0 60000 65536"/>
              <a:gd name="T7" fmla="*/ 0 60000 65536"/>
              <a:gd name="T8" fmla="*/ 0 60000 65536"/>
              <a:gd name="T9" fmla="*/ 0 w 735"/>
              <a:gd name="T10" fmla="*/ 0 h 581"/>
              <a:gd name="T11" fmla="*/ 735 w 735"/>
              <a:gd name="T12" fmla="*/ 581 h 581"/>
            </a:gdLst>
            <a:ahLst/>
            <a:cxnLst>
              <a:cxn ang="T6">
                <a:pos x="T0" y="T1"/>
              </a:cxn>
              <a:cxn ang="T7">
                <a:pos x="T2" y="T3"/>
              </a:cxn>
              <a:cxn ang="T8">
                <a:pos x="T4" y="T5"/>
              </a:cxn>
            </a:cxnLst>
            <a:rect l="T9" t="T10" r="T11" b="T12"/>
            <a:pathLst>
              <a:path w="735" h="581">
                <a:moveTo>
                  <a:pt x="0" y="83"/>
                </a:moveTo>
                <a:cubicBezTo>
                  <a:pt x="106" y="83"/>
                  <a:pt x="535" y="0"/>
                  <a:pt x="635" y="83"/>
                </a:cubicBezTo>
                <a:cubicBezTo>
                  <a:pt x="735" y="166"/>
                  <a:pt x="606" y="477"/>
                  <a:pt x="599" y="581"/>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2766" name="Line 24"/>
          <p:cNvSpPr>
            <a:spLocks noChangeShapeType="1"/>
          </p:cNvSpPr>
          <p:nvPr/>
        </p:nvSpPr>
        <p:spPr bwMode="auto">
          <a:xfrm>
            <a:off x="4857750" y="425291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2767" name="Group 25"/>
          <p:cNvGrpSpPr>
            <a:grpSpLocks/>
          </p:cNvGrpSpPr>
          <p:nvPr/>
        </p:nvGrpSpPr>
        <p:grpSpPr bwMode="auto">
          <a:xfrm>
            <a:off x="5788025" y="4052888"/>
            <a:ext cx="280988" cy="400050"/>
            <a:chOff x="3749" y="3267"/>
            <a:chExt cx="177" cy="252"/>
          </a:xfrm>
        </p:grpSpPr>
        <p:sp>
          <p:nvSpPr>
            <p:cNvPr id="202770" name="Line 26"/>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71" name="Line 27"/>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2772" name="Line 28"/>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2768" name="AutoShape 29"/>
          <p:cNvSpPr>
            <a:spLocks noChangeArrowheads="1"/>
          </p:cNvSpPr>
          <p:nvPr/>
        </p:nvSpPr>
        <p:spPr bwMode="auto">
          <a:xfrm>
            <a:off x="4984750" y="3571875"/>
            <a:ext cx="1320800" cy="1244600"/>
          </a:xfrm>
          <a:prstGeom prst="wedgeRoundRectCallout">
            <a:avLst>
              <a:gd name="adj1" fmla="val 56370"/>
              <a:gd name="adj2" fmla="val -133931"/>
              <a:gd name="adj3" fmla="val 16667"/>
            </a:avLst>
          </a:prstGeom>
          <a:noFill/>
          <a:ln w="38100">
            <a:solidFill>
              <a:srgbClr val="FF0000"/>
            </a:solidFill>
            <a:miter lim="800000"/>
            <a:headEnd/>
            <a:tailEnd/>
          </a:ln>
        </p:spPr>
        <p:txBody>
          <a:bodyPr anchor="ctr"/>
          <a:lstStyle/>
          <a:p>
            <a:pPr algn="ctr"/>
            <a:endParaRPr lang="en-US" b="0">
              <a:latin typeface="Arial" pitchFamily="34" charset="0"/>
              <a:cs typeface="Arial" pitchFamily="34" charset="0"/>
            </a:endParaRPr>
          </a:p>
        </p:txBody>
      </p:sp>
      <p:sp>
        <p:nvSpPr>
          <p:cNvPr id="202769" name="Text Box 30"/>
          <p:cNvSpPr txBox="1">
            <a:spLocks noChangeArrowheads="1"/>
          </p:cNvSpPr>
          <p:nvPr/>
        </p:nvSpPr>
        <p:spPr bwMode="auto">
          <a:xfrm>
            <a:off x="5522913" y="668338"/>
            <a:ext cx="3621087" cy="2062103"/>
          </a:xfrm>
          <a:prstGeom prst="rect">
            <a:avLst/>
          </a:prstGeom>
          <a:noFill/>
          <a:ln w="9525">
            <a:noFill/>
            <a:miter lim="800000"/>
            <a:headEnd/>
            <a:tailEnd/>
          </a:ln>
        </p:spPr>
        <p:txBody>
          <a:bodyPr>
            <a:spAutoFit/>
          </a:bodyPr>
          <a:lstStyle/>
          <a:p>
            <a:pPr algn="ctr"/>
            <a:r>
              <a:rPr lang="en-US" sz="3200" b="0">
                <a:solidFill>
                  <a:srgbClr val="FF3300"/>
                </a:solidFill>
                <a:latin typeface="Arial" pitchFamily="34" charset="0"/>
                <a:cs typeface="Arial" pitchFamily="34" charset="0"/>
              </a:rPr>
              <a:t>Null predecessor means lock not released or aborted</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Art of Multiprocessor Programming</a:t>
            </a:r>
          </a:p>
        </p:txBody>
      </p:sp>
      <p:sp>
        <p:nvSpPr>
          <p:cNvPr id="203779" name="Slide Number Placeholder 4"/>
          <p:cNvSpPr>
            <a:spLocks noGrp="1"/>
          </p:cNvSpPr>
          <p:nvPr>
            <p:ph type="sldNum" sz="quarter" idx="11"/>
          </p:nvPr>
        </p:nvSpPr>
        <p:spPr>
          <a:noFill/>
        </p:spPr>
        <p:txBody>
          <a:bodyPr/>
          <a:lstStyle/>
          <a:p>
            <a:fld id="{B2CFD4C9-FC6A-47C3-8698-CC8BBCA069D6}" type="slidenum">
              <a:rPr lang="x-none" smtClean="0">
                <a:latin typeface="Arial" pitchFamily="34" charset="0"/>
                <a:cs typeface="Arial" pitchFamily="34" charset="0"/>
              </a:rPr>
              <a:pPr/>
              <a:t>203</a:t>
            </a:fld>
            <a:endParaRPr lang="en-US" smtClean="0">
              <a:latin typeface="Arial" pitchFamily="34" charset="0"/>
              <a:cs typeface="Arial" pitchFamily="34" charset="0"/>
            </a:endParaRPr>
          </a:p>
        </p:txBody>
      </p:sp>
      <p:pic>
        <p:nvPicPr>
          <p:cNvPr id="20378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3781" name="Rectangle 3"/>
          <p:cNvSpPr>
            <a:spLocks noGrp="1" noChangeArrowheads="1"/>
          </p:cNvSpPr>
          <p:nvPr>
            <p:ph type="title"/>
          </p:nvPr>
        </p:nvSpPr>
        <p:spPr/>
        <p:txBody>
          <a:bodyPr/>
          <a:lstStyle/>
          <a:p>
            <a:r>
              <a:rPr lang="en-US" smtClean="0"/>
              <a:t>Acquiring</a:t>
            </a:r>
          </a:p>
        </p:txBody>
      </p:sp>
      <p:sp>
        <p:nvSpPr>
          <p:cNvPr id="203782"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3783"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3784" name="Line 6"/>
          <p:cNvSpPr>
            <a:spLocks noChangeShapeType="1"/>
          </p:cNvSpPr>
          <p:nvPr/>
        </p:nvSpPr>
        <p:spPr bwMode="auto">
          <a:xfrm>
            <a:off x="1676400" y="5446713"/>
            <a:ext cx="104298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3785" name="Group 8"/>
          <p:cNvGrpSpPr>
            <a:grpSpLocks/>
          </p:cNvGrpSpPr>
          <p:nvPr/>
        </p:nvGrpSpPr>
        <p:grpSpPr bwMode="auto">
          <a:xfrm>
            <a:off x="2127250" y="1644650"/>
            <a:ext cx="1876425" cy="1879600"/>
            <a:chOff x="1088" y="1162"/>
            <a:chExt cx="1182" cy="1184"/>
          </a:xfrm>
        </p:grpSpPr>
        <p:grpSp>
          <p:nvGrpSpPr>
            <p:cNvPr id="203797" name="Group 9"/>
            <p:cNvGrpSpPr>
              <a:grpSpLocks/>
            </p:cNvGrpSpPr>
            <p:nvPr/>
          </p:nvGrpSpPr>
          <p:grpSpPr bwMode="auto">
            <a:xfrm>
              <a:off x="1107" y="1538"/>
              <a:ext cx="856" cy="808"/>
              <a:chOff x="1008" y="2720"/>
              <a:chExt cx="856" cy="808"/>
            </a:xfrm>
          </p:grpSpPr>
          <p:sp>
            <p:nvSpPr>
              <p:cNvPr id="203799"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3800"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1"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2"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3"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4"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5"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6"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807"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3798"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203786"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3787" name="Rectangle 21"/>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
        <p:nvSpPr>
          <p:cNvPr id="203788" name="Rectangle 22"/>
          <p:cNvSpPr>
            <a:spLocks noChangeArrowheads="1"/>
          </p:cNvSpPr>
          <p:nvPr/>
        </p:nvSpPr>
        <p:spPr bwMode="auto">
          <a:xfrm>
            <a:off x="4238625" y="3844925"/>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3789" name="Freeform 23"/>
          <p:cNvSpPr>
            <a:spLocks/>
          </p:cNvSpPr>
          <p:nvPr/>
        </p:nvSpPr>
        <p:spPr bwMode="auto">
          <a:xfrm>
            <a:off x="3587750" y="2693988"/>
            <a:ext cx="1166813" cy="922337"/>
          </a:xfrm>
          <a:custGeom>
            <a:avLst/>
            <a:gdLst>
              <a:gd name="T0" fmla="*/ 0 w 735"/>
              <a:gd name="T1" fmla="*/ 2147483647 h 581"/>
              <a:gd name="T2" fmla="*/ 2147483647 w 735"/>
              <a:gd name="T3" fmla="*/ 2147483647 h 581"/>
              <a:gd name="T4" fmla="*/ 2147483647 w 735"/>
              <a:gd name="T5" fmla="*/ 2147483647 h 581"/>
              <a:gd name="T6" fmla="*/ 0 60000 65536"/>
              <a:gd name="T7" fmla="*/ 0 60000 65536"/>
              <a:gd name="T8" fmla="*/ 0 60000 65536"/>
              <a:gd name="T9" fmla="*/ 0 w 735"/>
              <a:gd name="T10" fmla="*/ 0 h 581"/>
              <a:gd name="T11" fmla="*/ 735 w 735"/>
              <a:gd name="T12" fmla="*/ 581 h 581"/>
            </a:gdLst>
            <a:ahLst/>
            <a:cxnLst>
              <a:cxn ang="T6">
                <a:pos x="T0" y="T1"/>
              </a:cxn>
              <a:cxn ang="T7">
                <a:pos x="T2" y="T3"/>
              </a:cxn>
              <a:cxn ang="T8">
                <a:pos x="T4" y="T5"/>
              </a:cxn>
            </a:cxnLst>
            <a:rect l="T9" t="T10" r="T11" b="T12"/>
            <a:pathLst>
              <a:path w="735" h="581">
                <a:moveTo>
                  <a:pt x="0" y="83"/>
                </a:moveTo>
                <a:cubicBezTo>
                  <a:pt x="106" y="83"/>
                  <a:pt x="535" y="0"/>
                  <a:pt x="635" y="83"/>
                </a:cubicBezTo>
                <a:cubicBezTo>
                  <a:pt x="735" y="166"/>
                  <a:pt x="606" y="477"/>
                  <a:pt x="599" y="581"/>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3790" name="Line 24"/>
          <p:cNvSpPr>
            <a:spLocks noChangeShapeType="1"/>
          </p:cNvSpPr>
          <p:nvPr/>
        </p:nvSpPr>
        <p:spPr bwMode="auto">
          <a:xfrm>
            <a:off x="4857750" y="425291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3791" name="Group 25"/>
          <p:cNvGrpSpPr>
            <a:grpSpLocks/>
          </p:cNvGrpSpPr>
          <p:nvPr/>
        </p:nvGrpSpPr>
        <p:grpSpPr bwMode="auto">
          <a:xfrm>
            <a:off x="5788025" y="4052888"/>
            <a:ext cx="280988" cy="400050"/>
            <a:chOff x="3749" y="3267"/>
            <a:chExt cx="177" cy="252"/>
          </a:xfrm>
        </p:grpSpPr>
        <p:sp>
          <p:nvSpPr>
            <p:cNvPr id="203794" name="Line 26"/>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795" name="Line 27"/>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3796" name="Line 28"/>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3792" name="AutoShape 31"/>
          <p:cNvSpPr>
            <a:spLocks noChangeArrowheads="1"/>
          </p:cNvSpPr>
          <p:nvPr/>
        </p:nvSpPr>
        <p:spPr bwMode="auto">
          <a:xfrm>
            <a:off x="442913" y="4667250"/>
            <a:ext cx="1765300" cy="1244600"/>
          </a:xfrm>
          <a:prstGeom prst="wedgeRoundRectCallout">
            <a:avLst>
              <a:gd name="adj1" fmla="val 66995"/>
              <a:gd name="adj2" fmla="val -134185"/>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203793" name="Text Box 32"/>
          <p:cNvSpPr txBox="1">
            <a:spLocks noChangeArrowheads="1"/>
          </p:cNvSpPr>
          <p:nvPr/>
        </p:nvSpPr>
        <p:spPr bwMode="auto">
          <a:xfrm>
            <a:off x="2399387" y="3919538"/>
            <a:ext cx="1210588" cy="584775"/>
          </a:xfrm>
          <a:prstGeom prst="rect">
            <a:avLst/>
          </a:prstGeom>
          <a:noFill/>
          <a:ln w="9525">
            <a:noFill/>
            <a:miter lim="800000"/>
            <a:headEnd/>
            <a:tailEnd/>
          </a:ln>
        </p:spPr>
        <p:txBody>
          <a:bodyPr wrap="none">
            <a:spAutoFit/>
          </a:bodyPr>
          <a:lstStyle/>
          <a:p>
            <a:r>
              <a:rPr lang="en-US" sz="3200" b="0">
                <a:solidFill>
                  <a:srgbClr val="FF33CC"/>
                </a:solidFill>
                <a:latin typeface="Arial" pitchFamily="34" charset="0"/>
                <a:cs typeface="Arial" pitchFamily="34" charset="0"/>
              </a:rPr>
              <a:t>Swap</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smtClean="0"/>
              <a:t>Art of Multiprocessor Programming</a:t>
            </a:r>
          </a:p>
        </p:txBody>
      </p:sp>
      <p:sp>
        <p:nvSpPr>
          <p:cNvPr id="204803" name="Slide Number Placeholder 4"/>
          <p:cNvSpPr>
            <a:spLocks noGrp="1"/>
          </p:cNvSpPr>
          <p:nvPr>
            <p:ph type="sldNum" sz="quarter" idx="11"/>
          </p:nvPr>
        </p:nvSpPr>
        <p:spPr>
          <a:noFill/>
        </p:spPr>
        <p:txBody>
          <a:bodyPr/>
          <a:lstStyle/>
          <a:p>
            <a:fld id="{D9EBB1BB-D743-424A-B676-9914BD05B19B}" type="slidenum">
              <a:rPr lang="x-none" smtClean="0">
                <a:latin typeface="Arial" pitchFamily="34" charset="0"/>
                <a:cs typeface="Arial" pitchFamily="34" charset="0"/>
              </a:rPr>
              <a:pPr/>
              <a:t>204</a:t>
            </a:fld>
            <a:endParaRPr lang="en-US" smtClean="0">
              <a:latin typeface="Arial" pitchFamily="34" charset="0"/>
              <a:cs typeface="Arial" pitchFamily="34" charset="0"/>
            </a:endParaRPr>
          </a:p>
        </p:txBody>
      </p:sp>
      <p:pic>
        <p:nvPicPr>
          <p:cNvPr id="2048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4805" name="Rectangle 3"/>
          <p:cNvSpPr>
            <a:spLocks noGrp="1" noChangeArrowheads="1"/>
          </p:cNvSpPr>
          <p:nvPr>
            <p:ph type="title"/>
          </p:nvPr>
        </p:nvSpPr>
        <p:spPr/>
        <p:txBody>
          <a:bodyPr/>
          <a:lstStyle/>
          <a:p>
            <a:r>
              <a:rPr lang="en-US" smtClean="0"/>
              <a:t>Acquiring</a:t>
            </a:r>
          </a:p>
        </p:txBody>
      </p:sp>
      <p:sp>
        <p:nvSpPr>
          <p:cNvPr id="204806"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4807"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204808" name="Group 8"/>
          <p:cNvGrpSpPr>
            <a:grpSpLocks/>
          </p:cNvGrpSpPr>
          <p:nvPr/>
        </p:nvGrpSpPr>
        <p:grpSpPr bwMode="auto">
          <a:xfrm>
            <a:off x="2127250" y="1644650"/>
            <a:ext cx="1876425" cy="1879600"/>
            <a:chOff x="1088" y="1162"/>
            <a:chExt cx="1182" cy="1184"/>
          </a:xfrm>
        </p:grpSpPr>
        <p:grpSp>
          <p:nvGrpSpPr>
            <p:cNvPr id="204819" name="Group 9"/>
            <p:cNvGrpSpPr>
              <a:grpSpLocks/>
            </p:cNvGrpSpPr>
            <p:nvPr/>
          </p:nvGrpSpPr>
          <p:grpSpPr bwMode="auto">
            <a:xfrm>
              <a:off x="1107" y="1538"/>
              <a:ext cx="856" cy="808"/>
              <a:chOff x="1008" y="2720"/>
              <a:chExt cx="856" cy="808"/>
            </a:xfrm>
          </p:grpSpPr>
          <p:sp>
            <p:nvSpPr>
              <p:cNvPr id="204821" name="Rectangle 10"/>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4822" name="Freeform 11"/>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3" name="Freeform 12"/>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4" name="Freeform 13"/>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5" name="Freeform 14"/>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6" name="Freeform 15"/>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7" name="Freeform 16"/>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8" name="Freeform 17"/>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29" name="Freeform 18"/>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4820" name="Rectangle 19"/>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204809" name="Line 20"/>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4810" name="Rectangle 21"/>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
        <p:nvSpPr>
          <p:cNvPr id="204811" name="Rectangle 22"/>
          <p:cNvSpPr>
            <a:spLocks noChangeArrowheads="1"/>
          </p:cNvSpPr>
          <p:nvPr/>
        </p:nvSpPr>
        <p:spPr bwMode="auto">
          <a:xfrm>
            <a:off x="4238625" y="3844925"/>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4812" name="Line 24"/>
          <p:cNvSpPr>
            <a:spLocks noChangeShapeType="1"/>
          </p:cNvSpPr>
          <p:nvPr/>
        </p:nvSpPr>
        <p:spPr bwMode="auto">
          <a:xfrm>
            <a:off x="4857750" y="425291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4813" name="Group 25"/>
          <p:cNvGrpSpPr>
            <a:grpSpLocks/>
          </p:cNvGrpSpPr>
          <p:nvPr/>
        </p:nvGrpSpPr>
        <p:grpSpPr bwMode="auto">
          <a:xfrm>
            <a:off x="5788025" y="4052888"/>
            <a:ext cx="280988" cy="400050"/>
            <a:chOff x="3749" y="3267"/>
            <a:chExt cx="177" cy="252"/>
          </a:xfrm>
        </p:grpSpPr>
        <p:sp>
          <p:nvSpPr>
            <p:cNvPr id="204816" name="Line 26"/>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17" name="Line 27"/>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4818" name="Line 28"/>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4814" name="Freeform 31"/>
          <p:cNvSpPr>
            <a:spLocks/>
          </p:cNvSpPr>
          <p:nvPr/>
        </p:nvSpPr>
        <p:spPr bwMode="auto">
          <a:xfrm>
            <a:off x="2922588" y="3668713"/>
            <a:ext cx="790575" cy="1182687"/>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204815" name="Freeform 32"/>
          <p:cNvSpPr>
            <a:spLocks/>
          </p:cNvSpPr>
          <p:nvPr/>
        </p:nvSpPr>
        <p:spPr bwMode="auto">
          <a:xfrm>
            <a:off x="1400175" y="4233863"/>
            <a:ext cx="2667000" cy="866775"/>
          </a:xfrm>
          <a:custGeom>
            <a:avLst/>
            <a:gdLst>
              <a:gd name="T0" fmla="*/ 0 w 1680"/>
              <a:gd name="T1" fmla="*/ 2147483647 h 546"/>
              <a:gd name="T2" fmla="*/ 2147483647 w 1680"/>
              <a:gd name="T3" fmla="*/ 2147483647 h 546"/>
              <a:gd name="T4" fmla="*/ 2147483647 w 1680"/>
              <a:gd name="T5" fmla="*/ 2147483647 h 546"/>
              <a:gd name="T6" fmla="*/ 0 60000 65536"/>
              <a:gd name="T7" fmla="*/ 0 60000 65536"/>
              <a:gd name="T8" fmla="*/ 0 60000 65536"/>
              <a:gd name="T9" fmla="*/ 0 w 1680"/>
              <a:gd name="T10" fmla="*/ 0 h 546"/>
              <a:gd name="T11" fmla="*/ 1680 w 1680"/>
              <a:gd name="T12" fmla="*/ 546 h 546"/>
            </a:gdLst>
            <a:ahLst/>
            <a:cxnLst>
              <a:cxn ang="T6">
                <a:pos x="T0" y="T1"/>
              </a:cxn>
              <a:cxn ang="T7">
                <a:pos x="T2" y="T3"/>
              </a:cxn>
              <a:cxn ang="T8">
                <a:pos x="T4" y="T5"/>
              </a:cxn>
            </a:cxnLst>
            <a:rect l="T9" t="T10" r="T11" b="T12"/>
            <a:pathLst>
              <a:path w="1680" h="546">
                <a:moveTo>
                  <a:pt x="0" y="546"/>
                </a:moveTo>
                <a:cubicBezTo>
                  <a:pt x="5" y="329"/>
                  <a:pt x="32" y="170"/>
                  <a:pt x="312" y="85"/>
                </a:cubicBezTo>
                <a:cubicBezTo>
                  <a:pt x="592" y="0"/>
                  <a:pt x="1395" y="46"/>
                  <a:pt x="1680" y="36"/>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smtClean="0"/>
              <a:t>Art of Multiprocessor Programming</a:t>
            </a:r>
          </a:p>
        </p:txBody>
      </p:sp>
      <p:sp>
        <p:nvSpPr>
          <p:cNvPr id="205827" name="Slide Number Placeholder 4"/>
          <p:cNvSpPr>
            <a:spLocks noGrp="1"/>
          </p:cNvSpPr>
          <p:nvPr>
            <p:ph type="sldNum" sz="quarter" idx="11"/>
          </p:nvPr>
        </p:nvSpPr>
        <p:spPr>
          <a:noFill/>
        </p:spPr>
        <p:txBody>
          <a:bodyPr/>
          <a:lstStyle/>
          <a:p>
            <a:fld id="{2EC8FAD0-4C02-479E-905A-F68C4822D85F}" type="slidenum">
              <a:rPr lang="x-none" smtClean="0">
                <a:latin typeface="Arial" pitchFamily="34" charset="0"/>
                <a:cs typeface="Arial" pitchFamily="34" charset="0"/>
              </a:rPr>
              <a:pPr/>
              <a:t>205</a:t>
            </a:fld>
            <a:endParaRPr lang="en-US" smtClean="0">
              <a:latin typeface="Arial" pitchFamily="34" charset="0"/>
              <a:cs typeface="Arial" pitchFamily="34" charset="0"/>
            </a:endParaRPr>
          </a:p>
        </p:txBody>
      </p:sp>
      <p:pic>
        <p:nvPicPr>
          <p:cNvPr id="2058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05829" name="Rectangle 3"/>
          <p:cNvSpPr>
            <a:spLocks noGrp="1" noChangeArrowheads="1"/>
          </p:cNvSpPr>
          <p:nvPr>
            <p:ph type="title"/>
          </p:nvPr>
        </p:nvSpPr>
        <p:spPr/>
        <p:txBody>
          <a:bodyPr/>
          <a:lstStyle/>
          <a:p>
            <a:r>
              <a:rPr lang="en-US" smtClean="0"/>
              <a:t>Acquired</a:t>
            </a:r>
          </a:p>
        </p:txBody>
      </p:sp>
      <p:sp>
        <p:nvSpPr>
          <p:cNvPr id="205830" name="Rectangle 4"/>
          <p:cNvSpPr>
            <a:spLocks noChangeArrowheads="1"/>
          </p:cNvSpPr>
          <p:nvPr/>
        </p:nvSpPr>
        <p:spPr bwMode="auto">
          <a:xfrm>
            <a:off x="2813050" y="4997450"/>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5831" name="Rectangle 5"/>
          <p:cNvSpPr>
            <a:spLocks noChangeArrowheads="1"/>
          </p:cNvSpPr>
          <p:nvPr/>
        </p:nvSpPr>
        <p:spPr bwMode="auto">
          <a:xfrm>
            <a:off x="914400" y="5262563"/>
            <a:ext cx="930275" cy="400050"/>
          </a:xfrm>
          <a:prstGeom prst="rect">
            <a:avLst/>
          </a:prstGeom>
          <a:solidFill>
            <a:schemeClr val="accent1"/>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grpSp>
        <p:nvGrpSpPr>
          <p:cNvPr id="205832" name="Group 6"/>
          <p:cNvGrpSpPr>
            <a:grpSpLocks/>
          </p:cNvGrpSpPr>
          <p:nvPr/>
        </p:nvGrpSpPr>
        <p:grpSpPr bwMode="auto">
          <a:xfrm>
            <a:off x="2157413" y="1644650"/>
            <a:ext cx="1608137" cy="1879600"/>
            <a:chOff x="1107" y="1162"/>
            <a:chExt cx="1013" cy="1184"/>
          </a:xfrm>
        </p:grpSpPr>
        <p:grpSp>
          <p:nvGrpSpPr>
            <p:cNvPr id="205844" name="Group 7"/>
            <p:cNvGrpSpPr>
              <a:grpSpLocks/>
            </p:cNvGrpSpPr>
            <p:nvPr/>
          </p:nvGrpSpPr>
          <p:grpSpPr bwMode="auto">
            <a:xfrm>
              <a:off x="1107" y="1538"/>
              <a:ext cx="856" cy="808"/>
              <a:chOff x="1008" y="2720"/>
              <a:chExt cx="856" cy="808"/>
            </a:xfrm>
          </p:grpSpPr>
          <p:sp>
            <p:nvSpPr>
              <p:cNvPr id="205846" name="Rectangle 8"/>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5847" name="Freeform 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48" name="Freeform 1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49" name="Freeform 1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50" name="Freeform 1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51" name="Freeform 1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52" name="Freeform 1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53" name="Freeform 1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54" name="Freeform 1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5845" name="Rectangle 17"/>
            <p:cNvSpPr>
              <a:spLocks noChangeArrowheads="1"/>
            </p:cNvSpPr>
            <p:nvPr/>
          </p:nvSpPr>
          <p:spPr bwMode="auto">
            <a:xfrm>
              <a:off x="1239" y="1162"/>
              <a:ext cx="881"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sp>
        <p:nvSpPr>
          <p:cNvPr id="205833" name="Line 18"/>
          <p:cNvSpPr>
            <a:spLocks noChangeShapeType="1"/>
          </p:cNvSpPr>
          <p:nvPr/>
        </p:nvSpPr>
        <p:spPr bwMode="auto">
          <a:xfrm>
            <a:off x="3332163" y="5403850"/>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5834" name="Rectangle 19"/>
          <p:cNvSpPr>
            <a:spLocks noChangeArrowheads="1"/>
          </p:cNvSpPr>
          <p:nvPr/>
        </p:nvSpPr>
        <p:spPr bwMode="auto">
          <a:xfrm>
            <a:off x="4291013" y="5045075"/>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
        <p:nvSpPr>
          <p:cNvPr id="205835" name="Rectangle 20"/>
          <p:cNvSpPr>
            <a:spLocks noChangeArrowheads="1"/>
          </p:cNvSpPr>
          <p:nvPr/>
        </p:nvSpPr>
        <p:spPr bwMode="auto">
          <a:xfrm>
            <a:off x="4238625" y="3844925"/>
            <a:ext cx="857250" cy="835025"/>
          </a:xfrm>
          <a:prstGeom prst="rect">
            <a:avLst/>
          </a:prstGeom>
          <a:solidFill>
            <a:srgbClr val="FF33CC"/>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5836" name="Line 21"/>
          <p:cNvSpPr>
            <a:spLocks noChangeShapeType="1"/>
          </p:cNvSpPr>
          <p:nvPr/>
        </p:nvSpPr>
        <p:spPr bwMode="auto">
          <a:xfrm>
            <a:off x="4857750" y="4252913"/>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5837" name="Group 22"/>
          <p:cNvGrpSpPr>
            <a:grpSpLocks/>
          </p:cNvGrpSpPr>
          <p:nvPr/>
        </p:nvGrpSpPr>
        <p:grpSpPr bwMode="auto">
          <a:xfrm>
            <a:off x="5788025" y="4052888"/>
            <a:ext cx="280988" cy="400050"/>
            <a:chOff x="3749" y="3267"/>
            <a:chExt cx="177" cy="252"/>
          </a:xfrm>
        </p:grpSpPr>
        <p:sp>
          <p:nvSpPr>
            <p:cNvPr id="205841" name="Line 23"/>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42" name="Line 24"/>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5843" name="Line 25"/>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5838" name="Freeform 26"/>
          <p:cNvSpPr>
            <a:spLocks/>
          </p:cNvSpPr>
          <p:nvPr/>
        </p:nvSpPr>
        <p:spPr bwMode="auto">
          <a:xfrm>
            <a:off x="2922588" y="3668713"/>
            <a:ext cx="790575" cy="1182687"/>
          </a:xfrm>
          <a:custGeom>
            <a:avLst/>
            <a:gdLst>
              <a:gd name="T0" fmla="*/ 0 w 498"/>
              <a:gd name="T1" fmla="*/ 0 h 745"/>
              <a:gd name="T2" fmla="*/ 2147483647 w 498"/>
              <a:gd name="T3" fmla="*/ 2147483647 h 745"/>
              <a:gd name="T4" fmla="*/ 2147483647 w 498"/>
              <a:gd name="T5" fmla="*/ 2147483647 h 745"/>
              <a:gd name="T6" fmla="*/ 2147483647 w 498"/>
              <a:gd name="T7" fmla="*/ 2147483647 h 745"/>
              <a:gd name="T8" fmla="*/ 0 60000 65536"/>
              <a:gd name="T9" fmla="*/ 0 60000 65536"/>
              <a:gd name="T10" fmla="*/ 0 60000 65536"/>
              <a:gd name="T11" fmla="*/ 0 60000 65536"/>
              <a:gd name="T12" fmla="*/ 0 w 498"/>
              <a:gd name="T13" fmla="*/ 0 h 745"/>
              <a:gd name="T14" fmla="*/ 498 w 498"/>
              <a:gd name="T15" fmla="*/ 745 h 745"/>
            </a:gdLst>
            <a:ahLst/>
            <a:cxnLst>
              <a:cxn ang="T8">
                <a:pos x="T0" y="T1"/>
              </a:cxn>
              <a:cxn ang="T9">
                <a:pos x="T2" y="T3"/>
              </a:cxn>
              <a:cxn ang="T10">
                <a:pos x="T4" y="T5"/>
              </a:cxn>
              <a:cxn ang="T11">
                <a:pos x="T6" y="T7"/>
              </a:cxn>
            </a:cxnLst>
            <a:rect l="T12" t="T13" r="T14" b="T15"/>
            <a:pathLst>
              <a:path w="498" h="745">
                <a:moveTo>
                  <a:pt x="0" y="0"/>
                </a:moveTo>
                <a:cubicBezTo>
                  <a:pt x="178" y="110"/>
                  <a:pt x="356" y="220"/>
                  <a:pt x="427" y="308"/>
                </a:cubicBezTo>
                <a:cubicBezTo>
                  <a:pt x="498" y="396"/>
                  <a:pt x="450" y="453"/>
                  <a:pt x="427" y="526"/>
                </a:cubicBezTo>
                <a:cubicBezTo>
                  <a:pt x="404" y="599"/>
                  <a:pt x="346" y="672"/>
                  <a:pt x="288" y="745"/>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205839" name="Freeform 27"/>
          <p:cNvSpPr>
            <a:spLocks/>
          </p:cNvSpPr>
          <p:nvPr/>
        </p:nvSpPr>
        <p:spPr bwMode="auto">
          <a:xfrm>
            <a:off x="1400175" y="4233863"/>
            <a:ext cx="2667000" cy="866775"/>
          </a:xfrm>
          <a:custGeom>
            <a:avLst/>
            <a:gdLst>
              <a:gd name="T0" fmla="*/ 0 w 1680"/>
              <a:gd name="T1" fmla="*/ 2147483647 h 546"/>
              <a:gd name="T2" fmla="*/ 2147483647 w 1680"/>
              <a:gd name="T3" fmla="*/ 2147483647 h 546"/>
              <a:gd name="T4" fmla="*/ 2147483647 w 1680"/>
              <a:gd name="T5" fmla="*/ 2147483647 h 546"/>
              <a:gd name="T6" fmla="*/ 0 60000 65536"/>
              <a:gd name="T7" fmla="*/ 0 60000 65536"/>
              <a:gd name="T8" fmla="*/ 0 60000 65536"/>
              <a:gd name="T9" fmla="*/ 0 w 1680"/>
              <a:gd name="T10" fmla="*/ 0 h 546"/>
              <a:gd name="T11" fmla="*/ 1680 w 1680"/>
              <a:gd name="T12" fmla="*/ 546 h 546"/>
            </a:gdLst>
            <a:ahLst/>
            <a:cxnLst>
              <a:cxn ang="T6">
                <a:pos x="T0" y="T1"/>
              </a:cxn>
              <a:cxn ang="T7">
                <a:pos x="T2" y="T3"/>
              </a:cxn>
              <a:cxn ang="T8">
                <a:pos x="T4" y="T5"/>
              </a:cxn>
            </a:cxnLst>
            <a:rect l="T9" t="T10" r="T11" b="T12"/>
            <a:pathLst>
              <a:path w="1680" h="546">
                <a:moveTo>
                  <a:pt x="0" y="546"/>
                </a:moveTo>
                <a:cubicBezTo>
                  <a:pt x="5" y="329"/>
                  <a:pt x="32" y="170"/>
                  <a:pt x="312" y="85"/>
                </a:cubicBezTo>
                <a:cubicBezTo>
                  <a:pt x="592" y="0"/>
                  <a:pt x="1395" y="46"/>
                  <a:pt x="1680" y="36"/>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5840" name="AutoShape 28"/>
          <p:cNvSpPr>
            <a:spLocks noChangeArrowheads="1"/>
          </p:cNvSpPr>
          <p:nvPr/>
        </p:nvSpPr>
        <p:spPr bwMode="auto">
          <a:xfrm>
            <a:off x="4221163" y="1406525"/>
            <a:ext cx="4724400" cy="1935163"/>
          </a:xfrm>
          <a:prstGeom prst="cloudCallout">
            <a:avLst>
              <a:gd name="adj1" fmla="val -61356"/>
              <a:gd name="adj2" fmla="val 39171"/>
            </a:avLst>
          </a:prstGeom>
          <a:noFill/>
          <a:ln w="38100">
            <a:solidFill>
              <a:srgbClr val="FF33CC"/>
            </a:solidFill>
            <a:round/>
            <a:headEnd/>
            <a:tailEnd/>
          </a:ln>
        </p:spPr>
        <p:txBody>
          <a:bodyPr anchor="ctr"/>
          <a:lstStyle/>
          <a:p>
            <a:pPr algn="ctr"/>
            <a:r>
              <a:rPr lang="en-US" sz="2400" dirty="0" smtClean="0">
                <a:solidFill>
                  <a:srgbClr val="FF33CC"/>
                </a:solidFill>
                <a:latin typeface="Arial" pitchFamily="34" charset="0"/>
                <a:cs typeface="Arial" pitchFamily="34" charset="0"/>
              </a:rPr>
              <a:t>Reference to </a:t>
            </a:r>
            <a:r>
              <a:rPr lang="en-US" sz="2400" dirty="0">
                <a:solidFill>
                  <a:schemeClr val="tx1"/>
                </a:solidFill>
                <a:latin typeface="Arial" pitchFamily="34" charset="0"/>
                <a:cs typeface="Arial" pitchFamily="34" charset="0"/>
              </a:rPr>
              <a:t>AVAILABLE</a:t>
            </a:r>
            <a:r>
              <a:rPr lang="en-US" sz="2400" dirty="0">
                <a:solidFill>
                  <a:srgbClr val="FF33CC"/>
                </a:solidFill>
                <a:latin typeface="Arial" pitchFamily="34" charset="0"/>
                <a:cs typeface="Arial" pitchFamily="34" charset="0"/>
              </a:rPr>
              <a:t> means lock is free</a:t>
            </a:r>
            <a:r>
              <a:rPr lang="en-US" sz="2400" dirty="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50" name="Group 106"/>
          <p:cNvGrpSpPr>
            <a:grpSpLocks/>
          </p:cNvGrpSpPr>
          <p:nvPr/>
        </p:nvGrpSpPr>
        <p:grpSpPr bwMode="auto">
          <a:xfrm>
            <a:off x="693738" y="1963738"/>
            <a:ext cx="7945437" cy="3478212"/>
            <a:chOff x="693738" y="1963738"/>
            <a:chExt cx="7945437" cy="3478212"/>
          </a:xfrm>
        </p:grpSpPr>
        <p:pic>
          <p:nvPicPr>
            <p:cNvPr id="206855"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grpSp>
          <p:nvGrpSpPr>
            <p:cNvPr id="206856" name="Group 4"/>
            <p:cNvGrpSpPr>
              <a:grpSpLocks/>
            </p:cNvGrpSpPr>
            <p:nvPr/>
          </p:nvGrpSpPr>
          <p:grpSpPr bwMode="auto">
            <a:xfrm>
              <a:off x="6392863" y="2617788"/>
              <a:ext cx="1130300" cy="1173162"/>
              <a:chOff x="2496" y="2725"/>
              <a:chExt cx="712" cy="739"/>
            </a:xfrm>
          </p:grpSpPr>
          <p:sp>
            <p:nvSpPr>
              <p:cNvPr id="206946"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6947"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6948" name="Group 7"/>
              <p:cNvGrpSpPr>
                <a:grpSpLocks/>
              </p:cNvGrpSpPr>
              <p:nvPr/>
            </p:nvGrpSpPr>
            <p:grpSpPr bwMode="auto">
              <a:xfrm>
                <a:off x="3072" y="2832"/>
                <a:ext cx="136" cy="632"/>
                <a:chOff x="3072" y="2832"/>
                <a:chExt cx="136" cy="632"/>
              </a:xfrm>
            </p:grpSpPr>
            <p:sp>
              <p:nvSpPr>
                <p:cNvPr id="206953"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54"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55"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6949" name="Group 11"/>
              <p:cNvGrpSpPr>
                <a:grpSpLocks/>
              </p:cNvGrpSpPr>
              <p:nvPr/>
            </p:nvGrpSpPr>
            <p:grpSpPr bwMode="auto">
              <a:xfrm flipH="1">
                <a:off x="2496" y="2832"/>
                <a:ext cx="136" cy="632"/>
                <a:chOff x="3072" y="2832"/>
                <a:chExt cx="136" cy="632"/>
              </a:xfrm>
            </p:grpSpPr>
            <p:sp>
              <p:nvSpPr>
                <p:cNvPr id="206950"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51"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52"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6857"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06858"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6859" name="Line 18"/>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6860" name="Group 19"/>
            <p:cNvGrpSpPr>
              <a:grpSpLocks/>
            </p:cNvGrpSpPr>
            <p:nvPr/>
          </p:nvGrpSpPr>
          <p:grpSpPr bwMode="auto">
            <a:xfrm>
              <a:off x="7616825" y="4405313"/>
              <a:ext cx="280988" cy="400050"/>
              <a:chOff x="3749" y="3267"/>
              <a:chExt cx="177" cy="252"/>
            </a:xfrm>
          </p:grpSpPr>
          <p:sp>
            <p:nvSpPr>
              <p:cNvPr id="206943"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44"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45"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6861" name="Group 24"/>
            <p:cNvGrpSpPr>
              <a:grpSpLocks/>
            </p:cNvGrpSpPr>
            <p:nvPr/>
          </p:nvGrpSpPr>
          <p:grpSpPr bwMode="auto">
            <a:xfrm>
              <a:off x="4000500" y="2665413"/>
              <a:ext cx="1130300" cy="1173162"/>
              <a:chOff x="2496" y="2725"/>
              <a:chExt cx="712" cy="739"/>
            </a:xfrm>
          </p:grpSpPr>
          <p:sp>
            <p:nvSpPr>
              <p:cNvPr id="206933" name="Rectangle 25"/>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6934"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6935" name="Group 27"/>
              <p:cNvGrpSpPr>
                <a:grpSpLocks/>
              </p:cNvGrpSpPr>
              <p:nvPr/>
            </p:nvGrpSpPr>
            <p:grpSpPr bwMode="auto">
              <a:xfrm>
                <a:off x="3072" y="2832"/>
                <a:ext cx="136" cy="632"/>
                <a:chOff x="3072" y="2832"/>
                <a:chExt cx="136" cy="632"/>
              </a:xfrm>
            </p:grpSpPr>
            <p:sp>
              <p:nvSpPr>
                <p:cNvPr id="206940"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41"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42"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6936" name="Group 31"/>
              <p:cNvGrpSpPr>
                <a:grpSpLocks/>
              </p:cNvGrpSpPr>
              <p:nvPr/>
            </p:nvGrpSpPr>
            <p:grpSpPr bwMode="auto">
              <a:xfrm flipH="1">
                <a:off x="2496" y="2832"/>
                <a:ext cx="136" cy="632"/>
                <a:chOff x="3072" y="2832"/>
                <a:chExt cx="136" cy="632"/>
              </a:xfrm>
            </p:grpSpPr>
            <p:sp>
              <p:nvSpPr>
                <p:cNvPr id="206937"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38"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39"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6862" name="Rectangle 35"/>
            <p:cNvSpPr>
              <a:spLocks noChangeArrowheads="1"/>
            </p:cNvSpPr>
            <p:nvPr/>
          </p:nvSpPr>
          <p:spPr bwMode="auto">
            <a:xfrm>
              <a:off x="3764263" y="2046288"/>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06863"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6864" name="AutoShape 39"/>
            <p:cNvSpPr>
              <a:spLocks noChangeArrowheads="1"/>
            </p:cNvSpPr>
            <p:nvPr/>
          </p:nvSpPr>
          <p:spPr bwMode="auto">
            <a:xfrm>
              <a:off x="1277938" y="3935413"/>
              <a:ext cx="1571625" cy="1427162"/>
            </a:xfrm>
            <a:prstGeom prst="wedgeRoundRectCallout">
              <a:avLst>
                <a:gd name="adj1" fmla="val 110204"/>
                <a:gd name="adj2" fmla="val -57787"/>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206865"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06866" name="Group 41"/>
            <p:cNvGrpSpPr>
              <a:grpSpLocks/>
            </p:cNvGrpSpPr>
            <p:nvPr/>
          </p:nvGrpSpPr>
          <p:grpSpPr bwMode="auto">
            <a:xfrm>
              <a:off x="1808163" y="2641600"/>
              <a:ext cx="1130300" cy="1173163"/>
              <a:chOff x="2496" y="2725"/>
              <a:chExt cx="712" cy="739"/>
            </a:xfrm>
          </p:grpSpPr>
          <p:sp>
            <p:nvSpPr>
              <p:cNvPr id="206923"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6924"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6925" name="Group 44"/>
              <p:cNvGrpSpPr>
                <a:grpSpLocks/>
              </p:cNvGrpSpPr>
              <p:nvPr/>
            </p:nvGrpSpPr>
            <p:grpSpPr bwMode="auto">
              <a:xfrm>
                <a:off x="3072" y="2832"/>
                <a:ext cx="136" cy="632"/>
                <a:chOff x="3072" y="2832"/>
                <a:chExt cx="136" cy="632"/>
              </a:xfrm>
            </p:grpSpPr>
            <p:sp>
              <p:nvSpPr>
                <p:cNvPr id="206930"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31"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32"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6926" name="Group 48"/>
              <p:cNvGrpSpPr>
                <a:grpSpLocks/>
              </p:cNvGrpSpPr>
              <p:nvPr/>
            </p:nvGrpSpPr>
            <p:grpSpPr bwMode="auto">
              <a:xfrm flipH="1">
                <a:off x="2496" y="2832"/>
                <a:ext cx="136" cy="632"/>
                <a:chOff x="3072" y="2832"/>
                <a:chExt cx="136" cy="632"/>
              </a:xfrm>
            </p:grpSpPr>
            <p:sp>
              <p:nvSpPr>
                <p:cNvPr id="206927"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28"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929"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6867" name="Rectangle 52"/>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6868"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6869" name="Rectangle 57"/>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nvGrpSpPr>
            <p:cNvPr id="206870" name="Group 79"/>
            <p:cNvGrpSpPr>
              <a:grpSpLocks/>
            </p:cNvGrpSpPr>
            <p:nvPr/>
          </p:nvGrpSpPr>
          <p:grpSpPr bwMode="auto">
            <a:xfrm>
              <a:off x="7699375" y="2922588"/>
              <a:ext cx="939800" cy="595312"/>
              <a:chOff x="3492" y="975"/>
              <a:chExt cx="895" cy="567"/>
            </a:xfrm>
          </p:grpSpPr>
          <p:sp>
            <p:nvSpPr>
              <p:cNvPr id="206903" name="Rectangle 80"/>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06904" name="Group 81"/>
              <p:cNvGrpSpPr>
                <a:grpSpLocks/>
              </p:cNvGrpSpPr>
              <p:nvPr/>
            </p:nvGrpSpPr>
            <p:grpSpPr bwMode="auto">
              <a:xfrm>
                <a:off x="3527" y="1055"/>
                <a:ext cx="815" cy="380"/>
                <a:chOff x="904" y="2518"/>
                <a:chExt cx="470" cy="228"/>
              </a:xfrm>
            </p:grpSpPr>
            <p:sp>
              <p:nvSpPr>
                <p:cNvPr id="206905" name="Oval 82"/>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06" name="Oval 83"/>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07" name="Oval 84"/>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08" name="Rectangle 85"/>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09" name="Rectangle 86"/>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0" name="Rectangle 87"/>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1" name="Rectangle 88"/>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2" name="Rectangle 89"/>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3" name="Rectangle 90"/>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4" name="Oval 91"/>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15" name="Oval 92"/>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6916" name="Rectangle 93"/>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7" name="Rectangle 94"/>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918" name="Arc 95"/>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6919" name="Arc 96"/>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6920" name="Oval 97"/>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21" name="Oval 98"/>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6922" name="Freeform 99"/>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grpSp>
          <p:nvGrpSpPr>
            <p:cNvPr id="206871" name="Group 100"/>
            <p:cNvGrpSpPr>
              <a:grpSpLocks/>
            </p:cNvGrpSpPr>
            <p:nvPr/>
          </p:nvGrpSpPr>
          <p:grpSpPr bwMode="auto">
            <a:xfrm>
              <a:off x="5402263" y="3122613"/>
              <a:ext cx="939800" cy="595312"/>
              <a:chOff x="3492" y="975"/>
              <a:chExt cx="895" cy="567"/>
            </a:xfrm>
          </p:grpSpPr>
          <p:sp>
            <p:nvSpPr>
              <p:cNvPr id="206883" name="Rectangle 101"/>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06884" name="Group 102"/>
              <p:cNvGrpSpPr>
                <a:grpSpLocks/>
              </p:cNvGrpSpPr>
              <p:nvPr/>
            </p:nvGrpSpPr>
            <p:grpSpPr bwMode="auto">
              <a:xfrm>
                <a:off x="3527" y="1055"/>
                <a:ext cx="815" cy="380"/>
                <a:chOff x="904" y="2518"/>
                <a:chExt cx="470" cy="228"/>
              </a:xfrm>
            </p:grpSpPr>
            <p:sp>
              <p:nvSpPr>
                <p:cNvPr id="206885" name="Oval 103"/>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886" name="Oval 104"/>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887" name="Oval 105"/>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888" name="Rectangle 106"/>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89" name="Rectangle 107"/>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0" name="Rectangle 108"/>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1" name="Rectangle 109"/>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2" name="Rectangle 110"/>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3" name="Rectangle 111"/>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4" name="Oval 112"/>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895" name="Oval 113"/>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6896" name="Rectangle 114"/>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7" name="Rectangle 115"/>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6898" name="Arc 116"/>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6899" name="Arc 117"/>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6900" name="Oval 118"/>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6901" name="Oval 119"/>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6902" name="Freeform 120"/>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sp>
          <p:nvSpPr>
            <p:cNvPr id="206872" name="Line 121"/>
            <p:cNvSpPr>
              <a:spLocks noChangeShapeType="1"/>
            </p:cNvSpPr>
            <p:nvPr/>
          </p:nvSpPr>
          <p:spPr bwMode="auto">
            <a:xfrm>
              <a:off x="44942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6873" name="Group 122"/>
            <p:cNvGrpSpPr>
              <a:grpSpLocks/>
            </p:cNvGrpSpPr>
            <p:nvPr/>
          </p:nvGrpSpPr>
          <p:grpSpPr bwMode="auto">
            <a:xfrm>
              <a:off x="5411788" y="4405313"/>
              <a:ext cx="280987" cy="400050"/>
              <a:chOff x="3749" y="3267"/>
              <a:chExt cx="177" cy="252"/>
            </a:xfrm>
          </p:grpSpPr>
          <p:sp>
            <p:nvSpPr>
              <p:cNvPr id="206880" name="Line 123"/>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881" name="Line 124"/>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882" name="Line 125"/>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6874" name="Line 126"/>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6875" name="Group 127"/>
            <p:cNvGrpSpPr>
              <a:grpSpLocks/>
            </p:cNvGrpSpPr>
            <p:nvPr/>
          </p:nvGrpSpPr>
          <p:grpSpPr bwMode="auto">
            <a:xfrm>
              <a:off x="3062288" y="4405313"/>
              <a:ext cx="280987" cy="400050"/>
              <a:chOff x="3749" y="3267"/>
              <a:chExt cx="177" cy="252"/>
            </a:xfrm>
          </p:grpSpPr>
          <p:sp>
            <p:nvSpPr>
              <p:cNvPr id="206877" name="Line 128"/>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878" name="Line 129"/>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6879" name="Line 130"/>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6876" name="AutoShape 23"/>
            <p:cNvSpPr>
              <a:spLocks noChangeArrowheads="1"/>
            </p:cNvSpPr>
            <p:nvPr/>
          </p:nvSpPr>
          <p:spPr bwMode="auto">
            <a:xfrm>
              <a:off x="3530600" y="4014788"/>
              <a:ext cx="1571625" cy="1427162"/>
            </a:xfrm>
            <a:prstGeom prst="wedgeRoundRectCallout">
              <a:avLst>
                <a:gd name="adj1" fmla="val 124343"/>
                <a:gd name="adj2" fmla="val -64347"/>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grpSp>
      <p:sp>
        <p:nvSpPr>
          <p:cNvPr id="206851" name="Footer Placeholder 3"/>
          <p:cNvSpPr>
            <a:spLocks noGrp="1"/>
          </p:cNvSpPr>
          <p:nvPr>
            <p:ph type="ftr" sz="quarter" idx="10"/>
          </p:nvPr>
        </p:nvSpPr>
        <p:spPr>
          <a:noFill/>
        </p:spPr>
        <p:txBody>
          <a:bodyPr/>
          <a:lstStyle/>
          <a:p>
            <a:r>
              <a:rPr lang="en-US" smtClean="0"/>
              <a:t>Art of Multiprocessor Programming</a:t>
            </a:r>
          </a:p>
        </p:txBody>
      </p:sp>
      <p:sp>
        <p:nvSpPr>
          <p:cNvPr id="206852" name="Slide Number Placeholder 4"/>
          <p:cNvSpPr>
            <a:spLocks noGrp="1"/>
          </p:cNvSpPr>
          <p:nvPr>
            <p:ph type="sldNum" sz="quarter" idx="11"/>
          </p:nvPr>
        </p:nvSpPr>
        <p:spPr>
          <a:noFill/>
        </p:spPr>
        <p:txBody>
          <a:bodyPr/>
          <a:lstStyle/>
          <a:p>
            <a:fld id="{FA8ACC72-ABFE-40C6-863C-3E343738BDEC}" type="slidenum">
              <a:rPr lang="x-none" smtClean="0">
                <a:latin typeface="Arial" pitchFamily="34" charset="0"/>
                <a:cs typeface="Arial" pitchFamily="34" charset="0"/>
              </a:rPr>
              <a:pPr/>
              <a:t>206</a:t>
            </a:fld>
            <a:endParaRPr lang="en-US" smtClean="0">
              <a:latin typeface="Arial" pitchFamily="34" charset="0"/>
              <a:cs typeface="Arial" pitchFamily="34" charset="0"/>
            </a:endParaRPr>
          </a:p>
        </p:txBody>
      </p:sp>
      <p:sp>
        <p:nvSpPr>
          <p:cNvPr id="206853" name="Rectangle 3"/>
          <p:cNvSpPr>
            <a:spLocks noGrp="1" noChangeArrowheads="1"/>
          </p:cNvSpPr>
          <p:nvPr>
            <p:ph type="title"/>
          </p:nvPr>
        </p:nvSpPr>
        <p:spPr/>
        <p:txBody>
          <a:bodyPr/>
          <a:lstStyle/>
          <a:p>
            <a:r>
              <a:rPr lang="en-US" dirty="0" smtClean="0"/>
              <a:t>Normal Case</a:t>
            </a:r>
          </a:p>
        </p:txBody>
      </p:sp>
      <p:sp>
        <p:nvSpPr>
          <p:cNvPr id="206854" name="AutoShape 131"/>
          <p:cNvSpPr>
            <a:spLocks noChangeArrowheads="1"/>
          </p:cNvSpPr>
          <p:nvPr/>
        </p:nvSpPr>
        <p:spPr bwMode="auto">
          <a:xfrm>
            <a:off x="4256088" y="4513263"/>
            <a:ext cx="4724400" cy="1935162"/>
          </a:xfrm>
          <a:prstGeom prst="cloudCallout">
            <a:avLst>
              <a:gd name="adj1" fmla="val 5880"/>
              <a:gd name="adj2" fmla="val -80764"/>
            </a:avLst>
          </a:prstGeom>
          <a:solidFill>
            <a:schemeClr val="bg1">
              <a:alpha val="90000"/>
            </a:schemeClr>
          </a:solidFill>
          <a:ln w="38100">
            <a:solidFill>
              <a:srgbClr val="FF0066"/>
            </a:solidFill>
            <a:round/>
            <a:headEnd/>
            <a:tailEnd/>
          </a:ln>
        </p:spPr>
        <p:txBody>
          <a:bodyPr anchor="ctr"/>
          <a:lstStyle/>
          <a:p>
            <a:pPr algn="ctr"/>
            <a:r>
              <a:rPr lang="en-US" sz="2400" dirty="0">
                <a:solidFill>
                  <a:schemeClr val="tx1"/>
                </a:solidFill>
                <a:latin typeface="Arial" pitchFamily="34" charset="0"/>
                <a:cs typeface="Arial" pitchFamily="34" charset="0"/>
              </a:rPr>
              <a:t>Null</a:t>
            </a:r>
            <a:r>
              <a:rPr lang="en-US" sz="2400" dirty="0">
                <a:solidFill>
                  <a:srgbClr val="FF0066"/>
                </a:solidFill>
                <a:latin typeface="Arial" pitchFamily="34" charset="0"/>
                <a:cs typeface="Arial" pitchFamily="34" charset="0"/>
              </a:rPr>
              <a:t> means lock is not free &amp; request not aborted</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smtClean="0"/>
              <a:t>Art of Multiprocessor Programming</a:t>
            </a:r>
          </a:p>
        </p:txBody>
      </p:sp>
      <p:sp>
        <p:nvSpPr>
          <p:cNvPr id="207875" name="Slide Number Placeholder 4"/>
          <p:cNvSpPr>
            <a:spLocks noGrp="1"/>
          </p:cNvSpPr>
          <p:nvPr>
            <p:ph type="sldNum" sz="quarter" idx="11"/>
          </p:nvPr>
        </p:nvSpPr>
        <p:spPr>
          <a:noFill/>
        </p:spPr>
        <p:txBody>
          <a:bodyPr/>
          <a:lstStyle/>
          <a:p>
            <a:fld id="{CDDF9AEC-6E2D-44EB-9F40-73CF2263F05B}" type="slidenum">
              <a:rPr lang="x-none" smtClean="0">
                <a:latin typeface="Arial" pitchFamily="34" charset="0"/>
                <a:cs typeface="Arial" pitchFamily="34" charset="0"/>
              </a:rPr>
              <a:pPr/>
              <a:t>207</a:t>
            </a:fld>
            <a:endParaRPr lang="en-US" smtClean="0">
              <a:latin typeface="Arial" pitchFamily="34" charset="0"/>
              <a:cs typeface="Arial" pitchFamily="34" charset="0"/>
            </a:endParaRPr>
          </a:p>
        </p:txBody>
      </p:sp>
      <p:pic>
        <p:nvPicPr>
          <p:cNvPr id="207876"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207877" name="Rectangle 3"/>
          <p:cNvSpPr>
            <a:spLocks noGrp="1" noChangeArrowheads="1"/>
          </p:cNvSpPr>
          <p:nvPr>
            <p:ph type="title"/>
          </p:nvPr>
        </p:nvSpPr>
        <p:spPr/>
        <p:txBody>
          <a:bodyPr/>
          <a:lstStyle/>
          <a:p>
            <a:r>
              <a:rPr lang="en-US" smtClean="0"/>
              <a:t>One Thread Aborts</a:t>
            </a:r>
          </a:p>
        </p:txBody>
      </p:sp>
      <p:grpSp>
        <p:nvGrpSpPr>
          <p:cNvPr id="207878" name="Group 4"/>
          <p:cNvGrpSpPr>
            <a:grpSpLocks/>
          </p:cNvGrpSpPr>
          <p:nvPr/>
        </p:nvGrpSpPr>
        <p:grpSpPr bwMode="auto">
          <a:xfrm>
            <a:off x="6392863" y="2617788"/>
            <a:ext cx="1130300" cy="1173162"/>
            <a:chOff x="2496" y="2725"/>
            <a:chExt cx="712" cy="739"/>
          </a:xfrm>
        </p:grpSpPr>
        <p:sp>
          <p:nvSpPr>
            <p:cNvPr id="207931"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7932"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7933" name="Group 7"/>
            <p:cNvGrpSpPr>
              <a:grpSpLocks/>
            </p:cNvGrpSpPr>
            <p:nvPr/>
          </p:nvGrpSpPr>
          <p:grpSpPr bwMode="auto">
            <a:xfrm>
              <a:off x="3072" y="2832"/>
              <a:ext cx="136" cy="632"/>
              <a:chOff x="3072" y="2832"/>
              <a:chExt cx="136" cy="632"/>
            </a:xfrm>
          </p:grpSpPr>
          <p:sp>
            <p:nvSpPr>
              <p:cNvPr id="207938"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39"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40"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7934" name="Group 11"/>
            <p:cNvGrpSpPr>
              <a:grpSpLocks/>
            </p:cNvGrpSpPr>
            <p:nvPr/>
          </p:nvGrpSpPr>
          <p:grpSpPr bwMode="auto">
            <a:xfrm flipH="1">
              <a:off x="2496" y="2832"/>
              <a:ext cx="136" cy="632"/>
              <a:chOff x="3072" y="2832"/>
              <a:chExt cx="136" cy="632"/>
            </a:xfrm>
          </p:grpSpPr>
          <p:sp>
            <p:nvSpPr>
              <p:cNvPr id="207935"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36"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37"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7879"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07880"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7881" name="Line 17"/>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7882" name="Group 18"/>
          <p:cNvGrpSpPr>
            <a:grpSpLocks/>
          </p:cNvGrpSpPr>
          <p:nvPr/>
        </p:nvGrpSpPr>
        <p:grpSpPr bwMode="auto">
          <a:xfrm>
            <a:off x="7616825" y="4405313"/>
            <a:ext cx="280988" cy="400050"/>
            <a:chOff x="3749" y="3267"/>
            <a:chExt cx="177" cy="252"/>
          </a:xfrm>
        </p:grpSpPr>
        <p:sp>
          <p:nvSpPr>
            <p:cNvPr id="207928" name="Line 1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29" name="Line 2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30" name="Line 2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7883" name="AutoShape 22"/>
          <p:cNvSpPr>
            <a:spLocks noChangeArrowheads="1"/>
          </p:cNvSpPr>
          <p:nvPr/>
        </p:nvSpPr>
        <p:spPr bwMode="auto">
          <a:xfrm>
            <a:off x="3530600" y="4014788"/>
            <a:ext cx="1571625" cy="1427162"/>
          </a:xfrm>
          <a:prstGeom prst="wedgeRoundRectCallout">
            <a:avLst>
              <a:gd name="adj1" fmla="val 124343"/>
              <a:gd name="adj2" fmla="val -64347"/>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207884" name="Rectangle 34"/>
          <p:cNvSpPr>
            <a:spLocks noChangeArrowheads="1"/>
          </p:cNvSpPr>
          <p:nvPr/>
        </p:nvSpPr>
        <p:spPr bwMode="auto">
          <a:xfrm>
            <a:off x="3628385" y="2046288"/>
            <a:ext cx="1990417"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Timed out</a:t>
            </a:r>
          </a:p>
        </p:txBody>
      </p:sp>
      <p:sp>
        <p:nvSpPr>
          <p:cNvPr id="207885" name="Rectangle 35"/>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pic>
        <p:nvPicPr>
          <p:cNvPr id="207886" name="Picture 37"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07887" name="Group 38"/>
          <p:cNvGrpSpPr>
            <a:grpSpLocks/>
          </p:cNvGrpSpPr>
          <p:nvPr/>
        </p:nvGrpSpPr>
        <p:grpSpPr bwMode="auto">
          <a:xfrm>
            <a:off x="1808163" y="2641600"/>
            <a:ext cx="1130300" cy="1173163"/>
            <a:chOff x="2496" y="2725"/>
            <a:chExt cx="712" cy="739"/>
          </a:xfrm>
        </p:grpSpPr>
        <p:sp>
          <p:nvSpPr>
            <p:cNvPr id="207918" name="Rectangle 39"/>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7919" name="Freeform 40"/>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7920" name="Group 41"/>
            <p:cNvGrpSpPr>
              <a:grpSpLocks/>
            </p:cNvGrpSpPr>
            <p:nvPr/>
          </p:nvGrpSpPr>
          <p:grpSpPr bwMode="auto">
            <a:xfrm>
              <a:off x="3072" y="2832"/>
              <a:ext cx="136" cy="632"/>
              <a:chOff x="3072" y="2832"/>
              <a:chExt cx="136" cy="632"/>
            </a:xfrm>
          </p:grpSpPr>
          <p:sp>
            <p:nvSpPr>
              <p:cNvPr id="207925" name="Freeform 4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26" name="Freeform 4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27" name="Freeform 4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7921" name="Group 45"/>
            <p:cNvGrpSpPr>
              <a:grpSpLocks/>
            </p:cNvGrpSpPr>
            <p:nvPr/>
          </p:nvGrpSpPr>
          <p:grpSpPr bwMode="auto">
            <a:xfrm flipH="1">
              <a:off x="2496" y="2832"/>
              <a:ext cx="136" cy="632"/>
              <a:chOff x="3072" y="2832"/>
              <a:chExt cx="136" cy="632"/>
            </a:xfrm>
          </p:grpSpPr>
          <p:sp>
            <p:nvSpPr>
              <p:cNvPr id="207922" name="Freeform 46"/>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23" name="Freeform 47"/>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924" name="Freeform 48"/>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7888" name="Rectangle 49"/>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7889" name="Line 50"/>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7890" name="Rectangle 51"/>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nvGrpSpPr>
          <p:cNvPr id="207891" name="Group 52"/>
          <p:cNvGrpSpPr>
            <a:grpSpLocks/>
          </p:cNvGrpSpPr>
          <p:nvPr/>
        </p:nvGrpSpPr>
        <p:grpSpPr bwMode="auto">
          <a:xfrm>
            <a:off x="7699375" y="2922588"/>
            <a:ext cx="939800" cy="595312"/>
            <a:chOff x="3492" y="975"/>
            <a:chExt cx="895" cy="567"/>
          </a:xfrm>
        </p:grpSpPr>
        <p:sp>
          <p:nvSpPr>
            <p:cNvPr id="207898" name="Rectangle 53"/>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07899" name="Group 54"/>
            <p:cNvGrpSpPr>
              <a:grpSpLocks/>
            </p:cNvGrpSpPr>
            <p:nvPr/>
          </p:nvGrpSpPr>
          <p:grpSpPr bwMode="auto">
            <a:xfrm>
              <a:off x="3527" y="1055"/>
              <a:ext cx="815" cy="380"/>
              <a:chOff x="904" y="2518"/>
              <a:chExt cx="470" cy="228"/>
            </a:xfrm>
          </p:grpSpPr>
          <p:sp>
            <p:nvSpPr>
              <p:cNvPr id="207900" name="Oval 55"/>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7901" name="Oval 56"/>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7902" name="Oval 57"/>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7903" name="Rectangle 58"/>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4" name="Rectangle 59"/>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5" name="Rectangle 60"/>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6" name="Rectangle 61"/>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7" name="Rectangle 62"/>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8" name="Rectangle 63"/>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09" name="Oval 64"/>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7910" name="Oval 65"/>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7911" name="Rectangle 66"/>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12" name="Rectangle 67"/>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7913" name="Arc 68"/>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7914" name="Arc 69"/>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7915" name="Oval 70"/>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7916" name="Oval 71"/>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7917" name="Freeform 72"/>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sp>
        <p:nvSpPr>
          <p:cNvPr id="207892" name="Line 99"/>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7893" name="Group 100"/>
          <p:cNvGrpSpPr>
            <a:grpSpLocks/>
          </p:cNvGrpSpPr>
          <p:nvPr/>
        </p:nvGrpSpPr>
        <p:grpSpPr bwMode="auto">
          <a:xfrm>
            <a:off x="3062288" y="4405313"/>
            <a:ext cx="280987" cy="400050"/>
            <a:chOff x="3749" y="3267"/>
            <a:chExt cx="177" cy="252"/>
          </a:xfrm>
        </p:grpSpPr>
        <p:sp>
          <p:nvSpPr>
            <p:cNvPr id="207895" name="Line 101"/>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896" name="Line 102"/>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7897" name="Line 103"/>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7894" name="Freeform 105"/>
          <p:cNvSpPr>
            <a:spLocks/>
          </p:cNvSpPr>
          <p:nvPr/>
        </p:nvSpPr>
        <p:spPr bwMode="auto">
          <a:xfrm>
            <a:off x="1636713" y="4713288"/>
            <a:ext cx="2870200" cy="1503362"/>
          </a:xfrm>
          <a:custGeom>
            <a:avLst/>
            <a:gdLst>
              <a:gd name="T0" fmla="*/ 2147483647 w 1808"/>
              <a:gd name="T1" fmla="*/ 0 h 947"/>
              <a:gd name="T2" fmla="*/ 2147483647 w 1808"/>
              <a:gd name="T3" fmla="*/ 2147483647 h 947"/>
              <a:gd name="T4" fmla="*/ 2147483647 w 1808"/>
              <a:gd name="T5" fmla="*/ 2147483647 h 947"/>
              <a:gd name="T6" fmla="*/ 2147483647 w 1808"/>
              <a:gd name="T7" fmla="*/ 2147483647 h 947"/>
              <a:gd name="T8" fmla="*/ 0 60000 65536"/>
              <a:gd name="T9" fmla="*/ 0 60000 65536"/>
              <a:gd name="T10" fmla="*/ 0 60000 65536"/>
              <a:gd name="T11" fmla="*/ 0 60000 65536"/>
              <a:gd name="T12" fmla="*/ 0 w 1808"/>
              <a:gd name="T13" fmla="*/ 0 h 947"/>
              <a:gd name="T14" fmla="*/ 1808 w 1808"/>
              <a:gd name="T15" fmla="*/ 947 h 947"/>
            </a:gdLst>
            <a:ahLst/>
            <a:cxnLst>
              <a:cxn ang="T8">
                <a:pos x="T0" y="T1"/>
              </a:cxn>
              <a:cxn ang="T9">
                <a:pos x="T2" y="T3"/>
              </a:cxn>
              <a:cxn ang="T10">
                <a:pos x="T4" y="T5"/>
              </a:cxn>
              <a:cxn ang="T11">
                <a:pos x="T6" y="T7"/>
              </a:cxn>
            </a:cxnLst>
            <a:rect l="T12" t="T13" r="T14" b="T15"/>
            <a:pathLst>
              <a:path w="1808" h="947">
                <a:moveTo>
                  <a:pt x="1598" y="0"/>
                </a:moveTo>
                <a:cubicBezTo>
                  <a:pt x="1703" y="338"/>
                  <a:pt x="1808" y="677"/>
                  <a:pt x="1583" y="812"/>
                </a:cubicBezTo>
                <a:cubicBezTo>
                  <a:pt x="1358" y="947"/>
                  <a:pt x="494" y="899"/>
                  <a:pt x="247" y="812"/>
                </a:cubicBezTo>
                <a:cubicBezTo>
                  <a:pt x="0" y="725"/>
                  <a:pt x="49" y="506"/>
                  <a:pt x="99" y="288"/>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smtClean="0"/>
              <a:t>Art of Multiprocessor Programming</a:t>
            </a:r>
          </a:p>
        </p:txBody>
      </p:sp>
      <p:sp>
        <p:nvSpPr>
          <p:cNvPr id="208899" name="Slide Number Placeholder 4"/>
          <p:cNvSpPr>
            <a:spLocks noGrp="1"/>
          </p:cNvSpPr>
          <p:nvPr>
            <p:ph type="sldNum" sz="quarter" idx="11"/>
          </p:nvPr>
        </p:nvSpPr>
        <p:spPr>
          <a:noFill/>
        </p:spPr>
        <p:txBody>
          <a:bodyPr/>
          <a:lstStyle/>
          <a:p>
            <a:fld id="{C088EF16-F7A0-4689-9EE7-E312506C84DC}" type="slidenum">
              <a:rPr lang="x-none" smtClean="0">
                <a:latin typeface="Arial" pitchFamily="34" charset="0"/>
                <a:cs typeface="Arial" pitchFamily="34" charset="0"/>
              </a:rPr>
              <a:pPr/>
              <a:t>208</a:t>
            </a:fld>
            <a:endParaRPr lang="en-US" smtClean="0">
              <a:latin typeface="Arial" pitchFamily="34" charset="0"/>
              <a:cs typeface="Arial" pitchFamily="34" charset="0"/>
            </a:endParaRPr>
          </a:p>
        </p:txBody>
      </p:sp>
      <p:pic>
        <p:nvPicPr>
          <p:cNvPr id="208900"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208901" name="Rectangle 3"/>
          <p:cNvSpPr>
            <a:spLocks noGrp="1" noChangeArrowheads="1"/>
          </p:cNvSpPr>
          <p:nvPr>
            <p:ph type="title"/>
          </p:nvPr>
        </p:nvSpPr>
        <p:spPr/>
        <p:txBody>
          <a:bodyPr/>
          <a:lstStyle/>
          <a:p>
            <a:r>
              <a:rPr lang="en-US" smtClean="0"/>
              <a:t>Successor Notices</a:t>
            </a:r>
          </a:p>
        </p:txBody>
      </p:sp>
      <p:grpSp>
        <p:nvGrpSpPr>
          <p:cNvPr id="208902" name="Group 4"/>
          <p:cNvGrpSpPr>
            <a:grpSpLocks/>
          </p:cNvGrpSpPr>
          <p:nvPr/>
        </p:nvGrpSpPr>
        <p:grpSpPr bwMode="auto">
          <a:xfrm>
            <a:off x="6392863" y="2617788"/>
            <a:ext cx="1130300" cy="1173162"/>
            <a:chOff x="2496" y="2725"/>
            <a:chExt cx="712" cy="739"/>
          </a:xfrm>
        </p:grpSpPr>
        <p:sp>
          <p:nvSpPr>
            <p:cNvPr id="208957"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8958"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8959" name="Group 7"/>
            <p:cNvGrpSpPr>
              <a:grpSpLocks/>
            </p:cNvGrpSpPr>
            <p:nvPr/>
          </p:nvGrpSpPr>
          <p:grpSpPr bwMode="auto">
            <a:xfrm>
              <a:off x="3072" y="2832"/>
              <a:ext cx="136" cy="632"/>
              <a:chOff x="3072" y="2832"/>
              <a:chExt cx="136" cy="632"/>
            </a:xfrm>
          </p:grpSpPr>
          <p:sp>
            <p:nvSpPr>
              <p:cNvPr id="208964"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65"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66"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8960" name="Group 11"/>
            <p:cNvGrpSpPr>
              <a:grpSpLocks/>
            </p:cNvGrpSpPr>
            <p:nvPr/>
          </p:nvGrpSpPr>
          <p:grpSpPr bwMode="auto">
            <a:xfrm flipH="1">
              <a:off x="2496" y="2832"/>
              <a:ext cx="136" cy="632"/>
              <a:chOff x="3072" y="2832"/>
              <a:chExt cx="136" cy="632"/>
            </a:xfrm>
          </p:grpSpPr>
          <p:sp>
            <p:nvSpPr>
              <p:cNvPr id="208961"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62"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63"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8903"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08904"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8905" name="Line 17"/>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8906" name="Group 18"/>
          <p:cNvGrpSpPr>
            <a:grpSpLocks/>
          </p:cNvGrpSpPr>
          <p:nvPr/>
        </p:nvGrpSpPr>
        <p:grpSpPr bwMode="auto">
          <a:xfrm>
            <a:off x="7616825" y="4405313"/>
            <a:ext cx="280988" cy="400050"/>
            <a:chOff x="3749" y="3267"/>
            <a:chExt cx="177" cy="252"/>
          </a:xfrm>
        </p:grpSpPr>
        <p:sp>
          <p:nvSpPr>
            <p:cNvPr id="208954" name="Line 1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55" name="Line 2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56" name="Line 2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8907" name="Rectangle 23"/>
          <p:cNvSpPr>
            <a:spLocks noChangeArrowheads="1"/>
          </p:cNvSpPr>
          <p:nvPr/>
        </p:nvSpPr>
        <p:spPr bwMode="auto">
          <a:xfrm>
            <a:off x="3628385" y="2046288"/>
            <a:ext cx="1990417"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Timed out</a:t>
            </a:r>
          </a:p>
        </p:txBody>
      </p:sp>
      <p:sp>
        <p:nvSpPr>
          <p:cNvPr id="208908" name="Rectangle 24"/>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8909" name="AutoShape 25"/>
          <p:cNvSpPr>
            <a:spLocks noChangeArrowheads="1"/>
          </p:cNvSpPr>
          <p:nvPr/>
        </p:nvSpPr>
        <p:spPr bwMode="auto">
          <a:xfrm>
            <a:off x="1277938" y="3935413"/>
            <a:ext cx="1571625" cy="1427162"/>
          </a:xfrm>
          <a:prstGeom prst="wedgeRoundRectCallout">
            <a:avLst>
              <a:gd name="adj1" fmla="val 110204"/>
              <a:gd name="adj2" fmla="val -57787"/>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208910" name="Picture 26"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08911" name="Group 27"/>
          <p:cNvGrpSpPr>
            <a:grpSpLocks/>
          </p:cNvGrpSpPr>
          <p:nvPr/>
        </p:nvGrpSpPr>
        <p:grpSpPr bwMode="auto">
          <a:xfrm>
            <a:off x="1808163" y="2641600"/>
            <a:ext cx="1130300" cy="1173163"/>
            <a:chOff x="2496" y="2725"/>
            <a:chExt cx="712" cy="739"/>
          </a:xfrm>
        </p:grpSpPr>
        <p:sp>
          <p:nvSpPr>
            <p:cNvPr id="208944" name="Rectangle 28"/>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8945" name="Freeform 2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8946" name="Group 30"/>
            <p:cNvGrpSpPr>
              <a:grpSpLocks/>
            </p:cNvGrpSpPr>
            <p:nvPr/>
          </p:nvGrpSpPr>
          <p:grpSpPr bwMode="auto">
            <a:xfrm>
              <a:off x="3072" y="2832"/>
              <a:ext cx="136" cy="632"/>
              <a:chOff x="3072" y="2832"/>
              <a:chExt cx="136" cy="632"/>
            </a:xfrm>
          </p:grpSpPr>
          <p:sp>
            <p:nvSpPr>
              <p:cNvPr id="208951" name="Freeform 3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52" name="Freeform 3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53" name="Freeform 3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8947" name="Group 34"/>
            <p:cNvGrpSpPr>
              <a:grpSpLocks/>
            </p:cNvGrpSpPr>
            <p:nvPr/>
          </p:nvGrpSpPr>
          <p:grpSpPr bwMode="auto">
            <a:xfrm flipH="1">
              <a:off x="2496" y="2832"/>
              <a:ext cx="136" cy="632"/>
              <a:chOff x="3072" y="2832"/>
              <a:chExt cx="136" cy="632"/>
            </a:xfrm>
          </p:grpSpPr>
          <p:sp>
            <p:nvSpPr>
              <p:cNvPr id="208948" name="Freeform 3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49" name="Freeform 3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50" name="Freeform 3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8912" name="Rectangle 38"/>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8913" name="Line 39"/>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8914" name="Rectangle 40"/>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nvGrpSpPr>
          <p:cNvPr id="208915" name="Group 41"/>
          <p:cNvGrpSpPr>
            <a:grpSpLocks/>
          </p:cNvGrpSpPr>
          <p:nvPr/>
        </p:nvGrpSpPr>
        <p:grpSpPr bwMode="auto">
          <a:xfrm>
            <a:off x="7699375" y="2922588"/>
            <a:ext cx="939800" cy="595312"/>
            <a:chOff x="3492" y="975"/>
            <a:chExt cx="895" cy="567"/>
          </a:xfrm>
        </p:grpSpPr>
        <p:sp>
          <p:nvSpPr>
            <p:cNvPr id="208924" name="Rectangle 42"/>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08925" name="Group 43"/>
            <p:cNvGrpSpPr>
              <a:grpSpLocks/>
            </p:cNvGrpSpPr>
            <p:nvPr/>
          </p:nvGrpSpPr>
          <p:grpSpPr bwMode="auto">
            <a:xfrm>
              <a:off x="3527" y="1055"/>
              <a:ext cx="815" cy="380"/>
              <a:chOff x="904" y="2518"/>
              <a:chExt cx="470" cy="228"/>
            </a:xfrm>
          </p:grpSpPr>
          <p:sp>
            <p:nvSpPr>
              <p:cNvPr id="208926" name="Oval 44"/>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8927" name="Oval 45"/>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8928" name="Oval 46"/>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8929" name="Rectangle 47"/>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0" name="Rectangle 48"/>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1" name="Rectangle 49"/>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2" name="Rectangle 50"/>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3" name="Rectangle 51"/>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4" name="Rectangle 52"/>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5" name="Oval 53"/>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8936" name="Oval 54"/>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8937" name="Rectangle 55"/>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8" name="Rectangle 56"/>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8939" name="Arc 57"/>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8940" name="Arc 58"/>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8941" name="Oval 59"/>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8942" name="Oval 60"/>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8943" name="Freeform 61"/>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sp>
        <p:nvSpPr>
          <p:cNvPr id="208916" name="Line 62"/>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8917" name="Group 63"/>
          <p:cNvGrpSpPr>
            <a:grpSpLocks/>
          </p:cNvGrpSpPr>
          <p:nvPr/>
        </p:nvGrpSpPr>
        <p:grpSpPr bwMode="auto">
          <a:xfrm>
            <a:off x="3062288" y="4405313"/>
            <a:ext cx="280987" cy="400050"/>
            <a:chOff x="3749" y="3267"/>
            <a:chExt cx="177" cy="252"/>
          </a:xfrm>
        </p:grpSpPr>
        <p:sp>
          <p:nvSpPr>
            <p:cNvPr id="208921" name="Line 6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22" name="Line 6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8923" name="Line 6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08918" name="Freeform 67"/>
          <p:cNvSpPr>
            <a:spLocks/>
          </p:cNvSpPr>
          <p:nvPr/>
        </p:nvSpPr>
        <p:spPr bwMode="auto">
          <a:xfrm>
            <a:off x="1636713" y="4713288"/>
            <a:ext cx="2870200" cy="1503362"/>
          </a:xfrm>
          <a:custGeom>
            <a:avLst/>
            <a:gdLst>
              <a:gd name="T0" fmla="*/ 2147483647 w 1808"/>
              <a:gd name="T1" fmla="*/ 0 h 947"/>
              <a:gd name="T2" fmla="*/ 2147483647 w 1808"/>
              <a:gd name="T3" fmla="*/ 2147483647 h 947"/>
              <a:gd name="T4" fmla="*/ 2147483647 w 1808"/>
              <a:gd name="T5" fmla="*/ 2147483647 h 947"/>
              <a:gd name="T6" fmla="*/ 2147483647 w 1808"/>
              <a:gd name="T7" fmla="*/ 2147483647 h 947"/>
              <a:gd name="T8" fmla="*/ 0 60000 65536"/>
              <a:gd name="T9" fmla="*/ 0 60000 65536"/>
              <a:gd name="T10" fmla="*/ 0 60000 65536"/>
              <a:gd name="T11" fmla="*/ 0 60000 65536"/>
              <a:gd name="T12" fmla="*/ 0 w 1808"/>
              <a:gd name="T13" fmla="*/ 0 h 947"/>
              <a:gd name="T14" fmla="*/ 1808 w 1808"/>
              <a:gd name="T15" fmla="*/ 947 h 947"/>
            </a:gdLst>
            <a:ahLst/>
            <a:cxnLst>
              <a:cxn ang="T8">
                <a:pos x="T0" y="T1"/>
              </a:cxn>
              <a:cxn ang="T9">
                <a:pos x="T2" y="T3"/>
              </a:cxn>
              <a:cxn ang="T10">
                <a:pos x="T4" y="T5"/>
              </a:cxn>
              <a:cxn ang="T11">
                <a:pos x="T6" y="T7"/>
              </a:cxn>
            </a:cxnLst>
            <a:rect l="T12" t="T13" r="T14" b="T15"/>
            <a:pathLst>
              <a:path w="1808" h="947">
                <a:moveTo>
                  <a:pt x="1598" y="0"/>
                </a:moveTo>
                <a:cubicBezTo>
                  <a:pt x="1703" y="338"/>
                  <a:pt x="1808" y="677"/>
                  <a:pt x="1583" y="812"/>
                </a:cubicBezTo>
                <a:cubicBezTo>
                  <a:pt x="1358" y="947"/>
                  <a:pt x="494" y="899"/>
                  <a:pt x="247" y="812"/>
                </a:cubicBezTo>
                <a:cubicBezTo>
                  <a:pt x="0" y="725"/>
                  <a:pt x="49" y="506"/>
                  <a:pt x="99" y="288"/>
                </a:cubicBezTo>
              </a:path>
            </a:pathLst>
          </a:cu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8920" name="AutoShape 22"/>
          <p:cNvSpPr>
            <a:spLocks noChangeArrowheads="1"/>
          </p:cNvSpPr>
          <p:nvPr/>
        </p:nvSpPr>
        <p:spPr bwMode="auto">
          <a:xfrm>
            <a:off x="3530600" y="4014788"/>
            <a:ext cx="1571625" cy="1427162"/>
          </a:xfrm>
          <a:prstGeom prst="wedgeRoundRectCallout">
            <a:avLst>
              <a:gd name="adj1" fmla="val 124343"/>
              <a:gd name="adj2" fmla="val -64347"/>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sp>
        <p:nvSpPr>
          <p:cNvPr id="208919" name="AutoShape 68"/>
          <p:cNvSpPr>
            <a:spLocks noChangeArrowheads="1"/>
          </p:cNvSpPr>
          <p:nvPr/>
        </p:nvSpPr>
        <p:spPr bwMode="auto">
          <a:xfrm>
            <a:off x="4256088" y="4513263"/>
            <a:ext cx="4724400" cy="1935162"/>
          </a:xfrm>
          <a:prstGeom prst="cloudCallout">
            <a:avLst>
              <a:gd name="adj1" fmla="val 5880"/>
              <a:gd name="adj2" fmla="val -80764"/>
            </a:avLst>
          </a:prstGeom>
          <a:solidFill>
            <a:schemeClr val="bg1">
              <a:alpha val="90000"/>
            </a:schemeClr>
          </a:solidFill>
          <a:ln w="38100">
            <a:solidFill>
              <a:srgbClr val="FF0066"/>
            </a:solidFill>
            <a:round/>
            <a:headEnd/>
            <a:tailEnd/>
          </a:ln>
        </p:spPr>
        <p:txBody>
          <a:bodyPr anchor="ctr"/>
          <a:lstStyle/>
          <a:p>
            <a:pPr algn="ctr"/>
            <a:r>
              <a:rPr lang="en-US" sz="2400" dirty="0">
                <a:solidFill>
                  <a:schemeClr val="tx1"/>
                </a:solidFill>
                <a:latin typeface="Arial" pitchFamily="34" charset="0"/>
                <a:cs typeface="Arial" pitchFamily="34" charset="0"/>
              </a:rPr>
              <a:t>Non-Null</a:t>
            </a:r>
            <a:r>
              <a:rPr lang="en-US" sz="2400" dirty="0">
                <a:solidFill>
                  <a:srgbClr val="FF0066"/>
                </a:solidFill>
                <a:latin typeface="Arial" pitchFamily="34" charset="0"/>
                <a:cs typeface="Arial" pitchFamily="34" charset="0"/>
              </a:rPr>
              <a:t> means predecessor aborted</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smtClean="0"/>
              <a:t>Art of Multiprocessor Programming</a:t>
            </a:r>
          </a:p>
        </p:txBody>
      </p:sp>
      <p:sp>
        <p:nvSpPr>
          <p:cNvPr id="209923" name="Slide Number Placeholder 4"/>
          <p:cNvSpPr>
            <a:spLocks noGrp="1"/>
          </p:cNvSpPr>
          <p:nvPr>
            <p:ph type="sldNum" sz="quarter" idx="11"/>
          </p:nvPr>
        </p:nvSpPr>
        <p:spPr>
          <a:noFill/>
        </p:spPr>
        <p:txBody>
          <a:bodyPr/>
          <a:lstStyle/>
          <a:p>
            <a:fld id="{06CFB786-28F3-4F3C-916B-2E847542DDCA}" type="slidenum">
              <a:rPr lang="x-none" smtClean="0">
                <a:latin typeface="Arial" pitchFamily="34" charset="0"/>
                <a:cs typeface="Arial" pitchFamily="34" charset="0"/>
              </a:rPr>
              <a:pPr/>
              <a:t>209</a:t>
            </a:fld>
            <a:endParaRPr lang="en-US" smtClean="0">
              <a:latin typeface="Arial" pitchFamily="34" charset="0"/>
              <a:cs typeface="Arial" pitchFamily="34" charset="0"/>
            </a:endParaRPr>
          </a:p>
        </p:txBody>
      </p:sp>
      <p:pic>
        <p:nvPicPr>
          <p:cNvPr id="209924"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209925" name="Rectangle 3"/>
          <p:cNvSpPr>
            <a:spLocks noGrp="1" noChangeArrowheads="1"/>
          </p:cNvSpPr>
          <p:nvPr>
            <p:ph type="title"/>
          </p:nvPr>
        </p:nvSpPr>
        <p:spPr/>
        <p:txBody>
          <a:bodyPr/>
          <a:lstStyle/>
          <a:p>
            <a:r>
              <a:rPr lang="en-US" smtClean="0"/>
              <a:t>Recycle Predecessor’s Node</a:t>
            </a:r>
          </a:p>
        </p:txBody>
      </p:sp>
      <p:grpSp>
        <p:nvGrpSpPr>
          <p:cNvPr id="209926" name="Group 4"/>
          <p:cNvGrpSpPr>
            <a:grpSpLocks/>
          </p:cNvGrpSpPr>
          <p:nvPr/>
        </p:nvGrpSpPr>
        <p:grpSpPr bwMode="auto">
          <a:xfrm>
            <a:off x="6392863" y="2617788"/>
            <a:ext cx="1130300" cy="1173162"/>
            <a:chOff x="2496" y="2725"/>
            <a:chExt cx="712" cy="739"/>
          </a:xfrm>
        </p:grpSpPr>
        <p:sp>
          <p:nvSpPr>
            <p:cNvPr id="209975"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9976"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9977" name="Group 7"/>
            <p:cNvGrpSpPr>
              <a:grpSpLocks/>
            </p:cNvGrpSpPr>
            <p:nvPr/>
          </p:nvGrpSpPr>
          <p:grpSpPr bwMode="auto">
            <a:xfrm>
              <a:off x="3072" y="2832"/>
              <a:ext cx="136" cy="632"/>
              <a:chOff x="3072" y="2832"/>
              <a:chExt cx="136" cy="632"/>
            </a:xfrm>
          </p:grpSpPr>
          <p:sp>
            <p:nvSpPr>
              <p:cNvPr id="209982"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83"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84"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9978" name="Group 11"/>
            <p:cNvGrpSpPr>
              <a:grpSpLocks/>
            </p:cNvGrpSpPr>
            <p:nvPr/>
          </p:nvGrpSpPr>
          <p:grpSpPr bwMode="auto">
            <a:xfrm flipH="1">
              <a:off x="2496" y="2832"/>
              <a:ext cx="136" cy="632"/>
              <a:chOff x="3072" y="2832"/>
              <a:chExt cx="136" cy="632"/>
            </a:xfrm>
          </p:grpSpPr>
          <p:sp>
            <p:nvSpPr>
              <p:cNvPr id="209979"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80"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81"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9927"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09928"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9929" name="Line 17"/>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9930" name="Group 18"/>
          <p:cNvGrpSpPr>
            <a:grpSpLocks/>
          </p:cNvGrpSpPr>
          <p:nvPr/>
        </p:nvGrpSpPr>
        <p:grpSpPr bwMode="auto">
          <a:xfrm>
            <a:off x="7616825" y="4405313"/>
            <a:ext cx="280988" cy="400050"/>
            <a:chOff x="3749" y="3267"/>
            <a:chExt cx="177" cy="252"/>
          </a:xfrm>
        </p:grpSpPr>
        <p:sp>
          <p:nvSpPr>
            <p:cNvPr id="209972" name="Line 1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73" name="Line 2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74" name="Line 2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pic>
        <p:nvPicPr>
          <p:cNvPr id="209931" name="Picture 26"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09932" name="Group 27"/>
          <p:cNvGrpSpPr>
            <a:grpSpLocks/>
          </p:cNvGrpSpPr>
          <p:nvPr/>
        </p:nvGrpSpPr>
        <p:grpSpPr bwMode="auto">
          <a:xfrm>
            <a:off x="1808163" y="2641600"/>
            <a:ext cx="1130300" cy="1173163"/>
            <a:chOff x="2496" y="2725"/>
            <a:chExt cx="712" cy="739"/>
          </a:xfrm>
        </p:grpSpPr>
        <p:sp>
          <p:nvSpPr>
            <p:cNvPr id="209962" name="Rectangle 28"/>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09963" name="Freeform 29"/>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09964" name="Group 30"/>
            <p:cNvGrpSpPr>
              <a:grpSpLocks/>
            </p:cNvGrpSpPr>
            <p:nvPr/>
          </p:nvGrpSpPr>
          <p:grpSpPr bwMode="auto">
            <a:xfrm>
              <a:off x="3072" y="2832"/>
              <a:ext cx="136" cy="632"/>
              <a:chOff x="3072" y="2832"/>
              <a:chExt cx="136" cy="632"/>
            </a:xfrm>
          </p:grpSpPr>
          <p:sp>
            <p:nvSpPr>
              <p:cNvPr id="209969" name="Freeform 3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70" name="Freeform 3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71" name="Freeform 3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09965" name="Group 34"/>
            <p:cNvGrpSpPr>
              <a:grpSpLocks/>
            </p:cNvGrpSpPr>
            <p:nvPr/>
          </p:nvGrpSpPr>
          <p:grpSpPr bwMode="auto">
            <a:xfrm flipH="1">
              <a:off x="2496" y="2832"/>
              <a:ext cx="136" cy="632"/>
              <a:chOff x="3072" y="2832"/>
              <a:chExt cx="136" cy="632"/>
            </a:xfrm>
          </p:grpSpPr>
          <p:sp>
            <p:nvSpPr>
              <p:cNvPr id="209966" name="Freeform 3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67" name="Freeform 3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68" name="Freeform 3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09933" name="Rectangle 38"/>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09934" name="Line 39"/>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09935" name="Rectangle 40"/>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nvGrpSpPr>
          <p:cNvPr id="209936" name="Group 41"/>
          <p:cNvGrpSpPr>
            <a:grpSpLocks/>
          </p:cNvGrpSpPr>
          <p:nvPr/>
        </p:nvGrpSpPr>
        <p:grpSpPr bwMode="auto">
          <a:xfrm>
            <a:off x="7699375" y="2922588"/>
            <a:ext cx="939800" cy="595312"/>
            <a:chOff x="3492" y="975"/>
            <a:chExt cx="895" cy="567"/>
          </a:xfrm>
        </p:grpSpPr>
        <p:sp>
          <p:nvSpPr>
            <p:cNvPr id="209942" name="Rectangle 42"/>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09943" name="Group 43"/>
            <p:cNvGrpSpPr>
              <a:grpSpLocks/>
            </p:cNvGrpSpPr>
            <p:nvPr/>
          </p:nvGrpSpPr>
          <p:grpSpPr bwMode="auto">
            <a:xfrm>
              <a:off x="3527" y="1055"/>
              <a:ext cx="815" cy="380"/>
              <a:chOff x="904" y="2518"/>
              <a:chExt cx="470" cy="228"/>
            </a:xfrm>
          </p:grpSpPr>
          <p:sp>
            <p:nvSpPr>
              <p:cNvPr id="209944" name="Oval 44"/>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9945" name="Oval 45"/>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9946" name="Oval 46"/>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9947" name="Rectangle 47"/>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48" name="Rectangle 48"/>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49" name="Rectangle 49"/>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0" name="Rectangle 50"/>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1" name="Rectangle 51"/>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2" name="Rectangle 52"/>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3" name="Oval 53"/>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9954" name="Oval 54"/>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9955" name="Rectangle 55"/>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6" name="Rectangle 56"/>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09957" name="Arc 57"/>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9958" name="Arc 58"/>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09959" name="Oval 59"/>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09960" name="Oval 60"/>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09961" name="Freeform 61"/>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sp>
        <p:nvSpPr>
          <p:cNvPr id="209937" name="Line 62"/>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09938" name="Group 63"/>
          <p:cNvGrpSpPr>
            <a:grpSpLocks/>
          </p:cNvGrpSpPr>
          <p:nvPr/>
        </p:nvGrpSpPr>
        <p:grpSpPr bwMode="auto">
          <a:xfrm>
            <a:off x="3062288" y="4405313"/>
            <a:ext cx="280987" cy="400050"/>
            <a:chOff x="3749" y="3267"/>
            <a:chExt cx="177" cy="252"/>
          </a:xfrm>
        </p:grpSpPr>
        <p:sp>
          <p:nvSpPr>
            <p:cNvPr id="209939" name="Line 64"/>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40" name="Line 65"/>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9941" name="Line 66"/>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Art of Multiprocessor Programming</a:t>
            </a:r>
          </a:p>
        </p:txBody>
      </p:sp>
      <p:sp>
        <p:nvSpPr>
          <p:cNvPr id="22531" name="Slide Number Placeholder 4"/>
          <p:cNvSpPr>
            <a:spLocks noGrp="1"/>
          </p:cNvSpPr>
          <p:nvPr>
            <p:ph type="sldNum" sz="quarter" idx="11"/>
          </p:nvPr>
        </p:nvSpPr>
        <p:spPr>
          <a:noFill/>
        </p:spPr>
        <p:txBody>
          <a:bodyPr/>
          <a:lstStyle/>
          <a:p>
            <a:fld id="{29633D08-4F1D-4B1B-A22E-DF9F37ED10E6}" type="slidenum">
              <a:rPr lang="x-none" smtClean="0">
                <a:cs typeface="Arial" pitchFamily="34" charset="0"/>
              </a:rPr>
              <a:pPr/>
              <a:t>21</a:t>
            </a:fld>
            <a:endParaRPr lang="en-US" smtClean="0">
              <a:cs typeface="Arial" pitchFamily="34" charset="0"/>
            </a:endParaRPr>
          </a:p>
        </p:txBody>
      </p:sp>
      <p:sp>
        <p:nvSpPr>
          <p:cNvPr id="22532" name="Rectangle 2"/>
          <p:cNvSpPr>
            <a:spLocks noGrp="1" noChangeArrowheads="1"/>
          </p:cNvSpPr>
          <p:nvPr>
            <p:ph type="title"/>
          </p:nvPr>
        </p:nvSpPr>
        <p:spPr/>
        <p:txBody>
          <a:bodyPr/>
          <a:lstStyle/>
          <a:p>
            <a:r>
              <a:rPr lang="en-US" smtClean="0"/>
              <a:t>Review: Test-and-Set</a:t>
            </a:r>
          </a:p>
        </p:txBody>
      </p:sp>
      <p:sp>
        <p:nvSpPr>
          <p:cNvPr id="22533" name="Rectangle 3"/>
          <p:cNvSpPr>
            <a:spLocks noChangeArrowheads="1"/>
          </p:cNvSpPr>
          <p:nvPr/>
        </p:nvSpPr>
        <p:spPr bwMode="auto">
          <a:xfrm>
            <a:off x="947738" y="1981200"/>
            <a:ext cx="7153275" cy="1680460"/>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lock</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 new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err="1">
                <a:solidFill>
                  <a:schemeClr val="tx1"/>
                </a:solidFill>
                <a:latin typeface="Courier New" pitchFamily="49" charset="0"/>
                <a:cs typeface="Courier New" pitchFamily="49" charset="0"/>
              </a:rPr>
              <a:t>boolean</a:t>
            </a:r>
            <a:r>
              <a:rPr lang="en-US" sz="2400" dirty="0">
                <a:latin typeface="Courier New" pitchFamily="49" charset="0"/>
                <a:cs typeface="Courier New" pitchFamily="49" charset="0"/>
              </a:rPr>
              <a:t> prior = </a:t>
            </a:r>
            <a:r>
              <a:rPr lang="en-US" sz="2400" dirty="0" err="1">
                <a:latin typeface="Courier New" pitchFamily="49" charset="0"/>
                <a:cs typeface="Courier New" pitchFamily="49" charset="0"/>
              </a:rPr>
              <a:t>lock.getAndSet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folHlink"/>
              </a:solidFill>
              <a:latin typeface="Courier New" pitchFamily="49" charset="0"/>
            </a:endParaRPr>
          </a:p>
        </p:txBody>
      </p:sp>
      <p:sp>
        <p:nvSpPr>
          <p:cNvPr id="22534" name="Text Box 4"/>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dirty="0">
                <a:solidFill>
                  <a:schemeClr val="tx1"/>
                </a:solidFill>
                <a:latin typeface="Arial" pitchFamily="34" charset="0"/>
              </a:rPr>
              <a:t>(5)</a:t>
            </a:r>
          </a:p>
        </p:txBody>
      </p:sp>
      <p:sp>
        <p:nvSpPr>
          <p:cNvPr id="22535" name="AutoShape 5"/>
          <p:cNvSpPr>
            <a:spLocks noChangeArrowheads="1"/>
          </p:cNvSpPr>
          <p:nvPr/>
        </p:nvSpPr>
        <p:spPr bwMode="auto">
          <a:xfrm>
            <a:off x="922338" y="2854325"/>
            <a:ext cx="6829425" cy="547688"/>
          </a:xfrm>
          <a:prstGeom prst="wedgeRoundRectCallout">
            <a:avLst>
              <a:gd name="adj1" fmla="val 11319"/>
              <a:gd name="adj2" fmla="val 17985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22536" name="Text Box 6"/>
          <p:cNvSpPr txBox="1">
            <a:spLocks noChangeArrowheads="1"/>
          </p:cNvSpPr>
          <p:nvPr/>
        </p:nvSpPr>
        <p:spPr bwMode="auto">
          <a:xfrm>
            <a:off x="1787525" y="4187825"/>
            <a:ext cx="5784850"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Swapping in </a:t>
            </a:r>
            <a:r>
              <a:rPr lang="en-US" sz="3200" dirty="0">
                <a:solidFill>
                  <a:schemeClr val="tx1"/>
                </a:solidFill>
                <a:latin typeface="Arial" pitchFamily="34" charset="0"/>
                <a:cs typeface="Arial" pitchFamily="34" charset="0"/>
              </a:rPr>
              <a:t>true</a:t>
            </a:r>
            <a:r>
              <a:rPr lang="en-US" sz="3200" dirty="0">
                <a:solidFill>
                  <a:srgbClr val="FF3300"/>
                </a:solidFill>
                <a:latin typeface="Arial" pitchFamily="34" charset="0"/>
                <a:cs typeface="Arial" pitchFamily="34" charset="0"/>
              </a:rPr>
              <a:t> is called “test-and-set” or TAS</a:t>
            </a: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Art of Multiprocessor Programming</a:t>
            </a:r>
          </a:p>
        </p:txBody>
      </p:sp>
      <p:sp>
        <p:nvSpPr>
          <p:cNvPr id="210947" name="Slide Number Placeholder 4"/>
          <p:cNvSpPr>
            <a:spLocks noGrp="1"/>
          </p:cNvSpPr>
          <p:nvPr>
            <p:ph type="sldNum" sz="quarter" idx="11"/>
          </p:nvPr>
        </p:nvSpPr>
        <p:spPr>
          <a:noFill/>
        </p:spPr>
        <p:txBody>
          <a:bodyPr/>
          <a:lstStyle/>
          <a:p>
            <a:fld id="{E6A8F61A-412B-45F4-B42F-9A75A7A42D3B}" type="slidenum">
              <a:rPr lang="x-none" smtClean="0">
                <a:latin typeface="Arial" pitchFamily="34" charset="0"/>
                <a:cs typeface="Arial" pitchFamily="34" charset="0"/>
              </a:rPr>
              <a:pPr/>
              <a:t>210</a:t>
            </a:fld>
            <a:endParaRPr lang="en-US" smtClean="0">
              <a:latin typeface="Arial" pitchFamily="34" charset="0"/>
              <a:cs typeface="Arial" pitchFamily="34" charset="0"/>
            </a:endParaRPr>
          </a:p>
        </p:txBody>
      </p:sp>
      <p:pic>
        <p:nvPicPr>
          <p:cNvPr id="210948"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210949" name="Rectangle 3"/>
          <p:cNvSpPr>
            <a:spLocks noGrp="1" noChangeArrowheads="1"/>
          </p:cNvSpPr>
          <p:nvPr>
            <p:ph type="title"/>
          </p:nvPr>
        </p:nvSpPr>
        <p:spPr/>
        <p:txBody>
          <a:bodyPr/>
          <a:lstStyle/>
          <a:p>
            <a:r>
              <a:rPr lang="en-US" smtClean="0"/>
              <a:t>Spin on Earlier Node</a:t>
            </a:r>
          </a:p>
        </p:txBody>
      </p:sp>
      <p:grpSp>
        <p:nvGrpSpPr>
          <p:cNvPr id="210950" name="Group 4"/>
          <p:cNvGrpSpPr>
            <a:grpSpLocks/>
          </p:cNvGrpSpPr>
          <p:nvPr/>
        </p:nvGrpSpPr>
        <p:grpSpPr bwMode="auto">
          <a:xfrm>
            <a:off x="6392863" y="2617788"/>
            <a:ext cx="1130300" cy="1173162"/>
            <a:chOff x="2496" y="2725"/>
            <a:chExt cx="712" cy="739"/>
          </a:xfrm>
        </p:grpSpPr>
        <p:sp>
          <p:nvSpPr>
            <p:cNvPr id="211000"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11001"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11002" name="Group 7"/>
            <p:cNvGrpSpPr>
              <a:grpSpLocks/>
            </p:cNvGrpSpPr>
            <p:nvPr/>
          </p:nvGrpSpPr>
          <p:grpSpPr bwMode="auto">
            <a:xfrm>
              <a:off x="3072" y="2832"/>
              <a:ext cx="136" cy="632"/>
              <a:chOff x="3072" y="2832"/>
              <a:chExt cx="136" cy="632"/>
            </a:xfrm>
          </p:grpSpPr>
          <p:sp>
            <p:nvSpPr>
              <p:cNvPr id="211007"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008"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009"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11003" name="Group 11"/>
            <p:cNvGrpSpPr>
              <a:grpSpLocks/>
            </p:cNvGrpSpPr>
            <p:nvPr/>
          </p:nvGrpSpPr>
          <p:grpSpPr bwMode="auto">
            <a:xfrm flipH="1">
              <a:off x="2496" y="2832"/>
              <a:ext cx="136" cy="632"/>
              <a:chOff x="3072" y="2832"/>
              <a:chExt cx="136" cy="632"/>
            </a:xfrm>
          </p:grpSpPr>
          <p:sp>
            <p:nvSpPr>
              <p:cNvPr id="211004"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005"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006"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10951"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10952"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10953" name="Line 17"/>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10954" name="Group 18"/>
          <p:cNvGrpSpPr>
            <a:grpSpLocks/>
          </p:cNvGrpSpPr>
          <p:nvPr/>
        </p:nvGrpSpPr>
        <p:grpSpPr bwMode="auto">
          <a:xfrm>
            <a:off x="7616825" y="4405313"/>
            <a:ext cx="280988" cy="400050"/>
            <a:chOff x="3749" y="3267"/>
            <a:chExt cx="177" cy="252"/>
          </a:xfrm>
        </p:grpSpPr>
        <p:sp>
          <p:nvSpPr>
            <p:cNvPr id="210997" name="Line 1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8" name="Line 2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9" name="Line 2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10955" name="AutoShape 24"/>
          <p:cNvSpPr>
            <a:spLocks noChangeArrowheads="1"/>
          </p:cNvSpPr>
          <p:nvPr/>
        </p:nvSpPr>
        <p:spPr bwMode="auto">
          <a:xfrm>
            <a:off x="1277938" y="3935413"/>
            <a:ext cx="1571625" cy="1427162"/>
          </a:xfrm>
          <a:prstGeom prst="wedgeRoundRectCallout">
            <a:avLst>
              <a:gd name="adj1" fmla="val 269093"/>
              <a:gd name="adj2" fmla="val -7257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210956" name="Picture 25"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10957" name="Group 26"/>
          <p:cNvGrpSpPr>
            <a:grpSpLocks/>
          </p:cNvGrpSpPr>
          <p:nvPr/>
        </p:nvGrpSpPr>
        <p:grpSpPr bwMode="auto">
          <a:xfrm>
            <a:off x="1808163" y="2641600"/>
            <a:ext cx="1130300" cy="1173163"/>
            <a:chOff x="2496" y="2725"/>
            <a:chExt cx="712" cy="739"/>
          </a:xfrm>
        </p:grpSpPr>
        <p:sp>
          <p:nvSpPr>
            <p:cNvPr id="210987" name="Rectangle 27"/>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10988" name="Freeform 2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10989" name="Group 29"/>
            <p:cNvGrpSpPr>
              <a:grpSpLocks/>
            </p:cNvGrpSpPr>
            <p:nvPr/>
          </p:nvGrpSpPr>
          <p:grpSpPr bwMode="auto">
            <a:xfrm>
              <a:off x="3072" y="2832"/>
              <a:ext cx="136" cy="632"/>
              <a:chOff x="3072" y="2832"/>
              <a:chExt cx="136" cy="632"/>
            </a:xfrm>
          </p:grpSpPr>
          <p:sp>
            <p:nvSpPr>
              <p:cNvPr id="210994" name="Freeform 3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5" name="Freeform 3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6" name="Freeform 3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10990" name="Group 33"/>
            <p:cNvGrpSpPr>
              <a:grpSpLocks/>
            </p:cNvGrpSpPr>
            <p:nvPr/>
          </p:nvGrpSpPr>
          <p:grpSpPr bwMode="auto">
            <a:xfrm flipH="1">
              <a:off x="2496" y="2832"/>
              <a:ext cx="136" cy="632"/>
              <a:chOff x="3072" y="2832"/>
              <a:chExt cx="136" cy="632"/>
            </a:xfrm>
          </p:grpSpPr>
          <p:sp>
            <p:nvSpPr>
              <p:cNvPr id="210991" name="Freeform 3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2" name="Freeform 3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93" name="Freeform 3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10958" name="Rectangle 37"/>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10959" name="Line 38"/>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10960" name="Rectangle 39"/>
          <p:cNvSpPr>
            <a:spLocks noChangeArrowheads="1"/>
          </p:cNvSpPr>
          <p:nvPr/>
        </p:nvSpPr>
        <p:spPr bwMode="auto">
          <a:xfrm>
            <a:off x="1658938" y="1963738"/>
            <a:ext cx="1398587"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locked</a:t>
            </a:r>
          </a:p>
        </p:txBody>
      </p:sp>
      <p:grpSp>
        <p:nvGrpSpPr>
          <p:cNvPr id="210961" name="Group 40"/>
          <p:cNvGrpSpPr>
            <a:grpSpLocks/>
          </p:cNvGrpSpPr>
          <p:nvPr/>
        </p:nvGrpSpPr>
        <p:grpSpPr bwMode="auto">
          <a:xfrm>
            <a:off x="7699375" y="2922588"/>
            <a:ext cx="939800" cy="595312"/>
            <a:chOff x="3492" y="975"/>
            <a:chExt cx="895" cy="567"/>
          </a:xfrm>
        </p:grpSpPr>
        <p:sp>
          <p:nvSpPr>
            <p:cNvPr id="210967" name="Rectangle 41"/>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grpSp>
          <p:nvGrpSpPr>
            <p:cNvPr id="210968" name="Group 42"/>
            <p:cNvGrpSpPr>
              <a:grpSpLocks/>
            </p:cNvGrpSpPr>
            <p:nvPr/>
          </p:nvGrpSpPr>
          <p:grpSpPr bwMode="auto">
            <a:xfrm>
              <a:off x="3527" y="1055"/>
              <a:ext cx="815" cy="380"/>
              <a:chOff x="904" y="2518"/>
              <a:chExt cx="470" cy="228"/>
            </a:xfrm>
          </p:grpSpPr>
          <p:sp>
            <p:nvSpPr>
              <p:cNvPr id="210969" name="Oval 43"/>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10970" name="Oval 44"/>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10971" name="Oval 45"/>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10972" name="Rectangle 46"/>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3" name="Rectangle 47"/>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4" name="Rectangle 48"/>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5" name="Rectangle 49"/>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6" name="Rectangle 50"/>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7" name="Rectangle 51"/>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78" name="Oval 52"/>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10979" name="Oval 53"/>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10980" name="Rectangle 54"/>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81" name="Rectangle 55"/>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210982" name="Arc 56"/>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10983" name="Arc 57"/>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210984" name="Oval 58"/>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210985" name="Oval 59"/>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210986" name="Freeform 60"/>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sp>
        <p:nvSpPr>
          <p:cNvPr id="210962" name="Line 61"/>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10963" name="Group 62"/>
          <p:cNvGrpSpPr>
            <a:grpSpLocks/>
          </p:cNvGrpSpPr>
          <p:nvPr/>
        </p:nvGrpSpPr>
        <p:grpSpPr bwMode="auto">
          <a:xfrm>
            <a:off x="3062288" y="4405313"/>
            <a:ext cx="280987" cy="400050"/>
            <a:chOff x="3749" y="3267"/>
            <a:chExt cx="177" cy="252"/>
          </a:xfrm>
        </p:grpSpPr>
        <p:sp>
          <p:nvSpPr>
            <p:cNvPr id="210964" name="Line 63"/>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65" name="Line 64"/>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0966" name="Line 65"/>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Art of Multiprocessor Programming</a:t>
            </a:r>
          </a:p>
        </p:txBody>
      </p:sp>
      <p:sp>
        <p:nvSpPr>
          <p:cNvPr id="211971" name="Slide Number Placeholder 4"/>
          <p:cNvSpPr>
            <a:spLocks noGrp="1"/>
          </p:cNvSpPr>
          <p:nvPr>
            <p:ph type="sldNum" sz="quarter" idx="11"/>
          </p:nvPr>
        </p:nvSpPr>
        <p:spPr>
          <a:noFill/>
        </p:spPr>
        <p:txBody>
          <a:bodyPr/>
          <a:lstStyle/>
          <a:p>
            <a:fld id="{8C85F572-3813-439E-BA87-3DA1C9AFB95A}" type="slidenum">
              <a:rPr lang="x-none" smtClean="0">
                <a:latin typeface="Arial" pitchFamily="34" charset="0"/>
                <a:cs typeface="Arial" pitchFamily="34" charset="0"/>
              </a:rPr>
              <a:pPr/>
              <a:t>211</a:t>
            </a:fld>
            <a:endParaRPr lang="en-US" smtClean="0">
              <a:latin typeface="Arial" pitchFamily="34" charset="0"/>
              <a:cs typeface="Arial" pitchFamily="34" charset="0"/>
            </a:endParaRPr>
          </a:p>
        </p:txBody>
      </p:sp>
      <p:pic>
        <p:nvPicPr>
          <p:cNvPr id="211972"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sp>
        <p:nvSpPr>
          <p:cNvPr id="211973" name="Rectangle 3"/>
          <p:cNvSpPr>
            <a:spLocks noGrp="1" noChangeArrowheads="1"/>
          </p:cNvSpPr>
          <p:nvPr>
            <p:ph type="title"/>
          </p:nvPr>
        </p:nvSpPr>
        <p:spPr/>
        <p:txBody>
          <a:bodyPr/>
          <a:lstStyle/>
          <a:p>
            <a:r>
              <a:rPr lang="en-US" smtClean="0"/>
              <a:t>Spin on Earlier Node</a:t>
            </a:r>
          </a:p>
        </p:txBody>
      </p:sp>
      <p:grpSp>
        <p:nvGrpSpPr>
          <p:cNvPr id="211974" name="Group 4"/>
          <p:cNvGrpSpPr>
            <a:grpSpLocks/>
          </p:cNvGrpSpPr>
          <p:nvPr/>
        </p:nvGrpSpPr>
        <p:grpSpPr bwMode="auto">
          <a:xfrm>
            <a:off x="6392863" y="2617788"/>
            <a:ext cx="1130300" cy="1173162"/>
            <a:chOff x="2496" y="2725"/>
            <a:chExt cx="712" cy="739"/>
          </a:xfrm>
        </p:grpSpPr>
        <p:sp>
          <p:nvSpPr>
            <p:cNvPr id="212001"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12002"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12003" name="Group 7"/>
            <p:cNvGrpSpPr>
              <a:grpSpLocks/>
            </p:cNvGrpSpPr>
            <p:nvPr/>
          </p:nvGrpSpPr>
          <p:grpSpPr bwMode="auto">
            <a:xfrm>
              <a:off x="3072" y="2832"/>
              <a:ext cx="136" cy="632"/>
              <a:chOff x="3072" y="2832"/>
              <a:chExt cx="136" cy="632"/>
            </a:xfrm>
          </p:grpSpPr>
          <p:sp>
            <p:nvSpPr>
              <p:cNvPr id="212008"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2009"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2010"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12004" name="Group 11"/>
            <p:cNvGrpSpPr>
              <a:grpSpLocks/>
            </p:cNvGrpSpPr>
            <p:nvPr/>
          </p:nvGrpSpPr>
          <p:grpSpPr bwMode="auto">
            <a:xfrm flipH="1">
              <a:off x="2496" y="2832"/>
              <a:ext cx="136" cy="632"/>
              <a:chOff x="3072" y="2832"/>
              <a:chExt cx="136" cy="632"/>
            </a:xfrm>
          </p:grpSpPr>
          <p:sp>
            <p:nvSpPr>
              <p:cNvPr id="212005"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2006"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2007"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11975" name="Rectangle 15"/>
          <p:cNvSpPr>
            <a:spLocks noChangeArrowheads="1"/>
          </p:cNvSpPr>
          <p:nvPr/>
        </p:nvSpPr>
        <p:spPr bwMode="auto">
          <a:xfrm>
            <a:off x="6156626" y="1998663"/>
            <a:ext cx="1710725" cy="58477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spinning</a:t>
            </a:r>
          </a:p>
        </p:txBody>
      </p:sp>
      <p:sp>
        <p:nvSpPr>
          <p:cNvPr id="211976"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11977" name="Line 17"/>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grpSp>
        <p:nvGrpSpPr>
          <p:cNvPr id="211978" name="Group 18"/>
          <p:cNvGrpSpPr>
            <a:grpSpLocks/>
          </p:cNvGrpSpPr>
          <p:nvPr/>
        </p:nvGrpSpPr>
        <p:grpSpPr bwMode="auto">
          <a:xfrm>
            <a:off x="7616825" y="4405313"/>
            <a:ext cx="280988" cy="400050"/>
            <a:chOff x="3749" y="3267"/>
            <a:chExt cx="177" cy="252"/>
          </a:xfrm>
        </p:grpSpPr>
        <p:sp>
          <p:nvSpPr>
            <p:cNvPr id="211998" name="Line 19"/>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999" name="Line 20"/>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2000" name="Line 21"/>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211979" name="AutoShape 22"/>
          <p:cNvSpPr>
            <a:spLocks noChangeArrowheads="1"/>
          </p:cNvSpPr>
          <p:nvPr/>
        </p:nvSpPr>
        <p:spPr bwMode="auto">
          <a:xfrm>
            <a:off x="1277938" y="3935413"/>
            <a:ext cx="1571625" cy="1427162"/>
          </a:xfrm>
          <a:prstGeom prst="wedgeRoundRectCallout">
            <a:avLst>
              <a:gd name="adj1" fmla="val 269093"/>
              <a:gd name="adj2" fmla="val -72579"/>
              <a:gd name="adj3" fmla="val 16667"/>
            </a:avLst>
          </a:prstGeom>
          <a:noFill/>
          <a:ln w="38100">
            <a:solidFill>
              <a:schemeClr val="accent2"/>
            </a:solidFill>
            <a:miter lim="800000"/>
            <a:headEnd/>
            <a:tailEnd/>
          </a:ln>
        </p:spPr>
        <p:txBody>
          <a:bodyPr anchor="ctr"/>
          <a:lstStyle/>
          <a:p>
            <a:pPr algn="ctr"/>
            <a:endParaRPr lang="en-US" b="0">
              <a:latin typeface="Arial" pitchFamily="34" charset="0"/>
              <a:cs typeface="Arial" pitchFamily="34" charset="0"/>
            </a:endParaRPr>
          </a:p>
        </p:txBody>
      </p:sp>
      <p:pic>
        <p:nvPicPr>
          <p:cNvPr id="211980" name="Picture 23"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11981" name="Group 24"/>
          <p:cNvGrpSpPr>
            <a:grpSpLocks/>
          </p:cNvGrpSpPr>
          <p:nvPr/>
        </p:nvGrpSpPr>
        <p:grpSpPr bwMode="auto">
          <a:xfrm>
            <a:off x="1808163" y="2641600"/>
            <a:ext cx="1130300" cy="1173163"/>
            <a:chOff x="2496" y="2725"/>
            <a:chExt cx="712" cy="739"/>
          </a:xfrm>
        </p:grpSpPr>
        <p:sp>
          <p:nvSpPr>
            <p:cNvPr id="211988" name="Rectangle 25"/>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211989"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211990" name="Group 27"/>
            <p:cNvGrpSpPr>
              <a:grpSpLocks/>
            </p:cNvGrpSpPr>
            <p:nvPr/>
          </p:nvGrpSpPr>
          <p:grpSpPr bwMode="auto">
            <a:xfrm>
              <a:off x="3072" y="2832"/>
              <a:ext cx="136" cy="632"/>
              <a:chOff x="3072" y="2832"/>
              <a:chExt cx="136" cy="632"/>
            </a:xfrm>
          </p:grpSpPr>
          <p:sp>
            <p:nvSpPr>
              <p:cNvPr id="211995"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996"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997"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11991" name="Group 31"/>
            <p:cNvGrpSpPr>
              <a:grpSpLocks/>
            </p:cNvGrpSpPr>
            <p:nvPr/>
          </p:nvGrpSpPr>
          <p:grpSpPr bwMode="auto">
            <a:xfrm flipH="1">
              <a:off x="2496" y="2832"/>
              <a:ext cx="136" cy="632"/>
              <a:chOff x="3072" y="2832"/>
              <a:chExt cx="136" cy="632"/>
            </a:xfrm>
          </p:grpSpPr>
          <p:sp>
            <p:nvSpPr>
              <p:cNvPr id="211992"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993"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1994"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sp>
        <p:nvSpPr>
          <p:cNvPr id="211982" name="Rectangle 35"/>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2400" b="0">
              <a:solidFill>
                <a:schemeClr val="bg1"/>
              </a:solidFill>
              <a:latin typeface="Arial" pitchFamily="34" charset="0"/>
              <a:cs typeface="Arial" pitchFamily="34" charset="0"/>
            </a:endParaRPr>
          </a:p>
        </p:txBody>
      </p:sp>
      <p:sp>
        <p:nvSpPr>
          <p:cNvPr id="211983" name="Line 3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11984" name="Rectangle 37"/>
          <p:cNvSpPr>
            <a:spLocks noChangeArrowheads="1"/>
          </p:cNvSpPr>
          <p:nvPr/>
        </p:nvSpPr>
        <p:spPr bwMode="auto">
          <a:xfrm>
            <a:off x="1458913" y="1963738"/>
            <a:ext cx="1801812" cy="579437"/>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released</a:t>
            </a:r>
          </a:p>
        </p:txBody>
      </p:sp>
      <p:sp>
        <p:nvSpPr>
          <p:cNvPr id="211985" name="Line 59"/>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a:latin typeface="Arial" pitchFamily="34" charset="0"/>
              <a:cs typeface="Arial" pitchFamily="34" charset="0"/>
            </a:endParaRPr>
          </a:p>
        </p:txBody>
      </p:sp>
      <p:sp>
        <p:nvSpPr>
          <p:cNvPr id="211986" name="Rectangle 65"/>
          <p:cNvSpPr>
            <a:spLocks noChangeArrowheads="1"/>
          </p:cNvSpPr>
          <p:nvPr/>
        </p:nvSpPr>
        <p:spPr bwMode="auto">
          <a:xfrm>
            <a:off x="3060700" y="4235450"/>
            <a:ext cx="857250" cy="835025"/>
          </a:xfrm>
          <a:prstGeom prst="rect">
            <a:avLst/>
          </a:prstGeom>
          <a:solidFill>
            <a:srgbClr val="FFFF00"/>
          </a:solidFill>
          <a:ln w="38100">
            <a:solidFill>
              <a:schemeClr val="tx1"/>
            </a:solidFill>
            <a:miter lim="800000"/>
            <a:headEnd/>
            <a:tailEnd/>
          </a:ln>
        </p:spPr>
        <p:txBody>
          <a:bodyPr wrap="none" anchor="ctr"/>
          <a:lstStyle/>
          <a:p>
            <a:pPr algn="ctr"/>
            <a:r>
              <a:rPr lang="en-US" sz="2400" b="0">
                <a:solidFill>
                  <a:schemeClr val="tx1"/>
                </a:solidFill>
                <a:latin typeface="Arial" pitchFamily="34" charset="0"/>
                <a:cs typeface="Arial" pitchFamily="34" charset="0"/>
              </a:rPr>
              <a:t>A</a:t>
            </a:r>
          </a:p>
        </p:txBody>
      </p:sp>
      <p:sp>
        <p:nvSpPr>
          <p:cNvPr id="211987" name="AutoShape 66"/>
          <p:cNvSpPr>
            <a:spLocks noChangeArrowheads="1"/>
          </p:cNvSpPr>
          <p:nvPr/>
        </p:nvSpPr>
        <p:spPr bwMode="auto">
          <a:xfrm>
            <a:off x="4725988" y="4513263"/>
            <a:ext cx="4254500" cy="1935162"/>
          </a:xfrm>
          <a:prstGeom prst="cloudCallout">
            <a:avLst>
              <a:gd name="adj1" fmla="val 1009"/>
              <a:gd name="adj2" fmla="val -80764"/>
            </a:avLst>
          </a:prstGeom>
          <a:solidFill>
            <a:schemeClr val="bg1">
              <a:alpha val="90000"/>
            </a:schemeClr>
          </a:solidFill>
          <a:ln w="38100">
            <a:solidFill>
              <a:srgbClr val="FF0066"/>
            </a:solidFill>
            <a:round/>
            <a:headEnd/>
            <a:tailEnd/>
          </a:ln>
        </p:spPr>
        <p:txBody>
          <a:bodyPr anchor="ctr"/>
          <a:lstStyle/>
          <a:p>
            <a:pPr algn="ctr"/>
            <a:r>
              <a:rPr lang="en-US" sz="2400">
                <a:solidFill>
                  <a:srgbClr val="FF0066"/>
                </a:solidFill>
                <a:latin typeface="Arial" pitchFamily="34" charset="0"/>
                <a:cs typeface="Arial" pitchFamily="34" charset="0"/>
              </a:rPr>
              <a:t>The lock is now mine</a:t>
            </a: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Art of Multiprocessor Programming</a:t>
            </a:r>
          </a:p>
        </p:txBody>
      </p:sp>
      <p:sp>
        <p:nvSpPr>
          <p:cNvPr id="212995" name="Slide Number Placeholder 4"/>
          <p:cNvSpPr>
            <a:spLocks noGrp="1"/>
          </p:cNvSpPr>
          <p:nvPr>
            <p:ph type="sldNum" sz="quarter" idx="11"/>
          </p:nvPr>
        </p:nvSpPr>
        <p:spPr>
          <a:noFill/>
        </p:spPr>
        <p:txBody>
          <a:bodyPr/>
          <a:lstStyle/>
          <a:p>
            <a:fld id="{B786AFD4-2425-4704-88D8-1998BB2582C7}" type="slidenum">
              <a:rPr lang="x-none" smtClean="0">
                <a:cs typeface="Arial" pitchFamily="34" charset="0"/>
              </a:rPr>
              <a:pPr/>
              <a:t>212</a:t>
            </a:fld>
            <a:endParaRPr lang="en-US" smtClean="0">
              <a:cs typeface="Arial" pitchFamily="34" charset="0"/>
            </a:endParaRPr>
          </a:p>
        </p:txBody>
      </p:sp>
      <p:sp>
        <p:nvSpPr>
          <p:cNvPr id="212996" name="Rectangle 3"/>
          <p:cNvSpPr>
            <a:spLocks noGrp="1" noChangeArrowheads="1"/>
          </p:cNvSpPr>
          <p:nvPr>
            <p:ph type="title"/>
          </p:nvPr>
        </p:nvSpPr>
        <p:spPr/>
        <p:txBody>
          <a:bodyPr/>
          <a:lstStyle/>
          <a:p>
            <a:r>
              <a:rPr lang="en-US" dirty="0" smtClean="0"/>
              <a:t>Time-out Lock</a:t>
            </a:r>
          </a:p>
        </p:txBody>
      </p:sp>
      <p:sp>
        <p:nvSpPr>
          <p:cNvPr id="212997" name="Rectangle 4"/>
          <p:cNvSpPr>
            <a:spLocks noChangeArrowheads="1"/>
          </p:cNvSpPr>
          <p:nvPr/>
        </p:nvSpPr>
        <p:spPr bwMode="auto">
          <a:xfrm>
            <a:off x="919163" y="1758950"/>
            <a:ext cx="7153275" cy="267765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tx1"/>
                </a:solidFill>
                <a:latin typeface="Courier New" pitchFamily="49" charset="0"/>
              </a:rPr>
              <a:t>public class</a:t>
            </a:r>
            <a:r>
              <a:rPr lang="en-US" sz="2400" dirty="0">
                <a:latin typeface="Courier New" pitchFamily="49" charset="0"/>
              </a:rPr>
              <a:t> </a:t>
            </a:r>
            <a:r>
              <a:rPr lang="en-US" sz="2400" dirty="0" err="1">
                <a:latin typeface="Courier New" pitchFamily="49" charset="0"/>
              </a:rPr>
              <a:t>TOLock</a:t>
            </a:r>
            <a:r>
              <a:rPr lang="en-US" sz="2400" dirty="0">
                <a:latin typeface="Courier New" pitchFamily="49" charset="0"/>
              </a:rPr>
              <a:t> </a:t>
            </a:r>
            <a:r>
              <a:rPr lang="en-US" sz="2400" dirty="0">
                <a:solidFill>
                  <a:schemeClr val="tx1"/>
                </a:solidFill>
                <a:latin typeface="Courier New" pitchFamily="49" charset="0"/>
              </a:rPr>
              <a:t>implements</a:t>
            </a:r>
            <a:r>
              <a:rPr lang="en-US" sz="2400" dirty="0">
                <a:latin typeface="Courier New" pitchFamily="49" charset="0"/>
              </a:rPr>
              <a:t> Lock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static</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a:latin typeface="Courier New" pitchFamily="49" charset="0"/>
              </a:rPr>
              <a:t>AVAILABLE</a:t>
            </a:r>
          </a:p>
          <a:p>
            <a:pPr marL="342900" indent="-342900" algn="l">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latin typeface="Courier New" pitchFamily="49" charset="0"/>
              </a:rPr>
              <a:t>AtomicReference</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a:latin typeface="Courier New" pitchFamily="49" charset="0"/>
              </a:rPr>
              <a:t>tail;</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ThreadLocal</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err="1">
                <a:latin typeface="Courier New" pitchFamily="49" charset="0"/>
              </a:rPr>
              <a:t>myNode</a:t>
            </a:r>
            <a:r>
              <a:rPr lang="en-US" sz="2400" dirty="0">
                <a:latin typeface="Courier New" pitchFamily="49" charset="0"/>
              </a:rPr>
              <a:t>;</a:t>
            </a:r>
          </a:p>
          <a:p>
            <a:pPr marL="342900" indent="-342900" algn="l">
              <a:spcBef>
                <a:spcPct val="20000"/>
              </a:spcBef>
            </a:pPr>
            <a:r>
              <a:rPr lang="en-US" sz="2400" dirty="0">
                <a:latin typeface="Courier New" pitchFamily="49" charset="0"/>
              </a:rPr>
              <a:t>  </a:t>
            </a: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Art of Multiprocessor Programming</a:t>
            </a:r>
          </a:p>
        </p:txBody>
      </p:sp>
      <p:sp>
        <p:nvSpPr>
          <p:cNvPr id="214019" name="Slide Number Placeholder 4"/>
          <p:cNvSpPr>
            <a:spLocks noGrp="1"/>
          </p:cNvSpPr>
          <p:nvPr>
            <p:ph type="sldNum" sz="quarter" idx="11"/>
          </p:nvPr>
        </p:nvSpPr>
        <p:spPr>
          <a:noFill/>
        </p:spPr>
        <p:txBody>
          <a:bodyPr/>
          <a:lstStyle/>
          <a:p>
            <a:fld id="{8CF58738-BA0F-4008-AB0E-5F8D57417731}" type="slidenum">
              <a:rPr lang="x-none" smtClean="0">
                <a:cs typeface="Arial" pitchFamily="34" charset="0"/>
              </a:rPr>
              <a:pPr/>
              <a:t>213</a:t>
            </a:fld>
            <a:endParaRPr lang="en-US" smtClean="0">
              <a:cs typeface="Arial" pitchFamily="34" charset="0"/>
            </a:endParaRPr>
          </a:p>
        </p:txBody>
      </p:sp>
      <p:sp>
        <p:nvSpPr>
          <p:cNvPr id="214020" name="Rectangle 3"/>
          <p:cNvSpPr>
            <a:spLocks noGrp="1" noChangeArrowheads="1"/>
          </p:cNvSpPr>
          <p:nvPr>
            <p:ph type="title"/>
          </p:nvPr>
        </p:nvSpPr>
        <p:spPr/>
        <p:txBody>
          <a:bodyPr/>
          <a:lstStyle/>
          <a:p>
            <a:r>
              <a:rPr lang="en-US" smtClean="0"/>
              <a:t>Time-out Lock</a:t>
            </a:r>
          </a:p>
        </p:txBody>
      </p:sp>
      <p:sp>
        <p:nvSpPr>
          <p:cNvPr id="214021" name="Rectangle 4"/>
          <p:cNvSpPr>
            <a:spLocks noChangeArrowheads="1"/>
          </p:cNvSpPr>
          <p:nvPr/>
        </p:nvSpPr>
        <p:spPr bwMode="auto">
          <a:xfrm>
            <a:off x="919163" y="1758950"/>
            <a:ext cx="7153275" cy="267765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class </a:t>
            </a:r>
            <a:r>
              <a:rPr lang="en-US" sz="2400" dirty="0" err="1">
                <a:solidFill>
                  <a:schemeClr val="folHlink"/>
                </a:solidFill>
                <a:latin typeface="Courier New" pitchFamily="49" charset="0"/>
              </a:rPr>
              <a:t>TOLock</a:t>
            </a:r>
            <a:r>
              <a:rPr lang="en-US" sz="2400" dirty="0">
                <a:solidFill>
                  <a:schemeClr val="folHlink"/>
                </a:solidFill>
                <a:latin typeface="Courier New" pitchFamily="49" charset="0"/>
              </a:rPr>
              <a:t> implements Lock {</a:t>
            </a:r>
          </a:p>
          <a:p>
            <a:pPr marL="342900" indent="-342900" algn="l">
              <a:spcBef>
                <a:spcPct val="20000"/>
              </a:spcBef>
            </a:pPr>
            <a:r>
              <a:rPr lang="en-US" sz="2400" dirty="0">
                <a:latin typeface="Courier New" pitchFamily="49" charset="0"/>
              </a:rPr>
              <a:t>  </a:t>
            </a:r>
            <a:r>
              <a:rPr lang="en-US" sz="2400" dirty="0">
                <a:solidFill>
                  <a:schemeClr val="tx1"/>
                </a:solidFill>
                <a:latin typeface="Courier New" pitchFamily="49" charset="0"/>
              </a:rPr>
              <a:t>static</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 </a:t>
            </a:r>
            <a:r>
              <a:rPr lang="en-US" sz="2400" dirty="0">
                <a:latin typeface="Courier New" pitchFamily="49" charset="0"/>
              </a:rPr>
              <a:t>AVAILABLE</a:t>
            </a:r>
          </a:p>
          <a:p>
            <a:pPr marL="342900" indent="-342900" algn="l">
              <a:spcBef>
                <a:spcPct val="20000"/>
              </a:spcBef>
            </a:pPr>
            <a:r>
              <a:rPr lang="en-US" sz="2400" dirty="0">
                <a:latin typeface="Courier New" pitchFamily="49" charset="0"/>
              </a:rPr>
              <a:t>    = </a:t>
            </a:r>
            <a:r>
              <a:rPr lang="en-US" sz="2400" dirty="0">
                <a:solidFill>
                  <a:schemeClr val="tx1"/>
                </a:solidFill>
                <a:latin typeface="Courier New" pitchFamily="49" charset="0"/>
              </a:rPr>
              <a:t>new</a:t>
            </a:r>
            <a:r>
              <a:rPr lang="en-US" sz="2400" dirty="0">
                <a:latin typeface="Courier New" pitchFamily="49" charset="0"/>
              </a:rPr>
              <a:t> </a:t>
            </a:r>
            <a:r>
              <a:rPr lang="en-US" sz="2400" dirty="0" err="1" smtClean="0">
                <a:latin typeface="Courier New" pitchFamily="49" charset="0"/>
              </a:rPr>
              <a:t>QNode</a:t>
            </a:r>
            <a:r>
              <a:rPr lang="en-US" sz="2400" dirty="0" smtClean="0">
                <a:latin typeface="Courier New" pitchFamily="49" charset="0"/>
              </a:rPr>
              <a:t>();</a:t>
            </a:r>
            <a:endParaRPr lang="en-US" sz="2400" dirty="0">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solidFill>
                  <a:schemeClr val="folHlink"/>
                </a:solidFill>
                <a:latin typeface="Courier New" pitchFamily="49" charset="0"/>
              </a:rPr>
              <a:t>AtomicReference</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a:solidFill>
                  <a:schemeClr val="folHlink"/>
                </a:solidFill>
                <a:latin typeface="Courier New" pitchFamily="49" charset="0"/>
              </a:rPr>
              <a:t>tail;</a:t>
            </a: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ThreadLocal</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a:t>
            </a:r>
          </a:p>
          <a:p>
            <a:pPr marL="342900" indent="-342900" algn="l">
              <a:spcBef>
                <a:spcPct val="20000"/>
              </a:spcBef>
            </a:pPr>
            <a:r>
              <a:rPr lang="en-US" sz="2400" dirty="0">
                <a:solidFill>
                  <a:schemeClr val="folHlink"/>
                </a:solidFill>
                <a:latin typeface="Courier New" pitchFamily="49" charset="0"/>
              </a:rPr>
              <a:t>  </a:t>
            </a:r>
          </a:p>
        </p:txBody>
      </p:sp>
      <p:sp>
        <p:nvSpPr>
          <p:cNvPr id="214022" name="Text Box 6"/>
          <p:cNvSpPr txBox="1">
            <a:spLocks noChangeArrowheads="1"/>
          </p:cNvSpPr>
          <p:nvPr/>
        </p:nvSpPr>
        <p:spPr bwMode="auto">
          <a:xfrm>
            <a:off x="2884488" y="4657725"/>
            <a:ext cx="5046662" cy="1066800"/>
          </a:xfrm>
          <a:prstGeom prst="rect">
            <a:avLst/>
          </a:prstGeom>
          <a:noFill/>
          <a:ln w="9525">
            <a:noFill/>
            <a:miter lim="800000"/>
            <a:headEnd/>
            <a:tailEnd/>
          </a:ln>
        </p:spPr>
        <p:txBody>
          <a:bodyPr>
            <a:spAutoFit/>
          </a:bodyPr>
          <a:lstStyle/>
          <a:p>
            <a:pPr algn="ctr"/>
            <a:r>
              <a:rPr lang="en-US" sz="3200" dirty="0" smtClean="0">
                <a:solidFill>
                  <a:srgbClr val="FF3300"/>
                </a:solidFill>
                <a:latin typeface="Arial" pitchFamily="34" charset="0"/>
                <a:cs typeface="Arial" pitchFamily="34" charset="0"/>
              </a:rPr>
              <a:t>AVAILABLE node signifies </a:t>
            </a:r>
            <a:r>
              <a:rPr lang="en-US" sz="3200" dirty="0">
                <a:solidFill>
                  <a:srgbClr val="FF3300"/>
                </a:solidFill>
                <a:latin typeface="Arial" pitchFamily="34" charset="0"/>
                <a:cs typeface="Arial" pitchFamily="34" charset="0"/>
              </a:rPr>
              <a:t>free lock</a:t>
            </a:r>
          </a:p>
        </p:txBody>
      </p:sp>
      <p:sp>
        <p:nvSpPr>
          <p:cNvPr id="214023" name="AutoShape 7"/>
          <p:cNvSpPr>
            <a:spLocks noChangeArrowheads="1"/>
          </p:cNvSpPr>
          <p:nvPr/>
        </p:nvSpPr>
        <p:spPr bwMode="auto">
          <a:xfrm>
            <a:off x="1174750" y="2247900"/>
            <a:ext cx="4530725" cy="903288"/>
          </a:xfrm>
          <a:prstGeom prst="wedgeRoundRectCallout">
            <a:avLst>
              <a:gd name="adj1" fmla="val 36722"/>
              <a:gd name="adj2" fmla="val 19938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smtClean="0"/>
              <a:t>Art of Multiprocessor Programming</a:t>
            </a:r>
          </a:p>
        </p:txBody>
      </p:sp>
      <p:sp>
        <p:nvSpPr>
          <p:cNvPr id="215043" name="Slide Number Placeholder 4"/>
          <p:cNvSpPr>
            <a:spLocks noGrp="1"/>
          </p:cNvSpPr>
          <p:nvPr>
            <p:ph type="sldNum" sz="quarter" idx="11"/>
          </p:nvPr>
        </p:nvSpPr>
        <p:spPr>
          <a:noFill/>
        </p:spPr>
        <p:txBody>
          <a:bodyPr/>
          <a:lstStyle/>
          <a:p>
            <a:fld id="{9D17378E-F652-4F9A-8AB7-011447E50B29}" type="slidenum">
              <a:rPr lang="x-none" smtClean="0">
                <a:cs typeface="Arial" pitchFamily="34" charset="0"/>
              </a:rPr>
              <a:pPr/>
              <a:t>214</a:t>
            </a:fld>
            <a:endParaRPr lang="en-US" smtClean="0">
              <a:cs typeface="Arial" pitchFamily="34" charset="0"/>
            </a:endParaRPr>
          </a:p>
        </p:txBody>
      </p:sp>
      <p:sp>
        <p:nvSpPr>
          <p:cNvPr id="215044" name="Rectangle 3"/>
          <p:cNvSpPr>
            <a:spLocks noGrp="1" noChangeArrowheads="1"/>
          </p:cNvSpPr>
          <p:nvPr>
            <p:ph type="title"/>
          </p:nvPr>
        </p:nvSpPr>
        <p:spPr/>
        <p:txBody>
          <a:bodyPr/>
          <a:lstStyle/>
          <a:p>
            <a:r>
              <a:rPr lang="en-US" smtClean="0"/>
              <a:t>Time-out Lock</a:t>
            </a:r>
          </a:p>
        </p:txBody>
      </p:sp>
      <p:sp>
        <p:nvSpPr>
          <p:cNvPr id="215045" name="Rectangle 4"/>
          <p:cNvSpPr>
            <a:spLocks noChangeArrowheads="1"/>
          </p:cNvSpPr>
          <p:nvPr/>
        </p:nvSpPr>
        <p:spPr bwMode="auto">
          <a:xfrm>
            <a:off x="919163" y="1758950"/>
            <a:ext cx="7153275" cy="267765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class </a:t>
            </a:r>
            <a:r>
              <a:rPr lang="en-US" sz="2400" dirty="0" err="1">
                <a:solidFill>
                  <a:schemeClr val="folHlink"/>
                </a:solidFill>
                <a:latin typeface="Courier New" pitchFamily="49" charset="0"/>
              </a:rPr>
              <a:t>TOLock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static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a:solidFill>
                  <a:schemeClr val="folHlink"/>
                </a:solidFill>
                <a:latin typeface="Courier New" pitchFamily="49" charset="0"/>
              </a:rPr>
              <a:t>AVAILABLE</a:t>
            </a:r>
          </a:p>
          <a:p>
            <a:pPr marL="342900" indent="-342900" algn="l">
              <a:spcBef>
                <a:spcPct val="20000"/>
              </a:spcBef>
            </a:pP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latin typeface="Courier New" pitchFamily="49" charset="0"/>
              </a:rPr>
              <a:t>  </a:t>
            </a:r>
            <a:r>
              <a:rPr lang="en-US" sz="2400" dirty="0" err="1" smtClean="0">
                <a:latin typeface="Courier New" pitchFamily="49" charset="0"/>
              </a:rPr>
              <a:t>AtomicReference</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a:latin typeface="Courier New" pitchFamily="49" charset="0"/>
              </a:rPr>
              <a:t>tail;</a:t>
            </a:r>
          </a:p>
          <a:p>
            <a:pPr marL="342900" indent="-342900" algn="l">
              <a:spcBef>
                <a:spcPct val="20000"/>
              </a:spcBef>
            </a:pPr>
            <a:r>
              <a:rPr lang="en-US" sz="2400" dirty="0">
                <a:latin typeface="Courier New" pitchFamily="49" charset="0"/>
              </a:rPr>
              <a:t>  </a:t>
            </a:r>
            <a:r>
              <a:rPr lang="en-US" sz="2400" dirty="0" err="1" smtClean="0">
                <a:solidFill>
                  <a:schemeClr val="folHlink"/>
                </a:solidFill>
                <a:latin typeface="Courier New" pitchFamily="49" charset="0"/>
              </a:rPr>
              <a:t>ThreadLocal</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err="1">
                <a:solidFill>
                  <a:schemeClr val="folHlink"/>
                </a:solidFill>
                <a:latin typeface="Courier New" pitchFamily="49" charset="0"/>
              </a:rPr>
              <a:t>myNode</a:t>
            </a:r>
            <a:r>
              <a:rPr lang="en-US" sz="2400" dirty="0">
                <a:solidFill>
                  <a:schemeClr val="folHlink"/>
                </a:solidFill>
                <a:latin typeface="Courier New" pitchFamily="49" charset="0"/>
              </a:rPr>
              <a:t>;</a:t>
            </a:r>
          </a:p>
          <a:p>
            <a:pPr marL="342900" indent="-342900" algn="l">
              <a:spcBef>
                <a:spcPct val="20000"/>
              </a:spcBef>
            </a:pPr>
            <a:r>
              <a:rPr lang="en-US" sz="2400" dirty="0">
                <a:latin typeface="Courier New" pitchFamily="49" charset="0"/>
              </a:rPr>
              <a:t>  </a:t>
            </a:r>
          </a:p>
        </p:txBody>
      </p:sp>
      <p:sp>
        <p:nvSpPr>
          <p:cNvPr id="215046" name="Text Box 6"/>
          <p:cNvSpPr txBox="1">
            <a:spLocks noChangeArrowheads="1"/>
          </p:cNvSpPr>
          <p:nvPr/>
        </p:nvSpPr>
        <p:spPr bwMode="auto">
          <a:xfrm>
            <a:off x="1173163" y="4854575"/>
            <a:ext cx="5046662"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Tail of the queue</a:t>
            </a:r>
          </a:p>
        </p:txBody>
      </p:sp>
      <p:sp>
        <p:nvSpPr>
          <p:cNvPr id="215047" name="AutoShape 7"/>
          <p:cNvSpPr>
            <a:spLocks noChangeArrowheads="1"/>
          </p:cNvSpPr>
          <p:nvPr/>
        </p:nvSpPr>
        <p:spPr bwMode="auto">
          <a:xfrm>
            <a:off x="1285875" y="3021013"/>
            <a:ext cx="5338763" cy="598487"/>
          </a:xfrm>
          <a:prstGeom prst="wedgeRoundRectCallout">
            <a:avLst>
              <a:gd name="adj1" fmla="val -1444"/>
              <a:gd name="adj2" fmla="val 267505"/>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Art of Multiprocessor Programming</a:t>
            </a:r>
          </a:p>
        </p:txBody>
      </p:sp>
      <p:sp>
        <p:nvSpPr>
          <p:cNvPr id="216067" name="Slide Number Placeholder 4"/>
          <p:cNvSpPr>
            <a:spLocks noGrp="1"/>
          </p:cNvSpPr>
          <p:nvPr>
            <p:ph type="sldNum" sz="quarter" idx="11"/>
          </p:nvPr>
        </p:nvSpPr>
        <p:spPr>
          <a:noFill/>
        </p:spPr>
        <p:txBody>
          <a:bodyPr/>
          <a:lstStyle/>
          <a:p>
            <a:fld id="{7D821321-BE96-4A16-841F-2D87CC7E8C8B}" type="slidenum">
              <a:rPr lang="x-none" smtClean="0">
                <a:cs typeface="Arial" pitchFamily="34" charset="0"/>
              </a:rPr>
              <a:pPr/>
              <a:t>215</a:t>
            </a:fld>
            <a:endParaRPr lang="en-US" smtClean="0">
              <a:cs typeface="Arial" pitchFamily="34" charset="0"/>
            </a:endParaRPr>
          </a:p>
        </p:txBody>
      </p:sp>
      <p:sp>
        <p:nvSpPr>
          <p:cNvPr id="216068" name="Rectangle 3"/>
          <p:cNvSpPr>
            <a:spLocks noGrp="1" noChangeArrowheads="1"/>
          </p:cNvSpPr>
          <p:nvPr>
            <p:ph type="title"/>
          </p:nvPr>
        </p:nvSpPr>
        <p:spPr/>
        <p:txBody>
          <a:bodyPr/>
          <a:lstStyle/>
          <a:p>
            <a:r>
              <a:rPr lang="en-US" smtClean="0"/>
              <a:t>Time-out Lock</a:t>
            </a:r>
          </a:p>
        </p:txBody>
      </p:sp>
      <p:sp>
        <p:nvSpPr>
          <p:cNvPr id="216069" name="Rectangle 4"/>
          <p:cNvSpPr>
            <a:spLocks noChangeArrowheads="1"/>
          </p:cNvSpPr>
          <p:nvPr/>
        </p:nvSpPr>
        <p:spPr bwMode="auto">
          <a:xfrm>
            <a:off x="919163" y="1758950"/>
            <a:ext cx="7153275" cy="267765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400" dirty="0">
                <a:solidFill>
                  <a:schemeClr val="folHlink"/>
                </a:solidFill>
                <a:latin typeface="Courier New" pitchFamily="49" charset="0"/>
              </a:rPr>
              <a:t>public class </a:t>
            </a:r>
            <a:r>
              <a:rPr lang="en-US" sz="2400" dirty="0" err="1">
                <a:solidFill>
                  <a:schemeClr val="folHlink"/>
                </a:solidFill>
                <a:latin typeface="Courier New" pitchFamily="49" charset="0"/>
              </a:rPr>
              <a:t>TOLock</a:t>
            </a:r>
            <a:r>
              <a:rPr lang="en-US" sz="2400" dirty="0">
                <a:solidFill>
                  <a:schemeClr val="folHlink"/>
                </a:solidFill>
                <a:latin typeface="Courier New" pitchFamily="49" charset="0"/>
              </a:rPr>
              <a:t> implements Lock {</a:t>
            </a:r>
          </a:p>
          <a:p>
            <a:pPr marL="342900" indent="-342900" algn="l">
              <a:spcBef>
                <a:spcPct val="20000"/>
              </a:spcBef>
            </a:pPr>
            <a:r>
              <a:rPr lang="en-US" sz="2400" dirty="0">
                <a:solidFill>
                  <a:schemeClr val="folHlink"/>
                </a:solidFill>
                <a:latin typeface="Courier New" pitchFamily="49" charset="0"/>
              </a:rPr>
              <a:t>  static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 </a:t>
            </a:r>
            <a:r>
              <a:rPr lang="en-US" sz="2400" dirty="0">
                <a:solidFill>
                  <a:schemeClr val="folHlink"/>
                </a:solidFill>
                <a:latin typeface="Courier New" pitchFamily="49" charset="0"/>
              </a:rPr>
              <a:t>AVAILABLE</a:t>
            </a:r>
          </a:p>
          <a:p>
            <a:pPr marL="342900" indent="-342900" algn="l">
              <a:spcBef>
                <a:spcPct val="20000"/>
              </a:spcBef>
            </a:pPr>
            <a:r>
              <a:rPr lang="en-US" sz="2400" dirty="0">
                <a:solidFill>
                  <a:schemeClr val="folHlink"/>
                </a:solidFill>
                <a:latin typeface="Courier New" pitchFamily="49" charset="0"/>
              </a:rPr>
              <a:t>    = new </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a:t>
            </a:r>
            <a:endParaRPr lang="en-US" sz="2400" dirty="0">
              <a:solidFill>
                <a:schemeClr val="folHlink"/>
              </a:solidFill>
              <a:latin typeface="Courier New" pitchFamily="49" charset="0"/>
            </a:endParaRPr>
          </a:p>
          <a:p>
            <a:pPr marL="342900" indent="-342900" algn="l">
              <a:spcBef>
                <a:spcPct val="20000"/>
              </a:spcBef>
            </a:pPr>
            <a:r>
              <a:rPr lang="en-US" sz="2400" dirty="0">
                <a:solidFill>
                  <a:schemeClr val="folHlink"/>
                </a:solidFill>
                <a:latin typeface="Courier New" pitchFamily="49" charset="0"/>
              </a:rPr>
              <a:t>  </a:t>
            </a:r>
            <a:r>
              <a:rPr lang="en-US" sz="2400" dirty="0" err="1" smtClean="0">
                <a:solidFill>
                  <a:schemeClr val="folHlink"/>
                </a:solidFill>
                <a:latin typeface="Courier New" pitchFamily="49" charset="0"/>
              </a:rPr>
              <a:t>AtomicReference</a:t>
            </a:r>
            <a:r>
              <a:rPr lang="en-US" sz="2400" dirty="0" smtClean="0">
                <a:solidFill>
                  <a:schemeClr val="folHlink"/>
                </a:solidFill>
                <a:latin typeface="Courier New" pitchFamily="49" charset="0"/>
              </a:rPr>
              <a:t>&lt;</a:t>
            </a:r>
            <a:r>
              <a:rPr lang="en-US" sz="2400" dirty="0" err="1" smtClean="0">
                <a:solidFill>
                  <a:schemeClr val="folHlink"/>
                </a:solidFill>
                <a:latin typeface="Courier New" pitchFamily="49" charset="0"/>
              </a:rPr>
              <a:t>QNode</a:t>
            </a:r>
            <a:r>
              <a:rPr lang="en-US" sz="2400" dirty="0" smtClean="0">
                <a:solidFill>
                  <a:schemeClr val="folHlink"/>
                </a:solidFill>
                <a:latin typeface="Courier New" pitchFamily="49" charset="0"/>
              </a:rPr>
              <a:t>&gt; </a:t>
            </a:r>
            <a:r>
              <a:rPr lang="en-US" sz="2400" dirty="0">
                <a:solidFill>
                  <a:schemeClr val="folHlink"/>
                </a:solidFill>
                <a:latin typeface="Courier New" pitchFamily="49" charset="0"/>
              </a:rPr>
              <a:t>tail;</a:t>
            </a:r>
          </a:p>
          <a:p>
            <a:pPr marL="342900" indent="-342900" algn="l">
              <a:spcBef>
                <a:spcPct val="20000"/>
              </a:spcBef>
            </a:pPr>
            <a:r>
              <a:rPr lang="en-US" sz="2400" dirty="0">
                <a:latin typeface="Courier New" pitchFamily="49" charset="0"/>
              </a:rPr>
              <a:t>  </a:t>
            </a:r>
            <a:r>
              <a:rPr lang="en-US" sz="2400" dirty="0" err="1" smtClean="0">
                <a:latin typeface="Courier New" pitchFamily="49" charset="0"/>
              </a:rPr>
              <a:t>ThreadLocal</a:t>
            </a:r>
            <a:r>
              <a:rPr lang="en-US" sz="2400" dirty="0" smtClean="0">
                <a:latin typeface="Courier New" pitchFamily="49" charset="0"/>
              </a:rPr>
              <a:t>&lt;</a:t>
            </a:r>
            <a:r>
              <a:rPr lang="en-US" sz="2400" dirty="0" err="1" smtClean="0">
                <a:latin typeface="Courier New" pitchFamily="49" charset="0"/>
              </a:rPr>
              <a:t>QNode</a:t>
            </a:r>
            <a:r>
              <a:rPr lang="en-US" sz="2400" dirty="0" smtClean="0">
                <a:latin typeface="Courier New" pitchFamily="49" charset="0"/>
              </a:rPr>
              <a:t>&gt; </a:t>
            </a:r>
            <a:r>
              <a:rPr lang="en-US" sz="2400" dirty="0" err="1">
                <a:latin typeface="Courier New" pitchFamily="49" charset="0"/>
              </a:rPr>
              <a:t>myNode</a:t>
            </a:r>
            <a:r>
              <a:rPr lang="en-US" sz="2400" dirty="0">
                <a:latin typeface="Courier New" pitchFamily="49" charset="0"/>
              </a:rPr>
              <a:t>;</a:t>
            </a:r>
          </a:p>
          <a:p>
            <a:pPr marL="342900" indent="-342900" algn="l">
              <a:spcBef>
                <a:spcPct val="20000"/>
              </a:spcBef>
            </a:pPr>
            <a:r>
              <a:rPr lang="en-US" sz="2400" dirty="0">
                <a:latin typeface="Courier New" pitchFamily="49" charset="0"/>
              </a:rPr>
              <a:t>  </a:t>
            </a:r>
          </a:p>
        </p:txBody>
      </p:sp>
      <p:sp>
        <p:nvSpPr>
          <p:cNvPr id="216070" name="Text Box 8"/>
          <p:cNvSpPr txBox="1">
            <a:spLocks noChangeArrowheads="1"/>
          </p:cNvSpPr>
          <p:nvPr/>
        </p:nvSpPr>
        <p:spPr bwMode="auto">
          <a:xfrm>
            <a:off x="3025775" y="5137150"/>
            <a:ext cx="5046663"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Remember my node …</a:t>
            </a:r>
          </a:p>
        </p:txBody>
      </p:sp>
      <p:sp>
        <p:nvSpPr>
          <p:cNvPr id="216071" name="AutoShape 9"/>
          <p:cNvSpPr>
            <a:spLocks noChangeArrowheads="1"/>
          </p:cNvSpPr>
          <p:nvPr/>
        </p:nvSpPr>
        <p:spPr bwMode="auto">
          <a:xfrm>
            <a:off x="1260475" y="3548063"/>
            <a:ext cx="5081588" cy="458787"/>
          </a:xfrm>
          <a:prstGeom prst="wedgeRoundRectCallout">
            <a:avLst>
              <a:gd name="adj1" fmla="val 20634"/>
              <a:gd name="adj2" fmla="val 292907"/>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Art of Multiprocessor Programming</a:t>
            </a:r>
          </a:p>
        </p:txBody>
      </p:sp>
      <p:sp>
        <p:nvSpPr>
          <p:cNvPr id="217091" name="Slide Number Placeholder 4"/>
          <p:cNvSpPr>
            <a:spLocks noGrp="1"/>
          </p:cNvSpPr>
          <p:nvPr>
            <p:ph type="sldNum" sz="quarter" idx="11"/>
          </p:nvPr>
        </p:nvSpPr>
        <p:spPr>
          <a:noFill/>
        </p:spPr>
        <p:txBody>
          <a:bodyPr/>
          <a:lstStyle/>
          <a:p>
            <a:fld id="{193234A9-F01C-4635-AF50-8E7C35B80189}" type="slidenum">
              <a:rPr lang="x-none" smtClean="0">
                <a:cs typeface="Arial" pitchFamily="34" charset="0"/>
              </a:rPr>
              <a:pPr/>
              <a:t>216</a:t>
            </a:fld>
            <a:endParaRPr lang="en-US" smtClean="0">
              <a:cs typeface="Arial" pitchFamily="34" charset="0"/>
            </a:endParaRPr>
          </a:p>
        </p:txBody>
      </p:sp>
      <p:sp>
        <p:nvSpPr>
          <p:cNvPr id="217092" name="Rectangle 3"/>
          <p:cNvSpPr>
            <a:spLocks noGrp="1" noChangeArrowheads="1"/>
          </p:cNvSpPr>
          <p:nvPr>
            <p:ph type="title"/>
          </p:nvPr>
        </p:nvSpPr>
        <p:spPr/>
        <p:txBody>
          <a:bodyPr/>
          <a:lstStyle/>
          <a:p>
            <a:r>
              <a:rPr lang="en-US" smtClean="0"/>
              <a:t>Time-out Lock</a:t>
            </a:r>
          </a:p>
        </p:txBody>
      </p:sp>
      <p:sp>
        <p:nvSpPr>
          <p:cNvPr id="217093" name="Rectangle 4"/>
          <p:cNvSpPr>
            <a:spLocks noChangeArrowheads="1"/>
          </p:cNvSpPr>
          <p:nvPr/>
        </p:nvSpPr>
        <p:spPr bwMode="auto">
          <a:xfrm>
            <a:off x="919163" y="1758950"/>
            <a:ext cx="7153275" cy="372409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public</a:t>
            </a:r>
            <a:r>
              <a:rPr lang="en-US" sz="2000" dirty="0">
                <a:latin typeface="Courier New" pitchFamily="49" charset="0"/>
              </a:rPr>
              <a:t> </a:t>
            </a:r>
            <a:r>
              <a:rPr lang="en-US" sz="2000" dirty="0" err="1">
                <a:latin typeface="Courier New" pitchFamily="49" charset="0"/>
              </a:rPr>
              <a:t>boolean</a:t>
            </a:r>
            <a:r>
              <a:rPr lang="en-US" sz="2000" dirty="0">
                <a:latin typeface="Courier New" pitchFamily="49" charset="0"/>
              </a:rPr>
              <a:t> lock(long timeout) {</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qnode</a:t>
            </a:r>
            <a:r>
              <a:rPr lang="en-US" sz="2000" dirty="0">
                <a:latin typeface="Courier New" pitchFamily="49" charset="0"/>
              </a:rPr>
              <a:t> = </a:t>
            </a:r>
            <a:r>
              <a:rPr lang="en-US" sz="2000" dirty="0">
                <a:solidFill>
                  <a:schemeClr val="tx1"/>
                </a:solidFill>
                <a:latin typeface="Courier New" pitchFamily="49" charset="0"/>
              </a:rPr>
              <a:t>new</a:t>
            </a: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a:t>
            </a:r>
            <a:endParaRPr lang="en-US" sz="2000" dirty="0">
              <a:latin typeface="Courier New" pitchFamily="49" charset="0"/>
            </a:endParaRPr>
          </a:p>
          <a:p>
            <a:pPr marL="342900" indent="-342900" algn="l">
              <a:spcBef>
                <a:spcPct val="20000"/>
              </a:spcBef>
            </a:pPr>
            <a:r>
              <a:rPr lang="en-US" sz="2000" dirty="0">
                <a:latin typeface="Courier New" pitchFamily="49" charset="0"/>
              </a:rPr>
              <a:t>  </a:t>
            </a:r>
            <a:r>
              <a:rPr lang="en-US" sz="2000" dirty="0" err="1">
                <a:latin typeface="Courier New" pitchFamily="49" charset="0"/>
              </a:rPr>
              <a:t>myNode.set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null;</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myPred</a:t>
            </a:r>
            <a:r>
              <a:rPr lang="en-US" sz="2000" dirty="0">
                <a:latin typeface="Courier New" pitchFamily="49" charset="0"/>
              </a:rPr>
              <a:t> = </a:t>
            </a:r>
            <a:r>
              <a:rPr lang="en-US" sz="2000" dirty="0" err="1">
                <a:latin typeface="Courier New" pitchFamily="49" charset="0"/>
              </a:rPr>
              <a:t>tail.getAndSet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 </a:t>
            </a:r>
            <a:r>
              <a:rPr lang="en-US" sz="2000" dirty="0">
                <a:solidFill>
                  <a:schemeClr val="tx1"/>
                </a:solidFill>
                <a:latin typeface="Courier New" pitchFamily="49" charset="0"/>
              </a:rPr>
              <a:t>null</a:t>
            </a:r>
          </a:p>
          <a:p>
            <a:pPr marL="342900" indent="-342900" algn="l">
              <a:spcBef>
                <a:spcPct val="20000"/>
              </a:spcBef>
            </a:pPr>
            <a:r>
              <a:rPr lang="en-US" sz="2000" dirty="0">
                <a:latin typeface="Courier New" pitchFamily="49" charset="0"/>
              </a:rPr>
              <a:t>      || </a:t>
            </a:r>
            <a:r>
              <a:rPr lang="en-US" sz="2000" dirty="0" err="1">
                <a:latin typeface="Courier New" pitchFamily="49" charset="0"/>
              </a:rPr>
              <a:t>myPred.prev</a:t>
            </a:r>
            <a:r>
              <a:rPr lang="en-US" sz="2000" dirty="0">
                <a:latin typeface="Courier New" pitchFamily="49" charset="0"/>
              </a:rPr>
              <a:t> == AVAILABLE)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true; </a:t>
            </a:r>
          </a:p>
          <a:p>
            <a:pPr marL="342900" indent="-342900" algn="l">
              <a:spcBef>
                <a:spcPct val="20000"/>
              </a:spcBef>
            </a:pPr>
            <a:r>
              <a:rPr lang="en-US" sz="2000" dirty="0">
                <a:latin typeface="Courier New" pitchFamily="49" charset="0"/>
              </a:rPr>
              <a:t>   }</a:t>
            </a:r>
          </a:p>
          <a:p>
            <a:pPr marL="342900" indent="-342900" algn="l">
              <a:spcBef>
                <a:spcPct val="20000"/>
              </a:spcBef>
            </a:pPr>
            <a:r>
              <a:rPr lang="en-US" sz="2000" dirty="0">
                <a:latin typeface="Courier New" pitchFamily="49" charset="0"/>
              </a:rPr>
              <a:t>…</a:t>
            </a: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Art of Multiprocessor Programming</a:t>
            </a:r>
          </a:p>
        </p:txBody>
      </p:sp>
      <p:sp>
        <p:nvSpPr>
          <p:cNvPr id="218115" name="Slide Number Placeholder 4"/>
          <p:cNvSpPr>
            <a:spLocks noGrp="1"/>
          </p:cNvSpPr>
          <p:nvPr>
            <p:ph type="sldNum" sz="quarter" idx="11"/>
          </p:nvPr>
        </p:nvSpPr>
        <p:spPr>
          <a:noFill/>
        </p:spPr>
        <p:txBody>
          <a:bodyPr/>
          <a:lstStyle/>
          <a:p>
            <a:fld id="{C7B5E5B7-2B08-46B8-8384-26B3788BB234}" type="slidenum">
              <a:rPr lang="x-none" smtClean="0">
                <a:cs typeface="Arial" pitchFamily="34" charset="0"/>
              </a:rPr>
              <a:pPr/>
              <a:t>217</a:t>
            </a:fld>
            <a:endParaRPr lang="en-US" smtClean="0">
              <a:cs typeface="Arial" pitchFamily="34" charset="0"/>
            </a:endParaRPr>
          </a:p>
        </p:txBody>
      </p:sp>
      <p:sp>
        <p:nvSpPr>
          <p:cNvPr id="218116" name="Rectangle 3"/>
          <p:cNvSpPr>
            <a:spLocks noGrp="1" noChangeArrowheads="1"/>
          </p:cNvSpPr>
          <p:nvPr>
            <p:ph type="title"/>
          </p:nvPr>
        </p:nvSpPr>
        <p:spPr/>
        <p:txBody>
          <a:bodyPr/>
          <a:lstStyle/>
          <a:p>
            <a:r>
              <a:rPr lang="en-US" smtClean="0"/>
              <a:t>Time-out Lock</a:t>
            </a:r>
          </a:p>
        </p:txBody>
      </p:sp>
      <p:sp>
        <p:nvSpPr>
          <p:cNvPr id="218117" name="Rectangle 4"/>
          <p:cNvSpPr>
            <a:spLocks noChangeArrowheads="1"/>
          </p:cNvSpPr>
          <p:nvPr/>
        </p:nvSpPr>
        <p:spPr bwMode="auto">
          <a:xfrm>
            <a:off x="919163" y="1758950"/>
            <a:ext cx="7153275" cy="3354765"/>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public </a:t>
            </a:r>
            <a:r>
              <a:rPr lang="en-US" sz="2000" dirty="0" err="1">
                <a:solidFill>
                  <a:schemeClr val="folHlink"/>
                </a:solidFill>
                <a:latin typeface="Courier New" pitchFamily="49" charset="0"/>
              </a:rPr>
              <a:t>boolean</a:t>
            </a:r>
            <a:r>
              <a:rPr lang="en-US" sz="2000" dirty="0">
                <a:solidFill>
                  <a:schemeClr val="folHlink"/>
                </a:solidFill>
                <a:latin typeface="Courier New" pitchFamily="49" charset="0"/>
              </a:rPr>
              <a:t> lock(long timeout) {</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qnode</a:t>
            </a:r>
            <a:r>
              <a:rPr lang="en-US" sz="2000" dirty="0">
                <a:latin typeface="Courier New" pitchFamily="49" charset="0"/>
              </a:rPr>
              <a:t> = </a:t>
            </a:r>
            <a:r>
              <a:rPr lang="en-US" sz="2000" dirty="0">
                <a:solidFill>
                  <a:schemeClr val="tx1"/>
                </a:solidFill>
                <a:latin typeface="Courier New" pitchFamily="49" charset="0"/>
              </a:rPr>
              <a:t>new</a:t>
            </a: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a:t>
            </a:r>
            <a:endParaRPr lang="en-US" sz="2000" dirty="0">
              <a:latin typeface="Courier New" pitchFamily="49" charset="0"/>
            </a:endParaRPr>
          </a:p>
          <a:p>
            <a:pPr marL="342900" indent="-342900" algn="l">
              <a:spcBef>
                <a:spcPct val="20000"/>
              </a:spcBef>
            </a:pPr>
            <a:r>
              <a:rPr lang="en-US" sz="2000" dirty="0">
                <a:latin typeface="Courier New" pitchFamily="49" charset="0"/>
              </a:rPr>
              <a:t>  </a:t>
            </a:r>
            <a:r>
              <a:rPr lang="en-US" sz="2000" dirty="0" err="1">
                <a:latin typeface="Courier New" pitchFamily="49" charset="0"/>
              </a:rPr>
              <a:t>myNode.set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null;</a:t>
            </a:r>
          </a:p>
          <a:p>
            <a:pPr marL="342900" indent="-342900" algn="l">
              <a:spcBef>
                <a:spcPct val="20000"/>
              </a:spcBef>
            </a:pPr>
            <a:r>
              <a:rPr lang="en-US" sz="2000" dirty="0">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tail.getAndSet</a:t>
            </a:r>
            <a:r>
              <a:rPr lang="en-US" sz="2000" dirty="0">
                <a:solidFill>
                  <a:schemeClr val="folHlink"/>
                </a:solidFill>
                <a:latin typeface="Courier New" pitchFamily="49" charset="0"/>
              </a:rPr>
              <a:t>(</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if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null</a:t>
            </a:r>
          </a:p>
          <a:p>
            <a:pPr marL="342900" indent="-342900" algn="l">
              <a:spcBef>
                <a:spcPct val="20000"/>
              </a:spcBef>
            </a:pP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myPred.prev</a:t>
            </a:r>
            <a:r>
              <a:rPr lang="en-US" sz="2000" dirty="0">
                <a:solidFill>
                  <a:schemeClr val="folHlink"/>
                </a:solidFill>
                <a:latin typeface="Courier New" pitchFamily="49" charset="0"/>
              </a:rPr>
              <a:t> == AVAILABLE) {</a:t>
            </a:r>
          </a:p>
          <a:p>
            <a:pPr marL="342900" indent="-342900" algn="l">
              <a:spcBef>
                <a:spcPct val="20000"/>
              </a:spcBef>
            </a:pPr>
            <a:r>
              <a:rPr lang="en-US" sz="2000" dirty="0">
                <a:solidFill>
                  <a:schemeClr val="folHlink"/>
                </a:solidFill>
                <a:latin typeface="Courier New" pitchFamily="49" charset="0"/>
              </a:rPr>
              <a:t>      return true; </a:t>
            </a:r>
          </a:p>
          <a:p>
            <a:pPr marL="342900" indent="-342900" algn="l">
              <a:spcBef>
                <a:spcPct val="20000"/>
              </a:spcBef>
            </a:pPr>
            <a:r>
              <a:rPr lang="en-US" sz="2000" dirty="0">
                <a:solidFill>
                  <a:schemeClr val="folHlink"/>
                </a:solidFill>
                <a:latin typeface="Courier New" pitchFamily="49" charset="0"/>
              </a:rPr>
              <a:t>   }</a:t>
            </a:r>
          </a:p>
        </p:txBody>
      </p:sp>
      <p:sp>
        <p:nvSpPr>
          <p:cNvPr id="218118" name="Text Box 6"/>
          <p:cNvSpPr txBox="1">
            <a:spLocks noChangeArrowheads="1"/>
          </p:cNvSpPr>
          <p:nvPr/>
        </p:nvSpPr>
        <p:spPr bwMode="auto">
          <a:xfrm>
            <a:off x="1700213" y="5394325"/>
            <a:ext cx="5046662"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Create &amp; initialize node</a:t>
            </a:r>
          </a:p>
        </p:txBody>
      </p:sp>
      <p:sp>
        <p:nvSpPr>
          <p:cNvPr id="218119" name="AutoShape 7"/>
          <p:cNvSpPr>
            <a:spLocks noChangeArrowheads="1"/>
          </p:cNvSpPr>
          <p:nvPr/>
        </p:nvSpPr>
        <p:spPr bwMode="auto">
          <a:xfrm>
            <a:off x="1244600" y="2082800"/>
            <a:ext cx="4376738" cy="1208088"/>
          </a:xfrm>
          <a:prstGeom prst="wedgeRoundRectCallout">
            <a:avLst>
              <a:gd name="adj1" fmla="val 12458"/>
              <a:gd name="adj2" fmla="val 220829"/>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Art of Multiprocessor Programming</a:t>
            </a:r>
          </a:p>
        </p:txBody>
      </p:sp>
      <p:sp>
        <p:nvSpPr>
          <p:cNvPr id="219139" name="Slide Number Placeholder 4"/>
          <p:cNvSpPr>
            <a:spLocks noGrp="1"/>
          </p:cNvSpPr>
          <p:nvPr>
            <p:ph type="sldNum" sz="quarter" idx="11"/>
          </p:nvPr>
        </p:nvSpPr>
        <p:spPr>
          <a:noFill/>
        </p:spPr>
        <p:txBody>
          <a:bodyPr/>
          <a:lstStyle/>
          <a:p>
            <a:fld id="{E2091111-09F1-4457-AE25-58016BB3609E}" type="slidenum">
              <a:rPr lang="x-none" smtClean="0">
                <a:cs typeface="Arial" pitchFamily="34" charset="0"/>
              </a:rPr>
              <a:pPr/>
              <a:t>218</a:t>
            </a:fld>
            <a:endParaRPr lang="en-US" smtClean="0">
              <a:cs typeface="Arial" pitchFamily="34" charset="0"/>
            </a:endParaRPr>
          </a:p>
        </p:txBody>
      </p:sp>
      <p:sp>
        <p:nvSpPr>
          <p:cNvPr id="219140" name="Rectangle 3"/>
          <p:cNvSpPr>
            <a:spLocks noGrp="1" noChangeArrowheads="1"/>
          </p:cNvSpPr>
          <p:nvPr>
            <p:ph type="title"/>
          </p:nvPr>
        </p:nvSpPr>
        <p:spPr/>
        <p:txBody>
          <a:bodyPr/>
          <a:lstStyle/>
          <a:p>
            <a:r>
              <a:rPr lang="en-US" smtClean="0"/>
              <a:t>Time-out Lock</a:t>
            </a:r>
          </a:p>
        </p:txBody>
      </p:sp>
      <p:sp>
        <p:nvSpPr>
          <p:cNvPr id="219141" name="Rectangle 4"/>
          <p:cNvSpPr>
            <a:spLocks noChangeArrowheads="1"/>
          </p:cNvSpPr>
          <p:nvPr/>
        </p:nvSpPr>
        <p:spPr bwMode="auto">
          <a:xfrm>
            <a:off x="919163" y="1758950"/>
            <a:ext cx="7153275" cy="3354765"/>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public </a:t>
            </a:r>
            <a:r>
              <a:rPr lang="en-US" sz="2000" dirty="0" err="1">
                <a:solidFill>
                  <a:schemeClr val="folHlink"/>
                </a:solidFill>
                <a:latin typeface="Courier New" pitchFamily="49" charset="0"/>
              </a:rPr>
              <a:t>boolean</a:t>
            </a:r>
            <a:r>
              <a:rPr lang="en-US" sz="2000" dirty="0">
                <a:solidFill>
                  <a:schemeClr val="folHlink"/>
                </a:solidFill>
                <a:latin typeface="Courier New" pitchFamily="49" charset="0"/>
              </a:rPr>
              <a:t> lock(long timeout)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 new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a:t>
            </a:r>
            <a:endParaRPr lang="en-US" sz="2000" dirty="0">
              <a:solidFill>
                <a:schemeClr val="folHlink"/>
              </a:solidFill>
              <a:latin typeface="Courier New" pitchFamily="49" charset="0"/>
            </a:endParaRP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myNode.set</a:t>
            </a:r>
            <a:r>
              <a:rPr lang="en-US" sz="2000" dirty="0">
                <a:solidFill>
                  <a:schemeClr val="folHlink"/>
                </a:solidFill>
                <a:latin typeface="Courier New" pitchFamily="49" charset="0"/>
              </a:rPr>
              <a:t>(</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qnode.prev</a:t>
            </a:r>
            <a:r>
              <a:rPr lang="en-US" sz="2000" dirty="0">
                <a:solidFill>
                  <a:schemeClr val="folHlink"/>
                </a:solidFill>
                <a:latin typeface="Courier New" pitchFamily="49" charset="0"/>
              </a:rPr>
              <a:t> = null;</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myPred</a:t>
            </a:r>
            <a:r>
              <a:rPr lang="en-US" sz="2000" dirty="0">
                <a:latin typeface="Courier New" pitchFamily="49" charset="0"/>
              </a:rPr>
              <a:t> = </a:t>
            </a:r>
            <a:r>
              <a:rPr lang="en-US" sz="2000" dirty="0" err="1">
                <a:latin typeface="Courier New" pitchFamily="49" charset="0"/>
              </a:rPr>
              <a:t>tail.getAndSet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folHlink"/>
                </a:solidFill>
                <a:latin typeface="Courier New" pitchFamily="49" charset="0"/>
              </a:rPr>
              <a:t>if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null</a:t>
            </a:r>
          </a:p>
          <a:p>
            <a:pPr marL="342900" indent="-342900" algn="l">
              <a:spcBef>
                <a:spcPct val="20000"/>
              </a:spcBef>
            </a:pP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myPred.prev</a:t>
            </a:r>
            <a:r>
              <a:rPr lang="en-US" sz="2000" dirty="0">
                <a:solidFill>
                  <a:schemeClr val="folHlink"/>
                </a:solidFill>
                <a:latin typeface="Courier New" pitchFamily="49" charset="0"/>
              </a:rPr>
              <a:t> == AVAILABLE) {</a:t>
            </a:r>
          </a:p>
          <a:p>
            <a:pPr marL="342900" indent="-342900" algn="l">
              <a:spcBef>
                <a:spcPct val="20000"/>
              </a:spcBef>
            </a:pPr>
            <a:r>
              <a:rPr lang="en-US" sz="2000" dirty="0">
                <a:solidFill>
                  <a:schemeClr val="folHlink"/>
                </a:solidFill>
                <a:latin typeface="Courier New" pitchFamily="49" charset="0"/>
              </a:rPr>
              <a:t>      return true; </a:t>
            </a:r>
          </a:p>
          <a:p>
            <a:pPr marL="342900" indent="-342900" algn="l">
              <a:spcBef>
                <a:spcPct val="20000"/>
              </a:spcBef>
            </a:pPr>
            <a:r>
              <a:rPr lang="en-US" sz="2000" dirty="0">
                <a:solidFill>
                  <a:schemeClr val="folHlink"/>
                </a:solidFill>
                <a:latin typeface="Courier New" pitchFamily="49" charset="0"/>
              </a:rPr>
              <a:t>   }</a:t>
            </a:r>
          </a:p>
        </p:txBody>
      </p:sp>
      <p:sp>
        <p:nvSpPr>
          <p:cNvPr id="219142" name="Text Box 6"/>
          <p:cNvSpPr txBox="1">
            <a:spLocks noChangeArrowheads="1"/>
          </p:cNvSpPr>
          <p:nvPr/>
        </p:nvSpPr>
        <p:spPr bwMode="auto">
          <a:xfrm>
            <a:off x="1700213" y="5394325"/>
            <a:ext cx="5046662"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Swap with tail</a:t>
            </a:r>
          </a:p>
        </p:txBody>
      </p:sp>
      <p:sp>
        <p:nvSpPr>
          <p:cNvPr id="219143" name="AutoShape 7"/>
          <p:cNvSpPr>
            <a:spLocks noChangeArrowheads="1"/>
          </p:cNvSpPr>
          <p:nvPr/>
        </p:nvSpPr>
        <p:spPr bwMode="auto">
          <a:xfrm>
            <a:off x="1185863" y="3079750"/>
            <a:ext cx="5584825" cy="576263"/>
          </a:xfrm>
          <a:prstGeom prst="wedgeRoundRectCallout">
            <a:avLst>
              <a:gd name="adj1" fmla="val 8412"/>
              <a:gd name="adj2" fmla="val 353032"/>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smtClean="0"/>
              <a:t>Art of Multiprocessor Programming</a:t>
            </a:r>
          </a:p>
        </p:txBody>
      </p:sp>
      <p:sp>
        <p:nvSpPr>
          <p:cNvPr id="220163" name="Slide Number Placeholder 4"/>
          <p:cNvSpPr>
            <a:spLocks noGrp="1"/>
          </p:cNvSpPr>
          <p:nvPr>
            <p:ph type="sldNum" sz="quarter" idx="11"/>
          </p:nvPr>
        </p:nvSpPr>
        <p:spPr>
          <a:noFill/>
        </p:spPr>
        <p:txBody>
          <a:bodyPr/>
          <a:lstStyle/>
          <a:p>
            <a:fld id="{5FD3701C-5372-4FF4-A037-CD67F3CFE737}" type="slidenum">
              <a:rPr lang="x-none" smtClean="0">
                <a:cs typeface="Arial" pitchFamily="34" charset="0"/>
              </a:rPr>
              <a:pPr/>
              <a:t>219</a:t>
            </a:fld>
            <a:endParaRPr lang="en-US" smtClean="0">
              <a:cs typeface="Arial" pitchFamily="34" charset="0"/>
            </a:endParaRPr>
          </a:p>
        </p:txBody>
      </p:sp>
      <p:sp>
        <p:nvSpPr>
          <p:cNvPr id="220164" name="Rectangle 3"/>
          <p:cNvSpPr>
            <a:spLocks noGrp="1" noChangeArrowheads="1"/>
          </p:cNvSpPr>
          <p:nvPr>
            <p:ph type="title"/>
          </p:nvPr>
        </p:nvSpPr>
        <p:spPr/>
        <p:txBody>
          <a:bodyPr/>
          <a:lstStyle/>
          <a:p>
            <a:r>
              <a:rPr lang="en-US" smtClean="0"/>
              <a:t>Time-out Lock</a:t>
            </a:r>
          </a:p>
        </p:txBody>
      </p:sp>
      <p:sp>
        <p:nvSpPr>
          <p:cNvPr id="220165" name="Rectangle 4"/>
          <p:cNvSpPr>
            <a:spLocks noChangeArrowheads="1"/>
          </p:cNvSpPr>
          <p:nvPr/>
        </p:nvSpPr>
        <p:spPr bwMode="auto">
          <a:xfrm>
            <a:off x="919163" y="1758950"/>
            <a:ext cx="7153275" cy="3724096"/>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public </a:t>
            </a:r>
            <a:r>
              <a:rPr lang="en-US" sz="2000" dirty="0" err="1">
                <a:solidFill>
                  <a:schemeClr val="folHlink"/>
                </a:solidFill>
                <a:latin typeface="Courier New" pitchFamily="49" charset="0"/>
              </a:rPr>
              <a:t>boolean</a:t>
            </a:r>
            <a:r>
              <a:rPr lang="en-US" sz="2000" dirty="0">
                <a:solidFill>
                  <a:schemeClr val="folHlink"/>
                </a:solidFill>
                <a:latin typeface="Courier New" pitchFamily="49" charset="0"/>
              </a:rPr>
              <a:t> lock(long timeout)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 new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a:t>
            </a:r>
            <a:endParaRPr lang="en-US" sz="2000" dirty="0">
              <a:solidFill>
                <a:schemeClr val="folHlink"/>
              </a:solidFill>
              <a:latin typeface="Courier New" pitchFamily="49" charset="0"/>
            </a:endParaRP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myNode.set</a:t>
            </a:r>
            <a:r>
              <a:rPr lang="en-US" sz="2000" dirty="0">
                <a:solidFill>
                  <a:schemeClr val="folHlink"/>
                </a:solidFill>
                <a:latin typeface="Courier New" pitchFamily="49" charset="0"/>
              </a:rPr>
              <a:t>(</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qnode.prev</a:t>
            </a:r>
            <a:r>
              <a:rPr lang="en-US" sz="2000" dirty="0">
                <a:solidFill>
                  <a:schemeClr val="folHlink"/>
                </a:solidFill>
                <a:latin typeface="Courier New" pitchFamily="49" charset="0"/>
              </a:rPr>
              <a:t> = null;</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tail.getAndSet</a:t>
            </a:r>
            <a:r>
              <a:rPr lang="en-US" sz="2000" dirty="0">
                <a:solidFill>
                  <a:schemeClr val="folHlink"/>
                </a:solidFill>
                <a:latin typeface="Courier New" pitchFamily="49" charset="0"/>
              </a:rPr>
              <a:t>(</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 == </a:t>
            </a:r>
            <a:r>
              <a:rPr lang="en-US" sz="2000" dirty="0">
                <a:solidFill>
                  <a:schemeClr val="tx1"/>
                </a:solidFill>
                <a:latin typeface="Courier New" pitchFamily="49" charset="0"/>
              </a:rPr>
              <a:t>null</a:t>
            </a:r>
          </a:p>
          <a:p>
            <a:pPr marL="342900" indent="-342900" algn="l">
              <a:spcBef>
                <a:spcPct val="20000"/>
              </a:spcBef>
            </a:pPr>
            <a:r>
              <a:rPr lang="en-US" sz="2000" dirty="0">
                <a:latin typeface="Courier New" pitchFamily="49" charset="0"/>
              </a:rPr>
              <a:t>      || </a:t>
            </a:r>
            <a:r>
              <a:rPr lang="en-US" sz="2000" dirty="0" err="1">
                <a:latin typeface="Courier New" pitchFamily="49" charset="0"/>
              </a:rPr>
              <a:t>myPred.prev</a:t>
            </a:r>
            <a:r>
              <a:rPr lang="en-US" sz="2000" dirty="0">
                <a:latin typeface="Courier New" pitchFamily="49" charset="0"/>
              </a:rPr>
              <a:t> == AVAILABLE)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true; </a:t>
            </a:r>
          </a:p>
          <a:p>
            <a:pPr marL="342900" indent="-342900" algn="l">
              <a:spcBef>
                <a:spcPct val="20000"/>
              </a:spcBef>
            </a:pPr>
            <a:r>
              <a:rPr lang="en-US" sz="2000" dirty="0">
                <a:latin typeface="Courier New" pitchFamily="49" charset="0"/>
              </a:rPr>
              <a:t>   </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p>
        </p:txBody>
      </p:sp>
      <p:sp>
        <p:nvSpPr>
          <p:cNvPr id="220166" name="Text Box 6"/>
          <p:cNvSpPr txBox="1">
            <a:spLocks noChangeArrowheads="1"/>
          </p:cNvSpPr>
          <p:nvPr/>
        </p:nvSpPr>
        <p:spPr bwMode="auto">
          <a:xfrm>
            <a:off x="3176588" y="5207000"/>
            <a:ext cx="5046662" cy="107721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If predecessor absent or released, we are done</a:t>
            </a:r>
          </a:p>
        </p:txBody>
      </p:sp>
      <p:sp>
        <p:nvSpPr>
          <p:cNvPr id="220167" name="AutoShape 7"/>
          <p:cNvSpPr>
            <a:spLocks noChangeArrowheads="1"/>
          </p:cNvSpPr>
          <p:nvPr/>
        </p:nvSpPr>
        <p:spPr bwMode="auto">
          <a:xfrm>
            <a:off x="1196975" y="3478213"/>
            <a:ext cx="5021263" cy="1338262"/>
          </a:xfrm>
          <a:prstGeom prst="wedgeRoundRectCallout">
            <a:avLst>
              <a:gd name="adj1" fmla="val 15412"/>
              <a:gd name="adj2" fmla="val 84995"/>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Art of Multiprocessor Programming</a:t>
            </a:r>
          </a:p>
        </p:txBody>
      </p:sp>
      <p:sp>
        <p:nvSpPr>
          <p:cNvPr id="23555" name="Slide Number Placeholder 4"/>
          <p:cNvSpPr>
            <a:spLocks noGrp="1"/>
          </p:cNvSpPr>
          <p:nvPr>
            <p:ph type="sldNum" sz="quarter" idx="11"/>
          </p:nvPr>
        </p:nvSpPr>
        <p:spPr>
          <a:noFill/>
        </p:spPr>
        <p:txBody>
          <a:bodyPr/>
          <a:lstStyle/>
          <a:p>
            <a:fld id="{E088D9B0-84E9-4167-8265-040B63A35C48}" type="slidenum">
              <a:rPr lang="x-none" smtClean="0">
                <a:cs typeface="Arial" pitchFamily="34" charset="0"/>
              </a:rPr>
              <a:pPr/>
              <a:t>22</a:t>
            </a:fld>
            <a:endParaRPr lang="en-US" smtClean="0">
              <a:cs typeface="Arial" pitchFamily="34" charset="0"/>
            </a:endParaRPr>
          </a:p>
        </p:txBody>
      </p:sp>
      <p:pic>
        <p:nvPicPr>
          <p:cNvPr id="23556"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3557" name="Rectangle 2"/>
          <p:cNvSpPr>
            <a:spLocks noGrp="1" noChangeArrowheads="1"/>
          </p:cNvSpPr>
          <p:nvPr>
            <p:ph type="title"/>
          </p:nvPr>
        </p:nvSpPr>
        <p:spPr/>
        <p:txBody>
          <a:bodyPr/>
          <a:lstStyle/>
          <a:p>
            <a:r>
              <a:rPr lang="en-US" smtClean="0"/>
              <a:t>Test-and-Set Locks</a:t>
            </a:r>
          </a:p>
        </p:txBody>
      </p:sp>
      <p:sp>
        <p:nvSpPr>
          <p:cNvPr id="23558" name="Rectangle 3"/>
          <p:cNvSpPr>
            <a:spLocks noGrp="1" noChangeArrowheads="1"/>
          </p:cNvSpPr>
          <p:nvPr>
            <p:ph type="body" idx="1"/>
          </p:nvPr>
        </p:nvSpPr>
        <p:spPr/>
        <p:txBody>
          <a:bodyPr/>
          <a:lstStyle/>
          <a:p>
            <a:r>
              <a:rPr lang="en-US" smtClean="0"/>
              <a:t>Locking</a:t>
            </a:r>
          </a:p>
          <a:p>
            <a:pPr lvl="1"/>
            <a:r>
              <a:rPr lang="en-US" smtClean="0"/>
              <a:t>Lock is free: value is </a:t>
            </a:r>
            <a:r>
              <a:rPr lang="en-US" smtClean="0">
                <a:solidFill>
                  <a:schemeClr val="tx1"/>
                </a:solidFill>
              </a:rPr>
              <a:t>false</a:t>
            </a:r>
          </a:p>
          <a:p>
            <a:pPr lvl="1"/>
            <a:r>
              <a:rPr lang="en-US" smtClean="0"/>
              <a:t>Lock is taken: value is </a:t>
            </a:r>
            <a:r>
              <a:rPr lang="en-US" smtClean="0">
                <a:solidFill>
                  <a:schemeClr val="tx1"/>
                </a:solidFill>
              </a:rPr>
              <a:t>true</a:t>
            </a:r>
          </a:p>
          <a:p>
            <a:r>
              <a:rPr lang="en-US" smtClean="0"/>
              <a:t>Acquire lock by calling TAS</a:t>
            </a:r>
          </a:p>
          <a:p>
            <a:pPr lvl="1"/>
            <a:r>
              <a:rPr lang="en-US" smtClean="0"/>
              <a:t>If result is </a:t>
            </a:r>
            <a:r>
              <a:rPr lang="en-US" smtClean="0">
                <a:solidFill>
                  <a:schemeClr val="tx1"/>
                </a:solidFill>
              </a:rPr>
              <a:t>false</a:t>
            </a:r>
            <a:r>
              <a:rPr lang="en-US" smtClean="0"/>
              <a:t>, you win</a:t>
            </a:r>
          </a:p>
          <a:p>
            <a:pPr lvl="1"/>
            <a:r>
              <a:rPr lang="en-US" smtClean="0"/>
              <a:t>If result is </a:t>
            </a:r>
            <a:r>
              <a:rPr lang="en-US" smtClean="0">
                <a:solidFill>
                  <a:schemeClr val="tx1"/>
                </a:solidFill>
              </a:rPr>
              <a:t>true</a:t>
            </a:r>
            <a:r>
              <a:rPr lang="en-US" smtClean="0"/>
              <a:t>, you lose </a:t>
            </a:r>
          </a:p>
          <a:p>
            <a:r>
              <a:rPr lang="en-US" smtClean="0"/>
              <a:t>Release lock by writing </a:t>
            </a:r>
            <a:r>
              <a:rPr lang="en-US" smtClean="0">
                <a:solidFill>
                  <a:schemeClr val="tx1"/>
                </a:solidFill>
              </a:rPr>
              <a:t>false</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smtClean="0"/>
              <a:t>Art of Multiprocessor Programming</a:t>
            </a:r>
          </a:p>
        </p:txBody>
      </p:sp>
      <p:sp>
        <p:nvSpPr>
          <p:cNvPr id="221187" name="Slide Number Placeholder 4"/>
          <p:cNvSpPr>
            <a:spLocks noGrp="1"/>
          </p:cNvSpPr>
          <p:nvPr>
            <p:ph type="sldNum" sz="quarter" idx="11"/>
          </p:nvPr>
        </p:nvSpPr>
        <p:spPr>
          <a:noFill/>
        </p:spPr>
        <p:txBody>
          <a:bodyPr/>
          <a:lstStyle/>
          <a:p>
            <a:fld id="{7E0068B7-6BE2-48CF-AE39-DD821B2BF4AA}" type="slidenum">
              <a:rPr lang="x-none" smtClean="0">
                <a:cs typeface="Arial" pitchFamily="34" charset="0"/>
              </a:rPr>
              <a:pPr/>
              <a:t>220</a:t>
            </a:fld>
            <a:endParaRPr lang="en-US" smtClean="0">
              <a:cs typeface="Arial" pitchFamily="34" charset="0"/>
            </a:endParaRPr>
          </a:p>
        </p:txBody>
      </p:sp>
      <p:sp>
        <p:nvSpPr>
          <p:cNvPr id="221188" name="Rectangle 3"/>
          <p:cNvSpPr>
            <a:spLocks noGrp="1" noChangeArrowheads="1"/>
          </p:cNvSpPr>
          <p:nvPr>
            <p:ph type="title"/>
          </p:nvPr>
        </p:nvSpPr>
        <p:spPr/>
        <p:txBody>
          <a:bodyPr/>
          <a:lstStyle/>
          <a:p>
            <a:r>
              <a:rPr lang="en-US" smtClean="0"/>
              <a:t>Time-out Lock</a:t>
            </a:r>
          </a:p>
        </p:txBody>
      </p:sp>
      <p:sp>
        <p:nvSpPr>
          <p:cNvPr id="221189" name="Rectangle 4"/>
          <p:cNvSpPr>
            <a:spLocks noChangeArrowheads="1"/>
          </p:cNvSpPr>
          <p:nvPr/>
        </p:nvSpPr>
        <p:spPr bwMode="auto">
          <a:xfrm>
            <a:off x="919163" y="1758950"/>
            <a:ext cx="7153275" cy="4093428"/>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a:t>
            </a:r>
            <a:endParaRPr lang="en-US" sz="2000" dirty="0">
              <a:latin typeface="Courier New" pitchFamily="49" charset="0"/>
            </a:endParaRPr>
          </a:p>
          <a:p>
            <a:pPr marL="342900" indent="-342900" algn="l">
              <a:spcBef>
                <a:spcPct val="20000"/>
              </a:spcBef>
            </a:pPr>
            <a:r>
              <a:rPr lang="en-US" sz="2000" dirty="0">
                <a:latin typeface="Courier New" pitchFamily="49" charset="0"/>
              </a:rPr>
              <a:t>  long start = now();</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while</a:t>
            </a:r>
            <a:r>
              <a:rPr lang="en-US" sz="2000" dirty="0">
                <a:latin typeface="Courier New" pitchFamily="49" charset="0"/>
              </a:rPr>
              <a:t> (now()- start &lt; timeout) {</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predPred</a:t>
            </a:r>
            <a:r>
              <a:rPr lang="en-US" sz="2000" dirty="0">
                <a:latin typeface="Courier New" pitchFamily="49" charset="0"/>
              </a:rPr>
              <a:t> = </a:t>
            </a:r>
            <a:r>
              <a:rPr lang="en-US" sz="2000" dirty="0" err="1">
                <a:latin typeface="Courier New" pitchFamily="49" charset="0"/>
              </a:rPr>
              <a:t>myPred.prev</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predPred</a:t>
            </a:r>
            <a:r>
              <a:rPr lang="en-US" sz="2000" dirty="0">
                <a:latin typeface="Courier New" pitchFamily="49" charset="0"/>
              </a:rPr>
              <a:t> == AVAILABLE)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true;</a:t>
            </a:r>
          </a:p>
          <a:p>
            <a:pPr marL="342900" indent="-342900" algn="l">
              <a:spcBef>
                <a:spcPct val="20000"/>
              </a:spcBef>
            </a:pPr>
            <a:r>
              <a:rPr lang="en-US" sz="2000" dirty="0">
                <a:latin typeface="Courier New" pitchFamily="49" charset="0"/>
              </a:rPr>
              <a:t>    } </a:t>
            </a:r>
            <a:r>
              <a:rPr lang="en-US" sz="2000" dirty="0">
                <a:solidFill>
                  <a:schemeClr val="tx1"/>
                </a:solidFill>
                <a:latin typeface="Courier New" pitchFamily="49" charset="0"/>
              </a:rPr>
              <a:t>else if</a:t>
            </a:r>
            <a:r>
              <a:rPr lang="en-US" sz="2000" dirty="0">
                <a:latin typeface="Courier New" pitchFamily="49" charset="0"/>
              </a:rPr>
              <a:t> (</a:t>
            </a:r>
            <a:r>
              <a:rPr lang="en-US" sz="2000" dirty="0" err="1">
                <a:latin typeface="Courier New" pitchFamily="49" charset="0"/>
              </a:rPr>
              <a:t>predPred</a:t>
            </a:r>
            <a:r>
              <a:rPr lang="en-US" sz="2000" dirty="0">
                <a:latin typeface="Courier New" pitchFamily="49" charset="0"/>
              </a:rPr>
              <a:t> != </a:t>
            </a:r>
            <a:r>
              <a:rPr lang="en-US" sz="2000" dirty="0">
                <a:solidFill>
                  <a:schemeClr val="tx1"/>
                </a:solidFill>
                <a:latin typeface="Courier New" pitchFamily="49" charset="0"/>
              </a:rPr>
              <a:t>null</a:t>
            </a:r>
            <a:r>
              <a:rPr lang="en-US" sz="2000" dirty="0">
                <a:latin typeface="Courier New" pitchFamily="49" charset="0"/>
              </a:rPr>
              <a:t>) {</a:t>
            </a:r>
          </a:p>
          <a:p>
            <a:pPr marL="342900" indent="-342900" algn="l">
              <a:spcBef>
                <a:spcPct val="20000"/>
              </a:spcBef>
            </a:pP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 = </a:t>
            </a:r>
            <a:r>
              <a:rPr lang="en-US" sz="2000" dirty="0" err="1">
                <a:latin typeface="Courier New" pitchFamily="49" charset="0"/>
              </a:rPr>
              <a:t>predPred</a:t>
            </a:r>
            <a:r>
              <a:rPr lang="en-US" sz="2000" dirty="0">
                <a:latin typeface="Courier New" pitchFamily="49" charset="0"/>
              </a:rPr>
              <a:t>;</a:t>
            </a:r>
          </a:p>
          <a:p>
            <a:pPr marL="342900" indent="-342900" algn="l">
              <a:spcBef>
                <a:spcPct val="20000"/>
              </a:spcBef>
            </a:pPr>
            <a:r>
              <a:rPr lang="en-US" sz="2000" dirty="0">
                <a:latin typeface="Courier New" pitchFamily="49" charset="0"/>
              </a:rPr>
              <a:t>    }</a:t>
            </a:r>
          </a:p>
          <a:p>
            <a:pPr marL="342900" indent="-342900" algn="l">
              <a:spcBef>
                <a:spcPct val="20000"/>
              </a:spcBef>
            </a:pPr>
            <a:r>
              <a:rPr lang="en-US" sz="2000" dirty="0">
                <a:latin typeface="Courier New" pitchFamily="49" charset="0"/>
              </a:rPr>
              <a:t>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a:t>
            </a:r>
            <a:endParaRPr lang="en-US" sz="2000" dirty="0">
              <a:latin typeface="Courier New" pitchFamily="49" charset="0"/>
            </a:endParaRPr>
          </a:p>
        </p:txBody>
      </p:sp>
      <p:grpSp>
        <p:nvGrpSpPr>
          <p:cNvPr id="2" name="Group 5"/>
          <p:cNvGrpSpPr>
            <a:grpSpLocks/>
          </p:cNvGrpSpPr>
          <p:nvPr/>
        </p:nvGrpSpPr>
        <p:grpSpPr bwMode="auto">
          <a:xfrm>
            <a:off x="5376863" y="787400"/>
            <a:ext cx="3084512" cy="1568450"/>
            <a:chOff x="693738" y="1963738"/>
            <a:chExt cx="7945437" cy="3478212"/>
          </a:xfrm>
        </p:grpSpPr>
        <p:pic>
          <p:nvPicPr>
            <p:cNvPr id="221191" name="Picture 2" descr="magic"/>
            <p:cNvPicPr>
              <a:picLocks noChangeAspect="1" noChangeArrowheads="1"/>
            </p:cNvPicPr>
            <p:nvPr/>
          </p:nvPicPr>
          <p:blipFill>
            <a:blip r:embed="rId3" cstate="print"/>
            <a:srcRect/>
            <a:stretch>
              <a:fillRect/>
            </a:stretch>
          </p:blipFill>
          <p:spPr bwMode="auto">
            <a:xfrm>
              <a:off x="3228975" y="2540000"/>
              <a:ext cx="127000" cy="127000"/>
            </a:xfrm>
            <a:prstGeom prst="rect">
              <a:avLst/>
            </a:prstGeom>
            <a:noFill/>
            <a:ln w="9525">
              <a:noFill/>
              <a:miter lim="800000"/>
              <a:headEnd/>
              <a:tailEnd/>
            </a:ln>
          </p:spPr>
        </p:pic>
        <p:grpSp>
          <p:nvGrpSpPr>
            <p:cNvPr id="221192" name="Group 4"/>
            <p:cNvGrpSpPr>
              <a:grpSpLocks/>
            </p:cNvGrpSpPr>
            <p:nvPr/>
          </p:nvGrpSpPr>
          <p:grpSpPr bwMode="auto">
            <a:xfrm>
              <a:off x="6392863" y="2617791"/>
              <a:ext cx="1130300" cy="1173163"/>
              <a:chOff x="2496" y="2725"/>
              <a:chExt cx="712" cy="739"/>
            </a:xfrm>
          </p:grpSpPr>
          <p:sp>
            <p:nvSpPr>
              <p:cNvPr id="221274"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sz="1600" dirty="0">
                  <a:latin typeface="Arial" pitchFamily="34" charset="0"/>
                </a:endParaRPr>
              </a:p>
            </p:txBody>
          </p:sp>
          <p:sp>
            <p:nvSpPr>
              <p:cNvPr id="221275"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221276" name="Group 7"/>
              <p:cNvGrpSpPr>
                <a:grpSpLocks/>
              </p:cNvGrpSpPr>
              <p:nvPr/>
            </p:nvGrpSpPr>
            <p:grpSpPr bwMode="auto">
              <a:xfrm>
                <a:off x="3072" y="2832"/>
                <a:ext cx="136" cy="632"/>
                <a:chOff x="3072" y="2832"/>
                <a:chExt cx="136" cy="632"/>
              </a:xfrm>
            </p:grpSpPr>
            <p:sp>
              <p:nvSpPr>
                <p:cNvPr id="221281"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82"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83"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21277" name="Group 11"/>
              <p:cNvGrpSpPr>
                <a:grpSpLocks/>
              </p:cNvGrpSpPr>
              <p:nvPr/>
            </p:nvGrpSpPr>
            <p:grpSpPr bwMode="auto">
              <a:xfrm flipH="1">
                <a:off x="2496" y="2832"/>
                <a:ext cx="136" cy="632"/>
                <a:chOff x="3072" y="2832"/>
                <a:chExt cx="136" cy="632"/>
              </a:xfrm>
            </p:grpSpPr>
            <p:sp>
              <p:nvSpPr>
                <p:cNvPr id="221278"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79"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80"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221193" name="Rectangle 15"/>
            <p:cNvSpPr>
              <a:spLocks noChangeArrowheads="1"/>
            </p:cNvSpPr>
            <p:nvPr/>
          </p:nvSpPr>
          <p:spPr bwMode="auto">
            <a:xfrm>
              <a:off x="6076385" y="1998661"/>
              <a:ext cx="1834190" cy="580149"/>
            </a:xfrm>
            <a:prstGeom prst="rect">
              <a:avLst/>
            </a:prstGeom>
            <a:noFill/>
            <a:ln w="9525">
              <a:noFill/>
              <a:miter lim="800000"/>
              <a:headEnd/>
              <a:tailEnd/>
            </a:ln>
          </p:spPr>
          <p:txBody>
            <a:bodyPr wrap="none">
              <a:spAutoFit/>
            </a:bodyPr>
            <a:lstStyle/>
            <a:p>
              <a:pPr algn="ctr"/>
              <a:r>
                <a:rPr lang="en-US" sz="1100" b="0" dirty="0">
                  <a:solidFill>
                    <a:schemeClr val="tx1"/>
                  </a:solidFill>
                  <a:latin typeface="Arial" pitchFamily="34" charset="0"/>
                </a:rPr>
                <a:t>spinning</a:t>
              </a:r>
            </a:p>
          </p:txBody>
        </p:sp>
        <p:sp>
          <p:nvSpPr>
            <p:cNvPr id="221194" name="Rectangle 16"/>
            <p:cNvSpPr>
              <a:spLocks noChangeArrowheads="1"/>
            </p:cNvSpPr>
            <p:nvPr/>
          </p:nvSpPr>
          <p:spPr bwMode="auto">
            <a:xfrm>
              <a:off x="6159500" y="4187825"/>
              <a:ext cx="857250" cy="835025"/>
            </a:xfrm>
            <a:prstGeom prst="rect">
              <a:avLst/>
            </a:prstGeom>
            <a:solidFill>
              <a:srgbClr val="FF3300"/>
            </a:solidFill>
            <a:ln w="38100">
              <a:solidFill>
                <a:schemeClr val="tx1"/>
              </a:solidFill>
              <a:miter lim="800000"/>
              <a:headEnd/>
              <a:tailEnd/>
            </a:ln>
          </p:spPr>
          <p:txBody>
            <a:bodyPr wrap="none" anchor="ctr"/>
            <a:lstStyle/>
            <a:p>
              <a:pPr algn="ctr"/>
              <a:endParaRPr lang="en-US" sz="1000" b="0" dirty="0">
                <a:solidFill>
                  <a:schemeClr val="bg1"/>
                </a:solidFill>
                <a:latin typeface="Arial" pitchFamily="34" charset="0"/>
              </a:endParaRPr>
            </a:p>
          </p:txBody>
        </p:sp>
        <p:sp>
          <p:nvSpPr>
            <p:cNvPr id="221195" name="Line 18"/>
            <p:cNvSpPr>
              <a:spLocks noChangeShapeType="1"/>
            </p:cNvSpPr>
            <p:nvPr/>
          </p:nvSpPr>
          <p:spPr bwMode="auto">
            <a:xfrm>
              <a:off x="6699250" y="4581525"/>
              <a:ext cx="769938"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221196" name="Group 19"/>
            <p:cNvGrpSpPr>
              <a:grpSpLocks/>
            </p:cNvGrpSpPr>
            <p:nvPr/>
          </p:nvGrpSpPr>
          <p:grpSpPr bwMode="auto">
            <a:xfrm>
              <a:off x="1669026" y="4405313"/>
              <a:ext cx="177" cy="400050"/>
              <a:chOff x="3749" y="3267"/>
              <a:chExt cx="177" cy="252"/>
            </a:xfrm>
          </p:grpSpPr>
          <p:sp>
            <p:nvSpPr>
              <p:cNvPr id="221271" name="Line 20"/>
              <p:cNvSpPr>
                <a:spLocks noChangeShapeType="1"/>
              </p:cNvSpPr>
              <p:nvPr/>
            </p:nvSpPr>
            <p:spPr bwMode="auto">
              <a:xfrm>
                <a:off x="3749" y="3267"/>
                <a:ext cx="0" cy="2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221272" name="Line 21"/>
              <p:cNvSpPr>
                <a:spLocks noChangeShapeType="1"/>
              </p:cNvSpPr>
              <p:nvPr/>
            </p:nvSpPr>
            <p:spPr bwMode="auto">
              <a:xfrm>
                <a:off x="3837" y="3317"/>
                <a:ext cx="0" cy="152"/>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sp>
            <p:nvSpPr>
              <p:cNvPr id="221273" name="Line 22"/>
              <p:cNvSpPr>
                <a:spLocks noChangeShapeType="1"/>
              </p:cNvSpPr>
              <p:nvPr/>
            </p:nvSpPr>
            <p:spPr bwMode="auto">
              <a:xfrm>
                <a:off x="3926" y="3343"/>
                <a:ext cx="0" cy="101"/>
              </a:xfrm>
              <a:prstGeom prst="line">
                <a:avLst/>
              </a:prstGeom>
              <a:noFill/>
              <a:ln w="57150">
                <a:solidFill>
                  <a:schemeClr val="tx1"/>
                </a:solidFill>
                <a:round/>
                <a:headEnd/>
                <a:tailEnd/>
              </a:ln>
            </p:spPr>
            <p:txBody>
              <a:bodyPr wrap="none" anchor="ctr"/>
              <a:lstStyle/>
              <a:p>
                <a:endParaRPr lang="en-US" dirty="0">
                  <a:latin typeface="Arial" pitchFamily="34" charset="0"/>
                </a:endParaRPr>
              </a:p>
            </p:txBody>
          </p:sp>
        </p:grpSp>
        <p:grpSp>
          <p:nvGrpSpPr>
            <p:cNvPr id="221197" name="Group 24"/>
            <p:cNvGrpSpPr>
              <a:grpSpLocks/>
            </p:cNvGrpSpPr>
            <p:nvPr/>
          </p:nvGrpSpPr>
          <p:grpSpPr bwMode="auto">
            <a:xfrm>
              <a:off x="4000500" y="2665416"/>
              <a:ext cx="1130300" cy="1173163"/>
              <a:chOff x="2496" y="2725"/>
              <a:chExt cx="712" cy="739"/>
            </a:xfrm>
          </p:grpSpPr>
          <p:sp>
            <p:nvSpPr>
              <p:cNvPr id="221261" name="Rectangle 25"/>
              <p:cNvSpPr>
                <a:spLocks noChangeArrowheads="1"/>
              </p:cNvSpPr>
              <p:nvPr/>
            </p:nvSpPr>
            <p:spPr bwMode="auto">
              <a:xfrm>
                <a:off x="2592" y="3312"/>
                <a:ext cx="528" cy="144"/>
              </a:xfrm>
              <a:prstGeom prst="rect">
                <a:avLst/>
              </a:prstGeom>
              <a:solidFill>
                <a:srgbClr val="0066FF"/>
              </a:solidFill>
              <a:ln w="38100" algn="ctr">
                <a:solidFill>
                  <a:schemeClr val="tx1"/>
                </a:solidFill>
                <a:miter lim="800000"/>
                <a:headEnd/>
                <a:tailEnd/>
              </a:ln>
            </p:spPr>
            <p:txBody>
              <a:bodyPr wrap="none" anchor="ctr"/>
              <a:lstStyle/>
              <a:p>
                <a:endParaRPr lang="en-US" sz="1600" dirty="0">
                  <a:latin typeface="Arial" pitchFamily="34" charset="0"/>
                </a:endParaRPr>
              </a:p>
            </p:txBody>
          </p:sp>
          <p:sp>
            <p:nvSpPr>
              <p:cNvPr id="221262" name="Freeform 2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0066FF"/>
              </a:solidFill>
              <a:ln w="38100">
                <a:solidFill>
                  <a:schemeClr val="tx1"/>
                </a:solidFill>
                <a:round/>
                <a:headEnd/>
                <a:tailEnd/>
              </a:ln>
            </p:spPr>
            <p:txBody>
              <a:bodyPr wrap="none" anchor="ctr"/>
              <a:lstStyle/>
              <a:p>
                <a:endParaRPr lang="en-US" dirty="0">
                  <a:latin typeface="Arial" pitchFamily="34" charset="0"/>
                </a:endParaRPr>
              </a:p>
            </p:txBody>
          </p:sp>
          <p:grpSp>
            <p:nvGrpSpPr>
              <p:cNvPr id="221263" name="Group 27"/>
              <p:cNvGrpSpPr>
                <a:grpSpLocks/>
              </p:cNvGrpSpPr>
              <p:nvPr/>
            </p:nvGrpSpPr>
            <p:grpSpPr bwMode="auto">
              <a:xfrm>
                <a:off x="3072" y="2832"/>
                <a:ext cx="136" cy="632"/>
                <a:chOff x="3072" y="2832"/>
                <a:chExt cx="136" cy="632"/>
              </a:xfrm>
            </p:grpSpPr>
            <p:sp>
              <p:nvSpPr>
                <p:cNvPr id="221268" name="Freeform 2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69" name="Freeform 2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70" name="Freeform 3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21264" name="Group 31"/>
              <p:cNvGrpSpPr>
                <a:grpSpLocks/>
              </p:cNvGrpSpPr>
              <p:nvPr/>
            </p:nvGrpSpPr>
            <p:grpSpPr bwMode="auto">
              <a:xfrm flipH="1">
                <a:off x="2496" y="2832"/>
                <a:ext cx="136" cy="632"/>
                <a:chOff x="3072" y="2832"/>
                <a:chExt cx="136" cy="632"/>
              </a:xfrm>
            </p:grpSpPr>
            <p:sp>
              <p:nvSpPr>
                <p:cNvPr id="221265" name="Freeform 3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66" name="Freeform 3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67" name="Freeform 3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221198" name="Rectangle 35"/>
            <p:cNvSpPr>
              <a:spLocks noChangeArrowheads="1"/>
            </p:cNvSpPr>
            <p:nvPr/>
          </p:nvSpPr>
          <p:spPr bwMode="auto">
            <a:xfrm>
              <a:off x="3684021" y="2046289"/>
              <a:ext cx="1834190" cy="580149"/>
            </a:xfrm>
            <a:prstGeom prst="rect">
              <a:avLst/>
            </a:prstGeom>
            <a:noFill/>
            <a:ln w="9525">
              <a:noFill/>
              <a:miter lim="800000"/>
              <a:headEnd/>
              <a:tailEnd/>
            </a:ln>
          </p:spPr>
          <p:txBody>
            <a:bodyPr wrap="none">
              <a:spAutoFit/>
            </a:bodyPr>
            <a:lstStyle/>
            <a:p>
              <a:pPr algn="ctr"/>
              <a:r>
                <a:rPr lang="en-US" sz="1100" b="0" dirty="0">
                  <a:solidFill>
                    <a:schemeClr val="tx1"/>
                  </a:solidFill>
                  <a:latin typeface="Arial" pitchFamily="34" charset="0"/>
                </a:rPr>
                <a:t>spinning</a:t>
              </a:r>
            </a:p>
          </p:txBody>
        </p:sp>
        <p:sp>
          <p:nvSpPr>
            <p:cNvPr id="221199" name="Rectangle 36"/>
            <p:cNvSpPr>
              <a:spLocks noChangeArrowheads="1"/>
            </p:cNvSpPr>
            <p:nvPr/>
          </p:nvSpPr>
          <p:spPr bwMode="auto">
            <a:xfrm>
              <a:off x="3767138" y="4189413"/>
              <a:ext cx="857250" cy="835025"/>
            </a:xfrm>
            <a:prstGeom prst="rect">
              <a:avLst/>
            </a:prstGeom>
            <a:solidFill>
              <a:srgbClr val="0066FF"/>
            </a:solidFill>
            <a:ln w="38100">
              <a:solidFill>
                <a:schemeClr val="tx1"/>
              </a:solidFill>
              <a:miter lim="800000"/>
              <a:headEnd/>
              <a:tailEnd/>
            </a:ln>
          </p:spPr>
          <p:txBody>
            <a:bodyPr wrap="none" anchor="ctr"/>
            <a:lstStyle/>
            <a:p>
              <a:pPr algn="ctr"/>
              <a:endParaRPr lang="en-US" sz="1000" b="0" dirty="0">
                <a:solidFill>
                  <a:schemeClr val="bg1"/>
                </a:solidFill>
                <a:latin typeface="Arial" pitchFamily="34" charset="0"/>
              </a:endParaRPr>
            </a:p>
          </p:txBody>
        </p:sp>
        <p:sp>
          <p:nvSpPr>
            <p:cNvPr id="221200" name="AutoShape 39"/>
            <p:cNvSpPr>
              <a:spLocks noChangeArrowheads="1"/>
            </p:cNvSpPr>
            <p:nvPr/>
          </p:nvSpPr>
          <p:spPr bwMode="auto">
            <a:xfrm>
              <a:off x="1277938" y="3935413"/>
              <a:ext cx="1571625" cy="1427162"/>
            </a:xfrm>
            <a:prstGeom prst="wedgeRoundRectCallout">
              <a:avLst>
                <a:gd name="adj1" fmla="val 110204"/>
                <a:gd name="adj2" fmla="val -57787"/>
                <a:gd name="adj3" fmla="val 16667"/>
              </a:avLst>
            </a:prstGeom>
            <a:noFill/>
            <a:ln w="38100">
              <a:solidFill>
                <a:schemeClr val="accent2"/>
              </a:solidFill>
              <a:miter lim="800000"/>
              <a:headEnd/>
              <a:tailEnd/>
            </a:ln>
          </p:spPr>
          <p:txBody>
            <a:bodyPr anchor="ctr"/>
            <a:lstStyle/>
            <a:p>
              <a:pPr algn="ctr"/>
              <a:endParaRPr lang="en-US" sz="1600" b="0" dirty="0">
                <a:latin typeface="Arial" pitchFamily="34" charset="0"/>
              </a:endParaRPr>
            </a:p>
          </p:txBody>
        </p:sp>
        <p:pic>
          <p:nvPicPr>
            <p:cNvPr id="221201" name="Picture 40" descr="magic"/>
            <p:cNvPicPr>
              <a:picLocks noChangeAspect="1" noChangeArrowheads="1"/>
            </p:cNvPicPr>
            <p:nvPr/>
          </p:nvPicPr>
          <p:blipFill>
            <a:blip r:embed="rId3" cstate="print"/>
            <a:srcRect/>
            <a:stretch>
              <a:fillRect/>
            </a:stretch>
          </p:blipFill>
          <p:spPr bwMode="auto">
            <a:xfrm>
              <a:off x="1036638" y="2516188"/>
              <a:ext cx="127000" cy="127000"/>
            </a:xfrm>
            <a:prstGeom prst="rect">
              <a:avLst/>
            </a:prstGeom>
            <a:noFill/>
            <a:ln w="9525">
              <a:noFill/>
              <a:miter lim="800000"/>
              <a:headEnd/>
              <a:tailEnd/>
            </a:ln>
          </p:spPr>
        </p:pic>
        <p:grpSp>
          <p:nvGrpSpPr>
            <p:cNvPr id="221202" name="Group 41"/>
            <p:cNvGrpSpPr>
              <a:grpSpLocks/>
            </p:cNvGrpSpPr>
            <p:nvPr/>
          </p:nvGrpSpPr>
          <p:grpSpPr bwMode="auto">
            <a:xfrm>
              <a:off x="1808163" y="2641600"/>
              <a:ext cx="1130300" cy="1173163"/>
              <a:chOff x="2496" y="2725"/>
              <a:chExt cx="712" cy="739"/>
            </a:xfrm>
          </p:grpSpPr>
          <p:sp>
            <p:nvSpPr>
              <p:cNvPr id="221251" name="Rectangle 42"/>
              <p:cNvSpPr>
                <a:spLocks noChangeArrowheads="1"/>
              </p:cNvSpPr>
              <p:nvPr/>
            </p:nvSpPr>
            <p:spPr bwMode="auto">
              <a:xfrm>
                <a:off x="2592" y="3312"/>
                <a:ext cx="528" cy="144"/>
              </a:xfrm>
              <a:prstGeom prst="rect">
                <a:avLst/>
              </a:prstGeom>
              <a:solidFill>
                <a:schemeClr val="accent1"/>
              </a:solidFill>
              <a:ln w="38100" algn="ctr">
                <a:solidFill>
                  <a:schemeClr val="tx1"/>
                </a:solidFill>
                <a:miter lim="800000"/>
                <a:headEnd/>
                <a:tailEnd/>
              </a:ln>
            </p:spPr>
            <p:txBody>
              <a:bodyPr wrap="none" anchor="ctr"/>
              <a:lstStyle/>
              <a:p>
                <a:endParaRPr lang="en-US" sz="1600" dirty="0">
                  <a:latin typeface="Arial" pitchFamily="34" charset="0"/>
                </a:endParaRPr>
              </a:p>
            </p:txBody>
          </p:sp>
          <p:sp>
            <p:nvSpPr>
              <p:cNvPr id="221252" name="Freeform 43"/>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nvGrpSpPr>
              <p:cNvPr id="221253" name="Group 44"/>
              <p:cNvGrpSpPr>
                <a:grpSpLocks/>
              </p:cNvGrpSpPr>
              <p:nvPr/>
            </p:nvGrpSpPr>
            <p:grpSpPr bwMode="auto">
              <a:xfrm>
                <a:off x="3072" y="2832"/>
                <a:ext cx="136" cy="632"/>
                <a:chOff x="3072" y="2832"/>
                <a:chExt cx="136" cy="632"/>
              </a:xfrm>
            </p:grpSpPr>
            <p:sp>
              <p:nvSpPr>
                <p:cNvPr id="221258" name="Freeform 45"/>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59" name="Freeform 46"/>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60" name="Freeform 47"/>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21254" name="Group 48"/>
              <p:cNvGrpSpPr>
                <a:grpSpLocks/>
              </p:cNvGrpSpPr>
              <p:nvPr/>
            </p:nvGrpSpPr>
            <p:grpSpPr bwMode="auto">
              <a:xfrm flipH="1">
                <a:off x="2496" y="2832"/>
                <a:ext cx="136" cy="632"/>
                <a:chOff x="3072" y="2832"/>
                <a:chExt cx="136" cy="632"/>
              </a:xfrm>
            </p:grpSpPr>
            <p:sp>
              <p:nvSpPr>
                <p:cNvPr id="221255" name="Freeform 4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56" name="Freeform 5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257" name="Freeform 5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221203" name="Rectangle 52"/>
            <p:cNvSpPr>
              <a:spLocks noChangeArrowheads="1"/>
            </p:cNvSpPr>
            <p:nvPr/>
          </p:nvSpPr>
          <p:spPr bwMode="auto">
            <a:xfrm>
              <a:off x="1574800" y="4187825"/>
              <a:ext cx="857250" cy="835025"/>
            </a:xfrm>
            <a:prstGeom prst="rect">
              <a:avLst/>
            </a:prstGeom>
            <a:solidFill>
              <a:schemeClr val="accent1"/>
            </a:solidFill>
            <a:ln w="38100">
              <a:solidFill>
                <a:schemeClr val="tx1"/>
              </a:solidFill>
              <a:miter lim="800000"/>
              <a:headEnd/>
              <a:tailEnd/>
            </a:ln>
          </p:spPr>
          <p:txBody>
            <a:bodyPr wrap="none" anchor="ctr"/>
            <a:lstStyle/>
            <a:p>
              <a:pPr algn="ctr"/>
              <a:endParaRPr lang="en-US" sz="1000" b="0" dirty="0">
                <a:solidFill>
                  <a:schemeClr val="bg1"/>
                </a:solidFill>
                <a:latin typeface="Arial" pitchFamily="34" charset="0"/>
              </a:endParaRPr>
            </a:p>
          </p:txBody>
        </p:sp>
        <p:sp>
          <p:nvSpPr>
            <p:cNvPr id="221204" name="Line 56"/>
            <p:cNvSpPr>
              <a:spLocks noChangeShapeType="1"/>
            </p:cNvSpPr>
            <p:nvPr/>
          </p:nvSpPr>
          <p:spPr bwMode="auto">
            <a:xfrm>
              <a:off x="693738" y="4605338"/>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221205" name="Rectangle 57"/>
            <p:cNvSpPr>
              <a:spLocks noChangeArrowheads="1"/>
            </p:cNvSpPr>
            <p:nvPr/>
          </p:nvSpPr>
          <p:spPr bwMode="auto">
            <a:xfrm>
              <a:off x="1601593" y="1963738"/>
              <a:ext cx="1528630" cy="580149"/>
            </a:xfrm>
            <a:prstGeom prst="rect">
              <a:avLst/>
            </a:prstGeom>
            <a:noFill/>
            <a:ln w="9525">
              <a:noFill/>
              <a:miter lim="800000"/>
              <a:headEnd/>
              <a:tailEnd/>
            </a:ln>
          </p:spPr>
          <p:txBody>
            <a:bodyPr wrap="none">
              <a:spAutoFit/>
            </a:bodyPr>
            <a:lstStyle/>
            <a:p>
              <a:pPr algn="ctr"/>
              <a:r>
                <a:rPr lang="en-US" sz="1100" b="0" dirty="0">
                  <a:solidFill>
                    <a:schemeClr val="tx1"/>
                  </a:solidFill>
                  <a:latin typeface="Arial" pitchFamily="34" charset="0"/>
                </a:rPr>
                <a:t>locked</a:t>
              </a:r>
            </a:p>
          </p:txBody>
        </p:sp>
        <p:grpSp>
          <p:nvGrpSpPr>
            <p:cNvPr id="221206" name="Group 79"/>
            <p:cNvGrpSpPr>
              <a:grpSpLocks/>
            </p:cNvGrpSpPr>
            <p:nvPr/>
          </p:nvGrpSpPr>
          <p:grpSpPr bwMode="auto">
            <a:xfrm>
              <a:off x="7699375" y="2922588"/>
              <a:ext cx="939800" cy="595312"/>
              <a:chOff x="3492" y="975"/>
              <a:chExt cx="895" cy="567"/>
            </a:xfrm>
          </p:grpSpPr>
          <p:sp>
            <p:nvSpPr>
              <p:cNvPr id="221231" name="Rectangle 80"/>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sz="1600" dirty="0">
                  <a:latin typeface="Arial" pitchFamily="34" charset="0"/>
                </a:endParaRPr>
              </a:p>
            </p:txBody>
          </p:sp>
          <p:grpSp>
            <p:nvGrpSpPr>
              <p:cNvPr id="221232" name="Group 81"/>
              <p:cNvGrpSpPr>
                <a:grpSpLocks/>
              </p:cNvGrpSpPr>
              <p:nvPr/>
            </p:nvGrpSpPr>
            <p:grpSpPr bwMode="auto">
              <a:xfrm>
                <a:off x="3531" y="1040"/>
                <a:ext cx="815" cy="379"/>
                <a:chOff x="904" y="2518"/>
                <a:chExt cx="470" cy="228"/>
              </a:xfrm>
            </p:grpSpPr>
            <p:sp>
              <p:nvSpPr>
                <p:cNvPr id="221233" name="Oval 82"/>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34" name="Oval 83"/>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35" name="Oval 84"/>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36" name="Rectangle 85"/>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37" name="Rectangle 86"/>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38" name="Rectangle 87"/>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39" name="Rectangle 88"/>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40" name="Rectangle 89"/>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41" name="Rectangle 90"/>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42" name="Oval 91"/>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sz="1600" dirty="0">
                    <a:latin typeface="Arial" pitchFamily="34" charset="0"/>
                  </a:endParaRPr>
                </a:p>
              </p:txBody>
            </p:sp>
            <p:sp>
              <p:nvSpPr>
                <p:cNvPr id="221243" name="Oval 92"/>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sz="1600" dirty="0">
                    <a:latin typeface="Arial" pitchFamily="34" charset="0"/>
                  </a:endParaRPr>
                </a:p>
              </p:txBody>
            </p:sp>
            <p:sp>
              <p:nvSpPr>
                <p:cNvPr id="221244" name="Rectangle 93"/>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45" name="Rectangle 94"/>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46" name="Arc 95"/>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221247" name="Arc 96"/>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221248" name="Oval 97"/>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sz="1600" dirty="0">
                    <a:latin typeface="Arial" pitchFamily="34" charset="0"/>
                  </a:endParaRPr>
                </a:p>
              </p:txBody>
            </p:sp>
            <p:sp>
              <p:nvSpPr>
                <p:cNvPr id="221249" name="Oval 98"/>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sz="1600" dirty="0">
                    <a:latin typeface="Arial" pitchFamily="34" charset="0"/>
                  </a:endParaRPr>
                </a:p>
              </p:txBody>
            </p:sp>
            <p:sp>
              <p:nvSpPr>
                <p:cNvPr id="221250" name="Freeform 99"/>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grpSp>
          <p:nvGrpSpPr>
            <p:cNvPr id="221207" name="Group 100"/>
            <p:cNvGrpSpPr>
              <a:grpSpLocks/>
            </p:cNvGrpSpPr>
            <p:nvPr/>
          </p:nvGrpSpPr>
          <p:grpSpPr bwMode="auto">
            <a:xfrm>
              <a:off x="5402263" y="3122613"/>
              <a:ext cx="939800" cy="595312"/>
              <a:chOff x="3492" y="975"/>
              <a:chExt cx="895" cy="567"/>
            </a:xfrm>
          </p:grpSpPr>
          <p:sp>
            <p:nvSpPr>
              <p:cNvPr id="221211" name="Rectangle 101"/>
              <p:cNvSpPr>
                <a:spLocks noChangeArrowheads="1"/>
              </p:cNvSpPr>
              <p:nvPr/>
            </p:nvSpPr>
            <p:spPr bwMode="auto">
              <a:xfrm>
                <a:off x="3492" y="975"/>
                <a:ext cx="895" cy="567"/>
              </a:xfrm>
              <a:prstGeom prst="rect">
                <a:avLst/>
              </a:prstGeom>
              <a:solidFill>
                <a:schemeClr val="bg1"/>
              </a:solidFill>
              <a:ln w="9525">
                <a:noFill/>
                <a:miter lim="800000"/>
                <a:headEnd/>
                <a:tailEnd/>
              </a:ln>
            </p:spPr>
            <p:txBody>
              <a:bodyPr wrap="none" anchor="ctr"/>
              <a:lstStyle/>
              <a:p>
                <a:endParaRPr lang="en-US" sz="1600" dirty="0">
                  <a:latin typeface="Arial" pitchFamily="34" charset="0"/>
                </a:endParaRPr>
              </a:p>
            </p:txBody>
          </p:sp>
          <p:grpSp>
            <p:nvGrpSpPr>
              <p:cNvPr id="221212" name="Group 102"/>
              <p:cNvGrpSpPr>
                <a:grpSpLocks/>
              </p:cNvGrpSpPr>
              <p:nvPr/>
            </p:nvGrpSpPr>
            <p:grpSpPr bwMode="auto">
              <a:xfrm>
                <a:off x="3531" y="1040"/>
                <a:ext cx="815" cy="379"/>
                <a:chOff x="904" y="2518"/>
                <a:chExt cx="470" cy="228"/>
              </a:xfrm>
            </p:grpSpPr>
            <p:sp>
              <p:nvSpPr>
                <p:cNvPr id="221213" name="Oval 103"/>
                <p:cNvSpPr>
                  <a:spLocks noChangeArrowheads="1"/>
                </p:cNvSpPr>
                <p:nvPr/>
              </p:nvSpPr>
              <p:spPr bwMode="auto">
                <a:xfrm>
                  <a:off x="1040" y="2669"/>
                  <a:ext cx="196" cy="71"/>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14" name="Oval 104"/>
                <p:cNvSpPr>
                  <a:spLocks noChangeArrowheads="1"/>
                </p:cNvSpPr>
                <p:nvPr/>
              </p:nvSpPr>
              <p:spPr bwMode="auto">
                <a:xfrm>
                  <a:off x="1006" y="2595"/>
                  <a:ext cx="304" cy="102"/>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15" name="Oval 105"/>
                <p:cNvSpPr>
                  <a:spLocks noChangeArrowheads="1"/>
                </p:cNvSpPr>
                <p:nvPr/>
              </p:nvSpPr>
              <p:spPr bwMode="auto">
                <a:xfrm>
                  <a:off x="968" y="2524"/>
                  <a:ext cx="406" cy="101"/>
                </a:xfrm>
                <a:prstGeom prst="ellipse">
                  <a:avLst/>
                </a:prstGeom>
                <a:noFill/>
                <a:ln w="25400">
                  <a:solidFill>
                    <a:schemeClr val="tx2"/>
                  </a:solidFill>
                  <a:round/>
                  <a:headEnd/>
                  <a:tailEnd/>
                </a:ln>
              </p:spPr>
              <p:txBody>
                <a:bodyPr wrap="none" anchor="ctr"/>
                <a:lstStyle/>
                <a:p>
                  <a:endParaRPr lang="en-US" sz="1600" dirty="0">
                    <a:latin typeface="Arial" pitchFamily="34" charset="0"/>
                  </a:endParaRPr>
                </a:p>
              </p:txBody>
            </p:sp>
            <p:sp>
              <p:nvSpPr>
                <p:cNvPr id="221216" name="Rectangle 106"/>
                <p:cNvSpPr>
                  <a:spLocks noChangeArrowheads="1"/>
                </p:cNvSpPr>
                <p:nvPr/>
              </p:nvSpPr>
              <p:spPr bwMode="auto">
                <a:xfrm>
                  <a:off x="904" y="2628"/>
                  <a:ext cx="88"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17" name="Rectangle 107"/>
                <p:cNvSpPr>
                  <a:spLocks noChangeArrowheads="1"/>
                </p:cNvSpPr>
                <p:nvPr/>
              </p:nvSpPr>
              <p:spPr bwMode="auto">
                <a:xfrm>
                  <a:off x="972" y="2658"/>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18" name="Rectangle 108"/>
                <p:cNvSpPr>
                  <a:spLocks noChangeArrowheads="1"/>
                </p:cNvSpPr>
                <p:nvPr/>
              </p:nvSpPr>
              <p:spPr bwMode="auto">
                <a:xfrm>
                  <a:off x="970" y="2691"/>
                  <a:ext cx="89" cy="22"/>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19" name="Rectangle 109"/>
                <p:cNvSpPr>
                  <a:spLocks noChangeArrowheads="1"/>
                </p:cNvSpPr>
                <p:nvPr/>
              </p:nvSpPr>
              <p:spPr bwMode="auto">
                <a:xfrm>
                  <a:off x="1034" y="2726"/>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20" name="Rectangle 110"/>
                <p:cNvSpPr>
                  <a:spLocks noChangeArrowheads="1"/>
                </p:cNvSpPr>
                <p:nvPr/>
              </p:nvSpPr>
              <p:spPr bwMode="auto">
                <a:xfrm>
                  <a:off x="966" y="2637"/>
                  <a:ext cx="89"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21" name="Rectangle 111"/>
                <p:cNvSpPr>
                  <a:spLocks noChangeArrowheads="1"/>
                </p:cNvSpPr>
                <p:nvPr/>
              </p:nvSpPr>
              <p:spPr bwMode="auto">
                <a:xfrm>
                  <a:off x="957" y="2603"/>
                  <a:ext cx="89" cy="20"/>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22" name="Oval 112"/>
                <p:cNvSpPr>
                  <a:spLocks noChangeArrowheads="1"/>
                </p:cNvSpPr>
                <p:nvPr/>
              </p:nvSpPr>
              <p:spPr bwMode="auto">
                <a:xfrm>
                  <a:off x="1071" y="2677"/>
                  <a:ext cx="34" cy="13"/>
                </a:xfrm>
                <a:prstGeom prst="ellipse">
                  <a:avLst/>
                </a:prstGeom>
                <a:solidFill>
                  <a:schemeClr val="bg1"/>
                </a:solidFill>
                <a:ln w="25400">
                  <a:solidFill>
                    <a:schemeClr val="tx2"/>
                  </a:solidFill>
                  <a:round/>
                  <a:headEnd/>
                  <a:tailEnd/>
                </a:ln>
              </p:spPr>
              <p:txBody>
                <a:bodyPr wrap="none" anchor="ctr"/>
                <a:lstStyle/>
                <a:p>
                  <a:endParaRPr lang="en-US" sz="1600" dirty="0">
                    <a:latin typeface="Arial" pitchFamily="34" charset="0"/>
                  </a:endParaRPr>
                </a:p>
              </p:txBody>
            </p:sp>
            <p:sp>
              <p:nvSpPr>
                <p:cNvPr id="221223" name="Oval 113"/>
                <p:cNvSpPr>
                  <a:spLocks noChangeArrowheads="1"/>
                </p:cNvSpPr>
                <p:nvPr/>
              </p:nvSpPr>
              <p:spPr bwMode="auto">
                <a:xfrm>
                  <a:off x="1087" y="2682"/>
                  <a:ext cx="64" cy="3"/>
                </a:xfrm>
                <a:prstGeom prst="ellipse">
                  <a:avLst/>
                </a:prstGeom>
                <a:solidFill>
                  <a:schemeClr val="bg1"/>
                </a:solidFill>
                <a:ln w="25400">
                  <a:solidFill>
                    <a:schemeClr val="bg1"/>
                  </a:solidFill>
                  <a:round/>
                  <a:headEnd/>
                  <a:tailEnd/>
                </a:ln>
              </p:spPr>
              <p:txBody>
                <a:bodyPr wrap="none" anchor="ctr"/>
                <a:lstStyle/>
                <a:p>
                  <a:endParaRPr lang="en-US" sz="1600" dirty="0">
                    <a:latin typeface="Arial" pitchFamily="34" charset="0"/>
                  </a:endParaRPr>
                </a:p>
              </p:txBody>
            </p:sp>
            <p:sp>
              <p:nvSpPr>
                <p:cNvPr id="221224" name="Rectangle 114"/>
                <p:cNvSpPr>
                  <a:spLocks noChangeArrowheads="1"/>
                </p:cNvSpPr>
                <p:nvPr/>
              </p:nvSpPr>
              <p:spPr bwMode="auto">
                <a:xfrm>
                  <a:off x="946" y="2582"/>
                  <a:ext cx="88"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25" name="Rectangle 115"/>
                <p:cNvSpPr>
                  <a:spLocks noChangeArrowheads="1"/>
                </p:cNvSpPr>
                <p:nvPr/>
              </p:nvSpPr>
              <p:spPr bwMode="auto">
                <a:xfrm>
                  <a:off x="944" y="2550"/>
                  <a:ext cx="88" cy="21"/>
                </a:xfrm>
                <a:prstGeom prst="rect">
                  <a:avLst/>
                </a:prstGeom>
                <a:solidFill>
                  <a:schemeClr val="bg1"/>
                </a:solidFill>
                <a:ln w="25400">
                  <a:solidFill>
                    <a:schemeClr val="bg1"/>
                  </a:solidFill>
                  <a:miter lim="800000"/>
                  <a:headEnd/>
                  <a:tailEnd/>
                </a:ln>
              </p:spPr>
              <p:txBody>
                <a:bodyPr wrap="none" anchor="ctr"/>
                <a:lstStyle/>
                <a:p>
                  <a:endParaRPr lang="en-US" sz="1600" dirty="0">
                    <a:latin typeface="Arial" pitchFamily="34" charset="0"/>
                  </a:endParaRPr>
                </a:p>
              </p:txBody>
            </p:sp>
            <p:sp>
              <p:nvSpPr>
                <p:cNvPr id="221226" name="Arc 116"/>
                <p:cNvSpPr>
                  <a:spLocks/>
                </p:cNvSpPr>
                <p:nvPr/>
              </p:nvSpPr>
              <p:spPr bwMode="auto">
                <a:xfrm>
                  <a:off x="905" y="2606"/>
                  <a:ext cx="77" cy="51"/>
                </a:xfrm>
                <a:custGeom>
                  <a:avLst/>
                  <a:gdLst>
                    <a:gd name="T0" fmla="*/ 0 w 21600"/>
                    <a:gd name="T1" fmla="*/ 0 h 22023"/>
                    <a:gd name="T2" fmla="*/ 0 w 21600"/>
                    <a:gd name="T3" fmla="*/ 0 h 22023"/>
                    <a:gd name="T4" fmla="*/ 0 w 21600"/>
                    <a:gd name="T5" fmla="*/ 0 h 22023"/>
                    <a:gd name="T6" fmla="*/ 0 60000 65536"/>
                    <a:gd name="T7" fmla="*/ 0 60000 65536"/>
                    <a:gd name="T8" fmla="*/ 0 60000 65536"/>
                    <a:gd name="T9" fmla="*/ 0 w 21600"/>
                    <a:gd name="T10" fmla="*/ 0 h 22023"/>
                    <a:gd name="T11" fmla="*/ 21600 w 21600"/>
                    <a:gd name="T12" fmla="*/ 22023 h 22023"/>
                  </a:gdLst>
                  <a:ahLst/>
                  <a:cxnLst>
                    <a:cxn ang="T6">
                      <a:pos x="T0" y="T1"/>
                    </a:cxn>
                    <a:cxn ang="T7">
                      <a:pos x="T2" y="T3"/>
                    </a:cxn>
                    <a:cxn ang="T8">
                      <a:pos x="T4" y="T5"/>
                    </a:cxn>
                  </a:cxnLst>
                  <a:rect l="T9" t="T10" r="T11" b="T12"/>
                  <a:pathLst>
                    <a:path w="21600" h="22023" fill="none" extrusionOk="0">
                      <a:moveTo>
                        <a:pt x="21314" y="22023"/>
                      </a:moveTo>
                      <a:cubicBezTo>
                        <a:pt x="9497" y="21867"/>
                        <a:pt x="0" y="12243"/>
                        <a:pt x="0" y="425"/>
                      </a:cubicBezTo>
                      <a:cubicBezTo>
                        <a:pt x="-1" y="283"/>
                        <a:pt x="1" y="141"/>
                        <a:pt x="4" y="0"/>
                      </a:cubicBezTo>
                    </a:path>
                    <a:path w="21600" h="22023" stroke="0" extrusionOk="0">
                      <a:moveTo>
                        <a:pt x="21314" y="22023"/>
                      </a:moveTo>
                      <a:cubicBezTo>
                        <a:pt x="9497" y="21867"/>
                        <a:pt x="0" y="12243"/>
                        <a:pt x="0" y="425"/>
                      </a:cubicBezTo>
                      <a:cubicBezTo>
                        <a:pt x="-1" y="283"/>
                        <a:pt x="1" y="141"/>
                        <a:pt x="4" y="0"/>
                      </a:cubicBezTo>
                      <a:lnTo>
                        <a:pt x="21600" y="425"/>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221227" name="Arc 117"/>
                <p:cNvSpPr>
                  <a:spLocks/>
                </p:cNvSpPr>
                <p:nvPr/>
              </p:nvSpPr>
              <p:spPr bwMode="auto">
                <a:xfrm>
                  <a:off x="905" y="2518"/>
                  <a:ext cx="257" cy="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9" y="46"/>
                        <a:pt x="21516" y="0"/>
                      </a:cubicBezTo>
                    </a:path>
                    <a:path w="21600" h="21600" stroke="0" extrusionOk="0">
                      <a:moveTo>
                        <a:pt x="0" y="21600"/>
                      </a:moveTo>
                      <a:cubicBezTo>
                        <a:pt x="0" y="9703"/>
                        <a:pt x="9619" y="46"/>
                        <a:pt x="21516" y="0"/>
                      </a:cubicBezTo>
                      <a:lnTo>
                        <a:pt x="21600" y="21600"/>
                      </a:lnTo>
                      <a:close/>
                    </a:path>
                  </a:pathLst>
                </a:custGeom>
                <a:noFill/>
                <a:ln w="25400" cap="rnd">
                  <a:solidFill>
                    <a:schemeClr val="tx2"/>
                  </a:solidFill>
                  <a:round/>
                  <a:headEnd/>
                  <a:tailEnd/>
                </a:ln>
              </p:spPr>
              <p:txBody>
                <a:bodyPr/>
                <a:lstStyle/>
                <a:p>
                  <a:endParaRPr lang="en-US" dirty="0">
                    <a:latin typeface="Arial" pitchFamily="34" charset="0"/>
                  </a:endParaRPr>
                </a:p>
              </p:txBody>
            </p:sp>
            <p:sp>
              <p:nvSpPr>
                <p:cNvPr id="221228" name="Oval 118"/>
                <p:cNvSpPr>
                  <a:spLocks noChangeArrowheads="1"/>
                </p:cNvSpPr>
                <p:nvPr/>
              </p:nvSpPr>
              <p:spPr bwMode="auto">
                <a:xfrm>
                  <a:off x="1056" y="2604"/>
                  <a:ext cx="26" cy="14"/>
                </a:xfrm>
                <a:prstGeom prst="ellipse">
                  <a:avLst/>
                </a:prstGeom>
                <a:solidFill>
                  <a:schemeClr val="bg1"/>
                </a:solidFill>
                <a:ln w="25400">
                  <a:solidFill>
                    <a:schemeClr val="tx2"/>
                  </a:solidFill>
                  <a:round/>
                  <a:headEnd/>
                  <a:tailEnd/>
                </a:ln>
              </p:spPr>
              <p:txBody>
                <a:bodyPr wrap="none" anchor="ctr"/>
                <a:lstStyle/>
                <a:p>
                  <a:endParaRPr lang="en-US" sz="1600" dirty="0">
                    <a:latin typeface="Arial" pitchFamily="34" charset="0"/>
                  </a:endParaRPr>
                </a:p>
              </p:txBody>
            </p:sp>
            <p:sp>
              <p:nvSpPr>
                <p:cNvPr id="221229" name="Oval 119"/>
                <p:cNvSpPr>
                  <a:spLocks noChangeArrowheads="1"/>
                </p:cNvSpPr>
                <p:nvPr/>
              </p:nvSpPr>
              <p:spPr bwMode="auto">
                <a:xfrm>
                  <a:off x="1073" y="2610"/>
                  <a:ext cx="61" cy="4"/>
                </a:xfrm>
                <a:prstGeom prst="ellipse">
                  <a:avLst/>
                </a:prstGeom>
                <a:solidFill>
                  <a:schemeClr val="bg1"/>
                </a:solidFill>
                <a:ln w="25400">
                  <a:solidFill>
                    <a:schemeClr val="bg1"/>
                  </a:solidFill>
                  <a:round/>
                  <a:headEnd/>
                  <a:tailEnd/>
                </a:ln>
              </p:spPr>
              <p:txBody>
                <a:bodyPr wrap="none" anchor="ctr"/>
                <a:lstStyle/>
                <a:p>
                  <a:endParaRPr lang="en-US" sz="1600" dirty="0">
                    <a:latin typeface="Arial" pitchFamily="34" charset="0"/>
                  </a:endParaRPr>
                </a:p>
              </p:txBody>
            </p:sp>
            <p:sp>
              <p:nvSpPr>
                <p:cNvPr id="221230" name="Freeform 120"/>
                <p:cNvSpPr>
                  <a:spLocks/>
                </p:cNvSpPr>
                <p:nvPr/>
              </p:nvSpPr>
              <p:spPr bwMode="auto">
                <a:xfrm>
                  <a:off x="949" y="2637"/>
                  <a:ext cx="86" cy="30"/>
                </a:xfrm>
                <a:custGeom>
                  <a:avLst/>
                  <a:gdLst>
                    <a:gd name="T0" fmla="*/ 5 w 86"/>
                    <a:gd name="T1" fmla="*/ 0 h 30"/>
                    <a:gd name="T2" fmla="*/ 85 w 86"/>
                    <a:gd name="T3" fmla="*/ 16 h 30"/>
                    <a:gd name="T4" fmla="*/ 0 w 86"/>
                    <a:gd name="T5" fmla="*/ 29 h 30"/>
                    <a:gd name="T6" fmla="*/ 5 w 86"/>
                    <a:gd name="T7" fmla="*/ 0 h 30"/>
                    <a:gd name="T8" fmla="*/ 0 60000 65536"/>
                    <a:gd name="T9" fmla="*/ 0 60000 65536"/>
                    <a:gd name="T10" fmla="*/ 0 60000 65536"/>
                    <a:gd name="T11" fmla="*/ 0 60000 65536"/>
                    <a:gd name="T12" fmla="*/ 0 w 86"/>
                    <a:gd name="T13" fmla="*/ 0 h 30"/>
                    <a:gd name="T14" fmla="*/ 86 w 86"/>
                    <a:gd name="T15" fmla="*/ 30 h 30"/>
                  </a:gdLst>
                  <a:ahLst/>
                  <a:cxnLst>
                    <a:cxn ang="T8">
                      <a:pos x="T0" y="T1"/>
                    </a:cxn>
                    <a:cxn ang="T9">
                      <a:pos x="T2" y="T3"/>
                    </a:cxn>
                    <a:cxn ang="T10">
                      <a:pos x="T4" y="T5"/>
                    </a:cxn>
                    <a:cxn ang="T11">
                      <a:pos x="T6" y="T7"/>
                    </a:cxn>
                  </a:cxnLst>
                  <a:rect l="T12" t="T13" r="T14" b="T15"/>
                  <a:pathLst>
                    <a:path w="86" h="30">
                      <a:moveTo>
                        <a:pt x="5" y="0"/>
                      </a:moveTo>
                      <a:lnTo>
                        <a:pt x="85" y="16"/>
                      </a:lnTo>
                      <a:lnTo>
                        <a:pt x="0" y="29"/>
                      </a:lnTo>
                      <a:lnTo>
                        <a:pt x="5" y="0"/>
                      </a:lnTo>
                    </a:path>
                  </a:pathLst>
                </a:custGeom>
                <a:solidFill>
                  <a:schemeClr val="tx2"/>
                </a:solidFill>
                <a:ln w="12700" cap="rnd">
                  <a:solidFill>
                    <a:schemeClr val="tx2"/>
                  </a:solidFill>
                  <a:round/>
                  <a:headEnd/>
                  <a:tailEnd/>
                </a:ln>
              </p:spPr>
              <p:txBody>
                <a:bodyPr/>
                <a:lstStyle/>
                <a:p>
                  <a:endParaRPr lang="en-US" dirty="0">
                    <a:latin typeface="Arial" pitchFamily="34" charset="0"/>
                  </a:endParaRPr>
                </a:p>
              </p:txBody>
            </p:sp>
          </p:grpSp>
        </p:grpSp>
        <p:sp>
          <p:nvSpPr>
            <p:cNvPr id="221208" name="Line 121"/>
            <p:cNvSpPr>
              <a:spLocks noChangeShapeType="1"/>
            </p:cNvSpPr>
            <p:nvPr/>
          </p:nvSpPr>
          <p:spPr bwMode="auto">
            <a:xfrm>
              <a:off x="4494213" y="4581525"/>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221209" name="Line 126"/>
            <p:cNvSpPr>
              <a:spLocks noChangeShapeType="1"/>
            </p:cNvSpPr>
            <p:nvPr/>
          </p:nvSpPr>
          <p:spPr bwMode="auto">
            <a:xfrm>
              <a:off x="2144713" y="4581525"/>
              <a:ext cx="769937" cy="0"/>
            </a:xfrm>
            <a:prstGeom prst="line">
              <a:avLst/>
            </a:pr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221210" name="AutoShape 23"/>
            <p:cNvSpPr>
              <a:spLocks noChangeArrowheads="1"/>
            </p:cNvSpPr>
            <p:nvPr/>
          </p:nvSpPr>
          <p:spPr bwMode="auto">
            <a:xfrm>
              <a:off x="3530600" y="4014788"/>
              <a:ext cx="1571625" cy="1427162"/>
            </a:xfrm>
            <a:prstGeom prst="wedgeRoundRectCallout">
              <a:avLst>
                <a:gd name="adj1" fmla="val 124343"/>
                <a:gd name="adj2" fmla="val -64347"/>
                <a:gd name="adj3" fmla="val 16667"/>
              </a:avLst>
            </a:prstGeom>
            <a:noFill/>
            <a:ln w="38100">
              <a:solidFill>
                <a:schemeClr val="accent2"/>
              </a:solidFill>
              <a:miter lim="800000"/>
              <a:headEnd/>
              <a:tailEnd/>
            </a:ln>
          </p:spPr>
          <p:txBody>
            <a:bodyPr anchor="ctr"/>
            <a:lstStyle/>
            <a:p>
              <a:pPr algn="ctr"/>
              <a:endParaRPr lang="en-US" sz="1600" b="0" dirty="0">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smtClean="0"/>
              <a:t>Art of Multiprocessor Programming</a:t>
            </a:r>
          </a:p>
        </p:txBody>
      </p:sp>
      <p:sp>
        <p:nvSpPr>
          <p:cNvPr id="222211" name="Slide Number Placeholder 4"/>
          <p:cNvSpPr>
            <a:spLocks noGrp="1"/>
          </p:cNvSpPr>
          <p:nvPr>
            <p:ph type="sldNum" sz="quarter" idx="11"/>
          </p:nvPr>
        </p:nvSpPr>
        <p:spPr>
          <a:noFill/>
        </p:spPr>
        <p:txBody>
          <a:bodyPr/>
          <a:lstStyle/>
          <a:p>
            <a:fld id="{F2E1BEF5-B7CC-42B6-A01A-59718E163119}" type="slidenum">
              <a:rPr lang="x-none" smtClean="0">
                <a:cs typeface="Arial" pitchFamily="34" charset="0"/>
              </a:rPr>
              <a:pPr/>
              <a:t>221</a:t>
            </a:fld>
            <a:endParaRPr lang="en-US" smtClean="0">
              <a:cs typeface="Arial" pitchFamily="34" charset="0"/>
            </a:endParaRPr>
          </a:p>
        </p:txBody>
      </p:sp>
      <p:sp>
        <p:nvSpPr>
          <p:cNvPr id="222212" name="Rectangle 3"/>
          <p:cNvSpPr>
            <a:spLocks noGrp="1" noChangeArrowheads="1"/>
          </p:cNvSpPr>
          <p:nvPr>
            <p:ph type="title"/>
          </p:nvPr>
        </p:nvSpPr>
        <p:spPr/>
        <p:txBody>
          <a:bodyPr/>
          <a:lstStyle/>
          <a:p>
            <a:r>
              <a:rPr lang="en-US" smtClean="0"/>
              <a:t>Time-out Lock</a:t>
            </a:r>
          </a:p>
        </p:txBody>
      </p:sp>
      <p:sp>
        <p:nvSpPr>
          <p:cNvPr id="222213" name="Rectangle 4"/>
          <p:cNvSpPr>
            <a:spLocks noChangeArrowheads="1"/>
          </p:cNvSpPr>
          <p:nvPr/>
        </p:nvSpPr>
        <p:spPr bwMode="auto">
          <a:xfrm>
            <a:off x="919163" y="1758950"/>
            <a:ext cx="7153275" cy="4093428"/>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a:t>
            </a:r>
            <a:endParaRPr lang="en-US" sz="2000" dirty="0">
              <a:latin typeface="Courier New" pitchFamily="49" charset="0"/>
            </a:endParaRPr>
          </a:p>
          <a:p>
            <a:pPr marL="342900" indent="-342900" algn="l">
              <a:spcBef>
                <a:spcPct val="20000"/>
              </a:spcBef>
            </a:pPr>
            <a:r>
              <a:rPr lang="en-US" sz="2000" dirty="0">
                <a:latin typeface="Courier New" pitchFamily="49" charset="0"/>
              </a:rPr>
              <a:t>  long start = now();</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while</a:t>
            </a:r>
            <a:r>
              <a:rPr lang="en-US" sz="2000" dirty="0">
                <a:latin typeface="Courier New" pitchFamily="49" charset="0"/>
              </a:rPr>
              <a:t> (now()- start &lt; timeout) {</a:t>
            </a:r>
          </a:p>
          <a:p>
            <a:pPr marL="342900" indent="-342900" algn="l">
              <a:spcBef>
                <a:spcPct val="20000"/>
              </a:spcBef>
            </a:pPr>
            <a:r>
              <a:rPr lang="en-US" sz="2000" dirty="0">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myPred.prev</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AVAILABLE) {</a:t>
            </a:r>
          </a:p>
          <a:p>
            <a:pPr marL="342900" indent="-342900" algn="l">
              <a:spcBef>
                <a:spcPct val="20000"/>
              </a:spcBef>
            </a:pPr>
            <a:r>
              <a:rPr lang="en-US" sz="2000" dirty="0">
                <a:solidFill>
                  <a:schemeClr val="folHlink"/>
                </a:solidFill>
                <a:latin typeface="Courier New" pitchFamily="49" charset="0"/>
              </a:rPr>
              <a:t>      return true;</a:t>
            </a:r>
          </a:p>
          <a:p>
            <a:pPr marL="342900" indent="-342900" algn="l">
              <a:spcBef>
                <a:spcPct val="20000"/>
              </a:spcBef>
            </a:pPr>
            <a:r>
              <a:rPr lang="en-US" sz="2000" dirty="0">
                <a:solidFill>
                  <a:schemeClr val="folHlink"/>
                </a:solidFill>
                <a:latin typeface="Courier New" pitchFamily="49" charset="0"/>
              </a:rPr>
              <a:t>    } else 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null) {</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a:t>
            </a:r>
            <a:endParaRPr lang="en-US" sz="2000" dirty="0">
              <a:latin typeface="Courier New" pitchFamily="49" charset="0"/>
            </a:endParaRPr>
          </a:p>
        </p:txBody>
      </p:sp>
      <p:sp>
        <p:nvSpPr>
          <p:cNvPr id="222214" name="Text Box 6"/>
          <p:cNvSpPr txBox="1">
            <a:spLocks noChangeArrowheads="1"/>
          </p:cNvSpPr>
          <p:nvPr/>
        </p:nvSpPr>
        <p:spPr bwMode="auto">
          <a:xfrm>
            <a:off x="3049588" y="4738688"/>
            <a:ext cx="5046662" cy="107721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Keep trying for a while …</a:t>
            </a:r>
          </a:p>
        </p:txBody>
      </p:sp>
      <p:sp>
        <p:nvSpPr>
          <p:cNvPr id="222215" name="AutoShape 7"/>
          <p:cNvSpPr>
            <a:spLocks noChangeArrowheads="1"/>
          </p:cNvSpPr>
          <p:nvPr/>
        </p:nvSpPr>
        <p:spPr bwMode="auto">
          <a:xfrm>
            <a:off x="1209675" y="1966913"/>
            <a:ext cx="5021263" cy="985837"/>
          </a:xfrm>
          <a:prstGeom prst="wedgeRoundRectCallout">
            <a:avLst>
              <a:gd name="adj1" fmla="val 33116"/>
              <a:gd name="adj2" fmla="val 23776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smtClean="0"/>
              <a:t>Art of Multiprocessor Programming</a:t>
            </a:r>
          </a:p>
        </p:txBody>
      </p:sp>
      <p:sp>
        <p:nvSpPr>
          <p:cNvPr id="223235" name="Slide Number Placeholder 4"/>
          <p:cNvSpPr>
            <a:spLocks noGrp="1"/>
          </p:cNvSpPr>
          <p:nvPr>
            <p:ph type="sldNum" sz="quarter" idx="11"/>
          </p:nvPr>
        </p:nvSpPr>
        <p:spPr>
          <a:noFill/>
        </p:spPr>
        <p:txBody>
          <a:bodyPr/>
          <a:lstStyle/>
          <a:p>
            <a:fld id="{08F90D9B-9E60-496E-BF55-C8157A5CCE59}" type="slidenum">
              <a:rPr lang="x-none" smtClean="0">
                <a:cs typeface="Arial" pitchFamily="34" charset="0"/>
              </a:rPr>
              <a:pPr/>
              <a:t>222</a:t>
            </a:fld>
            <a:endParaRPr lang="en-US" smtClean="0">
              <a:cs typeface="Arial" pitchFamily="34" charset="0"/>
            </a:endParaRPr>
          </a:p>
        </p:txBody>
      </p:sp>
      <p:sp>
        <p:nvSpPr>
          <p:cNvPr id="223236" name="Rectangle 3"/>
          <p:cNvSpPr>
            <a:spLocks noGrp="1" noChangeArrowheads="1"/>
          </p:cNvSpPr>
          <p:nvPr>
            <p:ph type="title"/>
          </p:nvPr>
        </p:nvSpPr>
        <p:spPr/>
        <p:txBody>
          <a:bodyPr/>
          <a:lstStyle/>
          <a:p>
            <a:r>
              <a:rPr lang="en-US" smtClean="0"/>
              <a:t>Time-out Lock</a:t>
            </a:r>
          </a:p>
        </p:txBody>
      </p:sp>
      <p:sp>
        <p:nvSpPr>
          <p:cNvPr id="223237" name="Rectangle 4"/>
          <p:cNvSpPr>
            <a:spLocks noChangeArrowheads="1"/>
          </p:cNvSpPr>
          <p:nvPr/>
        </p:nvSpPr>
        <p:spPr bwMode="auto">
          <a:xfrm>
            <a:off x="919163" y="1758950"/>
            <a:ext cx="7153275" cy="4093428"/>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a:t>
            </a:r>
            <a:endParaRPr lang="en-US" sz="2000" dirty="0">
              <a:solidFill>
                <a:schemeClr val="folHlink"/>
              </a:solidFill>
              <a:latin typeface="Courier New" pitchFamily="49" charset="0"/>
            </a:endParaRPr>
          </a:p>
          <a:p>
            <a:pPr marL="342900" indent="-342900" algn="l">
              <a:spcBef>
                <a:spcPct val="20000"/>
              </a:spcBef>
            </a:pPr>
            <a:r>
              <a:rPr lang="en-US" sz="2000" dirty="0">
                <a:solidFill>
                  <a:schemeClr val="folHlink"/>
                </a:solidFill>
                <a:latin typeface="Courier New" pitchFamily="49" charset="0"/>
              </a:rPr>
              <a:t>  long start = now();</a:t>
            </a:r>
          </a:p>
          <a:p>
            <a:pPr marL="342900" indent="-342900" algn="l">
              <a:spcBef>
                <a:spcPct val="20000"/>
              </a:spcBef>
            </a:pPr>
            <a:r>
              <a:rPr lang="en-US" sz="2000" dirty="0">
                <a:solidFill>
                  <a:schemeClr val="folHlink"/>
                </a:solidFill>
                <a:latin typeface="Courier New" pitchFamily="49" charset="0"/>
              </a:rPr>
              <a:t>  while (now()- start &lt; timeout) {</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predPred</a:t>
            </a:r>
            <a:r>
              <a:rPr lang="en-US" sz="2000" dirty="0">
                <a:latin typeface="Courier New" pitchFamily="49" charset="0"/>
              </a:rPr>
              <a:t> = </a:t>
            </a:r>
            <a:r>
              <a:rPr lang="en-US" sz="2000" dirty="0" err="1">
                <a:latin typeface="Courier New" pitchFamily="49" charset="0"/>
              </a:rPr>
              <a:t>myPred.prev</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folHlink"/>
                </a:solidFill>
                <a:latin typeface="Courier New" pitchFamily="49" charset="0"/>
              </a:rPr>
              <a:t>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AVAILABLE) {</a:t>
            </a:r>
          </a:p>
          <a:p>
            <a:pPr marL="342900" indent="-342900" algn="l">
              <a:spcBef>
                <a:spcPct val="20000"/>
              </a:spcBef>
            </a:pPr>
            <a:r>
              <a:rPr lang="en-US" sz="2000" dirty="0">
                <a:solidFill>
                  <a:schemeClr val="folHlink"/>
                </a:solidFill>
                <a:latin typeface="Courier New" pitchFamily="49" charset="0"/>
              </a:rPr>
              <a:t>      return true;</a:t>
            </a:r>
          </a:p>
          <a:p>
            <a:pPr marL="342900" indent="-342900" algn="l">
              <a:spcBef>
                <a:spcPct val="20000"/>
              </a:spcBef>
            </a:pPr>
            <a:r>
              <a:rPr lang="en-US" sz="2000" dirty="0">
                <a:solidFill>
                  <a:schemeClr val="folHlink"/>
                </a:solidFill>
                <a:latin typeface="Courier New" pitchFamily="49" charset="0"/>
              </a:rPr>
              <a:t>    } else 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null) {</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a:t>
            </a:r>
            <a:endParaRPr lang="en-US" sz="2000" dirty="0">
              <a:latin typeface="Courier New" pitchFamily="49" charset="0"/>
            </a:endParaRPr>
          </a:p>
        </p:txBody>
      </p:sp>
      <p:sp>
        <p:nvSpPr>
          <p:cNvPr id="223238" name="Text Box 6"/>
          <p:cNvSpPr txBox="1">
            <a:spLocks noChangeArrowheads="1"/>
          </p:cNvSpPr>
          <p:nvPr/>
        </p:nvSpPr>
        <p:spPr bwMode="auto">
          <a:xfrm>
            <a:off x="2474913" y="4854575"/>
            <a:ext cx="5046662"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Spin on predecessor’s </a:t>
            </a:r>
            <a:r>
              <a:rPr lang="en-US" sz="3200" dirty="0" err="1">
                <a:solidFill>
                  <a:srgbClr val="FF3300"/>
                </a:solidFill>
                <a:latin typeface="Arial" pitchFamily="34" charset="0"/>
                <a:cs typeface="Arial" pitchFamily="34" charset="0"/>
              </a:rPr>
              <a:t>prev</a:t>
            </a:r>
            <a:r>
              <a:rPr lang="en-US" sz="3200" dirty="0">
                <a:solidFill>
                  <a:srgbClr val="FF3300"/>
                </a:solidFill>
                <a:latin typeface="Arial" pitchFamily="34" charset="0"/>
                <a:cs typeface="Arial" pitchFamily="34" charset="0"/>
              </a:rPr>
              <a:t> field</a:t>
            </a:r>
          </a:p>
        </p:txBody>
      </p:sp>
      <p:sp>
        <p:nvSpPr>
          <p:cNvPr id="223239" name="AutoShape 7"/>
          <p:cNvSpPr>
            <a:spLocks noChangeArrowheads="1"/>
          </p:cNvSpPr>
          <p:nvPr/>
        </p:nvSpPr>
        <p:spPr bwMode="auto">
          <a:xfrm>
            <a:off x="1398588" y="2879725"/>
            <a:ext cx="4737100" cy="388938"/>
          </a:xfrm>
          <a:prstGeom prst="wedgeRoundRectCallout">
            <a:avLst>
              <a:gd name="adj1" fmla="val 25704"/>
              <a:gd name="adj2" fmla="val 42959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smtClean="0"/>
              <a:t>Art of Multiprocessor Programming</a:t>
            </a:r>
          </a:p>
        </p:txBody>
      </p:sp>
      <p:sp>
        <p:nvSpPr>
          <p:cNvPr id="224259" name="Slide Number Placeholder 4"/>
          <p:cNvSpPr>
            <a:spLocks noGrp="1"/>
          </p:cNvSpPr>
          <p:nvPr>
            <p:ph type="sldNum" sz="quarter" idx="11"/>
          </p:nvPr>
        </p:nvSpPr>
        <p:spPr>
          <a:noFill/>
        </p:spPr>
        <p:txBody>
          <a:bodyPr/>
          <a:lstStyle/>
          <a:p>
            <a:fld id="{07F573C7-2F46-4F6E-8194-06F920BC85E2}" type="slidenum">
              <a:rPr lang="x-none" smtClean="0">
                <a:cs typeface="Arial" pitchFamily="34" charset="0"/>
              </a:rPr>
              <a:pPr/>
              <a:t>223</a:t>
            </a:fld>
            <a:endParaRPr lang="en-US" smtClean="0">
              <a:cs typeface="Arial" pitchFamily="34" charset="0"/>
            </a:endParaRPr>
          </a:p>
        </p:txBody>
      </p:sp>
      <p:sp>
        <p:nvSpPr>
          <p:cNvPr id="224260" name="Rectangle 3"/>
          <p:cNvSpPr>
            <a:spLocks noGrp="1" noChangeArrowheads="1"/>
          </p:cNvSpPr>
          <p:nvPr>
            <p:ph type="title"/>
          </p:nvPr>
        </p:nvSpPr>
        <p:spPr/>
        <p:txBody>
          <a:bodyPr/>
          <a:lstStyle/>
          <a:p>
            <a:r>
              <a:rPr lang="en-US" smtClean="0"/>
              <a:t>Time-out Lock</a:t>
            </a:r>
          </a:p>
        </p:txBody>
      </p:sp>
      <p:sp>
        <p:nvSpPr>
          <p:cNvPr id="224261" name="Rectangle 4"/>
          <p:cNvSpPr>
            <a:spLocks noChangeArrowheads="1"/>
          </p:cNvSpPr>
          <p:nvPr/>
        </p:nvSpPr>
        <p:spPr bwMode="auto">
          <a:xfrm>
            <a:off x="919163" y="1758950"/>
            <a:ext cx="7153275" cy="4093428"/>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long start = now();</a:t>
            </a:r>
          </a:p>
          <a:p>
            <a:pPr marL="342900" indent="-342900" algn="l">
              <a:spcBef>
                <a:spcPct val="20000"/>
              </a:spcBef>
            </a:pPr>
            <a:r>
              <a:rPr lang="en-US" sz="2000" dirty="0">
                <a:solidFill>
                  <a:schemeClr val="folHlink"/>
                </a:solidFill>
                <a:latin typeface="Courier New" pitchFamily="49" charset="0"/>
              </a:rPr>
              <a:t>  while (now()- start &lt; timeout)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myPred.prev</a:t>
            </a:r>
            <a:r>
              <a:rPr lang="en-US" sz="2000" dirty="0">
                <a:solidFill>
                  <a:schemeClr val="folHlink"/>
                </a:solidFill>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predPred</a:t>
            </a:r>
            <a:r>
              <a:rPr lang="en-US" sz="2000" dirty="0">
                <a:latin typeface="Courier New" pitchFamily="49" charset="0"/>
              </a:rPr>
              <a:t> == AVAILABLE) {</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true;</a:t>
            </a:r>
          </a:p>
          <a:p>
            <a:pPr marL="342900" indent="-342900" algn="l">
              <a:spcBef>
                <a:spcPct val="20000"/>
              </a:spcBef>
            </a:pPr>
            <a:r>
              <a:rPr lang="en-US" sz="2000" dirty="0">
                <a:latin typeface="Courier New" pitchFamily="49" charset="0"/>
              </a:rPr>
              <a:t>    </a:t>
            </a:r>
            <a:r>
              <a:rPr lang="en-US" sz="2000" dirty="0">
                <a:solidFill>
                  <a:schemeClr val="folHlink"/>
                </a:solidFill>
                <a:latin typeface="Courier New" pitchFamily="49" charset="0"/>
              </a:rPr>
              <a:t>} else 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null) {</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p>
        </p:txBody>
      </p:sp>
      <p:sp>
        <p:nvSpPr>
          <p:cNvPr id="224262" name="Text Box 6"/>
          <p:cNvSpPr txBox="1">
            <a:spLocks noChangeArrowheads="1"/>
          </p:cNvSpPr>
          <p:nvPr/>
        </p:nvSpPr>
        <p:spPr bwMode="auto">
          <a:xfrm>
            <a:off x="1854200" y="5102225"/>
            <a:ext cx="5445125" cy="579438"/>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Predecessor released lock</a:t>
            </a:r>
          </a:p>
        </p:txBody>
      </p:sp>
      <p:sp>
        <p:nvSpPr>
          <p:cNvPr id="224263" name="AutoShape 7"/>
          <p:cNvSpPr>
            <a:spLocks noChangeArrowheads="1"/>
          </p:cNvSpPr>
          <p:nvPr/>
        </p:nvSpPr>
        <p:spPr bwMode="auto">
          <a:xfrm>
            <a:off x="1411288" y="3278188"/>
            <a:ext cx="4714875" cy="671512"/>
          </a:xfrm>
          <a:prstGeom prst="wedgeRoundRectCallout">
            <a:avLst>
              <a:gd name="adj1" fmla="val 10403"/>
              <a:gd name="adj2" fmla="val 210282"/>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smtClean="0"/>
              <a:t>Art of Multiprocessor Programming</a:t>
            </a:r>
          </a:p>
        </p:txBody>
      </p:sp>
      <p:sp>
        <p:nvSpPr>
          <p:cNvPr id="225283" name="Slide Number Placeholder 4"/>
          <p:cNvSpPr>
            <a:spLocks noGrp="1"/>
          </p:cNvSpPr>
          <p:nvPr>
            <p:ph type="sldNum" sz="quarter" idx="11"/>
          </p:nvPr>
        </p:nvSpPr>
        <p:spPr>
          <a:noFill/>
        </p:spPr>
        <p:txBody>
          <a:bodyPr/>
          <a:lstStyle/>
          <a:p>
            <a:fld id="{12FBAF96-94A4-4C39-AC45-9F8E1EAB84AB}" type="slidenum">
              <a:rPr lang="x-none" smtClean="0">
                <a:cs typeface="Arial" pitchFamily="34" charset="0"/>
              </a:rPr>
              <a:pPr/>
              <a:t>224</a:t>
            </a:fld>
            <a:endParaRPr lang="en-US" smtClean="0">
              <a:cs typeface="Arial" pitchFamily="34" charset="0"/>
            </a:endParaRPr>
          </a:p>
        </p:txBody>
      </p:sp>
      <p:sp>
        <p:nvSpPr>
          <p:cNvPr id="225284" name="Rectangle 3"/>
          <p:cNvSpPr>
            <a:spLocks noGrp="1" noChangeArrowheads="1"/>
          </p:cNvSpPr>
          <p:nvPr>
            <p:ph type="title"/>
          </p:nvPr>
        </p:nvSpPr>
        <p:spPr/>
        <p:txBody>
          <a:bodyPr/>
          <a:lstStyle/>
          <a:p>
            <a:r>
              <a:rPr lang="en-US" smtClean="0"/>
              <a:t>Time-out Lock</a:t>
            </a:r>
          </a:p>
        </p:txBody>
      </p:sp>
      <p:sp>
        <p:nvSpPr>
          <p:cNvPr id="225285" name="Rectangle 4"/>
          <p:cNvSpPr>
            <a:spLocks noChangeArrowheads="1"/>
          </p:cNvSpPr>
          <p:nvPr/>
        </p:nvSpPr>
        <p:spPr bwMode="auto">
          <a:xfrm>
            <a:off x="919163" y="1758950"/>
            <a:ext cx="7153275" cy="4093428"/>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long start = now();</a:t>
            </a:r>
          </a:p>
          <a:p>
            <a:pPr marL="342900" indent="-342900" algn="l">
              <a:spcBef>
                <a:spcPct val="20000"/>
              </a:spcBef>
            </a:pPr>
            <a:r>
              <a:rPr lang="en-US" sz="2000" dirty="0">
                <a:solidFill>
                  <a:schemeClr val="folHlink"/>
                </a:solidFill>
                <a:latin typeface="Courier New" pitchFamily="49" charset="0"/>
              </a:rPr>
              <a:t>  while (now()- start &lt; timeout)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myPred.prev</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if (</a:t>
            </a:r>
            <a:r>
              <a:rPr lang="en-US" sz="2000" dirty="0" err="1">
                <a:solidFill>
                  <a:schemeClr val="folHlink"/>
                </a:solidFill>
                <a:latin typeface="Courier New" pitchFamily="49" charset="0"/>
              </a:rPr>
              <a:t>predPred</a:t>
            </a:r>
            <a:r>
              <a:rPr lang="en-US" sz="2000" dirty="0">
                <a:solidFill>
                  <a:schemeClr val="folHlink"/>
                </a:solidFill>
                <a:latin typeface="Courier New" pitchFamily="49" charset="0"/>
              </a:rPr>
              <a:t> == AVAILABLE) {</a:t>
            </a:r>
          </a:p>
          <a:p>
            <a:pPr marL="342900" indent="-342900" algn="l">
              <a:spcBef>
                <a:spcPct val="20000"/>
              </a:spcBef>
            </a:pPr>
            <a:r>
              <a:rPr lang="en-US" sz="2000" dirty="0">
                <a:solidFill>
                  <a:schemeClr val="folHlink"/>
                </a:solidFill>
                <a:latin typeface="Courier New" pitchFamily="49" charset="0"/>
              </a:rPr>
              <a:t>      return true;</a:t>
            </a:r>
          </a:p>
          <a:p>
            <a:pPr marL="342900" indent="-342900" algn="l">
              <a:spcBef>
                <a:spcPct val="20000"/>
              </a:spcBef>
            </a:pPr>
            <a:r>
              <a:rPr lang="en-US" sz="2000" dirty="0">
                <a:latin typeface="Courier New" pitchFamily="49" charset="0"/>
              </a:rPr>
              <a:t>    } </a:t>
            </a:r>
            <a:r>
              <a:rPr lang="en-US" sz="2000" dirty="0">
                <a:solidFill>
                  <a:schemeClr val="tx1"/>
                </a:solidFill>
                <a:latin typeface="Courier New" pitchFamily="49" charset="0"/>
              </a:rPr>
              <a:t>else if</a:t>
            </a:r>
            <a:r>
              <a:rPr lang="en-US" sz="2000" dirty="0">
                <a:latin typeface="Courier New" pitchFamily="49" charset="0"/>
              </a:rPr>
              <a:t> (</a:t>
            </a:r>
            <a:r>
              <a:rPr lang="en-US" sz="2000" dirty="0" err="1">
                <a:latin typeface="Courier New" pitchFamily="49" charset="0"/>
              </a:rPr>
              <a:t>predPred</a:t>
            </a:r>
            <a:r>
              <a:rPr lang="en-US" sz="2000" dirty="0">
                <a:latin typeface="Courier New" pitchFamily="49" charset="0"/>
              </a:rPr>
              <a:t> != </a:t>
            </a:r>
            <a:r>
              <a:rPr lang="en-US" sz="2000" dirty="0">
                <a:solidFill>
                  <a:schemeClr val="tx1"/>
                </a:solidFill>
                <a:latin typeface="Courier New" pitchFamily="49" charset="0"/>
              </a:rPr>
              <a:t>null</a:t>
            </a:r>
            <a:r>
              <a:rPr lang="en-US" sz="2000" dirty="0">
                <a:latin typeface="Courier New" pitchFamily="49" charset="0"/>
              </a:rPr>
              <a:t>) {</a:t>
            </a:r>
          </a:p>
          <a:p>
            <a:pPr marL="342900" indent="-342900" algn="l">
              <a:spcBef>
                <a:spcPct val="20000"/>
              </a:spcBef>
            </a:pP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 = </a:t>
            </a:r>
            <a:r>
              <a:rPr lang="en-US" sz="2000" dirty="0" err="1">
                <a:latin typeface="Courier New" pitchFamily="49" charset="0"/>
              </a:rPr>
              <a:t>predPred</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folHlink"/>
                </a:solidFill>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  …</a:t>
            </a:r>
          </a:p>
        </p:txBody>
      </p:sp>
      <p:sp>
        <p:nvSpPr>
          <p:cNvPr id="225286" name="Text Box 6"/>
          <p:cNvSpPr txBox="1">
            <a:spLocks noChangeArrowheads="1"/>
          </p:cNvSpPr>
          <p:nvPr/>
        </p:nvSpPr>
        <p:spPr bwMode="auto">
          <a:xfrm>
            <a:off x="2698750" y="4845050"/>
            <a:ext cx="5445125"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Predecessor aborted, advance one</a:t>
            </a:r>
          </a:p>
        </p:txBody>
      </p:sp>
      <p:sp>
        <p:nvSpPr>
          <p:cNvPr id="225287" name="AutoShape 7"/>
          <p:cNvSpPr>
            <a:spLocks noChangeArrowheads="1"/>
          </p:cNvSpPr>
          <p:nvPr/>
        </p:nvSpPr>
        <p:spPr bwMode="auto">
          <a:xfrm>
            <a:off x="1457325" y="3981450"/>
            <a:ext cx="4714875" cy="671513"/>
          </a:xfrm>
          <a:prstGeom prst="wedgeRoundRectCallout">
            <a:avLst>
              <a:gd name="adj1" fmla="val 38250"/>
              <a:gd name="adj2" fmla="val 102009"/>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en-US" smtClean="0"/>
              <a:t>Art of Multiprocessor Programming</a:t>
            </a:r>
          </a:p>
        </p:txBody>
      </p:sp>
      <p:sp>
        <p:nvSpPr>
          <p:cNvPr id="226307" name="Slide Number Placeholder 4"/>
          <p:cNvSpPr>
            <a:spLocks noGrp="1"/>
          </p:cNvSpPr>
          <p:nvPr>
            <p:ph type="sldNum" sz="quarter" idx="11"/>
          </p:nvPr>
        </p:nvSpPr>
        <p:spPr>
          <a:noFill/>
        </p:spPr>
        <p:txBody>
          <a:bodyPr/>
          <a:lstStyle/>
          <a:p>
            <a:fld id="{BFCC396D-35BA-460A-96A2-81C4308687E6}" type="slidenum">
              <a:rPr lang="x-none" smtClean="0">
                <a:cs typeface="Arial" pitchFamily="34" charset="0"/>
              </a:rPr>
              <a:pPr/>
              <a:t>225</a:t>
            </a:fld>
            <a:endParaRPr lang="en-US" smtClean="0">
              <a:cs typeface="Arial" pitchFamily="34" charset="0"/>
            </a:endParaRPr>
          </a:p>
        </p:txBody>
      </p:sp>
      <p:sp>
        <p:nvSpPr>
          <p:cNvPr id="226308" name="Rectangle 3"/>
          <p:cNvSpPr>
            <a:spLocks noGrp="1" noChangeArrowheads="1"/>
          </p:cNvSpPr>
          <p:nvPr>
            <p:ph type="title"/>
          </p:nvPr>
        </p:nvSpPr>
        <p:spPr/>
        <p:txBody>
          <a:bodyPr/>
          <a:lstStyle/>
          <a:p>
            <a:r>
              <a:rPr lang="en-US" smtClean="0"/>
              <a:t>Time-out Lock</a:t>
            </a:r>
          </a:p>
        </p:txBody>
      </p:sp>
      <p:sp>
        <p:nvSpPr>
          <p:cNvPr id="226309" name="Rectangle 4"/>
          <p:cNvSpPr>
            <a:spLocks noChangeArrowheads="1"/>
          </p:cNvSpPr>
          <p:nvPr/>
        </p:nvSpPr>
        <p:spPr bwMode="auto">
          <a:xfrm>
            <a:off x="919163" y="1758950"/>
            <a:ext cx="7153275" cy="224676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a:t>
            </a:r>
            <a:endParaRPr lang="en-US" sz="2000" dirty="0">
              <a:latin typeface="Courier New" pitchFamily="49" charset="0"/>
            </a:endParaRPr>
          </a:p>
          <a:p>
            <a:pPr marL="342900" indent="-342900" algn="l">
              <a:spcBef>
                <a:spcPct val="20000"/>
              </a:spcBef>
            </a:pP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tail.compareAndSet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a:t>
            </a:r>
            <a:r>
              <a:rPr lang="en-US" sz="2000" dirty="0" err="1">
                <a:latin typeface="Courier New" pitchFamily="49" charset="0"/>
              </a:rPr>
              <a:t>myPred</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false;</a:t>
            </a:r>
          </a:p>
          <a:p>
            <a:pPr marL="342900" indent="-342900" algn="l">
              <a:spcBef>
                <a:spcPct val="20000"/>
              </a:spcBef>
            </a:pPr>
            <a:r>
              <a:rPr lang="en-US" sz="2000" dirty="0">
                <a:latin typeface="Courier New" pitchFamily="49" charset="0"/>
              </a:rPr>
              <a:t>  }</a:t>
            </a:r>
          </a:p>
          <a:p>
            <a:pPr marL="342900" indent="-342900" algn="l">
              <a:spcBef>
                <a:spcPct val="20000"/>
              </a:spcBef>
            </a:pPr>
            <a:r>
              <a:rPr lang="en-US" sz="2000" dirty="0">
                <a:latin typeface="Courier New" pitchFamily="49" charset="0"/>
              </a:rPr>
              <a:t>}</a:t>
            </a:r>
          </a:p>
        </p:txBody>
      </p:sp>
      <p:sp>
        <p:nvSpPr>
          <p:cNvPr id="226310" name="Text Box 6"/>
          <p:cNvSpPr txBox="1">
            <a:spLocks noChangeArrowheads="1"/>
          </p:cNvSpPr>
          <p:nvPr/>
        </p:nvSpPr>
        <p:spPr bwMode="auto">
          <a:xfrm>
            <a:off x="1292225" y="4352925"/>
            <a:ext cx="6183313" cy="584775"/>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What do I do when I time out?</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smtClean="0"/>
              <a:t>Art of Multiprocessor Programming</a:t>
            </a:r>
          </a:p>
        </p:txBody>
      </p:sp>
      <p:sp>
        <p:nvSpPr>
          <p:cNvPr id="227331" name="Slide Number Placeholder 4"/>
          <p:cNvSpPr>
            <a:spLocks noGrp="1"/>
          </p:cNvSpPr>
          <p:nvPr>
            <p:ph type="sldNum" sz="quarter" idx="11"/>
          </p:nvPr>
        </p:nvSpPr>
        <p:spPr>
          <a:noFill/>
        </p:spPr>
        <p:txBody>
          <a:bodyPr/>
          <a:lstStyle/>
          <a:p>
            <a:fld id="{55BC6336-09EB-4C4B-B5FC-5FDF8B409E2E}" type="slidenum">
              <a:rPr lang="x-none" smtClean="0">
                <a:cs typeface="Arial" pitchFamily="34" charset="0"/>
              </a:rPr>
              <a:pPr/>
              <a:t>226</a:t>
            </a:fld>
            <a:endParaRPr lang="en-US" smtClean="0">
              <a:cs typeface="Arial" pitchFamily="34" charset="0"/>
            </a:endParaRPr>
          </a:p>
        </p:txBody>
      </p:sp>
      <p:sp>
        <p:nvSpPr>
          <p:cNvPr id="227332" name="Rectangle 3"/>
          <p:cNvSpPr>
            <a:spLocks noGrp="1" noChangeArrowheads="1"/>
          </p:cNvSpPr>
          <p:nvPr>
            <p:ph type="title"/>
          </p:nvPr>
        </p:nvSpPr>
        <p:spPr/>
        <p:txBody>
          <a:bodyPr/>
          <a:lstStyle/>
          <a:p>
            <a:r>
              <a:rPr lang="en-US" smtClean="0"/>
              <a:t>Time-out Lock</a:t>
            </a:r>
          </a:p>
        </p:txBody>
      </p:sp>
      <p:sp>
        <p:nvSpPr>
          <p:cNvPr id="227333" name="Rectangle 4"/>
          <p:cNvSpPr>
            <a:spLocks noChangeArrowheads="1"/>
          </p:cNvSpPr>
          <p:nvPr/>
        </p:nvSpPr>
        <p:spPr bwMode="auto">
          <a:xfrm>
            <a:off x="919163" y="1758950"/>
            <a:ext cx="7153275" cy="2246769"/>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a:t>
            </a:r>
            <a:endParaRPr lang="en-US" sz="2000" dirty="0">
              <a:latin typeface="Courier New" pitchFamily="49" charset="0"/>
            </a:endParaRPr>
          </a:p>
          <a:p>
            <a:pPr marL="342900" indent="-342900" algn="l">
              <a:spcBef>
                <a:spcPct val="20000"/>
              </a:spcBef>
            </a:pP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tail.compareAndSet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r>
              <a:rPr lang="en-US" sz="2000" dirty="0" err="1">
                <a:latin typeface="Courier New" pitchFamily="49" charset="0"/>
              </a:rPr>
              <a:t>myPred</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a:t>
            </a:r>
            <a:r>
              <a:rPr lang="en-US" sz="2000" dirty="0" err="1">
                <a:latin typeface="Courier New" pitchFamily="49" charset="0"/>
              </a:rPr>
              <a:t>myPred</a:t>
            </a:r>
            <a:r>
              <a:rPr lang="en-US" sz="2000" dirty="0">
                <a:latin typeface="Courier New" pitchFamily="49" charset="0"/>
              </a:rPr>
              <a:t>;</a:t>
            </a:r>
          </a:p>
          <a:p>
            <a:pPr marL="342900" indent="-342900" algn="l">
              <a:spcBef>
                <a:spcPct val="20000"/>
              </a:spcBef>
            </a:pPr>
            <a:r>
              <a:rPr lang="en-US" sz="2000" dirty="0">
                <a:solidFill>
                  <a:schemeClr val="folHlink"/>
                </a:solidFill>
                <a:latin typeface="Courier New" pitchFamily="49" charset="0"/>
              </a:rPr>
              <a:t>    return false;</a:t>
            </a:r>
          </a:p>
          <a:p>
            <a:pPr marL="342900" indent="-342900" algn="l">
              <a:spcBef>
                <a:spcPct val="20000"/>
              </a:spcBef>
            </a:pPr>
            <a:r>
              <a:rPr lang="en-US" sz="2000" dirty="0">
                <a:solidFill>
                  <a:schemeClr val="folHlink"/>
                </a:solidFill>
                <a:latin typeface="Courier New" pitchFamily="49" charset="0"/>
              </a:rPr>
              <a:t>  }</a:t>
            </a:r>
          </a:p>
          <a:p>
            <a:pPr marL="342900" indent="-342900" algn="l">
              <a:spcBef>
                <a:spcPct val="20000"/>
              </a:spcBef>
            </a:pPr>
            <a:r>
              <a:rPr lang="en-US" sz="2000" dirty="0">
                <a:solidFill>
                  <a:schemeClr val="folHlink"/>
                </a:solidFill>
                <a:latin typeface="Courier New" pitchFamily="49" charset="0"/>
              </a:rPr>
              <a:t>}</a:t>
            </a:r>
          </a:p>
        </p:txBody>
      </p:sp>
      <p:sp>
        <p:nvSpPr>
          <p:cNvPr id="227334" name="Text Box 6"/>
          <p:cNvSpPr txBox="1">
            <a:spLocks noChangeArrowheads="1"/>
          </p:cNvSpPr>
          <p:nvPr/>
        </p:nvSpPr>
        <p:spPr bwMode="auto">
          <a:xfrm>
            <a:off x="1292225" y="4352925"/>
            <a:ext cx="6183313" cy="156966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Do I have a successor</a:t>
            </a:r>
            <a:r>
              <a:rPr lang="en-US" sz="3200" dirty="0" smtClean="0">
                <a:solidFill>
                  <a:srgbClr val="FF3300"/>
                </a:solidFill>
                <a:latin typeface="Arial" pitchFamily="34" charset="0"/>
                <a:cs typeface="Arial" pitchFamily="34" charset="0"/>
              </a:rPr>
              <a:t>?</a:t>
            </a:r>
          </a:p>
          <a:p>
            <a:pPr algn="ctr"/>
            <a:r>
              <a:rPr lang="en-US" sz="3200" dirty="0" smtClean="0">
                <a:solidFill>
                  <a:srgbClr val="FF3300"/>
                </a:solidFill>
                <a:latin typeface="Arial" pitchFamily="34" charset="0"/>
                <a:cs typeface="Arial" pitchFamily="34" charset="0"/>
              </a:rPr>
              <a:t>If </a:t>
            </a:r>
            <a:r>
              <a:rPr lang="en-US" sz="3200" dirty="0">
                <a:solidFill>
                  <a:srgbClr val="FF3300"/>
                </a:solidFill>
                <a:latin typeface="Arial" pitchFamily="34" charset="0"/>
                <a:cs typeface="Arial" pitchFamily="34" charset="0"/>
              </a:rPr>
              <a:t>CAS </a:t>
            </a:r>
            <a:r>
              <a:rPr lang="en-US" sz="3200" dirty="0" smtClean="0">
                <a:solidFill>
                  <a:srgbClr val="FF3300"/>
                </a:solidFill>
                <a:latin typeface="Arial" pitchFamily="34" charset="0"/>
                <a:cs typeface="Arial" pitchFamily="34" charset="0"/>
              </a:rPr>
              <a:t>fails, I do.</a:t>
            </a:r>
          </a:p>
          <a:p>
            <a:pPr algn="ctr"/>
            <a:r>
              <a:rPr lang="en-US" sz="3200" dirty="0" smtClean="0">
                <a:solidFill>
                  <a:srgbClr val="FF3300"/>
                </a:solidFill>
                <a:latin typeface="Arial" pitchFamily="34" charset="0"/>
                <a:cs typeface="Arial" pitchFamily="34" charset="0"/>
              </a:rPr>
              <a:t>Tell it about </a:t>
            </a:r>
            <a:r>
              <a:rPr lang="en-US" sz="3200" dirty="0" err="1">
                <a:solidFill>
                  <a:srgbClr val="FF3300"/>
                </a:solidFill>
                <a:latin typeface="Arial" pitchFamily="34" charset="0"/>
                <a:cs typeface="Arial" pitchFamily="34" charset="0"/>
              </a:rPr>
              <a:t>myPred</a:t>
            </a:r>
            <a:endParaRPr lang="en-US" sz="3200" dirty="0">
              <a:solidFill>
                <a:srgbClr val="FF3300"/>
              </a:solidFill>
              <a:latin typeface="Arial" pitchFamily="34" charset="0"/>
              <a:cs typeface="Arial" pitchFamily="34" charset="0"/>
            </a:endParaRPr>
          </a:p>
        </p:txBody>
      </p:sp>
      <p:sp>
        <p:nvSpPr>
          <p:cNvPr id="227335" name="AutoShape 7"/>
          <p:cNvSpPr>
            <a:spLocks noChangeArrowheads="1"/>
          </p:cNvSpPr>
          <p:nvPr/>
        </p:nvSpPr>
        <p:spPr bwMode="auto">
          <a:xfrm>
            <a:off x="963613" y="2127250"/>
            <a:ext cx="6075362" cy="785813"/>
          </a:xfrm>
          <a:prstGeom prst="wedgeRoundRectCallout">
            <a:avLst>
              <a:gd name="adj1" fmla="val -9681"/>
              <a:gd name="adj2" fmla="val 248588"/>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smtClean="0"/>
              <a:t>Art of Multiprocessor Programming</a:t>
            </a:r>
          </a:p>
        </p:txBody>
      </p:sp>
      <p:sp>
        <p:nvSpPr>
          <p:cNvPr id="228355" name="Slide Number Placeholder 4"/>
          <p:cNvSpPr>
            <a:spLocks noGrp="1"/>
          </p:cNvSpPr>
          <p:nvPr>
            <p:ph type="sldNum" sz="quarter" idx="11"/>
          </p:nvPr>
        </p:nvSpPr>
        <p:spPr>
          <a:noFill/>
        </p:spPr>
        <p:txBody>
          <a:bodyPr/>
          <a:lstStyle/>
          <a:p>
            <a:fld id="{1933E3EF-E68A-4F26-BA85-49180C60567B}" type="slidenum">
              <a:rPr lang="x-none" smtClean="0">
                <a:cs typeface="Arial" pitchFamily="34" charset="0"/>
              </a:rPr>
              <a:pPr/>
              <a:t>227</a:t>
            </a:fld>
            <a:endParaRPr lang="en-US" smtClean="0">
              <a:cs typeface="Arial" pitchFamily="34" charset="0"/>
            </a:endParaRPr>
          </a:p>
        </p:txBody>
      </p:sp>
      <p:sp>
        <p:nvSpPr>
          <p:cNvPr id="228356" name="Rectangle 3"/>
          <p:cNvSpPr>
            <a:spLocks noGrp="1" noChangeArrowheads="1"/>
          </p:cNvSpPr>
          <p:nvPr>
            <p:ph type="title"/>
          </p:nvPr>
        </p:nvSpPr>
        <p:spPr/>
        <p:txBody>
          <a:bodyPr/>
          <a:lstStyle/>
          <a:p>
            <a:r>
              <a:rPr lang="en-US" smtClean="0"/>
              <a:t>Time-out Lock</a:t>
            </a:r>
          </a:p>
        </p:txBody>
      </p:sp>
      <p:sp>
        <p:nvSpPr>
          <p:cNvPr id="224261" name="Rectangle 4"/>
          <p:cNvSpPr>
            <a:spLocks noChangeArrowheads="1"/>
          </p:cNvSpPr>
          <p:nvPr/>
        </p:nvSpPr>
        <p:spPr bwMode="auto">
          <a:xfrm>
            <a:off x="919163" y="1758950"/>
            <a:ext cx="7153275" cy="2246313"/>
          </a:xfrm>
          <a:prstGeom prst="rect">
            <a:avLst/>
          </a:prstGeom>
          <a:solidFill>
            <a:srgbClr val="FFFFCC"/>
          </a:solidFill>
          <a:ln w="9525">
            <a:noFill/>
            <a:miter lim="800000"/>
            <a:headEnd/>
            <a:tailEnd/>
          </a:ln>
        </p:spPr>
        <p:txBody>
          <a:bodyPr>
            <a:spAutoFit/>
          </a:bodyPr>
          <a:lstStyle/>
          <a:p>
            <a:pPr marL="342900" indent="-342900" algn="l">
              <a:spcBef>
                <a:spcPct val="20000"/>
              </a:spcBef>
              <a:defRPr/>
            </a:pPr>
            <a:r>
              <a:rPr lang="en-US" sz="2000" dirty="0">
                <a:solidFill>
                  <a:schemeClr val="folHlink"/>
                </a:solidFill>
                <a:latin typeface="Courier New" pitchFamily="49" charset="0"/>
              </a:rPr>
              <a:t>…</a:t>
            </a:r>
          </a:p>
          <a:p>
            <a:pPr marL="342900" indent="-342900" algn="l">
              <a:spcBef>
                <a:spcPct val="20000"/>
              </a:spcBef>
              <a:defRPr/>
            </a:pPr>
            <a:r>
              <a:rPr lang="en-US" sz="2000" dirty="0">
                <a:solidFill>
                  <a:schemeClr val="folHlink"/>
                </a:solidFill>
                <a:latin typeface="Courier New" pitchFamily="49" charset="0"/>
              </a:rPr>
              <a:t>if (!</a:t>
            </a:r>
            <a:r>
              <a:rPr lang="en-US" sz="2000" dirty="0" err="1">
                <a:solidFill>
                  <a:schemeClr val="folHlink"/>
                </a:solidFill>
                <a:latin typeface="Courier New" pitchFamily="49" charset="0"/>
              </a:rPr>
              <a:t>tail.compareAndSet</a:t>
            </a:r>
            <a:r>
              <a:rPr lang="en-US" sz="2000" dirty="0">
                <a:solidFill>
                  <a:schemeClr val="folHlink"/>
                </a:solidFill>
                <a:latin typeface="Courier New" pitchFamily="49" charset="0"/>
              </a:rPr>
              <a:t>(</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myPred</a:t>
            </a:r>
            <a:r>
              <a:rPr lang="en-US" sz="2000" dirty="0">
                <a:solidFill>
                  <a:schemeClr val="folHlink"/>
                </a:solidFill>
                <a:latin typeface="Courier New" pitchFamily="49" charset="0"/>
              </a:rPr>
              <a:t>))</a:t>
            </a:r>
          </a:p>
          <a:p>
            <a:pPr marL="342900" indent="-342900" algn="l">
              <a:spcBef>
                <a:spcPct val="20000"/>
              </a:spcBef>
              <a:defRPr/>
            </a:pPr>
            <a:r>
              <a:rPr lang="en-US" sz="2000" dirty="0">
                <a:solidFill>
                  <a:schemeClr val="bg1">
                    <a:lumMod val="65000"/>
                  </a:schemeClr>
                </a:solidFill>
                <a:latin typeface="Courier New" pitchFamily="49" charset="0"/>
              </a:rPr>
              <a:t>    </a:t>
            </a:r>
            <a:r>
              <a:rPr lang="en-US" sz="2000" dirty="0" err="1">
                <a:solidFill>
                  <a:schemeClr val="bg1">
                    <a:lumMod val="65000"/>
                  </a:schemeClr>
                </a:solidFill>
                <a:latin typeface="Courier New" pitchFamily="49" charset="0"/>
              </a:rPr>
              <a:t>qnode.prev</a:t>
            </a:r>
            <a:r>
              <a:rPr lang="en-US" sz="2000" dirty="0">
                <a:solidFill>
                  <a:schemeClr val="bg1">
                    <a:lumMod val="65000"/>
                  </a:schemeClr>
                </a:solidFill>
                <a:latin typeface="Courier New" pitchFamily="49" charset="0"/>
              </a:rPr>
              <a:t> = </a:t>
            </a:r>
            <a:r>
              <a:rPr lang="en-US" sz="2000" dirty="0" err="1">
                <a:solidFill>
                  <a:schemeClr val="bg1">
                    <a:lumMod val="65000"/>
                  </a:schemeClr>
                </a:solidFill>
                <a:latin typeface="Courier New" pitchFamily="49" charset="0"/>
              </a:rPr>
              <a:t>myPred</a:t>
            </a:r>
            <a:r>
              <a:rPr lang="en-US" sz="2000" dirty="0">
                <a:solidFill>
                  <a:schemeClr val="bg1">
                    <a:lumMod val="65000"/>
                  </a:schemeClr>
                </a:solidFill>
                <a:latin typeface="Courier New" pitchFamily="49" charset="0"/>
              </a:rPr>
              <a:t>;</a:t>
            </a:r>
          </a:p>
          <a:p>
            <a:pPr marL="342900" indent="-342900" algn="l">
              <a:spcBef>
                <a:spcPct val="20000"/>
              </a:spcBef>
              <a:defRPr/>
            </a:pPr>
            <a:r>
              <a:rPr lang="en-US" sz="2000" dirty="0">
                <a:latin typeface="Courier New" pitchFamily="49" charset="0"/>
              </a:rPr>
              <a:t>    </a:t>
            </a:r>
            <a:r>
              <a:rPr lang="en-US" sz="2000" dirty="0">
                <a:solidFill>
                  <a:schemeClr val="tx1"/>
                </a:solidFill>
                <a:latin typeface="Courier New" pitchFamily="49" charset="0"/>
              </a:rPr>
              <a:t>return</a:t>
            </a:r>
            <a:r>
              <a:rPr lang="en-US" sz="2000" dirty="0">
                <a:latin typeface="Courier New" pitchFamily="49" charset="0"/>
              </a:rPr>
              <a:t> false;</a:t>
            </a:r>
          </a:p>
          <a:p>
            <a:pPr marL="342900" indent="-342900" algn="l">
              <a:spcBef>
                <a:spcPct val="20000"/>
              </a:spcBef>
              <a:defRPr/>
            </a:pPr>
            <a:r>
              <a:rPr lang="en-US" sz="2000" dirty="0">
                <a:latin typeface="Courier New" pitchFamily="49" charset="0"/>
              </a:rPr>
              <a:t>  </a:t>
            </a:r>
            <a:r>
              <a:rPr lang="en-US" sz="2000" dirty="0">
                <a:solidFill>
                  <a:schemeClr val="folHlink"/>
                </a:solidFill>
                <a:latin typeface="Courier New" pitchFamily="49" charset="0"/>
              </a:rPr>
              <a:t>}</a:t>
            </a:r>
          </a:p>
          <a:p>
            <a:pPr marL="342900" indent="-342900" algn="l">
              <a:spcBef>
                <a:spcPct val="20000"/>
              </a:spcBef>
              <a:defRPr/>
            </a:pPr>
            <a:r>
              <a:rPr lang="en-US" sz="2000" dirty="0">
                <a:solidFill>
                  <a:schemeClr val="folHlink"/>
                </a:solidFill>
                <a:latin typeface="Courier New" pitchFamily="49" charset="0"/>
              </a:rPr>
              <a:t>}</a:t>
            </a:r>
          </a:p>
        </p:txBody>
      </p:sp>
      <p:sp>
        <p:nvSpPr>
          <p:cNvPr id="228358" name="Text Box 6"/>
          <p:cNvSpPr txBox="1">
            <a:spLocks noChangeArrowheads="1"/>
          </p:cNvSpPr>
          <p:nvPr/>
        </p:nvSpPr>
        <p:spPr bwMode="auto">
          <a:xfrm>
            <a:off x="1203325" y="4975225"/>
            <a:ext cx="6183313"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If CAS succeeds: no successor, simply return false</a:t>
            </a:r>
          </a:p>
        </p:txBody>
      </p:sp>
      <p:sp>
        <p:nvSpPr>
          <p:cNvPr id="228359" name="AutoShape 7"/>
          <p:cNvSpPr>
            <a:spLocks noChangeArrowheads="1"/>
          </p:cNvSpPr>
          <p:nvPr/>
        </p:nvSpPr>
        <p:spPr bwMode="auto">
          <a:xfrm>
            <a:off x="1522413" y="2870200"/>
            <a:ext cx="3278187" cy="338138"/>
          </a:xfrm>
          <a:prstGeom prst="wedgeRoundRectCallout">
            <a:avLst>
              <a:gd name="adj1" fmla="val 17361"/>
              <a:gd name="adj2" fmla="val 513417"/>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smtClean="0"/>
              <a:t>Art of Multiprocessor Programming</a:t>
            </a:r>
          </a:p>
        </p:txBody>
      </p:sp>
      <p:sp>
        <p:nvSpPr>
          <p:cNvPr id="229379" name="Slide Number Placeholder 4"/>
          <p:cNvSpPr>
            <a:spLocks noGrp="1"/>
          </p:cNvSpPr>
          <p:nvPr>
            <p:ph type="sldNum" sz="quarter" idx="11"/>
          </p:nvPr>
        </p:nvSpPr>
        <p:spPr>
          <a:noFill/>
        </p:spPr>
        <p:txBody>
          <a:bodyPr/>
          <a:lstStyle/>
          <a:p>
            <a:fld id="{568208DF-80E4-496D-BCCF-5B39441BD174}" type="slidenum">
              <a:rPr lang="x-none" smtClean="0">
                <a:cs typeface="Arial" pitchFamily="34" charset="0"/>
              </a:rPr>
              <a:pPr/>
              <a:t>228</a:t>
            </a:fld>
            <a:endParaRPr lang="en-US" smtClean="0">
              <a:cs typeface="Arial" pitchFamily="34" charset="0"/>
            </a:endParaRPr>
          </a:p>
        </p:txBody>
      </p:sp>
      <p:sp>
        <p:nvSpPr>
          <p:cNvPr id="229380" name="Rectangle 3"/>
          <p:cNvSpPr>
            <a:spLocks noGrp="1" noChangeArrowheads="1"/>
          </p:cNvSpPr>
          <p:nvPr>
            <p:ph type="title"/>
          </p:nvPr>
        </p:nvSpPr>
        <p:spPr/>
        <p:txBody>
          <a:bodyPr/>
          <a:lstStyle/>
          <a:p>
            <a:r>
              <a:rPr lang="en-US" smtClean="0"/>
              <a:t>Time-Out Unlock</a:t>
            </a:r>
          </a:p>
        </p:txBody>
      </p:sp>
      <p:sp>
        <p:nvSpPr>
          <p:cNvPr id="229381" name="Rectangle 4"/>
          <p:cNvSpPr>
            <a:spLocks noChangeArrowheads="1"/>
          </p:cNvSpPr>
          <p:nvPr/>
        </p:nvSpPr>
        <p:spPr bwMode="auto">
          <a:xfrm>
            <a:off x="919163" y="1758950"/>
            <a:ext cx="7153275" cy="1877437"/>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tx1"/>
                </a:solidFill>
                <a:latin typeface="Courier New" pitchFamily="49" charset="0"/>
              </a:rPr>
              <a:t>public void</a:t>
            </a:r>
            <a:r>
              <a:rPr lang="en-US" sz="2000" dirty="0">
                <a:latin typeface="Courier New" pitchFamily="49" charset="0"/>
              </a:rPr>
              <a:t> unlock() {</a:t>
            </a:r>
          </a:p>
          <a:p>
            <a:pPr marL="342900" indent="-342900" algn="l">
              <a:spcBef>
                <a:spcPct val="20000"/>
              </a:spcBef>
            </a:pPr>
            <a:r>
              <a:rPr lang="en-US" sz="2000" dirty="0">
                <a:latin typeface="Courier New" pitchFamily="49" charset="0"/>
              </a:rPr>
              <a:t>  </a:t>
            </a:r>
            <a:r>
              <a:rPr lang="en-US" sz="2000" dirty="0" err="1" smtClean="0">
                <a:latin typeface="Courier New" pitchFamily="49" charset="0"/>
              </a:rPr>
              <a:t>QNode</a:t>
            </a:r>
            <a:r>
              <a:rPr lang="en-US" sz="2000" dirty="0" smtClean="0">
                <a:latin typeface="Courier New" pitchFamily="49" charset="0"/>
              </a:rPr>
              <a:t> </a:t>
            </a:r>
            <a:r>
              <a:rPr lang="en-US" sz="2000" dirty="0" err="1">
                <a:latin typeface="Courier New" pitchFamily="49" charset="0"/>
              </a:rPr>
              <a:t>qnode</a:t>
            </a:r>
            <a:r>
              <a:rPr lang="en-US" sz="2000" dirty="0">
                <a:latin typeface="Courier New" pitchFamily="49" charset="0"/>
              </a:rPr>
              <a:t> = </a:t>
            </a:r>
            <a:r>
              <a:rPr lang="en-US" sz="2000" dirty="0" err="1">
                <a:latin typeface="Courier New" pitchFamily="49" charset="0"/>
              </a:rPr>
              <a:t>myNode.get</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tail.compareAndSet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r>
              <a:rPr lang="en-US" sz="2000" dirty="0">
                <a:solidFill>
                  <a:schemeClr val="tx1"/>
                </a:solidFill>
                <a:latin typeface="Courier New" pitchFamily="49" charset="0"/>
              </a:rPr>
              <a:t>null</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AVAILABLE;</a:t>
            </a:r>
          </a:p>
          <a:p>
            <a:pPr marL="342900" indent="-342900" algn="l">
              <a:spcBef>
                <a:spcPct val="20000"/>
              </a:spcBef>
            </a:pPr>
            <a:r>
              <a:rPr lang="en-US" sz="2000" dirty="0">
                <a:latin typeface="Courier New" pitchFamily="49" charset="0"/>
              </a:rPr>
              <a:t>}</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smtClean="0"/>
              <a:t>Art of Multiprocessor Programming</a:t>
            </a:r>
          </a:p>
        </p:txBody>
      </p:sp>
      <p:sp>
        <p:nvSpPr>
          <p:cNvPr id="230403" name="Slide Number Placeholder 4"/>
          <p:cNvSpPr>
            <a:spLocks noGrp="1"/>
          </p:cNvSpPr>
          <p:nvPr>
            <p:ph type="sldNum" sz="quarter" idx="11"/>
          </p:nvPr>
        </p:nvSpPr>
        <p:spPr>
          <a:noFill/>
        </p:spPr>
        <p:txBody>
          <a:bodyPr/>
          <a:lstStyle/>
          <a:p>
            <a:fld id="{FC73E107-579B-48EB-BF93-5760F3BCA5FF}" type="slidenum">
              <a:rPr lang="x-none" smtClean="0">
                <a:cs typeface="Arial" pitchFamily="34" charset="0"/>
              </a:rPr>
              <a:pPr/>
              <a:t>229</a:t>
            </a:fld>
            <a:endParaRPr lang="en-US" smtClean="0">
              <a:cs typeface="Arial" pitchFamily="34" charset="0"/>
            </a:endParaRPr>
          </a:p>
        </p:txBody>
      </p:sp>
      <p:sp>
        <p:nvSpPr>
          <p:cNvPr id="230404" name="Rectangle 8"/>
          <p:cNvSpPr>
            <a:spLocks noChangeArrowheads="1"/>
          </p:cNvSpPr>
          <p:nvPr/>
        </p:nvSpPr>
        <p:spPr bwMode="auto">
          <a:xfrm>
            <a:off x="919163" y="1758950"/>
            <a:ext cx="7153275" cy="1877437"/>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public void unlock()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myNode.get</a:t>
            </a:r>
            <a:r>
              <a:rPr lang="en-US" sz="2000" dirty="0">
                <a:solidFill>
                  <a:schemeClr val="folHlink"/>
                </a:solidFill>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tail.compareAndSet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r>
              <a:rPr lang="en-US" sz="2000" dirty="0">
                <a:solidFill>
                  <a:schemeClr val="tx1"/>
                </a:solidFill>
                <a:latin typeface="Courier New" pitchFamily="49" charset="0"/>
              </a:rPr>
              <a:t>null</a:t>
            </a:r>
            <a:r>
              <a:rPr lang="en-US" sz="2000" dirty="0">
                <a:latin typeface="Courier New" pitchFamily="49" charset="0"/>
              </a:rPr>
              <a:t>))</a:t>
            </a:r>
          </a:p>
          <a:p>
            <a:pPr marL="342900" indent="-342900" algn="l">
              <a:spcBef>
                <a:spcPct val="20000"/>
              </a:spcBef>
            </a:pPr>
            <a:r>
              <a:rPr lang="en-US" sz="2000" dirty="0">
                <a:latin typeface="Courier New" pitchFamily="49" charset="0"/>
              </a:rPr>
              <a:t>    </a:t>
            </a:r>
            <a:r>
              <a:rPr lang="en-US" sz="2000" dirty="0" err="1">
                <a:latin typeface="Courier New" pitchFamily="49" charset="0"/>
              </a:rPr>
              <a:t>qnode.prev</a:t>
            </a:r>
            <a:r>
              <a:rPr lang="en-US" sz="2000" dirty="0">
                <a:latin typeface="Courier New" pitchFamily="49" charset="0"/>
              </a:rPr>
              <a:t> = AVAILABLE;</a:t>
            </a:r>
          </a:p>
          <a:p>
            <a:pPr marL="342900" indent="-342900" algn="l">
              <a:spcBef>
                <a:spcPct val="20000"/>
              </a:spcBef>
            </a:pPr>
            <a:r>
              <a:rPr lang="en-US" sz="2000" dirty="0">
                <a:solidFill>
                  <a:schemeClr val="folHlink"/>
                </a:solidFill>
                <a:latin typeface="Courier New" pitchFamily="49" charset="0"/>
              </a:rPr>
              <a:t>}</a:t>
            </a:r>
          </a:p>
        </p:txBody>
      </p:sp>
      <p:sp>
        <p:nvSpPr>
          <p:cNvPr id="230405" name="Rectangle 3"/>
          <p:cNvSpPr>
            <a:spLocks noGrp="1" noChangeArrowheads="1"/>
          </p:cNvSpPr>
          <p:nvPr>
            <p:ph type="title"/>
          </p:nvPr>
        </p:nvSpPr>
        <p:spPr/>
        <p:txBody>
          <a:bodyPr/>
          <a:lstStyle/>
          <a:p>
            <a:r>
              <a:rPr lang="en-US" smtClean="0"/>
              <a:t>Time-out Unlock</a:t>
            </a:r>
          </a:p>
        </p:txBody>
      </p:sp>
      <p:sp>
        <p:nvSpPr>
          <p:cNvPr id="230406" name="Text Box 6"/>
          <p:cNvSpPr txBox="1">
            <a:spLocks noChangeArrowheads="1"/>
          </p:cNvSpPr>
          <p:nvPr/>
        </p:nvSpPr>
        <p:spPr bwMode="auto">
          <a:xfrm>
            <a:off x="1385888" y="4597400"/>
            <a:ext cx="5445125" cy="156966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If CAS failed</a:t>
            </a:r>
            <a:r>
              <a:rPr lang="en-US" sz="3200" dirty="0" smtClean="0">
                <a:solidFill>
                  <a:srgbClr val="FF3300"/>
                </a:solidFill>
                <a:latin typeface="Arial" pitchFamily="34" charset="0"/>
                <a:cs typeface="Arial" pitchFamily="34" charset="0"/>
              </a:rPr>
              <a:t>:</a:t>
            </a:r>
          </a:p>
          <a:p>
            <a:pPr algn="ctr"/>
            <a:r>
              <a:rPr lang="en-US" sz="3200" dirty="0" smtClean="0">
                <a:solidFill>
                  <a:srgbClr val="FF3300"/>
                </a:solidFill>
                <a:latin typeface="Arial" pitchFamily="34" charset="0"/>
                <a:cs typeface="Arial" pitchFamily="34" charset="0"/>
              </a:rPr>
              <a:t>successor exists,</a:t>
            </a:r>
          </a:p>
          <a:p>
            <a:pPr algn="ctr"/>
            <a:r>
              <a:rPr lang="en-US" sz="3200" dirty="0" smtClean="0">
                <a:solidFill>
                  <a:srgbClr val="FF3300"/>
                </a:solidFill>
                <a:latin typeface="Arial" pitchFamily="34" charset="0"/>
                <a:cs typeface="Arial" pitchFamily="34" charset="0"/>
              </a:rPr>
              <a:t>notify it </a:t>
            </a:r>
            <a:r>
              <a:rPr lang="en-US" sz="3200" dirty="0">
                <a:solidFill>
                  <a:srgbClr val="FF3300"/>
                </a:solidFill>
                <a:latin typeface="Arial" pitchFamily="34" charset="0"/>
                <a:cs typeface="Arial" pitchFamily="34" charset="0"/>
              </a:rPr>
              <a:t>can enter</a:t>
            </a:r>
          </a:p>
        </p:txBody>
      </p:sp>
      <p:sp>
        <p:nvSpPr>
          <p:cNvPr id="230407" name="AutoShape 7"/>
          <p:cNvSpPr>
            <a:spLocks noChangeArrowheads="1"/>
          </p:cNvSpPr>
          <p:nvPr/>
        </p:nvSpPr>
        <p:spPr bwMode="auto">
          <a:xfrm>
            <a:off x="1139825" y="2503488"/>
            <a:ext cx="6086475" cy="836612"/>
          </a:xfrm>
          <a:prstGeom prst="wedgeRoundRectCallout">
            <a:avLst>
              <a:gd name="adj1" fmla="val -5319"/>
              <a:gd name="adj2" fmla="val 187000"/>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Art of Multiprocessor Programming</a:t>
            </a:r>
          </a:p>
        </p:txBody>
      </p:sp>
      <p:sp>
        <p:nvSpPr>
          <p:cNvPr id="24579" name="Slide Number Placeholder 4"/>
          <p:cNvSpPr>
            <a:spLocks noGrp="1"/>
          </p:cNvSpPr>
          <p:nvPr>
            <p:ph type="sldNum" sz="quarter" idx="11"/>
          </p:nvPr>
        </p:nvSpPr>
        <p:spPr>
          <a:noFill/>
        </p:spPr>
        <p:txBody>
          <a:bodyPr/>
          <a:lstStyle/>
          <a:p>
            <a:fld id="{9B9E99C5-044C-49F5-BE2D-D3BE0C2042C3}" type="slidenum">
              <a:rPr lang="x-none" smtClean="0">
                <a:cs typeface="Arial" pitchFamily="34" charset="0"/>
              </a:rPr>
              <a:pPr/>
              <a:t>23</a:t>
            </a:fld>
            <a:endParaRPr lang="en-US" smtClean="0">
              <a:cs typeface="Arial" pitchFamily="34" charset="0"/>
            </a:endParaRPr>
          </a:p>
        </p:txBody>
      </p:sp>
      <p:sp>
        <p:nvSpPr>
          <p:cNvPr id="24580" name="Rectangle 2"/>
          <p:cNvSpPr>
            <a:spLocks noGrp="1" noChangeArrowheads="1"/>
          </p:cNvSpPr>
          <p:nvPr>
            <p:ph type="title"/>
          </p:nvPr>
        </p:nvSpPr>
        <p:spPr/>
        <p:txBody>
          <a:bodyPr/>
          <a:lstStyle/>
          <a:p>
            <a:r>
              <a:rPr lang="en-US" smtClean="0"/>
              <a:t>Test-and-set Lock</a:t>
            </a:r>
          </a:p>
        </p:txBody>
      </p:sp>
      <p:sp>
        <p:nvSpPr>
          <p:cNvPr id="24581"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class</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TASlock</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 state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new</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endParaRPr lang="en-US" sz="2400" dirty="0">
              <a:latin typeface="Courier New" pitchFamily="49" charset="0"/>
              <a:cs typeface="Courier New" pitchFamily="49" charset="0"/>
            </a:endParaRP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void</a:t>
            </a:r>
            <a:r>
              <a:rPr lang="en-US" sz="2400" dirty="0">
                <a:latin typeface="Courier New" pitchFamily="49" charset="0"/>
                <a:cs typeface="Courier New" pitchFamily="49" charset="0"/>
              </a:rPr>
              <a:t> lock()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while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void</a:t>
            </a:r>
            <a:r>
              <a:rPr lang="en-US" sz="2400" dirty="0">
                <a:latin typeface="Courier New" pitchFamily="49" charset="0"/>
                <a:cs typeface="Courier New" pitchFamily="49" charset="0"/>
              </a:rPr>
              <a:t> unlock()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 </a:t>
            </a:r>
            <a:endParaRPr lang="en-US" sz="2400" dirty="0">
              <a:solidFill>
                <a:schemeClr val="folHlink"/>
              </a:solidFill>
              <a:latin typeface="Courier New" pitchFamily="49" charset="0"/>
            </a:endParaRP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smtClean="0"/>
              <a:t>Art of Multiprocessor Programming</a:t>
            </a:r>
          </a:p>
        </p:txBody>
      </p:sp>
      <p:sp>
        <p:nvSpPr>
          <p:cNvPr id="231427" name="Slide Number Placeholder 4"/>
          <p:cNvSpPr>
            <a:spLocks noGrp="1"/>
          </p:cNvSpPr>
          <p:nvPr>
            <p:ph type="sldNum" sz="quarter" idx="11"/>
          </p:nvPr>
        </p:nvSpPr>
        <p:spPr>
          <a:noFill/>
        </p:spPr>
        <p:txBody>
          <a:bodyPr/>
          <a:lstStyle/>
          <a:p>
            <a:fld id="{33F5C177-7917-4B76-89FB-E41B6C4AB5DF}" type="slidenum">
              <a:rPr lang="x-none" smtClean="0">
                <a:cs typeface="Arial" pitchFamily="34" charset="0"/>
              </a:rPr>
              <a:pPr/>
              <a:t>230</a:t>
            </a:fld>
            <a:endParaRPr lang="en-US" smtClean="0">
              <a:cs typeface="Arial" pitchFamily="34" charset="0"/>
            </a:endParaRPr>
          </a:p>
        </p:txBody>
      </p:sp>
      <p:sp>
        <p:nvSpPr>
          <p:cNvPr id="231428" name="Rectangle 8"/>
          <p:cNvSpPr>
            <a:spLocks noChangeArrowheads="1"/>
          </p:cNvSpPr>
          <p:nvPr/>
        </p:nvSpPr>
        <p:spPr bwMode="auto">
          <a:xfrm>
            <a:off x="1071563" y="1911350"/>
            <a:ext cx="7153275" cy="1877437"/>
          </a:xfrm>
          <a:prstGeom prst="rect">
            <a:avLst/>
          </a:prstGeom>
          <a:solidFill>
            <a:srgbClr val="FFFFCC"/>
          </a:solidFill>
          <a:ln w="9525">
            <a:noFill/>
            <a:miter lim="800000"/>
            <a:headEnd/>
            <a:tailEnd/>
          </a:ln>
        </p:spPr>
        <p:txBody>
          <a:bodyPr>
            <a:spAutoFit/>
          </a:bodyPr>
          <a:lstStyle/>
          <a:p>
            <a:pPr marL="342900" indent="-342900" algn="l">
              <a:spcBef>
                <a:spcPct val="20000"/>
              </a:spcBef>
            </a:pPr>
            <a:r>
              <a:rPr lang="en-US" sz="2000" dirty="0">
                <a:solidFill>
                  <a:schemeClr val="folHlink"/>
                </a:solidFill>
                <a:latin typeface="Courier New" pitchFamily="49" charset="0"/>
              </a:rPr>
              <a:t>public void unlock() {</a:t>
            </a:r>
          </a:p>
          <a:p>
            <a:pPr marL="342900" indent="-342900" algn="l">
              <a:spcBef>
                <a:spcPct val="20000"/>
              </a:spcBef>
            </a:pPr>
            <a:r>
              <a:rPr lang="en-US" sz="2000" dirty="0">
                <a:solidFill>
                  <a:schemeClr val="folHlink"/>
                </a:solidFill>
                <a:latin typeface="Courier New" pitchFamily="49" charset="0"/>
              </a:rPr>
              <a:t>  </a:t>
            </a:r>
            <a:r>
              <a:rPr lang="en-US" sz="2000" dirty="0" err="1" smtClean="0">
                <a:solidFill>
                  <a:schemeClr val="folHlink"/>
                </a:solidFill>
                <a:latin typeface="Courier New" pitchFamily="49" charset="0"/>
              </a:rPr>
              <a:t>QNode</a:t>
            </a:r>
            <a:r>
              <a:rPr lang="en-US" sz="2000" dirty="0" smtClean="0">
                <a:solidFill>
                  <a:schemeClr val="folHlink"/>
                </a:solidFill>
                <a:latin typeface="Courier New" pitchFamily="49" charset="0"/>
              </a:rPr>
              <a:t> </a:t>
            </a:r>
            <a:r>
              <a:rPr lang="en-US" sz="2000" dirty="0" err="1">
                <a:solidFill>
                  <a:schemeClr val="folHlink"/>
                </a:solidFill>
                <a:latin typeface="Courier New" pitchFamily="49" charset="0"/>
              </a:rPr>
              <a:t>qnode</a:t>
            </a:r>
            <a:r>
              <a:rPr lang="en-US" sz="2000" dirty="0">
                <a:solidFill>
                  <a:schemeClr val="folHlink"/>
                </a:solidFill>
                <a:latin typeface="Courier New" pitchFamily="49" charset="0"/>
              </a:rPr>
              <a:t> = </a:t>
            </a:r>
            <a:r>
              <a:rPr lang="en-US" sz="2000" dirty="0" err="1">
                <a:solidFill>
                  <a:schemeClr val="folHlink"/>
                </a:solidFill>
                <a:latin typeface="Courier New" pitchFamily="49" charset="0"/>
              </a:rPr>
              <a:t>myNode.get</a:t>
            </a:r>
            <a:r>
              <a:rPr lang="en-US" sz="2000" dirty="0">
                <a:solidFill>
                  <a:schemeClr val="folHlink"/>
                </a:solidFill>
                <a:latin typeface="Courier New" pitchFamily="49" charset="0"/>
              </a:rPr>
              <a:t>();</a:t>
            </a:r>
          </a:p>
          <a:p>
            <a:pPr marL="342900" indent="-342900" algn="l">
              <a:spcBef>
                <a:spcPct val="20000"/>
              </a:spcBef>
            </a:pPr>
            <a:r>
              <a:rPr lang="en-US" sz="2000" dirty="0">
                <a:latin typeface="Courier New" pitchFamily="49" charset="0"/>
              </a:rPr>
              <a:t>  </a:t>
            </a:r>
            <a:r>
              <a:rPr lang="en-US" sz="2000" dirty="0">
                <a:solidFill>
                  <a:schemeClr val="tx1"/>
                </a:solidFill>
                <a:latin typeface="Courier New" pitchFamily="49" charset="0"/>
              </a:rPr>
              <a:t>if</a:t>
            </a:r>
            <a:r>
              <a:rPr lang="en-US" sz="2000" dirty="0">
                <a:latin typeface="Courier New" pitchFamily="49" charset="0"/>
              </a:rPr>
              <a:t> (!</a:t>
            </a:r>
            <a:r>
              <a:rPr lang="en-US" sz="2000" dirty="0" err="1">
                <a:latin typeface="Courier New" pitchFamily="49" charset="0"/>
              </a:rPr>
              <a:t>tail.compareAndSet</a:t>
            </a:r>
            <a:r>
              <a:rPr lang="en-US" sz="2000" dirty="0">
                <a:latin typeface="Courier New" pitchFamily="49" charset="0"/>
              </a:rPr>
              <a:t>(</a:t>
            </a:r>
            <a:r>
              <a:rPr lang="en-US" sz="2000" dirty="0" err="1">
                <a:latin typeface="Courier New" pitchFamily="49" charset="0"/>
              </a:rPr>
              <a:t>qnode</a:t>
            </a:r>
            <a:r>
              <a:rPr lang="en-US" sz="2000" dirty="0">
                <a:latin typeface="Courier New" pitchFamily="49" charset="0"/>
              </a:rPr>
              <a:t>, </a:t>
            </a:r>
            <a:r>
              <a:rPr lang="en-US" sz="2000" dirty="0">
                <a:solidFill>
                  <a:schemeClr val="tx1"/>
                </a:solidFill>
                <a:latin typeface="Courier New" pitchFamily="49" charset="0"/>
              </a:rPr>
              <a:t>null</a:t>
            </a:r>
            <a:r>
              <a:rPr lang="en-US" sz="2000" dirty="0">
                <a:latin typeface="Courier New" pitchFamily="49" charset="0"/>
              </a:rPr>
              <a:t>))</a:t>
            </a:r>
          </a:p>
          <a:p>
            <a:pPr marL="342900" indent="-342900" algn="l">
              <a:spcBef>
                <a:spcPct val="20000"/>
              </a:spcBef>
            </a:pPr>
            <a:r>
              <a:rPr lang="en-US" sz="2000" dirty="0">
                <a:solidFill>
                  <a:schemeClr val="folHlink"/>
                </a:solidFill>
                <a:latin typeface="Courier New" pitchFamily="49" charset="0"/>
              </a:rPr>
              <a:t>    </a:t>
            </a:r>
            <a:r>
              <a:rPr lang="en-US" sz="2000" dirty="0" err="1">
                <a:solidFill>
                  <a:schemeClr val="folHlink"/>
                </a:solidFill>
                <a:latin typeface="Courier New" pitchFamily="49" charset="0"/>
              </a:rPr>
              <a:t>qnode.prev</a:t>
            </a:r>
            <a:r>
              <a:rPr lang="en-US" sz="2000" dirty="0">
                <a:solidFill>
                  <a:schemeClr val="folHlink"/>
                </a:solidFill>
                <a:latin typeface="Courier New" pitchFamily="49" charset="0"/>
              </a:rPr>
              <a:t> = AVAILABLE;</a:t>
            </a:r>
          </a:p>
          <a:p>
            <a:pPr marL="342900" indent="-342900" algn="l">
              <a:spcBef>
                <a:spcPct val="20000"/>
              </a:spcBef>
            </a:pPr>
            <a:r>
              <a:rPr lang="en-US" sz="2000" dirty="0">
                <a:solidFill>
                  <a:schemeClr val="folHlink"/>
                </a:solidFill>
                <a:latin typeface="Courier New" pitchFamily="49" charset="0"/>
              </a:rPr>
              <a:t>}</a:t>
            </a:r>
          </a:p>
        </p:txBody>
      </p:sp>
      <p:sp>
        <p:nvSpPr>
          <p:cNvPr id="231429" name="Rectangle 3"/>
          <p:cNvSpPr>
            <a:spLocks noGrp="1" noChangeArrowheads="1"/>
          </p:cNvSpPr>
          <p:nvPr>
            <p:ph type="title"/>
          </p:nvPr>
        </p:nvSpPr>
        <p:spPr/>
        <p:txBody>
          <a:bodyPr/>
          <a:lstStyle/>
          <a:p>
            <a:r>
              <a:rPr lang="en-US" smtClean="0"/>
              <a:t>Timing-out Lock</a:t>
            </a:r>
          </a:p>
        </p:txBody>
      </p:sp>
      <p:sp>
        <p:nvSpPr>
          <p:cNvPr id="231430" name="Text Box 6"/>
          <p:cNvSpPr txBox="1">
            <a:spLocks noChangeArrowheads="1"/>
          </p:cNvSpPr>
          <p:nvPr/>
        </p:nvSpPr>
        <p:spPr bwMode="auto">
          <a:xfrm>
            <a:off x="1773238" y="4421188"/>
            <a:ext cx="5445125" cy="156966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CAS successful: set tail to null, no clean up since no successor waiting</a:t>
            </a:r>
          </a:p>
        </p:txBody>
      </p:sp>
      <p:sp>
        <p:nvSpPr>
          <p:cNvPr id="231431" name="AutoShape 7"/>
          <p:cNvSpPr>
            <a:spLocks noChangeArrowheads="1"/>
          </p:cNvSpPr>
          <p:nvPr/>
        </p:nvSpPr>
        <p:spPr bwMode="auto">
          <a:xfrm>
            <a:off x="1241425" y="2565400"/>
            <a:ext cx="6086475" cy="493713"/>
          </a:xfrm>
          <a:prstGeom prst="wedgeRoundRectCallout">
            <a:avLst>
              <a:gd name="adj1" fmla="val -5319"/>
              <a:gd name="adj2" fmla="val 28215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40113"/>
            <a:ext cx="7772400" cy="1470025"/>
          </a:xfrm>
        </p:spPr>
        <p:txBody>
          <a:bodyPr>
            <a:normAutofit/>
          </a:bodyPr>
          <a:lstStyle/>
          <a:p>
            <a:r>
              <a:rPr lang="en-US" dirty="0" smtClean="0"/>
              <a:t>Fairness and NUMA Locks </a:t>
            </a:r>
            <a:br>
              <a:rPr lang="en-US" dirty="0" smtClean="0"/>
            </a:br>
            <a:endParaRPr lang="en-US" dirty="0"/>
          </a:p>
        </p:txBody>
      </p:sp>
      <p:sp>
        <p:nvSpPr>
          <p:cNvPr id="4" name="Content Placeholder 2"/>
          <p:cNvSpPr txBox="1">
            <a:spLocks/>
          </p:cNvSpPr>
          <p:nvPr/>
        </p:nvSpPr>
        <p:spPr bwMode="auto">
          <a:xfrm>
            <a:off x="1170739" y="2238395"/>
            <a:ext cx="6407043" cy="2912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None/>
              <a:defRPr sz="3200">
                <a:solidFill>
                  <a:srgbClr val="0000FF"/>
                </a:solidFill>
                <a:latin typeface="Arial" pitchFamily="34" charset="0"/>
                <a:ea typeface="+mn-ea"/>
                <a:cs typeface="Arial" pitchFamily="34" charset="0"/>
              </a:defRPr>
            </a:lvl1pPr>
            <a:lvl2pPr marL="457200" indent="0" algn="ctr" rtl="0" eaLnBrk="0" fontAlgn="base" hangingPunct="0">
              <a:spcBef>
                <a:spcPct val="20000"/>
              </a:spcBef>
              <a:spcAft>
                <a:spcPct val="0"/>
              </a:spcAft>
              <a:buNone/>
              <a:defRPr sz="2800">
                <a:solidFill>
                  <a:srgbClr val="0000FF"/>
                </a:solidFill>
                <a:latin typeface="Arial" pitchFamily="34" charset="0"/>
                <a:cs typeface="Arial" pitchFamily="34" charset="0"/>
              </a:defRPr>
            </a:lvl2pPr>
            <a:lvl3pPr marL="914400" indent="0" algn="ctr" rtl="0" eaLnBrk="0" fontAlgn="base" hangingPunct="0">
              <a:spcBef>
                <a:spcPct val="20000"/>
              </a:spcBef>
              <a:spcAft>
                <a:spcPct val="0"/>
              </a:spcAft>
              <a:buNone/>
              <a:defRPr sz="2400">
                <a:solidFill>
                  <a:srgbClr val="0000FF"/>
                </a:solidFill>
                <a:latin typeface="Arial" pitchFamily="34" charset="0"/>
                <a:cs typeface="Arial" pitchFamily="34" charset="0"/>
              </a:defRPr>
            </a:lvl3pPr>
            <a:lvl4pPr marL="1371600" indent="0" algn="ctr" rtl="0" eaLnBrk="0" fontAlgn="base" hangingPunct="0">
              <a:spcBef>
                <a:spcPct val="20000"/>
              </a:spcBef>
              <a:spcAft>
                <a:spcPct val="0"/>
              </a:spcAft>
              <a:buNone/>
              <a:defRPr sz="2000">
                <a:solidFill>
                  <a:srgbClr val="0000FF"/>
                </a:solidFill>
                <a:latin typeface="Arial" pitchFamily="34" charset="0"/>
                <a:cs typeface="Arial" pitchFamily="34" charset="0"/>
              </a:defRPr>
            </a:lvl4pPr>
            <a:lvl5pPr marL="1828800" indent="0" algn="ctr" rtl="0" eaLnBrk="0" fontAlgn="base" hangingPunct="0">
              <a:spcBef>
                <a:spcPct val="20000"/>
              </a:spcBef>
              <a:spcAft>
                <a:spcPct val="0"/>
              </a:spcAft>
              <a:buNone/>
              <a:defRPr sz="2000">
                <a:solidFill>
                  <a:srgbClr val="0000FF"/>
                </a:solidFill>
                <a:latin typeface="Arial" pitchFamily="34" charset="0"/>
                <a:cs typeface="Arial" pitchFamily="34" charset="0"/>
              </a:defRPr>
            </a:lvl5pPr>
            <a:lvl6pPr marL="2286000" indent="0" algn="ctr" rtl="0" eaLnBrk="0" fontAlgn="base" hangingPunct="0">
              <a:spcBef>
                <a:spcPct val="20000"/>
              </a:spcBef>
              <a:spcAft>
                <a:spcPct val="0"/>
              </a:spcAft>
              <a:buNone/>
              <a:defRPr sz="2000">
                <a:solidFill>
                  <a:srgbClr val="0000FF"/>
                </a:solidFill>
                <a:latin typeface="+mn-lt"/>
              </a:defRPr>
            </a:lvl6pPr>
            <a:lvl7pPr marL="2743200" indent="0" algn="ctr" rtl="0" eaLnBrk="0" fontAlgn="base" hangingPunct="0">
              <a:spcBef>
                <a:spcPct val="20000"/>
              </a:spcBef>
              <a:spcAft>
                <a:spcPct val="0"/>
              </a:spcAft>
              <a:buNone/>
              <a:defRPr sz="2000">
                <a:solidFill>
                  <a:srgbClr val="0000FF"/>
                </a:solidFill>
                <a:latin typeface="+mn-lt"/>
              </a:defRPr>
            </a:lvl7pPr>
            <a:lvl8pPr marL="3200400" indent="0" algn="ctr" rtl="0" eaLnBrk="0" fontAlgn="base" hangingPunct="0">
              <a:spcBef>
                <a:spcPct val="20000"/>
              </a:spcBef>
              <a:spcAft>
                <a:spcPct val="0"/>
              </a:spcAft>
              <a:buNone/>
              <a:defRPr sz="2000">
                <a:solidFill>
                  <a:srgbClr val="0000FF"/>
                </a:solidFill>
                <a:latin typeface="+mn-lt"/>
              </a:defRPr>
            </a:lvl8pPr>
            <a:lvl9pPr marL="3657600" indent="0" algn="ctr" rtl="0" eaLnBrk="0" fontAlgn="base" hangingPunct="0">
              <a:spcBef>
                <a:spcPct val="20000"/>
              </a:spcBef>
              <a:spcAft>
                <a:spcPct val="0"/>
              </a:spcAft>
              <a:buNone/>
              <a:defRPr sz="2000">
                <a:solidFill>
                  <a:srgbClr val="0000FF"/>
                </a:solidFill>
                <a:latin typeface="+mn-lt"/>
              </a:defRPr>
            </a:lvl9pPr>
          </a:lstStyle>
          <a:p>
            <a:pPr marL="457200" indent="-457200" algn="l">
              <a:buFont typeface="Arial"/>
              <a:buChar char="•"/>
            </a:pPr>
            <a:r>
              <a:rPr lang="en-US" b="0" dirty="0" smtClean="0"/>
              <a:t>MCS lock mechanics are aware of NUMA</a:t>
            </a:r>
          </a:p>
          <a:p>
            <a:pPr marL="457200" indent="-457200" algn="l">
              <a:buFont typeface="Arial"/>
              <a:buChar char="•"/>
            </a:pPr>
            <a:r>
              <a:rPr lang="en-US" b="0" dirty="0" smtClean="0"/>
              <a:t>Lock Fairness is FCFS </a:t>
            </a:r>
          </a:p>
          <a:p>
            <a:pPr marL="457200" indent="-457200" algn="l">
              <a:buFont typeface="Arial"/>
              <a:buChar char="•"/>
            </a:pPr>
            <a:r>
              <a:rPr lang="en-US" b="0" dirty="0" smtClean="0"/>
              <a:t>Is this a good fit with NUMA and Cache-Coherent NUMA machines? </a:t>
            </a:r>
          </a:p>
        </p:txBody>
      </p:sp>
    </p:spTree>
    <p:extLst>
      <p:ext uri="{BB962C8B-B14F-4D97-AF65-F5344CB8AC3E}">
        <p14:creationId xmlns:p14="http://schemas.microsoft.com/office/powerpoint/2010/main" val="885175382"/>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682"/>
            <a:ext cx="7772400" cy="1143000"/>
          </a:xfrm>
        </p:spPr>
        <p:txBody>
          <a:bodyPr>
            <a:normAutofit fontScale="90000"/>
          </a:bodyPr>
          <a:lstStyle/>
          <a:p>
            <a:pPr rtl="1">
              <a:lnSpc>
                <a:spcPct val="90000"/>
              </a:lnSpc>
            </a:pPr>
            <a:r>
              <a:rPr lang="en-US" dirty="0" smtClean="0">
                <a:solidFill>
                  <a:schemeClr val="tx1"/>
                </a:solidFill>
              </a:rPr>
              <a:t>Lock Data Access in NUMA </a:t>
            </a:r>
            <a:r>
              <a:rPr lang="en-US" dirty="0">
                <a:solidFill>
                  <a:schemeClr val="tx1"/>
                </a:solidFill>
              </a:rPr>
              <a:t/>
            </a:r>
            <a:br>
              <a:rPr lang="en-US" dirty="0">
                <a:solidFill>
                  <a:schemeClr val="tx1"/>
                </a:solidFill>
              </a:rPr>
            </a:br>
            <a:r>
              <a:rPr lang="en-US" dirty="0" smtClean="0">
                <a:solidFill>
                  <a:schemeClr val="tx1"/>
                </a:solidFill>
              </a:rPr>
              <a:t>Machine </a:t>
            </a:r>
            <a:endParaRPr lang="en-US" dirty="0">
              <a:solidFill>
                <a:schemeClr val="tx1"/>
              </a:solidFill>
            </a:endParaRPr>
          </a:p>
        </p:txBody>
      </p:sp>
      <p:sp>
        <p:nvSpPr>
          <p:cNvPr id="5" name="Rounded Rectangle 4"/>
          <p:cNvSpPr/>
          <p:nvPr/>
        </p:nvSpPr>
        <p:spPr>
          <a:xfrm>
            <a:off x="2305641" y="167245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p:nvSpPr>
        <p:spPr>
          <a:xfrm>
            <a:off x="2305641" y="4214072"/>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20" name="Group 309"/>
          <p:cNvGrpSpPr>
            <a:grpSpLocks/>
          </p:cNvGrpSpPr>
          <p:nvPr/>
        </p:nvGrpSpPr>
        <p:grpSpPr bwMode="auto">
          <a:xfrm>
            <a:off x="5645934" y="1887417"/>
            <a:ext cx="774826" cy="891911"/>
            <a:chOff x="2496" y="2725"/>
            <a:chExt cx="712" cy="739"/>
          </a:xfrm>
        </p:grpSpPr>
        <p:sp>
          <p:nvSpPr>
            <p:cNvPr id="21"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2"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3" name="Group 312"/>
            <p:cNvGrpSpPr>
              <a:grpSpLocks/>
            </p:cNvGrpSpPr>
            <p:nvPr/>
          </p:nvGrpSpPr>
          <p:grpSpPr bwMode="auto">
            <a:xfrm>
              <a:off x="3072" y="2832"/>
              <a:ext cx="136" cy="632"/>
              <a:chOff x="3072" y="2832"/>
              <a:chExt cx="136" cy="632"/>
            </a:xfrm>
          </p:grpSpPr>
          <p:sp>
            <p:nvSpPr>
              <p:cNvPr id="28"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9"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0"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4" name="Group 316"/>
            <p:cNvGrpSpPr>
              <a:grpSpLocks/>
            </p:cNvGrpSpPr>
            <p:nvPr/>
          </p:nvGrpSpPr>
          <p:grpSpPr bwMode="auto">
            <a:xfrm flipH="1">
              <a:off x="2496" y="2832"/>
              <a:ext cx="136" cy="632"/>
              <a:chOff x="3072" y="2832"/>
              <a:chExt cx="136" cy="632"/>
            </a:xfrm>
          </p:grpSpPr>
          <p:sp>
            <p:nvSpPr>
              <p:cNvPr id="25"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6"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7"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54" name="Group 309"/>
          <p:cNvGrpSpPr>
            <a:grpSpLocks/>
          </p:cNvGrpSpPr>
          <p:nvPr/>
        </p:nvGrpSpPr>
        <p:grpSpPr bwMode="auto">
          <a:xfrm>
            <a:off x="4679273" y="1887417"/>
            <a:ext cx="774826" cy="891911"/>
            <a:chOff x="2496" y="2725"/>
            <a:chExt cx="712" cy="739"/>
          </a:xfrm>
        </p:grpSpPr>
        <p:sp>
          <p:nvSpPr>
            <p:cNvPr id="55"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56"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57" name="Group 312"/>
            <p:cNvGrpSpPr>
              <a:grpSpLocks/>
            </p:cNvGrpSpPr>
            <p:nvPr/>
          </p:nvGrpSpPr>
          <p:grpSpPr bwMode="auto">
            <a:xfrm>
              <a:off x="3072" y="2832"/>
              <a:ext cx="136" cy="632"/>
              <a:chOff x="3072" y="2832"/>
              <a:chExt cx="136" cy="632"/>
            </a:xfrm>
          </p:grpSpPr>
          <p:sp>
            <p:nvSpPr>
              <p:cNvPr id="62"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63"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64"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58" name="Group 316"/>
            <p:cNvGrpSpPr>
              <a:grpSpLocks/>
            </p:cNvGrpSpPr>
            <p:nvPr/>
          </p:nvGrpSpPr>
          <p:grpSpPr bwMode="auto">
            <a:xfrm flipH="1">
              <a:off x="2496" y="2832"/>
              <a:ext cx="136" cy="632"/>
              <a:chOff x="3072" y="2832"/>
              <a:chExt cx="136" cy="632"/>
            </a:xfrm>
          </p:grpSpPr>
          <p:sp>
            <p:nvSpPr>
              <p:cNvPr id="59"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60"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61"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131" name="Group 309"/>
          <p:cNvGrpSpPr>
            <a:grpSpLocks/>
          </p:cNvGrpSpPr>
          <p:nvPr/>
        </p:nvGrpSpPr>
        <p:grpSpPr bwMode="auto">
          <a:xfrm>
            <a:off x="3752505" y="1887417"/>
            <a:ext cx="774826" cy="891911"/>
            <a:chOff x="2496" y="2725"/>
            <a:chExt cx="712" cy="739"/>
          </a:xfrm>
        </p:grpSpPr>
        <p:sp>
          <p:nvSpPr>
            <p:cNvPr id="132"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133"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134" name="Group 312"/>
            <p:cNvGrpSpPr>
              <a:grpSpLocks/>
            </p:cNvGrpSpPr>
            <p:nvPr/>
          </p:nvGrpSpPr>
          <p:grpSpPr bwMode="auto">
            <a:xfrm>
              <a:off x="3072" y="2832"/>
              <a:ext cx="136" cy="632"/>
              <a:chOff x="3072" y="2832"/>
              <a:chExt cx="136" cy="632"/>
            </a:xfrm>
          </p:grpSpPr>
          <p:sp>
            <p:nvSpPr>
              <p:cNvPr id="139"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40"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41"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135" name="Group 316"/>
            <p:cNvGrpSpPr>
              <a:grpSpLocks/>
            </p:cNvGrpSpPr>
            <p:nvPr/>
          </p:nvGrpSpPr>
          <p:grpSpPr bwMode="auto">
            <a:xfrm flipH="1">
              <a:off x="2496" y="2832"/>
              <a:ext cx="136" cy="632"/>
              <a:chOff x="3072" y="2832"/>
              <a:chExt cx="136" cy="632"/>
            </a:xfrm>
          </p:grpSpPr>
          <p:sp>
            <p:nvSpPr>
              <p:cNvPr id="136"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37"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38"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142" name="Group 309"/>
          <p:cNvGrpSpPr>
            <a:grpSpLocks/>
          </p:cNvGrpSpPr>
          <p:nvPr/>
        </p:nvGrpSpPr>
        <p:grpSpPr bwMode="auto">
          <a:xfrm>
            <a:off x="2785844" y="1887417"/>
            <a:ext cx="774826" cy="891911"/>
            <a:chOff x="2496" y="2725"/>
            <a:chExt cx="712" cy="739"/>
          </a:xfrm>
        </p:grpSpPr>
        <p:sp>
          <p:nvSpPr>
            <p:cNvPr id="143"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144"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145" name="Group 312"/>
            <p:cNvGrpSpPr>
              <a:grpSpLocks/>
            </p:cNvGrpSpPr>
            <p:nvPr/>
          </p:nvGrpSpPr>
          <p:grpSpPr bwMode="auto">
            <a:xfrm>
              <a:off x="3072" y="2832"/>
              <a:ext cx="136" cy="632"/>
              <a:chOff x="3072" y="2832"/>
              <a:chExt cx="136" cy="632"/>
            </a:xfrm>
          </p:grpSpPr>
          <p:sp>
            <p:nvSpPr>
              <p:cNvPr id="150"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51"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52"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146" name="Group 316"/>
            <p:cNvGrpSpPr>
              <a:grpSpLocks/>
            </p:cNvGrpSpPr>
            <p:nvPr/>
          </p:nvGrpSpPr>
          <p:grpSpPr bwMode="auto">
            <a:xfrm flipH="1">
              <a:off x="2496" y="2832"/>
              <a:ext cx="136" cy="632"/>
              <a:chOff x="3072" y="2832"/>
              <a:chExt cx="136" cy="632"/>
            </a:xfrm>
          </p:grpSpPr>
          <p:sp>
            <p:nvSpPr>
              <p:cNvPr id="147"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48"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49"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175" name="Group 309"/>
          <p:cNvGrpSpPr>
            <a:grpSpLocks/>
          </p:cNvGrpSpPr>
          <p:nvPr/>
        </p:nvGrpSpPr>
        <p:grpSpPr bwMode="auto">
          <a:xfrm>
            <a:off x="5631787" y="2922073"/>
            <a:ext cx="774826" cy="891911"/>
            <a:chOff x="2496" y="2725"/>
            <a:chExt cx="712" cy="739"/>
          </a:xfrm>
        </p:grpSpPr>
        <p:sp>
          <p:nvSpPr>
            <p:cNvPr id="176"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177"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178" name="Group 312"/>
            <p:cNvGrpSpPr>
              <a:grpSpLocks/>
            </p:cNvGrpSpPr>
            <p:nvPr/>
          </p:nvGrpSpPr>
          <p:grpSpPr bwMode="auto">
            <a:xfrm>
              <a:off x="3072" y="2832"/>
              <a:ext cx="136" cy="632"/>
              <a:chOff x="3072" y="2832"/>
              <a:chExt cx="136" cy="632"/>
            </a:xfrm>
          </p:grpSpPr>
          <p:sp>
            <p:nvSpPr>
              <p:cNvPr id="183"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84"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85"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179" name="Group 316"/>
            <p:cNvGrpSpPr>
              <a:grpSpLocks/>
            </p:cNvGrpSpPr>
            <p:nvPr/>
          </p:nvGrpSpPr>
          <p:grpSpPr bwMode="auto">
            <a:xfrm flipH="1">
              <a:off x="2496" y="2832"/>
              <a:ext cx="136" cy="632"/>
              <a:chOff x="3072" y="2832"/>
              <a:chExt cx="136" cy="632"/>
            </a:xfrm>
          </p:grpSpPr>
          <p:sp>
            <p:nvSpPr>
              <p:cNvPr id="180"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81"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82"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186" name="Group 309"/>
          <p:cNvGrpSpPr>
            <a:grpSpLocks/>
          </p:cNvGrpSpPr>
          <p:nvPr/>
        </p:nvGrpSpPr>
        <p:grpSpPr bwMode="auto">
          <a:xfrm>
            <a:off x="4665126" y="2922073"/>
            <a:ext cx="774826" cy="891911"/>
            <a:chOff x="2496" y="2725"/>
            <a:chExt cx="712" cy="739"/>
          </a:xfrm>
        </p:grpSpPr>
        <p:sp>
          <p:nvSpPr>
            <p:cNvPr id="187"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188"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189" name="Group 312"/>
            <p:cNvGrpSpPr>
              <a:grpSpLocks/>
            </p:cNvGrpSpPr>
            <p:nvPr/>
          </p:nvGrpSpPr>
          <p:grpSpPr bwMode="auto">
            <a:xfrm>
              <a:off x="3072" y="2832"/>
              <a:ext cx="136" cy="632"/>
              <a:chOff x="3072" y="2832"/>
              <a:chExt cx="136" cy="632"/>
            </a:xfrm>
          </p:grpSpPr>
          <p:sp>
            <p:nvSpPr>
              <p:cNvPr id="194"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95"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96"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190" name="Group 316"/>
            <p:cNvGrpSpPr>
              <a:grpSpLocks/>
            </p:cNvGrpSpPr>
            <p:nvPr/>
          </p:nvGrpSpPr>
          <p:grpSpPr bwMode="auto">
            <a:xfrm flipH="1">
              <a:off x="2496" y="2832"/>
              <a:ext cx="136" cy="632"/>
              <a:chOff x="3072" y="2832"/>
              <a:chExt cx="136" cy="632"/>
            </a:xfrm>
          </p:grpSpPr>
          <p:sp>
            <p:nvSpPr>
              <p:cNvPr id="191"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92"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193"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197" name="Group 309"/>
          <p:cNvGrpSpPr>
            <a:grpSpLocks/>
          </p:cNvGrpSpPr>
          <p:nvPr/>
        </p:nvGrpSpPr>
        <p:grpSpPr bwMode="auto">
          <a:xfrm>
            <a:off x="3738358" y="2922073"/>
            <a:ext cx="774826" cy="891911"/>
            <a:chOff x="2496" y="2725"/>
            <a:chExt cx="712" cy="739"/>
          </a:xfrm>
        </p:grpSpPr>
        <p:sp>
          <p:nvSpPr>
            <p:cNvPr id="198"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199"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00" name="Group 312"/>
            <p:cNvGrpSpPr>
              <a:grpSpLocks/>
            </p:cNvGrpSpPr>
            <p:nvPr/>
          </p:nvGrpSpPr>
          <p:grpSpPr bwMode="auto">
            <a:xfrm>
              <a:off x="3072" y="2832"/>
              <a:ext cx="136" cy="632"/>
              <a:chOff x="3072" y="2832"/>
              <a:chExt cx="136" cy="632"/>
            </a:xfrm>
          </p:grpSpPr>
          <p:sp>
            <p:nvSpPr>
              <p:cNvPr id="205"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06"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07"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01" name="Group 316"/>
            <p:cNvGrpSpPr>
              <a:grpSpLocks/>
            </p:cNvGrpSpPr>
            <p:nvPr/>
          </p:nvGrpSpPr>
          <p:grpSpPr bwMode="auto">
            <a:xfrm flipH="1">
              <a:off x="2496" y="2832"/>
              <a:ext cx="136" cy="632"/>
              <a:chOff x="3072" y="2832"/>
              <a:chExt cx="136" cy="632"/>
            </a:xfrm>
          </p:grpSpPr>
          <p:sp>
            <p:nvSpPr>
              <p:cNvPr id="202"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03"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04"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08" name="Group 309"/>
          <p:cNvGrpSpPr>
            <a:grpSpLocks/>
          </p:cNvGrpSpPr>
          <p:nvPr/>
        </p:nvGrpSpPr>
        <p:grpSpPr bwMode="auto">
          <a:xfrm>
            <a:off x="2771697" y="2922073"/>
            <a:ext cx="774826" cy="891911"/>
            <a:chOff x="2496" y="2725"/>
            <a:chExt cx="712" cy="739"/>
          </a:xfrm>
        </p:grpSpPr>
        <p:sp>
          <p:nvSpPr>
            <p:cNvPr id="209"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10"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11" name="Group 312"/>
            <p:cNvGrpSpPr>
              <a:grpSpLocks/>
            </p:cNvGrpSpPr>
            <p:nvPr/>
          </p:nvGrpSpPr>
          <p:grpSpPr bwMode="auto">
            <a:xfrm>
              <a:off x="3072" y="2832"/>
              <a:ext cx="136" cy="632"/>
              <a:chOff x="3072" y="2832"/>
              <a:chExt cx="136" cy="632"/>
            </a:xfrm>
          </p:grpSpPr>
          <p:sp>
            <p:nvSpPr>
              <p:cNvPr id="216"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17"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18"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12" name="Group 316"/>
            <p:cNvGrpSpPr>
              <a:grpSpLocks/>
            </p:cNvGrpSpPr>
            <p:nvPr/>
          </p:nvGrpSpPr>
          <p:grpSpPr bwMode="auto">
            <a:xfrm flipH="1">
              <a:off x="2496" y="2832"/>
              <a:ext cx="136" cy="632"/>
              <a:chOff x="3072" y="2832"/>
              <a:chExt cx="136" cy="632"/>
            </a:xfrm>
          </p:grpSpPr>
          <p:sp>
            <p:nvSpPr>
              <p:cNvPr id="213"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14"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15"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19" name="Group 309"/>
          <p:cNvGrpSpPr>
            <a:grpSpLocks/>
          </p:cNvGrpSpPr>
          <p:nvPr/>
        </p:nvGrpSpPr>
        <p:grpSpPr bwMode="auto">
          <a:xfrm>
            <a:off x="5619402" y="4403886"/>
            <a:ext cx="774826" cy="891911"/>
            <a:chOff x="2496" y="2725"/>
            <a:chExt cx="712" cy="739"/>
          </a:xfrm>
        </p:grpSpPr>
        <p:sp>
          <p:nvSpPr>
            <p:cNvPr id="220"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21"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22" name="Group 312"/>
            <p:cNvGrpSpPr>
              <a:grpSpLocks/>
            </p:cNvGrpSpPr>
            <p:nvPr/>
          </p:nvGrpSpPr>
          <p:grpSpPr bwMode="auto">
            <a:xfrm>
              <a:off x="3072" y="2832"/>
              <a:ext cx="136" cy="632"/>
              <a:chOff x="3072" y="2832"/>
              <a:chExt cx="136" cy="632"/>
            </a:xfrm>
          </p:grpSpPr>
          <p:sp>
            <p:nvSpPr>
              <p:cNvPr id="227"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28"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29"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23" name="Group 316"/>
            <p:cNvGrpSpPr>
              <a:grpSpLocks/>
            </p:cNvGrpSpPr>
            <p:nvPr/>
          </p:nvGrpSpPr>
          <p:grpSpPr bwMode="auto">
            <a:xfrm flipH="1">
              <a:off x="2496" y="2832"/>
              <a:ext cx="136" cy="632"/>
              <a:chOff x="3072" y="2832"/>
              <a:chExt cx="136" cy="632"/>
            </a:xfrm>
          </p:grpSpPr>
          <p:sp>
            <p:nvSpPr>
              <p:cNvPr id="224"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25"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26"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30" name="Group 309"/>
          <p:cNvGrpSpPr>
            <a:grpSpLocks/>
          </p:cNvGrpSpPr>
          <p:nvPr/>
        </p:nvGrpSpPr>
        <p:grpSpPr bwMode="auto">
          <a:xfrm>
            <a:off x="4652741" y="4403886"/>
            <a:ext cx="774826" cy="891911"/>
            <a:chOff x="2496" y="2725"/>
            <a:chExt cx="712" cy="739"/>
          </a:xfrm>
        </p:grpSpPr>
        <p:sp>
          <p:nvSpPr>
            <p:cNvPr id="231"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32"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33" name="Group 312"/>
            <p:cNvGrpSpPr>
              <a:grpSpLocks/>
            </p:cNvGrpSpPr>
            <p:nvPr/>
          </p:nvGrpSpPr>
          <p:grpSpPr bwMode="auto">
            <a:xfrm>
              <a:off x="3072" y="2832"/>
              <a:ext cx="136" cy="632"/>
              <a:chOff x="3072" y="2832"/>
              <a:chExt cx="136" cy="632"/>
            </a:xfrm>
          </p:grpSpPr>
          <p:sp>
            <p:nvSpPr>
              <p:cNvPr id="238"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39"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40"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34" name="Group 316"/>
            <p:cNvGrpSpPr>
              <a:grpSpLocks/>
            </p:cNvGrpSpPr>
            <p:nvPr/>
          </p:nvGrpSpPr>
          <p:grpSpPr bwMode="auto">
            <a:xfrm flipH="1">
              <a:off x="2496" y="2832"/>
              <a:ext cx="136" cy="632"/>
              <a:chOff x="3072" y="2832"/>
              <a:chExt cx="136" cy="632"/>
            </a:xfrm>
          </p:grpSpPr>
          <p:sp>
            <p:nvSpPr>
              <p:cNvPr id="235"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36"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37"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41" name="Group 309"/>
          <p:cNvGrpSpPr>
            <a:grpSpLocks/>
          </p:cNvGrpSpPr>
          <p:nvPr/>
        </p:nvGrpSpPr>
        <p:grpSpPr bwMode="auto">
          <a:xfrm>
            <a:off x="3725973" y="4403886"/>
            <a:ext cx="774826" cy="891911"/>
            <a:chOff x="2496" y="2725"/>
            <a:chExt cx="712" cy="739"/>
          </a:xfrm>
        </p:grpSpPr>
        <p:sp>
          <p:nvSpPr>
            <p:cNvPr id="242"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43"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44" name="Group 312"/>
            <p:cNvGrpSpPr>
              <a:grpSpLocks/>
            </p:cNvGrpSpPr>
            <p:nvPr/>
          </p:nvGrpSpPr>
          <p:grpSpPr bwMode="auto">
            <a:xfrm>
              <a:off x="3072" y="2832"/>
              <a:ext cx="136" cy="632"/>
              <a:chOff x="3072" y="2832"/>
              <a:chExt cx="136" cy="632"/>
            </a:xfrm>
          </p:grpSpPr>
          <p:sp>
            <p:nvSpPr>
              <p:cNvPr id="249"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50"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51"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45" name="Group 316"/>
            <p:cNvGrpSpPr>
              <a:grpSpLocks/>
            </p:cNvGrpSpPr>
            <p:nvPr/>
          </p:nvGrpSpPr>
          <p:grpSpPr bwMode="auto">
            <a:xfrm flipH="1">
              <a:off x="2496" y="2832"/>
              <a:ext cx="136" cy="632"/>
              <a:chOff x="3072" y="2832"/>
              <a:chExt cx="136" cy="632"/>
            </a:xfrm>
          </p:grpSpPr>
          <p:sp>
            <p:nvSpPr>
              <p:cNvPr id="246"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47"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48"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52" name="Group 309"/>
          <p:cNvGrpSpPr>
            <a:grpSpLocks/>
          </p:cNvGrpSpPr>
          <p:nvPr/>
        </p:nvGrpSpPr>
        <p:grpSpPr bwMode="auto">
          <a:xfrm>
            <a:off x="2759312" y="4403886"/>
            <a:ext cx="774826" cy="891911"/>
            <a:chOff x="2496" y="2725"/>
            <a:chExt cx="712" cy="739"/>
          </a:xfrm>
        </p:grpSpPr>
        <p:sp>
          <p:nvSpPr>
            <p:cNvPr id="253"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54"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55" name="Group 312"/>
            <p:cNvGrpSpPr>
              <a:grpSpLocks/>
            </p:cNvGrpSpPr>
            <p:nvPr/>
          </p:nvGrpSpPr>
          <p:grpSpPr bwMode="auto">
            <a:xfrm>
              <a:off x="3072" y="2832"/>
              <a:ext cx="136" cy="632"/>
              <a:chOff x="3072" y="2832"/>
              <a:chExt cx="136" cy="632"/>
            </a:xfrm>
          </p:grpSpPr>
          <p:sp>
            <p:nvSpPr>
              <p:cNvPr id="260"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61"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62"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56" name="Group 316"/>
            <p:cNvGrpSpPr>
              <a:grpSpLocks/>
            </p:cNvGrpSpPr>
            <p:nvPr/>
          </p:nvGrpSpPr>
          <p:grpSpPr bwMode="auto">
            <a:xfrm flipH="1">
              <a:off x="2496" y="2832"/>
              <a:ext cx="136" cy="632"/>
              <a:chOff x="3072" y="2832"/>
              <a:chExt cx="136" cy="632"/>
            </a:xfrm>
          </p:grpSpPr>
          <p:sp>
            <p:nvSpPr>
              <p:cNvPr id="257"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58"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59"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63" name="Group 309"/>
          <p:cNvGrpSpPr>
            <a:grpSpLocks/>
          </p:cNvGrpSpPr>
          <p:nvPr/>
        </p:nvGrpSpPr>
        <p:grpSpPr bwMode="auto">
          <a:xfrm>
            <a:off x="5605255" y="5438542"/>
            <a:ext cx="774826" cy="891911"/>
            <a:chOff x="2496" y="2725"/>
            <a:chExt cx="712" cy="739"/>
          </a:xfrm>
        </p:grpSpPr>
        <p:sp>
          <p:nvSpPr>
            <p:cNvPr id="264"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65"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66" name="Group 312"/>
            <p:cNvGrpSpPr>
              <a:grpSpLocks/>
            </p:cNvGrpSpPr>
            <p:nvPr/>
          </p:nvGrpSpPr>
          <p:grpSpPr bwMode="auto">
            <a:xfrm>
              <a:off x="3072" y="2832"/>
              <a:ext cx="136" cy="632"/>
              <a:chOff x="3072" y="2832"/>
              <a:chExt cx="136" cy="632"/>
            </a:xfrm>
          </p:grpSpPr>
          <p:sp>
            <p:nvSpPr>
              <p:cNvPr id="271"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72"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73"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67" name="Group 316"/>
            <p:cNvGrpSpPr>
              <a:grpSpLocks/>
            </p:cNvGrpSpPr>
            <p:nvPr/>
          </p:nvGrpSpPr>
          <p:grpSpPr bwMode="auto">
            <a:xfrm flipH="1">
              <a:off x="2496" y="2832"/>
              <a:ext cx="136" cy="632"/>
              <a:chOff x="3072" y="2832"/>
              <a:chExt cx="136" cy="632"/>
            </a:xfrm>
          </p:grpSpPr>
          <p:sp>
            <p:nvSpPr>
              <p:cNvPr id="268"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69"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70"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74" name="Group 309"/>
          <p:cNvGrpSpPr>
            <a:grpSpLocks/>
          </p:cNvGrpSpPr>
          <p:nvPr/>
        </p:nvGrpSpPr>
        <p:grpSpPr bwMode="auto">
          <a:xfrm>
            <a:off x="4638594" y="5438542"/>
            <a:ext cx="774826" cy="891911"/>
            <a:chOff x="2496" y="2725"/>
            <a:chExt cx="712" cy="739"/>
          </a:xfrm>
        </p:grpSpPr>
        <p:sp>
          <p:nvSpPr>
            <p:cNvPr id="275"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76"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77" name="Group 312"/>
            <p:cNvGrpSpPr>
              <a:grpSpLocks/>
            </p:cNvGrpSpPr>
            <p:nvPr/>
          </p:nvGrpSpPr>
          <p:grpSpPr bwMode="auto">
            <a:xfrm>
              <a:off x="3072" y="2832"/>
              <a:ext cx="136" cy="632"/>
              <a:chOff x="3072" y="2832"/>
              <a:chExt cx="136" cy="632"/>
            </a:xfrm>
          </p:grpSpPr>
          <p:sp>
            <p:nvSpPr>
              <p:cNvPr id="282"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83"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84"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78" name="Group 316"/>
            <p:cNvGrpSpPr>
              <a:grpSpLocks/>
            </p:cNvGrpSpPr>
            <p:nvPr/>
          </p:nvGrpSpPr>
          <p:grpSpPr bwMode="auto">
            <a:xfrm flipH="1">
              <a:off x="2496" y="2832"/>
              <a:ext cx="136" cy="632"/>
              <a:chOff x="3072" y="2832"/>
              <a:chExt cx="136" cy="632"/>
            </a:xfrm>
          </p:grpSpPr>
          <p:sp>
            <p:nvSpPr>
              <p:cNvPr id="279"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80"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81"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85" name="Group 309"/>
          <p:cNvGrpSpPr>
            <a:grpSpLocks/>
          </p:cNvGrpSpPr>
          <p:nvPr/>
        </p:nvGrpSpPr>
        <p:grpSpPr bwMode="auto">
          <a:xfrm>
            <a:off x="3711826" y="5438542"/>
            <a:ext cx="774826" cy="891911"/>
            <a:chOff x="2496" y="2725"/>
            <a:chExt cx="712" cy="739"/>
          </a:xfrm>
        </p:grpSpPr>
        <p:sp>
          <p:nvSpPr>
            <p:cNvPr id="286"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87"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88" name="Group 312"/>
            <p:cNvGrpSpPr>
              <a:grpSpLocks/>
            </p:cNvGrpSpPr>
            <p:nvPr/>
          </p:nvGrpSpPr>
          <p:grpSpPr bwMode="auto">
            <a:xfrm>
              <a:off x="3072" y="2832"/>
              <a:ext cx="136" cy="632"/>
              <a:chOff x="3072" y="2832"/>
              <a:chExt cx="136" cy="632"/>
            </a:xfrm>
          </p:grpSpPr>
          <p:sp>
            <p:nvSpPr>
              <p:cNvPr id="293"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94"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95"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289" name="Group 316"/>
            <p:cNvGrpSpPr>
              <a:grpSpLocks/>
            </p:cNvGrpSpPr>
            <p:nvPr/>
          </p:nvGrpSpPr>
          <p:grpSpPr bwMode="auto">
            <a:xfrm flipH="1">
              <a:off x="2496" y="2832"/>
              <a:ext cx="136" cy="632"/>
              <a:chOff x="3072" y="2832"/>
              <a:chExt cx="136" cy="632"/>
            </a:xfrm>
          </p:grpSpPr>
          <p:sp>
            <p:nvSpPr>
              <p:cNvPr id="290"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91"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292"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296" name="Group 309"/>
          <p:cNvGrpSpPr>
            <a:grpSpLocks/>
          </p:cNvGrpSpPr>
          <p:nvPr/>
        </p:nvGrpSpPr>
        <p:grpSpPr bwMode="auto">
          <a:xfrm>
            <a:off x="2745165" y="5438542"/>
            <a:ext cx="774826" cy="891911"/>
            <a:chOff x="2496" y="2725"/>
            <a:chExt cx="712" cy="739"/>
          </a:xfrm>
        </p:grpSpPr>
        <p:sp>
          <p:nvSpPr>
            <p:cNvPr id="297"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298"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accent2"/>
            </a:solidFill>
            <a:ln w="3175">
              <a:solidFill>
                <a:schemeClr val="tx1"/>
              </a:solidFill>
              <a:round/>
              <a:headEnd/>
              <a:tailEnd/>
            </a:ln>
          </p:spPr>
          <p:txBody>
            <a:bodyPr wrap="none" anchor="ctr"/>
            <a:lstStyle/>
            <a:p>
              <a:endParaRPr lang="en-US"/>
            </a:p>
          </p:txBody>
        </p:sp>
        <p:grpSp>
          <p:nvGrpSpPr>
            <p:cNvPr id="299" name="Group 312"/>
            <p:cNvGrpSpPr>
              <a:grpSpLocks/>
            </p:cNvGrpSpPr>
            <p:nvPr/>
          </p:nvGrpSpPr>
          <p:grpSpPr bwMode="auto">
            <a:xfrm>
              <a:off x="3072" y="2832"/>
              <a:ext cx="136" cy="632"/>
              <a:chOff x="3072" y="2832"/>
              <a:chExt cx="136" cy="632"/>
            </a:xfrm>
          </p:grpSpPr>
          <p:sp>
            <p:nvSpPr>
              <p:cNvPr id="304"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05"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06"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300" name="Group 316"/>
            <p:cNvGrpSpPr>
              <a:grpSpLocks/>
            </p:cNvGrpSpPr>
            <p:nvPr/>
          </p:nvGrpSpPr>
          <p:grpSpPr bwMode="auto">
            <a:xfrm flipH="1">
              <a:off x="2496" y="2832"/>
              <a:ext cx="136" cy="632"/>
              <a:chOff x="3072" y="2832"/>
              <a:chExt cx="136" cy="632"/>
            </a:xfrm>
          </p:grpSpPr>
          <p:sp>
            <p:nvSpPr>
              <p:cNvPr id="301"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02"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03"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sp>
        <p:nvSpPr>
          <p:cNvPr id="307" name="TextBox 306"/>
          <p:cNvSpPr txBox="1"/>
          <p:nvPr/>
        </p:nvSpPr>
        <p:spPr>
          <a:xfrm>
            <a:off x="882813" y="2523373"/>
            <a:ext cx="1210788" cy="461665"/>
          </a:xfrm>
          <a:prstGeom prst="rect">
            <a:avLst/>
          </a:prstGeom>
          <a:noFill/>
        </p:spPr>
        <p:txBody>
          <a:bodyPr wrap="none" rtlCol="0">
            <a:spAutoFit/>
          </a:bodyPr>
          <a:lstStyle/>
          <a:p>
            <a:r>
              <a:rPr lang="en-US" sz="2400" dirty="0" smtClean="0">
                <a:latin typeface="Arial"/>
                <a:cs typeface="Arial"/>
              </a:rPr>
              <a:t>Node 1</a:t>
            </a:r>
            <a:endParaRPr lang="en-US" sz="2400" dirty="0">
              <a:latin typeface="Arial"/>
              <a:cs typeface="Arial"/>
            </a:endParaRPr>
          </a:p>
        </p:txBody>
      </p:sp>
      <p:sp>
        <p:nvSpPr>
          <p:cNvPr id="310" name="Rectangle 42"/>
          <p:cNvSpPr>
            <a:spLocks noChangeArrowheads="1"/>
          </p:cNvSpPr>
          <p:nvPr/>
        </p:nvSpPr>
        <p:spPr bwMode="auto">
          <a:xfrm>
            <a:off x="7088701" y="4422906"/>
            <a:ext cx="695692" cy="592983"/>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MCS</a:t>
            </a:r>
          </a:p>
          <a:p>
            <a:pPr algn="l" rtl="1">
              <a:lnSpc>
                <a:spcPct val="90000"/>
              </a:lnSpc>
            </a:pPr>
            <a:r>
              <a:rPr lang="en-US" sz="1800" b="0" dirty="0">
                <a:solidFill>
                  <a:schemeClr val="tx1"/>
                </a:solidFill>
                <a:latin typeface="Arial" pitchFamily="34" charset="0"/>
              </a:rPr>
              <a:t>l</a:t>
            </a:r>
            <a:r>
              <a:rPr lang="en-US" sz="1800" b="0" dirty="0" smtClean="0">
                <a:solidFill>
                  <a:schemeClr val="tx1"/>
                </a:solidFill>
                <a:latin typeface="Arial" pitchFamily="34" charset="0"/>
              </a:rPr>
              <a:t>ock</a:t>
            </a:r>
            <a:endParaRPr lang="en-US" sz="1800" b="0" dirty="0">
              <a:solidFill>
                <a:schemeClr val="tx1"/>
              </a:solidFill>
              <a:latin typeface="Arial" pitchFamily="34" charset="0"/>
            </a:endParaRPr>
          </a:p>
        </p:txBody>
      </p:sp>
      <p:grpSp>
        <p:nvGrpSpPr>
          <p:cNvPr id="311" name="Group 54"/>
          <p:cNvGrpSpPr>
            <a:grpSpLocks/>
          </p:cNvGrpSpPr>
          <p:nvPr/>
        </p:nvGrpSpPr>
        <p:grpSpPr bwMode="auto">
          <a:xfrm>
            <a:off x="7251796" y="3658790"/>
            <a:ext cx="474663" cy="676275"/>
            <a:chOff x="4300" y="2246"/>
            <a:chExt cx="400" cy="571"/>
          </a:xfrm>
        </p:grpSpPr>
        <p:sp>
          <p:nvSpPr>
            <p:cNvPr id="312"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313"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p>
          </p:txBody>
        </p:sp>
        <p:sp>
          <p:nvSpPr>
            <p:cNvPr id="314"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315"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p>
          </p:txBody>
        </p:sp>
        <p:sp>
          <p:nvSpPr>
            <p:cNvPr id="316"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p>
          </p:txBody>
        </p:sp>
      </p:grpSp>
      <p:sp>
        <p:nvSpPr>
          <p:cNvPr id="318" name="TextBox 317"/>
          <p:cNvSpPr txBox="1"/>
          <p:nvPr/>
        </p:nvSpPr>
        <p:spPr>
          <a:xfrm>
            <a:off x="849692" y="5144296"/>
            <a:ext cx="1210788" cy="461665"/>
          </a:xfrm>
          <a:prstGeom prst="rect">
            <a:avLst/>
          </a:prstGeom>
          <a:noFill/>
        </p:spPr>
        <p:txBody>
          <a:bodyPr wrap="none" rtlCol="0">
            <a:spAutoFit/>
          </a:bodyPr>
          <a:lstStyle/>
          <a:p>
            <a:r>
              <a:rPr lang="en-US" sz="2400" dirty="0" smtClean="0">
                <a:latin typeface="Arial"/>
                <a:cs typeface="Arial"/>
              </a:rPr>
              <a:t>Node 2</a:t>
            </a:r>
            <a:endParaRPr lang="en-US" sz="2400" dirty="0">
              <a:latin typeface="Arial"/>
              <a:cs typeface="Arial"/>
            </a:endParaRPr>
          </a:p>
        </p:txBody>
      </p:sp>
      <p:sp>
        <p:nvSpPr>
          <p:cNvPr id="319" name="TextBox 318"/>
          <p:cNvSpPr txBox="1"/>
          <p:nvPr/>
        </p:nvSpPr>
        <p:spPr>
          <a:xfrm>
            <a:off x="8055634" y="3003959"/>
            <a:ext cx="612217" cy="461665"/>
          </a:xfrm>
          <a:prstGeom prst="rect">
            <a:avLst/>
          </a:prstGeom>
          <a:noFill/>
        </p:spPr>
        <p:txBody>
          <a:bodyPr wrap="none" rtlCol="0">
            <a:spAutoFit/>
          </a:bodyPr>
          <a:lstStyle/>
          <a:p>
            <a:r>
              <a:rPr lang="en-US" sz="2400" dirty="0" smtClean="0">
                <a:latin typeface="Arial"/>
                <a:cs typeface="Arial"/>
              </a:rPr>
              <a:t>CS</a:t>
            </a:r>
            <a:endParaRPr lang="en-US" sz="2400" dirty="0">
              <a:latin typeface="Arial"/>
              <a:cs typeface="Arial"/>
            </a:endParaRPr>
          </a:p>
        </p:txBody>
      </p:sp>
      <p:grpSp>
        <p:nvGrpSpPr>
          <p:cNvPr id="321" name="Group 309"/>
          <p:cNvGrpSpPr>
            <a:grpSpLocks/>
          </p:cNvGrpSpPr>
          <p:nvPr/>
        </p:nvGrpSpPr>
        <p:grpSpPr bwMode="auto">
          <a:xfrm>
            <a:off x="4660545" y="2917514"/>
            <a:ext cx="774826" cy="891911"/>
            <a:chOff x="2496" y="2725"/>
            <a:chExt cx="712" cy="739"/>
          </a:xfrm>
        </p:grpSpPr>
        <p:sp>
          <p:nvSpPr>
            <p:cNvPr id="322"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323"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175">
              <a:solidFill>
                <a:schemeClr val="tx1"/>
              </a:solidFill>
              <a:round/>
              <a:headEnd/>
              <a:tailEnd/>
            </a:ln>
          </p:spPr>
          <p:txBody>
            <a:bodyPr wrap="none" anchor="ctr"/>
            <a:lstStyle/>
            <a:p>
              <a:endParaRPr lang="en-US"/>
            </a:p>
          </p:txBody>
        </p:sp>
        <p:grpSp>
          <p:nvGrpSpPr>
            <p:cNvPr id="324" name="Group 312"/>
            <p:cNvGrpSpPr>
              <a:grpSpLocks/>
            </p:cNvGrpSpPr>
            <p:nvPr/>
          </p:nvGrpSpPr>
          <p:grpSpPr bwMode="auto">
            <a:xfrm>
              <a:off x="3072" y="2832"/>
              <a:ext cx="136" cy="632"/>
              <a:chOff x="3072" y="2832"/>
              <a:chExt cx="136" cy="632"/>
            </a:xfrm>
          </p:grpSpPr>
          <p:sp>
            <p:nvSpPr>
              <p:cNvPr id="329"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30"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31"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325" name="Group 316"/>
            <p:cNvGrpSpPr>
              <a:grpSpLocks/>
            </p:cNvGrpSpPr>
            <p:nvPr/>
          </p:nvGrpSpPr>
          <p:grpSpPr bwMode="auto">
            <a:xfrm flipH="1">
              <a:off x="2496" y="2832"/>
              <a:ext cx="136" cy="632"/>
              <a:chOff x="3072" y="2832"/>
              <a:chExt cx="136" cy="632"/>
            </a:xfrm>
          </p:grpSpPr>
          <p:sp>
            <p:nvSpPr>
              <p:cNvPr id="326"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27"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28"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grpSp>
        <p:nvGrpSpPr>
          <p:cNvPr id="332" name="Group 309"/>
          <p:cNvGrpSpPr>
            <a:grpSpLocks/>
          </p:cNvGrpSpPr>
          <p:nvPr/>
        </p:nvGrpSpPr>
        <p:grpSpPr bwMode="auto">
          <a:xfrm>
            <a:off x="4641696" y="4425461"/>
            <a:ext cx="774826" cy="891911"/>
            <a:chOff x="2496" y="2725"/>
            <a:chExt cx="712" cy="739"/>
          </a:xfrm>
        </p:grpSpPr>
        <p:sp>
          <p:nvSpPr>
            <p:cNvPr id="333" name="Rectangle 310"/>
            <p:cNvSpPr>
              <a:spLocks noChangeArrowheads="1"/>
            </p:cNvSpPr>
            <p:nvPr/>
          </p:nvSpPr>
          <p:spPr bwMode="auto">
            <a:xfrm>
              <a:off x="2592" y="3312"/>
              <a:ext cx="528" cy="144"/>
            </a:xfrm>
            <a:prstGeom prst="rect">
              <a:avLst/>
            </a:prstGeom>
            <a:solidFill>
              <a:schemeClr val="accent2"/>
            </a:solidFill>
            <a:ln w="3175" algn="ctr">
              <a:solidFill>
                <a:schemeClr val="tx1"/>
              </a:solidFill>
              <a:miter lim="800000"/>
              <a:headEnd/>
              <a:tailEnd/>
            </a:ln>
          </p:spPr>
          <p:txBody>
            <a:bodyPr wrap="none" anchor="ctr"/>
            <a:lstStyle/>
            <a:p>
              <a:endParaRPr lang="en-US"/>
            </a:p>
          </p:txBody>
        </p:sp>
        <p:sp>
          <p:nvSpPr>
            <p:cNvPr id="334" name="Freeform 31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175">
              <a:solidFill>
                <a:schemeClr val="tx1"/>
              </a:solidFill>
              <a:round/>
              <a:headEnd/>
              <a:tailEnd/>
            </a:ln>
          </p:spPr>
          <p:txBody>
            <a:bodyPr wrap="none" anchor="ctr"/>
            <a:lstStyle/>
            <a:p>
              <a:endParaRPr lang="en-US"/>
            </a:p>
          </p:txBody>
        </p:sp>
        <p:grpSp>
          <p:nvGrpSpPr>
            <p:cNvPr id="335" name="Group 312"/>
            <p:cNvGrpSpPr>
              <a:grpSpLocks/>
            </p:cNvGrpSpPr>
            <p:nvPr/>
          </p:nvGrpSpPr>
          <p:grpSpPr bwMode="auto">
            <a:xfrm>
              <a:off x="3072" y="2832"/>
              <a:ext cx="136" cy="632"/>
              <a:chOff x="3072" y="2832"/>
              <a:chExt cx="136" cy="632"/>
            </a:xfrm>
          </p:grpSpPr>
          <p:sp>
            <p:nvSpPr>
              <p:cNvPr id="340" name="Freeform 3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41" name="Freeform 314"/>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42" name="Freeform 315"/>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nvGrpSpPr>
            <p:cNvPr id="336" name="Group 316"/>
            <p:cNvGrpSpPr>
              <a:grpSpLocks/>
            </p:cNvGrpSpPr>
            <p:nvPr/>
          </p:nvGrpSpPr>
          <p:grpSpPr bwMode="auto">
            <a:xfrm flipH="1">
              <a:off x="2496" y="2832"/>
              <a:ext cx="136" cy="632"/>
              <a:chOff x="3072" y="2832"/>
              <a:chExt cx="136" cy="632"/>
            </a:xfrm>
          </p:grpSpPr>
          <p:sp>
            <p:nvSpPr>
              <p:cNvPr id="337" name="Freeform 31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38" name="Freeform 318"/>
              <p:cNvSpPr>
                <a:spLocks/>
              </p:cNvSpPr>
              <p:nvPr/>
            </p:nvSpPr>
            <p:spPr bwMode="auto">
              <a:xfrm>
                <a:off x="3072" y="2976"/>
                <a:ext cx="123" cy="312"/>
              </a:xfrm>
              <a:custGeom>
                <a:avLst/>
                <a:gdLst>
                  <a:gd name="T0" fmla="*/ 5 w 136"/>
                  <a:gd name="T1" fmla="*/ 0 h 344"/>
                  <a:gd name="T2" fmla="*/ 11 w 136"/>
                  <a:gd name="T3" fmla="*/ 0 h 344"/>
                  <a:gd name="T4" fmla="*/ 11 w 136"/>
                  <a:gd name="T5" fmla="*/ 20 h 344"/>
                  <a:gd name="T6" fmla="*/ 9 w 136"/>
                  <a:gd name="T7" fmla="*/ 30 h 344"/>
                  <a:gd name="T8" fmla="*/ 9 w 136"/>
                  <a:gd name="T9" fmla="*/ 8 h 344"/>
                  <a:gd name="T10" fmla="*/ 0 w 136"/>
                  <a:gd name="T11" fmla="*/ 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sp>
            <p:nvSpPr>
              <p:cNvPr id="339" name="Freeform 319"/>
              <p:cNvSpPr>
                <a:spLocks/>
              </p:cNvSpPr>
              <p:nvPr/>
            </p:nvSpPr>
            <p:spPr bwMode="auto">
              <a:xfrm>
                <a:off x="3072" y="2832"/>
                <a:ext cx="127" cy="320"/>
              </a:xfrm>
              <a:custGeom>
                <a:avLst/>
                <a:gdLst>
                  <a:gd name="T0" fmla="*/ 7 w 136"/>
                  <a:gd name="T1" fmla="*/ 0 h 344"/>
                  <a:gd name="T2" fmla="*/ 25 w 136"/>
                  <a:gd name="T3" fmla="*/ 0 h 344"/>
                  <a:gd name="T4" fmla="*/ 25 w 136"/>
                  <a:gd name="T5" fmla="*/ 38 h 344"/>
                  <a:gd name="T6" fmla="*/ 19 w 136"/>
                  <a:gd name="T7" fmla="*/ 56 h 344"/>
                  <a:gd name="T8" fmla="*/ 19 w 136"/>
                  <a:gd name="T9" fmla="*/ 15 h 344"/>
                  <a:gd name="T10" fmla="*/ 0 w 136"/>
                  <a:gd name="T11" fmla="*/ 15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accent2"/>
              </a:solidFill>
              <a:ln w="3175">
                <a:solidFill>
                  <a:schemeClr val="tx1"/>
                </a:solidFill>
                <a:round/>
                <a:headEnd/>
                <a:tailEnd/>
              </a:ln>
            </p:spPr>
            <p:txBody>
              <a:bodyPr wrap="none" anchor="ctr"/>
              <a:lstStyle/>
              <a:p>
                <a:endParaRPr lang="en-US"/>
              </a:p>
            </p:txBody>
          </p:sp>
        </p:grpSp>
      </p:grpSp>
      <p:sp>
        <p:nvSpPr>
          <p:cNvPr id="317" name="Rectangle 42"/>
          <p:cNvSpPr>
            <a:spLocks noChangeArrowheads="1"/>
          </p:cNvSpPr>
          <p:nvPr/>
        </p:nvSpPr>
        <p:spPr bwMode="auto">
          <a:xfrm>
            <a:off x="7882088" y="3676607"/>
            <a:ext cx="1094232" cy="842282"/>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1800" b="0" dirty="0" smtClean="0">
                <a:solidFill>
                  <a:schemeClr val="tx1"/>
                </a:solidFill>
                <a:latin typeface="Arial" pitchFamily="34" charset="0"/>
              </a:rPr>
              <a:t>various</a:t>
            </a:r>
          </a:p>
          <a:p>
            <a:pPr algn="l" rtl="1">
              <a:lnSpc>
                <a:spcPct val="90000"/>
              </a:lnSpc>
            </a:pPr>
            <a:r>
              <a:rPr lang="en-US" sz="1800" b="0" dirty="0" smtClean="0">
                <a:solidFill>
                  <a:schemeClr val="tx1"/>
                </a:solidFill>
                <a:latin typeface="Arial" pitchFamily="34" charset="0"/>
              </a:rPr>
              <a:t>memory locations</a:t>
            </a:r>
            <a:endParaRPr lang="en-US" sz="1800" b="0" dirty="0">
              <a:solidFill>
                <a:schemeClr val="tx1"/>
              </a:solidFill>
              <a:latin typeface="Arial" pitchFamily="34" charset="0"/>
            </a:endParaRPr>
          </a:p>
        </p:txBody>
      </p:sp>
    </p:spTree>
    <p:extLst>
      <p:ext uri="{BB962C8B-B14F-4D97-AF65-F5344CB8AC3E}">
        <p14:creationId xmlns:p14="http://schemas.microsoft.com/office/powerpoint/2010/main" val="2515410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C -0.02135 -0.00069 -0.04287 -0.00046 -0.06404 -0.00208 C -0.06699 -0.00254 -0.08122 -0.00925 -0.08434 -0.01041 C -0.09701 -0.01573 -0.10916 -0.02197 -0.12166 -0.02706 C -0.13901 -0.03423 -0.15637 -0.04164 -0.1732 -0.04996 C -0.18952 -0.05829 -0.16557 -0.05112 -0.19351 -0.06037 C -0.20965 -0.06593 -0.22544 -0.07194 -0.24037 -0.08119 C -0.25581 -0.09091 -0.27022 -0.1034 -0.28549 -0.11242 C -0.29851 -0.12029 -0.31204 -0.12676 -0.32454 -0.13509 C -0.3346 -0.1418 -0.35352 -0.15915 -0.36359 -0.16007 C -0.36931 -0.16077 -0.37504 -0.16007 -0.38077 -0.16007 " pathEditMode="relative" ptsTypes="ffffffffffA">
                                      <p:cBhvr>
                                        <p:cTn id="10" dur="3200" fill="hold"/>
                                        <p:tgtEl>
                                          <p:spTgt spid="31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2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32"/>
                                        </p:tgtEl>
                                        <p:attrNameLst>
                                          <p:attrName>style.visibility</p:attrName>
                                        </p:attrNameLst>
                                      </p:cBhvr>
                                      <p:to>
                                        <p:strVal val="hidden"/>
                                      </p:to>
                                    </p:set>
                                  </p:childTnLst>
                                </p:cTn>
                              </p:par>
                              <p:par>
                                <p:cTn id="21" presetID="0" presetClass="path" presetSubtype="0" accel="50000" decel="50000" fill="hold" grpId="2" nodeType="withEffect">
                                  <p:stCondLst>
                                    <p:cond delay="0"/>
                                  </p:stCondLst>
                                  <p:childTnLst>
                                    <p:animMotion origin="layout" path="M -0.38077 -0.16007 C -0.37817 -0.13648 -0.37696 -0.11265 -0.37296 -0.08929 C -0.36915 -0.06616 -0.35387 -0.02336 -0.34797 -0.00185 C -0.34433 0.01157 -0.34225 0.02591 -0.3386 0.03955 C -0.33548 0.05181 -0.32194 0.10201 -0.31361 0.12283 C -0.30945 0.1337 -0.30059 0.14087 -0.29643 0.15198 C -0.294 0.15845 -0.29018 0.1728 -0.29018 0.17303 " pathEditMode="relative" rAng="0" ptsTypes="ffffffA">
                                      <p:cBhvr>
                                        <p:cTn id="22" dur="2000" fill="hold"/>
                                        <p:tgtEl>
                                          <p:spTgt spid="317"/>
                                        </p:tgtEl>
                                        <p:attrNameLst>
                                          <p:attrName>ppt_x</p:attrName>
                                          <p:attrName>ppt_y</p:attrName>
                                        </p:attrNameLst>
                                      </p:cBhvr>
                                      <p:rCtr x="4530" y="16632"/>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31916 0.19107 C -0.35404 0.19408 -0.36775 0.19385 -0.40802 0.19107 C -0.42572 0.18321 -0.44186 0.16863 -0.45331 0.14943 C -0.45713 0.1344 -0.45192 0.15244 -0.45956 0.13694 C -0.46182 0.13231 -0.46251 0.12699 -0.46425 0.12237 C -0.46824 0.09623 -0.46581 0.0687 -0.47206 0.04326 C -0.47605 0.00162 -0.47692 -0.03377 -0.4783 -0.07726 C -0.47865 -0.08536 -0.4816 -0.09901 -0.48299 -0.10641 C -0.48386 -0.1108 -0.48611 -0.1189 -0.48611 -0.1189 C -0.48837 -0.14874 -0.48768 -0.13278 -0.48768 -0.16655 " pathEditMode="relative" ptsTypes="fffffffffA">
                                      <p:cBhvr>
                                        <p:cTn id="26" dur="2700" fill="hold"/>
                                        <p:tgtEl>
                                          <p:spTgt spid="31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3" nodeType="clickEffect">
                                  <p:stCondLst>
                                    <p:cond delay="0"/>
                                  </p:stCondLst>
                                  <p:childTnLst>
                                    <p:animMotion origin="layout" path="M -0.48768 -0.16655 C -0.48386 -0.14597 -0.48595 -0.15568 -0.48143 -0.13764 C -0.48039 -0.12654 -0.47883 -0.11543 -0.47675 -0.10433 C -0.47588 -0.09878 -0.47362 -0.08767 -0.47362 -0.08744 C -0.4705 -0.04395 -0.46616 0.00185 -0.45957 0.04534 C -0.4554 0.07356 -0.44863 0.09993 -0.44551 0.12861 C -0.4469 0.17418 -0.43388 0.18482 -0.45957 0.18482 C -0.46443 0.18482 -0.46894 0.18343 -0.47362 0.18274 C -0.47501 0.17765 -0.47779 0.17326 -0.47831 0.16817 C -0.48057 0.14596 -0.4797 0.12352 -0.48143 0.10155 C -0.48282 0.08582 -0.48716 0.0724 -0.4908 0.05783 C -0.49133 0.05297 -0.49167 0.04788 -0.49237 0.04325 C -0.49323 0.03886 -0.49549 0.03076 -0.49549 0.03099 C -0.49723 0.01179 -0.49618 -0.00926 -0.50018 -0.0273 C -0.50191 -0.03493 -0.50625 -0.04072 -0.50799 -0.04812 C -0.51146 -0.0923 -0.50799 -0.18113 -0.50799 -0.1809 " pathEditMode="relative" rAng="0" ptsTypes="fffffffffffffffA">
                                      <p:cBhvr>
                                        <p:cTn id="30" dur="3000" fill="hold"/>
                                        <p:tgtEl>
                                          <p:spTgt spid="317"/>
                                        </p:tgtEl>
                                        <p:attrNameLst>
                                          <p:attrName>ppt_x</p:attrName>
                                          <p:attrName>ppt_y</p:attrName>
                                        </p:attrNameLst>
                                      </p:cBhvr>
                                      <p:rCtr x="1493" y="16840"/>
                                    </p:animMotion>
                                  </p:childTnLst>
                                </p:cTn>
                              </p:par>
                            </p:childTnLst>
                          </p:cTn>
                        </p:par>
                        <p:par>
                          <p:cTn id="31" fill="hold">
                            <p:stCondLst>
                              <p:cond delay="3000"/>
                            </p:stCondLst>
                            <p:childTnLst>
                              <p:par>
                                <p:cTn id="32" presetID="0" presetClass="path" presetSubtype="0" accel="50000" decel="50000" fill="hold" grpId="4" nodeType="afterEffect">
                                  <p:stCondLst>
                                    <p:cond delay="0"/>
                                  </p:stCondLst>
                                  <p:childTnLst>
                                    <p:animMotion origin="layout" path="M -0.50798 -0.18089 C -0.50416 -0.18899 -0.50243 -0.19038 -0.49549 -0.18714 C -0.48889 -0.17835 -0.48854 -0.16609 -0.48455 -0.15406 C -0.48125 -0.11728 -0.48316 -0.13185 -0.47987 -0.11034 C -0.47935 -0.05852 -0.4783 -0.00648 -0.4783 0.04557 C -0.4783 0.15822 -0.47188 0.18205 -0.48143 0.14342 C -0.48195 0.13856 -0.48195 0.13347 -0.48299 0.12885 C -0.48368 0.1263 -0.48594 0.12491 -0.48611 0.1226 C -0.48924 0.09022 -0.48941 0.05714 -0.49236 0.02475 C -0.49184 -0.01689 -0.49219 -0.05852 -0.4908 -0.09993 C -0.49045 -0.11288 -0.48716 -0.1145 -0.48611 -0.12491 C -0.48368 -0.15105 -0.48073 -0.17673 -0.47518 -0.20171 C -0.47292 -0.09808 -0.47449 0.00671 -0.46581 0.11011 C -0.46529 0.14319 -0.46546 0.1765 -0.46425 0.20981 C -0.4639 0.22508 -0.46112 0.25561 -0.46112 0.25584 C -0.46216 0.25769 -0.46251 0.26232 -0.46425 0.26186 C -0.46668 0.26093 -0.4665 0.2563 -0.46737 0.25353 C -0.46997 0.24566 -0.47292 0.23826 -0.47518 0.23063 C -0.48351 0.20194 -0.48768 0.16331 -0.4908 0.13301 C -0.49566 0.03262 -0.49375 -0.06569 -0.48299 -0.16424 C -0.48195 -0.18598 -0.48039 -0.20726 -0.4783 -0.22878 C -0.4731 -0.20379 -0.46789 -0.18552 -0.46425 -0.15822 C -0.46216 -0.14226 -0.458 -0.11034 -0.458 -0.11011 C -0.45192 -0.0074 -0.45696 -0.10525 -0.45331 0.0539 C -0.45262 0.08628 -0.44359 0.11774 -0.44238 0.14967 C -0.44203 0.16193 -0.44238 0.17465 -0.44238 0.18714 " pathEditMode="relative" rAng="0" ptsTypes="fffffffffffffffffffffffffA">
                                      <p:cBhvr>
                                        <p:cTn id="33" dur="5000" fill="hold"/>
                                        <p:tgtEl>
                                          <p:spTgt spid="317"/>
                                        </p:tgtEl>
                                        <p:attrNameLst>
                                          <p:attrName>ppt_x</p:attrName>
                                          <p:attrName>ppt_y</p:attrName>
                                        </p:attrNameLst>
                                      </p:cBhvr>
                                      <p:rCtr x="3297" y="19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317" grpId="1" animBg="1"/>
      <p:bldP spid="317" grpId="2" animBg="1"/>
      <p:bldP spid="317" grpId="3" animBg="1"/>
      <p:bldP spid="317" grpId="4"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104"/>
            <a:ext cx="8790798" cy="1143000"/>
          </a:xfrm>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a:solidFill>
                  <a:schemeClr val="tx1"/>
                </a:solidFill>
              </a:rPr>
              <a:t>Who’s the </a:t>
            </a:r>
            <a:r>
              <a:rPr lang="en-US" dirty="0" err="1" smtClean="0">
                <a:solidFill>
                  <a:schemeClr val="tx1"/>
                </a:solidFill>
              </a:rPr>
              <a:t>Unfairest</a:t>
            </a:r>
            <a:r>
              <a:rPr lang="en-US" dirty="0" smtClean="0">
                <a:solidFill>
                  <a:schemeClr val="tx1"/>
                </a:solidFill>
              </a:rPr>
              <a:t> of </a:t>
            </a:r>
            <a:r>
              <a:rPr lang="en-US" dirty="0">
                <a:solidFill>
                  <a:schemeClr val="tx1"/>
                </a:solidFill>
              </a:rPr>
              <a:t>Them All?”</a:t>
            </a:r>
            <a:br>
              <a:rPr lang="en-US" dirty="0">
                <a:solidFill>
                  <a:schemeClr val="tx1"/>
                </a:solidFill>
              </a:rPr>
            </a:br>
            <a:r>
              <a:rPr lang="en-US" dirty="0" smtClean="0">
                <a:solidFill>
                  <a:schemeClr val="tx1"/>
                </a:solidFill>
              </a:rPr>
              <a:t> </a:t>
            </a:r>
            <a:r>
              <a:rPr lang="en-US" sz="3100" dirty="0" smtClean="0">
                <a:solidFill>
                  <a:schemeClr val="tx1"/>
                </a:solidFill>
              </a:rPr>
              <a:t/>
            </a:r>
            <a:br>
              <a:rPr lang="en-US" sz="3100" dirty="0" smtClean="0">
                <a:solidFill>
                  <a:schemeClr val="tx1"/>
                </a:solidFill>
              </a:rPr>
            </a:br>
            <a:endParaRPr lang="en-US" sz="3100" dirty="0">
              <a:solidFill>
                <a:schemeClr val="tx1"/>
              </a:solidFill>
            </a:endParaRPr>
          </a:p>
        </p:txBody>
      </p:sp>
      <p:sp>
        <p:nvSpPr>
          <p:cNvPr id="3" name="Content Placeholder 2"/>
          <p:cNvSpPr>
            <a:spLocks noGrp="1"/>
          </p:cNvSpPr>
          <p:nvPr>
            <p:ph idx="1"/>
          </p:nvPr>
        </p:nvSpPr>
        <p:spPr>
          <a:xfrm>
            <a:off x="737035" y="3576320"/>
            <a:ext cx="7787205" cy="2978266"/>
          </a:xfrm>
        </p:spPr>
        <p:txBody>
          <a:bodyPr>
            <a:normAutofit/>
          </a:bodyPr>
          <a:lstStyle/>
          <a:p>
            <a:r>
              <a:rPr lang="en-US" dirty="0" smtClean="0"/>
              <a:t>locality </a:t>
            </a:r>
            <a:r>
              <a:rPr lang="en-US" dirty="0"/>
              <a:t>c</a:t>
            </a:r>
            <a:r>
              <a:rPr lang="en-US" dirty="0" smtClean="0"/>
              <a:t>rucial to NUMA performance</a:t>
            </a:r>
          </a:p>
          <a:p>
            <a:r>
              <a:rPr lang="en-US" dirty="0" smtClean="0"/>
              <a:t>Big gains if threads from same node</a:t>
            </a:r>
            <a:r>
              <a:rPr lang="en-US" dirty="0"/>
              <a:t>/cluster obtain lock c</a:t>
            </a:r>
            <a:r>
              <a:rPr lang="en-US" dirty="0" smtClean="0"/>
              <a:t>onsecutively </a:t>
            </a:r>
          </a:p>
          <a:p>
            <a:r>
              <a:rPr lang="en-US" dirty="0" smtClean="0"/>
              <a:t>Unfairness pays</a:t>
            </a:r>
            <a:endParaRPr lang="en-US" dirty="0"/>
          </a:p>
        </p:txBody>
      </p:sp>
      <p:pic>
        <p:nvPicPr>
          <p:cNvPr id="40962" name="Picture 2" descr="http://www.addictinginfo.org/wp-content/uploads/2012/08/magic_mirror_evil_queen_snow_white.jpg"/>
          <p:cNvPicPr>
            <a:picLocks noChangeAspect="1" noChangeArrowheads="1"/>
          </p:cNvPicPr>
          <p:nvPr/>
        </p:nvPicPr>
        <p:blipFill>
          <a:blip r:embed="rId3" cstate="print"/>
          <a:srcRect/>
          <a:stretch>
            <a:fillRect/>
          </a:stretch>
        </p:blipFill>
        <p:spPr bwMode="auto">
          <a:xfrm>
            <a:off x="2685415" y="1311274"/>
            <a:ext cx="3998364" cy="2376805"/>
          </a:xfrm>
          <a:prstGeom prst="rect">
            <a:avLst/>
          </a:prstGeom>
          <a:noFill/>
        </p:spPr>
      </p:pic>
      <p:grpSp>
        <p:nvGrpSpPr>
          <p:cNvPr id="8" name="Group 54"/>
          <p:cNvGrpSpPr>
            <a:grpSpLocks/>
          </p:cNvGrpSpPr>
          <p:nvPr/>
        </p:nvGrpSpPr>
        <p:grpSpPr bwMode="auto">
          <a:xfrm>
            <a:off x="5189316" y="1890950"/>
            <a:ext cx="474663" cy="676275"/>
            <a:chOff x="4300" y="2246"/>
            <a:chExt cx="400" cy="571"/>
          </a:xfrm>
        </p:grpSpPr>
        <p:sp>
          <p:nvSpPr>
            <p:cNvPr id="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10" name="Oval 56"/>
            <p:cNvSpPr>
              <a:spLocks noChangeArrowheads="1"/>
            </p:cNvSpPr>
            <p:nvPr/>
          </p:nvSpPr>
          <p:spPr bwMode="auto">
            <a:xfrm>
              <a:off x="4358" y="2302"/>
              <a:ext cx="280" cy="325"/>
            </a:xfrm>
            <a:prstGeom prst="ellipse">
              <a:avLst/>
            </a:prstGeom>
            <a:solidFill>
              <a:srgbClr val="FF0000"/>
            </a:solidFill>
            <a:ln w="12700">
              <a:solidFill>
                <a:schemeClr val="tx2"/>
              </a:solidFill>
              <a:round/>
              <a:headEnd/>
              <a:tailEnd/>
            </a:ln>
          </p:spPr>
          <p:txBody>
            <a:bodyPr wrap="none" anchor="ctr"/>
            <a:lstStyle/>
            <a:p>
              <a:endParaRPr lang="en-US"/>
            </a:p>
          </p:txBody>
        </p:sp>
        <p:sp>
          <p:nvSpPr>
            <p:cNvPr id="1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12" name="Oval 58"/>
            <p:cNvSpPr>
              <a:spLocks noChangeArrowheads="1"/>
            </p:cNvSpPr>
            <p:nvPr/>
          </p:nvSpPr>
          <p:spPr bwMode="auto">
            <a:xfrm>
              <a:off x="4428" y="2496"/>
              <a:ext cx="143" cy="139"/>
            </a:xfrm>
            <a:prstGeom prst="ellipse">
              <a:avLst/>
            </a:prstGeom>
            <a:solidFill>
              <a:srgbClr val="FF0000"/>
            </a:solidFill>
            <a:ln w="12700">
              <a:solidFill>
                <a:schemeClr val="tx2"/>
              </a:solidFill>
              <a:round/>
              <a:headEnd/>
              <a:tailEnd/>
            </a:ln>
          </p:spPr>
          <p:txBody>
            <a:bodyPr wrap="none" anchor="ctr"/>
            <a:lstStyle/>
            <a:p>
              <a:endParaRPr lang="en-US"/>
            </a:p>
          </p:txBody>
        </p:sp>
        <p:sp>
          <p:nvSpPr>
            <p:cNvPr id="1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F0000"/>
            </a:solidFill>
            <a:ln w="12700">
              <a:solidFill>
                <a:srgbClr val="FF00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3836887647"/>
      </p:ext>
    </p:extLst>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a:t>
            </a:r>
            <a:r>
              <a:rPr lang="en-US" dirty="0" err="1" smtClean="0"/>
              <a:t>Backoff</a:t>
            </a:r>
            <a:r>
              <a:rPr lang="en-US" dirty="0" smtClean="0"/>
              <a:t> Lock (HBO)</a:t>
            </a:r>
            <a:br>
              <a:rPr lang="en-US" dirty="0" smtClean="0"/>
            </a:br>
            <a:endParaRPr lang="en-US" sz="3100" dirty="0"/>
          </a:p>
        </p:txBody>
      </p:sp>
      <p:sp>
        <p:nvSpPr>
          <p:cNvPr id="5" name="Rounded Rectangle 4"/>
          <p:cNvSpPr/>
          <p:nvPr/>
        </p:nvSpPr>
        <p:spPr>
          <a:xfrm>
            <a:off x="2305641" y="167245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p:nvSpPr>
        <p:spPr>
          <a:xfrm>
            <a:off x="2305641" y="4214072"/>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0" name="Line 27"/>
          <p:cNvSpPr>
            <a:spLocks noChangeShapeType="1"/>
          </p:cNvSpPr>
          <p:nvPr/>
        </p:nvSpPr>
        <p:spPr bwMode="auto">
          <a:xfrm>
            <a:off x="6295157" y="2728516"/>
            <a:ext cx="304800" cy="1587"/>
          </a:xfrm>
          <a:prstGeom prst="line">
            <a:avLst/>
          </a:prstGeom>
          <a:noFill/>
          <a:ln w="25400">
            <a:solidFill>
              <a:schemeClr val="tx2"/>
            </a:solidFill>
            <a:round/>
            <a:headEnd/>
            <a:tailEnd type="triangle" w="med" len="med"/>
          </a:ln>
        </p:spPr>
        <p:txBody>
          <a:bodyPr/>
          <a:lstStyle/>
          <a:p>
            <a:endParaRPr lang="en-US"/>
          </a:p>
        </p:txBody>
      </p:sp>
      <p:sp>
        <p:nvSpPr>
          <p:cNvPr id="311" name="Line 28"/>
          <p:cNvSpPr>
            <a:spLocks noChangeShapeType="1"/>
          </p:cNvSpPr>
          <p:nvPr/>
        </p:nvSpPr>
        <p:spPr bwMode="auto">
          <a:xfrm>
            <a:off x="3024907" y="3152378"/>
            <a:ext cx="3333750" cy="0"/>
          </a:xfrm>
          <a:prstGeom prst="line">
            <a:avLst/>
          </a:prstGeom>
          <a:noFill/>
          <a:ln w="25400">
            <a:solidFill>
              <a:schemeClr val="tx1"/>
            </a:solidFill>
            <a:round/>
            <a:headEnd/>
            <a:tailEnd/>
          </a:ln>
        </p:spPr>
        <p:txBody>
          <a:bodyPr/>
          <a:lstStyle/>
          <a:p>
            <a:endParaRPr lang="en-US"/>
          </a:p>
        </p:txBody>
      </p:sp>
      <p:sp>
        <p:nvSpPr>
          <p:cNvPr id="312" name="Line 29"/>
          <p:cNvSpPr>
            <a:spLocks noChangeShapeType="1"/>
          </p:cNvSpPr>
          <p:nvPr/>
        </p:nvSpPr>
        <p:spPr bwMode="auto">
          <a:xfrm>
            <a:off x="6371357" y="3076178"/>
            <a:ext cx="0" cy="139700"/>
          </a:xfrm>
          <a:prstGeom prst="line">
            <a:avLst/>
          </a:prstGeom>
          <a:noFill/>
          <a:ln w="25400">
            <a:solidFill>
              <a:schemeClr val="tx1"/>
            </a:solidFill>
            <a:round/>
            <a:headEnd/>
            <a:tailEnd/>
          </a:ln>
        </p:spPr>
        <p:txBody>
          <a:bodyPr/>
          <a:lstStyle/>
          <a:p>
            <a:endParaRPr lang="en-US"/>
          </a:p>
        </p:txBody>
      </p:sp>
      <p:sp>
        <p:nvSpPr>
          <p:cNvPr id="313" name="Line 30"/>
          <p:cNvSpPr>
            <a:spLocks noChangeShapeType="1"/>
          </p:cNvSpPr>
          <p:nvPr/>
        </p:nvSpPr>
        <p:spPr bwMode="auto">
          <a:xfrm>
            <a:off x="5075957" y="3082528"/>
            <a:ext cx="0" cy="139700"/>
          </a:xfrm>
          <a:prstGeom prst="line">
            <a:avLst/>
          </a:prstGeom>
          <a:noFill/>
          <a:ln w="25400">
            <a:solidFill>
              <a:schemeClr val="tx1"/>
            </a:solidFill>
            <a:round/>
            <a:headEnd/>
            <a:tailEnd/>
          </a:ln>
        </p:spPr>
        <p:txBody>
          <a:bodyPr/>
          <a:lstStyle/>
          <a:p>
            <a:endParaRPr lang="en-US"/>
          </a:p>
        </p:txBody>
      </p:sp>
      <p:sp>
        <p:nvSpPr>
          <p:cNvPr id="314" name="Line 31"/>
          <p:cNvSpPr>
            <a:spLocks noChangeShapeType="1"/>
          </p:cNvSpPr>
          <p:nvPr/>
        </p:nvSpPr>
        <p:spPr bwMode="auto">
          <a:xfrm>
            <a:off x="5730007" y="3082528"/>
            <a:ext cx="0" cy="139700"/>
          </a:xfrm>
          <a:prstGeom prst="line">
            <a:avLst/>
          </a:prstGeom>
          <a:noFill/>
          <a:ln w="25400">
            <a:solidFill>
              <a:schemeClr val="tx1"/>
            </a:solidFill>
            <a:round/>
            <a:headEnd/>
            <a:tailEnd/>
          </a:ln>
        </p:spPr>
        <p:txBody>
          <a:bodyPr/>
          <a:lstStyle/>
          <a:p>
            <a:endParaRPr lang="en-US"/>
          </a:p>
        </p:txBody>
      </p:sp>
      <p:sp>
        <p:nvSpPr>
          <p:cNvPr id="315" name="Line 32"/>
          <p:cNvSpPr>
            <a:spLocks noChangeShapeType="1"/>
          </p:cNvSpPr>
          <p:nvPr/>
        </p:nvSpPr>
        <p:spPr bwMode="auto">
          <a:xfrm>
            <a:off x="3748807" y="3082528"/>
            <a:ext cx="0" cy="139700"/>
          </a:xfrm>
          <a:prstGeom prst="line">
            <a:avLst/>
          </a:prstGeom>
          <a:noFill/>
          <a:ln w="25400">
            <a:solidFill>
              <a:schemeClr val="tx1"/>
            </a:solidFill>
            <a:round/>
            <a:headEnd/>
            <a:tailEnd/>
          </a:ln>
        </p:spPr>
        <p:txBody>
          <a:bodyPr/>
          <a:lstStyle/>
          <a:p>
            <a:endParaRPr lang="en-US"/>
          </a:p>
        </p:txBody>
      </p:sp>
      <p:sp>
        <p:nvSpPr>
          <p:cNvPr id="316" name="Rectangle 33"/>
          <p:cNvSpPr>
            <a:spLocks noChangeArrowheads="1"/>
          </p:cNvSpPr>
          <p:nvPr/>
        </p:nvSpPr>
        <p:spPr bwMode="auto">
          <a:xfrm>
            <a:off x="2381969" y="2998391"/>
            <a:ext cx="612775" cy="336550"/>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rPr>
              <a:t>time</a:t>
            </a:r>
          </a:p>
        </p:txBody>
      </p:sp>
      <p:sp>
        <p:nvSpPr>
          <p:cNvPr id="317" name="Rectangle 34"/>
          <p:cNvSpPr>
            <a:spLocks noChangeArrowheads="1"/>
          </p:cNvSpPr>
          <p:nvPr/>
        </p:nvSpPr>
        <p:spPr bwMode="auto">
          <a:xfrm>
            <a:off x="5582369" y="3247628"/>
            <a:ext cx="304800"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d</a:t>
            </a:r>
          </a:p>
        </p:txBody>
      </p:sp>
      <p:sp>
        <p:nvSpPr>
          <p:cNvPr id="318" name="Rectangle 35"/>
          <p:cNvSpPr>
            <a:spLocks noChangeArrowheads="1"/>
          </p:cNvSpPr>
          <p:nvPr/>
        </p:nvSpPr>
        <p:spPr bwMode="auto">
          <a:xfrm>
            <a:off x="4921969" y="3260328"/>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2d</a:t>
            </a:r>
          </a:p>
        </p:txBody>
      </p:sp>
      <p:sp>
        <p:nvSpPr>
          <p:cNvPr id="319" name="Rectangle 36"/>
          <p:cNvSpPr>
            <a:spLocks noChangeArrowheads="1"/>
          </p:cNvSpPr>
          <p:nvPr/>
        </p:nvSpPr>
        <p:spPr bwMode="auto">
          <a:xfrm>
            <a:off x="3524969" y="3260328"/>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4d</a:t>
            </a:r>
          </a:p>
        </p:txBody>
      </p:sp>
      <p:sp>
        <p:nvSpPr>
          <p:cNvPr id="324" name="Rectangle 42"/>
          <p:cNvSpPr>
            <a:spLocks noChangeArrowheads="1"/>
          </p:cNvSpPr>
          <p:nvPr/>
        </p:nvSpPr>
        <p:spPr bwMode="auto">
          <a:xfrm>
            <a:off x="7088701" y="4422906"/>
            <a:ext cx="926637"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Global </a:t>
            </a:r>
          </a:p>
          <a:p>
            <a:pPr algn="l" rtl="1">
              <a:lnSpc>
                <a:spcPct val="90000"/>
              </a:lnSpc>
            </a:pPr>
            <a:r>
              <a:rPr lang="en-US" sz="1800" b="0" dirty="0" smtClean="0">
                <a:solidFill>
                  <a:schemeClr val="tx1"/>
                </a:solidFill>
                <a:latin typeface="Arial" pitchFamily="34" charset="0"/>
              </a:rPr>
              <a:t>T&amp;T&amp;S</a:t>
            </a:r>
          </a:p>
          <a:p>
            <a:pPr algn="l" rtl="1">
              <a:lnSpc>
                <a:spcPct val="90000"/>
              </a:lnSpc>
            </a:pPr>
            <a:r>
              <a:rPr lang="en-US" sz="1800" b="0" dirty="0" smtClean="0">
                <a:solidFill>
                  <a:schemeClr val="tx1"/>
                </a:solidFill>
                <a:latin typeface="Arial" pitchFamily="34" charset="0"/>
              </a:rPr>
              <a:t>lock</a:t>
            </a:r>
            <a:endParaRPr lang="en-US" sz="1800" b="0" dirty="0">
              <a:solidFill>
                <a:schemeClr val="tx1"/>
              </a:solidFill>
              <a:latin typeface="Arial" pitchFamily="34" charset="0"/>
            </a:endParaRPr>
          </a:p>
        </p:txBody>
      </p:sp>
      <p:grpSp>
        <p:nvGrpSpPr>
          <p:cNvPr id="325" name="Group 44"/>
          <p:cNvGrpSpPr>
            <a:grpSpLocks/>
          </p:cNvGrpSpPr>
          <p:nvPr/>
        </p:nvGrpSpPr>
        <p:grpSpPr bwMode="auto">
          <a:xfrm flipH="1">
            <a:off x="5685557" y="2503091"/>
            <a:ext cx="557212" cy="525462"/>
            <a:chOff x="1008" y="2720"/>
            <a:chExt cx="856" cy="808"/>
          </a:xfrm>
        </p:grpSpPr>
        <p:sp>
          <p:nvSpPr>
            <p:cNvPr id="326"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327"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28"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29"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0"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331"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332"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3"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4"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grpSp>
        <p:nvGrpSpPr>
          <p:cNvPr id="335" name="Group 54"/>
          <p:cNvGrpSpPr>
            <a:grpSpLocks/>
          </p:cNvGrpSpPr>
          <p:nvPr/>
        </p:nvGrpSpPr>
        <p:grpSpPr bwMode="auto">
          <a:xfrm>
            <a:off x="7251796" y="3658790"/>
            <a:ext cx="474663" cy="676275"/>
            <a:chOff x="4300" y="2246"/>
            <a:chExt cx="400" cy="571"/>
          </a:xfrm>
        </p:grpSpPr>
        <p:sp>
          <p:nvSpPr>
            <p:cNvPr id="336"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337"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p>
          </p:txBody>
        </p:sp>
        <p:sp>
          <p:nvSpPr>
            <p:cNvPr id="338"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339"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p>
          </p:txBody>
        </p:sp>
        <p:sp>
          <p:nvSpPr>
            <p:cNvPr id="340"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p>
          </p:txBody>
        </p:sp>
      </p:grpSp>
      <p:sp>
        <p:nvSpPr>
          <p:cNvPr id="349" name="Freeform 68"/>
          <p:cNvSpPr>
            <a:spLocks/>
          </p:cNvSpPr>
          <p:nvPr/>
        </p:nvSpPr>
        <p:spPr bwMode="auto">
          <a:xfrm>
            <a:off x="4921518" y="2021442"/>
            <a:ext cx="1296988" cy="502286"/>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p>
        </p:txBody>
      </p:sp>
      <p:sp>
        <p:nvSpPr>
          <p:cNvPr id="350" name="Freeform 68"/>
          <p:cNvSpPr>
            <a:spLocks/>
          </p:cNvSpPr>
          <p:nvPr/>
        </p:nvSpPr>
        <p:spPr bwMode="auto">
          <a:xfrm>
            <a:off x="3654356" y="1898590"/>
            <a:ext cx="2742468" cy="63500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p>
        </p:txBody>
      </p:sp>
      <p:sp>
        <p:nvSpPr>
          <p:cNvPr id="351" name="Line 27"/>
          <p:cNvSpPr>
            <a:spLocks noChangeShapeType="1"/>
          </p:cNvSpPr>
          <p:nvPr/>
        </p:nvSpPr>
        <p:spPr bwMode="auto">
          <a:xfrm>
            <a:off x="6279090" y="5265188"/>
            <a:ext cx="304800" cy="1587"/>
          </a:xfrm>
          <a:prstGeom prst="line">
            <a:avLst/>
          </a:prstGeom>
          <a:noFill/>
          <a:ln w="25400">
            <a:solidFill>
              <a:schemeClr val="tx2"/>
            </a:solidFill>
            <a:round/>
            <a:headEnd/>
            <a:tailEnd type="triangle" w="med" len="med"/>
          </a:ln>
        </p:spPr>
        <p:txBody>
          <a:bodyPr/>
          <a:lstStyle/>
          <a:p>
            <a:endParaRPr lang="en-US"/>
          </a:p>
        </p:txBody>
      </p:sp>
      <p:sp>
        <p:nvSpPr>
          <p:cNvPr id="352" name="Line 28"/>
          <p:cNvSpPr>
            <a:spLocks noChangeShapeType="1"/>
          </p:cNvSpPr>
          <p:nvPr/>
        </p:nvSpPr>
        <p:spPr bwMode="auto">
          <a:xfrm>
            <a:off x="3008840" y="5689050"/>
            <a:ext cx="3333750" cy="0"/>
          </a:xfrm>
          <a:prstGeom prst="line">
            <a:avLst/>
          </a:prstGeom>
          <a:noFill/>
          <a:ln w="25400">
            <a:solidFill>
              <a:schemeClr val="tx1"/>
            </a:solidFill>
            <a:round/>
            <a:headEnd/>
            <a:tailEnd/>
          </a:ln>
        </p:spPr>
        <p:txBody>
          <a:bodyPr/>
          <a:lstStyle/>
          <a:p>
            <a:endParaRPr lang="en-US"/>
          </a:p>
        </p:txBody>
      </p:sp>
      <p:sp>
        <p:nvSpPr>
          <p:cNvPr id="353" name="Line 29"/>
          <p:cNvSpPr>
            <a:spLocks noChangeShapeType="1"/>
          </p:cNvSpPr>
          <p:nvPr/>
        </p:nvSpPr>
        <p:spPr bwMode="auto">
          <a:xfrm>
            <a:off x="6355290" y="5612850"/>
            <a:ext cx="0" cy="139700"/>
          </a:xfrm>
          <a:prstGeom prst="line">
            <a:avLst/>
          </a:prstGeom>
          <a:noFill/>
          <a:ln w="25400">
            <a:solidFill>
              <a:schemeClr val="tx1"/>
            </a:solidFill>
            <a:round/>
            <a:headEnd/>
            <a:tailEnd/>
          </a:ln>
        </p:spPr>
        <p:txBody>
          <a:bodyPr/>
          <a:lstStyle/>
          <a:p>
            <a:endParaRPr lang="en-US"/>
          </a:p>
        </p:txBody>
      </p:sp>
      <p:sp>
        <p:nvSpPr>
          <p:cNvPr id="354" name="Line 30"/>
          <p:cNvSpPr>
            <a:spLocks noChangeShapeType="1"/>
          </p:cNvSpPr>
          <p:nvPr/>
        </p:nvSpPr>
        <p:spPr bwMode="auto">
          <a:xfrm>
            <a:off x="5059890" y="5619200"/>
            <a:ext cx="0" cy="139700"/>
          </a:xfrm>
          <a:prstGeom prst="line">
            <a:avLst/>
          </a:prstGeom>
          <a:noFill/>
          <a:ln w="25400">
            <a:solidFill>
              <a:schemeClr val="tx1"/>
            </a:solidFill>
            <a:round/>
            <a:headEnd/>
            <a:tailEnd/>
          </a:ln>
        </p:spPr>
        <p:txBody>
          <a:bodyPr/>
          <a:lstStyle/>
          <a:p>
            <a:endParaRPr lang="en-US"/>
          </a:p>
        </p:txBody>
      </p:sp>
      <p:sp>
        <p:nvSpPr>
          <p:cNvPr id="355" name="Line 31"/>
          <p:cNvSpPr>
            <a:spLocks noChangeShapeType="1"/>
          </p:cNvSpPr>
          <p:nvPr/>
        </p:nvSpPr>
        <p:spPr bwMode="auto">
          <a:xfrm>
            <a:off x="5713940" y="5619200"/>
            <a:ext cx="0" cy="139700"/>
          </a:xfrm>
          <a:prstGeom prst="line">
            <a:avLst/>
          </a:prstGeom>
          <a:noFill/>
          <a:ln w="25400">
            <a:solidFill>
              <a:schemeClr val="tx1"/>
            </a:solidFill>
            <a:round/>
            <a:headEnd/>
            <a:tailEnd/>
          </a:ln>
        </p:spPr>
        <p:txBody>
          <a:bodyPr/>
          <a:lstStyle/>
          <a:p>
            <a:endParaRPr lang="en-US"/>
          </a:p>
        </p:txBody>
      </p:sp>
      <p:sp>
        <p:nvSpPr>
          <p:cNvPr id="356" name="Line 32"/>
          <p:cNvSpPr>
            <a:spLocks noChangeShapeType="1"/>
          </p:cNvSpPr>
          <p:nvPr/>
        </p:nvSpPr>
        <p:spPr bwMode="auto">
          <a:xfrm>
            <a:off x="3732740" y="5619200"/>
            <a:ext cx="0" cy="139700"/>
          </a:xfrm>
          <a:prstGeom prst="line">
            <a:avLst/>
          </a:prstGeom>
          <a:noFill/>
          <a:ln w="25400">
            <a:solidFill>
              <a:schemeClr val="tx1"/>
            </a:solidFill>
            <a:round/>
            <a:headEnd/>
            <a:tailEnd/>
          </a:ln>
        </p:spPr>
        <p:txBody>
          <a:bodyPr/>
          <a:lstStyle/>
          <a:p>
            <a:endParaRPr lang="en-US"/>
          </a:p>
        </p:txBody>
      </p:sp>
      <p:sp>
        <p:nvSpPr>
          <p:cNvPr id="357" name="Rectangle 33"/>
          <p:cNvSpPr>
            <a:spLocks noChangeArrowheads="1"/>
          </p:cNvSpPr>
          <p:nvPr/>
        </p:nvSpPr>
        <p:spPr bwMode="auto">
          <a:xfrm>
            <a:off x="2365902" y="5535063"/>
            <a:ext cx="612775" cy="336550"/>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rPr>
              <a:t>time</a:t>
            </a:r>
          </a:p>
        </p:txBody>
      </p:sp>
      <p:sp>
        <p:nvSpPr>
          <p:cNvPr id="358" name="Rectangle 34"/>
          <p:cNvSpPr>
            <a:spLocks noChangeArrowheads="1"/>
          </p:cNvSpPr>
          <p:nvPr/>
        </p:nvSpPr>
        <p:spPr bwMode="auto">
          <a:xfrm>
            <a:off x="5566302" y="5784300"/>
            <a:ext cx="304800"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d</a:t>
            </a:r>
          </a:p>
        </p:txBody>
      </p:sp>
      <p:sp>
        <p:nvSpPr>
          <p:cNvPr id="359" name="Rectangle 35"/>
          <p:cNvSpPr>
            <a:spLocks noChangeArrowheads="1"/>
          </p:cNvSpPr>
          <p:nvPr/>
        </p:nvSpPr>
        <p:spPr bwMode="auto">
          <a:xfrm>
            <a:off x="4905902" y="5797000"/>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2d</a:t>
            </a:r>
          </a:p>
        </p:txBody>
      </p:sp>
      <p:sp>
        <p:nvSpPr>
          <p:cNvPr id="360" name="Rectangle 36"/>
          <p:cNvSpPr>
            <a:spLocks noChangeArrowheads="1"/>
          </p:cNvSpPr>
          <p:nvPr/>
        </p:nvSpPr>
        <p:spPr bwMode="auto">
          <a:xfrm>
            <a:off x="3508902" y="5797000"/>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4d</a:t>
            </a:r>
          </a:p>
        </p:txBody>
      </p:sp>
      <p:grpSp>
        <p:nvGrpSpPr>
          <p:cNvPr id="361" name="Group 44"/>
          <p:cNvGrpSpPr>
            <a:grpSpLocks/>
          </p:cNvGrpSpPr>
          <p:nvPr/>
        </p:nvGrpSpPr>
        <p:grpSpPr bwMode="auto">
          <a:xfrm flipH="1">
            <a:off x="5669490" y="5039763"/>
            <a:ext cx="557212" cy="525462"/>
            <a:chOff x="1008" y="2720"/>
            <a:chExt cx="856" cy="808"/>
          </a:xfrm>
        </p:grpSpPr>
        <p:sp>
          <p:nvSpPr>
            <p:cNvPr id="36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36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6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6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6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36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36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6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7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sp>
        <p:nvSpPr>
          <p:cNvPr id="371" name="Freeform 68"/>
          <p:cNvSpPr>
            <a:spLocks/>
          </p:cNvSpPr>
          <p:nvPr/>
        </p:nvSpPr>
        <p:spPr bwMode="auto">
          <a:xfrm>
            <a:off x="4905451" y="4558114"/>
            <a:ext cx="1296988" cy="502286"/>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p>
        </p:txBody>
      </p:sp>
      <p:sp>
        <p:nvSpPr>
          <p:cNvPr id="372" name="Freeform 68"/>
          <p:cNvSpPr>
            <a:spLocks/>
          </p:cNvSpPr>
          <p:nvPr/>
        </p:nvSpPr>
        <p:spPr bwMode="auto">
          <a:xfrm>
            <a:off x="3638289" y="4435262"/>
            <a:ext cx="2742468" cy="63500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p>
        </p:txBody>
      </p:sp>
      <p:sp>
        <p:nvSpPr>
          <p:cNvPr id="4" name="Rounded Rectangular Callout 3"/>
          <p:cNvSpPr/>
          <p:nvPr/>
        </p:nvSpPr>
        <p:spPr>
          <a:xfrm>
            <a:off x="193040" y="2926549"/>
            <a:ext cx="2033201" cy="1668542"/>
          </a:xfrm>
          <a:prstGeom prst="wedgeRoundRectCallout">
            <a:avLst>
              <a:gd name="adj1" fmla="val 219351"/>
              <a:gd name="adj2" fmla="val -48476"/>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rtl="1">
              <a:lnSpc>
                <a:spcPct val="90000"/>
              </a:lnSpc>
            </a:pPr>
            <a:endParaRPr lang="en-US" sz="2000" b="0" dirty="0" smtClean="0">
              <a:solidFill>
                <a:srgbClr val="000090"/>
              </a:solidFill>
              <a:latin typeface="Arial" pitchFamily="34" charset="0"/>
            </a:endParaRPr>
          </a:p>
          <a:p>
            <a:pPr algn="l" rtl="1">
              <a:lnSpc>
                <a:spcPct val="90000"/>
              </a:lnSpc>
            </a:pPr>
            <a:r>
              <a:rPr lang="en-US" sz="2000" b="0" dirty="0" smtClean="0">
                <a:solidFill>
                  <a:srgbClr val="0000FF"/>
                </a:solidFill>
                <a:latin typeface="Arial" pitchFamily="34" charset="0"/>
              </a:rPr>
              <a:t>Back off less for thread from same node</a:t>
            </a:r>
          </a:p>
          <a:p>
            <a:pPr algn="ctr"/>
            <a:endParaRPr lang="en-US" sz="2000" b="0" dirty="0"/>
          </a:p>
        </p:txBody>
      </p:sp>
      <p:sp>
        <p:nvSpPr>
          <p:cNvPr id="381" name="Rectangle 42"/>
          <p:cNvSpPr>
            <a:spLocks noChangeArrowheads="1"/>
          </p:cNvSpPr>
          <p:nvPr/>
        </p:nvSpPr>
        <p:spPr bwMode="auto">
          <a:xfrm>
            <a:off x="7996254" y="3819298"/>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pitchFamily="34" charset="0"/>
              </a:rPr>
              <a:t>CS</a:t>
            </a:r>
            <a:endParaRPr lang="en-US" sz="2800" b="0" dirty="0">
              <a:solidFill>
                <a:schemeClr val="tx1"/>
              </a:solidFill>
              <a:latin typeface="Arial" pitchFamily="34" charset="0"/>
            </a:endParaRPr>
          </a:p>
        </p:txBody>
      </p:sp>
      <p:sp>
        <p:nvSpPr>
          <p:cNvPr id="58" name="Rounded Rectangular Callout 57"/>
          <p:cNvSpPr/>
          <p:nvPr/>
        </p:nvSpPr>
        <p:spPr>
          <a:xfrm>
            <a:off x="195992" y="4846790"/>
            <a:ext cx="2598008" cy="718435"/>
          </a:xfrm>
          <a:prstGeom prst="wedgeRoundRectCallout">
            <a:avLst>
              <a:gd name="adj1" fmla="val 168914"/>
              <a:gd name="adj2" fmla="val -30989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pitchFamily="34" charset="0"/>
            </a:endParaRPr>
          </a:p>
          <a:p>
            <a:pPr algn="l" rtl="1">
              <a:lnSpc>
                <a:spcPct val="90000"/>
              </a:lnSpc>
            </a:pPr>
            <a:r>
              <a:rPr lang="en-US" sz="2000" b="0" dirty="0" smtClean="0">
                <a:solidFill>
                  <a:srgbClr val="0000FF"/>
                </a:solidFill>
                <a:latin typeface="Arial" pitchFamily="34" charset="0"/>
              </a:rPr>
              <a:t>Unfairness is key to performance</a:t>
            </a:r>
          </a:p>
          <a:p>
            <a:pPr algn="l"/>
            <a:endParaRPr lang="en-US" sz="2000" dirty="0">
              <a:solidFill>
                <a:srgbClr val="0000FF"/>
              </a:solidFill>
            </a:endParaRPr>
          </a:p>
        </p:txBody>
      </p:sp>
    </p:spTree>
    <p:extLst>
      <p:ext uri="{BB962C8B-B14F-4D97-AF65-F5344CB8AC3E}">
        <p14:creationId xmlns:p14="http://schemas.microsoft.com/office/powerpoint/2010/main" val="999031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8"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Hierarchical </a:t>
            </a:r>
            <a:r>
              <a:rPr lang="en-US" dirty="0" err="1" smtClean="0"/>
              <a:t>Backoff</a:t>
            </a:r>
            <a:r>
              <a:rPr lang="en-US" dirty="0" smtClean="0"/>
              <a:t> Lock (HBO)</a:t>
            </a:r>
            <a:br>
              <a:rPr lang="en-US" dirty="0" smtClean="0"/>
            </a:br>
            <a:endParaRPr lang="en-US" sz="3100" dirty="0"/>
          </a:p>
        </p:txBody>
      </p:sp>
      <p:sp>
        <p:nvSpPr>
          <p:cNvPr id="3" name="Content Placeholder 2"/>
          <p:cNvSpPr>
            <a:spLocks noGrp="1"/>
          </p:cNvSpPr>
          <p:nvPr>
            <p:ph idx="1"/>
          </p:nvPr>
        </p:nvSpPr>
        <p:spPr/>
        <p:txBody>
          <a:bodyPr/>
          <a:lstStyle/>
          <a:p>
            <a:r>
              <a:rPr lang="en-US" dirty="0" smtClean="0">
                <a:solidFill>
                  <a:srgbClr val="0000FF"/>
                </a:solidFill>
              </a:rPr>
              <a:t>Advantages:</a:t>
            </a:r>
            <a:r>
              <a:rPr lang="en-US" dirty="0" smtClean="0"/>
              <a:t> </a:t>
            </a:r>
          </a:p>
          <a:p>
            <a:pPr lvl="1"/>
            <a:r>
              <a:rPr lang="en-US" dirty="0" smtClean="0"/>
              <a:t>Simple, improves locality </a:t>
            </a:r>
          </a:p>
          <a:p>
            <a:r>
              <a:rPr lang="en-US" dirty="0" smtClean="0">
                <a:solidFill>
                  <a:srgbClr val="FF0000"/>
                </a:solidFill>
              </a:rPr>
              <a:t>Disadvantages:</a:t>
            </a:r>
            <a:r>
              <a:rPr lang="en-US" dirty="0" smtClean="0"/>
              <a:t> </a:t>
            </a:r>
          </a:p>
          <a:p>
            <a:pPr lvl="1"/>
            <a:r>
              <a:rPr lang="en-US" dirty="0" smtClean="0"/>
              <a:t>Requires platform </a:t>
            </a:r>
            <a:r>
              <a:rPr lang="en-US" dirty="0"/>
              <a:t>s</a:t>
            </a:r>
            <a:r>
              <a:rPr lang="en-US" dirty="0" smtClean="0"/>
              <a:t>pecific tuning</a:t>
            </a:r>
          </a:p>
          <a:p>
            <a:pPr lvl="1"/>
            <a:r>
              <a:rPr lang="en-US" dirty="0" smtClean="0"/>
              <a:t>Unstable</a:t>
            </a:r>
          </a:p>
          <a:p>
            <a:pPr lvl="1"/>
            <a:r>
              <a:rPr lang="en-US" dirty="0" smtClean="0"/>
              <a:t>Unfair</a:t>
            </a:r>
          </a:p>
          <a:p>
            <a:pPr lvl="1"/>
            <a:r>
              <a:rPr lang="en-US" dirty="0" smtClean="0"/>
              <a:t>Continuous invalidations on shared global lock word</a:t>
            </a:r>
            <a:endParaRPr lang="en-US" dirty="0"/>
          </a:p>
        </p:txBody>
      </p:sp>
    </p:spTree>
    <p:extLst>
      <p:ext uri="{BB962C8B-B14F-4D97-AF65-F5344CB8AC3E}">
        <p14:creationId xmlns:p14="http://schemas.microsoft.com/office/powerpoint/2010/main" val="556071476"/>
      </p:ext>
    </p:extLst>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62"/>
            <a:ext cx="8229600" cy="1143000"/>
          </a:xfrm>
        </p:spPr>
        <p:txBody>
          <a:bodyPr>
            <a:normAutofit fontScale="90000"/>
          </a:bodyPr>
          <a:lstStyle/>
          <a:p>
            <a:r>
              <a:rPr lang="en-US" dirty="0" smtClean="0"/>
              <a:t/>
            </a:r>
            <a:br>
              <a:rPr lang="en-US" dirty="0" smtClean="0"/>
            </a:br>
            <a:r>
              <a:rPr lang="en-US" dirty="0" smtClean="0"/>
              <a:t>Hierarchical CLH Lock (HCLH)</a:t>
            </a:r>
            <a:br>
              <a:rPr lang="en-US" dirty="0" smtClean="0"/>
            </a:br>
            <a:endParaRPr lang="en-US" sz="3100" dirty="0"/>
          </a:p>
        </p:txBody>
      </p:sp>
      <p:sp>
        <p:nvSpPr>
          <p:cNvPr id="5" name="Rounded Rectangle 4"/>
          <p:cNvSpPr/>
          <p:nvPr/>
        </p:nvSpPr>
        <p:spPr>
          <a:xfrm>
            <a:off x="2256878"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8" name="Rounded Rectangle 7"/>
          <p:cNvSpPr/>
          <p:nvPr/>
        </p:nvSpPr>
        <p:spPr>
          <a:xfrm>
            <a:off x="2256878" y="421791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grpSp>
        <p:nvGrpSpPr>
          <p:cNvPr id="7" name="Group 6"/>
          <p:cNvGrpSpPr/>
          <p:nvPr/>
        </p:nvGrpSpPr>
        <p:grpSpPr>
          <a:xfrm>
            <a:off x="2333903" y="1772487"/>
            <a:ext cx="4472081" cy="1845498"/>
            <a:chOff x="4116631" y="3125321"/>
            <a:chExt cx="4472081" cy="1845498"/>
          </a:xfrm>
        </p:grpSpPr>
        <p:sp>
          <p:nvSpPr>
            <p:cNvPr id="67" name="Text Box 32"/>
            <p:cNvSpPr txBox="1">
              <a:spLocks noChangeArrowheads="1"/>
            </p:cNvSpPr>
            <p:nvPr/>
          </p:nvSpPr>
          <p:spPr bwMode="auto">
            <a:xfrm>
              <a:off x="4116631" y="3169787"/>
              <a:ext cx="1628244" cy="422205"/>
            </a:xfrm>
            <a:prstGeom prst="rect">
              <a:avLst/>
            </a:prstGeom>
            <a:noFill/>
            <a:ln w="9525">
              <a:noFill/>
              <a:miter lim="800000"/>
              <a:headEnd/>
              <a:tailEnd/>
            </a:ln>
          </p:spPr>
          <p:txBody>
            <a:bodyPr wrap="square" lIns="82840" tIns="41421" rIns="82840" bIns="41421">
              <a:spAutoFit/>
            </a:bodyPr>
            <a:lstStyle/>
            <a:p>
              <a:r>
                <a:rPr lang="en-US" sz="2200" dirty="0" smtClean="0">
                  <a:latin typeface="Arial"/>
                  <a:cs typeface="Arial"/>
                </a:rPr>
                <a:t>Local Tail</a:t>
              </a:r>
              <a:endParaRPr lang="en-US" sz="2200" dirty="0">
                <a:latin typeface="Arial"/>
                <a:cs typeface="Arial"/>
              </a:endParaRPr>
            </a:p>
          </p:txBody>
        </p:sp>
        <p:sp>
          <p:nvSpPr>
            <p:cNvPr id="68"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69"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70" name="Text Box 11"/>
            <p:cNvSpPr txBox="1">
              <a:spLocks noChangeArrowheads="1"/>
            </p:cNvSpPr>
            <p:nvPr/>
          </p:nvSpPr>
          <p:spPr bwMode="auto">
            <a:xfrm>
              <a:off x="4367287" y="4009983"/>
              <a:ext cx="967973" cy="430762"/>
            </a:xfrm>
            <a:prstGeom prst="rect">
              <a:avLst/>
            </a:prstGeom>
            <a:noFill/>
            <a:ln w="9525">
              <a:noFill/>
              <a:miter lim="800000"/>
              <a:headEnd/>
              <a:tailEnd/>
            </a:ln>
          </p:spPr>
          <p:txBody>
            <a:bodyPr wrap="none" lIns="91311" tIns="45658" rIns="91311" bIns="45658">
              <a:spAutoFit/>
            </a:bodyPr>
            <a:lstStyle/>
            <a:p>
              <a:r>
                <a:rPr lang="en-US" sz="2200" dirty="0">
                  <a:solidFill>
                    <a:srgbClr val="FF0000"/>
                  </a:solidFill>
                  <a:latin typeface="Arial"/>
                  <a:cs typeface="Arial"/>
                </a:rPr>
                <a:t>CAS()</a:t>
              </a:r>
            </a:p>
          </p:txBody>
        </p:sp>
        <p:sp>
          <p:nvSpPr>
            <p:cNvPr id="71" name="Text Box 11"/>
            <p:cNvSpPr txBox="1">
              <a:spLocks noChangeArrowheads="1"/>
            </p:cNvSpPr>
            <p:nvPr/>
          </p:nvSpPr>
          <p:spPr bwMode="auto">
            <a:xfrm>
              <a:off x="6100027" y="3125321"/>
              <a:ext cx="2488685" cy="430762"/>
            </a:xfrm>
            <a:prstGeom prst="rect">
              <a:avLst/>
            </a:prstGeom>
            <a:noFill/>
            <a:ln w="9525">
              <a:noFill/>
              <a:miter lim="800000"/>
              <a:headEnd/>
              <a:tailEnd/>
            </a:ln>
          </p:spPr>
          <p:txBody>
            <a:bodyPr wrap="none" lIns="91311" tIns="45658" rIns="91311" bIns="45658">
              <a:spAutoFit/>
            </a:bodyPr>
            <a:lstStyle/>
            <a:p>
              <a:pPr algn="l"/>
              <a:r>
                <a:rPr lang="en-US" sz="2200" dirty="0" smtClean="0">
                  <a:latin typeface="Arial"/>
                  <a:cs typeface="Arial"/>
                </a:rPr>
                <a:t>Local CLH queue</a:t>
              </a:r>
              <a:endParaRPr lang="en-US" sz="2200" dirty="0">
                <a:latin typeface="Arial"/>
                <a:cs typeface="Arial"/>
              </a:endParaRPr>
            </a:p>
          </p:txBody>
        </p:sp>
        <p:grpSp>
          <p:nvGrpSpPr>
            <p:cNvPr id="72" name="Group 118"/>
            <p:cNvGrpSpPr/>
            <p:nvPr/>
          </p:nvGrpSpPr>
          <p:grpSpPr>
            <a:xfrm>
              <a:off x="7315334" y="4590582"/>
              <a:ext cx="1082475" cy="380237"/>
              <a:chOff x="7951415" y="5060273"/>
              <a:chExt cx="1193353" cy="419141"/>
            </a:xfrm>
          </p:grpSpPr>
          <p:sp>
            <p:nvSpPr>
              <p:cNvPr id="7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7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78" name="Group 120"/>
            <p:cNvGrpSpPr/>
            <p:nvPr/>
          </p:nvGrpSpPr>
          <p:grpSpPr>
            <a:xfrm>
              <a:off x="5895878" y="4582369"/>
              <a:ext cx="1082475" cy="380237"/>
              <a:chOff x="7951415" y="5060273"/>
              <a:chExt cx="1193353" cy="419141"/>
            </a:xfrm>
          </p:grpSpPr>
          <p:sp>
            <p:nvSpPr>
              <p:cNvPr id="79"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1"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2" name="Line 47"/>
            <p:cNvSpPr>
              <a:spLocks noChangeShapeType="1"/>
            </p:cNvSpPr>
            <p:nvPr/>
          </p:nvSpPr>
          <p:spPr bwMode="auto">
            <a:xfrm>
              <a:off x="6699771" y="4288994"/>
              <a:ext cx="615564" cy="47730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83" name="Group 127"/>
            <p:cNvGrpSpPr/>
            <p:nvPr/>
          </p:nvGrpSpPr>
          <p:grpSpPr>
            <a:xfrm>
              <a:off x="4408047" y="4565519"/>
              <a:ext cx="1082475" cy="380237"/>
              <a:chOff x="7951415" y="5060273"/>
              <a:chExt cx="1193353" cy="419141"/>
            </a:xfrm>
          </p:grpSpPr>
          <p:sp>
            <p:nvSpPr>
              <p:cNvPr id="84"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7"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92" name="Line 47"/>
            <p:cNvSpPr>
              <a:spLocks noChangeShapeType="1"/>
            </p:cNvSpPr>
            <p:nvPr/>
          </p:nvSpPr>
          <p:spPr bwMode="auto">
            <a:xfrm>
              <a:off x="5505947" y="4249396"/>
              <a:ext cx="375469" cy="516898"/>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sp>
        <p:nvSpPr>
          <p:cNvPr id="113" name="Rectangle 42"/>
          <p:cNvSpPr>
            <a:spLocks noChangeArrowheads="1"/>
          </p:cNvSpPr>
          <p:nvPr/>
        </p:nvSpPr>
        <p:spPr bwMode="auto">
          <a:xfrm>
            <a:off x="7996254"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pitchFamily="34" charset="0"/>
              </a:rPr>
              <a:t>CS</a:t>
            </a:r>
            <a:endParaRPr lang="en-US" sz="2800" b="0" dirty="0">
              <a:solidFill>
                <a:schemeClr val="tx1"/>
              </a:solidFill>
              <a:latin typeface="Arial" pitchFamily="34" charset="0"/>
            </a:endParaRPr>
          </a:p>
        </p:txBody>
      </p:sp>
      <p:grpSp>
        <p:nvGrpSpPr>
          <p:cNvPr id="114" name="Group 44"/>
          <p:cNvGrpSpPr>
            <a:grpSpLocks/>
          </p:cNvGrpSpPr>
          <p:nvPr/>
        </p:nvGrpSpPr>
        <p:grpSpPr bwMode="auto">
          <a:xfrm flipH="1">
            <a:off x="4359831" y="2295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3339385" y="2272157"/>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36" name="Rectangle 33"/>
          <p:cNvSpPr>
            <a:spLocks noChangeArrowheads="1"/>
          </p:cNvSpPr>
          <p:nvPr/>
        </p:nvSpPr>
        <p:spPr bwMode="auto">
          <a:xfrm>
            <a:off x="625142" y="3663358"/>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grpSp>
        <p:nvGrpSpPr>
          <p:cNvPr id="137" name="Group 136"/>
          <p:cNvGrpSpPr/>
          <p:nvPr/>
        </p:nvGrpSpPr>
        <p:grpSpPr>
          <a:xfrm>
            <a:off x="2326440" y="4435989"/>
            <a:ext cx="4540155" cy="1982271"/>
            <a:chOff x="4116632" y="2988548"/>
            <a:chExt cx="4540155" cy="1982271"/>
          </a:xfrm>
        </p:grpSpPr>
        <p:sp>
          <p:nvSpPr>
            <p:cNvPr id="138" name="Text Box 32"/>
            <p:cNvSpPr txBox="1">
              <a:spLocks noChangeArrowheads="1"/>
            </p:cNvSpPr>
            <p:nvPr/>
          </p:nvSpPr>
          <p:spPr bwMode="auto">
            <a:xfrm>
              <a:off x="4116632" y="2988548"/>
              <a:ext cx="1745640" cy="422205"/>
            </a:xfrm>
            <a:prstGeom prst="rect">
              <a:avLst/>
            </a:prstGeom>
            <a:noFill/>
            <a:ln w="9525">
              <a:noFill/>
              <a:miter lim="800000"/>
              <a:headEnd/>
              <a:tailEnd/>
            </a:ln>
          </p:spPr>
          <p:txBody>
            <a:bodyPr wrap="square" lIns="82840" tIns="41421" rIns="82840" bIns="41421">
              <a:spAutoFit/>
            </a:bodyPr>
            <a:lstStyle/>
            <a:p>
              <a:r>
                <a:rPr lang="en-US" sz="2200" dirty="0" smtClean="0">
                  <a:latin typeface="Arial"/>
                  <a:cs typeface="Arial"/>
                </a:rPr>
                <a:t>Local Tail</a:t>
              </a:r>
              <a:endParaRPr lang="en-US" sz="2200" dirty="0">
                <a:latin typeface="Arial"/>
                <a:cs typeface="Arial"/>
              </a:endParaRPr>
            </a:p>
          </p:txBody>
        </p:sp>
        <p:sp>
          <p:nvSpPr>
            <p:cNvPr id="139"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40"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141" name="Text Box 11"/>
            <p:cNvSpPr txBox="1">
              <a:spLocks noChangeArrowheads="1"/>
            </p:cNvSpPr>
            <p:nvPr/>
          </p:nvSpPr>
          <p:spPr bwMode="auto">
            <a:xfrm>
              <a:off x="4361144" y="3994329"/>
              <a:ext cx="967973" cy="430762"/>
            </a:xfrm>
            <a:prstGeom prst="rect">
              <a:avLst/>
            </a:prstGeom>
            <a:noFill/>
            <a:ln w="9525">
              <a:noFill/>
              <a:miter lim="800000"/>
              <a:headEnd/>
              <a:tailEnd/>
            </a:ln>
          </p:spPr>
          <p:txBody>
            <a:bodyPr wrap="none" lIns="91311" tIns="45658" rIns="91311" bIns="45658">
              <a:spAutoFit/>
            </a:bodyPr>
            <a:lstStyle/>
            <a:p>
              <a:r>
                <a:rPr lang="en-US" sz="2200" dirty="0">
                  <a:solidFill>
                    <a:srgbClr val="FF0000"/>
                  </a:solidFill>
                  <a:latin typeface="Arial"/>
                  <a:cs typeface="Arial"/>
                </a:rPr>
                <a:t>CAS()</a:t>
              </a:r>
            </a:p>
          </p:txBody>
        </p:sp>
        <p:sp>
          <p:nvSpPr>
            <p:cNvPr id="142" name="Text Box 11"/>
            <p:cNvSpPr txBox="1">
              <a:spLocks noChangeArrowheads="1"/>
            </p:cNvSpPr>
            <p:nvPr/>
          </p:nvSpPr>
          <p:spPr bwMode="auto">
            <a:xfrm>
              <a:off x="6168102" y="3022476"/>
              <a:ext cx="2488685" cy="430762"/>
            </a:xfrm>
            <a:prstGeom prst="rect">
              <a:avLst/>
            </a:prstGeom>
            <a:noFill/>
            <a:ln w="9525">
              <a:noFill/>
              <a:miter lim="800000"/>
              <a:headEnd/>
              <a:tailEnd/>
            </a:ln>
          </p:spPr>
          <p:txBody>
            <a:bodyPr wrap="none" lIns="91311" tIns="45658" rIns="91311" bIns="45658">
              <a:spAutoFit/>
            </a:bodyPr>
            <a:lstStyle/>
            <a:p>
              <a:pPr algn="l"/>
              <a:r>
                <a:rPr lang="en-US" sz="2200" dirty="0" smtClean="0">
                  <a:latin typeface="Arial"/>
                  <a:cs typeface="Arial"/>
                </a:rPr>
                <a:t>Local CLH queue</a:t>
              </a:r>
              <a:endParaRPr lang="en-US" sz="2200" dirty="0">
                <a:latin typeface="Arial"/>
                <a:cs typeface="Arial"/>
              </a:endParaRPr>
            </a:p>
          </p:txBody>
        </p:sp>
        <p:grpSp>
          <p:nvGrpSpPr>
            <p:cNvPr id="143" name="Group 118"/>
            <p:cNvGrpSpPr/>
            <p:nvPr/>
          </p:nvGrpSpPr>
          <p:grpSpPr>
            <a:xfrm>
              <a:off x="7315334" y="4590582"/>
              <a:ext cx="1082475" cy="380237"/>
              <a:chOff x="7951415" y="5060273"/>
              <a:chExt cx="1193353" cy="419141"/>
            </a:xfrm>
          </p:grpSpPr>
          <p:sp>
            <p:nvSpPr>
              <p:cNvPr id="15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155"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144" name="Group 120"/>
            <p:cNvGrpSpPr/>
            <p:nvPr/>
          </p:nvGrpSpPr>
          <p:grpSpPr>
            <a:xfrm>
              <a:off x="5895878" y="4582369"/>
              <a:ext cx="1082475" cy="380237"/>
              <a:chOff x="7951415" y="5060273"/>
              <a:chExt cx="1193353" cy="419141"/>
            </a:xfrm>
          </p:grpSpPr>
          <p:sp>
            <p:nvSpPr>
              <p:cNvPr id="151"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152"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45" name="Line 47"/>
            <p:cNvSpPr>
              <a:spLocks noChangeShapeType="1"/>
            </p:cNvSpPr>
            <p:nvPr/>
          </p:nvSpPr>
          <p:spPr bwMode="auto">
            <a:xfrm>
              <a:off x="6707235" y="4249396"/>
              <a:ext cx="608099" cy="516898"/>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146" name="Group 127"/>
            <p:cNvGrpSpPr/>
            <p:nvPr/>
          </p:nvGrpSpPr>
          <p:grpSpPr>
            <a:xfrm>
              <a:off x="4408047" y="4565519"/>
              <a:ext cx="1082475" cy="380237"/>
              <a:chOff x="7951415" y="5060273"/>
              <a:chExt cx="1193353" cy="419141"/>
            </a:xfrm>
          </p:grpSpPr>
          <p:sp>
            <p:nvSpPr>
              <p:cNvPr id="149"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150"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47"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148" name="Line 47"/>
            <p:cNvSpPr>
              <a:spLocks noChangeShapeType="1"/>
            </p:cNvSpPr>
            <p:nvPr/>
          </p:nvSpPr>
          <p:spPr bwMode="auto">
            <a:xfrm>
              <a:off x="5424882" y="4249396"/>
              <a:ext cx="456534" cy="516898"/>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grpSp>
        <p:nvGrpSpPr>
          <p:cNvPr id="156" name="Group 44"/>
          <p:cNvGrpSpPr>
            <a:grpSpLocks/>
          </p:cNvGrpSpPr>
          <p:nvPr/>
        </p:nvGrpSpPr>
        <p:grpSpPr bwMode="auto">
          <a:xfrm flipH="1">
            <a:off x="4331678" y="5076182"/>
            <a:ext cx="557212" cy="525462"/>
            <a:chOff x="1008" y="2720"/>
            <a:chExt cx="856" cy="808"/>
          </a:xfrm>
        </p:grpSpPr>
        <p:sp>
          <p:nvSpPr>
            <p:cNvPr id="157"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58"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59"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0"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1"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62"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63"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4"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5"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66" name="Group 44"/>
          <p:cNvGrpSpPr>
            <a:grpSpLocks/>
          </p:cNvGrpSpPr>
          <p:nvPr/>
        </p:nvGrpSpPr>
        <p:grpSpPr bwMode="auto">
          <a:xfrm flipH="1">
            <a:off x="3166007" y="5047568"/>
            <a:ext cx="557212" cy="525462"/>
            <a:chOff x="1008" y="2720"/>
            <a:chExt cx="856" cy="808"/>
          </a:xfrm>
        </p:grpSpPr>
        <p:sp>
          <p:nvSpPr>
            <p:cNvPr id="167"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68"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9"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0"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1"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2"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3"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4"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5"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76" name="Group 44"/>
          <p:cNvGrpSpPr>
            <a:grpSpLocks/>
          </p:cNvGrpSpPr>
          <p:nvPr/>
        </p:nvGrpSpPr>
        <p:grpSpPr bwMode="auto">
          <a:xfrm flipH="1">
            <a:off x="7318366" y="3954860"/>
            <a:ext cx="557212" cy="525462"/>
            <a:chOff x="1008" y="2720"/>
            <a:chExt cx="856" cy="808"/>
          </a:xfrm>
        </p:grpSpPr>
        <p:sp>
          <p:nvSpPr>
            <p:cNvPr id="177"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78"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9"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0"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1"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82"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83"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4"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5"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94" name="Text Box 32"/>
          <p:cNvSpPr txBox="1">
            <a:spLocks noChangeArrowheads="1"/>
          </p:cNvSpPr>
          <p:nvPr/>
        </p:nvSpPr>
        <p:spPr bwMode="auto">
          <a:xfrm>
            <a:off x="269413" y="3033019"/>
            <a:ext cx="1628244" cy="422205"/>
          </a:xfrm>
          <a:prstGeom prst="rect">
            <a:avLst/>
          </a:prstGeom>
          <a:noFill/>
          <a:ln w="9525">
            <a:noFill/>
            <a:miter lim="800000"/>
            <a:headEnd/>
            <a:tailEnd/>
          </a:ln>
        </p:spPr>
        <p:txBody>
          <a:bodyPr wrap="square" lIns="82840" tIns="41421" rIns="82840" bIns="41421">
            <a:spAutoFit/>
          </a:bodyPr>
          <a:lstStyle/>
          <a:p>
            <a:r>
              <a:rPr lang="en-US" sz="2200" dirty="0" smtClean="0">
                <a:latin typeface="Arial"/>
                <a:cs typeface="Arial"/>
              </a:rPr>
              <a:t>Global Tail</a:t>
            </a:r>
            <a:endParaRPr lang="en-US" sz="2200" dirty="0">
              <a:latin typeface="Arial"/>
              <a:cs typeface="Arial"/>
            </a:endParaRPr>
          </a:p>
        </p:txBody>
      </p:sp>
      <p:sp>
        <p:nvSpPr>
          <p:cNvPr id="195" name="Freeform 34"/>
          <p:cNvSpPr>
            <a:spLocks/>
          </p:cNvSpPr>
          <p:nvPr/>
        </p:nvSpPr>
        <p:spPr bwMode="auto">
          <a:xfrm flipV="1">
            <a:off x="791660" y="3413460"/>
            <a:ext cx="1812167" cy="438105"/>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196" name="Freeform 34"/>
          <p:cNvSpPr>
            <a:spLocks/>
          </p:cNvSpPr>
          <p:nvPr/>
        </p:nvSpPr>
        <p:spPr bwMode="auto">
          <a:xfrm>
            <a:off x="791660" y="4003964"/>
            <a:ext cx="1826195" cy="2300973"/>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prstDash val="sysDash"/>
            <a:round/>
            <a:headEnd/>
            <a:tailEnd type="triangle" w="med" len="med"/>
          </a:ln>
        </p:spPr>
        <p:txBody>
          <a:bodyPr lIns="82840" tIns="41421" rIns="82840" bIns="41421"/>
          <a:lstStyle/>
          <a:p>
            <a:endParaRPr lang="en-US">
              <a:latin typeface="Arial"/>
              <a:cs typeface="Arial"/>
            </a:endParaRPr>
          </a:p>
        </p:txBody>
      </p:sp>
      <p:sp>
        <p:nvSpPr>
          <p:cNvPr id="17" name="Freeform 16"/>
          <p:cNvSpPr/>
          <p:nvPr/>
        </p:nvSpPr>
        <p:spPr>
          <a:xfrm>
            <a:off x="1675032" y="3024093"/>
            <a:ext cx="4931889" cy="3030573"/>
          </a:xfrm>
          <a:custGeom>
            <a:avLst/>
            <a:gdLst>
              <a:gd name="connsiteX0" fmla="*/ 4713901 w 5150910"/>
              <a:gd name="connsiteY0" fmla="*/ 0 h 2616847"/>
              <a:gd name="connsiteX1" fmla="*/ 4713901 w 5150910"/>
              <a:gd name="connsiteY1" fmla="*/ 461797 h 2616847"/>
              <a:gd name="connsiteX2" fmla="*/ 172370 w 5150910"/>
              <a:gd name="connsiteY2" fmla="*/ 1564977 h 2616847"/>
              <a:gd name="connsiteX3" fmla="*/ 877975 w 5150910"/>
              <a:gd name="connsiteY3" fmla="*/ 2616847 h 2616847"/>
            </a:gdLst>
            <a:ahLst/>
            <a:cxnLst>
              <a:cxn ang="0">
                <a:pos x="connsiteX0" y="connsiteY0"/>
              </a:cxn>
              <a:cxn ang="0">
                <a:pos x="connsiteX1" y="connsiteY1"/>
              </a:cxn>
              <a:cxn ang="0">
                <a:pos x="connsiteX2" y="connsiteY2"/>
              </a:cxn>
              <a:cxn ang="0">
                <a:pos x="connsiteX3" y="connsiteY3"/>
              </a:cxn>
            </a:cxnLst>
            <a:rect l="l" t="t" r="r" b="b"/>
            <a:pathLst>
              <a:path w="5150910" h="2616847">
                <a:moveTo>
                  <a:pt x="4713901" y="0"/>
                </a:moveTo>
                <a:cubicBezTo>
                  <a:pt x="5092362" y="100484"/>
                  <a:pt x="5470823" y="200968"/>
                  <a:pt x="4713901" y="461797"/>
                </a:cubicBezTo>
                <a:cubicBezTo>
                  <a:pt x="3956979" y="722627"/>
                  <a:pt x="811691" y="1205802"/>
                  <a:pt x="172370" y="1564977"/>
                </a:cubicBezTo>
                <a:cubicBezTo>
                  <a:pt x="-466951" y="1924152"/>
                  <a:pt x="877975" y="2616847"/>
                  <a:pt x="877975" y="2616847"/>
                </a:cubicBezTo>
              </a:path>
            </a:pathLst>
          </a:custGeom>
          <a:ln cap="flat">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199" name="Text Box 11"/>
          <p:cNvSpPr txBox="1">
            <a:spLocks noChangeArrowheads="1"/>
          </p:cNvSpPr>
          <p:nvPr/>
        </p:nvSpPr>
        <p:spPr bwMode="auto">
          <a:xfrm>
            <a:off x="929684" y="3924553"/>
            <a:ext cx="967973" cy="430762"/>
          </a:xfrm>
          <a:prstGeom prst="rect">
            <a:avLst/>
          </a:prstGeom>
          <a:noFill/>
          <a:ln w="9525">
            <a:noFill/>
            <a:miter lim="800000"/>
            <a:headEnd/>
            <a:tailEnd/>
          </a:ln>
        </p:spPr>
        <p:txBody>
          <a:bodyPr wrap="none" lIns="91311" tIns="45658" rIns="91311" bIns="45658">
            <a:spAutoFit/>
          </a:bodyPr>
          <a:lstStyle/>
          <a:p>
            <a:r>
              <a:rPr lang="en-US" sz="2200" dirty="0">
                <a:solidFill>
                  <a:srgbClr val="FF0000"/>
                </a:solidFill>
                <a:latin typeface="Arial"/>
                <a:cs typeface="Arial"/>
              </a:rPr>
              <a:t>CAS()</a:t>
            </a:r>
          </a:p>
        </p:txBody>
      </p:sp>
      <p:grpSp>
        <p:nvGrpSpPr>
          <p:cNvPr id="201" name="Group 44"/>
          <p:cNvGrpSpPr>
            <a:grpSpLocks/>
          </p:cNvGrpSpPr>
          <p:nvPr/>
        </p:nvGrpSpPr>
        <p:grpSpPr bwMode="auto">
          <a:xfrm flipH="1">
            <a:off x="5603699" y="2330486"/>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4" name="Rounded Rectangular Callout 3"/>
          <p:cNvSpPr/>
          <p:nvPr/>
        </p:nvSpPr>
        <p:spPr>
          <a:xfrm>
            <a:off x="6418370" y="350707"/>
            <a:ext cx="1987465" cy="1697710"/>
          </a:xfrm>
          <a:prstGeom prst="wedgeRoundRectCallout">
            <a:avLst>
              <a:gd name="adj1" fmla="val -75898"/>
              <a:gd name="adj2" fmla="val 7606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pitchFamily="34" charset="0"/>
            </a:endParaRPr>
          </a:p>
          <a:p>
            <a:pPr algn="l" rtl="1">
              <a:lnSpc>
                <a:spcPct val="90000"/>
              </a:lnSpc>
            </a:pPr>
            <a:r>
              <a:rPr lang="en-US" sz="2000" b="0" dirty="0" smtClean="0">
                <a:solidFill>
                  <a:srgbClr val="0000FF"/>
                </a:solidFill>
                <a:latin typeface="Arial" pitchFamily="34" charset="0"/>
              </a:rPr>
              <a:t>Thread at local head splices </a:t>
            </a:r>
            <a:r>
              <a:rPr lang="en-US" sz="2000" dirty="0" smtClean="0">
                <a:solidFill>
                  <a:schemeClr val="tx1"/>
                </a:solidFill>
                <a:latin typeface="Arial" pitchFamily="34" charset="0"/>
              </a:rPr>
              <a:t>local </a:t>
            </a:r>
          </a:p>
          <a:p>
            <a:pPr algn="l" rtl="1">
              <a:lnSpc>
                <a:spcPct val="90000"/>
              </a:lnSpc>
            </a:pPr>
            <a:r>
              <a:rPr lang="en-US" sz="2000" dirty="0" smtClean="0">
                <a:solidFill>
                  <a:schemeClr val="tx1"/>
                </a:solidFill>
                <a:latin typeface="Arial" pitchFamily="34" charset="0"/>
              </a:rPr>
              <a:t>queue into global queue</a:t>
            </a:r>
          </a:p>
          <a:p>
            <a:pPr algn="l"/>
            <a:endParaRPr lang="en-US" sz="2000" dirty="0">
              <a:solidFill>
                <a:srgbClr val="0000FF"/>
              </a:solidFill>
            </a:endParaRPr>
          </a:p>
        </p:txBody>
      </p:sp>
      <p:sp>
        <p:nvSpPr>
          <p:cNvPr id="109" name="Rounded Rectangular Callout 108"/>
          <p:cNvSpPr/>
          <p:nvPr/>
        </p:nvSpPr>
        <p:spPr>
          <a:xfrm>
            <a:off x="534737" y="516735"/>
            <a:ext cx="2128471" cy="1686514"/>
          </a:xfrm>
          <a:prstGeom prst="wedgeRoundRectCallout">
            <a:avLst>
              <a:gd name="adj1" fmla="val 140575"/>
              <a:gd name="adj2" fmla="val 6038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pitchFamily="34" charset="0"/>
            </a:endParaRPr>
          </a:p>
          <a:p>
            <a:pPr algn="l" rtl="1">
              <a:lnSpc>
                <a:spcPct val="90000"/>
              </a:lnSpc>
            </a:pPr>
            <a:r>
              <a:rPr lang="en-US" sz="2000" b="0" dirty="0" smtClean="0">
                <a:solidFill>
                  <a:srgbClr val="0000FF"/>
                </a:solidFill>
                <a:latin typeface="Arial" pitchFamily="34" charset="0"/>
              </a:rPr>
              <a:t>Each thread spins on cached copy of predecessor’s node</a:t>
            </a:r>
          </a:p>
          <a:p>
            <a:pPr algn="l"/>
            <a:endParaRPr lang="en-US" sz="2000" dirty="0">
              <a:solidFill>
                <a:srgbClr val="0000FF"/>
              </a:solidFill>
            </a:endParaRPr>
          </a:p>
        </p:txBody>
      </p:sp>
    </p:spTree>
    <p:extLst>
      <p:ext uri="{BB962C8B-B14F-4D97-AF65-F5344CB8AC3E}">
        <p14:creationId xmlns:p14="http://schemas.microsoft.com/office/powerpoint/2010/main" val="3022236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9"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eaned1-thrpt-hogwarts-CR-4CB-nCR-4usecs.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87" y="-1282633"/>
            <a:ext cx="10250635" cy="10155577"/>
          </a:xfrm>
          <a:prstGeom prst="rect">
            <a:avLst/>
          </a:prstGeom>
        </p:spPr>
      </p:pic>
      <p:sp>
        <p:nvSpPr>
          <p:cNvPr id="7" name="TextBox 6"/>
          <p:cNvSpPr txBox="1"/>
          <p:nvPr/>
        </p:nvSpPr>
        <p:spPr>
          <a:xfrm>
            <a:off x="2237626" y="5524309"/>
            <a:ext cx="4504383" cy="400110"/>
          </a:xfrm>
          <a:prstGeom prst="rect">
            <a:avLst/>
          </a:prstGeom>
          <a:noFill/>
        </p:spPr>
        <p:txBody>
          <a:bodyPr wrap="none" rtlCol="0">
            <a:spAutoFit/>
          </a:bodyPr>
          <a:lstStyle/>
          <a:p>
            <a:r>
              <a:rPr lang="en-US" sz="2000" dirty="0" smtClean="0">
                <a:latin typeface="Arial"/>
                <a:cs typeface="Arial"/>
              </a:rPr>
              <a:t>Threads access 4 cache lines in CS</a:t>
            </a:r>
            <a:endParaRPr lang="en-US" sz="2000" dirty="0">
              <a:latin typeface="Arial"/>
              <a:cs typeface="Arial"/>
            </a:endParaRPr>
          </a:p>
        </p:txBody>
      </p:sp>
      <p:sp>
        <p:nvSpPr>
          <p:cNvPr id="9" name="Rounded Rectangular Callout 8"/>
          <p:cNvSpPr/>
          <p:nvPr/>
        </p:nvSpPr>
        <p:spPr>
          <a:xfrm>
            <a:off x="7709771" y="4275444"/>
            <a:ext cx="852710" cy="402394"/>
          </a:xfrm>
          <a:prstGeom prst="wedgeRoundRectCallout">
            <a:avLst>
              <a:gd name="adj1" fmla="val -135874"/>
              <a:gd name="adj2" fmla="val 51876"/>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rtl="1">
              <a:lnSpc>
                <a:spcPct val="90000"/>
              </a:lnSpc>
            </a:pPr>
            <a:endParaRPr lang="en-US" sz="2000" b="0" dirty="0" smtClean="0">
              <a:solidFill>
                <a:srgbClr val="0000FF"/>
              </a:solidFill>
              <a:latin typeface="Arial" pitchFamily="34" charset="0"/>
            </a:endParaRPr>
          </a:p>
          <a:p>
            <a:pPr rtl="1">
              <a:lnSpc>
                <a:spcPct val="90000"/>
              </a:lnSpc>
            </a:pPr>
            <a:r>
              <a:rPr lang="en-US" sz="2000" b="0" dirty="0" smtClean="0">
                <a:solidFill>
                  <a:srgbClr val="0000FF"/>
                </a:solidFill>
                <a:latin typeface="Arial" pitchFamily="34" charset="0"/>
              </a:rPr>
              <a:t>HBO</a:t>
            </a:r>
          </a:p>
          <a:p>
            <a:pPr algn="ctr"/>
            <a:endParaRPr lang="en-US" sz="2000" dirty="0">
              <a:solidFill>
                <a:srgbClr val="0000FF"/>
              </a:solidFill>
            </a:endParaRPr>
          </a:p>
        </p:txBody>
      </p:sp>
      <p:sp>
        <p:nvSpPr>
          <p:cNvPr id="10" name="Rounded Rectangular Callout 9"/>
          <p:cNvSpPr/>
          <p:nvPr/>
        </p:nvSpPr>
        <p:spPr>
          <a:xfrm>
            <a:off x="7585452" y="3438941"/>
            <a:ext cx="977029" cy="402394"/>
          </a:xfrm>
          <a:prstGeom prst="wedgeRoundRectCallout">
            <a:avLst>
              <a:gd name="adj1" fmla="val -248344"/>
              <a:gd name="adj2" fmla="val 155001"/>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rtl="1">
              <a:lnSpc>
                <a:spcPct val="90000"/>
              </a:lnSpc>
            </a:pPr>
            <a:endParaRPr lang="en-US" sz="2000" b="0" dirty="0" smtClean="0">
              <a:solidFill>
                <a:srgbClr val="0000FF"/>
              </a:solidFill>
              <a:latin typeface="Arial" pitchFamily="34" charset="0"/>
            </a:endParaRPr>
          </a:p>
          <a:p>
            <a:pPr rtl="1">
              <a:lnSpc>
                <a:spcPct val="90000"/>
              </a:lnSpc>
            </a:pPr>
            <a:r>
              <a:rPr lang="en-US" sz="2000" b="0" dirty="0" smtClean="0">
                <a:solidFill>
                  <a:srgbClr val="0000FF"/>
                </a:solidFill>
                <a:latin typeface="Arial" pitchFamily="34" charset="0"/>
              </a:rPr>
              <a:t>HCLH</a:t>
            </a:r>
          </a:p>
          <a:p>
            <a:pPr algn="ctr"/>
            <a:endParaRPr lang="en-US" sz="2000" dirty="0">
              <a:solidFill>
                <a:srgbClr val="0000FF"/>
              </a:solidFill>
            </a:endParaRPr>
          </a:p>
        </p:txBody>
      </p:sp>
      <p:sp>
        <p:nvSpPr>
          <p:cNvPr id="2" name="Title 1"/>
          <p:cNvSpPr>
            <a:spLocks noGrp="1"/>
          </p:cNvSpPr>
          <p:nvPr>
            <p:ph type="title"/>
          </p:nvPr>
        </p:nvSpPr>
        <p:spPr>
          <a:xfrm>
            <a:off x="471471" y="300798"/>
            <a:ext cx="8229600" cy="1143000"/>
          </a:xfrm>
        </p:spPr>
        <p:txBody>
          <a:bodyPr>
            <a:normAutofit fontScale="90000"/>
          </a:bodyPr>
          <a:lstStyle/>
          <a:p>
            <a:r>
              <a:rPr lang="en-US" dirty="0" smtClean="0"/>
              <a:t/>
            </a:r>
            <a:br>
              <a:rPr lang="en-US" dirty="0" smtClean="0"/>
            </a:br>
            <a:r>
              <a:rPr lang="en-US" dirty="0" smtClean="0"/>
              <a:t>Hierarchical CLH Lock (HCLH)</a:t>
            </a:r>
            <a:br>
              <a:rPr lang="en-US" dirty="0" smtClean="0"/>
            </a:br>
            <a:r>
              <a:rPr lang="en-US" sz="3100" dirty="0" smtClean="0"/>
              <a:t/>
            </a:r>
            <a:br>
              <a:rPr lang="en-US" sz="3100" dirty="0" smtClean="0"/>
            </a:br>
            <a:endParaRPr lang="en-US" sz="3100" dirty="0"/>
          </a:p>
        </p:txBody>
      </p:sp>
    </p:spTree>
    <p:extLst>
      <p:ext uri="{BB962C8B-B14F-4D97-AF65-F5344CB8AC3E}">
        <p14:creationId xmlns:p14="http://schemas.microsoft.com/office/powerpoint/2010/main" val="2162154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798"/>
            <a:ext cx="8229600" cy="1143000"/>
          </a:xfrm>
        </p:spPr>
        <p:txBody>
          <a:bodyPr>
            <a:normAutofit fontScale="90000"/>
          </a:bodyPr>
          <a:lstStyle/>
          <a:p>
            <a:r>
              <a:rPr lang="en-US" dirty="0" smtClean="0"/>
              <a:t/>
            </a:r>
            <a:br>
              <a:rPr lang="en-US" dirty="0" smtClean="0"/>
            </a:br>
            <a:r>
              <a:rPr lang="en-US" dirty="0" smtClean="0"/>
              <a:t>Hierarchical CLH Lock (HCLH)</a:t>
            </a:r>
            <a:br>
              <a:rPr lang="en-US" dirty="0" smtClean="0"/>
            </a:br>
            <a:endParaRPr lang="en-US" sz="3100"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FF"/>
                </a:solidFill>
              </a:rPr>
              <a:t>Advantages:</a:t>
            </a:r>
            <a:r>
              <a:rPr lang="en-US" dirty="0" smtClean="0"/>
              <a:t> </a:t>
            </a:r>
          </a:p>
          <a:p>
            <a:pPr lvl="1"/>
            <a:r>
              <a:rPr lang="en-US" dirty="0" smtClean="0"/>
              <a:t>Improved locality</a:t>
            </a:r>
          </a:p>
          <a:p>
            <a:pPr lvl="1"/>
            <a:r>
              <a:rPr lang="en-US" dirty="0" smtClean="0"/>
              <a:t>Local spinning</a:t>
            </a:r>
          </a:p>
          <a:p>
            <a:pPr lvl="1"/>
            <a:r>
              <a:rPr lang="en-US" dirty="0" smtClean="0"/>
              <a:t>Fair</a:t>
            </a:r>
          </a:p>
          <a:p>
            <a:r>
              <a:rPr lang="en-US" dirty="0" smtClean="0">
                <a:solidFill>
                  <a:srgbClr val="FF0000"/>
                </a:solidFill>
              </a:rPr>
              <a:t>Disadvantages:</a:t>
            </a:r>
            <a:r>
              <a:rPr lang="en-US" dirty="0" smtClean="0"/>
              <a:t> </a:t>
            </a:r>
          </a:p>
          <a:p>
            <a:pPr lvl="1"/>
            <a:r>
              <a:rPr lang="en-US" dirty="0" smtClean="0"/>
              <a:t>Complex code </a:t>
            </a:r>
            <a:r>
              <a:rPr lang="en-US" dirty="0" smtClean="0">
                <a:sym typeface="Wingdings"/>
              </a:rPr>
              <a:t>implies long common path</a:t>
            </a:r>
          </a:p>
          <a:p>
            <a:pPr lvl="1"/>
            <a:r>
              <a:rPr lang="en-US" dirty="0" smtClean="0">
                <a:sym typeface="Wingdings"/>
              </a:rPr>
              <a:t>Splicing into both local and global requires CAS</a:t>
            </a:r>
          </a:p>
          <a:p>
            <a:pPr lvl="1"/>
            <a:r>
              <a:rPr lang="en-US" dirty="0" smtClean="0">
                <a:sym typeface="Wingdings"/>
              </a:rPr>
              <a:t>Hard to get long local sequences</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74806033"/>
      </p:ext>
    </p:extLst>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081607511_23dff300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526" y="168039"/>
            <a:ext cx="5227053" cy="6508393"/>
          </a:xfrm>
          <a:prstGeom prst="rect">
            <a:avLst/>
          </a:prstGeom>
        </p:spPr>
      </p:pic>
    </p:spTree>
    <p:extLst>
      <p:ext uri="{BB962C8B-B14F-4D97-AF65-F5344CB8AC3E}">
        <p14:creationId xmlns:p14="http://schemas.microsoft.com/office/powerpoint/2010/main" val="17030192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Art of Multiprocessor Programming</a:t>
            </a:r>
          </a:p>
        </p:txBody>
      </p:sp>
      <p:sp>
        <p:nvSpPr>
          <p:cNvPr id="25603" name="Slide Number Placeholder 4"/>
          <p:cNvSpPr>
            <a:spLocks noGrp="1"/>
          </p:cNvSpPr>
          <p:nvPr>
            <p:ph type="sldNum" sz="quarter" idx="11"/>
          </p:nvPr>
        </p:nvSpPr>
        <p:spPr>
          <a:noFill/>
        </p:spPr>
        <p:txBody>
          <a:bodyPr/>
          <a:lstStyle/>
          <a:p>
            <a:fld id="{E5F7B4F2-6672-4BB6-A783-74057386E53D}" type="slidenum">
              <a:rPr lang="x-none" smtClean="0">
                <a:cs typeface="Arial" pitchFamily="34" charset="0"/>
              </a:rPr>
              <a:pPr/>
              <a:t>24</a:t>
            </a:fld>
            <a:endParaRPr lang="en-US" smtClean="0">
              <a:cs typeface="Arial" pitchFamily="34" charset="0"/>
            </a:endParaRPr>
          </a:p>
        </p:txBody>
      </p:sp>
      <p:sp>
        <p:nvSpPr>
          <p:cNvPr id="25604" name="Rectangle 2"/>
          <p:cNvSpPr>
            <a:spLocks noGrp="1" noChangeArrowheads="1"/>
          </p:cNvSpPr>
          <p:nvPr>
            <p:ph type="title"/>
          </p:nvPr>
        </p:nvSpPr>
        <p:spPr/>
        <p:txBody>
          <a:bodyPr/>
          <a:lstStyle/>
          <a:p>
            <a:r>
              <a:rPr lang="en-US" smtClean="0"/>
              <a:t>Test-and-set Lock</a:t>
            </a:r>
          </a:p>
        </p:txBody>
      </p:sp>
      <p:sp>
        <p:nvSpPr>
          <p:cNvPr id="25605"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class </a:t>
            </a:r>
            <a:r>
              <a:rPr lang="en-US" sz="2400" dirty="0" err="1">
                <a:solidFill>
                  <a:schemeClr val="folHlink"/>
                </a:solidFill>
                <a:latin typeface="Courier New" pitchFamily="49" charset="0"/>
                <a:cs typeface="Courier New" pitchFamily="49" charset="0"/>
              </a:rPr>
              <a:t>TASlock</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 state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new</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endParaRPr lang="en-US" sz="2400" dirty="0">
              <a:latin typeface="Courier New" pitchFamily="49" charset="0"/>
              <a:cs typeface="Courier New" pitchFamily="49" charset="0"/>
            </a:endParaRP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void 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while (</a:t>
            </a:r>
            <a:r>
              <a:rPr lang="en-US" sz="2400" dirty="0" err="1">
                <a:solidFill>
                  <a:schemeClr val="folHlink"/>
                </a:solidFill>
                <a:latin typeface="Courier New" pitchFamily="49" charset="0"/>
                <a:cs typeface="Courier New" pitchFamily="49" charset="0"/>
              </a:rPr>
              <a:t>state.getAndSet</a:t>
            </a:r>
            <a:r>
              <a:rPr lang="en-US" sz="2400" dirty="0">
                <a:solidFill>
                  <a:schemeClr val="folHlink"/>
                </a:solidFill>
                <a:latin typeface="Courier New" pitchFamily="49" charset="0"/>
                <a:cs typeface="Courier New" pitchFamily="49" charset="0"/>
              </a:rPr>
              <a:t>(true))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unlock()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state.set</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 </a:t>
            </a:r>
            <a:endParaRPr lang="en-US" sz="2400" dirty="0">
              <a:solidFill>
                <a:schemeClr val="folHlink"/>
              </a:solidFill>
              <a:latin typeface="Courier New" pitchFamily="49" charset="0"/>
            </a:endParaRPr>
          </a:p>
        </p:txBody>
      </p:sp>
      <p:sp>
        <p:nvSpPr>
          <p:cNvPr id="25606" name="AutoShape 5"/>
          <p:cNvSpPr>
            <a:spLocks noChangeArrowheads="1"/>
          </p:cNvSpPr>
          <p:nvPr/>
        </p:nvSpPr>
        <p:spPr bwMode="auto">
          <a:xfrm>
            <a:off x="928688" y="2316163"/>
            <a:ext cx="5311775" cy="738187"/>
          </a:xfrm>
          <a:prstGeom prst="wedgeRoundRectCallout">
            <a:avLst>
              <a:gd name="adj1" fmla="val 31829"/>
              <a:gd name="adj2" fmla="val 304407"/>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25607" name="Text Box 6"/>
          <p:cNvSpPr txBox="1">
            <a:spLocks noChangeArrowheads="1"/>
          </p:cNvSpPr>
          <p:nvPr/>
        </p:nvSpPr>
        <p:spPr bwMode="auto">
          <a:xfrm>
            <a:off x="2365375" y="4899025"/>
            <a:ext cx="5730875" cy="579438"/>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Lock state is </a:t>
            </a:r>
            <a:r>
              <a:rPr lang="en-US" sz="3200" dirty="0" err="1">
                <a:solidFill>
                  <a:srgbClr val="FF3300"/>
                </a:solidFill>
                <a:latin typeface="Arial" pitchFamily="34" charset="0"/>
                <a:cs typeface="Arial" pitchFamily="34" charset="0"/>
              </a:rPr>
              <a:t>AtomicBoolean</a:t>
            </a:r>
            <a:endParaRPr lang="en-US" sz="3200" dirty="0">
              <a:solidFill>
                <a:srgbClr val="FF33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73"/>
            <a:ext cx="8229600" cy="1143000"/>
          </a:xfrm>
        </p:spPr>
        <p:txBody>
          <a:bodyPr>
            <a:normAutofit fontScale="90000"/>
          </a:bodyPr>
          <a:lstStyle/>
          <a:p>
            <a:r>
              <a:rPr lang="en-US" dirty="0"/>
              <a:t/>
            </a:r>
            <a:br>
              <a:rPr lang="en-US" dirty="0"/>
            </a:br>
            <a:r>
              <a:rPr lang="en-US" dirty="0" smtClean="0"/>
              <a:t>Lock </a:t>
            </a:r>
            <a:r>
              <a:rPr lang="en-US" dirty="0" err="1" smtClean="0"/>
              <a:t>Cohorting</a:t>
            </a:r>
            <a:r>
              <a:rPr lang="en-US" sz="3100" dirty="0" smtClean="0"/>
              <a:t/>
            </a:r>
            <a:br>
              <a:rPr lang="en-US" sz="3100" dirty="0" smtClean="0"/>
            </a:br>
            <a:endParaRPr lang="en-US" sz="3100" dirty="0"/>
          </a:p>
        </p:txBody>
      </p:sp>
      <p:sp>
        <p:nvSpPr>
          <p:cNvPr id="3" name="Content Placeholder 2"/>
          <p:cNvSpPr>
            <a:spLocks noGrp="1"/>
          </p:cNvSpPr>
          <p:nvPr>
            <p:ph idx="1"/>
          </p:nvPr>
        </p:nvSpPr>
        <p:spPr/>
        <p:txBody>
          <a:bodyPr>
            <a:normAutofit/>
          </a:bodyPr>
          <a:lstStyle/>
          <a:p>
            <a:r>
              <a:rPr lang="en-US" dirty="0" smtClean="0"/>
              <a:t>General technique for converting almost any lock into a NUMA lock</a:t>
            </a:r>
          </a:p>
          <a:p>
            <a:r>
              <a:rPr lang="en-US" dirty="0" smtClean="0"/>
              <a:t>Allows combining different lock types </a:t>
            </a:r>
          </a:p>
          <a:p>
            <a:r>
              <a:rPr lang="en-US" dirty="0" smtClean="0"/>
              <a:t>But need these locks to have certain properties (will discuss shortly)</a:t>
            </a:r>
          </a:p>
          <a:p>
            <a:endParaRPr lang="en-US" dirty="0" smtClean="0"/>
          </a:p>
        </p:txBody>
      </p:sp>
    </p:spTree>
    <p:extLst>
      <p:ext uri="{BB962C8B-B14F-4D97-AF65-F5344CB8AC3E}">
        <p14:creationId xmlns:p14="http://schemas.microsoft.com/office/powerpoint/2010/main" val="121031712"/>
      </p:ext>
    </p:extLst>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846"/>
            <a:ext cx="8229600" cy="1143000"/>
          </a:xfrm>
        </p:spPr>
        <p:txBody>
          <a:bodyPr>
            <a:normAutofit fontScale="90000"/>
          </a:bodyPr>
          <a:lstStyle/>
          <a:p>
            <a:r>
              <a:rPr lang="en-US" dirty="0" smtClean="0"/>
              <a:t>Lock </a:t>
            </a:r>
            <a:r>
              <a:rPr lang="en-US" dirty="0" err="1" smtClean="0"/>
              <a:t>Cohorting</a:t>
            </a:r>
            <a:r>
              <a:rPr lang="en-US" sz="2700" dirty="0" smtClean="0"/>
              <a:t/>
            </a:r>
            <a:br>
              <a:rPr lang="en-US" sz="2700" dirty="0" smtClean="0"/>
            </a:br>
            <a:endParaRPr lang="en-US" sz="3100" dirty="0"/>
          </a:p>
        </p:txBody>
      </p:sp>
      <p:sp>
        <p:nvSpPr>
          <p:cNvPr id="5" name="Rounded Rectangle 4"/>
          <p:cNvSpPr/>
          <p:nvPr/>
        </p:nvSpPr>
        <p:spPr>
          <a:xfrm>
            <a:off x="2305641" y="167245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p:nvSpPr>
        <p:spPr>
          <a:xfrm>
            <a:off x="2305641" y="4214072"/>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4" name="Rectangle 42"/>
          <p:cNvSpPr>
            <a:spLocks noChangeArrowheads="1"/>
          </p:cNvSpPr>
          <p:nvPr/>
        </p:nvSpPr>
        <p:spPr bwMode="auto">
          <a:xfrm>
            <a:off x="7283086" y="4422906"/>
            <a:ext cx="849993" cy="592983"/>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Global </a:t>
            </a:r>
          </a:p>
          <a:p>
            <a:pPr algn="l" rtl="1">
              <a:lnSpc>
                <a:spcPct val="90000"/>
              </a:lnSpc>
            </a:pPr>
            <a:r>
              <a:rPr lang="en-US" sz="1800" b="0" dirty="0" smtClean="0">
                <a:solidFill>
                  <a:schemeClr val="tx1"/>
                </a:solidFill>
                <a:latin typeface="Arial" pitchFamily="34" charset="0"/>
              </a:rPr>
              <a:t>Lock</a:t>
            </a:r>
            <a:endParaRPr lang="en-US" sz="900" b="0" dirty="0">
              <a:solidFill>
                <a:schemeClr val="tx1"/>
              </a:solidFill>
              <a:latin typeface="Arial" pitchFamily="34" charset="0"/>
            </a:endParaRPr>
          </a:p>
        </p:txBody>
      </p:sp>
      <p:grpSp>
        <p:nvGrpSpPr>
          <p:cNvPr id="335" name="Group 54"/>
          <p:cNvGrpSpPr>
            <a:grpSpLocks/>
          </p:cNvGrpSpPr>
          <p:nvPr/>
        </p:nvGrpSpPr>
        <p:grpSpPr bwMode="auto">
          <a:xfrm>
            <a:off x="7368427" y="3658790"/>
            <a:ext cx="474663" cy="676275"/>
            <a:chOff x="4300" y="2246"/>
            <a:chExt cx="400" cy="571"/>
          </a:xfrm>
        </p:grpSpPr>
        <p:sp>
          <p:nvSpPr>
            <p:cNvPr id="336"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337"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p>
          </p:txBody>
        </p:sp>
        <p:sp>
          <p:nvSpPr>
            <p:cNvPr id="338"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339"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p>
          </p:txBody>
        </p:sp>
        <p:sp>
          <p:nvSpPr>
            <p:cNvPr id="340"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p>
          </p:txBody>
        </p:sp>
      </p:grpSp>
      <p:sp>
        <p:nvSpPr>
          <p:cNvPr id="4" name="Rounded Rectangular Callout 3"/>
          <p:cNvSpPr/>
          <p:nvPr/>
        </p:nvSpPr>
        <p:spPr>
          <a:xfrm>
            <a:off x="6636774" y="1202553"/>
            <a:ext cx="2050025" cy="1336216"/>
          </a:xfrm>
          <a:prstGeom prst="wedgeRoundRectCallout">
            <a:avLst>
              <a:gd name="adj1" fmla="val 32585"/>
              <a:gd name="adj2" fmla="val 119565"/>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1600" b="0" dirty="0" smtClean="0">
                <a:solidFill>
                  <a:srgbClr val="0000FF"/>
                </a:solidFill>
                <a:latin typeface="Arial" pitchFamily="34" charset="0"/>
              </a:rPr>
              <a:t>On release: if non-empty cohort of waiting threads, release </a:t>
            </a:r>
            <a:r>
              <a:rPr lang="en-US" sz="1600" b="0" i="1" dirty="0" smtClean="0">
                <a:solidFill>
                  <a:schemeClr val="tx1"/>
                </a:solidFill>
                <a:latin typeface="Arial" pitchFamily="34" charset="0"/>
              </a:rPr>
              <a:t>only local lock;</a:t>
            </a:r>
            <a:r>
              <a:rPr lang="en-US" sz="1600" b="0" u="sng" dirty="0" smtClean="0">
                <a:solidFill>
                  <a:srgbClr val="0000FF"/>
                </a:solidFill>
                <a:latin typeface="Arial" pitchFamily="34" charset="0"/>
              </a:rPr>
              <a:t> </a:t>
            </a:r>
            <a:r>
              <a:rPr lang="en-US" sz="1600" b="0" dirty="0" smtClean="0">
                <a:solidFill>
                  <a:srgbClr val="0000FF"/>
                </a:solidFill>
                <a:latin typeface="Arial" pitchFamily="34" charset="0"/>
              </a:rPr>
              <a:t>leave mark</a:t>
            </a:r>
          </a:p>
        </p:txBody>
      </p:sp>
      <p:sp>
        <p:nvSpPr>
          <p:cNvPr id="381" name="Rectangle 42"/>
          <p:cNvSpPr>
            <a:spLocks noChangeArrowheads="1"/>
          </p:cNvSpPr>
          <p:nvPr/>
        </p:nvSpPr>
        <p:spPr bwMode="auto">
          <a:xfrm>
            <a:off x="7996254" y="3819298"/>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pitchFamily="34" charset="0"/>
              </a:rPr>
              <a:t>CS</a:t>
            </a:r>
            <a:endParaRPr lang="en-US" sz="2800" b="0" dirty="0">
              <a:solidFill>
                <a:schemeClr val="tx1"/>
              </a:solidFill>
              <a:latin typeface="Arial" pitchFamily="34" charset="0"/>
            </a:endParaRPr>
          </a:p>
        </p:txBody>
      </p:sp>
      <p:grpSp>
        <p:nvGrpSpPr>
          <p:cNvPr id="66" name="Group 54"/>
          <p:cNvGrpSpPr>
            <a:grpSpLocks/>
          </p:cNvGrpSpPr>
          <p:nvPr/>
        </p:nvGrpSpPr>
        <p:grpSpPr bwMode="auto">
          <a:xfrm>
            <a:off x="5458958" y="2695257"/>
            <a:ext cx="308435" cy="504614"/>
            <a:chOff x="4300" y="2246"/>
            <a:chExt cx="400" cy="571"/>
          </a:xfrm>
        </p:grpSpPr>
        <p:sp>
          <p:nvSpPr>
            <p:cNvPr id="67"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68"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p>
          </p:txBody>
        </p:sp>
        <p:sp>
          <p:nvSpPr>
            <p:cNvPr id="69"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70"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p>
          </p:txBody>
        </p:sp>
        <p:sp>
          <p:nvSpPr>
            <p:cNvPr id="71"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p>
          </p:txBody>
        </p:sp>
      </p:grpSp>
      <p:grpSp>
        <p:nvGrpSpPr>
          <p:cNvPr id="78" name="Group 54"/>
          <p:cNvGrpSpPr>
            <a:grpSpLocks/>
          </p:cNvGrpSpPr>
          <p:nvPr/>
        </p:nvGrpSpPr>
        <p:grpSpPr bwMode="auto">
          <a:xfrm>
            <a:off x="5513705" y="5115300"/>
            <a:ext cx="308435" cy="504614"/>
            <a:chOff x="4300" y="2246"/>
            <a:chExt cx="400" cy="571"/>
          </a:xfrm>
        </p:grpSpPr>
        <p:sp>
          <p:nvSpPr>
            <p:cNvPr id="7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p>
          </p:txBody>
        </p:sp>
        <p:sp>
          <p:nvSpPr>
            <p:cNvPr id="8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p>
          </p:txBody>
        </p:sp>
        <p:sp>
          <p:nvSpPr>
            <p:cNvPr id="8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p>
          </p:txBody>
        </p:sp>
        <p:sp>
          <p:nvSpPr>
            <p:cNvPr id="8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p>
          </p:txBody>
        </p:sp>
        <p:sp>
          <p:nvSpPr>
            <p:cNvPr id="8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p>
          </p:txBody>
        </p:sp>
      </p:grpSp>
      <p:sp>
        <p:nvSpPr>
          <p:cNvPr id="84" name="Rectangle 42"/>
          <p:cNvSpPr>
            <a:spLocks noChangeArrowheads="1"/>
          </p:cNvSpPr>
          <p:nvPr/>
        </p:nvSpPr>
        <p:spPr bwMode="auto">
          <a:xfrm>
            <a:off x="5297673" y="1945786"/>
            <a:ext cx="734577"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Local</a:t>
            </a:r>
          </a:p>
          <a:p>
            <a:pPr algn="l" rtl="1">
              <a:lnSpc>
                <a:spcPct val="90000"/>
              </a:lnSpc>
            </a:pPr>
            <a:r>
              <a:rPr lang="en-US" sz="1800" b="0" dirty="0" smtClean="0">
                <a:solidFill>
                  <a:schemeClr val="tx1"/>
                </a:solidFill>
                <a:latin typeface="Arial" pitchFamily="34" charset="0"/>
              </a:rPr>
              <a:t>Lock</a:t>
            </a:r>
          </a:p>
          <a:p>
            <a:pPr algn="l" rtl="1">
              <a:lnSpc>
                <a:spcPct val="90000"/>
              </a:lnSpc>
            </a:pPr>
            <a:endParaRPr lang="en-US" sz="1800" b="0" dirty="0">
              <a:solidFill>
                <a:schemeClr val="tx1"/>
              </a:solidFill>
              <a:latin typeface="Arial" pitchFamily="34" charset="0"/>
            </a:endParaRPr>
          </a:p>
        </p:txBody>
      </p:sp>
      <p:sp>
        <p:nvSpPr>
          <p:cNvPr id="85" name="Rectangle 42"/>
          <p:cNvSpPr>
            <a:spLocks noChangeArrowheads="1"/>
          </p:cNvSpPr>
          <p:nvPr/>
        </p:nvSpPr>
        <p:spPr bwMode="auto">
          <a:xfrm>
            <a:off x="5391721" y="4422906"/>
            <a:ext cx="734577" cy="592983"/>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Local</a:t>
            </a:r>
            <a:endParaRPr lang="en-US" sz="1800" b="0" dirty="0">
              <a:solidFill>
                <a:schemeClr val="tx1"/>
              </a:solidFill>
              <a:latin typeface="Arial" pitchFamily="34" charset="0"/>
            </a:endParaRPr>
          </a:p>
          <a:p>
            <a:pPr algn="l" rtl="1">
              <a:lnSpc>
                <a:spcPct val="90000"/>
              </a:lnSpc>
            </a:pPr>
            <a:r>
              <a:rPr lang="en-US" sz="1800" b="0" dirty="0" smtClean="0">
                <a:solidFill>
                  <a:schemeClr val="tx1"/>
                </a:solidFill>
                <a:latin typeface="Arial" pitchFamily="34" charset="0"/>
              </a:rPr>
              <a:t>Lock</a:t>
            </a:r>
          </a:p>
        </p:txBody>
      </p:sp>
      <p:grpSp>
        <p:nvGrpSpPr>
          <p:cNvPr id="3" name="Group 2"/>
          <p:cNvGrpSpPr/>
          <p:nvPr/>
        </p:nvGrpSpPr>
        <p:grpSpPr>
          <a:xfrm>
            <a:off x="5456482" y="2685757"/>
            <a:ext cx="308435" cy="504614"/>
            <a:chOff x="7063552" y="2548784"/>
            <a:chExt cx="308435" cy="504614"/>
          </a:xfrm>
        </p:grpSpPr>
        <p:sp>
          <p:nvSpPr>
            <p:cNvPr id="87" name="Oval 55"/>
            <p:cNvSpPr>
              <a:spLocks noChangeArrowheads="1"/>
            </p:cNvSpPr>
            <p:nvPr/>
          </p:nvSpPr>
          <p:spPr bwMode="auto">
            <a:xfrm>
              <a:off x="7063552" y="2548784"/>
              <a:ext cx="308435" cy="365867"/>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88" name="Oval 56"/>
            <p:cNvSpPr>
              <a:spLocks noChangeArrowheads="1"/>
            </p:cNvSpPr>
            <p:nvPr/>
          </p:nvSpPr>
          <p:spPr bwMode="auto">
            <a:xfrm>
              <a:off x="7108275" y="2598273"/>
              <a:ext cx="215905" cy="287215"/>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89" name="Oval 57"/>
            <p:cNvSpPr>
              <a:spLocks noChangeArrowheads="1"/>
            </p:cNvSpPr>
            <p:nvPr/>
          </p:nvSpPr>
          <p:spPr bwMode="auto">
            <a:xfrm>
              <a:off x="7065865" y="2696368"/>
              <a:ext cx="306122" cy="357030"/>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90" name="Oval 58"/>
            <p:cNvSpPr>
              <a:spLocks noChangeArrowheads="1"/>
            </p:cNvSpPr>
            <p:nvPr/>
          </p:nvSpPr>
          <p:spPr bwMode="auto">
            <a:xfrm>
              <a:off x="7162251" y="2769718"/>
              <a:ext cx="110266" cy="122839"/>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91" name="AutoShape 59"/>
            <p:cNvSpPr>
              <a:spLocks noChangeArrowheads="1"/>
            </p:cNvSpPr>
            <p:nvPr/>
          </p:nvSpPr>
          <p:spPr bwMode="auto">
            <a:xfrm flipV="1">
              <a:off x="7184613" y="2871348"/>
              <a:ext cx="74024" cy="1069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solidFill>
                  <a:srgbClr val="FF6600"/>
                </a:solidFill>
              </a:endParaRPr>
            </a:p>
          </p:txBody>
        </p:sp>
      </p:grpSp>
      <p:grpSp>
        <p:nvGrpSpPr>
          <p:cNvPr id="93" name="Group 92"/>
          <p:cNvGrpSpPr/>
          <p:nvPr/>
        </p:nvGrpSpPr>
        <p:grpSpPr>
          <a:xfrm>
            <a:off x="7365027" y="3658790"/>
            <a:ext cx="481918" cy="676275"/>
            <a:chOff x="7063552" y="2548784"/>
            <a:chExt cx="308435" cy="504614"/>
          </a:xfrm>
        </p:grpSpPr>
        <p:sp>
          <p:nvSpPr>
            <p:cNvPr id="94" name="Oval 55"/>
            <p:cNvSpPr>
              <a:spLocks noChangeArrowheads="1"/>
            </p:cNvSpPr>
            <p:nvPr/>
          </p:nvSpPr>
          <p:spPr bwMode="auto">
            <a:xfrm>
              <a:off x="7063552" y="2548784"/>
              <a:ext cx="308435" cy="365867"/>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95" name="Oval 56"/>
            <p:cNvSpPr>
              <a:spLocks noChangeArrowheads="1"/>
            </p:cNvSpPr>
            <p:nvPr/>
          </p:nvSpPr>
          <p:spPr bwMode="auto">
            <a:xfrm>
              <a:off x="7108275" y="2598273"/>
              <a:ext cx="215905" cy="287215"/>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96" name="Oval 57"/>
            <p:cNvSpPr>
              <a:spLocks noChangeArrowheads="1"/>
            </p:cNvSpPr>
            <p:nvPr/>
          </p:nvSpPr>
          <p:spPr bwMode="auto">
            <a:xfrm>
              <a:off x="7065865" y="2696368"/>
              <a:ext cx="306122" cy="357030"/>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97" name="Oval 58"/>
            <p:cNvSpPr>
              <a:spLocks noChangeArrowheads="1"/>
            </p:cNvSpPr>
            <p:nvPr/>
          </p:nvSpPr>
          <p:spPr bwMode="auto">
            <a:xfrm>
              <a:off x="7162251" y="2769718"/>
              <a:ext cx="110266" cy="122839"/>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98" name="AutoShape 59"/>
            <p:cNvSpPr>
              <a:spLocks noChangeArrowheads="1"/>
            </p:cNvSpPr>
            <p:nvPr/>
          </p:nvSpPr>
          <p:spPr bwMode="auto">
            <a:xfrm flipV="1">
              <a:off x="7184613" y="2871348"/>
              <a:ext cx="74024" cy="1069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solidFill>
                  <a:srgbClr val="FF6600"/>
                </a:solidFill>
              </a:endParaRPr>
            </a:p>
          </p:txBody>
        </p:sp>
      </p:grpSp>
      <p:grpSp>
        <p:nvGrpSpPr>
          <p:cNvPr id="99" name="Group 44"/>
          <p:cNvGrpSpPr>
            <a:grpSpLocks/>
          </p:cNvGrpSpPr>
          <p:nvPr/>
        </p:nvGrpSpPr>
        <p:grpSpPr bwMode="auto">
          <a:xfrm flipH="1">
            <a:off x="3126678" y="2682502"/>
            <a:ext cx="557212" cy="525462"/>
            <a:chOff x="1008" y="2720"/>
            <a:chExt cx="856" cy="808"/>
          </a:xfrm>
        </p:grpSpPr>
        <p:sp>
          <p:nvSpPr>
            <p:cNvPr id="100"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101"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02"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03"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04"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105"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10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0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0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grpSp>
        <p:nvGrpSpPr>
          <p:cNvPr id="119" name="Group 44"/>
          <p:cNvGrpSpPr>
            <a:grpSpLocks/>
          </p:cNvGrpSpPr>
          <p:nvPr/>
        </p:nvGrpSpPr>
        <p:grpSpPr bwMode="auto">
          <a:xfrm flipH="1">
            <a:off x="2679807" y="5152361"/>
            <a:ext cx="557212" cy="525462"/>
            <a:chOff x="1008" y="2720"/>
            <a:chExt cx="856" cy="808"/>
          </a:xfrm>
        </p:grpSpPr>
        <p:sp>
          <p:nvSpPr>
            <p:cNvPr id="120"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121"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22"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23"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24"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125"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12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2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2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grpSp>
        <p:nvGrpSpPr>
          <p:cNvPr id="129" name="Group 44"/>
          <p:cNvGrpSpPr>
            <a:grpSpLocks/>
          </p:cNvGrpSpPr>
          <p:nvPr/>
        </p:nvGrpSpPr>
        <p:grpSpPr bwMode="auto">
          <a:xfrm flipH="1">
            <a:off x="3326418" y="5191380"/>
            <a:ext cx="557212" cy="525462"/>
            <a:chOff x="1008" y="2720"/>
            <a:chExt cx="856" cy="808"/>
          </a:xfrm>
        </p:grpSpPr>
        <p:sp>
          <p:nvSpPr>
            <p:cNvPr id="130"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131"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32"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33"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34"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135"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13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3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3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sp>
        <p:nvSpPr>
          <p:cNvPr id="149" name="Rectangle 42"/>
          <p:cNvSpPr>
            <a:spLocks noChangeArrowheads="1"/>
          </p:cNvSpPr>
          <p:nvPr/>
        </p:nvSpPr>
        <p:spPr bwMode="auto">
          <a:xfrm>
            <a:off x="2048224" y="2070638"/>
            <a:ext cx="2017343" cy="343684"/>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pitchFamily="34" charset="0"/>
              </a:rPr>
              <a:t>Non-empty cohort</a:t>
            </a:r>
            <a:endParaRPr lang="en-US" sz="1800" b="0" dirty="0">
              <a:solidFill>
                <a:schemeClr val="tx1"/>
              </a:solidFill>
              <a:latin typeface="Arial" pitchFamily="34" charset="0"/>
            </a:endParaRPr>
          </a:p>
        </p:txBody>
      </p:sp>
      <p:sp>
        <p:nvSpPr>
          <p:cNvPr id="6" name="Oval 5"/>
          <p:cNvSpPr/>
          <p:nvPr/>
        </p:nvSpPr>
        <p:spPr>
          <a:xfrm>
            <a:off x="2305641" y="2538769"/>
            <a:ext cx="1562366" cy="86155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ounded Rectangular Callout 151"/>
          <p:cNvSpPr/>
          <p:nvPr/>
        </p:nvSpPr>
        <p:spPr>
          <a:xfrm>
            <a:off x="3631894" y="1013728"/>
            <a:ext cx="1832226" cy="810220"/>
          </a:xfrm>
          <a:prstGeom prst="wedgeRoundRectCallout">
            <a:avLst>
              <a:gd name="adj1" fmla="val 31281"/>
              <a:gd name="adj2" fmla="val 147431"/>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1600" b="0" dirty="0" smtClean="0">
                <a:solidFill>
                  <a:srgbClr val="0000FF"/>
                </a:solidFill>
                <a:latin typeface="Arial" pitchFamily="34" charset="0"/>
              </a:rPr>
              <a:t>Acquire local lock and proceed to critical section</a:t>
            </a:r>
          </a:p>
        </p:txBody>
      </p:sp>
      <p:grpSp>
        <p:nvGrpSpPr>
          <p:cNvPr id="153" name="Group 152"/>
          <p:cNvGrpSpPr/>
          <p:nvPr/>
        </p:nvGrpSpPr>
        <p:grpSpPr>
          <a:xfrm>
            <a:off x="5461807" y="2686293"/>
            <a:ext cx="308435" cy="504614"/>
            <a:chOff x="7063552" y="2548784"/>
            <a:chExt cx="308435" cy="504614"/>
          </a:xfrm>
        </p:grpSpPr>
        <p:sp>
          <p:nvSpPr>
            <p:cNvPr id="154" name="Oval 55"/>
            <p:cNvSpPr>
              <a:spLocks noChangeArrowheads="1"/>
            </p:cNvSpPr>
            <p:nvPr/>
          </p:nvSpPr>
          <p:spPr bwMode="auto">
            <a:xfrm>
              <a:off x="7063552" y="2548784"/>
              <a:ext cx="308435" cy="365867"/>
            </a:xfrm>
            <a:prstGeom prst="ellipse">
              <a:avLst/>
            </a:prstGeom>
            <a:solidFill>
              <a:srgbClr val="008000"/>
            </a:solidFill>
            <a:ln w="12700">
              <a:solidFill>
                <a:schemeClr val="tx2"/>
              </a:solidFill>
              <a:round/>
              <a:headEnd/>
              <a:tailEnd/>
            </a:ln>
          </p:spPr>
          <p:txBody>
            <a:bodyPr wrap="none" anchor="ctr"/>
            <a:lstStyle/>
            <a:p>
              <a:endParaRPr lang="en-US">
                <a:solidFill>
                  <a:srgbClr val="FF6600"/>
                </a:solidFill>
              </a:endParaRPr>
            </a:p>
          </p:txBody>
        </p:sp>
        <p:sp>
          <p:nvSpPr>
            <p:cNvPr id="155" name="Oval 56"/>
            <p:cNvSpPr>
              <a:spLocks noChangeArrowheads="1"/>
            </p:cNvSpPr>
            <p:nvPr/>
          </p:nvSpPr>
          <p:spPr bwMode="auto">
            <a:xfrm>
              <a:off x="7108275" y="2598273"/>
              <a:ext cx="215905" cy="287215"/>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156" name="Oval 57"/>
            <p:cNvSpPr>
              <a:spLocks noChangeArrowheads="1"/>
            </p:cNvSpPr>
            <p:nvPr/>
          </p:nvSpPr>
          <p:spPr bwMode="auto">
            <a:xfrm>
              <a:off x="7065865" y="2696368"/>
              <a:ext cx="306122" cy="357030"/>
            </a:xfrm>
            <a:prstGeom prst="ellipse">
              <a:avLst/>
            </a:prstGeom>
            <a:solidFill>
              <a:srgbClr val="008000"/>
            </a:solidFill>
            <a:ln w="12700">
              <a:solidFill>
                <a:schemeClr val="tx2"/>
              </a:solidFill>
              <a:round/>
              <a:headEnd/>
              <a:tailEnd/>
            </a:ln>
          </p:spPr>
          <p:txBody>
            <a:bodyPr wrap="none" anchor="ctr"/>
            <a:lstStyle/>
            <a:p>
              <a:endParaRPr lang="en-US">
                <a:solidFill>
                  <a:srgbClr val="FF6600"/>
                </a:solidFill>
              </a:endParaRPr>
            </a:p>
          </p:txBody>
        </p:sp>
        <p:sp>
          <p:nvSpPr>
            <p:cNvPr id="157" name="Oval 58"/>
            <p:cNvSpPr>
              <a:spLocks noChangeArrowheads="1"/>
            </p:cNvSpPr>
            <p:nvPr/>
          </p:nvSpPr>
          <p:spPr bwMode="auto">
            <a:xfrm>
              <a:off x="7162251" y="2769718"/>
              <a:ext cx="110266" cy="122839"/>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158" name="AutoShape 59"/>
            <p:cNvSpPr>
              <a:spLocks noChangeArrowheads="1"/>
            </p:cNvSpPr>
            <p:nvPr/>
          </p:nvSpPr>
          <p:spPr bwMode="auto">
            <a:xfrm flipV="1">
              <a:off x="7184613" y="2871348"/>
              <a:ext cx="74024" cy="1069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solidFill>
                  <a:srgbClr val="FF6600"/>
                </a:solidFill>
              </a:endParaRPr>
            </a:p>
          </p:txBody>
        </p:sp>
      </p:grpSp>
      <p:grpSp>
        <p:nvGrpSpPr>
          <p:cNvPr id="159" name="Group 44"/>
          <p:cNvGrpSpPr>
            <a:grpSpLocks/>
          </p:cNvGrpSpPr>
          <p:nvPr/>
        </p:nvGrpSpPr>
        <p:grpSpPr bwMode="auto">
          <a:xfrm flipH="1">
            <a:off x="2569466" y="2688772"/>
            <a:ext cx="557212" cy="525462"/>
            <a:chOff x="1008" y="2720"/>
            <a:chExt cx="856" cy="808"/>
          </a:xfrm>
        </p:grpSpPr>
        <p:sp>
          <p:nvSpPr>
            <p:cNvPr id="160"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161"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62"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63"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64"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165"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16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6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6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sp>
        <p:nvSpPr>
          <p:cNvPr id="169" name="Rectangle 42"/>
          <p:cNvSpPr>
            <a:spLocks noChangeArrowheads="1"/>
          </p:cNvSpPr>
          <p:nvPr/>
        </p:nvSpPr>
        <p:spPr bwMode="auto">
          <a:xfrm>
            <a:off x="2280832" y="2075990"/>
            <a:ext cx="1517018" cy="592983"/>
          </a:xfrm>
          <a:prstGeom prst="rect">
            <a:avLst/>
          </a:prstGeom>
          <a:noFill/>
          <a:ln w="12700">
            <a:noFill/>
            <a:miter lim="800000"/>
            <a:headEnd/>
            <a:tailEnd/>
          </a:ln>
        </p:spPr>
        <p:txBody>
          <a:bodyPr wrap="none" lIns="90488" tIns="44450" rIns="90488" bIns="44450">
            <a:spAutoFit/>
          </a:bodyPr>
          <a:lstStyle/>
          <a:p>
            <a:pPr algn="l" rtl="1">
              <a:lnSpc>
                <a:spcPct val="90000"/>
              </a:lnSpc>
            </a:pPr>
            <a:endParaRPr lang="en-US" sz="1800" b="0" dirty="0" smtClean="0">
              <a:solidFill>
                <a:schemeClr val="tx1"/>
              </a:solidFill>
              <a:latin typeface="Arial" pitchFamily="34" charset="0"/>
            </a:endParaRPr>
          </a:p>
          <a:p>
            <a:pPr algn="l" rtl="1">
              <a:lnSpc>
                <a:spcPct val="90000"/>
              </a:lnSpc>
            </a:pPr>
            <a:r>
              <a:rPr lang="en-US" sz="1800" b="0" dirty="0">
                <a:solidFill>
                  <a:schemeClr val="tx1"/>
                </a:solidFill>
                <a:latin typeface="Arial" pitchFamily="34" charset="0"/>
              </a:rPr>
              <a:t>e</a:t>
            </a:r>
            <a:r>
              <a:rPr lang="en-US" sz="1800" b="0" dirty="0" smtClean="0">
                <a:solidFill>
                  <a:schemeClr val="tx1"/>
                </a:solidFill>
                <a:latin typeface="Arial" pitchFamily="34" charset="0"/>
              </a:rPr>
              <a:t>mpty cohort</a:t>
            </a:r>
            <a:endParaRPr lang="en-US" sz="1800" b="0" dirty="0">
              <a:solidFill>
                <a:schemeClr val="tx1"/>
              </a:solidFill>
              <a:latin typeface="Arial" pitchFamily="34" charset="0"/>
            </a:endParaRPr>
          </a:p>
        </p:txBody>
      </p:sp>
      <p:sp>
        <p:nvSpPr>
          <p:cNvPr id="170" name="Rounded Rectangular Callout 169"/>
          <p:cNvSpPr/>
          <p:nvPr/>
        </p:nvSpPr>
        <p:spPr>
          <a:xfrm>
            <a:off x="6789174" y="5029257"/>
            <a:ext cx="2050025" cy="1067169"/>
          </a:xfrm>
          <a:prstGeom prst="wedgeRoundRectCallout">
            <a:avLst>
              <a:gd name="adj1" fmla="val 22151"/>
              <a:gd name="adj2" fmla="val -117580"/>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1600" b="0" dirty="0" smtClean="0">
                <a:solidFill>
                  <a:srgbClr val="0000FF"/>
                </a:solidFill>
                <a:latin typeface="Arial" pitchFamily="34" charset="0"/>
              </a:rPr>
              <a:t>On release: since cohort is empty </a:t>
            </a:r>
            <a:r>
              <a:rPr lang="en-US" sz="1600" b="0" i="1" dirty="0" smtClean="0">
                <a:solidFill>
                  <a:schemeClr val="tx1"/>
                </a:solidFill>
                <a:latin typeface="Arial" pitchFamily="34" charset="0"/>
              </a:rPr>
              <a:t>must release global lock </a:t>
            </a:r>
            <a:r>
              <a:rPr lang="en-US" sz="1600" b="0" dirty="0" smtClean="0">
                <a:solidFill>
                  <a:srgbClr val="0000FF"/>
                </a:solidFill>
                <a:latin typeface="Arial" pitchFamily="34" charset="0"/>
              </a:rPr>
              <a:t>to avoid deadlock</a:t>
            </a:r>
          </a:p>
        </p:txBody>
      </p:sp>
      <p:grpSp>
        <p:nvGrpSpPr>
          <p:cNvPr id="181" name="Group 180"/>
          <p:cNvGrpSpPr/>
          <p:nvPr/>
        </p:nvGrpSpPr>
        <p:grpSpPr>
          <a:xfrm>
            <a:off x="5514573" y="5126366"/>
            <a:ext cx="308435" cy="504614"/>
            <a:chOff x="7063552" y="2548784"/>
            <a:chExt cx="308435" cy="504614"/>
          </a:xfrm>
        </p:grpSpPr>
        <p:sp>
          <p:nvSpPr>
            <p:cNvPr id="182" name="Oval 55"/>
            <p:cNvSpPr>
              <a:spLocks noChangeArrowheads="1"/>
            </p:cNvSpPr>
            <p:nvPr/>
          </p:nvSpPr>
          <p:spPr bwMode="auto">
            <a:xfrm>
              <a:off x="7063552" y="2548784"/>
              <a:ext cx="308435" cy="365867"/>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183" name="Oval 56"/>
            <p:cNvSpPr>
              <a:spLocks noChangeArrowheads="1"/>
            </p:cNvSpPr>
            <p:nvPr/>
          </p:nvSpPr>
          <p:spPr bwMode="auto">
            <a:xfrm>
              <a:off x="7108275" y="2598273"/>
              <a:ext cx="215905" cy="287215"/>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184" name="Oval 57"/>
            <p:cNvSpPr>
              <a:spLocks noChangeArrowheads="1"/>
            </p:cNvSpPr>
            <p:nvPr/>
          </p:nvSpPr>
          <p:spPr bwMode="auto">
            <a:xfrm>
              <a:off x="7065865" y="2696368"/>
              <a:ext cx="306122" cy="357030"/>
            </a:xfrm>
            <a:prstGeom prst="ellipse">
              <a:avLst/>
            </a:prstGeom>
            <a:solidFill>
              <a:srgbClr val="FF6600"/>
            </a:solidFill>
            <a:ln w="12700">
              <a:solidFill>
                <a:schemeClr val="tx2"/>
              </a:solidFill>
              <a:round/>
              <a:headEnd/>
              <a:tailEnd/>
            </a:ln>
          </p:spPr>
          <p:txBody>
            <a:bodyPr wrap="none" anchor="ctr"/>
            <a:lstStyle/>
            <a:p>
              <a:endParaRPr lang="en-US">
                <a:solidFill>
                  <a:srgbClr val="FF6600"/>
                </a:solidFill>
              </a:endParaRPr>
            </a:p>
          </p:txBody>
        </p:sp>
        <p:sp>
          <p:nvSpPr>
            <p:cNvPr id="185" name="Oval 58"/>
            <p:cNvSpPr>
              <a:spLocks noChangeArrowheads="1"/>
            </p:cNvSpPr>
            <p:nvPr/>
          </p:nvSpPr>
          <p:spPr bwMode="auto">
            <a:xfrm>
              <a:off x="7162251" y="2769718"/>
              <a:ext cx="110266" cy="122839"/>
            </a:xfrm>
            <a:prstGeom prst="ellipse">
              <a:avLst/>
            </a:prstGeom>
            <a:solidFill>
              <a:schemeClr val="bg1"/>
            </a:solidFill>
            <a:ln w="12700">
              <a:solidFill>
                <a:schemeClr val="tx2"/>
              </a:solidFill>
              <a:round/>
              <a:headEnd/>
              <a:tailEnd/>
            </a:ln>
          </p:spPr>
          <p:txBody>
            <a:bodyPr wrap="none" anchor="ctr"/>
            <a:lstStyle/>
            <a:p>
              <a:endParaRPr lang="en-US">
                <a:solidFill>
                  <a:srgbClr val="FF6600"/>
                </a:solidFill>
              </a:endParaRPr>
            </a:p>
          </p:txBody>
        </p:sp>
        <p:sp>
          <p:nvSpPr>
            <p:cNvPr id="186" name="AutoShape 59"/>
            <p:cNvSpPr>
              <a:spLocks noChangeArrowheads="1"/>
            </p:cNvSpPr>
            <p:nvPr/>
          </p:nvSpPr>
          <p:spPr bwMode="auto">
            <a:xfrm flipV="1">
              <a:off x="7184613" y="2871348"/>
              <a:ext cx="74024" cy="1069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solidFill>
                  <a:srgbClr val="FF6600"/>
                </a:solidFill>
              </a:endParaRPr>
            </a:p>
          </p:txBody>
        </p:sp>
      </p:grpSp>
      <p:grpSp>
        <p:nvGrpSpPr>
          <p:cNvPr id="325" name="Group 44"/>
          <p:cNvGrpSpPr>
            <a:grpSpLocks/>
          </p:cNvGrpSpPr>
          <p:nvPr/>
        </p:nvGrpSpPr>
        <p:grpSpPr bwMode="auto">
          <a:xfrm flipH="1">
            <a:off x="3744786" y="2685103"/>
            <a:ext cx="557212" cy="525462"/>
            <a:chOff x="1008" y="2720"/>
            <a:chExt cx="856" cy="808"/>
          </a:xfrm>
        </p:grpSpPr>
        <p:sp>
          <p:nvSpPr>
            <p:cNvPr id="326"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327"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28"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29"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0"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331"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332"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3"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334"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grpSp>
        <p:nvGrpSpPr>
          <p:cNvPr id="171" name="Group 44"/>
          <p:cNvGrpSpPr>
            <a:grpSpLocks/>
          </p:cNvGrpSpPr>
          <p:nvPr/>
        </p:nvGrpSpPr>
        <p:grpSpPr bwMode="auto">
          <a:xfrm flipH="1">
            <a:off x="3962233" y="5203664"/>
            <a:ext cx="557212" cy="525462"/>
            <a:chOff x="1008" y="2720"/>
            <a:chExt cx="856" cy="808"/>
          </a:xfrm>
        </p:grpSpPr>
        <p:sp>
          <p:nvSpPr>
            <p:cNvPr id="17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p>
          </p:txBody>
        </p:sp>
        <p:sp>
          <p:nvSpPr>
            <p:cNvPr id="17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7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7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7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p>
          </p:txBody>
        </p:sp>
        <p:sp>
          <p:nvSpPr>
            <p:cNvPr id="17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p>
          </p:txBody>
        </p:sp>
        <p:sp>
          <p:nvSpPr>
            <p:cNvPr id="17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7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sp>
          <p:nvSpPr>
            <p:cNvPr id="18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p>
          </p:txBody>
        </p:sp>
      </p:grpSp>
      <p:sp>
        <p:nvSpPr>
          <p:cNvPr id="187" name="Rounded Rectangular Callout 186"/>
          <p:cNvSpPr/>
          <p:nvPr/>
        </p:nvSpPr>
        <p:spPr>
          <a:xfrm>
            <a:off x="3107623" y="3918470"/>
            <a:ext cx="2050025" cy="1067169"/>
          </a:xfrm>
          <a:prstGeom prst="wedgeRoundRectCallout">
            <a:avLst>
              <a:gd name="adj1" fmla="val 47583"/>
              <a:gd name="adj2" fmla="val 62809"/>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1600" b="0" dirty="0" smtClean="0">
                <a:solidFill>
                  <a:srgbClr val="0000FF"/>
                </a:solidFill>
                <a:latin typeface="Arial" pitchFamily="34" charset="0"/>
              </a:rPr>
              <a:t>Thread that acquired local lock</a:t>
            </a:r>
          </a:p>
          <a:p>
            <a:pPr algn="l" rtl="1">
              <a:lnSpc>
                <a:spcPct val="90000"/>
              </a:lnSpc>
            </a:pPr>
            <a:r>
              <a:rPr lang="en-US" sz="1600" b="0" dirty="0" smtClean="0">
                <a:solidFill>
                  <a:srgbClr val="0000FF"/>
                </a:solidFill>
                <a:latin typeface="Arial" pitchFamily="34" charset="0"/>
              </a:rPr>
              <a:t>can now acquire global lock… </a:t>
            </a:r>
          </a:p>
        </p:txBody>
      </p:sp>
    </p:spTree>
    <p:extLst>
      <p:ext uri="{BB962C8B-B14F-4D97-AF65-F5344CB8AC3E}">
        <p14:creationId xmlns:p14="http://schemas.microsoft.com/office/powerpoint/2010/main" val="113709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5.18519E-6 L 0.1316 -0.00186 " pathEditMode="relative" ptsTypes="AA">
                                      <p:cBhvr>
                                        <p:cTn id="6" dur="2000" fill="hold"/>
                                        <p:tgtEl>
                                          <p:spTgt spid="32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2031 -1.11111E-6 C 0.16198 0.01412 0.19566 0.0419 0.23958 0.0537 C 0.24427 0.05671 0.24983 0.0581 0.25451 0.06134 C 0.25781 0.06343 0.26042 0.0662 0.26389 0.06829 C 0.26597 0.06921 0.27118 0.07107 0.27361 0.07269 C 0.28472 0.08079 0.27535 0.07639 0.28559 0.08056 C 0.29201 0.08773 0.29983 0.09445 0.30608 0.10185 C 0.31076 0.10787 0.31441 0.11806 0.32101 0.12338 " pathEditMode="relative" rAng="0" ptsTypes="fffffffA">
                                      <p:cBhvr>
                                        <p:cTn id="14" dur="2000" fill="hold"/>
                                        <p:tgtEl>
                                          <p:spTgt spid="325"/>
                                        </p:tgtEl>
                                        <p:attrNameLst>
                                          <p:attrName>ppt_x</p:attrName>
                                          <p:attrName>ppt_y</p:attrName>
                                        </p:attrNameLst>
                                      </p:cBhvr>
                                      <p:rCtr x="10035" y="6157"/>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33247 0.12361 L 0.46632 0.13148 " pathEditMode="relative" ptsTypes="AA">
                                      <p:cBhvr>
                                        <p:cTn id="22" dur="2000" fill="hold"/>
                                        <p:tgtEl>
                                          <p:spTgt spid="32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0" presetClass="path" presetSubtype="0" accel="50000" decel="50000" fill="hold" nodeType="withEffect">
                                  <p:stCondLst>
                                    <p:cond delay="0"/>
                                  </p:stCondLst>
                                  <p:childTnLst>
                                    <p:animMotion origin="layout" path="M 0.46632 0.13148 L 0.21337 3.7037E-7 " pathEditMode="relative" rAng="0" ptsTypes="AA">
                                      <p:cBhvr>
                                        <p:cTn id="38" dur="2000" fill="hold"/>
                                        <p:tgtEl>
                                          <p:spTgt spid="325"/>
                                        </p:tgtEl>
                                        <p:attrNameLst>
                                          <p:attrName>ppt_x</p:attrName>
                                          <p:attrName>ppt_y</p:attrName>
                                        </p:attrNameLst>
                                      </p:cBhvr>
                                      <p:rCtr x="-12656" y="-6574"/>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21337 -2.59259E-6 L 0.26007 -0.15995 " pathEditMode="relative" ptsTypes="AA">
                                      <p:cBhvr>
                                        <p:cTn id="48" dur="2000" fill="hold"/>
                                        <p:tgtEl>
                                          <p:spTgt spid="325"/>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4.16667E-6 1.85185E-6 L 0.18784 0.00023 " pathEditMode="relative" rAng="0" ptsTypes="AA">
                                      <p:cBhvr>
                                        <p:cTn id="56" dur="2000" fill="hold"/>
                                        <p:tgtEl>
                                          <p:spTgt spid="99"/>
                                        </p:tgtEl>
                                        <p:attrNameLst>
                                          <p:attrName>ppt_x</p:attrName>
                                          <p:attrName>ppt_y</p:attrName>
                                        </p:attrNameLst>
                                      </p:cBhvr>
                                      <p:rCtr x="9392" y="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5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18784 0.00023 L 0.53402 0.15995 " pathEditMode="relative" rAng="0" ptsTypes="AA">
                                      <p:cBhvr>
                                        <p:cTn id="74" dur="2000" fill="hold"/>
                                        <p:tgtEl>
                                          <p:spTgt spid="99"/>
                                        </p:tgtEl>
                                        <p:attrNameLst>
                                          <p:attrName>ppt_x</p:attrName>
                                          <p:attrName>ppt_y</p:attrName>
                                        </p:attrNameLst>
                                      </p:cBhvr>
                                      <p:rCtr x="17309" y="7986"/>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53385 0.13171 C 0.49323 0.12407 0.45642 0.10347 0.41909 0.08449 C 0.40434 0.07685 0.38732 0.07245 0.37343 0.06366 C 0.36753 0.05995 0.36024 0.05555 0.35399 0.05347 C 0.34687 0.05069 0.33888 0.05046 0.33194 0.04815 C 0.31805 0.04375 0.30416 0.03866 0.29045 0.03426 C 0.28732 0.03148 0.28316 0.03032 0.2809 0.02731 " pathEditMode="relative" rAng="0" ptsTypes="ffffffA">
                                      <p:cBhvr>
                                        <p:cTn id="78" dur="2000" fill="hold"/>
                                        <p:tgtEl>
                                          <p:spTgt spid="99"/>
                                        </p:tgtEl>
                                        <p:attrNameLst>
                                          <p:attrName>ppt_x</p:attrName>
                                          <p:attrName>ppt_y</p:attrName>
                                        </p:attrNameLst>
                                      </p:cBhvr>
                                      <p:rCtr x="-12656" y="-5231"/>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2809 0.00023 C 0.28107 -0.00486 0.28298 -0.0338 0.28385 -0.04074 C 0.28507 -0.05301 0.29114 -0.06319 0.29114 -0.07569 L 0.31597 -0.15556 " pathEditMode="relative" ptsTypes="ffAA">
                                      <p:cBhvr>
                                        <p:cTn id="86" dur="2000" fill="hold"/>
                                        <p:tgtEl>
                                          <p:spTgt spid="99"/>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9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nodeType="clickEffect">
                                  <p:stCondLst>
                                    <p:cond delay="0"/>
                                  </p:stCondLst>
                                  <p:childTnLst>
                                    <p:animMotion origin="layout" path="M 1.66667E-6 0.00185 L 0.24878 -0.00069 " pathEditMode="relative" rAng="0" ptsTypes="AA">
                                      <p:cBhvr>
                                        <p:cTn id="94" dur="2000" fill="hold"/>
                                        <p:tgtEl>
                                          <p:spTgt spid="159"/>
                                        </p:tgtEl>
                                        <p:attrNameLst>
                                          <p:attrName>ppt_x</p:attrName>
                                          <p:attrName>ppt_y</p:attrName>
                                        </p:attrNameLst>
                                      </p:cBhvr>
                                      <p:rCtr x="12431" y="-139"/>
                                    </p:animMotion>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5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nodeType="clickEffect">
                                  <p:stCondLst>
                                    <p:cond delay="0"/>
                                  </p:stCondLst>
                                  <p:childTnLst>
                                    <p:animMotion origin="layout" path="M 0.26007 -0.00255 L 0.60625 0.15718 " pathEditMode="relative" rAng="0" ptsTypes="AA">
                                      <p:cBhvr>
                                        <p:cTn id="102" dur="2000" fill="hold"/>
                                        <p:tgtEl>
                                          <p:spTgt spid="159"/>
                                        </p:tgtEl>
                                        <p:attrNameLst>
                                          <p:attrName>ppt_x</p:attrName>
                                          <p:attrName>ppt_y</p:attrName>
                                        </p:attrNameLst>
                                      </p:cBhvr>
                                      <p:rCtr x="17309" y="7986"/>
                                    </p:animMotion>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49"/>
                                        </p:tgtEl>
                                        <p:attrNameLst>
                                          <p:attrName>style.visibility</p:attrName>
                                        </p:attrNameLst>
                                      </p:cBhvr>
                                      <p:to>
                                        <p:strVal val="hidden"/>
                                      </p:to>
                                    </p:set>
                                  </p:childTnLst>
                                </p:cTn>
                              </p:par>
                              <p:par>
                                <p:cTn id="107" presetID="1" presetClass="entr" presetSubtype="0" fill="hold" grpId="2" nodeType="withEffect">
                                  <p:stCondLst>
                                    <p:cond delay="0"/>
                                  </p:stCondLst>
                                  <p:childTnLst>
                                    <p:set>
                                      <p:cBhvr>
                                        <p:cTn id="108" dur="1" fill="hold">
                                          <p:stCondLst>
                                            <p:cond delay="0"/>
                                          </p:stCondLst>
                                        </p:cTn>
                                        <p:tgtEl>
                                          <p:spTgt spid="16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7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9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7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0.55121 0.07917 C 0.52482 0.07315 0.50121 0.05811 0.47726 0.04375 C 0.46771 0.03843 0.45677 0.03496 0.44774 0.02848 C 0.44392 0.02593 0.43923 0.02246 0.43542 0.02107 C 0.43073 0.01899 0.42569 0.01899 0.42135 0.01713 C 0.41232 0.01389 0.4033 0.01019 0.39462 0.00695 C 0.39253 0.00487 0.38976 0.00394 0.38871 0.00209 " pathEditMode="relative" rAng="0" ptsTypes="ffffffA">
                                      <p:cBhvr>
                                        <p:cTn id="122" dur="2000" fill="hold"/>
                                        <p:tgtEl>
                                          <p:spTgt spid="159"/>
                                        </p:tgtEl>
                                        <p:attrNameLst>
                                          <p:attrName>ppt_x</p:attrName>
                                          <p:attrName>ppt_y</p:attrName>
                                        </p:attrNameLst>
                                      </p:cBhvr>
                                      <p:rCtr x="-8125" y="-3866"/>
                                    </p:animMotion>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nodeType="clickEffect">
                                  <p:stCondLst>
                                    <p:cond delay="0"/>
                                  </p:stCondLst>
                                  <p:childTnLst>
                                    <p:animMotion origin="layout" path="M 0.34184 -0.00069 C 0.34184 -0.00579 0.34341 -0.03449 0.3441 -0.0412 C 0.34497 -0.05324 0.34983 -0.06343 0.34983 -0.07569 L 0.36945 -0.1544 " pathEditMode="relative" rAng="0" ptsTypes="ffAA">
                                      <p:cBhvr>
                                        <p:cTn id="130" dur="2000" fill="hold"/>
                                        <p:tgtEl>
                                          <p:spTgt spid="159"/>
                                        </p:tgtEl>
                                        <p:attrNameLst>
                                          <p:attrName>ppt_x</p:attrName>
                                          <p:attrName>ppt_y</p:attrName>
                                        </p:attrNameLst>
                                      </p:cBhvr>
                                      <p:rCtr x="1372" y="-7685"/>
                                    </p:animMotion>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nodeType="clickEffect">
                                  <p:stCondLst>
                                    <p:cond delay="0"/>
                                  </p:stCondLst>
                                  <p:childTnLst>
                                    <p:set>
                                      <p:cBhvr>
                                        <p:cTn id="134" dur="1" fill="hold">
                                          <p:stCondLst>
                                            <p:cond delay="0"/>
                                          </p:stCondLst>
                                        </p:cTn>
                                        <p:tgtEl>
                                          <p:spTgt spid="159"/>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16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69"/>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0" presetClass="path" presetSubtype="0" accel="50000" decel="50000" fill="hold" nodeType="clickEffect">
                                  <p:stCondLst>
                                    <p:cond delay="0"/>
                                  </p:stCondLst>
                                  <p:childTnLst>
                                    <p:animMotion origin="layout" path="M 4.72222E-6 1.11111E-6 L 0.0967 -0.00162 " pathEditMode="relative" rAng="0" ptsTypes="AA">
                                      <p:cBhvr>
                                        <p:cTn id="146" dur="2000" fill="hold"/>
                                        <p:tgtEl>
                                          <p:spTgt spid="171"/>
                                        </p:tgtEl>
                                        <p:attrNameLst>
                                          <p:attrName>ppt_x</p:attrName>
                                          <p:attrName>ppt_y</p:attrName>
                                        </p:attrNameLst>
                                      </p:cBhvr>
                                      <p:rCtr x="4826" y="-93"/>
                                    </p:animMotion>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8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8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0" presetClass="path" presetSubtype="0" accel="50000" decel="50000" fill="hold" nodeType="clickEffect">
                                  <p:stCondLst>
                                    <p:cond delay="0"/>
                                  </p:stCondLst>
                                  <p:childTnLst>
                                    <p:animMotion origin="layout" path="M 0.13159 -0.00185 C 0.1875 -0.02014 0.23298 -0.05555 0.29201 -0.0706 C 0.29843 -0.07453 0.3059 -0.07615 0.31215 -0.08032 C 0.31684 -0.0831 0.32013 -0.0868 0.325 -0.08935 C 0.32777 -0.09051 0.33472 -0.09282 0.33802 -0.0949 C 0.35312 -0.10532 0.34062 -0.09953 0.35416 -0.10509 C 0.36284 -0.11412 0.37343 -0.12291 0.38177 -0.13217 C 0.38802 -0.14004 0.39305 -0.15278 0.40225 -0.15926 " pathEditMode="relative" rAng="0" ptsTypes="fffffffA">
                                      <p:cBhvr>
                                        <p:cTn id="158" dur="2000" fill="hold"/>
                                        <p:tgtEl>
                                          <p:spTgt spid="171"/>
                                        </p:tgtEl>
                                        <p:attrNameLst>
                                          <p:attrName>ppt_x</p:attrName>
                                          <p:attrName>ppt_y</p:attrName>
                                        </p:attrNameLst>
                                      </p:cBhvr>
                                      <p:rCtr x="13524" y="-7870"/>
                                    </p:animMotion>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nodeType="clickEffect">
                                  <p:stCondLst>
                                    <p:cond delay="0"/>
                                  </p:stCondLst>
                                  <p:childTnLst>
                                    <p:animMotion origin="layout" path="M 0.34357 -0.15764 L 0.45416 -0.20741 " pathEditMode="relative" rAng="0" ptsTypes="AA">
                                      <p:cBhvr>
                                        <p:cTn id="166" dur="2000" fill="hold"/>
                                        <p:tgtEl>
                                          <p:spTgt spid="171"/>
                                        </p:tgtEl>
                                        <p:attrNameLst>
                                          <p:attrName>ppt_x</p:attrName>
                                          <p:attrName>ppt_y</p:attrName>
                                        </p:attrNameLst>
                                      </p:cBhvr>
                                      <p:rCtr x="5521"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9" grpId="0"/>
      <p:bldP spid="149" grpId="1"/>
      <p:bldP spid="6" grpId="0" animBg="1"/>
      <p:bldP spid="6" grpId="1" animBg="1"/>
      <p:bldP spid="152" grpId="0" animBg="1"/>
      <p:bldP spid="152" grpId="1" animBg="1"/>
      <p:bldP spid="169" grpId="0"/>
      <p:bldP spid="169" grpId="1"/>
      <p:bldP spid="169" grpId="2"/>
      <p:bldP spid="170" grpId="0" animBg="1"/>
      <p:bldP spid="170" grpId="1" animBg="1"/>
      <p:bldP spid="187"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Obliviousness</a:t>
            </a:r>
            <a:endParaRPr lang="en-US" dirty="0"/>
          </a:p>
        </p:txBody>
      </p:sp>
      <p:sp>
        <p:nvSpPr>
          <p:cNvPr id="3" name="Content Placeholder 2"/>
          <p:cNvSpPr>
            <a:spLocks noGrp="1"/>
          </p:cNvSpPr>
          <p:nvPr>
            <p:ph idx="1"/>
          </p:nvPr>
        </p:nvSpPr>
        <p:spPr/>
        <p:txBody>
          <a:bodyPr/>
          <a:lstStyle/>
          <a:p>
            <a:r>
              <a:rPr lang="en-US" dirty="0" smtClean="0"/>
              <a:t>A </a:t>
            </a:r>
            <a:r>
              <a:rPr lang="en-US" dirty="0"/>
              <a:t>lock </a:t>
            </a:r>
            <a:r>
              <a:rPr lang="en-US" dirty="0" smtClean="0"/>
              <a:t>is </a:t>
            </a:r>
            <a:r>
              <a:rPr lang="en-US" b="1" i="1" dirty="0" smtClean="0">
                <a:solidFill>
                  <a:schemeClr val="tx1"/>
                </a:solidFill>
              </a:rPr>
              <a:t>thread-oblivious</a:t>
            </a:r>
            <a:r>
              <a:rPr lang="en-US" dirty="0" smtClean="0"/>
              <a:t> if</a:t>
            </a:r>
          </a:p>
          <a:p>
            <a:pPr lvl="1"/>
            <a:r>
              <a:rPr lang="en-US" dirty="0" smtClean="0"/>
              <a:t>After being acquired by one thread,</a:t>
            </a:r>
          </a:p>
          <a:p>
            <a:pPr lvl="1"/>
            <a:r>
              <a:rPr lang="en-US" dirty="0" smtClean="0"/>
              <a:t>Can be released by another</a:t>
            </a:r>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
        <p:nvSpPr>
          <p:cNvPr id="5" name="Slide Number Placeholder 4"/>
          <p:cNvSpPr>
            <a:spLocks noGrp="1"/>
          </p:cNvSpPr>
          <p:nvPr>
            <p:ph type="sldNum" sz="quarter" idx="11"/>
          </p:nvPr>
        </p:nvSpPr>
        <p:spPr/>
        <p:txBody>
          <a:bodyPr/>
          <a:lstStyle/>
          <a:p>
            <a:pPr>
              <a:defRPr/>
            </a:pPr>
            <a:fld id="{3C242706-456C-4DE5-8D6D-9E26C1F2861B}" type="slidenum">
              <a:rPr lang="x-none" smtClean="0"/>
              <a:pPr>
                <a:defRPr/>
              </a:pPr>
              <a:t>242</a:t>
            </a:fld>
            <a:endParaRPr lang="en-US"/>
          </a:p>
        </p:txBody>
      </p:sp>
    </p:spTree>
    <p:extLst>
      <p:ext uri="{BB962C8B-B14F-4D97-AF65-F5344CB8AC3E}">
        <p14:creationId xmlns:p14="http://schemas.microsoft.com/office/powerpoint/2010/main" val="780481710"/>
      </p:ext>
    </p:extLst>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Detection</a:t>
            </a:r>
            <a:endParaRPr lang="en-US" dirty="0"/>
          </a:p>
        </p:txBody>
      </p:sp>
      <p:sp>
        <p:nvSpPr>
          <p:cNvPr id="3" name="Content Placeholder 2"/>
          <p:cNvSpPr>
            <a:spLocks noGrp="1"/>
          </p:cNvSpPr>
          <p:nvPr>
            <p:ph idx="1"/>
          </p:nvPr>
        </p:nvSpPr>
        <p:spPr/>
        <p:txBody>
          <a:bodyPr/>
          <a:lstStyle/>
          <a:p>
            <a:r>
              <a:rPr lang="en-US" dirty="0" smtClean="0"/>
              <a:t>A lock </a:t>
            </a:r>
            <a:r>
              <a:rPr lang="en-US" dirty="0" smtClean="0">
                <a:solidFill>
                  <a:schemeClr val="tx1"/>
                </a:solidFill>
              </a:rPr>
              <a:t>x</a:t>
            </a:r>
            <a:r>
              <a:rPr lang="en-US" dirty="0" smtClean="0"/>
              <a:t> provides </a:t>
            </a:r>
            <a:r>
              <a:rPr lang="en-US" b="1" i="1" dirty="0" smtClean="0">
                <a:solidFill>
                  <a:schemeClr val="tx1"/>
                </a:solidFill>
              </a:rPr>
              <a:t>cohort detection </a:t>
            </a:r>
            <a:r>
              <a:rPr lang="en-US" dirty="0" smtClean="0"/>
              <a:t>if</a:t>
            </a:r>
          </a:p>
          <a:p>
            <a:pPr lvl="1"/>
            <a:r>
              <a:rPr lang="en-US" dirty="0" smtClean="0"/>
              <a:t>It can tell whether any thread is trying to acquire it</a:t>
            </a:r>
            <a:endParaRPr lang="en-US" dirty="0"/>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
        <p:nvSpPr>
          <p:cNvPr id="5" name="Slide Number Placeholder 4"/>
          <p:cNvSpPr>
            <a:spLocks noGrp="1"/>
          </p:cNvSpPr>
          <p:nvPr>
            <p:ph type="sldNum" sz="quarter" idx="11"/>
          </p:nvPr>
        </p:nvSpPr>
        <p:spPr/>
        <p:txBody>
          <a:bodyPr/>
          <a:lstStyle/>
          <a:p>
            <a:pPr>
              <a:defRPr/>
            </a:pPr>
            <a:fld id="{3C242706-456C-4DE5-8D6D-9E26C1F2861B}" type="slidenum">
              <a:rPr lang="x-none" smtClean="0"/>
              <a:pPr>
                <a:defRPr/>
              </a:pPr>
              <a:t>243</a:t>
            </a:fld>
            <a:endParaRPr lang="en-US"/>
          </a:p>
        </p:txBody>
      </p:sp>
    </p:spTree>
    <p:extLst>
      <p:ext uri="{BB962C8B-B14F-4D97-AF65-F5344CB8AC3E}">
        <p14:creationId xmlns:p14="http://schemas.microsoft.com/office/powerpoint/2010/main" val="1839380150"/>
      </p:ext>
    </p:extLst>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73"/>
            <a:ext cx="8229600" cy="1143000"/>
          </a:xfrm>
        </p:spPr>
        <p:txBody>
          <a:bodyPr>
            <a:normAutofit fontScale="90000"/>
          </a:bodyPr>
          <a:lstStyle/>
          <a:p>
            <a:r>
              <a:rPr lang="en-US" dirty="0"/>
              <a:t/>
            </a:r>
            <a:br>
              <a:rPr lang="en-US" dirty="0"/>
            </a:br>
            <a:r>
              <a:rPr lang="en-US" dirty="0" smtClean="0"/>
              <a:t>Lock </a:t>
            </a:r>
            <a:r>
              <a:rPr lang="en-US" dirty="0" err="1" smtClean="0"/>
              <a:t>Cohorting</a:t>
            </a:r>
            <a:r>
              <a:rPr lang="en-US" sz="3100" dirty="0" smtClean="0"/>
              <a:t/>
            </a:r>
            <a:br>
              <a:rPr lang="en-US" sz="3100" dirty="0" smtClean="0"/>
            </a:br>
            <a:endParaRPr lang="en-US" sz="3100" dirty="0"/>
          </a:p>
        </p:txBody>
      </p:sp>
      <p:sp>
        <p:nvSpPr>
          <p:cNvPr id="3" name="Content Placeholder 2"/>
          <p:cNvSpPr>
            <a:spLocks noGrp="1"/>
          </p:cNvSpPr>
          <p:nvPr>
            <p:ph idx="1"/>
          </p:nvPr>
        </p:nvSpPr>
        <p:spPr>
          <a:xfrm>
            <a:off x="685800" y="1642540"/>
            <a:ext cx="7772400" cy="4114800"/>
          </a:xfrm>
        </p:spPr>
        <p:txBody>
          <a:bodyPr>
            <a:normAutofit/>
          </a:bodyPr>
          <a:lstStyle/>
          <a:p>
            <a:r>
              <a:rPr lang="en-US" dirty="0" smtClean="0"/>
              <a:t>Two levels of locking</a:t>
            </a:r>
          </a:p>
          <a:p>
            <a:r>
              <a:rPr lang="en-US" b="1" dirty="0" smtClean="0">
                <a:solidFill>
                  <a:srgbClr val="000000"/>
                </a:solidFill>
              </a:rPr>
              <a:t>Global lock</a:t>
            </a:r>
            <a:r>
              <a:rPr lang="en-US" dirty="0" smtClean="0">
                <a:solidFill>
                  <a:srgbClr val="000000"/>
                </a:solidFill>
              </a:rPr>
              <a:t>:</a:t>
            </a:r>
            <a:r>
              <a:rPr lang="en-US" dirty="0" smtClean="0"/>
              <a:t> </a:t>
            </a:r>
            <a:r>
              <a:rPr lang="en-US" dirty="0" smtClean="0">
                <a:solidFill>
                  <a:srgbClr val="0000FF"/>
                </a:solidFill>
              </a:rPr>
              <a:t>thread oblivious</a:t>
            </a:r>
          </a:p>
          <a:p>
            <a:pPr lvl="1"/>
            <a:r>
              <a:rPr lang="en-US" dirty="0" smtClean="0"/>
              <a:t>Thread acquiring the lock can be different than one releasing it</a:t>
            </a:r>
          </a:p>
          <a:p>
            <a:r>
              <a:rPr lang="en-US" b="1" dirty="0" smtClean="0">
                <a:solidFill>
                  <a:srgbClr val="000000"/>
                </a:solidFill>
              </a:rPr>
              <a:t>Local lock</a:t>
            </a:r>
            <a:r>
              <a:rPr lang="en-US" dirty="0" smtClean="0">
                <a:solidFill>
                  <a:srgbClr val="000000"/>
                </a:solidFill>
              </a:rPr>
              <a:t>: </a:t>
            </a:r>
            <a:r>
              <a:rPr lang="en-US" dirty="0" smtClean="0">
                <a:solidFill>
                  <a:srgbClr val="0000FF"/>
                </a:solidFill>
              </a:rPr>
              <a:t>cohort detection</a:t>
            </a:r>
          </a:p>
          <a:p>
            <a:pPr lvl="1"/>
            <a:r>
              <a:rPr lang="en-US" dirty="0" smtClean="0"/>
              <a:t>Thread releasing can detect if some thread is waiting to acquire it</a:t>
            </a:r>
          </a:p>
        </p:txBody>
      </p:sp>
    </p:spTree>
    <p:extLst>
      <p:ext uri="{BB962C8B-B14F-4D97-AF65-F5344CB8AC3E}">
        <p14:creationId xmlns:p14="http://schemas.microsoft.com/office/powerpoint/2010/main" val="1116573557"/>
      </p:ext>
    </p:extLst>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457200"/>
            <a:ext cx="8229600" cy="1143000"/>
          </a:xfrm>
        </p:spPr>
        <p:txBody>
          <a:bodyPr>
            <a:normAutofit fontScale="90000"/>
          </a:bodyPr>
          <a:lstStyle/>
          <a:p>
            <a:r>
              <a:rPr lang="en-US" dirty="0" smtClean="0">
                <a:latin typeface="Arial"/>
                <a:cs typeface="Arial"/>
              </a:rPr>
              <a:t/>
            </a:r>
            <a:br>
              <a:rPr lang="en-US" dirty="0" smtClean="0">
                <a:latin typeface="Arial"/>
                <a:cs typeface="Arial"/>
              </a:rPr>
            </a:br>
            <a:r>
              <a:rPr lang="en-US" dirty="0" smtClean="0">
                <a:latin typeface="Arial"/>
                <a:cs typeface="Arial"/>
              </a:rPr>
              <a:t>Lock </a:t>
            </a:r>
            <a:r>
              <a:rPr lang="en-US" dirty="0" err="1" smtClean="0">
                <a:latin typeface="Arial"/>
                <a:cs typeface="Arial"/>
              </a:rPr>
              <a:t>Cohorting</a:t>
            </a:r>
            <a:r>
              <a:rPr lang="en-US" dirty="0" smtClean="0">
                <a:latin typeface="Arial"/>
                <a:cs typeface="Arial"/>
              </a:rPr>
              <a:t>: C-BO-MCS Lock</a:t>
            </a:r>
            <a:br>
              <a:rPr lang="en-US" dirty="0" smtClean="0">
                <a:latin typeface="Arial"/>
                <a:cs typeface="Arial"/>
              </a:rPr>
            </a:br>
            <a:r>
              <a:rPr lang="en-US" sz="3100" dirty="0" smtClean="0">
                <a:latin typeface="Arial"/>
                <a:cs typeface="Arial"/>
              </a:rPr>
              <a:t/>
            </a:r>
            <a:br>
              <a:rPr lang="en-US" sz="3100" dirty="0" smtClean="0">
                <a:latin typeface="Arial"/>
                <a:cs typeface="Arial"/>
              </a:rPr>
            </a:br>
            <a:endParaRPr lang="en-US" sz="3100" dirty="0">
              <a:latin typeface="Arial"/>
              <a:cs typeface="Arial"/>
            </a:endParaRPr>
          </a:p>
        </p:txBody>
      </p:sp>
      <p:sp>
        <p:nvSpPr>
          <p:cNvPr id="5" name="Rounded Rectangle 4"/>
          <p:cNvSpPr/>
          <p:nvPr/>
        </p:nvSpPr>
        <p:spPr>
          <a:xfrm>
            <a:off x="1037678"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8" name="Rounded Rectangle 7"/>
          <p:cNvSpPr/>
          <p:nvPr/>
        </p:nvSpPr>
        <p:spPr>
          <a:xfrm>
            <a:off x="1037678" y="421791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grpSp>
        <p:nvGrpSpPr>
          <p:cNvPr id="7" name="Group 6"/>
          <p:cNvGrpSpPr/>
          <p:nvPr/>
        </p:nvGrpSpPr>
        <p:grpSpPr>
          <a:xfrm>
            <a:off x="1114702" y="1816953"/>
            <a:ext cx="4281179" cy="1801032"/>
            <a:chOff x="4116630" y="3169787"/>
            <a:chExt cx="4281179" cy="1801032"/>
          </a:xfrm>
        </p:grpSpPr>
        <p:sp>
          <p:nvSpPr>
            <p:cNvPr id="67" name="Text Box 32"/>
            <p:cNvSpPr txBox="1">
              <a:spLocks noChangeArrowheads="1"/>
            </p:cNvSpPr>
            <p:nvPr/>
          </p:nvSpPr>
          <p:spPr bwMode="auto">
            <a:xfrm>
              <a:off x="4116630" y="3169787"/>
              <a:ext cx="2949298" cy="422205"/>
            </a:xfrm>
            <a:prstGeom prst="rect">
              <a:avLst/>
            </a:prstGeom>
            <a:noFill/>
            <a:ln w="9525">
              <a:noFill/>
              <a:miter lim="800000"/>
              <a:headEnd/>
              <a:tailEnd/>
            </a:ln>
          </p:spPr>
          <p:txBody>
            <a:bodyPr wrap="square" lIns="82840" tIns="41421" rIns="82840" bIns="41421">
              <a:spAutoFit/>
            </a:bodyPr>
            <a:lstStyle/>
            <a:p>
              <a:r>
                <a:rPr lang="en-US" sz="2200" dirty="0" smtClean="0">
                  <a:latin typeface="Arial"/>
                  <a:cs typeface="Arial"/>
                </a:rPr>
                <a:t>Local MCS lock tail</a:t>
              </a:r>
              <a:endParaRPr lang="en-US" sz="2200" dirty="0">
                <a:latin typeface="Arial"/>
                <a:cs typeface="Arial"/>
              </a:endParaRPr>
            </a:p>
          </p:txBody>
        </p:sp>
        <p:sp>
          <p:nvSpPr>
            <p:cNvPr id="68"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69"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70" name="Text Box 11"/>
            <p:cNvSpPr txBox="1">
              <a:spLocks noChangeArrowheads="1"/>
            </p:cNvSpPr>
            <p:nvPr/>
          </p:nvSpPr>
          <p:spPr bwMode="auto">
            <a:xfrm>
              <a:off x="4367287" y="4009983"/>
              <a:ext cx="967973" cy="430762"/>
            </a:xfrm>
            <a:prstGeom prst="rect">
              <a:avLst/>
            </a:prstGeom>
            <a:noFill/>
            <a:ln w="9525">
              <a:noFill/>
              <a:miter lim="800000"/>
              <a:headEnd/>
              <a:tailEnd/>
            </a:ln>
          </p:spPr>
          <p:txBody>
            <a:bodyPr wrap="none" lIns="91311" tIns="45658" rIns="91311" bIns="45658">
              <a:spAutoFit/>
            </a:bodyPr>
            <a:lstStyle/>
            <a:p>
              <a:r>
                <a:rPr lang="en-US" sz="2200" dirty="0">
                  <a:solidFill>
                    <a:srgbClr val="FF0000"/>
                  </a:solidFill>
                  <a:latin typeface="Arial"/>
                  <a:cs typeface="Arial"/>
                </a:rPr>
                <a:t>CAS()</a:t>
              </a:r>
            </a:p>
          </p:txBody>
        </p:sp>
        <p:grpSp>
          <p:nvGrpSpPr>
            <p:cNvPr id="72" name="Group 118"/>
            <p:cNvGrpSpPr/>
            <p:nvPr/>
          </p:nvGrpSpPr>
          <p:grpSpPr>
            <a:xfrm>
              <a:off x="7315334" y="4590582"/>
              <a:ext cx="1082475" cy="380237"/>
              <a:chOff x="7951415" y="5060273"/>
              <a:chExt cx="1193353" cy="419141"/>
            </a:xfrm>
          </p:grpSpPr>
          <p:sp>
            <p:nvSpPr>
              <p:cNvPr id="7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7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78" name="Group 120"/>
            <p:cNvGrpSpPr/>
            <p:nvPr/>
          </p:nvGrpSpPr>
          <p:grpSpPr>
            <a:xfrm>
              <a:off x="5895878" y="4582369"/>
              <a:ext cx="1082475" cy="380237"/>
              <a:chOff x="7951415" y="5060273"/>
              <a:chExt cx="1193353" cy="419141"/>
            </a:xfrm>
          </p:grpSpPr>
          <p:sp>
            <p:nvSpPr>
              <p:cNvPr id="79"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1"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2" name="Line 47"/>
            <p:cNvSpPr>
              <a:spLocks noChangeShapeType="1"/>
            </p:cNvSpPr>
            <p:nvPr/>
          </p:nvSpPr>
          <p:spPr bwMode="auto">
            <a:xfrm flipH="1">
              <a:off x="6970889" y="4766294"/>
              <a:ext cx="597804"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83" name="Group 127"/>
            <p:cNvGrpSpPr/>
            <p:nvPr/>
          </p:nvGrpSpPr>
          <p:grpSpPr>
            <a:xfrm>
              <a:off x="4408047" y="4565519"/>
              <a:ext cx="1082475" cy="380237"/>
              <a:chOff x="7951415" y="5060273"/>
              <a:chExt cx="1193353" cy="419141"/>
            </a:xfrm>
          </p:grpSpPr>
          <p:sp>
            <p:nvSpPr>
              <p:cNvPr id="84"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7"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92" name="Line 47"/>
            <p:cNvSpPr>
              <a:spLocks noChangeShapeType="1"/>
            </p:cNvSpPr>
            <p:nvPr/>
          </p:nvSpPr>
          <p:spPr bwMode="auto">
            <a:xfrm flipH="1">
              <a:off x="5490521" y="4766294"/>
              <a:ext cx="652037"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sp>
        <p:nvSpPr>
          <p:cNvPr id="113" name="Rectangle 42"/>
          <p:cNvSpPr>
            <a:spLocks noChangeArrowheads="1"/>
          </p:cNvSpPr>
          <p:nvPr/>
        </p:nvSpPr>
        <p:spPr bwMode="auto">
          <a:xfrm>
            <a:off x="8260414"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a:cs typeface="Arial"/>
              </a:rPr>
              <a:t>CS</a:t>
            </a:r>
            <a:endParaRPr lang="en-US" sz="2800" b="0" dirty="0">
              <a:solidFill>
                <a:schemeClr val="tx1"/>
              </a:solidFill>
              <a:latin typeface="Arial"/>
              <a:cs typeface="Arial"/>
            </a:endParaRPr>
          </a:p>
        </p:txBody>
      </p:sp>
      <p:grpSp>
        <p:nvGrpSpPr>
          <p:cNvPr id="114" name="Group 44"/>
          <p:cNvGrpSpPr>
            <a:grpSpLocks/>
          </p:cNvGrpSpPr>
          <p:nvPr/>
        </p:nvGrpSpPr>
        <p:grpSpPr bwMode="auto">
          <a:xfrm flipH="1">
            <a:off x="3140631" y="2295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2120185" y="2272157"/>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76" name="Group 44"/>
          <p:cNvGrpSpPr>
            <a:grpSpLocks/>
          </p:cNvGrpSpPr>
          <p:nvPr/>
        </p:nvGrpSpPr>
        <p:grpSpPr bwMode="auto">
          <a:xfrm flipH="1">
            <a:off x="4363239" y="2311176"/>
            <a:ext cx="557212" cy="525462"/>
            <a:chOff x="1008" y="2720"/>
            <a:chExt cx="856" cy="808"/>
          </a:xfrm>
        </p:grpSpPr>
        <p:sp>
          <p:nvSpPr>
            <p:cNvPr id="177"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78"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9"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0"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1"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82"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83"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4"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85"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01" name="Group 44"/>
          <p:cNvGrpSpPr>
            <a:grpSpLocks/>
          </p:cNvGrpSpPr>
          <p:nvPr/>
        </p:nvGrpSpPr>
        <p:grpSpPr bwMode="auto">
          <a:xfrm flipH="1">
            <a:off x="6925957" y="3940577"/>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09" name="Text Box 32"/>
          <p:cNvSpPr txBox="1">
            <a:spLocks noChangeArrowheads="1"/>
          </p:cNvSpPr>
          <p:nvPr/>
        </p:nvSpPr>
        <p:spPr bwMode="auto">
          <a:xfrm>
            <a:off x="4877689" y="3260820"/>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True</a:t>
            </a:r>
            <a:endParaRPr lang="en-US" sz="1200" dirty="0">
              <a:latin typeface="Arial"/>
              <a:cs typeface="Arial"/>
            </a:endParaRPr>
          </a:p>
        </p:txBody>
      </p:sp>
      <p:sp>
        <p:nvSpPr>
          <p:cNvPr id="110" name="Text Box 32"/>
          <p:cNvSpPr txBox="1">
            <a:spLocks noChangeArrowheads="1"/>
          </p:cNvSpPr>
          <p:nvPr/>
        </p:nvSpPr>
        <p:spPr bwMode="auto">
          <a:xfrm>
            <a:off x="3436732" y="3260820"/>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False</a:t>
            </a:r>
            <a:endParaRPr lang="en-US" sz="1200" dirty="0">
              <a:latin typeface="Arial"/>
              <a:cs typeface="Arial"/>
            </a:endParaRPr>
          </a:p>
        </p:txBody>
      </p:sp>
      <p:sp>
        <p:nvSpPr>
          <p:cNvPr id="111" name="Text Box 32"/>
          <p:cNvSpPr txBox="1">
            <a:spLocks noChangeArrowheads="1"/>
          </p:cNvSpPr>
          <p:nvPr/>
        </p:nvSpPr>
        <p:spPr bwMode="auto">
          <a:xfrm>
            <a:off x="1953035" y="3223587"/>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False</a:t>
            </a:r>
            <a:endParaRPr lang="en-US" sz="1200" dirty="0">
              <a:latin typeface="Arial"/>
              <a:cs typeface="Arial"/>
            </a:endParaRPr>
          </a:p>
        </p:txBody>
      </p:sp>
      <p:grpSp>
        <p:nvGrpSpPr>
          <p:cNvPr id="112" name="Group 111"/>
          <p:cNvGrpSpPr/>
          <p:nvPr/>
        </p:nvGrpSpPr>
        <p:grpSpPr>
          <a:xfrm>
            <a:off x="1107869" y="4345054"/>
            <a:ext cx="4281179" cy="1801032"/>
            <a:chOff x="4116630" y="3169787"/>
            <a:chExt cx="4281179" cy="1801032"/>
          </a:xfrm>
        </p:grpSpPr>
        <p:sp>
          <p:nvSpPr>
            <p:cNvPr id="134" name="Text Box 32"/>
            <p:cNvSpPr txBox="1">
              <a:spLocks noChangeArrowheads="1"/>
            </p:cNvSpPr>
            <p:nvPr/>
          </p:nvSpPr>
          <p:spPr bwMode="auto">
            <a:xfrm>
              <a:off x="4116630" y="3169787"/>
              <a:ext cx="2694901" cy="760759"/>
            </a:xfrm>
            <a:prstGeom prst="rect">
              <a:avLst/>
            </a:prstGeom>
            <a:noFill/>
            <a:ln w="9525">
              <a:noFill/>
              <a:miter lim="800000"/>
              <a:headEnd/>
              <a:tailEnd/>
            </a:ln>
          </p:spPr>
          <p:txBody>
            <a:bodyPr wrap="square" lIns="82840" tIns="41421" rIns="82840" bIns="41421">
              <a:spAutoFit/>
            </a:bodyPr>
            <a:lstStyle/>
            <a:p>
              <a:r>
                <a:rPr lang="en-US" sz="2200" dirty="0" smtClean="0">
                  <a:latin typeface="Arial"/>
                  <a:cs typeface="Arial"/>
                </a:rPr>
                <a:t>Local MCS lock </a:t>
              </a:r>
              <a:r>
                <a:rPr lang="en-US" sz="2200" dirty="0">
                  <a:latin typeface="Arial"/>
                  <a:cs typeface="Arial"/>
                </a:rPr>
                <a:t>t</a:t>
              </a:r>
              <a:r>
                <a:rPr lang="en-US" sz="2200" dirty="0" smtClean="0">
                  <a:latin typeface="Arial"/>
                  <a:cs typeface="Arial"/>
                </a:rPr>
                <a:t>ail</a:t>
              </a:r>
              <a:endParaRPr lang="en-US" sz="2200" dirty="0">
                <a:latin typeface="Arial"/>
                <a:cs typeface="Arial"/>
              </a:endParaRPr>
            </a:p>
          </p:txBody>
        </p:sp>
        <p:sp>
          <p:nvSpPr>
            <p:cNvPr id="135"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54"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186" name="Text Box 11"/>
            <p:cNvSpPr txBox="1">
              <a:spLocks noChangeArrowheads="1"/>
            </p:cNvSpPr>
            <p:nvPr/>
          </p:nvSpPr>
          <p:spPr bwMode="auto">
            <a:xfrm>
              <a:off x="4367287" y="4009983"/>
              <a:ext cx="967973" cy="430762"/>
            </a:xfrm>
            <a:prstGeom prst="rect">
              <a:avLst/>
            </a:prstGeom>
            <a:noFill/>
            <a:ln w="9525">
              <a:noFill/>
              <a:miter lim="800000"/>
              <a:headEnd/>
              <a:tailEnd/>
            </a:ln>
          </p:spPr>
          <p:txBody>
            <a:bodyPr wrap="none" lIns="91311" tIns="45658" rIns="91311" bIns="45658">
              <a:spAutoFit/>
            </a:bodyPr>
            <a:lstStyle/>
            <a:p>
              <a:r>
                <a:rPr lang="en-US" sz="2200" dirty="0">
                  <a:solidFill>
                    <a:srgbClr val="FF0000"/>
                  </a:solidFill>
                  <a:latin typeface="Arial"/>
                  <a:cs typeface="Arial"/>
                </a:rPr>
                <a:t>CAS()</a:t>
              </a:r>
            </a:p>
          </p:txBody>
        </p:sp>
        <p:grpSp>
          <p:nvGrpSpPr>
            <p:cNvPr id="187" name="Group 118"/>
            <p:cNvGrpSpPr/>
            <p:nvPr/>
          </p:nvGrpSpPr>
          <p:grpSpPr>
            <a:xfrm>
              <a:off x="7315334" y="4590582"/>
              <a:ext cx="1082475" cy="380237"/>
              <a:chOff x="7951415" y="5060273"/>
              <a:chExt cx="1193353" cy="419141"/>
            </a:xfrm>
          </p:grpSpPr>
          <p:sp>
            <p:nvSpPr>
              <p:cNvPr id="211"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212"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188" name="Group 120"/>
            <p:cNvGrpSpPr/>
            <p:nvPr/>
          </p:nvGrpSpPr>
          <p:grpSpPr>
            <a:xfrm>
              <a:off x="5895878" y="4582369"/>
              <a:ext cx="1082475" cy="380237"/>
              <a:chOff x="7951415" y="5060273"/>
              <a:chExt cx="1193353" cy="419141"/>
            </a:xfrm>
          </p:grpSpPr>
          <p:sp>
            <p:nvSpPr>
              <p:cNvPr id="198"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200"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89" name="Line 47"/>
            <p:cNvSpPr>
              <a:spLocks noChangeShapeType="1"/>
            </p:cNvSpPr>
            <p:nvPr/>
          </p:nvSpPr>
          <p:spPr bwMode="auto">
            <a:xfrm flipH="1">
              <a:off x="6970889" y="4766294"/>
              <a:ext cx="597804"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190" name="Group 127"/>
            <p:cNvGrpSpPr/>
            <p:nvPr/>
          </p:nvGrpSpPr>
          <p:grpSpPr>
            <a:xfrm>
              <a:off x="4408047" y="4565519"/>
              <a:ext cx="1082475" cy="380237"/>
              <a:chOff x="7951415" y="5060273"/>
              <a:chExt cx="1193353" cy="419141"/>
            </a:xfrm>
          </p:grpSpPr>
          <p:sp>
            <p:nvSpPr>
              <p:cNvPr id="19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197"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91"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192" name="Line 47"/>
            <p:cNvSpPr>
              <a:spLocks noChangeShapeType="1"/>
            </p:cNvSpPr>
            <p:nvPr/>
          </p:nvSpPr>
          <p:spPr bwMode="auto">
            <a:xfrm flipH="1">
              <a:off x="5490521" y="4766294"/>
              <a:ext cx="652037"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grpSp>
        <p:nvGrpSpPr>
          <p:cNvPr id="213" name="Group 44"/>
          <p:cNvGrpSpPr>
            <a:grpSpLocks/>
          </p:cNvGrpSpPr>
          <p:nvPr/>
        </p:nvGrpSpPr>
        <p:grpSpPr bwMode="auto">
          <a:xfrm flipH="1">
            <a:off x="3245558" y="4823670"/>
            <a:ext cx="557212" cy="525462"/>
            <a:chOff x="1008" y="2720"/>
            <a:chExt cx="856" cy="808"/>
          </a:xfrm>
        </p:grpSpPr>
        <p:sp>
          <p:nvSpPr>
            <p:cNvPr id="214"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15"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6"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7"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8"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19"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0"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1"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2"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23" name="Group 44"/>
          <p:cNvGrpSpPr>
            <a:grpSpLocks/>
          </p:cNvGrpSpPr>
          <p:nvPr/>
        </p:nvGrpSpPr>
        <p:grpSpPr bwMode="auto">
          <a:xfrm flipH="1">
            <a:off x="2225112" y="4800258"/>
            <a:ext cx="557212" cy="525462"/>
            <a:chOff x="1008" y="2720"/>
            <a:chExt cx="856" cy="808"/>
          </a:xfrm>
        </p:grpSpPr>
        <p:sp>
          <p:nvSpPr>
            <p:cNvPr id="224"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25"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6"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7"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8"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9"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0"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1"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2"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43" name="Text Box 32"/>
          <p:cNvSpPr txBox="1">
            <a:spLocks noChangeArrowheads="1"/>
          </p:cNvSpPr>
          <p:nvPr/>
        </p:nvSpPr>
        <p:spPr bwMode="auto">
          <a:xfrm>
            <a:off x="4870856" y="5788921"/>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True</a:t>
            </a:r>
            <a:endParaRPr lang="en-US" sz="1200" dirty="0">
              <a:latin typeface="Arial"/>
              <a:cs typeface="Arial"/>
            </a:endParaRPr>
          </a:p>
        </p:txBody>
      </p:sp>
      <p:sp>
        <p:nvSpPr>
          <p:cNvPr id="244" name="Text Box 32"/>
          <p:cNvSpPr txBox="1">
            <a:spLocks noChangeArrowheads="1"/>
          </p:cNvSpPr>
          <p:nvPr/>
        </p:nvSpPr>
        <p:spPr bwMode="auto">
          <a:xfrm>
            <a:off x="3429899" y="5788921"/>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False</a:t>
            </a:r>
            <a:endParaRPr lang="en-US" sz="1200" dirty="0">
              <a:latin typeface="Arial"/>
              <a:cs typeface="Arial"/>
            </a:endParaRPr>
          </a:p>
        </p:txBody>
      </p:sp>
      <p:sp>
        <p:nvSpPr>
          <p:cNvPr id="245" name="Text Box 32"/>
          <p:cNvSpPr txBox="1">
            <a:spLocks noChangeArrowheads="1"/>
          </p:cNvSpPr>
          <p:nvPr/>
        </p:nvSpPr>
        <p:spPr bwMode="auto">
          <a:xfrm>
            <a:off x="1946202" y="5751688"/>
            <a:ext cx="583029" cy="268317"/>
          </a:xfrm>
          <a:prstGeom prst="rect">
            <a:avLst/>
          </a:prstGeom>
          <a:noFill/>
          <a:ln w="9525">
            <a:noFill/>
            <a:miter lim="800000"/>
            <a:headEnd/>
            <a:tailEnd/>
          </a:ln>
        </p:spPr>
        <p:txBody>
          <a:bodyPr wrap="square" lIns="82840" tIns="41421" rIns="82840" bIns="41421">
            <a:spAutoFit/>
          </a:bodyPr>
          <a:lstStyle/>
          <a:p>
            <a:r>
              <a:rPr lang="en-US" sz="1200" dirty="0" smtClean="0">
                <a:latin typeface="Arial"/>
                <a:cs typeface="Arial"/>
              </a:rPr>
              <a:t>False</a:t>
            </a:r>
            <a:endParaRPr lang="en-US" sz="1200" dirty="0">
              <a:latin typeface="Arial"/>
              <a:cs typeface="Arial"/>
            </a:endParaRPr>
          </a:p>
        </p:txBody>
      </p:sp>
      <p:sp>
        <p:nvSpPr>
          <p:cNvPr id="247" name="Line 28"/>
          <p:cNvSpPr>
            <a:spLocks noChangeShapeType="1"/>
          </p:cNvSpPr>
          <p:nvPr/>
        </p:nvSpPr>
        <p:spPr bwMode="auto">
          <a:xfrm>
            <a:off x="6035777" y="4531649"/>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48" name="Line 29"/>
          <p:cNvSpPr>
            <a:spLocks noChangeShapeType="1"/>
          </p:cNvSpPr>
          <p:nvPr/>
        </p:nvSpPr>
        <p:spPr bwMode="auto">
          <a:xfrm>
            <a:off x="7457372" y="4478046"/>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49" name="Line 30"/>
          <p:cNvSpPr>
            <a:spLocks noChangeShapeType="1"/>
          </p:cNvSpPr>
          <p:nvPr/>
        </p:nvSpPr>
        <p:spPr bwMode="auto">
          <a:xfrm>
            <a:off x="6907077"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0" name="Line 31"/>
          <p:cNvSpPr>
            <a:spLocks noChangeShapeType="1"/>
          </p:cNvSpPr>
          <p:nvPr/>
        </p:nvSpPr>
        <p:spPr bwMode="auto">
          <a:xfrm>
            <a:off x="7184922"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1" name="Line 32"/>
          <p:cNvSpPr>
            <a:spLocks noChangeShapeType="1"/>
          </p:cNvSpPr>
          <p:nvPr/>
        </p:nvSpPr>
        <p:spPr bwMode="auto">
          <a:xfrm>
            <a:off x="6343295"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2" name="Rectangle 33"/>
          <p:cNvSpPr>
            <a:spLocks noChangeArrowheads="1"/>
          </p:cNvSpPr>
          <p:nvPr/>
        </p:nvSpPr>
        <p:spPr bwMode="auto">
          <a:xfrm>
            <a:off x="5762653" y="4607331"/>
            <a:ext cx="618823" cy="343684"/>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dirty="0">
                <a:solidFill>
                  <a:schemeClr val="tx1"/>
                </a:solidFill>
                <a:latin typeface="Arial"/>
                <a:cs typeface="Arial"/>
              </a:rPr>
              <a:t>time</a:t>
            </a:r>
          </a:p>
        </p:txBody>
      </p:sp>
      <p:sp>
        <p:nvSpPr>
          <p:cNvPr id="253" name="Rectangle 34"/>
          <p:cNvSpPr>
            <a:spLocks noChangeArrowheads="1"/>
          </p:cNvSpPr>
          <p:nvPr/>
        </p:nvSpPr>
        <p:spPr bwMode="auto">
          <a:xfrm>
            <a:off x="7307744" y="4644553"/>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54" name="Rectangle 35"/>
          <p:cNvSpPr>
            <a:spLocks noChangeArrowheads="1"/>
          </p:cNvSpPr>
          <p:nvPr/>
        </p:nvSpPr>
        <p:spPr bwMode="auto">
          <a:xfrm>
            <a:off x="7027201"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55" name="Rectangle 36"/>
          <p:cNvSpPr>
            <a:spLocks noChangeArrowheads="1"/>
          </p:cNvSpPr>
          <p:nvPr/>
        </p:nvSpPr>
        <p:spPr bwMode="auto">
          <a:xfrm>
            <a:off x="6240706"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66" name="Freeform 68"/>
          <p:cNvSpPr>
            <a:spLocks/>
          </p:cNvSpPr>
          <p:nvPr/>
        </p:nvSpPr>
        <p:spPr bwMode="auto">
          <a:xfrm>
            <a:off x="6841471" y="3522733"/>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67" name="Freeform 68"/>
          <p:cNvSpPr>
            <a:spLocks/>
          </p:cNvSpPr>
          <p:nvPr/>
        </p:nvSpPr>
        <p:spPr bwMode="auto">
          <a:xfrm>
            <a:off x="6303172" y="3436313"/>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68" name="Group 54"/>
          <p:cNvGrpSpPr>
            <a:grpSpLocks/>
          </p:cNvGrpSpPr>
          <p:nvPr/>
        </p:nvGrpSpPr>
        <p:grpSpPr bwMode="auto">
          <a:xfrm>
            <a:off x="7715132" y="3835675"/>
            <a:ext cx="412828" cy="609950"/>
            <a:chOff x="4300" y="2246"/>
            <a:chExt cx="400" cy="571"/>
          </a:xfrm>
        </p:grpSpPr>
        <p:sp>
          <p:nvSpPr>
            <p:cNvPr id="26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274" name="Rectangle 42"/>
          <p:cNvSpPr>
            <a:spLocks noChangeArrowheads="1"/>
          </p:cNvSpPr>
          <p:nvPr/>
        </p:nvSpPr>
        <p:spPr bwMode="auto">
          <a:xfrm>
            <a:off x="7609325" y="2845983"/>
            <a:ext cx="939361"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a:cs typeface="Arial"/>
              </a:rPr>
              <a:t>Global </a:t>
            </a:r>
          </a:p>
          <a:p>
            <a:pPr algn="l" rtl="1">
              <a:lnSpc>
                <a:spcPct val="90000"/>
              </a:lnSpc>
            </a:pPr>
            <a:r>
              <a:rPr lang="en-US" sz="1800" b="0" dirty="0" err="1" smtClean="0">
                <a:solidFill>
                  <a:schemeClr val="tx1"/>
                </a:solidFill>
                <a:latin typeface="Arial"/>
                <a:cs typeface="Arial"/>
              </a:rPr>
              <a:t>backoff</a:t>
            </a:r>
            <a:endParaRPr lang="en-US" sz="1800" b="0" dirty="0" smtClean="0">
              <a:solidFill>
                <a:schemeClr val="tx1"/>
              </a:solidFill>
              <a:latin typeface="Arial"/>
              <a:cs typeface="Arial"/>
            </a:endParaRPr>
          </a:p>
          <a:p>
            <a:pPr algn="l" rtl="1">
              <a:lnSpc>
                <a:spcPct val="90000"/>
              </a:lnSpc>
            </a:pPr>
            <a:r>
              <a:rPr lang="en-US" sz="1800" b="0" dirty="0" smtClean="0">
                <a:solidFill>
                  <a:schemeClr val="tx1"/>
                </a:solidFill>
                <a:latin typeface="Arial"/>
                <a:cs typeface="Arial"/>
              </a:rPr>
              <a:t>lock</a:t>
            </a:r>
            <a:endParaRPr lang="en-US" sz="1800" b="0" dirty="0">
              <a:solidFill>
                <a:schemeClr val="tx1"/>
              </a:solidFill>
              <a:latin typeface="Arial"/>
              <a:cs typeface="Arial"/>
            </a:endParaRPr>
          </a:p>
        </p:txBody>
      </p:sp>
      <p:sp>
        <p:nvSpPr>
          <p:cNvPr id="277" name="Rounded Rectangular Callout 276"/>
          <p:cNvSpPr/>
          <p:nvPr/>
        </p:nvSpPr>
        <p:spPr>
          <a:xfrm>
            <a:off x="5908842" y="5268046"/>
            <a:ext cx="2777958" cy="764718"/>
          </a:xfrm>
          <a:prstGeom prst="wedgeRoundRectCallout">
            <a:avLst>
              <a:gd name="adj1" fmla="val 23689"/>
              <a:gd name="adj2" fmla="val -152309"/>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a:cs typeface="Arial"/>
            </a:endParaRPr>
          </a:p>
          <a:p>
            <a:pPr algn="l" rtl="1">
              <a:lnSpc>
                <a:spcPct val="90000"/>
              </a:lnSpc>
            </a:pPr>
            <a:r>
              <a:rPr lang="en-US" sz="2000" b="0" dirty="0" smtClean="0">
                <a:solidFill>
                  <a:srgbClr val="0000FF"/>
                </a:solidFill>
                <a:latin typeface="Arial"/>
                <a:cs typeface="Arial"/>
              </a:rPr>
              <a:t>BO Lock is </a:t>
            </a:r>
            <a:r>
              <a:rPr lang="en-US" sz="2000" b="0" i="1" dirty="0" smtClean="0">
                <a:solidFill>
                  <a:srgbClr val="0000FF"/>
                </a:solidFill>
                <a:latin typeface="Arial"/>
                <a:cs typeface="Arial"/>
              </a:rPr>
              <a:t>thread oblivious </a:t>
            </a:r>
            <a:r>
              <a:rPr lang="en-US" sz="2000" b="0" dirty="0" smtClean="0">
                <a:solidFill>
                  <a:srgbClr val="0000FF"/>
                </a:solidFill>
                <a:latin typeface="Arial"/>
                <a:cs typeface="Arial"/>
              </a:rPr>
              <a:t>by definition</a:t>
            </a:r>
          </a:p>
          <a:p>
            <a:pPr algn="l"/>
            <a:endParaRPr lang="en-US" sz="2000" dirty="0">
              <a:solidFill>
                <a:srgbClr val="0000FF"/>
              </a:solidFill>
              <a:latin typeface="Arial"/>
              <a:cs typeface="Arial"/>
            </a:endParaRPr>
          </a:p>
        </p:txBody>
      </p:sp>
      <p:sp>
        <p:nvSpPr>
          <p:cNvPr id="278" name="Rounded Rectangular Callout 277"/>
          <p:cNvSpPr/>
          <p:nvPr/>
        </p:nvSpPr>
        <p:spPr>
          <a:xfrm>
            <a:off x="4589737" y="721895"/>
            <a:ext cx="3666035" cy="1061441"/>
          </a:xfrm>
          <a:prstGeom prst="wedgeRoundRectCallout">
            <a:avLst>
              <a:gd name="adj1" fmla="val -60491"/>
              <a:gd name="adj2" fmla="val 193606"/>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a:cs typeface="Arial"/>
            </a:endParaRPr>
          </a:p>
          <a:p>
            <a:pPr algn="l" rtl="1">
              <a:lnSpc>
                <a:spcPct val="90000"/>
              </a:lnSpc>
            </a:pPr>
            <a:r>
              <a:rPr lang="en-US" sz="2000" b="0" dirty="0" smtClean="0">
                <a:solidFill>
                  <a:srgbClr val="0000FF"/>
                </a:solidFill>
                <a:latin typeface="Arial"/>
                <a:cs typeface="Arial"/>
              </a:rPr>
              <a:t>In MCS Lock, </a:t>
            </a:r>
            <a:r>
              <a:rPr lang="en-US" sz="2000" b="0" i="1" dirty="0" smtClean="0">
                <a:solidFill>
                  <a:srgbClr val="0000FF"/>
                </a:solidFill>
                <a:latin typeface="Arial"/>
                <a:cs typeface="Arial"/>
              </a:rPr>
              <a:t>cohort</a:t>
            </a:r>
            <a:r>
              <a:rPr lang="en-US" sz="2000" b="0" dirty="0" smtClean="0">
                <a:solidFill>
                  <a:srgbClr val="0000FF"/>
                </a:solidFill>
                <a:latin typeface="Arial"/>
                <a:cs typeface="Arial"/>
              </a:rPr>
              <a:t> </a:t>
            </a:r>
            <a:r>
              <a:rPr lang="en-US" sz="2000" b="0" i="1" dirty="0" smtClean="0">
                <a:solidFill>
                  <a:srgbClr val="0000FF"/>
                </a:solidFill>
                <a:latin typeface="Arial"/>
                <a:cs typeface="Arial"/>
              </a:rPr>
              <a:t>detection</a:t>
            </a:r>
            <a:r>
              <a:rPr lang="en-US" sz="2000" b="0" dirty="0" smtClean="0">
                <a:solidFill>
                  <a:srgbClr val="0000FF"/>
                </a:solidFill>
                <a:latin typeface="Arial"/>
                <a:cs typeface="Arial"/>
              </a:rPr>
              <a:t> by checking successor pointer</a:t>
            </a:r>
          </a:p>
          <a:p>
            <a:pPr algn="l"/>
            <a:endParaRPr lang="en-US" sz="2000" dirty="0">
              <a:solidFill>
                <a:srgbClr val="0000FF"/>
              </a:solidFill>
              <a:latin typeface="Arial"/>
              <a:cs typeface="Arial"/>
            </a:endParaRPr>
          </a:p>
        </p:txBody>
      </p:sp>
      <p:sp>
        <p:nvSpPr>
          <p:cNvPr id="136" name="Rounded Rectangular Callout 135"/>
          <p:cNvSpPr/>
          <p:nvPr/>
        </p:nvSpPr>
        <p:spPr>
          <a:xfrm>
            <a:off x="2247119" y="3811600"/>
            <a:ext cx="2751601" cy="1472499"/>
          </a:xfrm>
          <a:prstGeom prst="wedgeRoundRectCallout">
            <a:avLst>
              <a:gd name="adj1" fmla="val -76548"/>
              <a:gd name="adj2" fmla="val -139043"/>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a:cs typeface="Arial"/>
            </a:endParaRPr>
          </a:p>
          <a:p>
            <a:pPr algn="l" rtl="1">
              <a:lnSpc>
                <a:spcPct val="90000"/>
              </a:lnSpc>
            </a:pPr>
            <a:r>
              <a:rPr lang="en-US" sz="2000" b="0" dirty="0" smtClean="0">
                <a:solidFill>
                  <a:srgbClr val="0000FF"/>
                </a:solidFill>
                <a:latin typeface="Arial"/>
                <a:cs typeface="Arial"/>
              </a:rPr>
              <a:t>Bound number of consecutive acquires to control unfairness</a:t>
            </a:r>
          </a:p>
          <a:p>
            <a:pPr algn="l"/>
            <a:endParaRPr lang="en-US" sz="2000" b="0" dirty="0">
              <a:solidFill>
                <a:srgbClr val="0000FF"/>
              </a:solidFill>
              <a:latin typeface="Arial"/>
              <a:cs typeface="Arial"/>
            </a:endParaRPr>
          </a:p>
        </p:txBody>
      </p:sp>
      <p:sp>
        <p:nvSpPr>
          <p:cNvPr id="137" name="Rounded Rectangular Callout 136"/>
          <p:cNvSpPr/>
          <p:nvPr/>
        </p:nvSpPr>
        <p:spPr>
          <a:xfrm>
            <a:off x="169333" y="203200"/>
            <a:ext cx="3268133" cy="1699571"/>
          </a:xfrm>
          <a:prstGeom prst="wedgeRoundRectCallout">
            <a:avLst>
              <a:gd name="adj1" fmla="val -15730"/>
              <a:gd name="adj2" fmla="val 7397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Two new states: </a:t>
            </a:r>
            <a:r>
              <a:rPr lang="en-US" sz="2000" b="0" i="1" dirty="0" smtClean="0">
                <a:solidFill>
                  <a:schemeClr val="tx1"/>
                </a:solidFill>
                <a:latin typeface="Arial"/>
                <a:cs typeface="Arial"/>
              </a:rPr>
              <a:t>acquire local</a:t>
            </a:r>
            <a:r>
              <a:rPr lang="en-US" sz="2000" b="0" dirty="0" smtClean="0">
                <a:solidFill>
                  <a:srgbClr val="0000FF"/>
                </a:solidFill>
                <a:latin typeface="Arial"/>
                <a:cs typeface="Arial"/>
              </a:rPr>
              <a:t> and </a:t>
            </a:r>
            <a:r>
              <a:rPr lang="en-US" sz="2000" b="0" i="1" dirty="0" smtClean="0">
                <a:solidFill>
                  <a:schemeClr val="tx1"/>
                </a:solidFill>
                <a:latin typeface="Arial"/>
                <a:cs typeface="Arial"/>
              </a:rPr>
              <a:t>acquire global</a:t>
            </a:r>
            <a:r>
              <a:rPr lang="en-US" sz="2000" b="0" dirty="0" smtClean="0">
                <a:solidFill>
                  <a:srgbClr val="0000FF"/>
                </a:solidFill>
                <a:latin typeface="Arial"/>
                <a:cs typeface="Arial"/>
              </a:rPr>
              <a:t>. Do we own global lock?</a:t>
            </a:r>
            <a:endParaRPr lang="en-US" sz="2000" dirty="0">
              <a:solidFill>
                <a:srgbClr val="0000FF"/>
              </a:solidFill>
              <a:latin typeface="Arial"/>
              <a:cs typeface="Arial"/>
            </a:endParaRPr>
          </a:p>
        </p:txBody>
      </p:sp>
    </p:spTree>
    <p:extLst>
      <p:ext uri="{BB962C8B-B14F-4D97-AF65-F5344CB8AC3E}">
        <p14:creationId xmlns:p14="http://schemas.microsoft.com/office/powerpoint/2010/main" val="2408385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animBg="1"/>
      <p:bldP spid="136" grpId="0" animBg="1"/>
      <p:bldP spid="137"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496"/>
            <a:ext cx="8229600" cy="1143000"/>
          </a:xfrm>
        </p:spPr>
        <p:txBody>
          <a:bodyPr>
            <a:normAutofit fontScale="90000"/>
          </a:bodyPr>
          <a:lstStyle/>
          <a:p>
            <a:r>
              <a:rPr lang="en-US" dirty="0" smtClean="0">
                <a:latin typeface="Arial"/>
                <a:cs typeface="Arial"/>
              </a:rPr>
              <a:t/>
            </a:r>
            <a:br>
              <a:rPr lang="en-US" dirty="0" smtClean="0">
                <a:latin typeface="Arial"/>
                <a:cs typeface="Arial"/>
              </a:rPr>
            </a:br>
            <a:r>
              <a:rPr lang="en-US" dirty="0" smtClean="0">
                <a:latin typeface="Arial"/>
                <a:cs typeface="Arial"/>
              </a:rPr>
              <a:t>Lock </a:t>
            </a:r>
            <a:r>
              <a:rPr lang="en-US" dirty="0" err="1" smtClean="0">
                <a:latin typeface="Arial"/>
                <a:cs typeface="Arial"/>
              </a:rPr>
              <a:t>Cohorting</a:t>
            </a:r>
            <a:r>
              <a:rPr lang="en-US" dirty="0" smtClean="0">
                <a:latin typeface="Arial"/>
                <a:cs typeface="Arial"/>
              </a:rPr>
              <a:t>: C-BO-BO Lock</a:t>
            </a:r>
            <a:br>
              <a:rPr lang="en-US" dirty="0" smtClean="0">
                <a:latin typeface="Arial"/>
                <a:cs typeface="Arial"/>
              </a:rPr>
            </a:br>
            <a:r>
              <a:rPr lang="en-US" sz="3100" dirty="0" smtClean="0">
                <a:latin typeface="Arial"/>
                <a:cs typeface="Arial"/>
              </a:rPr>
              <a:t/>
            </a:r>
            <a:br>
              <a:rPr lang="en-US" sz="3100" dirty="0" smtClean="0">
                <a:latin typeface="Arial"/>
                <a:cs typeface="Arial"/>
              </a:rPr>
            </a:br>
            <a:endParaRPr lang="en-US" sz="3100" dirty="0">
              <a:latin typeface="Arial"/>
              <a:cs typeface="Arial"/>
            </a:endParaRPr>
          </a:p>
        </p:txBody>
      </p:sp>
      <p:sp>
        <p:nvSpPr>
          <p:cNvPr id="5" name="Rounded Rectangle 4"/>
          <p:cNvSpPr/>
          <p:nvPr/>
        </p:nvSpPr>
        <p:spPr>
          <a:xfrm>
            <a:off x="1037678"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8" name="Rounded Rectangle 7"/>
          <p:cNvSpPr/>
          <p:nvPr/>
        </p:nvSpPr>
        <p:spPr>
          <a:xfrm>
            <a:off x="1037678" y="421791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113" name="Rectangle 42"/>
          <p:cNvSpPr>
            <a:spLocks noChangeArrowheads="1"/>
          </p:cNvSpPr>
          <p:nvPr/>
        </p:nvSpPr>
        <p:spPr bwMode="auto">
          <a:xfrm>
            <a:off x="8260414"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a:cs typeface="Arial"/>
              </a:rPr>
              <a:t>CS</a:t>
            </a:r>
            <a:endParaRPr lang="en-US" sz="2800" b="0" dirty="0">
              <a:solidFill>
                <a:schemeClr val="tx1"/>
              </a:solidFill>
              <a:latin typeface="Arial"/>
              <a:cs typeface="Arial"/>
            </a:endParaRPr>
          </a:p>
        </p:txBody>
      </p:sp>
      <p:grpSp>
        <p:nvGrpSpPr>
          <p:cNvPr id="114" name="Group 44"/>
          <p:cNvGrpSpPr>
            <a:grpSpLocks/>
          </p:cNvGrpSpPr>
          <p:nvPr/>
        </p:nvGrpSpPr>
        <p:grpSpPr bwMode="auto">
          <a:xfrm flipH="1">
            <a:off x="3140631" y="2549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1950852" y="2543090"/>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01" name="Group 44"/>
          <p:cNvGrpSpPr>
            <a:grpSpLocks/>
          </p:cNvGrpSpPr>
          <p:nvPr/>
        </p:nvGrpSpPr>
        <p:grpSpPr bwMode="auto">
          <a:xfrm flipH="1">
            <a:off x="6925957" y="3940577"/>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23" name="Group 44"/>
          <p:cNvGrpSpPr>
            <a:grpSpLocks/>
          </p:cNvGrpSpPr>
          <p:nvPr/>
        </p:nvGrpSpPr>
        <p:grpSpPr bwMode="auto">
          <a:xfrm flipH="1">
            <a:off x="2123512" y="5172793"/>
            <a:ext cx="557212" cy="525462"/>
            <a:chOff x="1008" y="2720"/>
            <a:chExt cx="856" cy="808"/>
          </a:xfrm>
        </p:grpSpPr>
        <p:sp>
          <p:nvSpPr>
            <p:cNvPr id="224"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25"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6"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7"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8"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9"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0"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1"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2"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47" name="Line 28"/>
          <p:cNvSpPr>
            <a:spLocks noChangeShapeType="1"/>
          </p:cNvSpPr>
          <p:nvPr/>
        </p:nvSpPr>
        <p:spPr bwMode="auto">
          <a:xfrm>
            <a:off x="6035777" y="4531649"/>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48" name="Line 29"/>
          <p:cNvSpPr>
            <a:spLocks noChangeShapeType="1"/>
          </p:cNvSpPr>
          <p:nvPr/>
        </p:nvSpPr>
        <p:spPr bwMode="auto">
          <a:xfrm>
            <a:off x="7457372" y="4478046"/>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49" name="Line 30"/>
          <p:cNvSpPr>
            <a:spLocks noChangeShapeType="1"/>
          </p:cNvSpPr>
          <p:nvPr/>
        </p:nvSpPr>
        <p:spPr bwMode="auto">
          <a:xfrm>
            <a:off x="6907077"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0" name="Line 31"/>
          <p:cNvSpPr>
            <a:spLocks noChangeShapeType="1"/>
          </p:cNvSpPr>
          <p:nvPr/>
        </p:nvSpPr>
        <p:spPr bwMode="auto">
          <a:xfrm>
            <a:off x="7184922"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1" name="Line 32"/>
          <p:cNvSpPr>
            <a:spLocks noChangeShapeType="1"/>
          </p:cNvSpPr>
          <p:nvPr/>
        </p:nvSpPr>
        <p:spPr bwMode="auto">
          <a:xfrm>
            <a:off x="6343295"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2" name="Rectangle 33"/>
          <p:cNvSpPr>
            <a:spLocks noChangeArrowheads="1"/>
          </p:cNvSpPr>
          <p:nvPr/>
        </p:nvSpPr>
        <p:spPr bwMode="auto">
          <a:xfrm>
            <a:off x="5762653" y="4607331"/>
            <a:ext cx="618823" cy="343684"/>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dirty="0">
                <a:solidFill>
                  <a:schemeClr val="tx1"/>
                </a:solidFill>
                <a:latin typeface="Arial"/>
                <a:cs typeface="Arial"/>
              </a:rPr>
              <a:t>time</a:t>
            </a:r>
          </a:p>
        </p:txBody>
      </p:sp>
      <p:sp>
        <p:nvSpPr>
          <p:cNvPr id="253" name="Rectangle 34"/>
          <p:cNvSpPr>
            <a:spLocks noChangeArrowheads="1"/>
          </p:cNvSpPr>
          <p:nvPr/>
        </p:nvSpPr>
        <p:spPr bwMode="auto">
          <a:xfrm>
            <a:off x="7307744" y="4644553"/>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54" name="Rectangle 35"/>
          <p:cNvSpPr>
            <a:spLocks noChangeArrowheads="1"/>
          </p:cNvSpPr>
          <p:nvPr/>
        </p:nvSpPr>
        <p:spPr bwMode="auto">
          <a:xfrm>
            <a:off x="7027201"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55" name="Rectangle 36"/>
          <p:cNvSpPr>
            <a:spLocks noChangeArrowheads="1"/>
          </p:cNvSpPr>
          <p:nvPr/>
        </p:nvSpPr>
        <p:spPr bwMode="auto">
          <a:xfrm>
            <a:off x="6240706"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66" name="Freeform 68"/>
          <p:cNvSpPr>
            <a:spLocks/>
          </p:cNvSpPr>
          <p:nvPr/>
        </p:nvSpPr>
        <p:spPr bwMode="auto">
          <a:xfrm>
            <a:off x="6841471" y="3522733"/>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67" name="Freeform 68"/>
          <p:cNvSpPr>
            <a:spLocks/>
          </p:cNvSpPr>
          <p:nvPr/>
        </p:nvSpPr>
        <p:spPr bwMode="auto">
          <a:xfrm>
            <a:off x="6303172" y="3436313"/>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68" name="Group 54"/>
          <p:cNvGrpSpPr>
            <a:grpSpLocks/>
          </p:cNvGrpSpPr>
          <p:nvPr/>
        </p:nvGrpSpPr>
        <p:grpSpPr bwMode="auto">
          <a:xfrm>
            <a:off x="7715132" y="3835675"/>
            <a:ext cx="412828" cy="609950"/>
            <a:chOff x="4300" y="2246"/>
            <a:chExt cx="400" cy="571"/>
          </a:xfrm>
        </p:grpSpPr>
        <p:sp>
          <p:nvSpPr>
            <p:cNvPr id="26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274" name="Rectangle 42"/>
          <p:cNvSpPr>
            <a:spLocks noChangeArrowheads="1"/>
          </p:cNvSpPr>
          <p:nvPr/>
        </p:nvSpPr>
        <p:spPr bwMode="auto">
          <a:xfrm>
            <a:off x="7609325" y="2845983"/>
            <a:ext cx="939361"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a:cs typeface="Arial"/>
              </a:rPr>
              <a:t>Global </a:t>
            </a:r>
          </a:p>
          <a:p>
            <a:pPr algn="l" rtl="1">
              <a:lnSpc>
                <a:spcPct val="90000"/>
              </a:lnSpc>
            </a:pPr>
            <a:r>
              <a:rPr lang="en-US" sz="1800" b="0" dirty="0" err="1" smtClean="0">
                <a:solidFill>
                  <a:schemeClr val="tx1"/>
                </a:solidFill>
                <a:latin typeface="Arial"/>
                <a:cs typeface="Arial"/>
              </a:rPr>
              <a:t>backoff</a:t>
            </a:r>
            <a:endParaRPr lang="en-US" sz="1800" b="0" dirty="0" smtClean="0">
              <a:solidFill>
                <a:schemeClr val="tx1"/>
              </a:solidFill>
              <a:latin typeface="Arial"/>
              <a:cs typeface="Arial"/>
            </a:endParaRPr>
          </a:p>
          <a:p>
            <a:pPr algn="l" rtl="1">
              <a:lnSpc>
                <a:spcPct val="90000"/>
              </a:lnSpc>
            </a:pPr>
            <a:r>
              <a:rPr lang="en-US" sz="1800" b="0" dirty="0" smtClean="0">
                <a:solidFill>
                  <a:schemeClr val="tx1"/>
                </a:solidFill>
                <a:latin typeface="Arial"/>
                <a:cs typeface="Arial"/>
              </a:rPr>
              <a:t>lock</a:t>
            </a:r>
            <a:endParaRPr lang="en-US" sz="1800" b="0" dirty="0">
              <a:solidFill>
                <a:schemeClr val="tx1"/>
              </a:solidFill>
              <a:latin typeface="Arial"/>
              <a:cs typeface="Arial"/>
            </a:endParaRPr>
          </a:p>
        </p:txBody>
      </p:sp>
      <p:sp>
        <p:nvSpPr>
          <p:cNvPr id="277" name="Rounded Rectangular Callout 276"/>
          <p:cNvSpPr/>
          <p:nvPr/>
        </p:nvSpPr>
        <p:spPr>
          <a:xfrm>
            <a:off x="5468576" y="5317067"/>
            <a:ext cx="2777958" cy="764718"/>
          </a:xfrm>
          <a:prstGeom prst="wedgeRoundRectCallout">
            <a:avLst>
              <a:gd name="adj1" fmla="val 23689"/>
              <a:gd name="adj2" fmla="val -152309"/>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a:cs typeface="Arial"/>
            </a:endParaRPr>
          </a:p>
          <a:p>
            <a:pPr algn="l" rtl="1">
              <a:lnSpc>
                <a:spcPct val="90000"/>
              </a:lnSpc>
            </a:pPr>
            <a:r>
              <a:rPr lang="en-US" sz="2000" b="0" dirty="0" smtClean="0">
                <a:solidFill>
                  <a:srgbClr val="0000FF"/>
                </a:solidFill>
                <a:latin typeface="Arial"/>
                <a:cs typeface="Arial"/>
              </a:rPr>
              <a:t>As noted BO Lock is </a:t>
            </a:r>
            <a:r>
              <a:rPr lang="en-US" sz="2000" b="0" i="1" dirty="0" smtClean="0">
                <a:solidFill>
                  <a:srgbClr val="0000FF"/>
                </a:solidFill>
                <a:latin typeface="Arial"/>
                <a:cs typeface="Arial"/>
              </a:rPr>
              <a:t>thread oblivious</a:t>
            </a:r>
            <a:endParaRPr lang="en-US" sz="2000" dirty="0">
              <a:solidFill>
                <a:srgbClr val="0000FF"/>
              </a:solidFill>
              <a:latin typeface="Arial"/>
              <a:cs typeface="Arial"/>
            </a:endParaRPr>
          </a:p>
          <a:p>
            <a:pPr algn="l" rtl="1">
              <a:lnSpc>
                <a:spcPct val="90000"/>
              </a:lnSpc>
            </a:pPr>
            <a:r>
              <a:rPr lang="en-US" sz="2000" b="0" dirty="0">
                <a:solidFill>
                  <a:srgbClr val="0000FF"/>
                </a:solidFill>
                <a:latin typeface="Arial"/>
                <a:cs typeface="Arial"/>
              </a:rPr>
              <a:t> </a:t>
            </a:r>
            <a:r>
              <a:rPr lang="en-US" sz="2000" b="0" dirty="0" smtClean="0">
                <a:solidFill>
                  <a:srgbClr val="0000FF"/>
                </a:solidFill>
                <a:latin typeface="Arial"/>
                <a:cs typeface="Arial"/>
              </a:rPr>
              <a:t>                         </a:t>
            </a:r>
          </a:p>
        </p:txBody>
      </p:sp>
      <p:sp>
        <p:nvSpPr>
          <p:cNvPr id="278" name="Rounded Rectangular Callout 277"/>
          <p:cNvSpPr/>
          <p:nvPr/>
        </p:nvSpPr>
        <p:spPr>
          <a:xfrm>
            <a:off x="2794804" y="180479"/>
            <a:ext cx="3605996" cy="1061441"/>
          </a:xfrm>
          <a:prstGeom prst="wedgeRoundRectCallout">
            <a:avLst>
              <a:gd name="adj1" fmla="val 18"/>
              <a:gd name="adj2" fmla="val 171272"/>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How to add </a:t>
            </a:r>
            <a:r>
              <a:rPr lang="en-US" sz="2000" b="0" i="1" dirty="0" smtClean="0">
                <a:solidFill>
                  <a:srgbClr val="0000FF"/>
                </a:solidFill>
                <a:latin typeface="Arial"/>
                <a:cs typeface="Arial"/>
              </a:rPr>
              <a:t>cohort</a:t>
            </a:r>
            <a:r>
              <a:rPr lang="en-US" sz="2000" b="0" dirty="0" smtClean="0">
                <a:solidFill>
                  <a:srgbClr val="0000FF"/>
                </a:solidFill>
                <a:latin typeface="Arial"/>
                <a:cs typeface="Arial"/>
              </a:rPr>
              <a:t> </a:t>
            </a:r>
            <a:r>
              <a:rPr lang="en-US" sz="2000" b="0" i="1" dirty="0" smtClean="0">
                <a:solidFill>
                  <a:srgbClr val="0000FF"/>
                </a:solidFill>
                <a:latin typeface="Arial"/>
                <a:cs typeface="Arial"/>
              </a:rPr>
              <a:t>detection</a:t>
            </a:r>
            <a:r>
              <a:rPr lang="en-US" sz="2000" b="0" dirty="0" smtClean="0">
                <a:solidFill>
                  <a:srgbClr val="0000FF"/>
                </a:solidFill>
                <a:latin typeface="Arial"/>
                <a:cs typeface="Arial"/>
              </a:rPr>
              <a:t> </a:t>
            </a:r>
            <a:r>
              <a:rPr lang="en-US" sz="2000" b="0" i="1" dirty="0" smtClean="0">
                <a:solidFill>
                  <a:srgbClr val="0000FF"/>
                </a:solidFill>
                <a:latin typeface="Arial"/>
                <a:cs typeface="Arial"/>
              </a:rPr>
              <a:t>property</a:t>
            </a:r>
            <a:r>
              <a:rPr lang="en-US" sz="2000" b="0" dirty="0" smtClean="0">
                <a:solidFill>
                  <a:srgbClr val="0000FF"/>
                </a:solidFill>
                <a:latin typeface="Arial"/>
                <a:cs typeface="Arial"/>
              </a:rPr>
              <a:t> to BO lock</a:t>
            </a:r>
            <a:r>
              <a:rPr lang="en-US" sz="2000" b="0" i="1" dirty="0" smtClean="0">
                <a:solidFill>
                  <a:srgbClr val="0000FF"/>
                </a:solidFill>
                <a:latin typeface="Arial"/>
                <a:cs typeface="Arial"/>
              </a:rPr>
              <a:t>?</a:t>
            </a:r>
            <a:endParaRPr lang="en-US" sz="2000" dirty="0">
              <a:solidFill>
                <a:srgbClr val="0000FF"/>
              </a:solidFill>
              <a:latin typeface="Arial"/>
              <a:cs typeface="Arial"/>
            </a:endParaRPr>
          </a:p>
        </p:txBody>
      </p:sp>
      <p:grpSp>
        <p:nvGrpSpPr>
          <p:cNvPr id="137" name="Group 44"/>
          <p:cNvGrpSpPr>
            <a:grpSpLocks/>
          </p:cNvGrpSpPr>
          <p:nvPr/>
        </p:nvGrpSpPr>
        <p:grpSpPr bwMode="auto">
          <a:xfrm flipH="1">
            <a:off x="3877957" y="2552044"/>
            <a:ext cx="557212" cy="525462"/>
            <a:chOff x="1008" y="2720"/>
            <a:chExt cx="856" cy="808"/>
          </a:xfrm>
        </p:grpSpPr>
        <p:sp>
          <p:nvSpPr>
            <p:cNvPr id="1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3"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4"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5"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6"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47" name="Line 28"/>
          <p:cNvSpPr>
            <a:spLocks noChangeShapeType="1"/>
          </p:cNvSpPr>
          <p:nvPr/>
        </p:nvSpPr>
        <p:spPr bwMode="auto">
          <a:xfrm>
            <a:off x="2987777" y="31431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148" name="Line 29"/>
          <p:cNvSpPr>
            <a:spLocks noChangeShapeType="1"/>
          </p:cNvSpPr>
          <p:nvPr/>
        </p:nvSpPr>
        <p:spPr bwMode="auto">
          <a:xfrm>
            <a:off x="4409372" y="3089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49" name="Line 30"/>
          <p:cNvSpPr>
            <a:spLocks noChangeShapeType="1"/>
          </p:cNvSpPr>
          <p:nvPr/>
        </p:nvSpPr>
        <p:spPr bwMode="auto">
          <a:xfrm>
            <a:off x="3859077"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0" name="Line 31"/>
          <p:cNvSpPr>
            <a:spLocks noChangeShapeType="1"/>
          </p:cNvSpPr>
          <p:nvPr/>
        </p:nvSpPr>
        <p:spPr bwMode="auto">
          <a:xfrm>
            <a:off x="4136922"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1" name="Line 32"/>
          <p:cNvSpPr>
            <a:spLocks noChangeShapeType="1"/>
          </p:cNvSpPr>
          <p:nvPr/>
        </p:nvSpPr>
        <p:spPr bwMode="auto">
          <a:xfrm>
            <a:off x="3295295"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2" name="Rectangle 34"/>
          <p:cNvSpPr>
            <a:spLocks noChangeArrowheads="1"/>
          </p:cNvSpPr>
          <p:nvPr/>
        </p:nvSpPr>
        <p:spPr bwMode="auto">
          <a:xfrm>
            <a:off x="4259744" y="32560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153" name="Rectangle 35"/>
          <p:cNvSpPr>
            <a:spLocks noChangeArrowheads="1"/>
          </p:cNvSpPr>
          <p:nvPr/>
        </p:nvSpPr>
        <p:spPr bwMode="auto">
          <a:xfrm>
            <a:off x="3979201"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155" name="Rectangle 36"/>
          <p:cNvSpPr>
            <a:spLocks noChangeArrowheads="1"/>
          </p:cNvSpPr>
          <p:nvPr/>
        </p:nvSpPr>
        <p:spPr bwMode="auto">
          <a:xfrm>
            <a:off x="3192706"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156" name="Freeform 68"/>
          <p:cNvSpPr>
            <a:spLocks/>
          </p:cNvSpPr>
          <p:nvPr/>
        </p:nvSpPr>
        <p:spPr bwMode="auto">
          <a:xfrm>
            <a:off x="3793471" y="21342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157" name="Freeform 68"/>
          <p:cNvSpPr>
            <a:spLocks/>
          </p:cNvSpPr>
          <p:nvPr/>
        </p:nvSpPr>
        <p:spPr bwMode="auto">
          <a:xfrm>
            <a:off x="3255172" y="20477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158" name="Group 54"/>
          <p:cNvGrpSpPr>
            <a:grpSpLocks/>
          </p:cNvGrpSpPr>
          <p:nvPr/>
        </p:nvGrpSpPr>
        <p:grpSpPr bwMode="auto">
          <a:xfrm>
            <a:off x="4667132" y="2447142"/>
            <a:ext cx="412828" cy="609950"/>
            <a:chOff x="4300" y="2246"/>
            <a:chExt cx="400" cy="571"/>
          </a:xfrm>
        </p:grpSpPr>
        <p:sp>
          <p:nvSpPr>
            <p:cNvPr id="15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grpSp>
        <p:nvGrpSpPr>
          <p:cNvPr id="164" name="Group 44"/>
          <p:cNvGrpSpPr>
            <a:grpSpLocks/>
          </p:cNvGrpSpPr>
          <p:nvPr/>
        </p:nvGrpSpPr>
        <p:grpSpPr bwMode="auto">
          <a:xfrm flipH="1">
            <a:off x="3208364" y="5191169"/>
            <a:ext cx="557212" cy="525462"/>
            <a:chOff x="1008" y="2720"/>
            <a:chExt cx="856" cy="808"/>
          </a:xfrm>
        </p:grpSpPr>
        <p:sp>
          <p:nvSpPr>
            <p:cNvPr id="16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6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37" name="Group 44"/>
          <p:cNvGrpSpPr>
            <a:grpSpLocks/>
          </p:cNvGrpSpPr>
          <p:nvPr/>
        </p:nvGrpSpPr>
        <p:grpSpPr bwMode="auto">
          <a:xfrm flipH="1">
            <a:off x="3945690" y="5193644"/>
            <a:ext cx="557212" cy="525462"/>
            <a:chOff x="1008" y="2720"/>
            <a:chExt cx="856" cy="808"/>
          </a:xfrm>
        </p:grpSpPr>
        <p:sp>
          <p:nvSpPr>
            <p:cNvPr id="2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46"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5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59" name="Line 28"/>
          <p:cNvSpPr>
            <a:spLocks noChangeShapeType="1"/>
          </p:cNvSpPr>
          <p:nvPr/>
        </p:nvSpPr>
        <p:spPr bwMode="auto">
          <a:xfrm>
            <a:off x="3055510" y="57847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60" name="Line 29"/>
          <p:cNvSpPr>
            <a:spLocks noChangeShapeType="1"/>
          </p:cNvSpPr>
          <p:nvPr/>
        </p:nvSpPr>
        <p:spPr bwMode="auto">
          <a:xfrm>
            <a:off x="4477105" y="57311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1" name="Line 30"/>
          <p:cNvSpPr>
            <a:spLocks noChangeShapeType="1"/>
          </p:cNvSpPr>
          <p:nvPr/>
        </p:nvSpPr>
        <p:spPr bwMode="auto">
          <a:xfrm>
            <a:off x="3926810"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2" name="Line 31"/>
          <p:cNvSpPr>
            <a:spLocks noChangeShapeType="1"/>
          </p:cNvSpPr>
          <p:nvPr/>
        </p:nvSpPr>
        <p:spPr bwMode="auto">
          <a:xfrm>
            <a:off x="4204655"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3" name="Line 32"/>
          <p:cNvSpPr>
            <a:spLocks noChangeShapeType="1"/>
          </p:cNvSpPr>
          <p:nvPr/>
        </p:nvSpPr>
        <p:spPr bwMode="auto">
          <a:xfrm>
            <a:off x="3363028"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4" name="Rectangle 34"/>
          <p:cNvSpPr>
            <a:spLocks noChangeArrowheads="1"/>
          </p:cNvSpPr>
          <p:nvPr/>
        </p:nvSpPr>
        <p:spPr bwMode="auto">
          <a:xfrm>
            <a:off x="4327477" y="58976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65" name="Rectangle 35"/>
          <p:cNvSpPr>
            <a:spLocks noChangeArrowheads="1"/>
          </p:cNvSpPr>
          <p:nvPr/>
        </p:nvSpPr>
        <p:spPr bwMode="auto">
          <a:xfrm>
            <a:off x="4046934"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75" name="Rectangle 36"/>
          <p:cNvSpPr>
            <a:spLocks noChangeArrowheads="1"/>
          </p:cNvSpPr>
          <p:nvPr/>
        </p:nvSpPr>
        <p:spPr bwMode="auto">
          <a:xfrm>
            <a:off x="3260439"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76" name="Freeform 68"/>
          <p:cNvSpPr>
            <a:spLocks/>
          </p:cNvSpPr>
          <p:nvPr/>
        </p:nvSpPr>
        <p:spPr bwMode="auto">
          <a:xfrm>
            <a:off x="3861204" y="47758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79" name="Freeform 68"/>
          <p:cNvSpPr>
            <a:spLocks/>
          </p:cNvSpPr>
          <p:nvPr/>
        </p:nvSpPr>
        <p:spPr bwMode="auto">
          <a:xfrm>
            <a:off x="3322905" y="46893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80" name="Group 54"/>
          <p:cNvGrpSpPr>
            <a:grpSpLocks/>
          </p:cNvGrpSpPr>
          <p:nvPr/>
        </p:nvGrpSpPr>
        <p:grpSpPr bwMode="auto">
          <a:xfrm>
            <a:off x="4734865" y="5088742"/>
            <a:ext cx="412828" cy="609950"/>
            <a:chOff x="4300" y="2246"/>
            <a:chExt cx="400" cy="571"/>
          </a:xfrm>
        </p:grpSpPr>
        <p:sp>
          <p:nvSpPr>
            <p:cNvPr id="281"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2"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3"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4"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5"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692734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496"/>
            <a:ext cx="8229600" cy="1143000"/>
          </a:xfrm>
        </p:spPr>
        <p:txBody>
          <a:bodyPr>
            <a:normAutofit fontScale="90000"/>
          </a:bodyPr>
          <a:lstStyle/>
          <a:p>
            <a:r>
              <a:rPr lang="en-US" dirty="0" smtClean="0">
                <a:latin typeface="Arial"/>
                <a:cs typeface="Arial"/>
              </a:rPr>
              <a:t/>
            </a:r>
            <a:br>
              <a:rPr lang="en-US" dirty="0" smtClean="0">
                <a:latin typeface="Arial"/>
                <a:cs typeface="Arial"/>
              </a:rPr>
            </a:br>
            <a:r>
              <a:rPr lang="en-US" dirty="0" smtClean="0">
                <a:latin typeface="Arial"/>
                <a:cs typeface="Arial"/>
              </a:rPr>
              <a:t>Lock </a:t>
            </a:r>
            <a:r>
              <a:rPr lang="en-US" dirty="0" err="1" smtClean="0">
                <a:latin typeface="Arial"/>
                <a:cs typeface="Arial"/>
              </a:rPr>
              <a:t>Cohorting</a:t>
            </a:r>
            <a:r>
              <a:rPr lang="en-US" dirty="0" smtClean="0">
                <a:latin typeface="Arial"/>
                <a:cs typeface="Arial"/>
              </a:rPr>
              <a:t>: C-BO-BO Lock</a:t>
            </a:r>
            <a:br>
              <a:rPr lang="en-US" dirty="0" smtClean="0">
                <a:latin typeface="Arial"/>
                <a:cs typeface="Arial"/>
              </a:rPr>
            </a:br>
            <a:r>
              <a:rPr lang="en-US" sz="3100" dirty="0" smtClean="0">
                <a:latin typeface="Arial"/>
                <a:cs typeface="Arial"/>
              </a:rPr>
              <a:t/>
            </a:r>
            <a:br>
              <a:rPr lang="en-US" sz="3100" dirty="0" smtClean="0">
                <a:latin typeface="Arial"/>
                <a:cs typeface="Arial"/>
              </a:rPr>
            </a:br>
            <a:endParaRPr lang="en-US" sz="3100" dirty="0">
              <a:latin typeface="Arial"/>
              <a:cs typeface="Arial"/>
            </a:endParaRPr>
          </a:p>
        </p:txBody>
      </p:sp>
      <p:sp>
        <p:nvSpPr>
          <p:cNvPr id="5" name="Rounded Rectangle 4"/>
          <p:cNvSpPr/>
          <p:nvPr/>
        </p:nvSpPr>
        <p:spPr>
          <a:xfrm>
            <a:off x="1037678"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8" name="Rounded Rectangle 7"/>
          <p:cNvSpPr/>
          <p:nvPr/>
        </p:nvSpPr>
        <p:spPr>
          <a:xfrm>
            <a:off x="1037678" y="421791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113" name="Rectangle 42"/>
          <p:cNvSpPr>
            <a:spLocks noChangeArrowheads="1"/>
          </p:cNvSpPr>
          <p:nvPr/>
        </p:nvSpPr>
        <p:spPr bwMode="auto">
          <a:xfrm>
            <a:off x="8260414"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a:cs typeface="Arial"/>
              </a:rPr>
              <a:t>CS</a:t>
            </a:r>
            <a:endParaRPr lang="en-US" sz="2800" b="0" dirty="0">
              <a:solidFill>
                <a:schemeClr val="tx1"/>
              </a:solidFill>
              <a:latin typeface="Arial"/>
              <a:cs typeface="Arial"/>
            </a:endParaRPr>
          </a:p>
        </p:txBody>
      </p:sp>
      <p:grpSp>
        <p:nvGrpSpPr>
          <p:cNvPr id="114" name="Group 44"/>
          <p:cNvGrpSpPr>
            <a:grpSpLocks/>
          </p:cNvGrpSpPr>
          <p:nvPr/>
        </p:nvGrpSpPr>
        <p:grpSpPr bwMode="auto">
          <a:xfrm flipH="1">
            <a:off x="2632641" y="2549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1442862" y="2543090"/>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01" name="Group 44"/>
          <p:cNvGrpSpPr>
            <a:grpSpLocks/>
          </p:cNvGrpSpPr>
          <p:nvPr/>
        </p:nvGrpSpPr>
        <p:grpSpPr bwMode="auto">
          <a:xfrm flipH="1">
            <a:off x="6925957" y="3940577"/>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23" name="Group 44"/>
          <p:cNvGrpSpPr>
            <a:grpSpLocks/>
          </p:cNvGrpSpPr>
          <p:nvPr/>
        </p:nvGrpSpPr>
        <p:grpSpPr bwMode="auto">
          <a:xfrm flipH="1">
            <a:off x="1463125" y="5172793"/>
            <a:ext cx="557212" cy="525462"/>
            <a:chOff x="1008" y="2720"/>
            <a:chExt cx="856" cy="808"/>
          </a:xfrm>
        </p:grpSpPr>
        <p:sp>
          <p:nvSpPr>
            <p:cNvPr id="224"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25"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6"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7"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8"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9"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0"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1"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2"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47" name="Line 28"/>
          <p:cNvSpPr>
            <a:spLocks noChangeShapeType="1"/>
          </p:cNvSpPr>
          <p:nvPr/>
        </p:nvSpPr>
        <p:spPr bwMode="auto">
          <a:xfrm>
            <a:off x="6035777" y="4531649"/>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48" name="Line 29"/>
          <p:cNvSpPr>
            <a:spLocks noChangeShapeType="1"/>
          </p:cNvSpPr>
          <p:nvPr/>
        </p:nvSpPr>
        <p:spPr bwMode="auto">
          <a:xfrm>
            <a:off x="7457372" y="4478046"/>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49" name="Line 30"/>
          <p:cNvSpPr>
            <a:spLocks noChangeShapeType="1"/>
          </p:cNvSpPr>
          <p:nvPr/>
        </p:nvSpPr>
        <p:spPr bwMode="auto">
          <a:xfrm>
            <a:off x="6907077"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0" name="Line 31"/>
          <p:cNvSpPr>
            <a:spLocks noChangeShapeType="1"/>
          </p:cNvSpPr>
          <p:nvPr/>
        </p:nvSpPr>
        <p:spPr bwMode="auto">
          <a:xfrm>
            <a:off x="7184922"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1" name="Line 32"/>
          <p:cNvSpPr>
            <a:spLocks noChangeShapeType="1"/>
          </p:cNvSpPr>
          <p:nvPr/>
        </p:nvSpPr>
        <p:spPr bwMode="auto">
          <a:xfrm>
            <a:off x="6343295"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2" name="Rectangle 33"/>
          <p:cNvSpPr>
            <a:spLocks noChangeArrowheads="1"/>
          </p:cNvSpPr>
          <p:nvPr/>
        </p:nvSpPr>
        <p:spPr bwMode="auto">
          <a:xfrm>
            <a:off x="5762653" y="4607331"/>
            <a:ext cx="618823" cy="343684"/>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dirty="0">
                <a:solidFill>
                  <a:schemeClr val="tx1"/>
                </a:solidFill>
                <a:latin typeface="Arial"/>
                <a:cs typeface="Arial"/>
              </a:rPr>
              <a:t>time</a:t>
            </a:r>
          </a:p>
        </p:txBody>
      </p:sp>
      <p:sp>
        <p:nvSpPr>
          <p:cNvPr id="253" name="Rectangle 34"/>
          <p:cNvSpPr>
            <a:spLocks noChangeArrowheads="1"/>
          </p:cNvSpPr>
          <p:nvPr/>
        </p:nvSpPr>
        <p:spPr bwMode="auto">
          <a:xfrm>
            <a:off x="7307744" y="4644553"/>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54" name="Rectangle 35"/>
          <p:cNvSpPr>
            <a:spLocks noChangeArrowheads="1"/>
          </p:cNvSpPr>
          <p:nvPr/>
        </p:nvSpPr>
        <p:spPr bwMode="auto">
          <a:xfrm>
            <a:off x="7027201"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55" name="Rectangle 36"/>
          <p:cNvSpPr>
            <a:spLocks noChangeArrowheads="1"/>
          </p:cNvSpPr>
          <p:nvPr/>
        </p:nvSpPr>
        <p:spPr bwMode="auto">
          <a:xfrm>
            <a:off x="6240706"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66" name="Freeform 68"/>
          <p:cNvSpPr>
            <a:spLocks/>
          </p:cNvSpPr>
          <p:nvPr/>
        </p:nvSpPr>
        <p:spPr bwMode="auto">
          <a:xfrm>
            <a:off x="6841471" y="3522733"/>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67" name="Freeform 68"/>
          <p:cNvSpPr>
            <a:spLocks/>
          </p:cNvSpPr>
          <p:nvPr/>
        </p:nvSpPr>
        <p:spPr bwMode="auto">
          <a:xfrm>
            <a:off x="6303172" y="3436313"/>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68" name="Group 54"/>
          <p:cNvGrpSpPr>
            <a:grpSpLocks/>
          </p:cNvGrpSpPr>
          <p:nvPr/>
        </p:nvGrpSpPr>
        <p:grpSpPr bwMode="auto">
          <a:xfrm>
            <a:off x="7715132" y="3835675"/>
            <a:ext cx="412828" cy="609950"/>
            <a:chOff x="4300" y="2246"/>
            <a:chExt cx="400" cy="571"/>
          </a:xfrm>
        </p:grpSpPr>
        <p:sp>
          <p:nvSpPr>
            <p:cNvPr id="26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274" name="Rectangle 42"/>
          <p:cNvSpPr>
            <a:spLocks noChangeArrowheads="1"/>
          </p:cNvSpPr>
          <p:nvPr/>
        </p:nvSpPr>
        <p:spPr bwMode="auto">
          <a:xfrm>
            <a:off x="7609325" y="2845983"/>
            <a:ext cx="939361"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a:cs typeface="Arial"/>
              </a:rPr>
              <a:t>Global </a:t>
            </a:r>
          </a:p>
          <a:p>
            <a:pPr algn="l" rtl="1">
              <a:lnSpc>
                <a:spcPct val="90000"/>
              </a:lnSpc>
            </a:pPr>
            <a:r>
              <a:rPr lang="en-US" sz="1800" b="0" dirty="0" err="1" smtClean="0">
                <a:solidFill>
                  <a:schemeClr val="tx1"/>
                </a:solidFill>
                <a:latin typeface="Arial"/>
                <a:cs typeface="Arial"/>
              </a:rPr>
              <a:t>backoff</a:t>
            </a:r>
            <a:endParaRPr lang="en-US" sz="1800" b="0" dirty="0" smtClean="0">
              <a:solidFill>
                <a:schemeClr val="tx1"/>
              </a:solidFill>
              <a:latin typeface="Arial"/>
              <a:cs typeface="Arial"/>
            </a:endParaRPr>
          </a:p>
          <a:p>
            <a:pPr algn="l" rtl="1">
              <a:lnSpc>
                <a:spcPct val="90000"/>
              </a:lnSpc>
            </a:pPr>
            <a:r>
              <a:rPr lang="en-US" sz="1800" b="0" dirty="0" smtClean="0">
                <a:solidFill>
                  <a:schemeClr val="tx1"/>
                </a:solidFill>
                <a:latin typeface="Arial"/>
                <a:cs typeface="Arial"/>
              </a:rPr>
              <a:t>lock</a:t>
            </a:r>
            <a:endParaRPr lang="en-US" sz="1800" b="0" dirty="0">
              <a:solidFill>
                <a:schemeClr val="tx1"/>
              </a:solidFill>
              <a:latin typeface="Arial"/>
              <a:cs typeface="Arial"/>
            </a:endParaRPr>
          </a:p>
        </p:txBody>
      </p:sp>
      <p:grpSp>
        <p:nvGrpSpPr>
          <p:cNvPr id="137" name="Group 44"/>
          <p:cNvGrpSpPr>
            <a:grpSpLocks/>
          </p:cNvGrpSpPr>
          <p:nvPr/>
        </p:nvGrpSpPr>
        <p:grpSpPr bwMode="auto">
          <a:xfrm flipH="1">
            <a:off x="3369967" y="2552044"/>
            <a:ext cx="557212" cy="525462"/>
            <a:chOff x="1008" y="2720"/>
            <a:chExt cx="856" cy="808"/>
          </a:xfrm>
        </p:grpSpPr>
        <p:sp>
          <p:nvSpPr>
            <p:cNvPr id="1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3"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4"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5"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6"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47" name="Line 28"/>
          <p:cNvSpPr>
            <a:spLocks noChangeShapeType="1"/>
          </p:cNvSpPr>
          <p:nvPr/>
        </p:nvSpPr>
        <p:spPr bwMode="auto">
          <a:xfrm>
            <a:off x="2479787" y="31431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148" name="Line 29"/>
          <p:cNvSpPr>
            <a:spLocks noChangeShapeType="1"/>
          </p:cNvSpPr>
          <p:nvPr/>
        </p:nvSpPr>
        <p:spPr bwMode="auto">
          <a:xfrm>
            <a:off x="3901382" y="3089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49" name="Line 30"/>
          <p:cNvSpPr>
            <a:spLocks noChangeShapeType="1"/>
          </p:cNvSpPr>
          <p:nvPr/>
        </p:nvSpPr>
        <p:spPr bwMode="auto">
          <a:xfrm>
            <a:off x="3351087"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0" name="Line 31"/>
          <p:cNvSpPr>
            <a:spLocks noChangeShapeType="1"/>
          </p:cNvSpPr>
          <p:nvPr/>
        </p:nvSpPr>
        <p:spPr bwMode="auto">
          <a:xfrm>
            <a:off x="3628932"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1" name="Line 32"/>
          <p:cNvSpPr>
            <a:spLocks noChangeShapeType="1"/>
          </p:cNvSpPr>
          <p:nvPr/>
        </p:nvSpPr>
        <p:spPr bwMode="auto">
          <a:xfrm>
            <a:off x="2787305"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2" name="Rectangle 34"/>
          <p:cNvSpPr>
            <a:spLocks noChangeArrowheads="1"/>
          </p:cNvSpPr>
          <p:nvPr/>
        </p:nvSpPr>
        <p:spPr bwMode="auto">
          <a:xfrm>
            <a:off x="3751754" y="32560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153" name="Rectangle 35"/>
          <p:cNvSpPr>
            <a:spLocks noChangeArrowheads="1"/>
          </p:cNvSpPr>
          <p:nvPr/>
        </p:nvSpPr>
        <p:spPr bwMode="auto">
          <a:xfrm>
            <a:off x="3471211"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155" name="Rectangle 36"/>
          <p:cNvSpPr>
            <a:spLocks noChangeArrowheads="1"/>
          </p:cNvSpPr>
          <p:nvPr/>
        </p:nvSpPr>
        <p:spPr bwMode="auto">
          <a:xfrm>
            <a:off x="2684716"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156" name="Freeform 68"/>
          <p:cNvSpPr>
            <a:spLocks/>
          </p:cNvSpPr>
          <p:nvPr/>
        </p:nvSpPr>
        <p:spPr bwMode="auto">
          <a:xfrm>
            <a:off x="3285481" y="21342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157" name="Freeform 68"/>
          <p:cNvSpPr>
            <a:spLocks/>
          </p:cNvSpPr>
          <p:nvPr/>
        </p:nvSpPr>
        <p:spPr bwMode="auto">
          <a:xfrm>
            <a:off x="2747182" y="20477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158" name="Group 54"/>
          <p:cNvGrpSpPr>
            <a:grpSpLocks/>
          </p:cNvGrpSpPr>
          <p:nvPr/>
        </p:nvGrpSpPr>
        <p:grpSpPr bwMode="auto">
          <a:xfrm>
            <a:off x="4667132" y="2447142"/>
            <a:ext cx="412828" cy="609950"/>
            <a:chOff x="4300" y="2246"/>
            <a:chExt cx="400" cy="571"/>
          </a:xfrm>
        </p:grpSpPr>
        <p:sp>
          <p:nvSpPr>
            <p:cNvPr id="15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grpSp>
        <p:nvGrpSpPr>
          <p:cNvPr id="164" name="Group 44"/>
          <p:cNvGrpSpPr>
            <a:grpSpLocks/>
          </p:cNvGrpSpPr>
          <p:nvPr/>
        </p:nvGrpSpPr>
        <p:grpSpPr bwMode="auto">
          <a:xfrm flipH="1">
            <a:off x="2547977" y="5191169"/>
            <a:ext cx="557212" cy="525462"/>
            <a:chOff x="1008" y="2720"/>
            <a:chExt cx="856" cy="808"/>
          </a:xfrm>
        </p:grpSpPr>
        <p:sp>
          <p:nvSpPr>
            <p:cNvPr id="16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6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37" name="Group 44"/>
          <p:cNvGrpSpPr>
            <a:grpSpLocks/>
          </p:cNvGrpSpPr>
          <p:nvPr/>
        </p:nvGrpSpPr>
        <p:grpSpPr bwMode="auto">
          <a:xfrm flipH="1">
            <a:off x="3285303" y="5193644"/>
            <a:ext cx="557212" cy="525462"/>
            <a:chOff x="1008" y="2720"/>
            <a:chExt cx="856" cy="808"/>
          </a:xfrm>
        </p:grpSpPr>
        <p:sp>
          <p:nvSpPr>
            <p:cNvPr id="2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46"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5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59" name="Line 28"/>
          <p:cNvSpPr>
            <a:spLocks noChangeShapeType="1"/>
          </p:cNvSpPr>
          <p:nvPr/>
        </p:nvSpPr>
        <p:spPr bwMode="auto">
          <a:xfrm>
            <a:off x="2395123" y="57847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60" name="Line 29"/>
          <p:cNvSpPr>
            <a:spLocks noChangeShapeType="1"/>
          </p:cNvSpPr>
          <p:nvPr/>
        </p:nvSpPr>
        <p:spPr bwMode="auto">
          <a:xfrm>
            <a:off x="3816718" y="57311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1" name="Line 30"/>
          <p:cNvSpPr>
            <a:spLocks noChangeShapeType="1"/>
          </p:cNvSpPr>
          <p:nvPr/>
        </p:nvSpPr>
        <p:spPr bwMode="auto">
          <a:xfrm>
            <a:off x="3266423"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2" name="Line 31"/>
          <p:cNvSpPr>
            <a:spLocks noChangeShapeType="1"/>
          </p:cNvSpPr>
          <p:nvPr/>
        </p:nvSpPr>
        <p:spPr bwMode="auto">
          <a:xfrm>
            <a:off x="3544268"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3" name="Line 32"/>
          <p:cNvSpPr>
            <a:spLocks noChangeShapeType="1"/>
          </p:cNvSpPr>
          <p:nvPr/>
        </p:nvSpPr>
        <p:spPr bwMode="auto">
          <a:xfrm>
            <a:off x="2702641"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4" name="Rectangle 34"/>
          <p:cNvSpPr>
            <a:spLocks noChangeArrowheads="1"/>
          </p:cNvSpPr>
          <p:nvPr/>
        </p:nvSpPr>
        <p:spPr bwMode="auto">
          <a:xfrm>
            <a:off x="3667090" y="58976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65" name="Rectangle 35"/>
          <p:cNvSpPr>
            <a:spLocks noChangeArrowheads="1"/>
          </p:cNvSpPr>
          <p:nvPr/>
        </p:nvSpPr>
        <p:spPr bwMode="auto">
          <a:xfrm>
            <a:off x="3386547"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75" name="Rectangle 36"/>
          <p:cNvSpPr>
            <a:spLocks noChangeArrowheads="1"/>
          </p:cNvSpPr>
          <p:nvPr/>
        </p:nvSpPr>
        <p:spPr bwMode="auto">
          <a:xfrm>
            <a:off x="2600052"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76" name="Freeform 68"/>
          <p:cNvSpPr>
            <a:spLocks/>
          </p:cNvSpPr>
          <p:nvPr/>
        </p:nvSpPr>
        <p:spPr bwMode="auto">
          <a:xfrm>
            <a:off x="3200817" y="47758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79" name="Freeform 68"/>
          <p:cNvSpPr>
            <a:spLocks/>
          </p:cNvSpPr>
          <p:nvPr/>
        </p:nvSpPr>
        <p:spPr bwMode="auto">
          <a:xfrm>
            <a:off x="2662518" y="46893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80" name="Group 54"/>
          <p:cNvGrpSpPr>
            <a:grpSpLocks/>
          </p:cNvGrpSpPr>
          <p:nvPr/>
        </p:nvGrpSpPr>
        <p:grpSpPr bwMode="auto">
          <a:xfrm>
            <a:off x="4734865" y="5088742"/>
            <a:ext cx="412828" cy="609950"/>
            <a:chOff x="4300" y="2246"/>
            <a:chExt cx="400" cy="571"/>
          </a:xfrm>
        </p:grpSpPr>
        <p:sp>
          <p:nvSpPr>
            <p:cNvPr id="281"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2"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3"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4"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5"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134" name="Rectangle 33"/>
          <p:cNvSpPr>
            <a:spLocks noChangeArrowheads="1"/>
          </p:cNvSpPr>
          <p:nvPr/>
        </p:nvSpPr>
        <p:spPr bwMode="auto">
          <a:xfrm>
            <a:off x="4132723" y="26872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35" name="Rectangle 33"/>
          <p:cNvSpPr>
            <a:spLocks noChangeArrowheads="1"/>
          </p:cNvSpPr>
          <p:nvPr/>
        </p:nvSpPr>
        <p:spPr bwMode="auto">
          <a:xfrm>
            <a:off x="4132723" y="52272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278" name="Rounded Rectangular Callout 277"/>
          <p:cNvSpPr/>
          <p:nvPr/>
        </p:nvSpPr>
        <p:spPr>
          <a:xfrm>
            <a:off x="2794804" y="180479"/>
            <a:ext cx="3165730" cy="1411254"/>
          </a:xfrm>
          <a:prstGeom prst="wedgeRoundRectCallout">
            <a:avLst>
              <a:gd name="adj1" fmla="val -517"/>
              <a:gd name="adj2" fmla="val 130476"/>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Add </a:t>
            </a:r>
            <a:r>
              <a:rPr lang="en-US" sz="2000" b="0" dirty="0" err="1" smtClean="0">
                <a:solidFill>
                  <a:schemeClr val="tx1"/>
                </a:solidFill>
                <a:latin typeface="Arial"/>
                <a:cs typeface="Arial"/>
              </a:rPr>
              <a:t>successorExists</a:t>
            </a:r>
            <a:r>
              <a:rPr lang="en-US" sz="2000" b="0" dirty="0" smtClean="0">
                <a:solidFill>
                  <a:schemeClr val="tx1"/>
                </a:solidFill>
                <a:latin typeface="Arial"/>
                <a:cs typeface="Arial"/>
              </a:rPr>
              <a:t> </a:t>
            </a:r>
            <a:r>
              <a:rPr lang="en-US" sz="2000" b="0" dirty="0" smtClean="0">
                <a:solidFill>
                  <a:srgbClr val="0000FF"/>
                </a:solidFill>
                <a:latin typeface="Arial"/>
                <a:cs typeface="Arial"/>
              </a:rPr>
              <a:t>field before attempting to acquire local lock.</a:t>
            </a:r>
            <a:endParaRPr lang="en-US" sz="2000" dirty="0">
              <a:solidFill>
                <a:srgbClr val="0000FF"/>
              </a:solidFill>
              <a:latin typeface="Arial"/>
              <a:cs typeface="Arial"/>
            </a:endParaRPr>
          </a:p>
        </p:txBody>
      </p:sp>
      <p:sp>
        <p:nvSpPr>
          <p:cNvPr id="154" name="Rounded Rectangular Callout 153"/>
          <p:cNvSpPr/>
          <p:nvPr/>
        </p:nvSpPr>
        <p:spPr>
          <a:xfrm>
            <a:off x="5013070" y="1270000"/>
            <a:ext cx="3165730" cy="982133"/>
          </a:xfrm>
          <a:prstGeom prst="wedgeRoundRectCallout">
            <a:avLst>
              <a:gd name="adj1" fmla="val -68983"/>
              <a:gd name="adj2" fmla="val 10633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err="1" smtClean="0">
                <a:solidFill>
                  <a:schemeClr val="tx1"/>
                </a:solidFill>
                <a:latin typeface="Arial"/>
                <a:cs typeface="Arial"/>
              </a:rPr>
              <a:t>successorExists</a:t>
            </a:r>
            <a:r>
              <a:rPr lang="en-US" sz="2000" b="0" dirty="0" smtClean="0">
                <a:solidFill>
                  <a:srgbClr val="0000FF"/>
                </a:solidFill>
                <a:latin typeface="Arial"/>
                <a:cs typeface="Arial"/>
              </a:rPr>
              <a:t> reset on lock release.  </a:t>
            </a:r>
            <a:endParaRPr lang="en-US" sz="2000" dirty="0">
              <a:solidFill>
                <a:srgbClr val="0000FF"/>
              </a:solidFill>
              <a:latin typeface="Arial"/>
              <a:cs typeface="Arial"/>
            </a:endParaRPr>
          </a:p>
        </p:txBody>
      </p:sp>
      <p:sp>
        <p:nvSpPr>
          <p:cNvPr id="174" name="Rounded Rectangular Callout 173"/>
          <p:cNvSpPr/>
          <p:nvPr/>
        </p:nvSpPr>
        <p:spPr>
          <a:xfrm>
            <a:off x="5656536" y="2387600"/>
            <a:ext cx="3165730" cy="1507067"/>
          </a:xfrm>
          <a:prstGeom prst="wedgeRoundRectCallout">
            <a:avLst>
              <a:gd name="adj1" fmla="val -90914"/>
              <a:gd name="adj2" fmla="val -19524"/>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Release might overwrite another successor’s write … but we don’t care…why? </a:t>
            </a:r>
            <a:endParaRPr lang="en-US" sz="2000" dirty="0">
              <a:solidFill>
                <a:srgbClr val="0000FF"/>
              </a:solidFill>
              <a:latin typeface="Arial"/>
              <a:cs typeface="Arial"/>
            </a:endParaRPr>
          </a:p>
        </p:txBody>
      </p:sp>
    </p:spTree>
    <p:extLst>
      <p:ext uri="{BB962C8B-B14F-4D97-AF65-F5344CB8AC3E}">
        <p14:creationId xmlns:p14="http://schemas.microsoft.com/office/powerpoint/2010/main" val="2261057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74"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40874" y="4217913"/>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2" name="Title 1"/>
          <p:cNvSpPr>
            <a:spLocks noGrp="1"/>
          </p:cNvSpPr>
          <p:nvPr>
            <p:ph type="title"/>
          </p:nvPr>
        </p:nvSpPr>
        <p:spPr>
          <a:xfrm>
            <a:off x="457200" y="309016"/>
            <a:ext cx="8229600" cy="1143000"/>
          </a:xfrm>
        </p:spPr>
        <p:txBody>
          <a:bodyPr>
            <a:normAutofit fontScale="90000"/>
          </a:bodyPr>
          <a:lstStyle/>
          <a:p>
            <a:r>
              <a:rPr lang="en-US" dirty="0" smtClean="0">
                <a:latin typeface="Arial"/>
                <a:cs typeface="Arial"/>
              </a:rPr>
              <a:t/>
            </a:r>
            <a:br>
              <a:rPr lang="en-US" dirty="0" smtClean="0">
                <a:latin typeface="Arial"/>
                <a:cs typeface="Arial"/>
              </a:rPr>
            </a:br>
            <a:r>
              <a:rPr lang="en-US" dirty="0" smtClean="0">
                <a:latin typeface="Arial"/>
                <a:cs typeface="Arial"/>
              </a:rPr>
              <a:t>C-BO-BO is a Time-Out </a:t>
            </a:r>
            <a:br>
              <a:rPr lang="en-US" dirty="0" smtClean="0">
                <a:latin typeface="Arial"/>
                <a:cs typeface="Arial"/>
              </a:rPr>
            </a:br>
            <a:r>
              <a:rPr lang="en-US" dirty="0" smtClean="0">
                <a:latin typeface="Arial"/>
                <a:cs typeface="Arial"/>
              </a:rPr>
              <a:t>NUMA Lock </a:t>
            </a:r>
            <a:br>
              <a:rPr lang="en-US" dirty="0" smtClean="0">
                <a:latin typeface="Arial"/>
                <a:cs typeface="Arial"/>
              </a:rPr>
            </a:br>
            <a:r>
              <a:rPr lang="en-US" sz="3100" dirty="0" smtClean="0">
                <a:latin typeface="Arial"/>
                <a:cs typeface="Arial"/>
              </a:rPr>
              <a:t/>
            </a:r>
            <a:br>
              <a:rPr lang="en-US" sz="3100" dirty="0" smtClean="0">
                <a:latin typeface="Arial"/>
                <a:cs typeface="Arial"/>
              </a:rPr>
            </a:br>
            <a:endParaRPr lang="en-US" sz="3100" dirty="0">
              <a:latin typeface="Arial"/>
              <a:cs typeface="Arial"/>
            </a:endParaRPr>
          </a:p>
        </p:txBody>
      </p:sp>
      <p:sp>
        <p:nvSpPr>
          <p:cNvPr id="5" name="Rounded Rectangle 4"/>
          <p:cNvSpPr/>
          <p:nvPr/>
        </p:nvSpPr>
        <p:spPr>
          <a:xfrm>
            <a:off x="1240874"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sp>
        <p:nvSpPr>
          <p:cNvPr id="113" name="Rectangle 42"/>
          <p:cNvSpPr>
            <a:spLocks noChangeArrowheads="1"/>
          </p:cNvSpPr>
          <p:nvPr/>
        </p:nvSpPr>
        <p:spPr bwMode="auto">
          <a:xfrm>
            <a:off x="8260414"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a:cs typeface="Arial"/>
              </a:rPr>
              <a:t>CS</a:t>
            </a:r>
            <a:endParaRPr lang="en-US" sz="2800" b="0" dirty="0">
              <a:solidFill>
                <a:schemeClr val="tx1"/>
              </a:solidFill>
              <a:latin typeface="Arial"/>
              <a:cs typeface="Arial"/>
            </a:endParaRPr>
          </a:p>
        </p:txBody>
      </p:sp>
      <p:grpSp>
        <p:nvGrpSpPr>
          <p:cNvPr id="114" name="Group 44"/>
          <p:cNvGrpSpPr>
            <a:grpSpLocks/>
          </p:cNvGrpSpPr>
          <p:nvPr/>
        </p:nvGrpSpPr>
        <p:grpSpPr bwMode="auto">
          <a:xfrm flipH="1">
            <a:off x="2632641" y="2549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1442862" y="2543090"/>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01" name="Group 44"/>
          <p:cNvGrpSpPr>
            <a:grpSpLocks/>
          </p:cNvGrpSpPr>
          <p:nvPr/>
        </p:nvGrpSpPr>
        <p:grpSpPr bwMode="auto">
          <a:xfrm flipH="1">
            <a:off x="6925957" y="3940577"/>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23" name="Group 44"/>
          <p:cNvGrpSpPr>
            <a:grpSpLocks/>
          </p:cNvGrpSpPr>
          <p:nvPr/>
        </p:nvGrpSpPr>
        <p:grpSpPr bwMode="auto">
          <a:xfrm flipH="1">
            <a:off x="1463125" y="5172793"/>
            <a:ext cx="557212" cy="525462"/>
            <a:chOff x="1008" y="2720"/>
            <a:chExt cx="856" cy="808"/>
          </a:xfrm>
        </p:grpSpPr>
        <p:sp>
          <p:nvSpPr>
            <p:cNvPr id="224"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25"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6"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7"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8"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9"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0"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1"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2"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47" name="Line 28"/>
          <p:cNvSpPr>
            <a:spLocks noChangeShapeType="1"/>
          </p:cNvSpPr>
          <p:nvPr/>
        </p:nvSpPr>
        <p:spPr bwMode="auto">
          <a:xfrm>
            <a:off x="6035777" y="4531649"/>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48" name="Line 29"/>
          <p:cNvSpPr>
            <a:spLocks noChangeShapeType="1"/>
          </p:cNvSpPr>
          <p:nvPr/>
        </p:nvSpPr>
        <p:spPr bwMode="auto">
          <a:xfrm>
            <a:off x="7457372" y="4478046"/>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49" name="Line 30"/>
          <p:cNvSpPr>
            <a:spLocks noChangeShapeType="1"/>
          </p:cNvSpPr>
          <p:nvPr/>
        </p:nvSpPr>
        <p:spPr bwMode="auto">
          <a:xfrm>
            <a:off x="6907077"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0" name="Line 31"/>
          <p:cNvSpPr>
            <a:spLocks noChangeShapeType="1"/>
          </p:cNvSpPr>
          <p:nvPr/>
        </p:nvSpPr>
        <p:spPr bwMode="auto">
          <a:xfrm>
            <a:off x="7184922"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1" name="Line 32"/>
          <p:cNvSpPr>
            <a:spLocks noChangeShapeType="1"/>
          </p:cNvSpPr>
          <p:nvPr/>
        </p:nvSpPr>
        <p:spPr bwMode="auto">
          <a:xfrm>
            <a:off x="6343295"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2" name="Rectangle 33"/>
          <p:cNvSpPr>
            <a:spLocks noChangeArrowheads="1"/>
          </p:cNvSpPr>
          <p:nvPr/>
        </p:nvSpPr>
        <p:spPr bwMode="auto">
          <a:xfrm>
            <a:off x="5762653" y="4607331"/>
            <a:ext cx="618823" cy="343684"/>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dirty="0">
                <a:solidFill>
                  <a:schemeClr val="tx1"/>
                </a:solidFill>
                <a:latin typeface="Arial"/>
                <a:cs typeface="Arial"/>
              </a:rPr>
              <a:t>time</a:t>
            </a:r>
          </a:p>
        </p:txBody>
      </p:sp>
      <p:sp>
        <p:nvSpPr>
          <p:cNvPr id="253" name="Rectangle 34"/>
          <p:cNvSpPr>
            <a:spLocks noChangeArrowheads="1"/>
          </p:cNvSpPr>
          <p:nvPr/>
        </p:nvSpPr>
        <p:spPr bwMode="auto">
          <a:xfrm>
            <a:off x="7307744" y="4644553"/>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54" name="Rectangle 35"/>
          <p:cNvSpPr>
            <a:spLocks noChangeArrowheads="1"/>
          </p:cNvSpPr>
          <p:nvPr/>
        </p:nvSpPr>
        <p:spPr bwMode="auto">
          <a:xfrm>
            <a:off x="7027201"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55" name="Rectangle 36"/>
          <p:cNvSpPr>
            <a:spLocks noChangeArrowheads="1"/>
          </p:cNvSpPr>
          <p:nvPr/>
        </p:nvSpPr>
        <p:spPr bwMode="auto">
          <a:xfrm>
            <a:off x="6240706"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66" name="Freeform 68"/>
          <p:cNvSpPr>
            <a:spLocks/>
          </p:cNvSpPr>
          <p:nvPr/>
        </p:nvSpPr>
        <p:spPr bwMode="auto">
          <a:xfrm>
            <a:off x="6841471" y="3522733"/>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67" name="Freeform 68"/>
          <p:cNvSpPr>
            <a:spLocks/>
          </p:cNvSpPr>
          <p:nvPr/>
        </p:nvSpPr>
        <p:spPr bwMode="auto">
          <a:xfrm>
            <a:off x="6303172" y="3436313"/>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68" name="Group 54"/>
          <p:cNvGrpSpPr>
            <a:grpSpLocks/>
          </p:cNvGrpSpPr>
          <p:nvPr/>
        </p:nvGrpSpPr>
        <p:grpSpPr bwMode="auto">
          <a:xfrm>
            <a:off x="7715132" y="3835675"/>
            <a:ext cx="412828" cy="609950"/>
            <a:chOff x="4300" y="2246"/>
            <a:chExt cx="400" cy="571"/>
          </a:xfrm>
        </p:grpSpPr>
        <p:sp>
          <p:nvSpPr>
            <p:cNvPr id="26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274" name="Rectangle 42"/>
          <p:cNvSpPr>
            <a:spLocks noChangeArrowheads="1"/>
          </p:cNvSpPr>
          <p:nvPr/>
        </p:nvSpPr>
        <p:spPr bwMode="auto">
          <a:xfrm>
            <a:off x="7609325" y="2845983"/>
            <a:ext cx="939361" cy="842282"/>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dirty="0" smtClean="0">
                <a:solidFill>
                  <a:schemeClr val="tx1"/>
                </a:solidFill>
                <a:latin typeface="Arial"/>
                <a:cs typeface="Arial"/>
              </a:rPr>
              <a:t>Global </a:t>
            </a:r>
          </a:p>
          <a:p>
            <a:pPr algn="l" rtl="1">
              <a:lnSpc>
                <a:spcPct val="90000"/>
              </a:lnSpc>
            </a:pPr>
            <a:r>
              <a:rPr lang="en-US" sz="1800" b="0" dirty="0" err="1" smtClean="0">
                <a:solidFill>
                  <a:schemeClr val="tx1"/>
                </a:solidFill>
                <a:latin typeface="Arial"/>
                <a:cs typeface="Arial"/>
              </a:rPr>
              <a:t>backoff</a:t>
            </a:r>
            <a:endParaRPr lang="en-US" sz="1800" b="0" dirty="0" smtClean="0">
              <a:solidFill>
                <a:schemeClr val="tx1"/>
              </a:solidFill>
              <a:latin typeface="Arial"/>
              <a:cs typeface="Arial"/>
            </a:endParaRPr>
          </a:p>
          <a:p>
            <a:pPr algn="l" rtl="1">
              <a:lnSpc>
                <a:spcPct val="90000"/>
              </a:lnSpc>
            </a:pPr>
            <a:r>
              <a:rPr lang="en-US" sz="1800" b="0" dirty="0" smtClean="0">
                <a:solidFill>
                  <a:schemeClr val="tx1"/>
                </a:solidFill>
                <a:latin typeface="Arial"/>
                <a:cs typeface="Arial"/>
              </a:rPr>
              <a:t>lock</a:t>
            </a:r>
            <a:endParaRPr lang="en-US" sz="1800" b="0" dirty="0">
              <a:solidFill>
                <a:schemeClr val="tx1"/>
              </a:solidFill>
              <a:latin typeface="Arial"/>
              <a:cs typeface="Arial"/>
            </a:endParaRPr>
          </a:p>
        </p:txBody>
      </p:sp>
      <p:grpSp>
        <p:nvGrpSpPr>
          <p:cNvPr id="137" name="Group 44"/>
          <p:cNvGrpSpPr>
            <a:grpSpLocks/>
          </p:cNvGrpSpPr>
          <p:nvPr/>
        </p:nvGrpSpPr>
        <p:grpSpPr bwMode="auto">
          <a:xfrm flipH="1">
            <a:off x="3369967" y="2552044"/>
            <a:ext cx="557212" cy="525462"/>
            <a:chOff x="1008" y="2720"/>
            <a:chExt cx="856" cy="808"/>
          </a:xfrm>
        </p:grpSpPr>
        <p:sp>
          <p:nvSpPr>
            <p:cNvPr id="1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3"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44"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5"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46"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147" name="Line 28"/>
          <p:cNvSpPr>
            <a:spLocks noChangeShapeType="1"/>
          </p:cNvSpPr>
          <p:nvPr/>
        </p:nvSpPr>
        <p:spPr bwMode="auto">
          <a:xfrm>
            <a:off x="2479787" y="31431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148" name="Line 29"/>
          <p:cNvSpPr>
            <a:spLocks noChangeShapeType="1"/>
          </p:cNvSpPr>
          <p:nvPr/>
        </p:nvSpPr>
        <p:spPr bwMode="auto">
          <a:xfrm>
            <a:off x="3901382" y="3089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49" name="Line 30"/>
          <p:cNvSpPr>
            <a:spLocks noChangeShapeType="1"/>
          </p:cNvSpPr>
          <p:nvPr/>
        </p:nvSpPr>
        <p:spPr bwMode="auto">
          <a:xfrm>
            <a:off x="3351087"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0" name="Line 31"/>
          <p:cNvSpPr>
            <a:spLocks noChangeShapeType="1"/>
          </p:cNvSpPr>
          <p:nvPr/>
        </p:nvSpPr>
        <p:spPr bwMode="auto">
          <a:xfrm>
            <a:off x="3628932"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1" name="Line 32"/>
          <p:cNvSpPr>
            <a:spLocks noChangeShapeType="1"/>
          </p:cNvSpPr>
          <p:nvPr/>
        </p:nvSpPr>
        <p:spPr bwMode="auto">
          <a:xfrm>
            <a:off x="2787305" y="30939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152" name="Rectangle 34"/>
          <p:cNvSpPr>
            <a:spLocks noChangeArrowheads="1"/>
          </p:cNvSpPr>
          <p:nvPr/>
        </p:nvSpPr>
        <p:spPr bwMode="auto">
          <a:xfrm>
            <a:off x="3751754" y="32560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153" name="Rectangle 35"/>
          <p:cNvSpPr>
            <a:spLocks noChangeArrowheads="1"/>
          </p:cNvSpPr>
          <p:nvPr/>
        </p:nvSpPr>
        <p:spPr bwMode="auto">
          <a:xfrm>
            <a:off x="3471211"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155" name="Rectangle 36"/>
          <p:cNvSpPr>
            <a:spLocks noChangeArrowheads="1"/>
          </p:cNvSpPr>
          <p:nvPr/>
        </p:nvSpPr>
        <p:spPr bwMode="auto">
          <a:xfrm>
            <a:off x="2684716" y="32560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156" name="Freeform 68"/>
          <p:cNvSpPr>
            <a:spLocks/>
          </p:cNvSpPr>
          <p:nvPr/>
        </p:nvSpPr>
        <p:spPr bwMode="auto">
          <a:xfrm>
            <a:off x="3285481" y="21342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157" name="Freeform 68"/>
          <p:cNvSpPr>
            <a:spLocks/>
          </p:cNvSpPr>
          <p:nvPr/>
        </p:nvSpPr>
        <p:spPr bwMode="auto">
          <a:xfrm>
            <a:off x="2747182" y="20477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158" name="Group 54"/>
          <p:cNvGrpSpPr>
            <a:grpSpLocks/>
          </p:cNvGrpSpPr>
          <p:nvPr/>
        </p:nvGrpSpPr>
        <p:grpSpPr bwMode="auto">
          <a:xfrm>
            <a:off x="4667132" y="2447142"/>
            <a:ext cx="412828" cy="609950"/>
            <a:chOff x="4300" y="2246"/>
            <a:chExt cx="400" cy="571"/>
          </a:xfrm>
        </p:grpSpPr>
        <p:sp>
          <p:nvSpPr>
            <p:cNvPr id="15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16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16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grpSp>
        <p:nvGrpSpPr>
          <p:cNvPr id="164" name="Group 44"/>
          <p:cNvGrpSpPr>
            <a:grpSpLocks/>
          </p:cNvGrpSpPr>
          <p:nvPr/>
        </p:nvGrpSpPr>
        <p:grpSpPr bwMode="auto">
          <a:xfrm flipH="1">
            <a:off x="2547977" y="5191169"/>
            <a:ext cx="557212" cy="525462"/>
            <a:chOff x="1008" y="2720"/>
            <a:chExt cx="856" cy="808"/>
          </a:xfrm>
        </p:grpSpPr>
        <p:sp>
          <p:nvSpPr>
            <p:cNvPr id="16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6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6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7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7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37" name="Group 44"/>
          <p:cNvGrpSpPr>
            <a:grpSpLocks/>
          </p:cNvGrpSpPr>
          <p:nvPr/>
        </p:nvGrpSpPr>
        <p:grpSpPr bwMode="auto">
          <a:xfrm flipH="1">
            <a:off x="3285303" y="5193644"/>
            <a:ext cx="557212" cy="525462"/>
            <a:chOff x="1008" y="2720"/>
            <a:chExt cx="856" cy="808"/>
          </a:xfrm>
        </p:grpSpPr>
        <p:sp>
          <p:nvSpPr>
            <p:cNvPr id="23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3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46"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56"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7"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8"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59" name="Line 28"/>
          <p:cNvSpPr>
            <a:spLocks noChangeShapeType="1"/>
          </p:cNvSpPr>
          <p:nvPr/>
        </p:nvSpPr>
        <p:spPr bwMode="auto">
          <a:xfrm>
            <a:off x="2395123" y="5784716"/>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60" name="Line 29"/>
          <p:cNvSpPr>
            <a:spLocks noChangeShapeType="1"/>
          </p:cNvSpPr>
          <p:nvPr/>
        </p:nvSpPr>
        <p:spPr bwMode="auto">
          <a:xfrm>
            <a:off x="3816718" y="57311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1" name="Line 30"/>
          <p:cNvSpPr>
            <a:spLocks noChangeShapeType="1"/>
          </p:cNvSpPr>
          <p:nvPr/>
        </p:nvSpPr>
        <p:spPr bwMode="auto">
          <a:xfrm>
            <a:off x="3266423"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2" name="Line 31"/>
          <p:cNvSpPr>
            <a:spLocks noChangeShapeType="1"/>
          </p:cNvSpPr>
          <p:nvPr/>
        </p:nvSpPr>
        <p:spPr bwMode="auto">
          <a:xfrm>
            <a:off x="3544268"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3" name="Line 32"/>
          <p:cNvSpPr>
            <a:spLocks noChangeShapeType="1"/>
          </p:cNvSpPr>
          <p:nvPr/>
        </p:nvSpPr>
        <p:spPr bwMode="auto">
          <a:xfrm>
            <a:off x="2702641" y="5735580"/>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4" name="Rectangle 34"/>
          <p:cNvSpPr>
            <a:spLocks noChangeArrowheads="1"/>
          </p:cNvSpPr>
          <p:nvPr/>
        </p:nvSpPr>
        <p:spPr bwMode="auto">
          <a:xfrm>
            <a:off x="3667090" y="5897620"/>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65" name="Rectangle 35"/>
          <p:cNvSpPr>
            <a:spLocks noChangeArrowheads="1"/>
          </p:cNvSpPr>
          <p:nvPr/>
        </p:nvSpPr>
        <p:spPr bwMode="auto">
          <a:xfrm>
            <a:off x="3386547"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75" name="Rectangle 36"/>
          <p:cNvSpPr>
            <a:spLocks noChangeArrowheads="1"/>
          </p:cNvSpPr>
          <p:nvPr/>
        </p:nvSpPr>
        <p:spPr bwMode="auto">
          <a:xfrm>
            <a:off x="2600052" y="5897620"/>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4d</a:t>
            </a:r>
          </a:p>
        </p:txBody>
      </p:sp>
      <p:sp>
        <p:nvSpPr>
          <p:cNvPr id="276" name="Freeform 68"/>
          <p:cNvSpPr>
            <a:spLocks/>
          </p:cNvSpPr>
          <p:nvPr/>
        </p:nvSpPr>
        <p:spPr bwMode="auto">
          <a:xfrm>
            <a:off x="3200817" y="4775800"/>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79" name="Freeform 68"/>
          <p:cNvSpPr>
            <a:spLocks/>
          </p:cNvSpPr>
          <p:nvPr/>
        </p:nvSpPr>
        <p:spPr bwMode="auto">
          <a:xfrm>
            <a:off x="2662518" y="4689380"/>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80" name="Group 54"/>
          <p:cNvGrpSpPr>
            <a:grpSpLocks/>
          </p:cNvGrpSpPr>
          <p:nvPr/>
        </p:nvGrpSpPr>
        <p:grpSpPr bwMode="auto">
          <a:xfrm>
            <a:off x="4734865" y="5088742"/>
            <a:ext cx="412828" cy="609950"/>
            <a:chOff x="4300" y="2246"/>
            <a:chExt cx="400" cy="571"/>
          </a:xfrm>
        </p:grpSpPr>
        <p:sp>
          <p:nvSpPr>
            <p:cNvPr id="281"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2"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3"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84"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85"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
        <p:nvSpPr>
          <p:cNvPr id="134" name="Rectangle 33"/>
          <p:cNvSpPr>
            <a:spLocks noChangeArrowheads="1"/>
          </p:cNvSpPr>
          <p:nvPr/>
        </p:nvSpPr>
        <p:spPr bwMode="auto">
          <a:xfrm>
            <a:off x="4132723" y="26872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35" name="Rectangle 33"/>
          <p:cNvSpPr>
            <a:spLocks noChangeArrowheads="1"/>
          </p:cNvSpPr>
          <p:nvPr/>
        </p:nvSpPr>
        <p:spPr bwMode="auto">
          <a:xfrm>
            <a:off x="4132723" y="52272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36" name="Rounded Rectangular Callout 135"/>
          <p:cNvSpPr/>
          <p:nvPr/>
        </p:nvSpPr>
        <p:spPr>
          <a:xfrm>
            <a:off x="5466080" y="2082799"/>
            <a:ext cx="3508587" cy="1016001"/>
          </a:xfrm>
          <a:prstGeom prst="wedgeRoundRectCallout">
            <a:avLst>
              <a:gd name="adj1" fmla="val 18205"/>
              <a:gd name="adj2" fmla="val 34824"/>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BO locks trivially </a:t>
            </a:r>
            <a:r>
              <a:rPr lang="en-US" sz="2000" b="0" dirty="0" err="1" smtClean="0">
                <a:solidFill>
                  <a:srgbClr val="0000FF"/>
                </a:solidFill>
                <a:latin typeface="Arial"/>
                <a:cs typeface="Arial"/>
              </a:rPr>
              <a:t>abortable</a:t>
            </a:r>
            <a:endParaRPr lang="en-US" sz="2000" dirty="0">
              <a:solidFill>
                <a:srgbClr val="0000FF"/>
              </a:solidFill>
              <a:latin typeface="Arial"/>
              <a:cs typeface="Arial"/>
            </a:endParaRPr>
          </a:p>
        </p:txBody>
      </p:sp>
      <p:sp>
        <p:nvSpPr>
          <p:cNvPr id="175" name="Rounded Rectangular Callout 174"/>
          <p:cNvSpPr/>
          <p:nvPr/>
        </p:nvSpPr>
        <p:spPr>
          <a:xfrm>
            <a:off x="3810803" y="4142878"/>
            <a:ext cx="3165730" cy="1411254"/>
          </a:xfrm>
          <a:prstGeom prst="wedgeRoundRectCallout">
            <a:avLst>
              <a:gd name="adj1" fmla="val -35285"/>
              <a:gd name="adj2" fmla="val -139497"/>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If releasing thread finds </a:t>
            </a:r>
            <a:r>
              <a:rPr lang="en-US" sz="2000" b="0" dirty="0" err="1" smtClean="0">
                <a:solidFill>
                  <a:schemeClr val="tx1"/>
                </a:solidFill>
                <a:latin typeface="Arial"/>
                <a:cs typeface="Arial"/>
              </a:rPr>
              <a:t>successorExists</a:t>
            </a:r>
            <a:r>
              <a:rPr lang="en-US" sz="2000" b="0" dirty="0" smtClean="0">
                <a:solidFill>
                  <a:srgbClr val="0000FF"/>
                </a:solidFill>
                <a:latin typeface="Arial"/>
                <a:cs typeface="Arial"/>
              </a:rPr>
              <a:t> false, it releases global lock</a:t>
            </a:r>
            <a:endParaRPr lang="en-US" sz="2000" dirty="0">
              <a:solidFill>
                <a:srgbClr val="0000FF"/>
              </a:solidFill>
              <a:latin typeface="Arial"/>
              <a:cs typeface="Arial"/>
            </a:endParaRPr>
          </a:p>
        </p:txBody>
      </p:sp>
      <p:sp>
        <p:nvSpPr>
          <p:cNvPr id="278" name="Rounded Rectangular Callout 277"/>
          <p:cNvSpPr/>
          <p:nvPr/>
        </p:nvSpPr>
        <p:spPr>
          <a:xfrm>
            <a:off x="2794804" y="180479"/>
            <a:ext cx="3165730" cy="1732988"/>
          </a:xfrm>
          <a:prstGeom prst="wedgeRoundRectCallout">
            <a:avLst>
              <a:gd name="adj1" fmla="val -1587"/>
              <a:gd name="adj2" fmla="val 89437"/>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a:cs typeface="Arial"/>
              </a:rPr>
              <a:t>Aborting thread resets </a:t>
            </a:r>
            <a:r>
              <a:rPr lang="en-US" sz="2000" b="0" dirty="0" err="1" smtClean="0">
                <a:solidFill>
                  <a:schemeClr val="tx1"/>
                </a:solidFill>
                <a:latin typeface="Arial"/>
                <a:cs typeface="Arial"/>
              </a:rPr>
              <a:t>successorExists</a:t>
            </a:r>
            <a:r>
              <a:rPr lang="en-US" sz="2000" b="0" dirty="0" smtClean="0">
                <a:solidFill>
                  <a:srgbClr val="0000FF"/>
                </a:solidFill>
                <a:latin typeface="Arial"/>
                <a:cs typeface="Arial"/>
              </a:rPr>
              <a:t> field before leaving local lock. Spinning threads set it to true. </a:t>
            </a:r>
            <a:endParaRPr lang="en-US" sz="2000" dirty="0">
              <a:solidFill>
                <a:srgbClr val="0000FF"/>
              </a:solidFill>
              <a:latin typeface="Arial"/>
              <a:cs typeface="Arial"/>
            </a:endParaRPr>
          </a:p>
        </p:txBody>
      </p:sp>
    </p:spTree>
    <p:extLst>
      <p:ext uri="{BB962C8B-B14F-4D97-AF65-F5344CB8AC3E}">
        <p14:creationId xmlns:p14="http://schemas.microsoft.com/office/powerpoint/2010/main" val="4064558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75" grpId="0" animBg="1"/>
      <p:bldP spid="278"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62"/>
            <a:ext cx="8229600" cy="1143000"/>
          </a:xfrm>
        </p:spPr>
        <p:txBody>
          <a:bodyPr>
            <a:normAutofit/>
          </a:bodyPr>
          <a:lstStyle/>
          <a:p>
            <a:r>
              <a:rPr lang="en-US" dirty="0" smtClean="0">
                <a:latin typeface="Arial"/>
                <a:cs typeface="Arial"/>
              </a:rPr>
              <a:t>Time-Out NUMA Lock  </a:t>
            </a:r>
            <a:endParaRPr lang="en-US" sz="3100" dirty="0">
              <a:latin typeface="Arial"/>
              <a:cs typeface="Arial"/>
            </a:endParaRPr>
          </a:p>
        </p:txBody>
      </p:sp>
      <p:sp>
        <p:nvSpPr>
          <p:cNvPr id="5" name="Rounded Rectangle 4"/>
          <p:cNvSpPr/>
          <p:nvPr/>
        </p:nvSpPr>
        <p:spPr>
          <a:xfrm>
            <a:off x="1410228" y="1676294"/>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grpSp>
        <p:nvGrpSpPr>
          <p:cNvPr id="7" name="Group 6"/>
          <p:cNvGrpSpPr/>
          <p:nvPr/>
        </p:nvGrpSpPr>
        <p:grpSpPr>
          <a:xfrm>
            <a:off x="1609673" y="1738620"/>
            <a:ext cx="4158758" cy="1879365"/>
            <a:chOff x="4239051" y="3091454"/>
            <a:chExt cx="4158758" cy="1879365"/>
          </a:xfrm>
        </p:grpSpPr>
        <p:sp>
          <p:nvSpPr>
            <p:cNvPr id="68"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69"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70" name="Text Box 11"/>
            <p:cNvSpPr txBox="1">
              <a:spLocks noChangeArrowheads="1"/>
            </p:cNvSpPr>
            <p:nvPr/>
          </p:nvSpPr>
          <p:spPr bwMode="auto">
            <a:xfrm>
              <a:off x="4257356" y="4009983"/>
              <a:ext cx="1077904" cy="430762"/>
            </a:xfrm>
            <a:prstGeom prst="rect">
              <a:avLst/>
            </a:prstGeom>
            <a:noFill/>
            <a:ln w="9525">
              <a:noFill/>
              <a:miter lim="800000"/>
              <a:headEnd/>
              <a:tailEnd/>
            </a:ln>
          </p:spPr>
          <p:txBody>
            <a:bodyPr wrap="none" lIns="91311" tIns="45658" rIns="91311" bIns="45658">
              <a:spAutoFit/>
            </a:bodyPr>
            <a:lstStyle/>
            <a:p>
              <a:r>
                <a:rPr lang="en-US" sz="2200" dirty="0" smtClean="0">
                  <a:solidFill>
                    <a:srgbClr val="FF0000"/>
                  </a:solidFill>
                  <a:latin typeface="Arial"/>
                  <a:cs typeface="Arial"/>
                </a:rPr>
                <a:t>swap(</a:t>
              </a:r>
              <a:r>
                <a:rPr lang="en-US" sz="2200" dirty="0">
                  <a:solidFill>
                    <a:srgbClr val="FF0000"/>
                  </a:solidFill>
                  <a:latin typeface="Arial"/>
                  <a:cs typeface="Arial"/>
                </a:rPr>
                <a:t>)</a:t>
              </a:r>
            </a:p>
          </p:txBody>
        </p:sp>
        <p:sp>
          <p:nvSpPr>
            <p:cNvPr id="71" name="Text Box 11"/>
            <p:cNvSpPr txBox="1">
              <a:spLocks noChangeArrowheads="1"/>
            </p:cNvSpPr>
            <p:nvPr/>
          </p:nvSpPr>
          <p:spPr bwMode="auto">
            <a:xfrm>
              <a:off x="4728427" y="3091454"/>
              <a:ext cx="3021533" cy="430762"/>
            </a:xfrm>
            <a:prstGeom prst="rect">
              <a:avLst/>
            </a:prstGeom>
            <a:noFill/>
            <a:ln w="9525">
              <a:noFill/>
              <a:miter lim="800000"/>
              <a:headEnd/>
              <a:tailEnd/>
            </a:ln>
          </p:spPr>
          <p:txBody>
            <a:bodyPr wrap="none" lIns="91311" tIns="45658" rIns="91311" bIns="45658">
              <a:spAutoFit/>
            </a:bodyPr>
            <a:lstStyle/>
            <a:p>
              <a:pPr algn="l"/>
              <a:r>
                <a:rPr lang="en-US" sz="2200" dirty="0" smtClean="0">
                  <a:latin typeface="Arial"/>
                  <a:cs typeface="Arial"/>
                </a:rPr>
                <a:t>Local time-out queue</a:t>
              </a:r>
              <a:endParaRPr lang="en-US" sz="2200" dirty="0">
                <a:latin typeface="Arial"/>
                <a:cs typeface="Arial"/>
              </a:endParaRPr>
            </a:p>
          </p:txBody>
        </p:sp>
        <p:grpSp>
          <p:nvGrpSpPr>
            <p:cNvPr id="72" name="Group 118"/>
            <p:cNvGrpSpPr/>
            <p:nvPr/>
          </p:nvGrpSpPr>
          <p:grpSpPr>
            <a:xfrm>
              <a:off x="7315334" y="4590582"/>
              <a:ext cx="1082475" cy="380237"/>
              <a:chOff x="7951415" y="5060273"/>
              <a:chExt cx="1193353" cy="419141"/>
            </a:xfrm>
          </p:grpSpPr>
          <p:sp>
            <p:nvSpPr>
              <p:cNvPr id="7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7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78" name="Group 120"/>
            <p:cNvGrpSpPr/>
            <p:nvPr/>
          </p:nvGrpSpPr>
          <p:grpSpPr>
            <a:xfrm>
              <a:off x="5895878" y="4582369"/>
              <a:ext cx="1082475" cy="380237"/>
              <a:chOff x="7951415" y="5060273"/>
              <a:chExt cx="1193353" cy="419141"/>
            </a:xfrm>
          </p:grpSpPr>
          <p:sp>
            <p:nvSpPr>
              <p:cNvPr id="79"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1"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2" name="Line 47"/>
            <p:cNvSpPr>
              <a:spLocks noChangeShapeType="1"/>
            </p:cNvSpPr>
            <p:nvPr/>
          </p:nvSpPr>
          <p:spPr bwMode="auto">
            <a:xfrm>
              <a:off x="6699771" y="4288994"/>
              <a:ext cx="687890" cy="21344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83" name="Group 127"/>
            <p:cNvGrpSpPr/>
            <p:nvPr/>
          </p:nvGrpSpPr>
          <p:grpSpPr>
            <a:xfrm>
              <a:off x="4408047" y="4565519"/>
              <a:ext cx="1082475" cy="380237"/>
              <a:chOff x="7951415" y="5060273"/>
              <a:chExt cx="1193353" cy="419141"/>
            </a:xfrm>
          </p:grpSpPr>
          <p:sp>
            <p:nvSpPr>
              <p:cNvPr id="84"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86"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87"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92" name="Line 47"/>
            <p:cNvSpPr>
              <a:spLocks noChangeShapeType="1"/>
            </p:cNvSpPr>
            <p:nvPr/>
          </p:nvSpPr>
          <p:spPr bwMode="auto">
            <a:xfrm>
              <a:off x="5505947" y="4249396"/>
              <a:ext cx="594781" cy="219171"/>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sp>
        <p:nvSpPr>
          <p:cNvPr id="113" name="Rectangle 42"/>
          <p:cNvSpPr>
            <a:spLocks noChangeArrowheads="1"/>
          </p:cNvSpPr>
          <p:nvPr/>
        </p:nvSpPr>
        <p:spPr bwMode="auto">
          <a:xfrm>
            <a:off x="8267182" y="3952677"/>
            <a:ext cx="690546" cy="484748"/>
          </a:xfrm>
          <a:prstGeom prst="rect">
            <a:avLst/>
          </a:prstGeom>
          <a:solidFill>
            <a:srgbClr val="CCFFCC"/>
          </a:solidFill>
          <a:ln w="12700">
            <a:noFill/>
            <a:miter lim="800000"/>
            <a:headEnd/>
            <a:tailEnd/>
          </a:ln>
        </p:spPr>
        <p:txBody>
          <a:bodyPr wrap="square" lIns="90488" tIns="44450" rIns="90488" bIns="44450">
            <a:spAutoFit/>
          </a:bodyPr>
          <a:lstStyle/>
          <a:p>
            <a:pPr algn="l" rtl="1">
              <a:lnSpc>
                <a:spcPct val="90000"/>
              </a:lnSpc>
            </a:pPr>
            <a:r>
              <a:rPr lang="en-US" sz="2800" b="0" dirty="0" smtClean="0">
                <a:solidFill>
                  <a:schemeClr val="tx1"/>
                </a:solidFill>
                <a:latin typeface="Arial"/>
                <a:cs typeface="Arial"/>
              </a:rPr>
              <a:t>CS</a:t>
            </a:r>
            <a:endParaRPr lang="en-US" sz="2800" b="0" dirty="0">
              <a:solidFill>
                <a:schemeClr val="tx1"/>
              </a:solidFill>
              <a:latin typeface="Arial"/>
              <a:cs typeface="Arial"/>
            </a:endParaRPr>
          </a:p>
        </p:txBody>
      </p:sp>
      <p:grpSp>
        <p:nvGrpSpPr>
          <p:cNvPr id="114" name="Group 44"/>
          <p:cNvGrpSpPr>
            <a:grpSpLocks/>
          </p:cNvGrpSpPr>
          <p:nvPr/>
        </p:nvGrpSpPr>
        <p:grpSpPr bwMode="auto">
          <a:xfrm flipH="1">
            <a:off x="3513181" y="2295569"/>
            <a:ext cx="557212" cy="525462"/>
            <a:chOff x="1008" y="2720"/>
            <a:chExt cx="856" cy="808"/>
          </a:xfrm>
        </p:grpSpPr>
        <p:sp>
          <p:nvSpPr>
            <p:cNvPr id="11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1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1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2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124" name="Group 44"/>
          <p:cNvGrpSpPr>
            <a:grpSpLocks/>
          </p:cNvGrpSpPr>
          <p:nvPr/>
        </p:nvGrpSpPr>
        <p:grpSpPr bwMode="auto">
          <a:xfrm flipH="1">
            <a:off x="2492735" y="2272157"/>
            <a:ext cx="557212" cy="525462"/>
            <a:chOff x="1008" y="2720"/>
            <a:chExt cx="856" cy="808"/>
          </a:xfrm>
        </p:grpSpPr>
        <p:sp>
          <p:nvSpPr>
            <p:cNvPr id="125"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126"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7"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8"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29"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0"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131"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2"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133"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01" name="Group 44"/>
          <p:cNvGrpSpPr>
            <a:grpSpLocks/>
          </p:cNvGrpSpPr>
          <p:nvPr/>
        </p:nvGrpSpPr>
        <p:grpSpPr bwMode="auto">
          <a:xfrm flipH="1">
            <a:off x="4757049" y="2330486"/>
            <a:ext cx="557212" cy="525462"/>
            <a:chOff x="1008" y="2720"/>
            <a:chExt cx="856" cy="808"/>
          </a:xfrm>
        </p:grpSpPr>
        <p:sp>
          <p:nvSpPr>
            <p:cNvPr id="202"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03"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4"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5"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6"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7"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08"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09"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0"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4" name="Rounded Rectangular Callout 3"/>
          <p:cNvSpPr/>
          <p:nvPr/>
        </p:nvSpPr>
        <p:spPr>
          <a:xfrm>
            <a:off x="5791200" y="711199"/>
            <a:ext cx="2926080" cy="1328023"/>
          </a:xfrm>
          <a:prstGeom prst="wedgeRoundRectCallout">
            <a:avLst>
              <a:gd name="adj1" fmla="val -57336"/>
              <a:gd name="adj2" fmla="val 8007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wrap="square" rtlCol="0" anchor="t" anchorCtr="0">
            <a:spAutoFit/>
          </a:bodyPr>
          <a:lstStyle/>
          <a:p>
            <a:pPr algn="l" rtl="1">
              <a:lnSpc>
                <a:spcPct val="90000"/>
              </a:lnSpc>
            </a:pPr>
            <a:r>
              <a:rPr lang="en-US" sz="2000" b="0" dirty="0" smtClean="0">
                <a:solidFill>
                  <a:srgbClr val="0000FF"/>
                </a:solidFill>
                <a:latin typeface="Arial"/>
                <a:cs typeface="Arial"/>
              </a:rPr>
              <a:t>Local Time-Out locks</a:t>
            </a:r>
          </a:p>
          <a:p>
            <a:pPr algn="l" rtl="1">
              <a:lnSpc>
                <a:spcPct val="90000"/>
              </a:lnSpc>
            </a:pPr>
            <a:r>
              <a:rPr lang="en-US" sz="2000" b="0" dirty="0">
                <a:solidFill>
                  <a:srgbClr val="0000FF"/>
                </a:solidFill>
                <a:latin typeface="Arial"/>
                <a:cs typeface="Arial"/>
              </a:rPr>
              <a:t>h</a:t>
            </a:r>
            <a:r>
              <a:rPr lang="en-US" sz="2000" b="0" dirty="0" smtClean="0">
                <a:solidFill>
                  <a:srgbClr val="0000FF"/>
                </a:solidFill>
                <a:latin typeface="Arial"/>
                <a:cs typeface="Arial"/>
              </a:rPr>
              <a:t>ave cohort detection property …why? </a:t>
            </a:r>
          </a:p>
          <a:p>
            <a:pPr algn="l" rtl="1">
              <a:lnSpc>
                <a:spcPct val="90000"/>
              </a:lnSpc>
            </a:pPr>
            <a:r>
              <a:rPr lang="en-US" sz="2000" b="0" dirty="0" smtClean="0">
                <a:solidFill>
                  <a:srgbClr val="0000FF"/>
                </a:solidFill>
                <a:latin typeface="Arial"/>
                <a:cs typeface="Arial"/>
              </a:rPr>
              <a:t>Not enough…</a:t>
            </a:r>
            <a:endParaRPr lang="en-US" sz="2000" dirty="0">
              <a:solidFill>
                <a:srgbClr val="0000FF"/>
              </a:solidFill>
              <a:latin typeface="Arial"/>
              <a:cs typeface="Arial"/>
            </a:endParaRPr>
          </a:p>
        </p:txBody>
      </p:sp>
      <p:sp>
        <p:nvSpPr>
          <p:cNvPr id="110" name="Line 47"/>
          <p:cNvSpPr>
            <a:spLocks noChangeShapeType="1"/>
          </p:cNvSpPr>
          <p:nvPr/>
        </p:nvSpPr>
        <p:spPr bwMode="auto">
          <a:xfrm flipH="1">
            <a:off x="2895617" y="3420533"/>
            <a:ext cx="677332"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sp>
        <p:nvSpPr>
          <p:cNvPr id="111" name="Line 47"/>
          <p:cNvSpPr>
            <a:spLocks noChangeShapeType="1"/>
          </p:cNvSpPr>
          <p:nvPr/>
        </p:nvSpPr>
        <p:spPr bwMode="auto">
          <a:xfrm flipH="1">
            <a:off x="4368817" y="3437467"/>
            <a:ext cx="677332"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sp>
        <p:nvSpPr>
          <p:cNvPr id="112" name="Rounded Rectangle 111"/>
          <p:cNvSpPr/>
          <p:nvPr/>
        </p:nvSpPr>
        <p:spPr>
          <a:xfrm>
            <a:off x="1410228" y="4248652"/>
            <a:ext cx="4488701" cy="2389219"/>
          </a:xfrm>
          <a:prstGeom prst="roundRect">
            <a:avLst/>
          </a:prstGeom>
          <a:solidFill>
            <a:srgbClr val="CCFFCC">
              <a:alpha val="54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atin typeface="Arial"/>
              <a:cs typeface="Arial"/>
            </a:endParaRPr>
          </a:p>
        </p:txBody>
      </p:sp>
      <p:grpSp>
        <p:nvGrpSpPr>
          <p:cNvPr id="134" name="Group 133"/>
          <p:cNvGrpSpPr/>
          <p:nvPr/>
        </p:nvGrpSpPr>
        <p:grpSpPr>
          <a:xfrm>
            <a:off x="1609673" y="4378711"/>
            <a:ext cx="4158758" cy="1811632"/>
            <a:chOff x="4239051" y="3159187"/>
            <a:chExt cx="4158758" cy="1811632"/>
          </a:xfrm>
        </p:grpSpPr>
        <p:sp>
          <p:nvSpPr>
            <p:cNvPr id="154" name="Rectangle 33"/>
            <p:cNvSpPr>
              <a:spLocks noChangeArrowheads="1"/>
            </p:cNvSpPr>
            <p:nvPr/>
          </p:nvSpPr>
          <p:spPr bwMode="auto">
            <a:xfrm>
              <a:off x="4239051" y="3616754"/>
              <a:ext cx="358055" cy="377575"/>
            </a:xfrm>
            <a:prstGeom prst="rect">
              <a:avLst/>
            </a:prstGeom>
            <a:solidFill>
              <a:srgbClr val="00FFCC"/>
            </a:solidFill>
            <a:ln w="9525">
              <a:solidFill>
                <a:schemeClr val="tx1"/>
              </a:solidFill>
              <a:miter lim="800000"/>
              <a:headEnd/>
              <a:tailEnd/>
            </a:ln>
          </p:spPr>
          <p:txBody>
            <a:bodyPr wrap="none" lIns="82840" tIns="41421" rIns="82840" bIns="41421" anchor="ctr"/>
            <a:lstStyle/>
            <a:p>
              <a:endParaRPr lang="en-US">
                <a:latin typeface="Arial"/>
                <a:cs typeface="Arial"/>
              </a:endParaRPr>
            </a:p>
          </p:txBody>
        </p:sp>
        <p:sp>
          <p:nvSpPr>
            <p:cNvPr id="186" name="Freeform 34"/>
            <p:cNvSpPr>
              <a:spLocks/>
            </p:cNvSpPr>
            <p:nvPr/>
          </p:nvSpPr>
          <p:spPr bwMode="auto">
            <a:xfrm>
              <a:off x="4394019" y="3755621"/>
              <a:ext cx="383073" cy="772006"/>
            </a:xfrm>
            <a:custGeom>
              <a:avLst/>
              <a:gdLst>
                <a:gd name="T0" fmla="*/ 0 w 272"/>
                <a:gd name="T1" fmla="*/ 0 h 499"/>
                <a:gd name="T2" fmla="*/ 1 w 272"/>
                <a:gd name="T3" fmla="*/ 3 h 499"/>
                <a:gd name="T4" fmla="*/ 1 w 272"/>
                <a:gd name="T5" fmla="*/ 6 h 499"/>
                <a:gd name="T6" fmla="*/ 0 60000 65536"/>
                <a:gd name="T7" fmla="*/ 0 60000 65536"/>
                <a:gd name="T8" fmla="*/ 0 60000 65536"/>
                <a:gd name="T9" fmla="*/ 0 w 272"/>
                <a:gd name="T10" fmla="*/ 0 h 499"/>
                <a:gd name="T11" fmla="*/ 272 w 272"/>
                <a:gd name="T12" fmla="*/ 499 h 499"/>
              </a:gdLst>
              <a:ahLst/>
              <a:cxnLst>
                <a:cxn ang="T6">
                  <a:pos x="T0" y="T1"/>
                </a:cxn>
                <a:cxn ang="T7">
                  <a:pos x="T2" y="T3"/>
                </a:cxn>
                <a:cxn ang="T8">
                  <a:pos x="T4" y="T5"/>
                </a:cxn>
              </a:cxnLst>
              <a:rect l="T9" t="T10" r="T11" b="T12"/>
              <a:pathLst>
                <a:path w="272" h="499">
                  <a:moveTo>
                    <a:pt x="0" y="0"/>
                  </a:moveTo>
                  <a:cubicBezTo>
                    <a:pt x="0" y="72"/>
                    <a:pt x="0" y="144"/>
                    <a:pt x="45" y="227"/>
                  </a:cubicBezTo>
                  <a:cubicBezTo>
                    <a:pt x="90" y="310"/>
                    <a:pt x="181" y="404"/>
                    <a:pt x="272" y="499"/>
                  </a:cubicBezTo>
                </a:path>
              </a:pathLst>
            </a:custGeom>
            <a:noFill/>
            <a:ln w="28575">
              <a:solidFill>
                <a:schemeClr val="tx1"/>
              </a:solidFill>
              <a:round/>
              <a:headEnd/>
              <a:tailEnd type="triangle" w="med" len="med"/>
            </a:ln>
          </p:spPr>
          <p:txBody>
            <a:bodyPr lIns="82840" tIns="41421" rIns="82840" bIns="41421"/>
            <a:lstStyle/>
            <a:p>
              <a:endParaRPr lang="en-US">
                <a:latin typeface="Arial"/>
                <a:cs typeface="Arial"/>
              </a:endParaRPr>
            </a:p>
          </p:txBody>
        </p:sp>
        <p:sp>
          <p:nvSpPr>
            <p:cNvPr id="187" name="Text Box 11"/>
            <p:cNvSpPr txBox="1">
              <a:spLocks noChangeArrowheads="1"/>
            </p:cNvSpPr>
            <p:nvPr/>
          </p:nvSpPr>
          <p:spPr bwMode="auto">
            <a:xfrm>
              <a:off x="4257356" y="4009983"/>
              <a:ext cx="1077904" cy="430762"/>
            </a:xfrm>
            <a:prstGeom prst="rect">
              <a:avLst/>
            </a:prstGeom>
            <a:noFill/>
            <a:ln w="9525">
              <a:noFill/>
              <a:miter lim="800000"/>
              <a:headEnd/>
              <a:tailEnd/>
            </a:ln>
          </p:spPr>
          <p:txBody>
            <a:bodyPr wrap="none" lIns="91311" tIns="45658" rIns="91311" bIns="45658">
              <a:spAutoFit/>
            </a:bodyPr>
            <a:lstStyle/>
            <a:p>
              <a:r>
                <a:rPr lang="en-US" sz="2200" dirty="0" smtClean="0">
                  <a:solidFill>
                    <a:srgbClr val="FF0000"/>
                  </a:solidFill>
                  <a:latin typeface="Arial"/>
                  <a:cs typeface="Arial"/>
                </a:rPr>
                <a:t>swap(</a:t>
              </a:r>
              <a:r>
                <a:rPr lang="en-US" sz="2200" dirty="0">
                  <a:solidFill>
                    <a:srgbClr val="FF0000"/>
                  </a:solidFill>
                  <a:latin typeface="Arial"/>
                  <a:cs typeface="Arial"/>
                </a:rPr>
                <a:t>)</a:t>
              </a:r>
            </a:p>
          </p:txBody>
        </p:sp>
        <p:sp>
          <p:nvSpPr>
            <p:cNvPr id="188" name="Text Box 11"/>
            <p:cNvSpPr txBox="1">
              <a:spLocks noChangeArrowheads="1"/>
            </p:cNvSpPr>
            <p:nvPr/>
          </p:nvSpPr>
          <p:spPr bwMode="auto">
            <a:xfrm>
              <a:off x="4745360" y="3159187"/>
              <a:ext cx="3021533" cy="430762"/>
            </a:xfrm>
            <a:prstGeom prst="rect">
              <a:avLst/>
            </a:prstGeom>
            <a:noFill/>
            <a:ln w="9525">
              <a:noFill/>
              <a:miter lim="800000"/>
              <a:headEnd/>
              <a:tailEnd/>
            </a:ln>
          </p:spPr>
          <p:txBody>
            <a:bodyPr wrap="none" lIns="91311" tIns="45658" rIns="91311" bIns="45658">
              <a:spAutoFit/>
            </a:bodyPr>
            <a:lstStyle/>
            <a:p>
              <a:pPr algn="l"/>
              <a:r>
                <a:rPr lang="en-US" sz="2200" dirty="0" smtClean="0">
                  <a:latin typeface="Arial"/>
                  <a:cs typeface="Arial"/>
                </a:rPr>
                <a:t>Local time-out queue</a:t>
              </a:r>
              <a:endParaRPr lang="en-US" sz="2200" dirty="0">
                <a:latin typeface="Arial"/>
                <a:cs typeface="Arial"/>
              </a:endParaRPr>
            </a:p>
          </p:txBody>
        </p:sp>
        <p:grpSp>
          <p:nvGrpSpPr>
            <p:cNvPr id="189" name="Group 118"/>
            <p:cNvGrpSpPr/>
            <p:nvPr/>
          </p:nvGrpSpPr>
          <p:grpSpPr>
            <a:xfrm>
              <a:off x="7315334" y="4590582"/>
              <a:ext cx="1082475" cy="380237"/>
              <a:chOff x="7951415" y="5060273"/>
              <a:chExt cx="1193353" cy="419141"/>
            </a:xfrm>
          </p:grpSpPr>
          <p:sp>
            <p:nvSpPr>
              <p:cNvPr id="213"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214"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grpSp>
          <p:nvGrpSpPr>
            <p:cNvPr id="190" name="Group 120"/>
            <p:cNvGrpSpPr/>
            <p:nvPr/>
          </p:nvGrpSpPr>
          <p:grpSpPr>
            <a:xfrm>
              <a:off x="5895878" y="4582369"/>
              <a:ext cx="1082475" cy="380237"/>
              <a:chOff x="7951415" y="5060273"/>
              <a:chExt cx="1193353" cy="419141"/>
            </a:xfrm>
          </p:grpSpPr>
          <p:sp>
            <p:nvSpPr>
              <p:cNvPr id="211"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212"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91" name="Line 47"/>
            <p:cNvSpPr>
              <a:spLocks noChangeShapeType="1"/>
            </p:cNvSpPr>
            <p:nvPr/>
          </p:nvSpPr>
          <p:spPr bwMode="auto">
            <a:xfrm>
              <a:off x="6699771" y="4288994"/>
              <a:ext cx="687890" cy="21344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192" name="Group 127"/>
            <p:cNvGrpSpPr/>
            <p:nvPr/>
          </p:nvGrpSpPr>
          <p:grpSpPr>
            <a:xfrm>
              <a:off x="4408047" y="4565519"/>
              <a:ext cx="1082475" cy="380237"/>
              <a:chOff x="7951415" y="5060273"/>
              <a:chExt cx="1193353" cy="419141"/>
            </a:xfrm>
          </p:grpSpPr>
          <p:sp>
            <p:nvSpPr>
              <p:cNvPr id="198" name="Rectangle 23"/>
              <p:cNvSpPr>
                <a:spLocks noChangeArrowheads="1"/>
              </p:cNvSpPr>
              <p:nvPr/>
            </p:nvSpPr>
            <p:spPr bwMode="auto">
              <a:xfrm>
                <a:off x="7951415" y="5060273"/>
                <a:ext cx="1193353" cy="416683"/>
              </a:xfrm>
              <a:prstGeom prst="rect">
                <a:avLst/>
              </a:prstGeom>
              <a:solidFill>
                <a:srgbClr val="00FFCC"/>
              </a:solidFill>
              <a:ln w="9525">
                <a:solidFill>
                  <a:schemeClr val="tx1"/>
                </a:solidFill>
                <a:miter lim="800000"/>
                <a:headEnd/>
                <a:tailEnd/>
              </a:ln>
            </p:spPr>
            <p:txBody>
              <a:bodyPr wrap="none" anchor="ctr"/>
              <a:lstStyle/>
              <a:p>
                <a:pPr algn="ctr"/>
                <a:endParaRPr lang="en-US" sz="1600" dirty="0">
                  <a:latin typeface="Arial"/>
                  <a:cs typeface="Arial"/>
                </a:endParaRPr>
              </a:p>
            </p:txBody>
          </p:sp>
          <p:sp>
            <p:nvSpPr>
              <p:cNvPr id="200" name="Line 24"/>
              <p:cNvSpPr>
                <a:spLocks noChangeShapeType="1"/>
              </p:cNvSpPr>
              <p:nvPr/>
            </p:nvSpPr>
            <p:spPr bwMode="auto">
              <a:xfrm>
                <a:off x="8601982" y="5062731"/>
                <a:ext cx="0" cy="416683"/>
              </a:xfrm>
              <a:prstGeom prst="line">
                <a:avLst/>
              </a:prstGeom>
              <a:noFill/>
              <a:ln w="9525">
                <a:solidFill>
                  <a:schemeClr val="tx1"/>
                </a:solidFill>
                <a:round/>
                <a:headEnd/>
                <a:tailEnd/>
              </a:ln>
            </p:spPr>
            <p:txBody>
              <a:bodyPr wrap="none" anchor="ctr"/>
              <a:lstStyle/>
              <a:p>
                <a:endParaRPr lang="en-US">
                  <a:latin typeface="Arial"/>
                  <a:cs typeface="Arial"/>
                </a:endParaRPr>
              </a:p>
            </p:txBody>
          </p:sp>
        </p:grpSp>
        <p:sp>
          <p:nvSpPr>
            <p:cNvPr id="193" name="Text Box 25"/>
            <p:cNvSpPr txBox="1">
              <a:spLocks noChangeArrowheads="1"/>
            </p:cNvSpPr>
            <p:nvPr/>
          </p:nvSpPr>
          <p:spPr bwMode="auto">
            <a:xfrm>
              <a:off x="4536213" y="4619958"/>
              <a:ext cx="849127" cy="237539"/>
            </a:xfrm>
            <a:prstGeom prst="rect">
              <a:avLst/>
            </a:prstGeom>
            <a:noFill/>
            <a:ln w="9525">
              <a:noFill/>
              <a:miter lim="800000"/>
              <a:headEnd/>
              <a:tailEnd/>
            </a:ln>
          </p:spPr>
          <p:txBody>
            <a:bodyPr wrap="square" lIns="82840" tIns="41421" rIns="82840" bIns="41421">
              <a:spAutoFit/>
            </a:bodyPr>
            <a:lstStyle/>
            <a:p>
              <a:endParaRPr lang="en-US" sz="1000" dirty="0">
                <a:latin typeface="Arial"/>
                <a:cs typeface="Arial"/>
              </a:endParaRPr>
            </a:p>
          </p:txBody>
        </p:sp>
        <p:sp>
          <p:nvSpPr>
            <p:cNvPr id="197" name="Line 47"/>
            <p:cNvSpPr>
              <a:spLocks noChangeShapeType="1"/>
            </p:cNvSpPr>
            <p:nvPr/>
          </p:nvSpPr>
          <p:spPr bwMode="auto">
            <a:xfrm>
              <a:off x="5505947" y="4249396"/>
              <a:ext cx="594781" cy="219171"/>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grpSp>
        <p:nvGrpSpPr>
          <p:cNvPr id="215" name="Group 44"/>
          <p:cNvGrpSpPr>
            <a:grpSpLocks/>
          </p:cNvGrpSpPr>
          <p:nvPr/>
        </p:nvGrpSpPr>
        <p:grpSpPr bwMode="auto">
          <a:xfrm flipH="1">
            <a:off x="3513181" y="4867927"/>
            <a:ext cx="557212" cy="525462"/>
            <a:chOff x="1008" y="2720"/>
            <a:chExt cx="856" cy="808"/>
          </a:xfrm>
        </p:grpSpPr>
        <p:sp>
          <p:nvSpPr>
            <p:cNvPr id="216"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17"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8"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19"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0"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1"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22"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3"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4"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25" name="Group 44"/>
          <p:cNvGrpSpPr>
            <a:grpSpLocks/>
          </p:cNvGrpSpPr>
          <p:nvPr/>
        </p:nvGrpSpPr>
        <p:grpSpPr bwMode="auto">
          <a:xfrm flipH="1">
            <a:off x="2492735" y="4844515"/>
            <a:ext cx="557212" cy="525462"/>
            <a:chOff x="1008" y="2720"/>
            <a:chExt cx="856" cy="808"/>
          </a:xfrm>
        </p:grpSpPr>
        <p:sp>
          <p:nvSpPr>
            <p:cNvPr id="226"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27"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8"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29"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0"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1"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32"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3"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4"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grpSp>
        <p:nvGrpSpPr>
          <p:cNvPr id="235" name="Group 44"/>
          <p:cNvGrpSpPr>
            <a:grpSpLocks/>
          </p:cNvGrpSpPr>
          <p:nvPr/>
        </p:nvGrpSpPr>
        <p:grpSpPr bwMode="auto">
          <a:xfrm flipH="1">
            <a:off x="4757049" y="4902844"/>
            <a:ext cx="557212" cy="525462"/>
            <a:chOff x="1008" y="2720"/>
            <a:chExt cx="856" cy="808"/>
          </a:xfrm>
        </p:grpSpPr>
        <p:sp>
          <p:nvSpPr>
            <p:cNvPr id="236"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37"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8"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39"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0"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41"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42"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3"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44"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45" name="Line 47"/>
          <p:cNvSpPr>
            <a:spLocks noChangeShapeType="1"/>
          </p:cNvSpPr>
          <p:nvPr/>
        </p:nvSpPr>
        <p:spPr bwMode="auto">
          <a:xfrm flipH="1">
            <a:off x="2895617" y="5992891"/>
            <a:ext cx="677332"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sp>
        <p:nvSpPr>
          <p:cNvPr id="246" name="Line 47"/>
          <p:cNvSpPr>
            <a:spLocks noChangeShapeType="1"/>
          </p:cNvSpPr>
          <p:nvPr/>
        </p:nvSpPr>
        <p:spPr bwMode="auto">
          <a:xfrm flipH="1">
            <a:off x="4368817" y="6009825"/>
            <a:ext cx="677332" cy="0"/>
          </a:xfrm>
          <a:prstGeom prst="line">
            <a:avLst/>
          </a:prstGeom>
          <a:noFill/>
          <a:ln w="28575">
            <a:solidFill>
              <a:schemeClr val="tx1"/>
            </a:solidFill>
            <a:round/>
            <a:headEnd/>
            <a:tailEnd type="triangle" w="med" len="med"/>
          </a:ln>
        </p:spPr>
        <p:txBody>
          <a:bodyPr wrap="none" lIns="82840" tIns="41421" rIns="82840" bIns="41421" anchor="ctr"/>
          <a:lstStyle/>
          <a:p>
            <a:endParaRPr lang="en-US">
              <a:latin typeface="Arial"/>
              <a:cs typeface="Arial"/>
            </a:endParaRPr>
          </a:p>
        </p:txBody>
      </p:sp>
      <p:grpSp>
        <p:nvGrpSpPr>
          <p:cNvPr id="247" name="Group 44"/>
          <p:cNvGrpSpPr>
            <a:grpSpLocks/>
          </p:cNvGrpSpPr>
          <p:nvPr/>
        </p:nvGrpSpPr>
        <p:grpSpPr bwMode="auto">
          <a:xfrm flipH="1">
            <a:off x="6925957" y="3940577"/>
            <a:ext cx="557212" cy="525462"/>
            <a:chOff x="1008" y="2720"/>
            <a:chExt cx="856" cy="808"/>
          </a:xfrm>
        </p:grpSpPr>
        <p:sp>
          <p:nvSpPr>
            <p:cNvPr id="24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a:cs typeface="Arial"/>
              </a:endParaRPr>
            </a:p>
          </p:txBody>
        </p:sp>
        <p:sp>
          <p:nvSpPr>
            <p:cNvPr id="24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53"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a:cs typeface="Arial"/>
              </a:endParaRPr>
            </a:p>
          </p:txBody>
        </p:sp>
        <p:sp>
          <p:nvSpPr>
            <p:cNvPr id="254"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5"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sp>
          <p:nvSpPr>
            <p:cNvPr id="256"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a:cs typeface="Arial"/>
              </a:endParaRPr>
            </a:p>
          </p:txBody>
        </p:sp>
      </p:grpSp>
      <p:sp>
        <p:nvSpPr>
          <p:cNvPr id="257" name="Line 28"/>
          <p:cNvSpPr>
            <a:spLocks noChangeShapeType="1"/>
          </p:cNvSpPr>
          <p:nvPr/>
        </p:nvSpPr>
        <p:spPr bwMode="auto">
          <a:xfrm>
            <a:off x="6035777" y="4531649"/>
            <a:ext cx="1416200" cy="0"/>
          </a:xfrm>
          <a:prstGeom prst="line">
            <a:avLst/>
          </a:prstGeom>
          <a:noFill/>
          <a:ln w="25400">
            <a:solidFill>
              <a:schemeClr val="tx1"/>
            </a:solidFill>
            <a:round/>
            <a:headEnd/>
            <a:tailEnd/>
          </a:ln>
        </p:spPr>
        <p:txBody>
          <a:bodyPr/>
          <a:lstStyle/>
          <a:p>
            <a:endParaRPr lang="en-US">
              <a:latin typeface="Arial"/>
              <a:cs typeface="Arial"/>
            </a:endParaRPr>
          </a:p>
        </p:txBody>
      </p:sp>
      <p:sp>
        <p:nvSpPr>
          <p:cNvPr id="258" name="Line 29"/>
          <p:cNvSpPr>
            <a:spLocks noChangeShapeType="1"/>
          </p:cNvSpPr>
          <p:nvPr/>
        </p:nvSpPr>
        <p:spPr bwMode="auto">
          <a:xfrm>
            <a:off x="7457372" y="4478046"/>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59" name="Line 30"/>
          <p:cNvSpPr>
            <a:spLocks noChangeShapeType="1"/>
          </p:cNvSpPr>
          <p:nvPr/>
        </p:nvSpPr>
        <p:spPr bwMode="auto">
          <a:xfrm>
            <a:off x="6940943"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0" name="Line 31"/>
          <p:cNvSpPr>
            <a:spLocks noChangeShapeType="1"/>
          </p:cNvSpPr>
          <p:nvPr/>
        </p:nvSpPr>
        <p:spPr bwMode="auto">
          <a:xfrm>
            <a:off x="7184922"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1" name="Line 32"/>
          <p:cNvSpPr>
            <a:spLocks noChangeShapeType="1"/>
          </p:cNvSpPr>
          <p:nvPr/>
        </p:nvSpPr>
        <p:spPr bwMode="auto">
          <a:xfrm>
            <a:off x="6529558" y="4482513"/>
            <a:ext cx="0" cy="98272"/>
          </a:xfrm>
          <a:prstGeom prst="line">
            <a:avLst/>
          </a:prstGeom>
          <a:noFill/>
          <a:ln w="25400">
            <a:solidFill>
              <a:schemeClr val="tx1"/>
            </a:solidFill>
            <a:round/>
            <a:headEnd/>
            <a:tailEnd/>
          </a:ln>
        </p:spPr>
        <p:txBody>
          <a:bodyPr/>
          <a:lstStyle/>
          <a:p>
            <a:endParaRPr lang="en-US">
              <a:latin typeface="Arial"/>
              <a:cs typeface="Arial"/>
            </a:endParaRPr>
          </a:p>
        </p:txBody>
      </p:sp>
      <p:sp>
        <p:nvSpPr>
          <p:cNvPr id="262" name="Rectangle 33"/>
          <p:cNvSpPr>
            <a:spLocks noChangeArrowheads="1"/>
          </p:cNvSpPr>
          <p:nvPr/>
        </p:nvSpPr>
        <p:spPr bwMode="auto">
          <a:xfrm>
            <a:off x="5948916" y="4607331"/>
            <a:ext cx="618823" cy="343684"/>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dirty="0">
                <a:solidFill>
                  <a:schemeClr val="tx1"/>
                </a:solidFill>
                <a:latin typeface="Arial"/>
                <a:cs typeface="Arial"/>
              </a:rPr>
              <a:t>time</a:t>
            </a:r>
          </a:p>
        </p:txBody>
      </p:sp>
      <p:sp>
        <p:nvSpPr>
          <p:cNvPr id="263" name="Rectangle 34"/>
          <p:cNvSpPr>
            <a:spLocks noChangeArrowheads="1"/>
          </p:cNvSpPr>
          <p:nvPr/>
        </p:nvSpPr>
        <p:spPr bwMode="auto">
          <a:xfrm>
            <a:off x="7307744" y="4644553"/>
            <a:ext cx="308078"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d</a:t>
            </a:r>
          </a:p>
        </p:txBody>
      </p:sp>
      <p:sp>
        <p:nvSpPr>
          <p:cNvPr id="264" name="Rectangle 35"/>
          <p:cNvSpPr>
            <a:spLocks noChangeArrowheads="1"/>
          </p:cNvSpPr>
          <p:nvPr/>
        </p:nvSpPr>
        <p:spPr bwMode="auto">
          <a:xfrm>
            <a:off x="7027201"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a:cs typeface="Arial"/>
              </a:rPr>
              <a:t>2d</a:t>
            </a:r>
          </a:p>
        </p:txBody>
      </p:sp>
      <p:sp>
        <p:nvSpPr>
          <p:cNvPr id="265" name="Rectangle 36"/>
          <p:cNvSpPr>
            <a:spLocks noChangeArrowheads="1"/>
          </p:cNvSpPr>
          <p:nvPr/>
        </p:nvSpPr>
        <p:spPr bwMode="auto">
          <a:xfrm>
            <a:off x="6426969" y="4644553"/>
            <a:ext cx="422192" cy="315471"/>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dirty="0">
                <a:solidFill>
                  <a:schemeClr val="tx1"/>
                </a:solidFill>
                <a:latin typeface="Arial"/>
                <a:cs typeface="Arial"/>
              </a:rPr>
              <a:t>4d</a:t>
            </a:r>
          </a:p>
        </p:txBody>
      </p:sp>
      <p:sp>
        <p:nvSpPr>
          <p:cNvPr id="266" name="Freeform 68"/>
          <p:cNvSpPr>
            <a:spLocks/>
          </p:cNvSpPr>
          <p:nvPr/>
        </p:nvSpPr>
        <p:spPr bwMode="auto">
          <a:xfrm>
            <a:off x="6841471" y="3522733"/>
            <a:ext cx="550969" cy="353333"/>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sp>
        <p:nvSpPr>
          <p:cNvPr id="267" name="Freeform 68"/>
          <p:cNvSpPr>
            <a:spLocks/>
          </p:cNvSpPr>
          <p:nvPr/>
        </p:nvSpPr>
        <p:spPr bwMode="auto">
          <a:xfrm>
            <a:off x="6303172" y="3436313"/>
            <a:ext cx="1165019" cy="44669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a:latin typeface="Arial"/>
              <a:cs typeface="Arial"/>
            </a:endParaRPr>
          </a:p>
        </p:txBody>
      </p:sp>
      <p:grpSp>
        <p:nvGrpSpPr>
          <p:cNvPr id="268" name="Group 54"/>
          <p:cNvGrpSpPr>
            <a:grpSpLocks/>
          </p:cNvGrpSpPr>
          <p:nvPr/>
        </p:nvGrpSpPr>
        <p:grpSpPr bwMode="auto">
          <a:xfrm>
            <a:off x="7715132" y="3835675"/>
            <a:ext cx="412828" cy="609950"/>
            <a:chOff x="4300" y="2246"/>
            <a:chExt cx="400" cy="571"/>
          </a:xfrm>
        </p:grpSpPr>
        <p:sp>
          <p:nvSpPr>
            <p:cNvPr id="269"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0"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1"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a:cs typeface="Arial"/>
              </a:endParaRPr>
            </a:p>
          </p:txBody>
        </p:sp>
        <p:sp>
          <p:nvSpPr>
            <p:cNvPr id="272"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a:cs typeface="Arial"/>
              </a:endParaRPr>
            </a:p>
          </p:txBody>
        </p:sp>
        <p:sp>
          <p:nvSpPr>
            <p:cNvPr id="273"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658537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Art of Multiprocessor Programming</a:t>
            </a:r>
          </a:p>
        </p:txBody>
      </p:sp>
      <p:sp>
        <p:nvSpPr>
          <p:cNvPr id="26627" name="Slide Number Placeholder 4"/>
          <p:cNvSpPr>
            <a:spLocks noGrp="1"/>
          </p:cNvSpPr>
          <p:nvPr>
            <p:ph type="sldNum" sz="quarter" idx="11"/>
          </p:nvPr>
        </p:nvSpPr>
        <p:spPr>
          <a:noFill/>
        </p:spPr>
        <p:txBody>
          <a:bodyPr/>
          <a:lstStyle/>
          <a:p>
            <a:fld id="{D934CFFB-0EDB-4768-8896-69E9AC684EEC}" type="slidenum">
              <a:rPr lang="x-none" smtClean="0">
                <a:cs typeface="Arial" pitchFamily="34" charset="0"/>
              </a:rPr>
              <a:pPr/>
              <a:t>25</a:t>
            </a:fld>
            <a:endParaRPr lang="en-US" smtClean="0">
              <a:cs typeface="Arial" pitchFamily="34" charset="0"/>
            </a:endParaRPr>
          </a:p>
        </p:txBody>
      </p:sp>
      <p:sp>
        <p:nvSpPr>
          <p:cNvPr id="26628" name="Rectangle 2"/>
          <p:cNvSpPr>
            <a:spLocks noGrp="1" noChangeArrowheads="1"/>
          </p:cNvSpPr>
          <p:nvPr>
            <p:ph type="title"/>
          </p:nvPr>
        </p:nvSpPr>
        <p:spPr/>
        <p:txBody>
          <a:bodyPr/>
          <a:lstStyle/>
          <a:p>
            <a:r>
              <a:rPr lang="en-US" smtClean="0"/>
              <a:t>Test-and-set Lock</a:t>
            </a:r>
          </a:p>
        </p:txBody>
      </p:sp>
      <p:sp>
        <p:nvSpPr>
          <p:cNvPr id="26629"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class </a:t>
            </a:r>
            <a:r>
              <a:rPr lang="en-US" sz="2400" dirty="0" err="1">
                <a:solidFill>
                  <a:schemeClr val="folHlink"/>
                </a:solidFill>
                <a:latin typeface="Courier New" pitchFamily="49" charset="0"/>
                <a:cs typeface="Courier New" pitchFamily="49" charset="0"/>
              </a:rPr>
              <a:t>TASlock</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state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new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endParaRPr lang="en-US" sz="2400" dirty="0">
              <a:solidFill>
                <a:schemeClr val="folHlink"/>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lock()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while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folHlink"/>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unlock()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state.set</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 </a:t>
            </a:r>
            <a:endParaRPr lang="en-US" sz="2400" dirty="0">
              <a:solidFill>
                <a:schemeClr val="folHlink"/>
              </a:solidFill>
              <a:latin typeface="Courier New" pitchFamily="49" charset="0"/>
            </a:endParaRPr>
          </a:p>
        </p:txBody>
      </p:sp>
      <p:sp>
        <p:nvSpPr>
          <p:cNvPr id="26630" name="AutoShape 5"/>
          <p:cNvSpPr>
            <a:spLocks noChangeArrowheads="1"/>
          </p:cNvSpPr>
          <p:nvPr/>
        </p:nvSpPr>
        <p:spPr bwMode="auto">
          <a:xfrm>
            <a:off x="1323975" y="3490913"/>
            <a:ext cx="6240463" cy="600075"/>
          </a:xfrm>
          <a:prstGeom prst="wedgeRoundRectCallout">
            <a:avLst>
              <a:gd name="adj1" fmla="val 14995"/>
              <a:gd name="adj2" fmla="val 177514"/>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26631" name="Text Box 6"/>
          <p:cNvSpPr txBox="1">
            <a:spLocks noChangeArrowheads="1"/>
          </p:cNvSpPr>
          <p:nvPr/>
        </p:nvSpPr>
        <p:spPr bwMode="auto">
          <a:xfrm>
            <a:off x="1905000" y="4899025"/>
            <a:ext cx="6191250" cy="579438"/>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Keep trying until lock acquired</a:t>
            </a: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798"/>
            <a:ext cx="8229600" cy="1143000"/>
          </a:xfrm>
        </p:spPr>
        <p:txBody>
          <a:bodyPr>
            <a:normAutofit fontScale="90000"/>
          </a:bodyPr>
          <a:lstStyle/>
          <a:p>
            <a:r>
              <a:rPr lang="en-US" dirty="0" smtClean="0"/>
              <a:t/>
            </a:r>
            <a:br>
              <a:rPr lang="en-US" dirty="0" smtClean="0"/>
            </a:br>
            <a:r>
              <a:rPr lang="en-US" dirty="0" smtClean="0"/>
              <a:t>Lock </a:t>
            </a:r>
            <a:r>
              <a:rPr lang="en-US" dirty="0" err="1" smtClean="0"/>
              <a:t>Cohorting</a:t>
            </a:r>
            <a:r>
              <a:rPr lang="en-US" sz="3100" dirty="0" smtClean="0"/>
              <a:t/>
            </a:r>
            <a:br>
              <a:rPr lang="en-US" sz="3100" dirty="0" smtClean="0"/>
            </a:br>
            <a:endParaRPr lang="en-US" sz="3100" dirty="0"/>
          </a:p>
        </p:txBody>
      </p:sp>
      <p:sp>
        <p:nvSpPr>
          <p:cNvPr id="3" name="Content Placeholder 2"/>
          <p:cNvSpPr>
            <a:spLocks noGrp="1"/>
          </p:cNvSpPr>
          <p:nvPr>
            <p:ph idx="1"/>
          </p:nvPr>
        </p:nvSpPr>
        <p:spPr>
          <a:xfrm>
            <a:off x="685800" y="1727200"/>
            <a:ext cx="7772400" cy="4114800"/>
          </a:xfrm>
        </p:spPr>
        <p:txBody>
          <a:bodyPr>
            <a:normAutofit fontScale="92500" lnSpcReduction="10000"/>
          </a:bodyPr>
          <a:lstStyle/>
          <a:p>
            <a:r>
              <a:rPr lang="en-US" dirty="0" smtClean="0">
                <a:solidFill>
                  <a:srgbClr val="0000FF"/>
                </a:solidFill>
              </a:rPr>
              <a:t>Advantages:</a:t>
            </a:r>
            <a:r>
              <a:rPr lang="en-US" dirty="0" smtClean="0"/>
              <a:t> </a:t>
            </a:r>
          </a:p>
          <a:p>
            <a:pPr lvl="1"/>
            <a:r>
              <a:rPr lang="en-US" dirty="0" smtClean="0"/>
              <a:t>Great locality</a:t>
            </a:r>
          </a:p>
          <a:p>
            <a:pPr lvl="1"/>
            <a:r>
              <a:rPr lang="en-US" dirty="0" smtClean="0"/>
              <a:t>Low contention on shared lock</a:t>
            </a:r>
          </a:p>
          <a:p>
            <a:pPr lvl="1"/>
            <a:r>
              <a:rPr lang="en-US" dirty="0" smtClean="0"/>
              <a:t>Practically no tuning</a:t>
            </a:r>
          </a:p>
          <a:p>
            <a:pPr lvl="1"/>
            <a:r>
              <a:rPr lang="en-US" dirty="0" smtClean="0"/>
              <a:t>Has whatever properties you want: </a:t>
            </a:r>
            <a:endParaRPr lang="en-US" dirty="0"/>
          </a:p>
          <a:p>
            <a:pPr lvl="2"/>
            <a:r>
              <a:rPr lang="en-US" dirty="0" smtClean="0"/>
              <a:t>Can be more or less fair, </a:t>
            </a:r>
            <a:r>
              <a:rPr lang="en-US" dirty="0" err="1" smtClean="0"/>
              <a:t>abortable</a:t>
            </a:r>
            <a:r>
              <a:rPr lang="en-US" dirty="0" smtClean="0"/>
              <a:t>…</a:t>
            </a:r>
          </a:p>
          <a:p>
            <a:pPr marL="457200" lvl="1" indent="0">
              <a:buNone/>
            </a:pPr>
            <a:r>
              <a:rPr lang="en-US" dirty="0" smtClean="0"/>
              <a:t>    just choose the appropriate type of locks…</a:t>
            </a:r>
          </a:p>
          <a:p>
            <a:r>
              <a:rPr lang="en-US" dirty="0" smtClean="0">
                <a:solidFill>
                  <a:srgbClr val="FF0000"/>
                </a:solidFill>
              </a:rPr>
              <a:t>Disadvantages:</a:t>
            </a:r>
            <a:r>
              <a:rPr lang="en-US" dirty="0" smtClean="0"/>
              <a:t> </a:t>
            </a:r>
          </a:p>
          <a:p>
            <a:pPr lvl="1"/>
            <a:r>
              <a:rPr lang="en-US" dirty="0"/>
              <a:t>Must </a:t>
            </a:r>
            <a:r>
              <a:rPr lang="en-US" dirty="0" smtClean="0"/>
              <a:t>tune fairness </a:t>
            </a:r>
            <a:r>
              <a:rPr lang="en-US" dirty="0"/>
              <a:t>parameters </a:t>
            </a:r>
          </a:p>
          <a:p>
            <a:pPr lvl="1"/>
            <a:endParaRPr lang="en-US" dirty="0" smtClean="0"/>
          </a:p>
          <a:p>
            <a:pPr lvl="1"/>
            <a:endParaRPr lang="en-US" dirty="0"/>
          </a:p>
        </p:txBody>
      </p:sp>
    </p:spTree>
    <p:extLst>
      <p:ext uri="{BB962C8B-B14F-4D97-AF65-F5344CB8AC3E}">
        <p14:creationId xmlns:p14="http://schemas.microsoft.com/office/powerpoint/2010/main" val="1731407043"/>
      </p:ext>
    </p:extLst>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Lock </a:t>
            </a:r>
            <a:r>
              <a:rPr lang="en-US" dirty="0" err="1" smtClean="0"/>
              <a:t>Cohorting</a:t>
            </a:r>
            <a:r>
              <a:rPr lang="en-US" dirty="0" smtClean="0"/>
              <a:t/>
            </a:r>
            <a:br>
              <a:rPr lang="en-US" dirty="0" smtClean="0"/>
            </a:br>
            <a:r>
              <a:rPr lang="en-US" sz="3100" dirty="0" smtClean="0"/>
              <a:t/>
            </a:r>
            <a:br>
              <a:rPr lang="en-US" sz="3100" dirty="0" smtClean="0"/>
            </a:br>
            <a:endParaRPr lang="en-US" sz="3100" dirty="0"/>
          </a:p>
        </p:txBody>
      </p:sp>
      <p:pic>
        <p:nvPicPr>
          <p:cNvPr id="4" name="Picture 3" descr="thrpt-hogwarts-CR-4CB-nCR-4-c3-usecs.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48" y="2267339"/>
            <a:ext cx="6145341" cy="4320674"/>
          </a:xfrm>
          <a:prstGeom prst="rect">
            <a:avLst/>
          </a:prstGeom>
        </p:spPr>
      </p:pic>
      <p:sp>
        <p:nvSpPr>
          <p:cNvPr id="9" name="Rounded Rectangular Callout 8"/>
          <p:cNvSpPr/>
          <p:nvPr/>
        </p:nvSpPr>
        <p:spPr>
          <a:xfrm>
            <a:off x="7812708" y="5064165"/>
            <a:ext cx="852710" cy="402394"/>
          </a:xfrm>
          <a:prstGeom prst="wedgeRoundRectCallout">
            <a:avLst>
              <a:gd name="adj1" fmla="val -168798"/>
              <a:gd name="adj2" fmla="val 85098"/>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rtl="1">
              <a:lnSpc>
                <a:spcPct val="90000"/>
              </a:lnSpc>
            </a:pPr>
            <a:endParaRPr lang="en-US" sz="2000" b="0" dirty="0" smtClean="0">
              <a:solidFill>
                <a:srgbClr val="0000FF"/>
              </a:solidFill>
              <a:latin typeface="Arial" pitchFamily="34" charset="0"/>
            </a:endParaRPr>
          </a:p>
          <a:p>
            <a:pPr algn="l" rtl="1">
              <a:lnSpc>
                <a:spcPct val="90000"/>
              </a:lnSpc>
            </a:pPr>
            <a:r>
              <a:rPr lang="en-US" sz="2000" b="0" dirty="0" smtClean="0">
                <a:solidFill>
                  <a:srgbClr val="0000FF"/>
                </a:solidFill>
                <a:latin typeface="Arial" pitchFamily="34" charset="0"/>
              </a:rPr>
              <a:t>HBO</a:t>
            </a:r>
          </a:p>
          <a:p>
            <a:pPr algn="ctr"/>
            <a:endParaRPr lang="en-US" sz="2000" dirty="0">
              <a:solidFill>
                <a:srgbClr val="0000FF"/>
              </a:solidFill>
            </a:endParaRPr>
          </a:p>
        </p:txBody>
      </p:sp>
      <p:sp>
        <p:nvSpPr>
          <p:cNvPr id="10" name="Rounded Rectangular Callout 9"/>
          <p:cNvSpPr/>
          <p:nvPr/>
        </p:nvSpPr>
        <p:spPr>
          <a:xfrm>
            <a:off x="7855494" y="4356258"/>
            <a:ext cx="977029" cy="402394"/>
          </a:xfrm>
          <a:prstGeom prst="wedgeRoundRectCallout">
            <a:avLst>
              <a:gd name="adj1" fmla="val -186772"/>
              <a:gd name="adj2" fmla="val 155001"/>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pitchFamily="34" charset="0"/>
            </a:endParaRPr>
          </a:p>
          <a:p>
            <a:pPr algn="l" rtl="1">
              <a:lnSpc>
                <a:spcPct val="90000"/>
              </a:lnSpc>
            </a:pPr>
            <a:r>
              <a:rPr lang="en-US" sz="2000" b="0" dirty="0" smtClean="0">
                <a:solidFill>
                  <a:srgbClr val="0000FF"/>
                </a:solidFill>
                <a:latin typeface="Arial" pitchFamily="34" charset="0"/>
              </a:rPr>
              <a:t>HCLH</a:t>
            </a:r>
          </a:p>
          <a:p>
            <a:pPr algn="l"/>
            <a:endParaRPr lang="en-US" sz="2000" dirty="0">
              <a:solidFill>
                <a:srgbClr val="0000FF"/>
              </a:solidFill>
            </a:endParaRPr>
          </a:p>
        </p:txBody>
      </p:sp>
      <p:sp>
        <p:nvSpPr>
          <p:cNvPr id="11" name="Rounded Rectangular Callout 10"/>
          <p:cNvSpPr/>
          <p:nvPr/>
        </p:nvSpPr>
        <p:spPr>
          <a:xfrm>
            <a:off x="3352370" y="1863552"/>
            <a:ext cx="1527103" cy="399206"/>
          </a:xfrm>
          <a:prstGeom prst="wedgeRoundRectCallout">
            <a:avLst>
              <a:gd name="adj1" fmla="val -8115"/>
              <a:gd name="adj2" fmla="val 436965"/>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pitchFamily="34" charset="0"/>
              </a:rPr>
              <a:t>C-BO-MCS</a:t>
            </a:r>
          </a:p>
        </p:txBody>
      </p:sp>
      <p:sp>
        <p:nvSpPr>
          <p:cNvPr id="12" name="Rounded Rectangular Callout 11"/>
          <p:cNvSpPr/>
          <p:nvPr/>
        </p:nvSpPr>
        <p:spPr>
          <a:xfrm>
            <a:off x="5479287" y="1921605"/>
            <a:ext cx="1327874" cy="399206"/>
          </a:xfrm>
          <a:prstGeom prst="wedgeRoundRectCallout">
            <a:avLst>
              <a:gd name="adj1" fmla="val -61516"/>
              <a:gd name="adj2" fmla="val 607751"/>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pitchFamily="34" charset="0"/>
              </a:rPr>
              <a:t>C-BO-BO</a:t>
            </a:r>
          </a:p>
        </p:txBody>
      </p:sp>
    </p:spTree>
    <p:extLst>
      <p:ext uri="{BB962C8B-B14F-4D97-AF65-F5344CB8AC3E}">
        <p14:creationId xmlns:p14="http://schemas.microsoft.com/office/powerpoint/2010/main" val="1422304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Time-Out (</a:t>
            </a:r>
            <a:r>
              <a:rPr lang="en-US" dirty="0" err="1"/>
              <a:t>A</a:t>
            </a:r>
            <a:r>
              <a:rPr lang="en-US" dirty="0" err="1" smtClean="0"/>
              <a:t>bortable</a:t>
            </a:r>
            <a:r>
              <a:rPr lang="en-US" dirty="0" smtClean="0"/>
              <a:t>) Lock </a:t>
            </a:r>
            <a:r>
              <a:rPr lang="en-US" dirty="0" err="1" smtClean="0"/>
              <a:t>Cohorting</a:t>
            </a:r>
            <a:r>
              <a:rPr lang="en-US" dirty="0" smtClean="0"/>
              <a:t/>
            </a:r>
            <a:br>
              <a:rPr lang="en-US" dirty="0" smtClean="0"/>
            </a:br>
            <a:endParaRPr lang="en-US" sz="3100" dirty="0"/>
          </a:p>
        </p:txBody>
      </p:sp>
      <p:pic>
        <p:nvPicPr>
          <p:cNvPr id="3" name="Picture 2" descr="thrpt-abortable-hogwarts-CR-4CB-nCR-4usecs.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0" y="2281384"/>
            <a:ext cx="6048076" cy="4233653"/>
          </a:xfrm>
          <a:prstGeom prst="rect">
            <a:avLst/>
          </a:prstGeom>
        </p:spPr>
      </p:pic>
      <p:sp>
        <p:nvSpPr>
          <p:cNvPr id="9" name="Rounded Rectangular Callout 8"/>
          <p:cNvSpPr/>
          <p:nvPr/>
        </p:nvSpPr>
        <p:spPr>
          <a:xfrm>
            <a:off x="7419475" y="4097867"/>
            <a:ext cx="1456948" cy="1557866"/>
          </a:xfrm>
          <a:prstGeom prst="wedgeRoundRectCallout">
            <a:avLst>
              <a:gd name="adj1" fmla="val -78128"/>
              <a:gd name="adj2" fmla="val 41957"/>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endParaRPr lang="en-US" sz="2000" b="0" dirty="0" smtClean="0">
              <a:solidFill>
                <a:srgbClr val="0000FF"/>
              </a:solidFill>
              <a:latin typeface="Arial" pitchFamily="34" charset="0"/>
            </a:endParaRPr>
          </a:p>
          <a:p>
            <a:pPr algn="l" rtl="1">
              <a:lnSpc>
                <a:spcPct val="90000"/>
              </a:lnSpc>
            </a:pPr>
            <a:r>
              <a:rPr lang="en-US" sz="2000" b="0" dirty="0" err="1" smtClean="0">
                <a:solidFill>
                  <a:srgbClr val="0000FF"/>
                </a:solidFill>
                <a:latin typeface="Arial" pitchFamily="34" charset="0"/>
              </a:rPr>
              <a:t>Abortable</a:t>
            </a:r>
            <a:r>
              <a:rPr lang="en-US" sz="2000" b="0" dirty="0" smtClean="0">
                <a:solidFill>
                  <a:srgbClr val="0000FF"/>
                </a:solidFill>
                <a:latin typeface="Arial" pitchFamily="34" charset="0"/>
              </a:rPr>
              <a:t> CLH (our time-out lock)  and HBO</a:t>
            </a:r>
          </a:p>
          <a:p>
            <a:pPr algn="l"/>
            <a:endParaRPr lang="en-US" sz="2000" dirty="0">
              <a:solidFill>
                <a:srgbClr val="0000FF"/>
              </a:solidFill>
            </a:endParaRPr>
          </a:p>
        </p:txBody>
      </p:sp>
      <p:sp>
        <p:nvSpPr>
          <p:cNvPr id="6" name="Rounded Rectangular Callout 5"/>
          <p:cNvSpPr/>
          <p:nvPr/>
        </p:nvSpPr>
        <p:spPr>
          <a:xfrm>
            <a:off x="4191447" y="2277090"/>
            <a:ext cx="1498153" cy="398376"/>
          </a:xfrm>
          <a:prstGeom prst="wedgeRoundRectCallout">
            <a:avLst>
              <a:gd name="adj1" fmla="val 2459"/>
              <a:gd name="adj2" fmla="val 382482"/>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pitchFamily="34" charset="0"/>
              </a:rPr>
              <a:t>A-BO-BO</a:t>
            </a:r>
          </a:p>
        </p:txBody>
      </p:sp>
      <p:sp>
        <p:nvSpPr>
          <p:cNvPr id="11" name="Rounded Rectangular Callout 10"/>
          <p:cNvSpPr/>
          <p:nvPr/>
        </p:nvSpPr>
        <p:spPr>
          <a:xfrm>
            <a:off x="2201334" y="1582824"/>
            <a:ext cx="4097866" cy="449176"/>
          </a:xfrm>
          <a:prstGeom prst="wedgeRoundRectCallout">
            <a:avLst>
              <a:gd name="adj1" fmla="val -15723"/>
              <a:gd name="adj2" fmla="val 371172"/>
              <a:gd name="adj3" fmla="val 16667"/>
            </a:avLst>
          </a:prstGeom>
          <a:solidFill>
            <a:schemeClr val="bg1">
              <a:lumMod val="95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1">
              <a:lnSpc>
                <a:spcPct val="90000"/>
              </a:lnSpc>
            </a:pPr>
            <a:r>
              <a:rPr lang="en-US" sz="2000" b="0" dirty="0" smtClean="0">
                <a:solidFill>
                  <a:srgbClr val="0000FF"/>
                </a:solidFill>
                <a:latin typeface="Arial" pitchFamily="34" charset="0"/>
              </a:rPr>
              <a:t>A-BO-CLH (time-out lock + BO) </a:t>
            </a:r>
          </a:p>
        </p:txBody>
      </p:sp>
    </p:spTree>
    <p:extLst>
      <p:ext uri="{BB962C8B-B14F-4D97-AF65-F5344CB8AC3E}">
        <p14:creationId xmlns:p14="http://schemas.microsoft.com/office/powerpoint/2010/main" val="1220893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smtClean="0"/>
              <a:t>Art of Multiprocessor Programming</a:t>
            </a:r>
          </a:p>
        </p:txBody>
      </p:sp>
      <p:sp>
        <p:nvSpPr>
          <p:cNvPr id="232451" name="Slide Number Placeholder 4"/>
          <p:cNvSpPr>
            <a:spLocks noGrp="1"/>
          </p:cNvSpPr>
          <p:nvPr>
            <p:ph type="sldNum" sz="quarter" idx="11"/>
          </p:nvPr>
        </p:nvSpPr>
        <p:spPr>
          <a:noFill/>
        </p:spPr>
        <p:txBody>
          <a:bodyPr/>
          <a:lstStyle/>
          <a:p>
            <a:fld id="{192D8D3B-7147-4469-962F-1DF17B355C00}" type="slidenum">
              <a:rPr lang="x-none" smtClean="0">
                <a:cs typeface="Arial" pitchFamily="34" charset="0"/>
              </a:rPr>
              <a:pPr/>
              <a:t>253</a:t>
            </a:fld>
            <a:endParaRPr lang="en-US" smtClean="0">
              <a:cs typeface="Arial" pitchFamily="34" charset="0"/>
            </a:endParaRPr>
          </a:p>
        </p:txBody>
      </p:sp>
      <p:sp>
        <p:nvSpPr>
          <p:cNvPr id="232452" name="Rectangle 2"/>
          <p:cNvSpPr>
            <a:spLocks noGrp="1" noChangeArrowheads="1"/>
          </p:cNvSpPr>
          <p:nvPr>
            <p:ph type="title"/>
          </p:nvPr>
        </p:nvSpPr>
        <p:spPr/>
        <p:txBody>
          <a:bodyPr/>
          <a:lstStyle/>
          <a:p>
            <a:r>
              <a:rPr lang="en-US" smtClean="0"/>
              <a:t>One Lock To Rule Them All?</a:t>
            </a:r>
          </a:p>
        </p:txBody>
      </p:sp>
      <p:sp>
        <p:nvSpPr>
          <p:cNvPr id="232453" name="Rectangle 3"/>
          <p:cNvSpPr>
            <a:spLocks noGrp="1" noChangeArrowheads="1"/>
          </p:cNvSpPr>
          <p:nvPr>
            <p:ph type="body" idx="1"/>
          </p:nvPr>
        </p:nvSpPr>
        <p:spPr/>
        <p:txBody>
          <a:bodyPr/>
          <a:lstStyle/>
          <a:p>
            <a:r>
              <a:rPr lang="en-US" smtClean="0"/>
              <a:t>TTAS+Backoff, CLH, MCS, ToLock…</a:t>
            </a:r>
          </a:p>
          <a:p>
            <a:r>
              <a:rPr lang="en-US" smtClean="0"/>
              <a:t>Each better than others in some way</a:t>
            </a:r>
          </a:p>
          <a:p>
            <a:r>
              <a:rPr lang="en-US" smtClean="0"/>
              <a:t>There is no one solution</a:t>
            </a:r>
          </a:p>
          <a:p>
            <a:r>
              <a:rPr lang="en-US" smtClean="0"/>
              <a:t>Lock we pick really depends on:</a:t>
            </a:r>
          </a:p>
          <a:p>
            <a:pPr lvl="1"/>
            <a:r>
              <a:rPr lang="en-US" smtClean="0"/>
              <a:t> the application</a:t>
            </a:r>
          </a:p>
          <a:p>
            <a:pPr lvl="1"/>
            <a:r>
              <a:rPr lang="en-US" smtClean="0"/>
              <a:t> the hardware</a:t>
            </a:r>
          </a:p>
          <a:p>
            <a:pPr lvl="1"/>
            <a:r>
              <a:rPr lang="en-US" smtClean="0"/>
              <a:t> which properties are important</a:t>
            </a:r>
            <a:endParaRPr lang="en-US" smtClean="0">
              <a:cs typeface="Arial" pitchFamily="34" charset="0"/>
            </a:endParaRP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1"/>
          <p:cNvSpPr>
            <a:spLocks noGrp="1"/>
          </p:cNvSpPr>
          <p:nvPr>
            <p:ph type="ftr" sz="quarter" idx="10"/>
          </p:nvPr>
        </p:nvSpPr>
        <p:spPr>
          <a:noFill/>
        </p:spPr>
        <p:txBody>
          <a:bodyPr/>
          <a:lstStyle/>
          <a:p>
            <a:r>
              <a:rPr lang="en-US" smtClean="0"/>
              <a:t>Art of Multiprocessor Programming</a:t>
            </a:r>
          </a:p>
        </p:txBody>
      </p:sp>
      <p:sp>
        <p:nvSpPr>
          <p:cNvPr id="233475" name="Slide Number Placeholder 2"/>
          <p:cNvSpPr>
            <a:spLocks noGrp="1"/>
          </p:cNvSpPr>
          <p:nvPr>
            <p:ph type="sldNum" sz="quarter" idx="11"/>
          </p:nvPr>
        </p:nvSpPr>
        <p:spPr>
          <a:noFill/>
        </p:spPr>
        <p:txBody>
          <a:bodyPr/>
          <a:lstStyle/>
          <a:p>
            <a:fld id="{61C31DE6-583E-4FC1-8BC2-0274DA325D66}" type="slidenum">
              <a:rPr lang="x-none" smtClean="0">
                <a:cs typeface="Arial" pitchFamily="34" charset="0"/>
              </a:rPr>
              <a:pPr/>
              <a:t>254</a:t>
            </a:fld>
            <a:endParaRPr lang="en-US" smtClean="0">
              <a:cs typeface="Arial" pitchFamily="34" charset="0"/>
            </a:endParaRPr>
          </a:p>
        </p:txBody>
      </p:sp>
      <p:sp>
        <p:nvSpPr>
          <p:cNvPr id="233476" name="Rectangle 2"/>
          <p:cNvSpPr>
            <a:spLocks noChangeArrowheads="1"/>
          </p:cNvSpPr>
          <p:nvPr/>
        </p:nvSpPr>
        <p:spPr bwMode="auto">
          <a:xfrm>
            <a:off x="0" y="-6439"/>
            <a:ext cx="9144000" cy="1200329"/>
          </a:xfrm>
          <a:prstGeom prst="rect">
            <a:avLst/>
          </a:prstGeom>
          <a:noFill/>
          <a:ln w="9525">
            <a:noFill/>
            <a:miter lim="800000"/>
            <a:headEnd/>
            <a:tailEnd/>
          </a:ln>
        </p:spPr>
        <p:txBody>
          <a:bodyPr anchor="ctr">
            <a:spAutoFit/>
          </a:bodyPr>
          <a:lstStyle/>
          <a:p>
            <a:pPr algn="l"/>
            <a:r>
              <a:rPr lang="en-US" sz="2400" b="0" dirty="0">
                <a:solidFill>
                  <a:schemeClr val="tx1"/>
                </a:solidFill>
                <a:latin typeface="Arial" pitchFamily="34" charset="0"/>
                <a:hlinkClick r:id="rId3"/>
              </a:rPr>
              <a:t>  </a:t>
            </a:r>
            <a:r>
              <a:rPr lang="en-US" sz="1800" b="0" dirty="0">
                <a:solidFill>
                  <a:schemeClr val="tx1"/>
                </a:solidFill>
                <a:latin typeface="Arial" pitchFamily="34" charset="0"/>
              </a:rPr>
              <a:t> </a:t>
            </a:r>
            <a:r>
              <a:rPr lang="en-US" sz="2400" b="0" dirty="0">
                <a:solidFill>
                  <a:schemeClr val="tx1"/>
                </a:solidFill>
                <a:latin typeface="Arial" pitchFamily="34" charset="0"/>
              </a:rPr>
              <a:t>        </a:t>
            </a:r>
            <a:br>
              <a:rPr lang="en-US" sz="2400" b="0" dirty="0">
                <a:solidFill>
                  <a:schemeClr val="tx1"/>
                </a:solidFill>
                <a:latin typeface="Arial" pitchFamily="34" charset="0"/>
              </a:rPr>
            </a:br>
            <a:r>
              <a:rPr lang="en-US" sz="2400" b="0" dirty="0">
                <a:solidFill>
                  <a:schemeClr val="tx1"/>
                </a:solidFill>
                <a:latin typeface="Arial" pitchFamily="34" charset="0"/>
              </a:rPr>
              <a:t>This work is licensed under a </a:t>
            </a:r>
            <a:r>
              <a:rPr lang="en-US" sz="2400" b="0" dirty="0">
                <a:solidFill>
                  <a:schemeClr val="tx1"/>
                </a:solidFill>
                <a:latin typeface="Arial" pitchFamily="34" charset="0"/>
                <a:hlinkClick r:id="rId3"/>
              </a:rPr>
              <a:t>Creative Commons Attribution-</a:t>
            </a:r>
            <a:r>
              <a:rPr lang="en-US" sz="2400" b="0" dirty="0" err="1">
                <a:solidFill>
                  <a:schemeClr val="tx1"/>
                </a:solidFill>
                <a:latin typeface="Arial" pitchFamily="34" charset="0"/>
                <a:hlinkClick r:id="rId3"/>
              </a:rPr>
              <a:t>ShareAlike</a:t>
            </a:r>
            <a:r>
              <a:rPr lang="en-US" sz="2400" b="0" dirty="0">
                <a:solidFill>
                  <a:schemeClr val="tx1"/>
                </a:solidFill>
                <a:latin typeface="Arial" pitchFamily="34" charset="0"/>
                <a:hlinkClick r:id="rId3"/>
              </a:rPr>
              <a:t> 2.5 License</a:t>
            </a:r>
            <a:r>
              <a:rPr lang="en-US" sz="2400" b="0" dirty="0">
                <a:solidFill>
                  <a:schemeClr val="tx1"/>
                </a:solidFill>
                <a:latin typeface="Arial" pitchFamily="34" charset="0"/>
              </a:rPr>
              <a:t>. </a:t>
            </a:r>
          </a:p>
        </p:txBody>
      </p:sp>
      <p:pic>
        <p:nvPicPr>
          <p:cNvPr id="233477" name="Picture 3" descr="Creative Commons License">
            <a:hlinkClick r:id="rId3"/>
          </p:cNvPr>
          <p:cNvPicPr>
            <a:picLocks noChangeAspect="1" noChangeArrowheads="1"/>
          </p:cNvPicPr>
          <p:nvPr/>
        </p:nvPicPr>
        <p:blipFill>
          <a:blip r:embed="rId4" cstate="print"/>
          <a:srcRect/>
          <a:stretch>
            <a:fillRect/>
          </a:stretch>
        </p:blipFill>
        <p:spPr bwMode="auto">
          <a:xfrm>
            <a:off x="182563" y="46038"/>
            <a:ext cx="838200" cy="295275"/>
          </a:xfrm>
          <a:prstGeom prst="rect">
            <a:avLst/>
          </a:prstGeom>
          <a:noFill/>
          <a:ln w="9525">
            <a:noFill/>
            <a:miter lim="800000"/>
            <a:headEnd/>
            <a:tailEnd/>
          </a:ln>
        </p:spPr>
      </p:pic>
      <p:sp>
        <p:nvSpPr>
          <p:cNvPr id="233478" name="Rectangle 5"/>
          <p:cNvSpPr>
            <a:spLocks noChangeArrowheads="1"/>
          </p:cNvSpPr>
          <p:nvPr/>
        </p:nvSpPr>
        <p:spPr bwMode="auto">
          <a:xfrm>
            <a:off x="685800" y="1343025"/>
            <a:ext cx="7772400" cy="475297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600">
                <a:solidFill>
                  <a:schemeClr val="tx1"/>
                </a:solidFill>
                <a:latin typeface="Lucida Sans" pitchFamily="34" charset="0"/>
              </a:rPr>
              <a:t>You are free:</a:t>
            </a:r>
          </a:p>
          <a:p>
            <a:pPr marL="742950" lvl="1" indent="-285750" algn="l">
              <a:lnSpc>
                <a:spcPct val="80000"/>
              </a:lnSpc>
              <a:spcBef>
                <a:spcPct val="20000"/>
              </a:spcBef>
              <a:buFontTx/>
              <a:buChar char="–"/>
            </a:pPr>
            <a:r>
              <a:rPr lang="en-US" sz="1600">
                <a:solidFill>
                  <a:schemeClr val="tx1"/>
                </a:solidFill>
                <a:latin typeface="Lucida Sans" pitchFamily="34" charset="0"/>
              </a:rPr>
              <a:t>to Share</a:t>
            </a:r>
            <a:r>
              <a:rPr lang="en-US" sz="1600" b="0">
                <a:solidFill>
                  <a:schemeClr val="tx1"/>
                </a:solidFill>
                <a:latin typeface="Lucida Sans" pitchFamily="34" charset="0"/>
              </a:rPr>
              <a:t> — to copy, distribute and transmit the work </a:t>
            </a:r>
          </a:p>
          <a:p>
            <a:pPr marL="742950" lvl="1" indent="-285750" algn="l">
              <a:lnSpc>
                <a:spcPct val="80000"/>
              </a:lnSpc>
              <a:spcBef>
                <a:spcPct val="20000"/>
              </a:spcBef>
              <a:buFontTx/>
              <a:buChar char="–"/>
            </a:pPr>
            <a:r>
              <a:rPr lang="en-US" sz="1600">
                <a:solidFill>
                  <a:schemeClr val="tx1"/>
                </a:solidFill>
                <a:latin typeface="Lucida Sans" pitchFamily="34" charset="0"/>
              </a:rPr>
              <a:t>to Remix</a:t>
            </a:r>
            <a:r>
              <a:rPr lang="en-US" sz="1600" b="0">
                <a:solidFill>
                  <a:schemeClr val="tx1"/>
                </a:solidFill>
                <a:latin typeface="Lucida Sans" pitchFamily="34" charset="0"/>
              </a:rPr>
              <a:t> — to adapt the work </a:t>
            </a:r>
          </a:p>
          <a:p>
            <a:pPr marL="342900" indent="-342900" algn="l">
              <a:lnSpc>
                <a:spcPct val="80000"/>
              </a:lnSpc>
              <a:spcBef>
                <a:spcPct val="20000"/>
              </a:spcBef>
              <a:buFontTx/>
              <a:buChar char="•"/>
            </a:pPr>
            <a:r>
              <a:rPr lang="en-US" sz="1600">
                <a:solidFill>
                  <a:schemeClr val="tx1"/>
                </a:solidFill>
                <a:latin typeface="Lucida Sans" pitchFamily="34" charset="0"/>
              </a:rPr>
              <a:t>Under the following conditions</a:t>
            </a:r>
            <a:r>
              <a:rPr lang="en-US" sz="1600" b="0">
                <a:solidFill>
                  <a:schemeClr val="tx1"/>
                </a:solidFill>
                <a:latin typeface="Lucida Sans" pitchFamily="34" charset="0"/>
              </a:rPr>
              <a:t>:</a:t>
            </a:r>
          </a:p>
          <a:p>
            <a:pPr marL="742950" lvl="1" indent="-285750" algn="l">
              <a:lnSpc>
                <a:spcPct val="80000"/>
              </a:lnSpc>
              <a:spcBef>
                <a:spcPct val="20000"/>
              </a:spcBef>
              <a:buFontTx/>
              <a:buChar char="–"/>
            </a:pPr>
            <a:r>
              <a:rPr lang="en-US" sz="1600">
                <a:solidFill>
                  <a:schemeClr val="tx1"/>
                </a:solidFill>
                <a:latin typeface="Lucida Sans" pitchFamily="34" charset="0"/>
              </a:rPr>
              <a:t>Attribution</a:t>
            </a:r>
            <a:r>
              <a:rPr lang="en-US" sz="1600" b="0">
                <a:solidFill>
                  <a:schemeClr val="tx1"/>
                </a:solidFill>
                <a:latin typeface="Lucida Sans" pitchFamily="34" charset="0"/>
              </a:rPr>
              <a:t>. You must attribute the work to “The Art of Multiprocessor Programming” (but not in any way that suggests that the authors endorse you or your use of the work). </a:t>
            </a:r>
          </a:p>
          <a:p>
            <a:pPr marL="742950" lvl="1" indent="-285750" algn="l">
              <a:lnSpc>
                <a:spcPct val="80000"/>
              </a:lnSpc>
              <a:spcBef>
                <a:spcPct val="20000"/>
              </a:spcBef>
              <a:buFontTx/>
              <a:buChar char="–"/>
            </a:pPr>
            <a:r>
              <a:rPr lang="en-US" sz="1600">
                <a:solidFill>
                  <a:schemeClr val="tx1"/>
                </a:solidFill>
                <a:latin typeface="Lucida Sans" pitchFamily="34" charset="0"/>
              </a:rPr>
              <a:t>Share Alike</a:t>
            </a:r>
            <a:r>
              <a:rPr lang="en-US" sz="1600" b="0">
                <a:solidFill>
                  <a:schemeClr val="tx1"/>
                </a:solidFill>
                <a:latin typeface="Lucida Sans" pitchFamily="34" charset="0"/>
              </a:rPr>
              <a:t>. If you alter, transform, or build upon this work, you may distribute the resulting work only under the same, similar or a compatible license. </a:t>
            </a:r>
          </a:p>
          <a:p>
            <a:pPr marL="342900" indent="-342900" algn="l">
              <a:lnSpc>
                <a:spcPct val="80000"/>
              </a:lnSpc>
              <a:spcBef>
                <a:spcPct val="20000"/>
              </a:spcBef>
              <a:buFontTx/>
              <a:buChar char="•"/>
            </a:pPr>
            <a:r>
              <a:rPr lang="en-US" sz="1600" b="0">
                <a:solidFill>
                  <a:schemeClr val="tx1"/>
                </a:solidFill>
                <a:latin typeface="Lucida Sans" pitchFamily="34" charset="0"/>
              </a:rPr>
              <a:t>For any reuse or distribution, you must make clear to others the license terms of this work. The best way to do this is with a link to</a:t>
            </a:r>
          </a:p>
          <a:p>
            <a:pPr marL="742950" lvl="1" indent="-285750" algn="l">
              <a:lnSpc>
                <a:spcPct val="80000"/>
              </a:lnSpc>
              <a:spcBef>
                <a:spcPct val="20000"/>
              </a:spcBef>
              <a:buFontTx/>
              <a:buChar char="–"/>
            </a:pPr>
            <a:r>
              <a:rPr lang="en-US" sz="1600" b="0">
                <a:solidFill>
                  <a:schemeClr val="tx1"/>
                </a:solidFill>
                <a:latin typeface="Lucida Sans" pitchFamily="34" charset="0"/>
              </a:rPr>
              <a:t>http://creativecommons.org/licenses/by-sa/3.0/. </a:t>
            </a:r>
          </a:p>
          <a:p>
            <a:pPr marL="342900" indent="-342900" algn="l">
              <a:lnSpc>
                <a:spcPct val="80000"/>
              </a:lnSpc>
              <a:spcBef>
                <a:spcPct val="20000"/>
              </a:spcBef>
              <a:buFontTx/>
              <a:buChar char="•"/>
            </a:pPr>
            <a:r>
              <a:rPr lang="en-US" sz="1600" b="0">
                <a:solidFill>
                  <a:schemeClr val="tx1"/>
                </a:solidFill>
                <a:latin typeface="Lucida Sans" pitchFamily="34" charset="0"/>
              </a:rPr>
              <a:t>Any of the above conditions can be waived if you get permission from the copyright holder. </a:t>
            </a:r>
          </a:p>
          <a:p>
            <a:pPr marL="342900" indent="-342900" algn="l">
              <a:lnSpc>
                <a:spcPct val="80000"/>
              </a:lnSpc>
              <a:spcBef>
                <a:spcPct val="20000"/>
              </a:spcBef>
              <a:buFontTx/>
              <a:buChar char="•"/>
            </a:pPr>
            <a:r>
              <a:rPr lang="en-US" sz="1600" b="0">
                <a:solidFill>
                  <a:schemeClr val="tx1"/>
                </a:solidFill>
                <a:latin typeface="Lucida Sans" pitchFamily="34" charset="0"/>
              </a:rPr>
              <a:t>Nothing in this license impairs or restricts the author's moral rights. </a:t>
            </a:r>
          </a:p>
          <a:p>
            <a:pPr marL="342900" indent="-342900" algn="l">
              <a:lnSpc>
                <a:spcPct val="80000"/>
              </a:lnSpc>
              <a:spcBef>
                <a:spcPct val="20000"/>
              </a:spcBef>
              <a:buFontTx/>
              <a:buChar char="•"/>
            </a:pPr>
            <a:endParaRPr lang="en-US" sz="1600" b="0">
              <a:solidFill>
                <a:schemeClr val="tx1"/>
              </a:solidFill>
              <a:latin typeface="Lucida Sans"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Art of Multiprocessor Programming</a:t>
            </a:r>
          </a:p>
        </p:txBody>
      </p:sp>
      <p:sp>
        <p:nvSpPr>
          <p:cNvPr id="27651" name="Slide Number Placeholder 4"/>
          <p:cNvSpPr>
            <a:spLocks noGrp="1"/>
          </p:cNvSpPr>
          <p:nvPr>
            <p:ph type="sldNum" sz="quarter" idx="11"/>
          </p:nvPr>
        </p:nvSpPr>
        <p:spPr>
          <a:noFill/>
        </p:spPr>
        <p:txBody>
          <a:bodyPr/>
          <a:lstStyle/>
          <a:p>
            <a:fld id="{C759574E-FCD4-4ABA-8649-7CAD01D3C5A7}" type="slidenum">
              <a:rPr lang="x-none" smtClean="0">
                <a:cs typeface="Arial" pitchFamily="34" charset="0"/>
              </a:rPr>
              <a:pPr/>
              <a:t>26</a:t>
            </a:fld>
            <a:endParaRPr lang="en-US" smtClean="0">
              <a:cs typeface="Arial" pitchFamily="34" charset="0"/>
            </a:endParaRPr>
          </a:p>
        </p:txBody>
      </p:sp>
      <p:sp>
        <p:nvSpPr>
          <p:cNvPr id="27652" name="Rectangle 2"/>
          <p:cNvSpPr>
            <a:spLocks noGrp="1" noChangeArrowheads="1"/>
          </p:cNvSpPr>
          <p:nvPr>
            <p:ph type="title"/>
          </p:nvPr>
        </p:nvSpPr>
        <p:spPr/>
        <p:txBody>
          <a:bodyPr/>
          <a:lstStyle/>
          <a:p>
            <a:r>
              <a:rPr lang="en-US" smtClean="0"/>
              <a:t>Test-and-set Lock</a:t>
            </a:r>
          </a:p>
        </p:txBody>
      </p:sp>
      <p:sp>
        <p:nvSpPr>
          <p:cNvPr id="27653"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class </a:t>
            </a:r>
            <a:r>
              <a:rPr lang="en-US" sz="2400" dirty="0" err="1">
                <a:solidFill>
                  <a:schemeClr val="folHlink"/>
                </a:solidFill>
                <a:latin typeface="Courier New" pitchFamily="49" charset="0"/>
                <a:cs typeface="Courier New" pitchFamily="49" charset="0"/>
              </a:rPr>
              <a:t>TASlock</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state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new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endParaRPr lang="en-US" sz="2400" dirty="0">
              <a:solidFill>
                <a:schemeClr val="folHlink"/>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while (</a:t>
            </a:r>
            <a:r>
              <a:rPr lang="en-US" sz="2400" dirty="0" err="1">
                <a:solidFill>
                  <a:schemeClr val="folHlink"/>
                </a:solidFill>
                <a:latin typeface="Courier New" pitchFamily="49" charset="0"/>
                <a:cs typeface="Courier New" pitchFamily="49" charset="0"/>
              </a:rPr>
              <a:t>state.getAndSet</a:t>
            </a:r>
            <a:r>
              <a:rPr lang="en-US" sz="2400" dirty="0">
                <a:solidFill>
                  <a:schemeClr val="folHlink"/>
                </a:solidFill>
                <a:latin typeface="Courier New" pitchFamily="49" charset="0"/>
                <a:cs typeface="Courier New" pitchFamily="49" charset="0"/>
              </a:rPr>
              <a:t>(true))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unlock()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 </a:t>
            </a:r>
            <a:endParaRPr lang="en-US" sz="2400" dirty="0">
              <a:solidFill>
                <a:schemeClr val="folHlink"/>
              </a:solidFill>
              <a:latin typeface="Courier New" pitchFamily="49" charset="0"/>
            </a:endParaRPr>
          </a:p>
        </p:txBody>
      </p:sp>
      <p:sp>
        <p:nvSpPr>
          <p:cNvPr id="27654" name="AutoShape 5"/>
          <p:cNvSpPr>
            <a:spLocks noChangeArrowheads="1"/>
          </p:cNvSpPr>
          <p:nvPr/>
        </p:nvSpPr>
        <p:spPr bwMode="auto">
          <a:xfrm>
            <a:off x="1217613" y="4770438"/>
            <a:ext cx="3467100" cy="600075"/>
          </a:xfrm>
          <a:prstGeom prst="wedgeRoundRectCallout">
            <a:avLst>
              <a:gd name="adj1" fmla="val 60852"/>
              <a:gd name="adj2" fmla="val -32010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27655" name="Text Box 6"/>
          <p:cNvSpPr txBox="1">
            <a:spLocks noChangeArrowheads="1"/>
          </p:cNvSpPr>
          <p:nvPr/>
        </p:nvSpPr>
        <p:spPr bwMode="auto">
          <a:xfrm>
            <a:off x="2503488" y="2051050"/>
            <a:ext cx="5500687" cy="1066800"/>
          </a:xfrm>
          <a:prstGeom prst="rect">
            <a:avLst/>
          </a:prstGeom>
          <a:solidFill>
            <a:srgbClr val="FFFFCC"/>
          </a:solidFill>
          <a:ln w="9525">
            <a:noFill/>
            <a:miter lim="800000"/>
            <a:headEnd/>
            <a:tailEnd/>
          </a:ln>
        </p:spPr>
        <p:txBody>
          <a:bodyPr>
            <a:spAutoFit/>
          </a:bodyPr>
          <a:lstStyle/>
          <a:p>
            <a:pPr algn="ctr"/>
            <a:r>
              <a:rPr lang="en-US" sz="3200" dirty="0">
                <a:solidFill>
                  <a:srgbClr val="FF3300"/>
                </a:solidFill>
                <a:latin typeface="Arial" pitchFamily="34" charset="0"/>
              </a:rPr>
              <a:t>Release lock by resetting state to false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Art of Multiprocessor Programming</a:t>
            </a:r>
          </a:p>
        </p:txBody>
      </p:sp>
      <p:sp>
        <p:nvSpPr>
          <p:cNvPr id="28675" name="Slide Number Placeholder 4"/>
          <p:cNvSpPr>
            <a:spLocks noGrp="1"/>
          </p:cNvSpPr>
          <p:nvPr>
            <p:ph type="sldNum" sz="quarter" idx="11"/>
          </p:nvPr>
        </p:nvSpPr>
        <p:spPr>
          <a:noFill/>
        </p:spPr>
        <p:txBody>
          <a:bodyPr/>
          <a:lstStyle/>
          <a:p>
            <a:fld id="{67F1DBC6-79D3-439B-BFAA-A8C5CE71EF33}" type="slidenum">
              <a:rPr lang="x-none" smtClean="0">
                <a:cs typeface="Arial" pitchFamily="34" charset="0"/>
              </a:rPr>
              <a:pPr/>
              <a:t>27</a:t>
            </a:fld>
            <a:endParaRPr lang="en-US" smtClean="0">
              <a:cs typeface="Arial" pitchFamily="34" charset="0"/>
            </a:endParaRPr>
          </a:p>
        </p:txBody>
      </p:sp>
      <p:sp>
        <p:nvSpPr>
          <p:cNvPr id="28676" name="Rectangle 2"/>
          <p:cNvSpPr>
            <a:spLocks noGrp="1" noChangeArrowheads="1"/>
          </p:cNvSpPr>
          <p:nvPr>
            <p:ph type="title"/>
          </p:nvPr>
        </p:nvSpPr>
        <p:spPr/>
        <p:txBody>
          <a:bodyPr/>
          <a:lstStyle/>
          <a:p>
            <a:r>
              <a:rPr lang="en-US" smtClean="0"/>
              <a:t>Space Complexity</a:t>
            </a:r>
          </a:p>
        </p:txBody>
      </p:sp>
      <p:sp>
        <p:nvSpPr>
          <p:cNvPr id="28677" name="Rectangle 3"/>
          <p:cNvSpPr>
            <a:spLocks noGrp="1" noChangeArrowheads="1"/>
          </p:cNvSpPr>
          <p:nvPr>
            <p:ph type="body" idx="1"/>
          </p:nvPr>
        </p:nvSpPr>
        <p:spPr/>
        <p:txBody>
          <a:bodyPr/>
          <a:lstStyle/>
          <a:p>
            <a:r>
              <a:rPr lang="en-US" smtClean="0"/>
              <a:t>TAS spin-lock has small “footprint” </a:t>
            </a:r>
          </a:p>
          <a:p>
            <a:r>
              <a:rPr lang="en-US" smtClean="0">
                <a:solidFill>
                  <a:schemeClr val="tx1"/>
                </a:solidFill>
              </a:rPr>
              <a:t>N</a:t>
            </a:r>
            <a:r>
              <a:rPr lang="en-US" smtClean="0"/>
              <a:t> thread spin-lock uses </a:t>
            </a:r>
            <a:r>
              <a:rPr lang="en-US" smtClean="0">
                <a:solidFill>
                  <a:schemeClr val="tx1"/>
                </a:solidFill>
              </a:rPr>
              <a:t>O(1)</a:t>
            </a:r>
            <a:r>
              <a:rPr lang="en-US" smtClean="0"/>
              <a:t> space</a:t>
            </a:r>
          </a:p>
          <a:p>
            <a:r>
              <a:rPr lang="en-US" smtClean="0"/>
              <a:t>As opposed to </a:t>
            </a:r>
            <a:r>
              <a:rPr lang="en-US" smtClean="0">
                <a:solidFill>
                  <a:schemeClr val="tx1"/>
                </a:solidFill>
              </a:rPr>
              <a:t>O(n)</a:t>
            </a:r>
            <a:r>
              <a:rPr lang="en-US" smtClean="0"/>
              <a:t> Peterson/Bakery </a:t>
            </a:r>
          </a:p>
          <a:p>
            <a:r>
              <a:rPr lang="en-US" smtClean="0"/>
              <a:t>How did we overcome the </a:t>
            </a:r>
            <a:r>
              <a:rPr lang="en-US" b="1" smtClean="0">
                <a:solidFill>
                  <a:schemeClr val="tx1"/>
                </a:solidFill>
                <a:latin typeface="Symbol" pitchFamily="18" charset="2"/>
              </a:rPr>
              <a:t>W</a:t>
            </a:r>
            <a:r>
              <a:rPr lang="en-US" smtClean="0">
                <a:solidFill>
                  <a:schemeClr val="tx1"/>
                </a:solidFill>
              </a:rPr>
              <a:t>(n)</a:t>
            </a:r>
            <a:r>
              <a:rPr lang="en-US" smtClean="0"/>
              <a:t> lower bound? </a:t>
            </a:r>
          </a:p>
          <a:p>
            <a:r>
              <a:rPr lang="en-US" smtClean="0"/>
              <a:t>We used a RMW operation…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Art of Multiprocessor Programming</a:t>
            </a:r>
          </a:p>
        </p:txBody>
      </p:sp>
      <p:sp>
        <p:nvSpPr>
          <p:cNvPr id="29699" name="Slide Number Placeholder 4"/>
          <p:cNvSpPr>
            <a:spLocks noGrp="1"/>
          </p:cNvSpPr>
          <p:nvPr>
            <p:ph type="sldNum" sz="quarter" idx="11"/>
          </p:nvPr>
        </p:nvSpPr>
        <p:spPr>
          <a:noFill/>
        </p:spPr>
        <p:txBody>
          <a:bodyPr/>
          <a:lstStyle/>
          <a:p>
            <a:fld id="{13EB1E6E-C121-4A69-B90E-119E850AEE9C}" type="slidenum">
              <a:rPr lang="x-none" smtClean="0">
                <a:cs typeface="Arial" pitchFamily="34" charset="0"/>
              </a:rPr>
              <a:pPr/>
              <a:t>28</a:t>
            </a:fld>
            <a:endParaRPr lang="en-US" smtClean="0">
              <a:cs typeface="Arial" pitchFamily="34" charset="0"/>
            </a:endParaRPr>
          </a:p>
        </p:txBody>
      </p:sp>
      <p:pic>
        <p:nvPicPr>
          <p:cNvPr id="29700"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29701" name="Rectangle 2"/>
          <p:cNvSpPr>
            <a:spLocks noGrp="1" noChangeArrowheads="1"/>
          </p:cNvSpPr>
          <p:nvPr>
            <p:ph type="title"/>
          </p:nvPr>
        </p:nvSpPr>
        <p:spPr/>
        <p:txBody>
          <a:bodyPr/>
          <a:lstStyle/>
          <a:p>
            <a:r>
              <a:rPr lang="en-US" smtClean="0"/>
              <a:t>Performance</a:t>
            </a:r>
          </a:p>
        </p:txBody>
      </p:sp>
      <p:sp>
        <p:nvSpPr>
          <p:cNvPr id="29702" name="Rectangle 3"/>
          <p:cNvSpPr>
            <a:spLocks noGrp="1" noChangeArrowheads="1"/>
          </p:cNvSpPr>
          <p:nvPr>
            <p:ph type="body" idx="1"/>
          </p:nvPr>
        </p:nvSpPr>
        <p:spPr/>
        <p:txBody>
          <a:bodyPr/>
          <a:lstStyle/>
          <a:p>
            <a:r>
              <a:rPr lang="en-US" dirty="0" smtClean="0"/>
              <a:t>Experiment</a:t>
            </a:r>
          </a:p>
          <a:p>
            <a:pPr lvl="1"/>
            <a:r>
              <a:rPr lang="en-US" i="1" dirty="0" smtClean="0">
                <a:solidFill>
                  <a:schemeClr val="tx1"/>
                </a:solidFill>
              </a:rPr>
              <a:t>n</a:t>
            </a:r>
            <a:r>
              <a:rPr lang="en-US" dirty="0" smtClean="0">
                <a:solidFill>
                  <a:schemeClr val="tx1"/>
                </a:solidFill>
              </a:rPr>
              <a:t> </a:t>
            </a:r>
            <a:r>
              <a:rPr lang="en-US" dirty="0" smtClean="0"/>
              <a:t>threads</a:t>
            </a:r>
          </a:p>
          <a:p>
            <a:pPr lvl="1"/>
            <a:r>
              <a:rPr lang="en-US" dirty="0" smtClean="0"/>
              <a:t>Increment shared counter </a:t>
            </a:r>
            <a:r>
              <a:rPr lang="en-US" dirty="0" smtClean="0">
                <a:solidFill>
                  <a:schemeClr val="tx1"/>
                </a:solidFill>
              </a:rPr>
              <a:t>1 million</a:t>
            </a:r>
            <a:r>
              <a:rPr lang="en-US" dirty="0" smtClean="0"/>
              <a:t> times</a:t>
            </a:r>
          </a:p>
          <a:p>
            <a:r>
              <a:rPr lang="en-US" dirty="0" smtClean="0"/>
              <a:t>How long </a:t>
            </a:r>
            <a:r>
              <a:rPr lang="en-US" dirty="0" smtClean="0">
                <a:solidFill>
                  <a:schemeClr val="tx1"/>
                </a:solidFill>
              </a:rPr>
              <a:t>should</a:t>
            </a:r>
            <a:r>
              <a:rPr lang="en-US" dirty="0" smtClean="0"/>
              <a:t> it take?</a:t>
            </a:r>
          </a:p>
          <a:p>
            <a:r>
              <a:rPr lang="en-US" dirty="0" smtClean="0"/>
              <a:t>How long </a:t>
            </a:r>
            <a:r>
              <a:rPr lang="en-US" dirty="0" smtClean="0">
                <a:solidFill>
                  <a:schemeClr val="tx1"/>
                </a:solidFill>
              </a:rPr>
              <a:t>does</a:t>
            </a:r>
            <a:r>
              <a:rPr lang="en-US" dirty="0" smtClean="0"/>
              <a:t> it take? </a:t>
            </a:r>
          </a:p>
          <a:p>
            <a:pPr lvl="1"/>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Art of Multiprocessor Programming</a:t>
            </a:r>
          </a:p>
        </p:txBody>
      </p:sp>
      <p:sp>
        <p:nvSpPr>
          <p:cNvPr id="30723" name="Slide Number Placeholder 4"/>
          <p:cNvSpPr>
            <a:spLocks noGrp="1"/>
          </p:cNvSpPr>
          <p:nvPr>
            <p:ph type="sldNum" sz="quarter" idx="11"/>
          </p:nvPr>
        </p:nvSpPr>
        <p:spPr>
          <a:noFill/>
        </p:spPr>
        <p:txBody>
          <a:bodyPr/>
          <a:lstStyle/>
          <a:p>
            <a:fld id="{0D928460-AC7D-4102-B227-C2FC01B0CF5E}" type="slidenum">
              <a:rPr lang="x-none" smtClean="0">
                <a:cs typeface="Arial" pitchFamily="34" charset="0"/>
              </a:rPr>
              <a:pPr/>
              <a:t>29</a:t>
            </a:fld>
            <a:endParaRPr lang="en-US" smtClean="0">
              <a:cs typeface="Arial" pitchFamily="34" charset="0"/>
            </a:endParaRPr>
          </a:p>
        </p:txBody>
      </p:sp>
      <p:pic>
        <p:nvPicPr>
          <p:cNvPr id="307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0725" name="Rectangle 3"/>
          <p:cNvSpPr>
            <a:spLocks noGrp="1" noChangeArrowheads="1"/>
          </p:cNvSpPr>
          <p:nvPr>
            <p:ph type="title"/>
          </p:nvPr>
        </p:nvSpPr>
        <p:spPr/>
        <p:txBody>
          <a:bodyPr/>
          <a:lstStyle/>
          <a:p>
            <a:r>
              <a:rPr lang="en-US" smtClean="0"/>
              <a:t>Graph</a:t>
            </a:r>
          </a:p>
        </p:txBody>
      </p:sp>
      <p:sp>
        <p:nvSpPr>
          <p:cNvPr id="30726" name="Line 4"/>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0727" name="Line 5"/>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0728" name="Text Box 7"/>
          <p:cNvSpPr txBox="1">
            <a:spLocks noChangeArrowheads="1"/>
          </p:cNvSpPr>
          <p:nvPr/>
        </p:nvSpPr>
        <p:spPr bwMode="auto">
          <a:xfrm>
            <a:off x="6167424" y="3657600"/>
            <a:ext cx="1117614" cy="584775"/>
          </a:xfrm>
          <a:prstGeom prst="rect">
            <a:avLst/>
          </a:prstGeom>
          <a:noFill/>
          <a:ln w="9525">
            <a:noFill/>
            <a:miter lim="800000"/>
            <a:headEnd/>
            <a:tailEnd/>
          </a:ln>
        </p:spPr>
        <p:txBody>
          <a:bodyPr wrap="none">
            <a:spAutoFit/>
          </a:bodyPr>
          <a:lstStyle/>
          <a:p>
            <a:r>
              <a:rPr lang="en-US" sz="3200">
                <a:solidFill>
                  <a:srgbClr val="00FF00"/>
                </a:solidFill>
                <a:latin typeface="Arial" pitchFamily="34" charset="0"/>
                <a:cs typeface="Arial" pitchFamily="34" charset="0"/>
              </a:rPr>
              <a:t>ideal</a:t>
            </a:r>
          </a:p>
        </p:txBody>
      </p:sp>
      <p:sp>
        <p:nvSpPr>
          <p:cNvPr id="30729" name="Text Box 8"/>
          <p:cNvSpPr txBox="1">
            <a:spLocks noChangeArrowheads="1"/>
          </p:cNvSpPr>
          <p:nvPr/>
        </p:nvSpPr>
        <p:spPr bwMode="auto">
          <a:xfrm rot="10800000">
            <a:off x="1665844" y="2893635"/>
            <a:ext cx="738664" cy="964367"/>
          </a:xfrm>
          <a:prstGeom prst="rect">
            <a:avLst/>
          </a:prstGeom>
          <a:noFill/>
          <a:ln w="9525">
            <a:noFill/>
            <a:miter lim="800000"/>
            <a:headEnd/>
            <a:tailEnd/>
          </a:ln>
        </p:spPr>
        <p:txBody>
          <a:bodyPr vert="eaVert" wrap="none">
            <a:spAutoFit/>
          </a:bodyPr>
          <a:lstStyle/>
          <a:p>
            <a:r>
              <a:rPr lang="en-US" sz="3600" b="0" dirty="0">
                <a:solidFill>
                  <a:srgbClr val="0066CC"/>
                </a:solidFill>
                <a:latin typeface="Arial" pitchFamily="34" charset="0"/>
                <a:cs typeface="Arial" pitchFamily="34" charset="0"/>
              </a:rPr>
              <a:t>time</a:t>
            </a:r>
          </a:p>
        </p:txBody>
      </p:sp>
      <p:sp>
        <p:nvSpPr>
          <p:cNvPr id="30730" name="Text Box 9"/>
          <p:cNvSpPr txBox="1">
            <a:spLocks noChangeArrowheads="1"/>
          </p:cNvSpPr>
          <p:nvPr/>
        </p:nvSpPr>
        <p:spPr bwMode="auto">
          <a:xfrm rot="-5400000">
            <a:off x="3896281" y="4380280"/>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
        <p:nvSpPr>
          <p:cNvPr id="30731" name="Freeform 11"/>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p:spPr>
        <p:txBody>
          <a:bodyPr wrap="none" anchor="ctr"/>
          <a:lstStyle/>
          <a:p>
            <a:endParaRPr lang="en-US" dirty="0">
              <a:latin typeface="Arial" pitchFamily="34" charset="0"/>
            </a:endParaRPr>
          </a:p>
        </p:txBody>
      </p:sp>
      <p:sp>
        <p:nvSpPr>
          <p:cNvPr id="1110028" name="AutoShape 12"/>
          <p:cNvSpPr>
            <a:spLocks noChangeArrowheads="1"/>
          </p:cNvSpPr>
          <p:nvPr/>
        </p:nvSpPr>
        <p:spPr bwMode="auto">
          <a:xfrm>
            <a:off x="3481388" y="1774825"/>
            <a:ext cx="2533650" cy="1851025"/>
          </a:xfrm>
          <a:prstGeom prst="wedgeRoundRectCallout">
            <a:avLst>
              <a:gd name="adj1" fmla="val -11028"/>
              <a:gd name="adj2" fmla="val 66722"/>
              <a:gd name="adj3" fmla="val 16667"/>
            </a:avLst>
          </a:prstGeom>
          <a:noFill/>
          <a:ln w="38100">
            <a:solidFill>
              <a:srgbClr val="FF3300"/>
            </a:solidFill>
            <a:miter lim="800000"/>
            <a:headEnd/>
            <a:tailEnd/>
          </a:ln>
        </p:spPr>
        <p:txBody>
          <a:bodyPr anchor="ctr"/>
          <a:lstStyle/>
          <a:p>
            <a:pPr algn="ctr"/>
            <a:r>
              <a:rPr lang="en-US" sz="2800" b="0">
                <a:solidFill>
                  <a:srgbClr val="FF0000"/>
                </a:solidFill>
                <a:latin typeface="Arial" pitchFamily="34" charset="0"/>
                <a:cs typeface="Arial" pitchFamily="34" charset="0"/>
              </a:rPr>
              <a:t>no speedup because of sequential bottleneck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smtClean="0"/>
              <a:t>Art of Multiprocessor Programming</a:t>
            </a:r>
          </a:p>
        </p:txBody>
      </p:sp>
      <p:sp>
        <p:nvSpPr>
          <p:cNvPr id="4099" name="Slide Number Placeholder 4"/>
          <p:cNvSpPr>
            <a:spLocks noGrp="1"/>
          </p:cNvSpPr>
          <p:nvPr>
            <p:ph type="sldNum" sz="quarter" idx="11"/>
          </p:nvPr>
        </p:nvSpPr>
        <p:spPr>
          <a:noFill/>
        </p:spPr>
        <p:txBody>
          <a:bodyPr/>
          <a:lstStyle/>
          <a:p>
            <a:fld id="{5D09B487-7F00-4160-A6DA-9CE4EEF039C8}" type="slidenum">
              <a:rPr lang="x-none" smtClean="0">
                <a:cs typeface="Arial" pitchFamily="34" charset="0"/>
              </a:rPr>
              <a:pPr/>
              <a:t>3</a:t>
            </a:fld>
            <a:endParaRPr lang="en-US" smtClean="0">
              <a:cs typeface="Arial" pitchFamily="34" charset="0"/>
            </a:endParaRPr>
          </a:p>
        </p:txBody>
      </p:sp>
      <p:pic>
        <p:nvPicPr>
          <p:cNvPr id="4100"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101" name="Rectangle 2"/>
          <p:cNvSpPr>
            <a:spLocks noGrp="1" noChangeArrowheads="1"/>
          </p:cNvSpPr>
          <p:nvPr>
            <p:ph type="title"/>
          </p:nvPr>
        </p:nvSpPr>
        <p:spPr/>
        <p:txBody>
          <a:bodyPr/>
          <a:lstStyle/>
          <a:p>
            <a:r>
              <a:rPr lang="en-US" smtClean="0"/>
              <a:t>New Focus: Performance</a:t>
            </a:r>
          </a:p>
        </p:txBody>
      </p:sp>
      <p:sp>
        <p:nvSpPr>
          <p:cNvPr id="4102" name="Rectangle 3"/>
          <p:cNvSpPr>
            <a:spLocks noGrp="1" noChangeArrowheads="1"/>
          </p:cNvSpPr>
          <p:nvPr>
            <p:ph type="body" idx="1"/>
          </p:nvPr>
        </p:nvSpPr>
        <p:spPr/>
        <p:txBody>
          <a:bodyPr/>
          <a:lstStyle/>
          <a:p>
            <a:r>
              <a:rPr lang="en-US" smtClean="0"/>
              <a:t>Models</a:t>
            </a:r>
          </a:p>
          <a:p>
            <a:pPr lvl="1"/>
            <a:r>
              <a:rPr lang="en-US" smtClean="0"/>
              <a:t>More complicated </a:t>
            </a:r>
            <a:r>
              <a:rPr lang="en-US" sz="2000" smtClean="0">
                <a:solidFill>
                  <a:schemeClr val="tx1"/>
                </a:solidFill>
              </a:rPr>
              <a:t>(not the same as complex!)</a:t>
            </a:r>
          </a:p>
          <a:p>
            <a:pPr lvl="1"/>
            <a:r>
              <a:rPr lang="en-US" smtClean="0"/>
              <a:t>Still focus on principles </a:t>
            </a:r>
            <a:r>
              <a:rPr lang="en-US" sz="2000" smtClean="0">
                <a:solidFill>
                  <a:schemeClr val="tx1"/>
                </a:solidFill>
              </a:rPr>
              <a:t>(not soon obsolete)</a:t>
            </a:r>
          </a:p>
          <a:p>
            <a:r>
              <a:rPr lang="en-US" smtClean="0"/>
              <a:t>Protocols</a:t>
            </a:r>
          </a:p>
          <a:p>
            <a:pPr lvl="1"/>
            <a:r>
              <a:rPr lang="en-US" smtClean="0"/>
              <a:t>Elegant </a:t>
            </a:r>
            <a:r>
              <a:rPr lang="en-US" sz="2000" smtClean="0">
                <a:solidFill>
                  <a:schemeClr val="tx1"/>
                </a:solidFill>
              </a:rPr>
              <a:t>(in their fashion)</a:t>
            </a:r>
            <a:endParaRPr lang="en-US" smtClean="0"/>
          </a:p>
          <a:p>
            <a:pPr lvl="1"/>
            <a:r>
              <a:rPr lang="en-US" smtClean="0"/>
              <a:t>Important </a:t>
            </a:r>
            <a:r>
              <a:rPr lang="en-US" sz="2000" smtClean="0">
                <a:solidFill>
                  <a:schemeClr val="tx1"/>
                </a:solidFill>
              </a:rPr>
              <a:t>(why else would we pay attention)</a:t>
            </a:r>
            <a:endParaRPr lang="en-US" smtClean="0"/>
          </a:p>
          <a:p>
            <a:pPr lvl="1"/>
            <a:r>
              <a:rPr lang="en-US" smtClean="0"/>
              <a:t>And realistic </a:t>
            </a:r>
            <a:r>
              <a:rPr lang="en-US" sz="2000" smtClean="0">
                <a:solidFill>
                  <a:schemeClr val="tx1"/>
                </a:solidFill>
              </a:rPr>
              <a:t>(your mileage may vary)</a:t>
            </a:r>
            <a:endParaRPr lang="en-US" smtClean="0"/>
          </a:p>
          <a:p>
            <a:pPr lvl="1"/>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Art of Multiprocessor Programming</a:t>
            </a:r>
          </a:p>
        </p:txBody>
      </p:sp>
      <p:sp>
        <p:nvSpPr>
          <p:cNvPr id="31747" name="Slide Number Placeholder 4"/>
          <p:cNvSpPr>
            <a:spLocks noGrp="1"/>
          </p:cNvSpPr>
          <p:nvPr>
            <p:ph type="sldNum" sz="quarter" idx="11"/>
          </p:nvPr>
        </p:nvSpPr>
        <p:spPr>
          <a:noFill/>
        </p:spPr>
        <p:txBody>
          <a:bodyPr/>
          <a:lstStyle/>
          <a:p>
            <a:fld id="{2EA006D7-33C5-4FB2-927C-627F20B3EAAF}" type="slidenum">
              <a:rPr lang="x-none" smtClean="0">
                <a:cs typeface="Arial" pitchFamily="34" charset="0"/>
              </a:rPr>
              <a:pPr/>
              <a:t>30</a:t>
            </a:fld>
            <a:endParaRPr lang="en-US" smtClean="0">
              <a:cs typeface="Arial" pitchFamily="34" charset="0"/>
            </a:endParaRPr>
          </a:p>
        </p:txBody>
      </p:sp>
      <p:pic>
        <p:nvPicPr>
          <p:cNvPr id="317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1749" name="Rectangle 3"/>
          <p:cNvSpPr>
            <a:spLocks noGrp="1" noChangeArrowheads="1"/>
          </p:cNvSpPr>
          <p:nvPr>
            <p:ph type="title"/>
          </p:nvPr>
        </p:nvSpPr>
        <p:spPr/>
        <p:txBody>
          <a:bodyPr/>
          <a:lstStyle/>
          <a:p>
            <a:r>
              <a:rPr lang="en-US" smtClean="0"/>
              <a:t>Mystery #1</a:t>
            </a:r>
          </a:p>
        </p:txBody>
      </p:sp>
      <p:sp>
        <p:nvSpPr>
          <p:cNvPr id="31750" name="Line 4"/>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1751" name="Line 5"/>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1752" name="Text Box 7"/>
          <p:cNvSpPr txBox="1">
            <a:spLocks noChangeArrowheads="1"/>
          </p:cNvSpPr>
          <p:nvPr/>
        </p:nvSpPr>
        <p:spPr bwMode="auto">
          <a:xfrm rot="10800000">
            <a:off x="1665844" y="2893635"/>
            <a:ext cx="738664" cy="964367"/>
          </a:xfrm>
          <a:prstGeom prst="rect">
            <a:avLst/>
          </a:prstGeom>
          <a:noFill/>
          <a:ln w="9525">
            <a:noFill/>
            <a:miter lim="800000"/>
            <a:headEnd/>
            <a:tailEnd/>
          </a:ln>
        </p:spPr>
        <p:txBody>
          <a:bodyPr vert="eaVert" wrap="none">
            <a:spAutoFit/>
          </a:bodyPr>
          <a:lstStyle/>
          <a:p>
            <a:r>
              <a:rPr lang="en-US" sz="3600" b="0" dirty="0">
                <a:solidFill>
                  <a:srgbClr val="0066CC"/>
                </a:solidFill>
                <a:latin typeface="Arial" pitchFamily="34" charset="0"/>
                <a:cs typeface="Arial" pitchFamily="34" charset="0"/>
              </a:rPr>
              <a:t>time</a:t>
            </a:r>
          </a:p>
        </p:txBody>
      </p:sp>
      <p:sp>
        <p:nvSpPr>
          <p:cNvPr id="31753" name="Text Box 8"/>
          <p:cNvSpPr txBox="1">
            <a:spLocks noChangeArrowheads="1"/>
          </p:cNvSpPr>
          <p:nvPr/>
        </p:nvSpPr>
        <p:spPr bwMode="auto">
          <a:xfrm rot="-5400000">
            <a:off x="3896281" y="4380280"/>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
        <p:nvSpPr>
          <p:cNvPr id="31754" name="Text Box 10"/>
          <p:cNvSpPr txBox="1">
            <a:spLocks noChangeArrowheads="1"/>
          </p:cNvSpPr>
          <p:nvPr/>
        </p:nvSpPr>
        <p:spPr bwMode="auto">
          <a:xfrm>
            <a:off x="5964238" y="2071688"/>
            <a:ext cx="1907895" cy="2554545"/>
          </a:xfrm>
          <a:prstGeom prst="rect">
            <a:avLst/>
          </a:prstGeom>
          <a:noFill/>
          <a:ln w="9525">
            <a:noFill/>
            <a:miter lim="800000"/>
            <a:headEnd/>
            <a:tailEnd/>
          </a:ln>
        </p:spPr>
        <p:txBody>
          <a:bodyPr wrap="none">
            <a:spAutoFit/>
          </a:bodyPr>
          <a:lstStyle/>
          <a:p>
            <a:pPr algn="l"/>
            <a:r>
              <a:rPr lang="en-US" sz="3200">
                <a:solidFill>
                  <a:srgbClr val="FF9900"/>
                </a:solidFill>
                <a:latin typeface="Arial" pitchFamily="34" charset="0"/>
                <a:cs typeface="Arial" pitchFamily="34" charset="0"/>
              </a:rPr>
              <a:t>TAS lock</a:t>
            </a:r>
          </a:p>
          <a:p>
            <a:pPr algn="l"/>
            <a:endParaRPr lang="en-US" sz="3200">
              <a:solidFill>
                <a:srgbClr val="00FF00"/>
              </a:solidFill>
              <a:latin typeface="Arial" pitchFamily="34" charset="0"/>
              <a:cs typeface="Arial" pitchFamily="34" charset="0"/>
            </a:endParaRPr>
          </a:p>
          <a:p>
            <a:pPr algn="l"/>
            <a:endParaRPr lang="en-US" sz="3200">
              <a:solidFill>
                <a:srgbClr val="00FF00"/>
              </a:solidFill>
              <a:latin typeface="Arial" pitchFamily="34" charset="0"/>
              <a:cs typeface="Arial" pitchFamily="34" charset="0"/>
            </a:endParaRPr>
          </a:p>
          <a:p>
            <a:pPr algn="l"/>
            <a:r>
              <a:rPr lang="en-US" sz="3200">
                <a:solidFill>
                  <a:srgbClr val="00FF00"/>
                </a:solidFill>
                <a:latin typeface="Arial" pitchFamily="34" charset="0"/>
                <a:cs typeface="Arial" pitchFamily="34" charset="0"/>
              </a:rPr>
              <a:t>Ideal</a:t>
            </a:r>
          </a:p>
          <a:p>
            <a:pPr algn="l"/>
            <a:endParaRPr lang="en-US" sz="3200">
              <a:solidFill>
                <a:srgbClr val="FF9900"/>
              </a:solidFill>
              <a:latin typeface="Arial" pitchFamily="34" charset="0"/>
              <a:cs typeface="Arial" pitchFamily="34" charset="0"/>
            </a:endParaRPr>
          </a:p>
        </p:txBody>
      </p:sp>
      <p:sp>
        <p:nvSpPr>
          <p:cNvPr id="31756" name="Freeform 12"/>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p:spPr>
        <p:txBody>
          <a:bodyPr wrap="none" anchor="ctr"/>
          <a:lstStyle/>
          <a:p>
            <a:endParaRPr lang="en-US" dirty="0">
              <a:latin typeface="Arial" pitchFamily="34" charset="0"/>
            </a:endParaRPr>
          </a:p>
        </p:txBody>
      </p:sp>
      <p:sp>
        <p:nvSpPr>
          <p:cNvPr id="31757" name="Freeform 13"/>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p:spPr>
        <p:txBody>
          <a:bodyPr wrap="none" anchor="ctr"/>
          <a:lstStyle/>
          <a:p>
            <a:endParaRPr lang="en-US" dirty="0">
              <a:latin typeface="Arial" pitchFamily="34" charset="0"/>
            </a:endParaRPr>
          </a:p>
        </p:txBody>
      </p:sp>
      <p:sp>
        <p:nvSpPr>
          <p:cNvPr id="1196048" name="AutoShape 16"/>
          <p:cNvSpPr>
            <a:spLocks noChangeArrowheads="1"/>
          </p:cNvSpPr>
          <p:nvPr/>
        </p:nvSpPr>
        <p:spPr bwMode="auto">
          <a:xfrm>
            <a:off x="6389688" y="3724275"/>
            <a:ext cx="1971675" cy="2520950"/>
          </a:xfrm>
          <a:prstGeom prst="wedgeRoundRectCallout">
            <a:avLst>
              <a:gd name="adj1" fmla="val -118921"/>
              <a:gd name="adj2" fmla="val -89421"/>
              <a:gd name="adj3" fmla="val 16667"/>
            </a:avLst>
          </a:prstGeom>
          <a:solidFill>
            <a:schemeClr val="bg1">
              <a:alpha val="47058"/>
            </a:schemeClr>
          </a:solidFill>
          <a:ln w="38100">
            <a:solidFill>
              <a:srgbClr val="FF3300"/>
            </a:solidFill>
            <a:miter lim="800000"/>
            <a:headEnd/>
            <a:tailEnd/>
          </a:ln>
        </p:spPr>
        <p:txBody>
          <a:bodyPr anchor="ctr"/>
          <a:lstStyle/>
          <a:p>
            <a:pPr algn="ctr"/>
            <a:r>
              <a:rPr lang="en-US" sz="3200" b="0">
                <a:solidFill>
                  <a:srgbClr val="FF0000"/>
                </a:solidFill>
                <a:latin typeface="Arial" pitchFamily="34" charset="0"/>
                <a:cs typeface="Arial" pitchFamily="34" charset="0"/>
              </a:rPr>
              <a:t>What is </a:t>
            </a:r>
          </a:p>
          <a:p>
            <a:pPr algn="ctr"/>
            <a:r>
              <a:rPr lang="en-US" sz="3200" b="0">
                <a:solidFill>
                  <a:srgbClr val="FF0000"/>
                </a:solidFill>
                <a:latin typeface="Arial" pitchFamily="34" charset="0"/>
                <a:cs typeface="Arial" pitchFamily="34" charset="0"/>
              </a:rPr>
              <a:t>going 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6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Art of Multiprocessor Programming</a:t>
            </a:r>
          </a:p>
        </p:txBody>
      </p:sp>
      <p:sp>
        <p:nvSpPr>
          <p:cNvPr id="32771" name="Slide Number Placeholder 4"/>
          <p:cNvSpPr>
            <a:spLocks noGrp="1"/>
          </p:cNvSpPr>
          <p:nvPr>
            <p:ph type="sldNum" sz="quarter" idx="11"/>
          </p:nvPr>
        </p:nvSpPr>
        <p:spPr>
          <a:noFill/>
        </p:spPr>
        <p:txBody>
          <a:bodyPr/>
          <a:lstStyle/>
          <a:p>
            <a:fld id="{25B84E34-C172-42BD-BB1C-89A0274112D8}" type="slidenum">
              <a:rPr lang="x-none" smtClean="0">
                <a:cs typeface="Arial" pitchFamily="34" charset="0"/>
              </a:rPr>
              <a:pPr/>
              <a:t>31</a:t>
            </a:fld>
            <a:endParaRPr lang="en-US" smtClean="0">
              <a:cs typeface="Arial" pitchFamily="34" charset="0"/>
            </a:endParaRPr>
          </a:p>
        </p:txBody>
      </p:sp>
      <p:pic>
        <p:nvPicPr>
          <p:cNvPr id="327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2773" name="Rectangle 3"/>
          <p:cNvSpPr>
            <a:spLocks noGrp="1" noChangeArrowheads="1"/>
          </p:cNvSpPr>
          <p:nvPr>
            <p:ph type="title"/>
          </p:nvPr>
        </p:nvSpPr>
        <p:spPr/>
        <p:txBody>
          <a:bodyPr/>
          <a:lstStyle/>
          <a:p>
            <a:r>
              <a:rPr lang="en-US" sz="4000" smtClean="0"/>
              <a:t>Test-and-Test-and-Set Locks</a:t>
            </a:r>
          </a:p>
        </p:txBody>
      </p:sp>
      <p:sp>
        <p:nvSpPr>
          <p:cNvPr id="32774" name="Rectangle 4"/>
          <p:cNvSpPr>
            <a:spLocks noGrp="1" noChangeArrowheads="1"/>
          </p:cNvSpPr>
          <p:nvPr>
            <p:ph type="body" idx="1"/>
          </p:nvPr>
        </p:nvSpPr>
        <p:spPr/>
        <p:txBody>
          <a:bodyPr/>
          <a:lstStyle/>
          <a:p>
            <a:pPr>
              <a:lnSpc>
                <a:spcPct val="90000"/>
              </a:lnSpc>
            </a:pPr>
            <a:r>
              <a:rPr lang="en-US" smtClean="0"/>
              <a:t>Lurking stage</a:t>
            </a:r>
          </a:p>
          <a:p>
            <a:pPr lvl="1">
              <a:lnSpc>
                <a:spcPct val="90000"/>
              </a:lnSpc>
            </a:pPr>
            <a:r>
              <a:rPr lang="en-US" smtClean="0"/>
              <a:t>Wait until lock “looks” free</a:t>
            </a:r>
          </a:p>
          <a:p>
            <a:pPr lvl="1">
              <a:lnSpc>
                <a:spcPct val="90000"/>
              </a:lnSpc>
            </a:pPr>
            <a:r>
              <a:rPr lang="en-US" smtClean="0"/>
              <a:t>Spin while read returns </a:t>
            </a:r>
            <a:r>
              <a:rPr lang="en-US" smtClean="0">
                <a:solidFill>
                  <a:schemeClr val="tx1"/>
                </a:solidFill>
              </a:rPr>
              <a:t>true </a:t>
            </a:r>
            <a:r>
              <a:rPr lang="en-US" smtClean="0"/>
              <a:t>(lock taken)</a:t>
            </a:r>
          </a:p>
          <a:p>
            <a:pPr>
              <a:lnSpc>
                <a:spcPct val="90000"/>
              </a:lnSpc>
            </a:pPr>
            <a:r>
              <a:rPr lang="en-US" smtClean="0"/>
              <a:t>Pouncing state</a:t>
            </a:r>
          </a:p>
          <a:p>
            <a:pPr lvl="1">
              <a:lnSpc>
                <a:spcPct val="90000"/>
              </a:lnSpc>
            </a:pPr>
            <a:r>
              <a:rPr lang="en-US" smtClean="0"/>
              <a:t>As soon as lock “looks” available</a:t>
            </a:r>
          </a:p>
          <a:p>
            <a:pPr lvl="1">
              <a:lnSpc>
                <a:spcPct val="90000"/>
              </a:lnSpc>
            </a:pPr>
            <a:r>
              <a:rPr lang="en-US" smtClean="0"/>
              <a:t>Read returns </a:t>
            </a:r>
            <a:r>
              <a:rPr lang="en-US" smtClean="0">
                <a:solidFill>
                  <a:schemeClr val="tx1"/>
                </a:solidFill>
              </a:rPr>
              <a:t>false </a:t>
            </a:r>
            <a:r>
              <a:rPr lang="en-US" smtClean="0"/>
              <a:t>(lock free)</a:t>
            </a:r>
          </a:p>
          <a:p>
            <a:pPr lvl="1">
              <a:lnSpc>
                <a:spcPct val="90000"/>
              </a:lnSpc>
            </a:pPr>
            <a:r>
              <a:rPr lang="en-US" smtClean="0"/>
              <a:t>Call TAS to acquire lock</a:t>
            </a:r>
          </a:p>
          <a:p>
            <a:pPr lvl="1">
              <a:lnSpc>
                <a:spcPct val="90000"/>
              </a:lnSpc>
            </a:pPr>
            <a:r>
              <a:rPr lang="en-US" smtClean="0"/>
              <a:t>If TAS loses, back to lurking</a:t>
            </a:r>
          </a:p>
          <a:p>
            <a:pPr lvl="2">
              <a:lnSpc>
                <a:spcPct val="90000"/>
              </a:lnSpc>
              <a:buFontTx/>
              <a:buNone/>
            </a:pPr>
            <a:endParaRPr lang="en-US" smtClean="0">
              <a:solidFill>
                <a:schemeClr val="tx1"/>
              </a:solidFill>
            </a:endParaRPr>
          </a:p>
          <a:p>
            <a:pPr>
              <a:lnSpc>
                <a:spcPct val="90000"/>
              </a:lnSpc>
            </a:pP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Art of Multiprocessor Programming</a:t>
            </a:r>
          </a:p>
        </p:txBody>
      </p:sp>
      <p:sp>
        <p:nvSpPr>
          <p:cNvPr id="33795" name="Slide Number Placeholder 4"/>
          <p:cNvSpPr>
            <a:spLocks noGrp="1"/>
          </p:cNvSpPr>
          <p:nvPr>
            <p:ph type="sldNum" sz="quarter" idx="11"/>
          </p:nvPr>
        </p:nvSpPr>
        <p:spPr>
          <a:noFill/>
        </p:spPr>
        <p:txBody>
          <a:bodyPr/>
          <a:lstStyle/>
          <a:p>
            <a:fld id="{2D718A7D-2F8C-45A0-9ACF-678F1667E464}" type="slidenum">
              <a:rPr lang="x-none" smtClean="0">
                <a:cs typeface="Arial" pitchFamily="34" charset="0"/>
              </a:rPr>
              <a:pPr/>
              <a:t>32</a:t>
            </a:fld>
            <a:endParaRPr lang="en-US" smtClean="0">
              <a:cs typeface="Arial" pitchFamily="34" charset="0"/>
            </a:endParaRPr>
          </a:p>
        </p:txBody>
      </p:sp>
      <p:sp>
        <p:nvSpPr>
          <p:cNvPr id="33796" name="Rectangle 3"/>
          <p:cNvSpPr>
            <a:spLocks noGrp="1" noChangeArrowheads="1"/>
          </p:cNvSpPr>
          <p:nvPr>
            <p:ph type="title"/>
          </p:nvPr>
        </p:nvSpPr>
        <p:spPr/>
        <p:txBody>
          <a:bodyPr/>
          <a:lstStyle/>
          <a:p>
            <a:r>
              <a:rPr lang="en-US" smtClean="0"/>
              <a:t>Test-and-test-and-set Lock</a:t>
            </a:r>
          </a:p>
        </p:txBody>
      </p:sp>
      <p:sp>
        <p:nvSpPr>
          <p:cNvPr id="33797" name="Rectangle 4"/>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tx1"/>
                </a:solidFill>
                <a:latin typeface="Courier New" pitchFamily="49" charset="0"/>
                <a:cs typeface="Courier New" pitchFamily="49" charset="0"/>
              </a:rPr>
              <a:t>class</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TTASlock</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 state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new</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AtomicBoolean</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false</a:t>
            </a:r>
            <a:r>
              <a:rPr lang="en-US" sz="2400" dirty="0">
                <a:latin typeface="Courier New" pitchFamily="49" charset="0"/>
                <a:cs typeface="Courier New" pitchFamily="49" charset="0"/>
              </a:rPr>
              <a:t>);</a:t>
            </a:r>
          </a:p>
          <a:p>
            <a:pPr marL="342900" indent="-342900" algn="l">
              <a:lnSpc>
                <a:spcPct val="70000"/>
              </a:lnSpc>
              <a:spcBef>
                <a:spcPct val="20000"/>
              </a:spcBef>
            </a:pPr>
            <a:endParaRPr lang="en-US" sz="2400" dirty="0">
              <a:latin typeface="Courier New" pitchFamily="49" charset="0"/>
              <a:cs typeface="Courier New" pitchFamily="49" charset="0"/>
            </a:endParaRP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void</a:t>
            </a:r>
            <a:r>
              <a:rPr lang="en-US" sz="2400" dirty="0">
                <a:latin typeface="Courier New" pitchFamily="49" charset="0"/>
                <a:cs typeface="Courier New" pitchFamily="49" charset="0"/>
              </a:rPr>
              <a:t> lock()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while</a:t>
            </a: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while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if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return</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endParaRPr lang="en-US" sz="2400" dirty="0">
              <a:solidFill>
                <a:schemeClr val="folHlink"/>
              </a:solidFill>
              <a:latin typeface="Courier New" pitchFamily="49"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Art of Multiprocessor Programming</a:t>
            </a:r>
          </a:p>
        </p:txBody>
      </p:sp>
      <p:sp>
        <p:nvSpPr>
          <p:cNvPr id="34819" name="Slide Number Placeholder 4"/>
          <p:cNvSpPr>
            <a:spLocks noGrp="1"/>
          </p:cNvSpPr>
          <p:nvPr>
            <p:ph type="sldNum" sz="quarter" idx="11"/>
          </p:nvPr>
        </p:nvSpPr>
        <p:spPr>
          <a:noFill/>
        </p:spPr>
        <p:txBody>
          <a:bodyPr/>
          <a:lstStyle/>
          <a:p>
            <a:fld id="{BB28B5AB-B56F-4B58-814F-02195750B735}" type="slidenum">
              <a:rPr lang="x-none" smtClean="0">
                <a:cs typeface="Arial" pitchFamily="34" charset="0"/>
              </a:rPr>
              <a:pPr/>
              <a:t>33</a:t>
            </a:fld>
            <a:endParaRPr lang="en-US" smtClean="0">
              <a:cs typeface="Arial" pitchFamily="34" charset="0"/>
            </a:endParaRPr>
          </a:p>
        </p:txBody>
      </p:sp>
      <p:sp>
        <p:nvSpPr>
          <p:cNvPr id="34820" name="Rectangle 2"/>
          <p:cNvSpPr>
            <a:spLocks noGrp="1" noChangeArrowheads="1"/>
          </p:cNvSpPr>
          <p:nvPr>
            <p:ph type="title"/>
          </p:nvPr>
        </p:nvSpPr>
        <p:spPr/>
        <p:txBody>
          <a:bodyPr/>
          <a:lstStyle/>
          <a:p>
            <a:r>
              <a:rPr lang="en-US" smtClean="0"/>
              <a:t>Test-and-test-and-set Lock</a:t>
            </a:r>
          </a:p>
        </p:txBody>
      </p:sp>
      <p:sp>
        <p:nvSpPr>
          <p:cNvPr id="34821"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class </a:t>
            </a:r>
            <a:r>
              <a:rPr lang="en-US" sz="2400" dirty="0" err="1">
                <a:solidFill>
                  <a:schemeClr val="folHlink"/>
                </a:solidFill>
                <a:latin typeface="Courier New" pitchFamily="49" charset="0"/>
                <a:cs typeface="Courier New" pitchFamily="49" charset="0"/>
              </a:rPr>
              <a:t>TTASlock</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state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new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endParaRPr lang="en-US" sz="2400" dirty="0">
              <a:solidFill>
                <a:schemeClr val="folHlink"/>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while (true)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while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t>
            </a:r>
            <a:r>
              <a:rPr lang="en-US" sz="2400" dirty="0">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if (!</a:t>
            </a:r>
            <a:r>
              <a:rPr lang="en-US" sz="2400" dirty="0" err="1">
                <a:solidFill>
                  <a:schemeClr val="folHlink"/>
                </a:solidFill>
                <a:latin typeface="Courier New" pitchFamily="49" charset="0"/>
                <a:cs typeface="Courier New" pitchFamily="49" charset="0"/>
              </a:rPr>
              <a:t>state.getAndSet</a:t>
            </a:r>
            <a:r>
              <a:rPr lang="en-US" sz="2400" dirty="0">
                <a:solidFill>
                  <a:schemeClr val="folHlink"/>
                </a:solidFill>
                <a:latin typeface="Courier New" pitchFamily="49" charset="0"/>
                <a:cs typeface="Courier New" pitchFamily="49" charset="0"/>
              </a:rPr>
              <a:t>(true))</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return;</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endParaRPr lang="en-US" sz="2400" dirty="0">
              <a:solidFill>
                <a:schemeClr val="folHlink"/>
              </a:solidFill>
              <a:latin typeface="Courier New" pitchFamily="49" charset="0"/>
            </a:endParaRPr>
          </a:p>
        </p:txBody>
      </p:sp>
      <p:sp>
        <p:nvSpPr>
          <p:cNvPr id="34822" name="AutoShape 5"/>
          <p:cNvSpPr>
            <a:spLocks noChangeArrowheads="1"/>
          </p:cNvSpPr>
          <p:nvPr/>
        </p:nvSpPr>
        <p:spPr bwMode="auto">
          <a:xfrm>
            <a:off x="1377950" y="3890963"/>
            <a:ext cx="4394200" cy="433387"/>
          </a:xfrm>
          <a:prstGeom prst="wedgeRoundRectCallout">
            <a:avLst>
              <a:gd name="adj1" fmla="val 13403"/>
              <a:gd name="adj2" fmla="val 23461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34823" name="Text Box 6"/>
          <p:cNvSpPr txBox="1">
            <a:spLocks noChangeArrowheads="1"/>
          </p:cNvSpPr>
          <p:nvPr/>
        </p:nvSpPr>
        <p:spPr bwMode="auto">
          <a:xfrm>
            <a:off x="3055769" y="4984750"/>
            <a:ext cx="4994444" cy="584775"/>
          </a:xfrm>
          <a:prstGeom prst="rect">
            <a:avLst/>
          </a:prstGeom>
          <a:no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Wait until lock looks free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Art of Multiprocessor Programming</a:t>
            </a:r>
          </a:p>
        </p:txBody>
      </p:sp>
      <p:sp>
        <p:nvSpPr>
          <p:cNvPr id="35843" name="Slide Number Placeholder 4"/>
          <p:cNvSpPr>
            <a:spLocks noGrp="1"/>
          </p:cNvSpPr>
          <p:nvPr>
            <p:ph type="sldNum" sz="quarter" idx="11"/>
          </p:nvPr>
        </p:nvSpPr>
        <p:spPr>
          <a:noFill/>
        </p:spPr>
        <p:txBody>
          <a:bodyPr/>
          <a:lstStyle/>
          <a:p>
            <a:fld id="{18BB15EF-6CCB-4CBB-BC49-D505B231F29B}" type="slidenum">
              <a:rPr lang="x-none" smtClean="0">
                <a:cs typeface="Arial" pitchFamily="34" charset="0"/>
              </a:rPr>
              <a:pPr/>
              <a:t>34</a:t>
            </a:fld>
            <a:endParaRPr lang="en-US" smtClean="0">
              <a:cs typeface="Arial" pitchFamily="34" charset="0"/>
            </a:endParaRPr>
          </a:p>
        </p:txBody>
      </p:sp>
      <p:sp>
        <p:nvSpPr>
          <p:cNvPr id="35844" name="Rectangle 2"/>
          <p:cNvSpPr>
            <a:spLocks noGrp="1" noChangeArrowheads="1"/>
          </p:cNvSpPr>
          <p:nvPr>
            <p:ph type="title"/>
          </p:nvPr>
        </p:nvSpPr>
        <p:spPr/>
        <p:txBody>
          <a:bodyPr/>
          <a:lstStyle/>
          <a:p>
            <a:r>
              <a:rPr lang="en-US" smtClean="0"/>
              <a:t>Test-and-test-and-set Lock</a:t>
            </a:r>
          </a:p>
        </p:txBody>
      </p:sp>
      <p:sp>
        <p:nvSpPr>
          <p:cNvPr id="35845" name="Rectangle 3"/>
          <p:cNvSpPr>
            <a:spLocks noChangeArrowheads="1"/>
          </p:cNvSpPr>
          <p:nvPr/>
        </p:nvSpPr>
        <p:spPr bwMode="auto">
          <a:xfrm>
            <a:off x="947738" y="1981200"/>
            <a:ext cx="7153275" cy="3674852"/>
          </a:xfrm>
          <a:prstGeom prst="rect">
            <a:avLst/>
          </a:prstGeom>
          <a:solidFill>
            <a:srgbClr val="FFFFCC"/>
          </a:solidFill>
          <a:ln w="9525">
            <a:noFill/>
            <a:miter lim="800000"/>
            <a:headEnd/>
            <a:tailEnd/>
          </a:ln>
        </p:spPr>
        <p:txBody>
          <a:bodyPr>
            <a:spAutoFit/>
          </a:bodyPr>
          <a:lstStyle/>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class </a:t>
            </a:r>
            <a:r>
              <a:rPr lang="en-US" sz="2400" dirty="0" err="1">
                <a:solidFill>
                  <a:schemeClr val="folHlink"/>
                </a:solidFill>
                <a:latin typeface="Courier New" pitchFamily="49" charset="0"/>
                <a:cs typeface="Courier New" pitchFamily="49" charset="0"/>
              </a:rPr>
              <a:t>TTASlock</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 state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new </a:t>
            </a:r>
            <a:r>
              <a:rPr lang="en-US" sz="2400" dirty="0" err="1">
                <a:solidFill>
                  <a:schemeClr val="folHlink"/>
                </a:solidFill>
                <a:latin typeface="Courier New" pitchFamily="49" charset="0"/>
                <a:cs typeface="Courier New" pitchFamily="49" charset="0"/>
              </a:rPr>
              <a:t>AtomicBoolean</a:t>
            </a:r>
            <a:r>
              <a:rPr lang="en-US" sz="2400" dirty="0">
                <a:solidFill>
                  <a:schemeClr val="folHlink"/>
                </a:solidFill>
                <a:latin typeface="Courier New" pitchFamily="49" charset="0"/>
                <a:cs typeface="Courier New" pitchFamily="49" charset="0"/>
              </a:rPr>
              <a:t>(false);</a:t>
            </a:r>
          </a:p>
          <a:p>
            <a:pPr marL="342900" indent="-342900" algn="l">
              <a:lnSpc>
                <a:spcPct val="70000"/>
              </a:lnSpc>
              <a:spcBef>
                <a:spcPct val="20000"/>
              </a:spcBef>
            </a:pPr>
            <a:endParaRPr lang="en-US" sz="2400" dirty="0">
              <a:solidFill>
                <a:schemeClr val="folHlink"/>
              </a:solidFill>
              <a:latin typeface="Courier New" pitchFamily="49" charset="0"/>
              <a:cs typeface="Courier New" pitchFamily="49" charset="0"/>
            </a:endParaRP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void lock()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while (true) {</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while (</a:t>
            </a:r>
            <a:r>
              <a:rPr lang="en-US" sz="2400" dirty="0" err="1">
                <a:solidFill>
                  <a:schemeClr val="folHlink"/>
                </a:solidFill>
                <a:latin typeface="Courier New" pitchFamily="49" charset="0"/>
                <a:cs typeface="Courier New" pitchFamily="49" charset="0"/>
              </a:rPr>
              <a:t>state.get</a:t>
            </a:r>
            <a:r>
              <a:rPr lang="en-US" sz="2400" dirty="0">
                <a:solidFill>
                  <a:schemeClr val="folHlink"/>
                </a:solidFill>
                <a:latin typeface="Courier New" pitchFamily="49" charset="0"/>
                <a:cs typeface="Courier New" pitchFamily="49" charset="0"/>
              </a:rPr>
              <a:t>()) {}</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if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state.getAndSet</a:t>
            </a:r>
            <a:r>
              <a:rPr lang="en-US" sz="2400" dirty="0">
                <a:latin typeface="Courier New" pitchFamily="49" charset="0"/>
                <a:cs typeface="Courier New" pitchFamily="49" charset="0"/>
              </a:rPr>
              <a:t>(</a:t>
            </a:r>
            <a:r>
              <a:rPr lang="en-US" sz="2400" dirty="0">
                <a:solidFill>
                  <a:schemeClr val="tx1"/>
                </a:solidFill>
                <a:latin typeface="Courier New" pitchFamily="49" charset="0"/>
                <a:cs typeface="Courier New" pitchFamily="49" charset="0"/>
              </a:rPr>
              <a:t>true</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tx1"/>
                </a:solidFill>
                <a:latin typeface="Courier New" pitchFamily="49" charset="0"/>
                <a:cs typeface="Courier New" pitchFamily="49" charset="0"/>
              </a:rPr>
              <a:t>return</a:t>
            </a:r>
            <a:r>
              <a:rPr lang="en-US" sz="2400" dirty="0">
                <a:latin typeface="Courier New" pitchFamily="49" charset="0"/>
                <a:cs typeface="Courier New" pitchFamily="49" charset="0"/>
              </a:rPr>
              <a:t>;</a:t>
            </a:r>
          </a:p>
          <a:p>
            <a:pPr marL="342900" indent="-342900" algn="l">
              <a:lnSpc>
                <a:spcPct val="70000"/>
              </a:lnSpc>
              <a:spcBef>
                <a:spcPct val="20000"/>
              </a:spcBef>
            </a:pPr>
            <a:r>
              <a:rPr lang="en-US" sz="2400" dirty="0">
                <a:latin typeface="Courier New" pitchFamily="49" charset="0"/>
                <a:cs typeface="Courier New" pitchFamily="49" charset="0"/>
              </a:rPr>
              <a:t> </a:t>
            </a:r>
            <a:r>
              <a:rPr lang="en-US" sz="2400" dirty="0">
                <a:solidFill>
                  <a:schemeClr val="folHlink"/>
                </a:solidFill>
                <a:latin typeface="Courier New" pitchFamily="49" charset="0"/>
                <a:cs typeface="Courier New" pitchFamily="49" charset="0"/>
              </a:rPr>
              <a:t>}</a:t>
            </a:r>
          </a:p>
          <a:p>
            <a:pPr marL="342900" indent="-342900" algn="l">
              <a:lnSpc>
                <a:spcPct val="70000"/>
              </a:lnSpc>
              <a:spcBef>
                <a:spcPct val="20000"/>
              </a:spcBef>
            </a:pPr>
            <a:r>
              <a:rPr lang="en-US" sz="2400" dirty="0">
                <a:solidFill>
                  <a:schemeClr val="folHlink"/>
                </a:solidFill>
                <a:latin typeface="Courier New" pitchFamily="49" charset="0"/>
                <a:cs typeface="Courier New" pitchFamily="49" charset="0"/>
              </a:rPr>
              <a:t>} </a:t>
            </a:r>
            <a:endParaRPr lang="en-US" sz="2400" dirty="0">
              <a:solidFill>
                <a:schemeClr val="folHlink"/>
              </a:solidFill>
              <a:latin typeface="Courier New" pitchFamily="49" charset="0"/>
            </a:endParaRPr>
          </a:p>
        </p:txBody>
      </p:sp>
      <p:sp>
        <p:nvSpPr>
          <p:cNvPr id="35846" name="AutoShape 5"/>
          <p:cNvSpPr>
            <a:spLocks noChangeArrowheads="1"/>
          </p:cNvSpPr>
          <p:nvPr/>
        </p:nvSpPr>
        <p:spPr bwMode="auto">
          <a:xfrm>
            <a:off x="1484313" y="4241800"/>
            <a:ext cx="5370512" cy="754063"/>
          </a:xfrm>
          <a:prstGeom prst="wedgeRoundRectCallout">
            <a:avLst>
              <a:gd name="adj1" fmla="val 31111"/>
              <a:gd name="adj2" fmla="val -140949"/>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35847" name="Text Box 6"/>
          <p:cNvSpPr txBox="1">
            <a:spLocks noChangeArrowheads="1"/>
          </p:cNvSpPr>
          <p:nvPr/>
        </p:nvSpPr>
        <p:spPr bwMode="auto">
          <a:xfrm>
            <a:off x="5287963" y="2851150"/>
            <a:ext cx="3357562" cy="1066800"/>
          </a:xfrm>
          <a:prstGeom prst="rect">
            <a:avLst/>
          </a:prstGeom>
          <a:noFill/>
          <a:ln w="9525">
            <a:noFill/>
            <a:miter lim="800000"/>
            <a:headEnd/>
            <a:tailEnd/>
          </a:ln>
        </p:spPr>
        <p:txBody>
          <a:bodyPr>
            <a:spAutoFit/>
          </a:bodyPr>
          <a:lstStyle/>
          <a:p>
            <a:pPr algn="ctr"/>
            <a:r>
              <a:rPr lang="en-US" sz="3200" dirty="0">
                <a:solidFill>
                  <a:srgbClr val="FF3300"/>
                </a:solidFill>
                <a:latin typeface="Arial" pitchFamily="34" charset="0"/>
                <a:cs typeface="Arial" pitchFamily="34" charset="0"/>
              </a:rPr>
              <a:t>Then try to acquire it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Art of Multiprocessor Programming</a:t>
            </a:r>
          </a:p>
        </p:txBody>
      </p:sp>
      <p:sp>
        <p:nvSpPr>
          <p:cNvPr id="36867" name="Slide Number Placeholder 4"/>
          <p:cNvSpPr>
            <a:spLocks noGrp="1"/>
          </p:cNvSpPr>
          <p:nvPr>
            <p:ph type="sldNum" sz="quarter" idx="11"/>
          </p:nvPr>
        </p:nvSpPr>
        <p:spPr>
          <a:noFill/>
        </p:spPr>
        <p:txBody>
          <a:bodyPr/>
          <a:lstStyle/>
          <a:p>
            <a:fld id="{C074134D-A74C-40EF-B95A-9A575515CBB1}" type="slidenum">
              <a:rPr lang="x-none" smtClean="0">
                <a:cs typeface="Arial" pitchFamily="34" charset="0"/>
              </a:rPr>
              <a:pPr/>
              <a:t>35</a:t>
            </a:fld>
            <a:endParaRPr lang="en-US" smtClean="0">
              <a:cs typeface="Arial" pitchFamily="34" charset="0"/>
            </a:endParaRPr>
          </a:p>
        </p:txBody>
      </p:sp>
      <p:pic>
        <p:nvPicPr>
          <p:cNvPr id="36868" name="Picture 1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6869" name="Rectangle 2"/>
          <p:cNvSpPr>
            <a:spLocks noGrp="1" noChangeArrowheads="1"/>
          </p:cNvSpPr>
          <p:nvPr>
            <p:ph type="title"/>
          </p:nvPr>
        </p:nvSpPr>
        <p:spPr/>
        <p:txBody>
          <a:bodyPr/>
          <a:lstStyle/>
          <a:p>
            <a:r>
              <a:rPr lang="en-US" smtClean="0"/>
              <a:t>Mystery #2</a:t>
            </a:r>
          </a:p>
        </p:txBody>
      </p:sp>
      <p:sp>
        <p:nvSpPr>
          <p:cNvPr id="36870" name="Line 3"/>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6871" name="Line 4"/>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p:spPr>
        <p:txBody>
          <a:bodyPr wrap="none" anchor="ctr"/>
          <a:lstStyle/>
          <a:p>
            <a:endParaRPr lang="en-US" dirty="0">
              <a:latin typeface="Arial" pitchFamily="34" charset="0"/>
            </a:endParaRPr>
          </a:p>
        </p:txBody>
      </p:sp>
      <p:sp>
        <p:nvSpPr>
          <p:cNvPr id="36872" name="Text Box 6"/>
          <p:cNvSpPr txBox="1">
            <a:spLocks noChangeArrowheads="1"/>
          </p:cNvSpPr>
          <p:nvPr/>
        </p:nvSpPr>
        <p:spPr bwMode="auto">
          <a:xfrm>
            <a:off x="5948363" y="1898650"/>
            <a:ext cx="1914883" cy="2677656"/>
          </a:xfrm>
          <a:prstGeom prst="rect">
            <a:avLst/>
          </a:prstGeom>
          <a:noFill/>
          <a:ln w="9525">
            <a:noFill/>
            <a:miter lim="800000"/>
            <a:headEnd/>
            <a:tailEnd/>
          </a:ln>
        </p:spPr>
        <p:txBody>
          <a:bodyPr wrap="none">
            <a:spAutoFit/>
          </a:bodyPr>
          <a:lstStyle/>
          <a:p>
            <a:pPr algn="l"/>
            <a:r>
              <a:rPr lang="en-US" sz="2800" dirty="0">
                <a:solidFill>
                  <a:srgbClr val="FF9900"/>
                </a:solidFill>
                <a:latin typeface="Arial" pitchFamily="34" charset="0"/>
                <a:cs typeface="Arial" pitchFamily="34" charset="0"/>
              </a:rPr>
              <a:t>TAS lock</a:t>
            </a:r>
          </a:p>
          <a:p>
            <a:pPr algn="l"/>
            <a:endParaRPr lang="en-US" sz="2800" dirty="0">
              <a:solidFill>
                <a:srgbClr val="FF9900"/>
              </a:solidFill>
              <a:latin typeface="Arial" pitchFamily="34" charset="0"/>
              <a:cs typeface="Arial" pitchFamily="34" charset="0"/>
            </a:endParaRPr>
          </a:p>
          <a:p>
            <a:pPr algn="l"/>
            <a:r>
              <a:rPr lang="en-US" sz="2800" dirty="0">
                <a:solidFill>
                  <a:srgbClr val="FF3300"/>
                </a:solidFill>
                <a:latin typeface="Arial" pitchFamily="34" charset="0"/>
                <a:cs typeface="Arial" pitchFamily="34" charset="0"/>
              </a:rPr>
              <a:t>TTAS lock</a:t>
            </a:r>
          </a:p>
          <a:p>
            <a:pPr algn="l"/>
            <a:endParaRPr lang="en-US" sz="2800" dirty="0">
              <a:solidFill>
                <a:srgbClr val="00FF00"/>
              </a:solidFill>
              <a:latin typeface="Arial" pitchFamily="34" charset="0"/>
              <a:cs typeface="Arial" pitchFamily="34" charset="0"/>
            </a:endParaRPr>
          </a:p>
          <a:p>
            <a:pPr algn="l"/>
            <a:r>
              <a:rPr lang="en-US" sz="2800" dirty="0">
                <a:solidFill>
                  <a:srgbClr val="00FF00"/>
                </a:solidFill>
                <a:latin typeface="Arial" pitchFamily="34" charset="0"/>
                <a:cs typeface="Arial" pitchFamily="34" charset="0"/>
              </a:rPr>
              <a:t>Ideal</a:t>
            </a:r>
          </a:p>
          <a:p>
            <a:pPr algn="l"/>
            <a:endParaRPr lang="en-US" sz="2800" dirty="0">
              <a:solidFill>
                <a:srgbClr val="FF3300"/>
              </a:solidFill>
              <a:latin typeface="Arial" pitchFamily="34" charset="0"/>
              <a:cs typeface="Arial" pitchFamily="34" charset="0"/>
            </a:endParaRPr>
          </a:p>
        </p:txBody>
      </p:sp>
      <p:sp>
        <p:nvSpPr>
          <p:cNvPr id="36873" name="Text Box 7"/>
          <p:cNvSpPr txBox="1">
            <a:spLocks noChangeArrowheads="1"/>
          </p:cNvSpPr>
          <p:nvPr/>
        </p:nvSpPr>
        <p:spPr bwMode="auto">
          <a:xfrm rot="10800000">
            <a:off x="1665844" y="2893635"/>
            <a:ext cx="738664" cy="964367"/>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time</a:t>
            </a:r>
          </a:p>
        </p:txBody>
      </p:sp>
      <p:sp>
        <p:nvSpPr>
          <p:cNvPr id="36874" name="Text Box 8"/>
          <p:cNvSpPr txBox="1">
            <a:spLocks noChangeArrowheads="1"/>
          </p:cNvSpPr>
          <p:nvPr/>
        </p:nvSpPr>
        <p:spPr bwMode="auto">
          <a:xfrm rot="-5400000">
            <a:off x="3896281" y="4380280"/>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
        <p:nvSpPr>
          <p:cNvPr id="36875" name="Freeform 13"/>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p:spPr>
        <p:txBody>
          <a:bodyPr wrap="none" anchor="ctr"/>
          <a:lstStyle/>
          <a:p>
            <a:endParaRPr lang="en-US" dirty="0">
              <a:latin typeface="Arial" pitchFamily="34" charset="0"/>
            </a:endParaRPr>
          </a:p>
        </p:txBody>
      </p:sp>
      <p:sp>
        <p:nvSpPr>
          <p:cNvPr id="36876" name="Freeform 14"/>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p:spPr>
        <p:txBody>
          <a:bodyPr wrap="none" anchor="ctr"/>
          <a:lstStyle/>
          <a:p>
            <a:endParaRPr lang="en-US" dirty="0">
              <a:latin typeface="Arial" pitchFamily="34" charset="0"/>
            </a:endParaRPr>
          </a:p>
        </p:txBody>
      </p:sp>
      <p:sp>
        <p:nvSpPr>
          <p:cNvPr id="36877" name="Freeform 15"/>
          <p:cNvSpPr>
            <a:spLocks/>
          </p:cNvSpPr>
          <p:nvPr/>
        </p:nvSpPr>
        <p:spPr bwMode="auto">
          <a:xfrm>
            <a:off x="2911475" y="2955925"/>
            <a:ext cx="2681288" cy="990600"/>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p:spPr>
        <p:txBody>
          <a:bodyPr wrap="none" anchor="ct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Art of Multiprocessor Programming</a:t>
            </a:r>
          </a:p>
        </p:txBody>
      </p:sp>
      <p:sp>
        <p:nvSpPr>
          <p:cNvPr id="37891" name="Slide Number Placeholder 4"/>
          <p:cNvSpPr>
            <a:spLocks noGrp="1"/>
          </p:cNvSpPr>
          <p:nvPr>
            <p:ph type="sldNum" sz="quarter" idx="11"/>
          </p:nvPr>
        </p:nvSpPr>
        <p:spPr>
          <a:noFill/>
        </p:spPr>
        <p:txBody>
          <a:bodyPr/>
          <a:lstStyle/>
          <a:p>
            <a:fld id="{9CF093A3-E913-49FF-8FB4-B53735CCB147}" type="slidenum">
              <a:rPr lang="x-none" smtClean="0">
                <a:cs typeface="Arial" pitchFamily="34" charset="0"/>
              </a:rPr>
              <a:pPr/>
              <a:t>36</a:t>
            </a:fld>
            <a:endParaRPr lang="en-US" smtClean="0">
              <a:cs typeface="Arial" pitchFamily="34" charset="0"/>
            </a:endParaRPr>
          </a:p>
        </p:txBody>
      </p:sp>
      <p:pic>
        <p:nvPicPr>
          <p:cNvPr id="3789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7893" name="Rectangle 3"/>
          <p:cNvSpPr>
            <a:spLocks noGrp="1" noChangeArrowheads="1"/>
          </p:cNvSpPr>
          <p:nvPr>
            <p:ph type="title"/>
          </p:nvPr>
        </p:nvSpPr>
        <p:spPr/>
        <p:txBody>
          <a:bodyPr/>
          <a:lstStyle/>
          <a:p>
            <a:r>
              <a:rPr lang="en-US" smtClean="0"/>
              <a:t>Mystery</a:t>
            </a:r>
          </a:p>
        </p:txBody>
      </p:sp>
      <p:sp>
        <p:nvSpPr>
          <p:cNvPr id="37894" name="Rectangle 4"/>
          <p:cNvSpPr>
            <a:spLocks noGrp="1" noChangeArrowheads="1"/>
          </p:cNvSpPr>
          <p:nvPr>
            <p:ph type="body" idx="1"/>
          </p:nvPr>
        </p:nvSpPr>
        <p:spPr/>
        <p:txBody>
          <a:bodyPr/>
          <a:lstStyle/>
          <a:p>
            <a:r>
              <a:rPr lang="en-US" smtClean="0"/>
              <a:t>Both</a:t>
            </a:r>
          </a:p>
          <a:p>
            <a:pPr lvl="1"/>
            <a:r>
              <a:rPr lang="en-US" smtClean="0"/>
              <a:t>TAS and TTAS</a:t>
            </a:r>
          </a:p>
          <a:p>
            <a:pPr lvl="1"/>
            <a:r>
              <a:rPr lang="en-US" smtClean="0"/>
              <a:t>Do the same thing (in our model)</a:t>
            </a:r>
          </a:p>
          <a:p>
            <a:r>
              <a:rPr lang="en-US" smtClean="0"/>
              <a:t>Except that	</a:t>
            </a:r>
          </a:p>
          <a:p>
            <a:pPr lvl="1"/>
            <a:r>
              <a:rPr lang="en-US" smtClean="0"/>
              <a:t>TTAS performs much better than TAS</a:t>
            </a:r>
          </a:p>
          <a:p>
            <a:pPr lvl="1"/>
            <a:r>
              <a:rPr lang="en-US" smtClean="0"/>
              <a:t>Neither approaches ideal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Art of Multiprocessor Programming</a:t>
            </a:r>
          </a:p>
        </p:txBody>
      </p:sp>
      <p:sp>
        <p:nvSpPr>
          <p:cNvPr id="38915" name="Slide Number Placeholder 4"/>
          <p:cNvSpPr>
            <a:spLocks noGrp="1"/>
          </p:cNvSpPr>
          <p:nvPr>
            <p:ph type="sldNum" sz="quarter" idx="11"/>
          </p:nvPr>
        </p:nvSpPr>
        <p:spPr>
          <a:noFill/>
        </p:spPr>
        <p:txBody>
          <a:bodyPr/>
          <a:lstStyle/>
          <a:p>
            <a:fld id="{75063ACC-AB39-45CE-BCC3-55595A9C6256}" type="slidenum">
              <a:rPr lang="x-none" smtClean="0">
                <a:cs typeface="Arial" pitchFamily="34" charset="0"/>
              </a:rPr>
              <a:pPr/>
              <a:t>37</a:t>
            </a:fld>
            <a:endParaRPr lang="en-US" smtClean="0">
              <a:cs typeface="Arial" pitchFamily="34" charset="0"/>
            </a:endParaRPr>
          </a:p>
        </p:txBody>
      </p:sp>
      <p:pic>
        <p:nvPicPr>
          <p:cNvPr id="3891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8917" name="Rectangle 3"/>
          <p:cNvSpPr>
            <a:spLocks noGrp="1" noChangeArrowheads="1"/>
          </p:cNvSpPr>
          <p:nvPr>
            <p:ph type="title"/>
          </p:nvPr>
        </p:nvSpPr>
        <p:spPr/>
        <p:txBody>
          <a:bodyPr/>
          <a:lstStyle/>
          <a:p>
            <a:r>
              <a:rPr lang="en-US" smtClean="0"/>
              <a:t>Opinion</a:t>
            </a:r>
          </a:p>
        </p:txBody>
      </p:sp>
      <p:sp>
        <p:nvSpPr>
          <p:cNvPr id="38918" name="Rectangle 4"/>
          <p:cNvSpPr>
            <a:spLocks noGrp="1" noChangeArrowheads="1"/>
          </p:cNvSpPr>
          <p:nvPr>
            <p:ph type="body" idx="1"/>
          </p:nvPr>
        </p:nvSpPr>
        <p:spPr/>
        <p:txBody>
          <a:bodyPr/>
          <a:lstStyle/>
          <a:p>
            <a:r>
              <a:rPr lang="en-US" smtClean="0"/>
              <a:t>Our memory abstraction is </a:t>
            </a:r>
            <a:r>
              <a:rPr lang="en-US" smtClean="0">
                <a:solidFill>
                  <a:schemeClr val="tx2"/>
                </a:solidFill>
              </a:rPr>
              <a:t>broken</a:t>
            </a:r>
          </a:p>
          <a:p>
            <a:r>
              <a:rPr lang="en-US" smtClean="0"/>
              <a:t>TAS &amp; TTAS methods</a:t>
            </a:r>
          </a:p>
          <a:p>
            <a:pPr lvl="1"/>
            <a:r>
              <a:rPr lang="en-US" smtClean="0"/>
              <a:t>Are provably the same </a:t>
            </a:r>
            <a:r>
              <a:rPr lang="en-US" sz="2000" smtClean="0">
                <a:solidFill>
                  <a:schemeClr val="tx1"/>
                </a:solidFill>
              </a:rPr>
              <a:t>(in our model)</a:t>
            </a:r>
          </a:p>
          <a:p>
            <a:pPr lvl="1"/>
            <a:r>
              <a:rPr lang="en-US" smtClean="0"/>
              <a:t>Except they aren’t </a:t>
            </a:r>
            <a:r>
              <a:rPr lang="en-US" sz="2000" smtClean="0">
                <a:solidFill>
                  <a:schemeClr val="tx1"/>
                </a:solidFill>
              </a:rPr>
              <a:t>(in field tests)</a:t>
            </a:r>
          </a:p>
          <a:p>
            <a:r>
              <a:rPr lang="en-US" smtClean="0"/>
              <a:t>Need a more detailed model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Art of Multiprocessor Programming</a:t>
            </a:r>
          </a:p>
        </p:txBody>
      </p:sp>
      <p:sp>
        <p:nvSpPr>
          <p:cNvPr id="39939" name="Slide Number Placeholder 4"/>
          <p:cNvSpPr>
            <a:spLocks noGrp="1"/>
          </p:cNvSpPr>
          <p:nvPr>
            <p:ph type="sldNum" sz="quarter" idx="11"/>
          </p:nvPr>
        </p:nvSpPr>
        <p:spPr>
          <a:noFill/>
        </p:spPr>
        <p:txBody>
          <a:bodyPr/>
          <a:lstStyle/>
          <a:p>
            <a:fld id="{DFE9A4A4-470D-49AC-95DA-77BA8A126B35}" type="slidenum">
              <a:rPr lang="x-none" smtClean="0">
                <a:cs typeface="Arial" pitchFamily="34" charset="0"/>
              </a:rPr>
              <a:pPr/>
              <a:t>38</a:t>
            </a:fld>
            <a:endParaRPr lang="en-US" smtClean="0">
              <a:cs typeface="Arial" pitchFamily="34" charset="0"/>
            </a:endParaRPr>
          </a:p>
        </p:txBody>
      </p:sp>
      <p:pic>
        <p:nvPicPr>
          <p:cNvPr id="39940" name="Picture 4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39941" name="Rectangle 2"/>
          <p:cNvSpPr>
            <a:spLocks noGrp="1" noChangeArrowheads="1"/>
          </p:cNvSpPr>
          <p:nvPr>
            <p:ph type="title"/>
          </p:nvPr>
        </p:nvSpPr>
        <p:spPr/>
        <p:txBody>
          <a:bodyPr/>
          <a:lstStyle/>
          <a:p>
            <a:r>
              <a:rPr lang="en-US" smtClean="0"/>
              <a:t>Bus-Based Architectures</a:t>
            </a:r>
          </a:p>
        </p:txBody>
      </p:sp>
      <p:grpSp>
        <p:nvGrpSpPr>
          <p:cNvPr id="39942" name="Group 3"/>
          <p:cNvGrpSpPr>
            <a:grpSpLocks/>
          </p:cNvGrpSpPr>
          <p:nvPr/>
        </p:nvGrpSpPr>
        <p:grpSpPr bwMode="auto">
          <a:xfrm>
            <a:off x="3732213" y="2495550"/>
            <a:ext cx="1130300" cy="1173163"/>
            <a:chOff x="2496" y="2725"/>
            <a:chExt cx="712" cy="739"/>
          </a:xfrm>
        </p:grpSpPr>
        <p:sp>
          <p:nvSpPr>
            <p:cNvPr id="39969"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39970"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39971" name="Group 6"/>
            <p:cNvGrpSpPr>
              <a:grpSpLocks/>
            </p:cNvGrpSpPr>
            <p:nvPr/>
          </p:nvGrpSpPr>
          <p:grpSpPr bwMode="auto">
            <a:xfrm>
              <a:off x="3072" y="2832"/>
              <a:ext cx="136" cy="632"/>
              <a:chOff x="3072" y="2832"/>
              <a:chExt cx="136" cy="632"/>
            </a:xfrm>
          </p:grpSpPr>
          <p:sp>
            <p:nvSpPr>
              <p:cNvPr id="39976"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77"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78"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972" name="Group 10"/>
            <p:cNvGrpSpPr>
              <a:grpSpLocks/>
            </p:cNvGrpSpPr>
            <p:nvPr/>
          </p:nvGrpSpPr>
          <p:grpSpPr bwMode="auto">
            <a:xfrm flipH="1">
              <a:off x="2496" y="2832"/>
              <a:ext cx="136" cy="632"/>
              <a:chOff x="3072" y="2832"/>
              <a:chExt cx="136" cy="632"/>
            </a:xfrm>
          </p:grpSpPr>
          <p:sp>
            <p:nvSpPr>
              <p:cNvPr id="39973"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74"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75"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39943" name="Group 14"/>
          <p:cNvGrpSpPr>
            <a:grpSpLocks/>
          </p:cNvGrpSpPr>
          <p:nvPr/>
        </p:nvGrpSpPr>
        <p:grpSpPr bwMode="auto">
          <a:xfrm>
            <a:off x="1757363" y="2441575"/>
            <a:ext cx="1358900" cy="1282700"/>
            <a:chOff x="1008" y="2720"/>
            <a:chExt cx="856" cy="808"/>
          </a:xfrm>
        </p:grpSpPr>
        <p:sp>
          <p:nvSpPr>
            <p:cNvPr id="39960"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39961"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62"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63"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64"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39965"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39966"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67"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68"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944" name="Group 24"/>
          <p:cNvGrpSpPr>
            <a:grpSpLocks/>
          </p:cNvGrpSpPr>
          <p:nvPr/>
        </p:nvGrpSpPr>
        <p:grpSpPr bwMode="auto">
          <a:xfrm flipH="1">
            <a:off x="5480050" y="2441575"/>
            <a:ext cx="1358900" cy="1282700"/>
            <a:chOff x="1008" y="2720"/>
            <a:chExt cx="856" cy="808"/>
          </a:xfrm>
        </p:grpSpPr>
        <p:sp>
          <p:nvSpPr>
            <p:cNvPr id="39951"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39952"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53"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54"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55"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39956"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39957"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58"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9959"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39945" name="AutoShape 34"/>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39946" name="Rectangle 36"/>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cs typeface="Arial" pitchFamily="34" charset="0"/>
              </a:rPr>
              <a:t>cache</a:t>
            </a:r>
          </a:p>
        </p:txBody>
      </p:sp>
      <p:sp>
        <p:nvSpPr>
          <p:cNvPr id="39947" name="Rectangle 38"/>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39948" name="AutoShape 39"/>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39949" name="Rectangle 40"/>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39950" name="Rectangle 41"/>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Art of Multiprocessor Programming</a:t>
            </a:r>
          </a:p>
        </p:txBody>
      </p:sp>
      <p:sp>
        <p:nvSpPr>
          <p:cNvPr id="40963" name="Slide Number Placeholder 4"/>
          <p:cNvSpPr>
            <a:spLocks noGrp="1"/>
          </p:cNvSpPr>
          <p:nvPr>
            <p:ph type="sldNum" sz="quarter" idx="11"/>
          </p:nvPr>
        </p:nvSpPr>
        <p:spPr>
          <a:noFill/>
        </p:spPr>
        <p:txBody>
          <a:bodyPr/>
          <a:lstStyle/>
          <a:p>
            <a:fld id="{AF680748-2EFB-4197-87B2-2803D34C8F65}" type="slidenum">
              <a:rPr lang="x-none" smtClean="0">
                <a:cs typeface="Arial" pitchFamily="34" charset="0"/>
              </a:rPr>
              <a:pPr/>
              <a:t>39</a:t>
            </a:fld>
            <a:endParaRPr lang="en-US" smtClean="0">
              <a:cs typeface="Arial" pitchFamily="34" charset="0"/>
            </a:endParaRPr>
          </a:p>
        </p:txBody>
      </p:sp>
      <p:pic>
        <p:nvPicPr>
          <p:cNvPr id="40964" name="Picture 41"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0965" name="Rectangle 2"/>
          <p:cNvSpPr>
            <a:spLocks noGrp="1" noChangeArrowheads="1"/>
          </p:cNvSpPr>
          <p:nvPr>
            <p:ph type="title"/>
          </p:nvPr>
        </p:nvSpPr>
        <p:spPr/>
        <p:txBody>
          <a:bodyPr/>
          <a:lstStyle/>
          <a:p>
            <a:r>
              <a:rPr lang="en-US" smtClean="0"/>
              <a:t>Bus-Based Architectures</a:t>
            </a:r>
          </a:p>
        </p:txBody>
      </p:sp>
      <p:grpSp>
        <p:nvGrpSpPr>
          <p:cNvPr id="40966" name="Group 3"/>
          <p:cNvGrpSpPr>
            <a:grpSpLocks/>
          </p:cNvGrpSpPr>
          <p:nvPr/>
        </p:nvGrpSpPr>
        <p:grpSpPr bwMode="auto">
          <a:xfrm>
            <a:off x="3732213" y="2495550"/>
            <a:ext cx="1130300" cy="1173163"/>
            <a:chOff x="2496" y="2725"/>
            <a:chExt cx="712" cy="739"/>
          </a:xfrm>
        </p:grpSpPr>
        <p:sp>
          <p:nvSpPr>
            <p:cNvPr id="40994" name="Rectangle 4"/>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0995"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grpSp>
          <p:nvGrpSpPr>
            <p:cNvPr id="40996" name="Group 6"/>
            <p:cNvGrpSpPr>
              <a:grpSpLocks/>
            </p:cNvGrpSpPr>
            <p:nvPr/>
          </p:nvGrpSpPr>
          <p:grpSpPr bwMode="auto">
            <a:xfrm>
              <a:off x="3072" y="2832"/>
              <a:ext cx="136" cy="632"/>
              <a:chOff x="3072" y="2832"/>
              <a:chExt cx="136" cy="632"/>
            </a:xfrm>
          </p:grpSpPr>
          <p:sp>
            <p:nvSpPr>
              <p:cNvPr id="41001"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002"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003"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0997" name="Group 10"/>
            <p:cNvGrpSpPr>
              <a:grpSpLocks/>
            </p:cNvGrpSpPr>
            <p:nvPr/>
          </p:nvGrpSpPr>
          <p:grpSpPr bwMode="auto">
            <a:xfrm flipH="1">
              <a:off x="2496" y="2832"/>
              <a:ext cx="136" cy="632"/>
              <a:chOff x="3072" y="2832"/>
              <a:chExt cx="136" cy="632"/>
            </a:xfrm>
          </p:grpSpPr>
          <p:sp>
            <p:nvSpPr>
              <p:cNvPr id="40998"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99"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000"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40967" name="Group 14"/>
          <p:cNvGrpSpPr>
            <a:grpSpLocks/>
          </p:cNvGrpSpPr>
          <p:nvPr/>
        </p:nvGrpSpPr>
        <p:grpSpPr bwMode="auto">
          <a:xfrm>
            <a:off x="1757363" y="2441575"/>
            <a:ext cx="1358900" cy="1282700"/>
            <a:chOff x="1008" y="2720"/>
            <a:chExt cx="856" cy="808"/>
          </a:xfrm>
        </p:grpSpPr>
        <p:sp>
          <p:nvSpPr>
            <p:cNvPr id="40985" name="Rectangle 15"/>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0986"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7"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8"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9"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0990"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0991"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92"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93"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0968" name="Group 24"/>
          <p:cNvGrpSpPr>
            <a:grpSpLocks/>
          </p:cNvGrpSpPr>
          <p:nvPr/>
        </p:nvGrpSpPr>
        <p:grpSpPr bwMode="auto">
          <a:xfrm flipH="1">
            <a:off x="5480050" y="2441575"/>
            <a:ext cx="1358900" cy="1282700"/>
            <a:chOff x="1008" y="2720"/>
            <a:chExt cx="856" cy="808"/>
          </a:xfrm>
        </p:grpSpPr>
        <p:sp>
          <p:nvSpPr>
            <p:cNvPr id="40976" name="Rectangle 25"/>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0977"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78"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79"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0"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0981"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0982"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3"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0984"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40969" name="AutoShape 34"/>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40970" name="Rectangle 35"/>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cs typeface="Arial" pitchFamily="34" charset="0"/>
              </a:rPr>
              <a:t>cache</a:t>
            </a:r>
          </a:p>
        </p:txBody>
      </p:sp>
      <p:sp>
        <p:nvSpPr>
          <p:cNvPr id="40971" name="Rectangle 36"/>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40972" name="AutoShape 37"/>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40973" name="Rectangle 3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40974" name="Rectangle 39"/>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40975" name="AutoShape 40"/>
          <p:cNvSpPr>
            <a:spLocks noChangeArrowheads="1"/>
          </p:cNvSpPr>
          <p:nvPr/>
        </p:nvSpPr>
        <p:spPr bwMode="auto">
          <a:xfrm>
            <a:off x="2998788" y="1603375"/>
            <a:ext cx="4926012" cy="2582863"/>
          </a:xfrm>
          <a:prstGeom prst="wedgeRoundRectCallout">
            <a:avLst>
              <a:gd name="adj1" fmla="val -21931"/>
              <a:gd name="adj2" fmla="val 89829"/>
              <a:gd name="adj3" fmla="val 16667"/>
            </a:avLst>
          </a:prstGeom>
          <a:solidFill>
            <a:schemeClr val="bg1"/>
          </a:solidFill>
          <a:ln w="38100">
            <a:solidFill>
              <a:srgbClr val="FF3300"/>
            </a:solidFill>
            <a:miter lim="800000"/>
            <a:headEnd/>
            <a:tailEnd/>
          </a:ln>
        </p:spPr>
        <p:txBody>
          <a:bodyPr anchor="ctr"/>
          <a:lstStyle/>
          <a:p>
            <a:pPr algn="ctr"/>
            <a:r>
              <a:rPr lang="en-US" sz="2800" b="0">
                <a:solidFill>
                  <a:srgbClr val="FF3300"/>
                </a:solidFill>
                <a:latin typeface="Arial" pitchFamily="34" charset="0"/>
                <a:cs typeface="Arial" pitchFamily="34" charset="0"/>
              </a:rPr>
              <a:t>Random access memory (10s of cycles)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t>Art of Multiprocessor Programming</a:t>
            </a:r>
          </a:p>
        </p:txBody>
      </p:sp>
      <p:sp>
        <p:nvSpPr>
          <p:cNvPr id="5123" name="Slide Number Placeholder 4"/>
          <p:cNvSpPr>
            <a:spLocks noGrp="1"/>
          </p:cNvSpPr>
          <p:nvPr>
            <p:ph type="sldNum" sz="quarter" idx="11"/>
          </p:nvPr>
        </p:nvSpPr>
        <p:spPr>
          <a:noFill/>
        </p:spPr>
        <p:txBody>
          <a:bodyPr/>
          <a:lstStyle/>
          <a:p>
            <a:fld id="{0533F7FD-E5D2-4DB1-AAA1-F9239CC5E6BB}" type="slidenum">
              <a:rPr lang="x-none" smtClean="0">
                <a:cs typeface="Arial" pitchFamily="34" charset="0"/>
              </a:rPr>
              <a:pPr/>
              <a:t>4</a:t>
            </a:fld>
            <a:endParaRPr lang="en-US" smtClean="0">
              <a:cs typeface="Arial" pitchFamily="34" charset="0"/>
            </a:endParaRPr>
          </a:p>
        </p:txBody>
      </p:sp>
      <p:pic>
        <p:nvPicPr>
          <p:cNvPr id="51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125" name="Rectangle 3"/>
          <p:cNvSpPr>
            <a:spLocks noGrp="1" noChangeArrowheads="1"/>
          </p:cNvSpPr>
          <p:nvPr>
            <p:ph type="title"/>
          </p:nvPr>
        </p:nvSpPr>
        <p:spPr/>
        <p:txBody>
          <a:bodyPr/>
          <a:lstStyle/>
          <a:p>
            <a:r>
              <a:rPr lang="en-US" smtClean="0"/>
              <a:t>Kinds of Architectures</a:t>
            </a:r>
          </a:p>
        </p:txBody>
      </p:sp>
      <p:sp>
        <p:nvSpPr>
          <p:cNvPr id="5126" name="Rectangle 4"/>
          <p:cNvSpPr>
            <a:spLocks noGrp="1" noChangeArrowheads="1"/>
          </p:cNvSpPr>
          <p:nvPr>
            <p:ph type="body" idx="1"/>
          </p:nvPr>
        </p:nvSpPr>
        <p:spPr/>
        <p:txBody>
          <a:bodyPr/>
          <a:lstStyle/>
          <a:p>
            <a:r>
              <a:rPr lang="en-US" sz="2800" smtClean="0">
                <a:solidFill>
                  <a:schemeClr val="accent2"/>
                </a:solidFill>
              </a:rPr>
              <a:t>SISD (Uniprocessor)</a:t>
            </a:r>
            <a:endParaRPr lang="en-US" sz="2800" smtClean="0"/>
          </a:p>
          <a:p>
            <a:pPr lvl="1"/>
            <a:r>
              <a:rPr lang="en-US" sz="2400" smtClean="0"/>
              <a:t>Single instruction stream</a:t>
            </a:r>
          </a:p>
          <a:p>
            <a:pPr lvl="1"/>
            <a:r>
              <a:rPr lang="en-US" sz="2400" smtClean="0"/>
              <a:t>Single data stream </a:t>
            </a:r>
          </a:p>
          <a:p>
            <a:r>
              <a:rPr lang="en-US" sz="2800" smtClean="0">
                <a:solidFill>
                  <a:schemeClr val="accent2"/>
                </a:solidFill>
              </a:rPr>
              <a:t>SIMD</a:t>
            </a:r>
            <a:r>
              <a:rPr lang="en-US" sz="2800" smtClean="0"/>
              <a:t> (Vector)</a:t>
            </a:r>
          </a:p>
          <a:p>
            <a:pPr lvl="1"/>
            <a:r>
              <a:rPr lang="en-US" sz="2400" smtClean="0"/>
              <a:t>Single instruction</a:t>
            </a:r>
          </a:p>
          <a:p>
            <a:pPr lvl="1"/>
            <a:r>
              <a:rPr lang="en-US" sz="2400" smtClean="0"/>
              <a:t>Multiple data</a:t>
            </a:r>
          </a:p>
          <a:p>
            <a:r>
              <a:rPr lang="en-US" sz="2800" smtClean="0">
                <a:solidFill>
                  <a:schemeClr val="accent2"/>
                </a:solidFill>
              </a:rPr>
              <a:t>MIMD</a:t>
            </a:r>
            <a:r>
              <a:rPr lang="en-US" sz="2800" smtClean="0"/>
              <a:t> (Multiprocessors)</a:t>
            </a:r>
          </a:p>
          <a:p>
            <a:pPr lvl="1"/>
            <a:r>
              <a:rPr lang="en-US" sz="2400" smtClean="0"/>
              <a:t>Multiple instruction</a:t>
            </a:r>
          </a:p>
          <a:p>
            <a:pPr lvl="1"/>
            <a:r>
              <a:rPr lang="en-US" sz="2400" smtClean="0"/>
              <a:t>Multiple data.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Art of Multiprocessor Programming</a:t>
            </a:r>
          </a:p>
        </p:txBody>
      </p:sp>
      <p:sp>
        <p:nvSpPr>
          <p:cNvPr id="41987" name="Slide Number Placeholder 4"/>
          <p:cNvSpPr>
            <a:spLocks noGrp="1"/>
          </p:cNvSpPr>
          <p:nvPr>
            <p:ph type="sldNum" sz="quarter" idx="11"/>
          </p:nvPr>
        </p:nvSpPr>
        <p:spPr>
          <a:noFill/>
        </p:spPr>
        <p:txBody>
          <a:bodyPr/>
          <a:lstStyle/>
          <a:p>
            <a:fld id="{87491229-C2F9-4FD2-A580-22445D5AFB4A}" type="slidenum">
              <a:rPr lang="x-none" smtClean="0">
                <a:cs typeface="Arial" pitchFamily="34" charset="0"/>
              </a:rPr>
              <a:pPr/>
              <a:t>40</a:t>
            </a:fld>
            <a:endParaRPr lang="en-US" smtClean="0">
              <a:cs typeface="Arial" pitchFamily="34" charset="0"/>
            </a:endParaRPr>
          </a:p>
        </p:txBody>
      </p:sp>
      <p:pic>
        <p:nvPicPr>
          <p:cNvPr id="41988" name="Picture 4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1989" name="Rectangle 2"/>
          <p:cNvSpPr>
            <a:spLocks noGrp="1" noChangeArrowheads="1"/>
          </p:cNvSpPr>
          <p:nvPr>
            <p:ph type="title"/>
          </p:nvPr>
        </p:nvSpPr>
        <p:spPr/>
        <p:txBody>
          <a:bodyPr/>
          <a:lstStyle/>
          <a:p>
            <a:r>
              <a:rPr lang="en-US" smtClean="0"/>
              <a:t>Bus-Based Architectures</a:t>
            </a:r>
          </a:p>
        </p:txBody>
      </p:sp>
      <p:grpSp>
        <p:nvGrpSpPr>
          <p:cNvPr id="41990" name="Group 3"/>
          <p:cNvGrpSpPr>
            <a:grpSpLocks/>
          </p:cNvGrpSpPr>
          <p:nvPr/>
        </p:nvGrpSpPr>
        <p:grpSpPr bwMode="auto">
          <a:xfrm>
            <a:off x="3732213" y="2495550"/>
            <a:ext cx="1130300" cy="1173163"/>
            <a:chOff x="2496" y="2725"/>
            <a:chExt cx="712" cy="739"/>
          </a:xfrm>
        </p:grpSpPr>
        <p:sp>
          <p:nvSpPr>
            <p:cNvPr id="42018" name="Rectangle 4"/>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2019"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grpSp>
          <p:nvGrpSpPr>
            <p:cNvPr id="42020" name="Group 6"/>
            <p:cNvGrpSpPr>
              <a:grpSpLocks/>
            </p:cNvGrpSpPr>
            <p:nvPr/>
          </p:nvGrpSpPr>
          <p:grpSpPr bwMode="auto">
            <a:xfrm>
              <a:off x="3072" y="2832"/>
              <a:ext cx="136" cy="632"/>
              <a:chOff x="3072" y="2832"/>
              <a:chExt cx="136" cy="632"/>
            </a:xfrm>
          </p:grpSpPr>
          <p:sp>
            <p:nvSpPr>
              <p:cNvPr id="42025"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26"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27"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2021" name="Group 10"/>
            <p:cNvGrpSpPr>
              <a:grpSpLocks/>
            </p:cNvGrpSpPr>
            <p:nvPr/>
          </p:nvGrpSpPr>
          <p:grpSpPr bwMode="auto">
            <a:xfrm flipH="1">
              <a:off x="2496" y="2832"/>
              <a:ext cx="136" cy="632"/>
              <a:chOff x="3072" y="2832"/>
              <a:chExt cx="136" cy="632"/>
            </a:xfrm>
          </p:grpSpPr>
          <p:sp>
            <p:nvSpPr>
              <p:cNvPr id="42022"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23"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24"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41991" name="Group 14"/>
          <p:cNvGrpSpPr>
            <a:grpSpLocks/>
          </p:cNvGrpSpPr>
          <p:nvPr/>
        </p:nvGrpSpPr>
        <p:grpSpPr bwMode="auto">
          <a:xfrm>
            <a:off x="1757363" y="2441575"/>
            <a:ext cx="1358900" cy="1282700"/>
            <a:chOff x="1008" y="2720"/>
            <a:chExt cx="856" cy="808"/>
          </a:xfrm>
        </p:grpSpPr>
        <p:sp>
          <p:nvSpPr>
            <p:cNvPr id="42009" name="Rectangle 15"/>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2010"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11"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12"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13"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2014"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2015"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16"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17"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1992" name="Group 24"/>
          <p:cNvGrpSpPr>
            <a:grpSpLocks/>
          </p:cNvGrpSpPr>
          <p:nvPr/>
        </p:nvGrpSpPr>
        <p:grpSpPr bwMode="auto">
          <a:xfrm flipH="1">
            <a:off x="5480050" y="2441575"/>
            <a:ext cx="1358900" cy="1282700"/>
            <a:chOff x="1008" y="2720"/>
            <a:chExt cx="856" cy="808"/>
          </a:xfrm>
        </p:grpSpPr>
        <p:sp>
          <p:nvSpPr>
            <p:cNvPr id="42000" name="Rectangle 25"/>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2001"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02"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03"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04"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2005"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42006"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07"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008"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41993" name="Rectangle 35"/>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1994" name="Rectangle 36"/>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41995" name="AutoShape 37"/>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41996" name="Rectangle 3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1997" name="Rectangle 39"/>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1998" name="AutoShape 40"/>
          <p:cNvSpPr>
            <a:spLocks noChangeArrowheads="1"/>
          </p:cNvSpPr>
          <p:nvPr/>
        </p:nvSpPr>
        <p:spPr bwMode="auto">
          <a:xfrm>
            <a:off x="931863" y="1314450"/>
            <a:ext cx="6288087" cy="2582863"/>
          </a:xfrm>
          <a:prstGeom prst="wedgeRoundRectCallout">
            <a:avLst>
              <a:gd name="adj1" fmla="val 3824"/>
              <a:gd name="adj2" fmla="val 73662"/>
              <a:gd name="adj3" fmla="val 16667"/>
            </a:avLst>
          </a:prstGeom>
          <a:solidFill>
            <a:schemeClr val="bg1"/>
          </a:solidFill>
          <a:ln w="38100">
            <a:solidFill>
              <a:srgbClr val="FF3300"/>
            </a:solidFill>
            <a:miter lim="800000"/>
            <a:headEnd/>
            <a:tailEnd/>
          </a:ln>
        </p:spPr>
        <p:txBody>
          <a:bodyPr anchor="ctr"/>
          <a:lstStyle/>
          <a:p>
            <a:pPr algn="l"/>
            <a:r>
              <a:rPr lang="en-US" sz="2800" b="0" dirty="0">
                <a:solidFill>
                  <a:srgbClr val="FF3300"/>
                </a:solidFill>
                <a:latin typeface="Arial" pitchFamily="34" charset="0"/>
                <a:cs typeface="Arial" pitchFamily="34" charset="0"/>
              </a:rPr>
              <a:t>Shared Bus</a:t>
            </a:r>
          </a:p>
          <a:p>
            <a:pPr lvl="1" algn="l">
              <a:buFontTx/>
              <a:buChar char="•"/>
            </a:pPr>
            <a:r>
              <a:rPr lang="en-US" sz="2800" b="0" dirty="0">
                <a:solidFill>
                  <a:srgbClr val="FF3300"/>
                </a:solidFill>
                <a:latin typeface="Arial" pitchFamily="34" charset="0"/>
                <a:cs typeface="Arial" pitchFamily="34" charset="0"/>
              </a:rPr>
              <a:t>Broadcast medium</a:t>
            </a:r>
          </a:p>
          <a:p>
            <a:pPr lvl="1" algn="l">
              <a:buFontTx/>
              <a:buChar char="•"/>
            </a:pPr>
            <a:r>
              <a:rPr lang="en-US" sz="2800" b="0" dirty="0">
                <a:solidFill>
                  <a:srgbClr val="FF3300"/>
                </a:solidFill>
                <a:latin typeface="Arial" pitchFamily="34" charset="0"/>
                <a:cs typeface="Arial" pitchFamily="34" charset="0"/>
              </a:rPr>
              <a:t>One broadcaster at a time</a:t>
            </a:r>
          </a:p>
          <a:p>
            <a:pPr lvl="1" algn="l">
              <a:buFontTx/>
              <a:buChar char="•"/>
            </a:pPr>
            <a:r>
              <a:rPr lang="en-US" sz="2800" b="0" dirty="0">
                <a:solidFill>
                  <a:srgbClr val="FF3300"/>
                </a:solidFill>
                <a:latin typeface="Arial" pitchFamily="34" charset="0"/>
                <a:cs typeface="Arial" pitchFamily="34" charset="0"/>
              </a:rPr>
              <a:t>Processors and memory all “snoop”</a:t>
            </a:r>
          </a:p>
        </p:txBody>
      </p:sp>
      <p:sp>
        <p:nvSpPr>
          <p:cNvPr id="41999" name="AutoShape 41"/>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Art of Multiprocessor Programming</a:t>
            </a:r>
          </a:p>
        </p:txBody>
      </p:sp>
      <p:sp>
        <p:nvSpPr>
          <p:cNvPr id="43011" name="Slide Number Placeholder 4"/>
          <p:cNvSpPr>
            <a:spLocks noGrp="1"/>
          </p:cNvSpPr>
          <p:nvPr>
            <p:ph type="sldNum" sz="quarter" idx="11"/>
          </p:nvPr>
        </p:nvSpPr>
        <p:spPr>
          <a:noFill/>
        </p:spPr>
        <p:txBody>
          <a:bodyPr/>
          <a:lstStyle/>
          <a:p>
            <a:fld id="{21C70BA7-EC4E-41B6-8FD2-F5A26D6EFBB1}" type="slidenum">
              <a:rPr lang="x-none" smtClean="0">
                <a:cs typeface="Arial" pitchFamily="34" charset="0"/>
              </a:rPr>
              <a:pPr/>
              <a:t>41</a:t>
            </a:fld>
            <a:endParaRPr lang="en-US" smtClean="0">
              <a:cs typeface="Arial" pitchFamily="34" charset="0"/>
            </a:endParaRPr>
          </a:p>
        </p:txBody>
      </p:sp>
      <p:pic>
        <p:nvPicPr>
          <p:cNvPr id="43012" name="Picture 4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3013" name="Rectangle 2"/>
          <p:cNvSpPr>
            <a:spLocks noGrp="1" noChangeArrowheads="1"/>
          </p:cNvSpPr>
          <p:nvPr>
            <p:ph type="title"/>
          </p:nvPr>
        </p:nvSpPr>
        <p:spPr/>
        <p:txBody>
          <a:bodyPr/>
          <a:lstStyle/>
          <a:p>
            <a:r>
              <a:rPr lang="en-US" smtClean="0"/>
              <a:t>Bus-Based Architectures</a:t>
            </a:r>
          </a:p>
        </p:txBody>
      </p:sp>
      <p:grpSp>
        <p:nvGrpSpPr>
          <p:cNvPr id="43014" name="Group 3"/>
          <p:cNvGrpSpPr>
            <a:grpSpLocks/>
          </p:cNvGrpSpPr>
          <p:nvPr/>
        </p:nvGrpSpPr>
        <p:grpSpPr bwMode="auto">
          <a:xfrm>
            <a:off x="3732213" y="2495550"/>
            <a:ext cx="1130300" cy="1173163"/>
            <a:chOff x="2496" y="2725"/>
            <a:chExt cx="712" cy="739"/>
          </a:xfrm>
        </p:grpSpPr>
        <p:sp>
          <p:nvSpPr>
            <p:cNvPr id="43042"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3043"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43044" name="Group 6"/>
            <p:cNvGrpSpPr>
              <a:grpSpLocks/>
            </p:cNvGrpSpPr>
            <p:nvPr/>
          </p:nvGrpSpPr>
          <p:grpSpPr bwMode="auto">
            <a:xfrm>
              <a:off x="3072" y="2832"/>
              <a:ext cx="136" cy="632"/>
              <a:chOff x="3072" y="2832"/>
              <a:chExt cx="136" cy="632"/>
            </a:xfrm>
          </p:grpSpPr>
          <p:sp>
            <p:nvSpPr>
              <p:cNvPr id="43049"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50"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51"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3045" name="Group 10"/>
            <p:cNvGrpSpPr>
              <a:grpSpLocks/>
            </p:cNvGrpSpPr>
            <p:nvPr/>
          </p:nvGrpSpPr>
          <p:grpSpPr bwMode="auto">
            <a:xfrm flipH="1">
              <a:off x="2496" y="2832"/>
              <a:ext cx="136" cy="632"/>
              <a:chOff x="3072" y="2832"/>
              <a:chExt cx="136" cy="632"/>
            </a:xfrm>
          </p:grpSpPr>
          <p:sp>
            <p:nvSpPr>
              <p:cNvPr id="43046"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47"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48"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43015" name="Group 14"/>
          <p:cNvGrpSpPr>
            <a:grpSpLocks/>
          </p:cNvGrpSpPr>
          <p:nvPr/>
        </p:nvGrpSpPr>
        <p:grpSpPr bwMode="auto">
          <a:xfrm>
            <a:off x="1757363" y="2441575"/>
            <a:ext cx="1358900" cy="1282700"/>
            <a:chOff x="1008" y="2720"/>
            <a:chExt cx="856" cy="808"/>
          </a:xfrm>
        </p:grpSpPr>
        <p:sp>
          <p:nvSpPr>
            <p:cNvPr id="43033"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3034"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35"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36"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37"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43038"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43039"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40"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41"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3016" name="Group 24"/>
          <p:cNvGrpSpPr>
            <a:grpSpLocks/>
          </p:cNvGrpSpPr>
          <p:nvPr/>
        </p:nvGrpSpPr>
        <p:grpSpPr bwMode="auto">
          <a:xfrm flipH="1">
            <a:off x="5480050" y="2441575"/>
            <a:ext cx="1358900" cy="1282700"/>
            <a:chOff x="1008" y="2720"/>
            <a:chExt cx="856" cy="808"/>
          </a:xfrm>
        </p:grpSpPr>
        <p:sp>
          <p:nvSpPr>
            <p:cNvPr id="43024"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43025"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26"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27"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28"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3029"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3030"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31"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032"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43017" name="AutoShape 34"/>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43018" name="Rectangle 35"/>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3019" name="Rectangle 36"/>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43020" name="AutoShape 37"/>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43021" name="Rectangle 38"/>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3022" name="Rectangle 39"/>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43023" name="AutoShape 41"/>
          <p:cNvSpPr>
            <a:spLocks noChangeArrowheads="1"/>
          </p:cNvSpPr>
          <p:nvPr/>
        </p:nvSpPr>
        <p:spPr bwMode="auto">
          <a:xfrm>
            <a:off x="2616200" y="312738"/>
            <a:ext cx="6288088" cy="2582862"/>
          </a:xfrm>
          <a:prstGeom prst="wedgeRoundRectCallout">
            <a:avLst>
              <a:gd name="adj1" fmla="val -20662"/>
              <a:gd name="adj2" fmla="val 89829"/>
              <a:gd name="adj3" fmla="val 16667"/>
            </a:avLst>
          </a:prstGeom>
          <a:solidFill>
            <a:schemeClr val="bg1"/>
          </a:solidFill>
          <a:ln w="38100">
            <a:solidFill>
              <a:srgbClr val="FF3300"/>
            </a:solidFill>
            <a:miter lim="800000"/>
            <a:headEnd/>
            <a:tailEnd/>
          </a:ln>
        </p:spPr>
        <p:txBody>
          <a:bodyPr anchor="ctr"/>
          <a:lstStyle/>
          <a:p>
            <a:pPr algn="l"/>
            <a:r>
              <a:rPr lang="en-US" sz="2800" b="0" dirty="0">
                <a:solidFill>
                  <a:srgbClr val="FF3300"/>
                </a:solidFill>
                <a:latin typeface="Arial" pitchFamily="34" charset="0"/>
                <a:cs typeface="Arial" pitchFamily="34" charset="0"/>
              </a:rPr>
              <a:t>Per-Processor Caches</a:t>
            </a:r>
          </a:p>
          <a:p>
            <a:pPr lvl="1" algn="l">
              <a:buFontTx/>
              <a:buChar char="•"/>
            </a:pPr>
            <a:r>
              <a:rPr lang="en-US" sz="2800" b="0" dirty="0">
                <a:solidFill>
                  <a:srgbClr val="FF3300"/>
                </a:solidFill>
                <a:latin typeface="Arial" pitchFamily="34" charset="0"/>
                <a:cs typeface="Arial" pitchFamily="34" charset="0"/>
              </a:rPr>
              <a:t>Small</a:t>
            </a:r>
          </a:p>
          <a:p>
            <a:pPr lvl="1" algn="l">
              <a:buFontTx/>
              <a:buChar char="•"/>
            </a:pPr>
            <a:r>
              <a:rPr lang="en-US" sz="2800" b="0" dirty="0">
                <a:solidFill>
                  <a:srgbClr val="FF3300"/>
                </a:solidFill>
                <a:latin typeface="Arial" pitchFamily="34" charset="0"/>
                <a:cs typeface="Arial" pitchFamily="34" charset="0"/>
              </a:rPr>
              <a:t>Fast: 1 or 2 cycles</a:t>
            </a:r>
          </a:p>
          <a:p>
            <a:pPr lvl="1" algn="l">
              <a:buFontTx/>
              <a:buChar char="•"/>
            </a:pPr>
            <a:r>
              <a:rPr lang="en-US" sz="2800" b="0" dirty="0">
                <a:solidFill>
                  <a:srgbClr val="FF3300"/>
                </a:solidFill>
                <a:latin typeface="Arial" pitchFamily="34" charset="0"/>
                <a:cs typeface="Arial" pitchFamily="34" charset="0"/>
              </a:rPr>
              <a:t>Address &amp; state information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Art of Multiprocessor Programming</a:t>
            </a:r>
          </a:p>
        </p:txBody>
      </p:sp>
      <p:sp>
        <p:nvSpPr>
          <p:cNvPr id="34819" name="Slide Number Placeholder 4"/>
          <p:cNvSpPr>
            <a:spLocks noGrp="1"/>
          </p:cNvSpPr>
          <p:nvPr>
            <p:ph type="sldNum" sz="quarter" idx="11"/>
          </p:nvPr>
        </p:nvSpPr>
        <p:spPr>
          <a:noFill/>
        </p:spPr>
        <p:txBody>
          <a:bodyPr/>
          <a:lstStyle/>
          <a:p>
            <a:fld id="{C874FC9C-FEF2-49B2-8D31-DEDE2A2A809C}" type="slidenum">
              <a:rPr lang="x-none" smtClean="0"/>
              <a:pPr/>
              <a:t>42</a:t>
            </a:fld>
            <a:endParaRPr lang="en-US" smtClean="0"/>
          </a:p>
        </p:txBody>
      </p:sp>
      <p:sp>
        <p:nvSpPr>
          <p:cNvPr id="34820" name="Rectangle 2"/>
          <p:cNvSpPr>
            <a:spLocks noGrp="1" noChangeArrowheads="1"/>
          </p:cNvSpPr>
          <p:nvPr>
            <p:ph type="title"/>
          </p:nvPr>
        </p:nvSpPr>
        <p:spPr/>
        <p:txBody>
          <a:bodyPr/>
          <a:lstStyle/>
          <a:p>
            <a:r>
              <a:rPr lang="en-US" smtClean="0"/>
              <a:t>Granularity</a:t>
            </a:r>
          </a:p>
        </p:txBody>
      </p:sp>
      <p:sp>
        <p:nvSpPr>
          <p:cNvPr id="34821" name="Rectangle 3"/>
          <p:cNvSpPr>
            <a:spLocks noGrp="1" noChangeArrowheads="1"/>
          </p:cNvSpPr>
          <p:nvPr>
            <p:ph type="body" idx="1"/>
          </p:nvPr>
        </p:nvSpPr>
        <p:spPr/>
        <p:txBody>
          <a:bodyPr/>
          <a:lstStyle/>
          <a:p>
            <a:r>
              <a:rPr lang="en-US" smtClean="0"/>
              <a:t>Caches  operate at a larger granularity than a word</a:t>
            </a:r>
          </a:p>
          <a:p>
            <a:r>
              <a:rPr lang="en-US" smtClean="0">
                <a:solidFill>
                  <a:schemeClr val="tx1"/>
                </a:solidFill>
              </a:rPr>
              <a:t>Cache line</a:t>
            </a:r>
            <a:r>
              <a:rPr lang="en-US" smtClean="0"/>
              <a:t>: fixed-size block containing the address (today 64 or 128 bytes)</a:t>
            </a:r>
          </a:p>
        </p:txBody>
      </p:sp>
    </p:spTree>
    <p:extLst>
      <p:ext uri="{BB962C8B-B14F-4D97-AF65-F5344CB8AC3E}">
        <p14:creationId xmlns:p14="http://schemas.microsoft.com/office/powerpoint/2010/main" val="15559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Art of Multiprocessor Programming</a:t>
            </a:r>
          </a:p>
        </p:txBody>
      </p:sp>
      <p:sp>
        <p:nvSpPr>
          <p:cNvPr id="35843" name="Slide Number Placeholder 4"/>
          <p:cNvSpPr>
            <a:spLocks noGrp="1"/>
          </p:cNvSpPr>
          <p:nvPr>
            <p:ph type="sldNum" sz="quarter" idx="11"/>
          </p:nvPr>
        </p:nvSpPr>
        <p:spPr>
          <a:noFill/>
        </p:spPr>
        <p:txBody>
          <a:bodyPr/>
          <a:lstStyle/>
          <a:p>
            <a:fld id="{33DF4E3D-C6B1-45FE-8035-7FEC6DAB7E10}" type="slidenum">
              <a:rPr lang="x-none" smtClean="0"/>
              <a:pPr/>
              <a:t>43</a:t>
            </a:fld>
            <a:endParaRPr lang="en-US" smtClean="0"/>
          </a:p>
        </p:txBody>
      </p:sp>
      <p:sp>
        <p:nvSpPr>
          <p:cNvPr id="35844" name="Rectangle 2"/>
          <p:cNvSpPr>
            <a:spLocks noGrp="1" noChangeArrowheads="1"/>
          </p:cNvSpPr>
          <p:nvPr>
            <p:ph type="title"/>
          </p:nvPr>
        </p:nvSpPr>
        <p:spPr/>
        <p:txBody>
          <a:bodyPr/>
          <a:lstStyle/>
          <a:p>
            <a:r>
              <a:rPr lang="en-US" smtClean="0"/>
              <a:t>Locality</a:t>
            </a:r>
          </a:p>
        </p:txBody>
      </p:sp>
      <p:sp>
        <p:nvSpPr>
          <p:cNvPr id="35845" name="Rectangle 3"/>
          <p:cNvSpPr>
            <a:spLocks noGrp="1" noChangeArrowheads="1"/>
          </p:cNvSpPr>
          <p:nvPr>
            <p:ph type="body" idx="1"/>
          </p:nvPr>
        </p:nvSpPr>
        <p:spPr/>
        <p:txBody>
          <a:bodyPr/>
          <a:lstStyle/>
          <a:p>
            <a:r>
              <a:rPr lang="en-US" smtClean="0"/>
              <a:t>If you use an address now, you will probably use it again soon</a:t>
            </a:r>
          </a:p>
          <a:p>
            <a:pPr lvl="1"/>
            <a:r>
              <a:rPr lang="en-US" smtClean="0"/>
              <a:t>Fetch from cache, not memory</a:t>
            </a:r>
          </a:p>
          <a:p>
            <a:r>
              <a:rPr lang="en-US" smtClean="0"/>
              <a:t>If you use an address now, you will probably use a nearby address soon</a:t>
            </a:r>
          </a:p>
          <a:p>
            <a:pPr lvl="1"/>
            <a:r>
              <a:rPr lang="en-US" smtClean="0"/>
              <a:t>In the same cache line</a:t>
            </a:r>
          </a:p>
        </p:txBody>
      </p:sp>
    </p:spTree>
    <p:extLst>
      <p:ext uri="{BB962C8B-B14F-4D97-AF65-F5344CB8AC3E}">
        <p14:creationId xmlns:p14="http://schemas.microsoft.com/office/powerpoint/2010/main" val="384467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Art of Multiprocessor Programming</a:t>
            </a:r>
          </a:p>
        </p:txBody>
      </p:sp>
      <p:sp>
        <p:nvSpPr>
          <p:cNvPr id="37891" name="Slide Number Placeholder 4"/>
          <p:cNvSpPr>
            <a:spLocks noGrp="1"/>
          </p:cNvSpPr>
          <p:nvPr>
            <p:ph type="sldNum" sz="quarter" idx="11"/>
          </p:nvPr>
        </p:nvSpPr>
        <p:spPr>
          <a:noFill/>
        </p:spPr>
        <p:txBody>
          <a:bodyPr/>
          <a:lstStyle/>
          <a:p>
            <a:fld id="{25B1B2D9-E9E9-4AB7-8D9B-5D96C0072B08}" type="slidenum">
              <a:rPr lang="x-none" smtClean="0"/>
              <a:pPr/>
              <a:t>44</a:t>
            </a:fld>
            <a:endParaRPr lang="en-US" smtClean="0"/>
          </a:p>
        </p:txBody>
      </p:sp>
      <p:pic>
        <p:nvPicPr>
          <p:cNvPr id="37892" name="Picture 2"/>
          <p:cNvPicPr>
            <a:picLocks noChangeAspect="1" noChangeArrowheads="1"/>
          </p:cNvPicPr>
          <p:nvPr/>
        </p:nvPicPr>
        <p:blipFill>
          <a:blip r:embed="rId3" cstate="print"/>
          <a:srcRect/>
          <a:stretch>
            <a:fillRect/>
          </a:stretch>
        </p:blipFill>
        <p:spPr bwMode="auto">
          <a:xfrm>
            <a:off x="5222875" y="1651000"/>
            <a:ext cx="3057525" cy="1873250"/>
          </a:xfrm>
          <a:prstGeom prst="rect">
            <a:avLst/>
          </a:prstGeom>
          <a:noFill/>
          <a:ln w="9525">
            <a:noFill/>
            <a:miter lim="800000"/>
            <a:headEnd/>
            <a:tailEnd/>
          </a:ln>
        </p:spPr>
      </p:pic>
      <p:sp>
        <p:nvSpPr>
          <p:cNvPr id="37893" name="Freeform 15"/>
          <p:cNvSpPr>
            <a:spLocks/>
          </p:cNvSpPr>
          <p:nvPr/>
        </p:nvSpPr>
        <p:spPr bwMode="auto">
          <a:xfrm>
            <a:off x="4270375" y="2921000"/>
            <a:ext cx="4271963" cy="976313"/>
          </a:xfrm>
          <a:custGeom>
            <a:avLst/>
            <a:gdLst>
              <a:gd name="T0" fmla="*/ 0 w 2691"/>
              <a:gd name="T1" fmla="*/ 2147483647 h 615"/>
              <a:gd name="T2" fmla="*/ 2147483647 w 2691"/>
              <a:gd name="T3" fmla="*/ 2147483647 h 615"/>
              <a:gd name="T4" fmla="*/ 2147483647 w 2691"/>
              <a:gd name="T5" fmla="*/ 2147483647 h 615"/>
              <a:gd name="T6" fmla="*/ 0 60000 65536"/>
              <a:gd name="T7" fmla="*/ 0 60000 65536"/>
              <a:gd name="T8" fmla="*/ 0 60000 65536"/>
              <a:gd name="T9" fmla="*/ 0 w 2691"/>
              <a:gd name="T10" fmla="*/ 0 h 615"/>
              <a:gd name="T11" fmla="*/ 2691 w 2691"/>
              <a:gd name="T12" fmla="*/ 615 h 615"/>
            </a:gdLst>
            <a:ahLst/>
            <a:cxnLst>
              <a:cxn ang="T6">
                <a:pos x="T0" y="T1"/>
              </a:cxn>
              <a:cxn ang="T7">
                <a:pos x="T2" y="T3"/>
              </a:cxn>
              <a:cxn ang="T8">
                <a:pos x="T4" y="T5"/>
              </a:cxn>
            </a:cxnLst>
            <a:rect l="T9" t="T10" r="T11" b="T12"/>
            <a:pathLst>
              <a:path w="2691" h="615">
                <a:moveTo>
                  <a:pt x="0" y="379"/>
                </a:moveTo>
                <a:cubicBezTo>
                  <a:pt x="257" y="189"/>
                  <a:pt x="515" y="0"/>
                  <a:pt x="963" y="39"/>
                </a:cubicBezTo>
                <a:cubicBezTo>
                  <a:pt x="1411" y="78"/>
                  <a:pt x="2051" y="346"/>
                  <a:pt x="2691" y="615"/>
                </a:cubicBezTo>
              </a:path>
            </a:pathLst>
          </a:custGeom>
          <a:solidFill>
            <a:schemeClr val="bg1"/>
          </a:solidFill>
          <a:ln w="76200">
            <a:solidFill>
              <a:srgbClr val="00FF00"/>
            </a:solidFill>
            <a:round/>
            <a:headEnd/>
            <a:tailEnd/>
          </a:ln>
        </p:spPr>
        <p:txBody>
          <a:bodyPr wrap="none" anchor="ctr"/>
          <a:lstStyle/>
          <a:p>
            <a:endParaRPr lang="en-US" dirty="0">
              <a:latin typeface="Arial" pitchFamily="34" charset="0"/>
            </a:endParaRPr>
          </a:p>
        </p:txBody>
      </p:sp>
      <p:sp>
        <p:nvSpPr>
          <p:cNvPr id="37894" name="Freeform 17"/>
          <p:cNvSpPr>
            <a:spLocks/>
          </p:cNvSpPr>
          <p:nvPr/>
        </p:nvSpPr>
        <p:spPr bwMode="auto">
          <a:xfrm>
            <a:off x="4676775" y="3073400"/>
            <a:ext cx="1828800" cy="914400"/>
          </a:xfrm>
          <a:custGeom>
            <a:avLst/>
            <a:gdLst>
              <a:gd name="T0" fmla="*/ 0 w 1152"/>
              <a:gd name="T1" fmla="*/ 2147483647 h 576"/>
              <a:gd name="T2" fmla="*/ 2147483647 w 1152"/>
              <a:gd name="T3" fmla="*/ 2147483647 h 576"/>
              <a:gd name="T4" fmla="*/ 2147483647 w 1152"/>
              <a:gd name="T5" fmla="*/ 0 h 576"/>
              <a:gd name="T6" fmla="*/ 2147483647 w 1152"/>
              <a:gd name="T7" fmla="*/ 2147483647 h 576"/>
              <a:gd name="T8" fmla="*/ 2147483647 w 1152"/>
              <a:gd name="T9" fmla="*/ 2147483647 h 576"/>
              <a:gd name="T10" fmla="*/ 2147483647 w 1152"/>
              <a:gd name="T11" fmla="*/ 2147483647 h 576"/>
              <a:gd name="T12" fmla="*/ 0 60000 65536"/>
              <a:gd name="T13" fmla="*/ 0 60000 65536"/>
              <a:gd name="T14" fmla="*/ 0 60000 65536"/>
              <a:gd name="T15" fmla="*/ 0 60000 65536"/>
              <a:gd name="T16" fmla="*/ 0 60000 65536"/>
              <a:gd name="T17" fmla="*/ 0 60000 65536"/>
              <a:gd name="T18" fmla="*/ 0 w 1152"/>
              <a:gd name="T19" fmla="*/ 0 h 576"/>
              <a:gd name="T20" fmla="*/ 1152 w 115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52" h="576">
                <a:moveTo>
                  <a:pt x="0" y="444"/>
                </a:moveTo>
                <a:lnTo>
                  <a:pt x="321" y="236"/>
                </a:lnTo>
                <a:lnTo>
                  <a:pt x="1029" y="0"/>
                </a:lnTo>
                <a:lnTo>
                  <a:pt x="1152" y="66"/>
                </a:lnTo>
                <a:lnTo>
                  <a:pt x="501" y="377"/>
                </a:lnTo>
                <a:lnTo>
                  <a:pt x="170" y="576"/>
                </a:lnTo>
              </a:path>
            </a:pathLst>
          </a:custGeom>
          <a:solidFill>
            <a:srgbClr val="FFFF00"/>
          </a:solidFill>
          <a:ln w="9525">
            <a:solidFill>
              <a:srgbClr val="FFFF00"/>
            </a:solidFill>
            <a:round/>
            <a:headEnd/>
            <a:tailEnd type="triangle" w="med" len="med"/>
          </a:ln>
        </p:spPr>
        <p:txBody>
          <a:bodyPr wrap="none" anchor="ctr"/>
          <a:lstStyle/>
          <a:p>
            <a:endParaRPr lang="en-US" dirty="0">
              <a:latin typeface="Arial" pitchFamily="34" charset="0"/>
            </a:endParaRPr>
          </a:p>
        </p:txBody>
      </p:sp>
      <p:sp>
        <p:nvSpPr>
          <p:cNvPr id="37895" name="Freeform 34"/>
          <p:cNvSpPr>
            <a:spLocks/>
          </p:cNvSpPr>
          <p:nvPr/>
        </p:nvSpPr>
        <p:spPr bwMode="auto">
          <a:xfrm>
            <a:off x="4675188" y="3143250"/>
            <a:ext cx="1617662" cy="884238"/>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sp>
        <p:nvSpPr>
          <p:cNvPr id="37896" name="Rectangle 3"/>
          <p:cNvSpPr>
            <a:spLocks noGrp="1" noChangeArrowheads="1"/>
          </p:cNvSpPr>
          <p:nvPr>
            <p:ph type="title"/>
          </p:nvPr>
        </p:nvSpPr>
        <p:spPr/>
        <p:txBody>
          <a:bodyPr/>
          <a:lstStyle/>
          <a:p>
            <a:r>
              <a:rPr lang="en-US" smtClean="0"/>
              <a:t>L1 and L2 Caches</a:t>
            </a:r>
          </a:p>
        </p:txBody>
      </p:sp>
      <p:grpSp>
        <p:nvGrpSpPr>
          <p:cNvPr id="37897" name="Group 4"/>
          <p:cNvGrpSpPr>
            <a:grpSpLocks/>
          </p:cNvGrpSpPr>
          <p:nvPr/>
        </p:nvGrpSpPr>
        <p:grpSpPr bwMode="auto">
          <a:xfrm flipH="1">
            <a:off x="1477963" y="4859338"/>
            <a:ext cx="1447800" cy="1295400"/>
            <a:chOff x="3168" y="1824"/>
            <a:chExt cx="912" cy="816"/>
          </a:xfrm>
        </p:grpSpPr>
        <p:sp>
          <p:nvSpPr>
            <p:cNvPr id="37939" name="Freeform 5"/>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7940" name="Freeform 6"/>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7941" name="Freeform 7"/>
            <p:cNvSpPr>
              <a:spLocks/>
            </p:cNvSpPr>
            <p:nvPr/>
          </p:nvSpPr>
          <p:spPr bwMode="auto">
            <a:xfrm>
              <a:off x="3504" y="1824"/>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7942" name="Freeform 8"/>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7943" name="Freeform 9"/>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7944" name="Freeform 10"/>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37945" name="Freeform 11"/>
            <p:cNvSpPr>
              <a:spLocks/>
            </p:cNvSpPr>
            <p:nvPr/>
          </p:nvSpPr>
          <p:spPr bwMode="auto">
            <a:xfrm>
              <a:off x="3504" y="2304"/>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7946" name="Freeform 12"/>
            <p:cNvSpPr>
              <a:spLocks/>
            </p:cNvSpPr>
            <p:nvPr/>
          </p:nvSpPr>
          <p:spPr bwMode="auto">
            <a:xfrm>
              <a:off x="3312" y="2160"/>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7947" name="Freeform 13"/>
            <p:cNvSpPr>
              <a:spLocks/>
            </p:cNvSpPr>
            <p:nvPr/>
          </p:nvSpPr>
          <p:spPr bwMode="auto">
            <a:xfrm>
              <a:off x="3168" y="2016"/>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37898" name="Freeform 14"/>
          <p:cNvSpPr>
            <a:spLocks/>
          </p:cNvSpPr>
          <p:nvPr/>
        </p:nvSpPr>
        <p:spPr bwMode="auto">
          <a:xfrm>
            <a:off x="1409700" y="2838450"/>
            <a:ext cx="3702050" cy="1268413"/>
          </a:xfrm>
          <a:custGeom>
            <a:avLst/>
            <a:gdLst>
              <a:gd name="T0" fmla="*/ 0 w 2332"/>
              <a:gd name="T1" fmla="*/ 2147483647 h 799"/>
              <a:gd name="T2" fmla="*/ 2147483647 w 2332"/>
              <a:gd name="T3" fmla="*/ 2147483647 h 799"/>
              <a:gd name="T4" fmla="*/ 2147483647 w 2332"/>
              <a:gd name="T5" fmla="*/ 2147483647 h 799"/>
              <a:gd name="T6" fmla="*/ 0 60000 65536"/>
              <a:gd name="T7" fmla="*/ 0 60000 65536"/>
              <a:gd name="T8" fmla="*/ 0 60000 65536"/>
              <a:gd name="T9" fmla="*/ 0 w 2332"/>
              <a:gd name="T10" fmla="*/ 0 h 799"/>
              <a:gd name="T11" fmla="*/ 2332 w 2332"/>
              <a:gd name="T12" fmla="*/ 799 h 799"/>
            </a:gdLst>
            <a:ahLst/>
            <a:cxnLst>
              <a:cxn ang="T6">
                <a:pos x="T0" y="T1"/>
              </a:cxn>
              <a:cxn ang="T7">
                <a:pos x="T2" y="T3"/>
              </a:cxn>
              <a:cxn ang="T8">
                <a:pos x="T4" y="T5"/>
              </a:cxn>
            </a:cxnLst>
            <a:rect l="T9" t="T10" r="T11" b="T12"/>
            <a:pathLst>
              <a:path w="2332" h="799">
                <a:moveTo>
                  <a:pt x="0" y="478"/>
                </a:moveTo>
                <a:cubicBezTo>
                  <a:pt x="291" y="239"/>
                  <a:pt x="583" y="0"/>
                  <a:pt x="972" y="53"/>
                </a:cubicBezTo>
                <a:cubicBezTo>
                  <a:pt x="1361" y="106"/>
                  <a:pt x="2104" y="675"/>
                  <a:pt x="2332" y="799"/>
                </a:cubicBezTo>
              </a:path>
            </a:pathLst>
          </a:custGeom>
          <a:solidFill>
            <a:schemeClr val="bg1"/>
          </a:solidFill>
          <a:ln w="76200">
            <a:solidFill>
              <a:srgbClr val="00FF00"/>
            </a:solidFill>
            <a:round/>
            <a:headEnd/>
            <a:tailEnd/>
          </a:ln>
        </p:spPr>
        <p:txBody>
          <a:bodyPr wrap="none" anchor="ctr"/>
          <a:lstStyle/>
          <a:p>
            <a:endParaRPr lang="en-US" dirty="0">
              <a:latin typeface="Arial" pitchFamily="34" charset="0"/>
            </a:endParaRPr>
          </a:p>
        </p:txBody>
      </p:sp>
      <p:sp>
        <p:nvSpPr>
          <p:cNvPr id="37899" name="Freeform 16"/>
          <p:cNvSpPr>
            <a:spLocks/>
          </p:cNvSpPr>
          <p:nvPr/>
        </p:nvSpPr>
        <p:spPr bwMode="auto">
          <a:xfrm>
            <a:off x="2517775" y="3357563"/>
            <a:ext cx="1770063" cy="1544637"/>
          </a:xfrm>
          <a:custGeom>
            <a:avLst/>
            <a:gdLst>
              <a:gd name="T0" fmla="*/ 0 w 1115"/>
              <a:gd name="T1" fmla="*/ 2147483647 h 973"/>
              <a:gd name="T2" fmla="*/ 2147483647 w 1115"/>
              <a:gd name="T3" fmla="*/ 2147483647 h 973"/>
              <a:gd name="T4" fmla="*/ 2147483647 w 1115"/>
              <a:gd name="T5" fmla="*/ 0 h 973"/>
              <a:gd name="T6" fmla="*/ 2147483647 w 1115"/>
              <a:gd name="T7" fmla="*/ 2147483647 h 973"/>
              <a:gd name="T8" fmla="*/ 2147483647 w 1115"/>
              <a:gd name="T9" fmla="*/ 2147483647 h 973"/>
              <a:gd name="T10" fmla="*/ 2147483647 w 1115"/>
              <a:gd name="T11" fmla="*/ 2147483647 h 973"/>
              <a:gd name="T12" fmla="*/ 0 60000 65536"/>
              <a:gd name="T13" fmla="*/ 0 60000 65536"/>
              <a:gd name="T14" fmla="*/ 0 60000 65536"/>
              <a:gd name="T15" fmla="*/ 0 60000 65536"/>
              <a:gd name="T16" fmla="*/ 0 60000 65536"/>
              <a:gd name="T17" fmla="*/ 0 60000 65536"/>
              <a:gd name="T18" fmla="*/ 0 w 1115"/>
              <a:gd name="T19" fmla="*/ 0 h 973"/>
              <a:gd name="T20" fmla="*/ 1115 w 1115"/>
              <a:gd name="T21" fmla="*/ 973 h 973"/>
            </a:gdLst>
            <a:ahLst/>
            <a:cxnLst>
              <a:cxn ang="T12">
                <a:pos x="T0" y="T1"/>
              </a:cxn>
              <a:cxn ang="T13">
                <a:pos x="T2" y="T3"/>
              </a:cxn>
              <a:cxn ang="T14">
                <a:pos x="T4" y="T5"/>
              </a:cxn>
              <a:cxn ang="T15">
                <a:pos x="T6" y="T7"/>
              </a:cxn>
              <a:cxn ang="T16">
                <a:pos x="T8" y="T9"/>
              </a:cxn>
              <a:cxn ang="T17">
                <a:pos x="T10" y="T11"/>
              </a:cxn>
            </a:cxnLst>
            <a:rect l="T18" t="T19" r="T20" b="T21"/>
            <a:pathLst>
              <a:path w="1115" h="973">
                <a:moveTo>
                  <a:pt x="0" y="812"/>
                </a:moveTo>
                <a:lnTo>
                  <a:pt x="312" y="321"/>
                </a:lnTo>
                <a:lnTo>
                  <a:pt x="879" y="0"/>
                </a:lnTo>
                <a:lnTo>
                  <a:pt x="1115" y="161"/>
                </a:lnTo>
                <a:lnTo>
                  <a:pt x="557" y="510"/>
                </a:lnTo>
                <a:lnTo>
                  <a:pt x="369" y="973"/>
                </a:lnTo>
              </a:path>
            </a:pathLst>
          </a:custGeom>
          <a:solidFill>
            <a:srgbClr val="FFFF00"/>
          </a:solidFill>
          <a:ln w="9525">
            <a:solidFill>
              <a:srgbClr val="FFFF00"/>
            </a:solidFill>
            <a:round/>
            <a:headEnd/>
            <a:tailEnd/>
          </a:ln>
        </p:spPr>
        <p:txBody>
          <a:bodyPr wrap="none" anchor="ctr"/>
          <a:lstStyle/>
          <a:p>
            <a:endParaRPr lang="en-US" dirty="0">
              <a:latin typeface="Arial" pitchFamily="34" charset="0"/>
            </a:endParaRPr>
          </a:p>
        </p:txBody>
      </p:sp>
      <p:sp>
        <p:nvSpPr>
          <p:cNvPr id="37900" name="Freeform 20"/>
          <p:cNvSpPr>
            <a:spLocks/>
          </p:cNvSpPr>
          <p:nvPr/>
        </p:nvSpPr>
        <p:spPr bwMode="auto">
          <a:xfrm>
            <a:off x="3373438" y="4376738"/>
            <a:ext cx="1617662" cy="8842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sp>
        <p:nvSpPr>
          <p:cNvPr id="37901" name="Text Box 21"/>
          <p:cNvSpPr txBox="1">
            <a:spLocks noChangeArrowheads="1"/>
          </p:cNvSpPr>
          <p:nvPr/>
        </p:nvSpPr>
        <p:spPr bwMode="auto">
          <a:xfrm>
            <a:off x="3911600" y="5394325"/>
            <a:ext cx="543739" cy="461665"/>
          </a:xfrm>
          <a:prstGeom prst="rect">
            <a:avLst/>
          </a:prstGeom>
          <a:noFill/>
          <a:ln w="9525">
            <a:noFill/>
            <a:miter lim="800000"/>
            <a:headEnd/>
            <a:tailEnd/>
          </a:ln>
        </p:spPr>
        <p:txBody>
          <a:bodyPr wrap="none">
            <a:spAutoFit/>
          </a:bodyPr>
          <a:lstStyle/>
          <a:p>
            <a:r>
              <a:rPr lang="en-US" sz="2400" dirty="0">
                <a:solidFill>
                  <a:srgbClr val="FF3300"/>
                </a:solidFill>
                <a:latin typeface="Arial" pitchFamily="34" charset="0"/>
              </a:rPr>
              <a:t>L1</a:t>
            </a:r>
          </a:p>
        </p:txBody>
      </p:sp>
      <p:sp>
        <p:nvSpPr>
          <p:cNvPr id="37902" name="Text Box 35"/>
          <p:cNvSpPr txBox="1">
            <a:spLocks noChangeArrowheads="1"/>
          </p:cNvSpPr>
          <p:nvPr/>
        </p:nvSpPr>
        <p:spPr bwMode="auto">
          <a:xfrm>
            <a:off x="5308600" y="4154488"/>
            <a:ext cx="543739" cy="461665"/>
          </a:xfrm>
          <a:prstGeom prst="rect">
            <a:avLst/>
          </a:prstGeom>
          <a:noFill/>
          <a:ln w="9525">
            <a:noFill/>
            <a:miter lim="800000"/>
            <a:headEnd/>
            <a:tailEnd/>
          </a:ln>
        </p:spPr>
        <p:txBody>
          <a:bodyPr wrap="none">
            <a:spAutoFit/>
          </a:bodyPr>
          <a:lstStyle/>
          <a:p>
            <a:r>
              <a:rPr lang="en-US" sz="2400" dirty="0">
                <a:solidFill>
                  <a:srgbClr val="FF3300"/>
                </a:solidFill>
                <a:latin typeface="Arial" pitchFamily="34" charset="0"/>
              </a:rPr>
              <a:t>L2</a:t>
            </a:r>
          </a:p>
        </p:txBody>
      </p:sp>
      <p:sp>
        <p:nvSpPr>
          <p:cNvPr id="37903" name="Oval 116"/>
          <p:cNvSpPr>
            <a:spLocks noChangeArrowheads="1"/>
          </p:cNvSpPr>
          <p:nvPr/>
        </p:nvSpPr>
        <p:spPr bwMode="auto">
          <a:xfrm>
            <a:off x="3871913" y="4540250"/>
            <a:ext cx="430212" cy="341313"/>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37904" name="Oval 117"/>
          <p:cNvSpPr>
            <a:spLocks noChangeArrowheads="1"/>
          </p:cNvSpPr>
          <p:nvPr/>
        </p:nvSpPr>
        <p:spPr bwMode="auto">
          <a:xfrm>
            <a:off x="4116388" y="4600575"/>
            <a:ext cx="112712" cy="9525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nvGrpSpPr>
          <p:cNvPr id="37905" name="Group 120"/>
          <p:cNvGrpSpPr>
            <a:grpSpLocks/>
          </p:cNvGrpSpPr>
          <p:nvPr/>
        </p:nvGrpSpPr>
        <p:grpSpPr bwMode="auto">
          <a:xfrm>
            <a:off x="4024313" y="4692650"/>
            <a:ext cx="430212" cy="341313"/>
            <a:chOff x="2535" y="2956"/>
            <a:chExt cx="271" cy="215"/>
          </a:xfrm>
        </p:grpSpPr>
        <p:sp>
          <p:nvSpPr>
            <p:cNvPr id="37937" name="Oval 118"/>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38" name="Oval 119"/>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06" name="Group 160"/>
          <p:cNvGrpSpPr>
            <a:grpSpLocks/>
          </p:cNvGrpSpPr>
          <p:nvPr/>
        </p:nvGrpSpPr>
        <p:grpSpPr bwMode="auto">
          <a:xfrm>
            <a:off x="4856163" y="3336925"/>
            <a:ext cx="1428750" cy="517525"/>
            <a:chOff x="3417" y="3011"/>
            <a:chExt cx="1127" cy="408"/>
          </a:xfrm>
        </p:grpSpPr>
        <p:grpSp>
          <p:nvGrpSpPr>
            <p:cNvPr id="37907" name="Group 139"/>
            <p:cNvGrpSpPr>
              <a:grpSpLocks/>
            </p:cNvGrpSpPr>
            <p:nvPr/>
          </p:nvGrpSpPr>
          <p:grpSpPr bwMode="auto">
            <a:xfrm>
              <a:off x="3417" y="3011"/>
              <a:ext cx="935" cy="216"/>
              <a:chOff x="3417" y="3011"/>
              <a:chExt cx="935" cy="216"/>
            </a:xfrm>
          </p:grpSpPr>
          <p:grpSp>
            <p:nvGrpSpPr>
              <p:cNvPr id="37928" name="Group 130"/>
              <p:cNvGrpSpPr>
                <a:grpSpLocks/>
              </p:cNvGrpSpPr>
              <p:nvPr/>
            </p:nvGrpSpPr>
            <p:grpSpPr bwMode="auto">
              <a:xfrm>
                <a:off x="3417" y="3012"/>
                <a:ext cx="271" cy="215"/>
                <a:chOff x="2535" y="2956"/>
                <a:chExt cx="271" cy="215"/>
              </a:xfrm>
            </p:grpSpPr>
            <p:sp>
              <p:nvSpPr>
                <p:cNvPr id="37935" name="Oval 131"/>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36" name="Oval 132"/>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29" name="Group 133"/>
              <p:cNvGrpSpPr>
                <a:grpSpLocks/>
              </p:cNvGrpSpPr>
              <p:nvPr/>
            </p:nvGrpSpPr>
            <p:grpSpPr bwMode="auto">
              <a:xfrm>
                <a:off x="3749" y="3012"/>
                <a:ext cx="271" cy="215"/>
                <a:chOff x="2535" y="2956"/>
                <a:chExt cx="271" cy="215"/>
              </a:xfrm>
            </p:grpSpPr>
            <p:sp>
              <p:nvSpPr>
                <p:cNvPr id="37933" name="Oval 134"/>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34" name="Oval 135"/>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30" name="Group 136"/>
              <p:cNvGrpSpPr>
                <a:grpSpLocks/>
              </p:cNvGrpSpPr>
              <p:nvPr/>
            </p:nvGrpSpPr>
            <p:grpSpPr bwMode="auto">
              <a:xfrm>
                <a:off x="4081" y="3011"/>
                <a:ext cx="271" cy="215"/>
                <a:chOff x="2535" y="2956"/>
                <a:chExt cx="271" cy="215"/>
              </a:xfrm>
            </p:grpSpPr>
            <p:sp>
              <p:nvSpPr>
                <p:cNvPr id="37931" name="Oval 137"/>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32" name="Oval 138"/>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7908" name="Group 140"/>
            <p:cNvGrpSpPr>
              <a:grpSpLocks/>
            </p:cNvGrpSpPr>
            <p:nvPr/>
          </p:nvGrpSpPr>
          <p:grpSpPr bwMode="auto">
            <a:xfrm>
              <a:off x="3513" y="3107"/>
              <a:ext cx="935" cy="216"/>
              <a:chOff x="3417" y="3011"/>
              <a:chExt cx="935" cy="216"/>
            </a:xfrm>
          </p:grpSpPr>
          <p:grpSp>
            <p:nvGrpSpPr>
              <p:cNvPr id="37919" name="Group 141"/>
              <p:cNvGrpSpPr>
                <a:grpSpLocks/>
              </p:cNvGrpSpPr>
              <p:nvPr/>
            </p:nvGrpSpPr>
            <p:grpSpPr bwMode="auto">
              <a:xfrm>
                <a:off x="3417" y="3012"/>
                <a:ext cx="271" cy="215"/>
                <a:chOff x="2535" y="2956"/>
                <a:chExt cx="271" cy="215"/>
              </a:xfrm>
            </p:grpSpPr>
            <p:sp>
              <p:nvSpPr>
                <p:cNvPr id="37926" name="Oval 142"/>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27" name="Oval 143"/>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20" name="Group 144"/>
              <p:cNvGrpSpPr>
                <a:grpSpLocks/>
              </p:cNvGrpSpPr>
              <p:nvPr/>
            </p:nvGrpSpPr>
            <p:grpSpPr bwMode="auto">
              <a:xfrm>
                <a:off x="3749" y="3012"/>
                <a:ext cx="271" cy="215"/>
                <a:chOff x="2535" y="2956"/>
                <a:chExt cx="271" cy="215"/>
              </a:xfrm>
            </p:grpSpPr>
            <p:sp>
              <p:nvSpPr>
                <p:cNvPr id="37924" name="Oval 145"/>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25" name="Oval 146"/>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21" name="Group 147"/>
              <p:cNvGrpSpPr>
                <a:grpSpLocks/>
              </p:cNvGrpSpPr>
              <p:nvPr/>
            </p:nvGrpSpPr>
            <p:grpSpPr bwMode="auto">
              <a:xfrm>
                <a:off x="4081" y="3011"/>
                <a:ext cx="271" cy="215"/>
                <a:chOff x="2535" y="2956"/>
                <a:chExt cx="271" cy="215"/>
              </a:xfrm>
            </p:grpSpPr>
            <p:sp>
              <p:nvSpPr>
                <p:cNvPr id="37922" name="Oval 148"/>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23" name="Oval 149"/>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7909" name="Group 150"/>
            <p:cNvGrpSpPr>
              <a:grpSpLocks/>
            </p:cNvGrpSpPr>
            <p:nvPr/>
          </p:nvGrpSpPr>
          <p:grpSpPr bwMode="auto">
            <a:xfrm>
              <a:off x="3609" y="3203"/>
              <a:ext cx="935" cy="216"/>
              <a:chOff x="3417" y="3011"/>
              <a:chExt cx="935" cy="216"/>
            </a:xfrm>
          </p:grpSpPr>
          <p:grpSp>
            <p:nvGrpSpPr>
              <p:cNvPr id="37910" name="Group 151"/>
              <p:cNvGrpSpPr>
                <a:grpSpLocks/>
              </p:cNvGrpSpPr>
              <p:nvPr/>
            </p:nvGrpSpPr>
            <p:grpSpPr bwMode="auto">
              <a:xfrm>
                <a:off x="3417" y="3012"/>
                <a:ext cx="271" cy="215"/>
                <a:chOff x="2535" y="2956"/>
                <a:chExt cx="271" cy="215"/>
              </a:xfrm>
            </p:grpSpPr>
            <p:sp>
              <p:nvSpPr>
                <p:cNvPr id="37917" name="Oval 152"/>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18" name="Oval 153"/>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11" name="Group 154"/>
              <p:cNvGrpSpPr>
                <a:grpSpLocks/>
              </p:cNvGrpSpPr>
              <p:nvPr/>
            </p:nvGrpSpPr>
            <p:grpSpPr bwMode="auto">
              <a:xfrm>
                <a:off x="3749" y="3012"/>
                <a:ext cx="271" cy="215"/>
                <a:chOff x="2535" y="2956"/>
                <a:chExt cx="271" cy="215"/>
              </a:xfrm>
            </p:grpSpPr>
            <p:sp>
              <p:nvSpPr>
                <p:cNvPr id="37915" name="Oval 155"/>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16" name="Oval 156"/>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7912" name="Group 157"/>
              <p:cNvGrpSpPr>
                <a:grpSpLocks/>
              </p:cNvGrpSpPr>
              <p:nvPr/>
            </p:nvGrpSpPr>
            <p:grpSpPr bwMode="auto">
              <a:xfrm>
                <a:off x="4081" y="3011"/>
                <a:ext cx="271" cy="215"/>
                <a:chOff x="2535" y="2956"/>
                <a:chExt cx="271" cy="215"/>
              </a:xfrm>
            </p:grpSpPr>
            <p:sp>
              <p:nvSpPr>
                <p:cNvPr id="37913" name="Oval 158"/>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7914" name="Oval 159"/>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spTree>
    <p:extLst>
      <p:ext uri="{BB962C8B-B14F-4D97-AF65-F5344CB8AC3E}">
        <p14:creationId xmlns:p14="http://schemas.microsoft.com/office/powerpoint/2010/main" val="33546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Art of Multiprocessor Programming</a:t>
            </a:r>
          </a:p>
        </p:txBody>
      </p:sp>
      <p:sp>
        <p:nvSpPr>
          <p:cNvPr id="38915" name="Slide Number Placeholder 4"/>
          <p:cNvSpPr>
            <a:spLocks noGrp="1"/>
          </p:cNvSpPr>
          <p:nvPr>
            <p:ph type="sldNum" sz="quarter" idx="11"/>
          </p:nvPr>
        </p:nvSpPr>
        <p:spPr>
          <a:noFill/>
        </p:spPr>
        <p:txBody>
          <a:bodyPr/>
          <a:lstStyle/>
          <a:p>
            <a:fld id="{172D7274-CE35-4ACD-B817-2E97BB6D2217}" type="slidenum">
              <a:rPr lang="x-none" smtClean="0"/>
              <a:pPr/>
              <a:t>45</a:t>
            </a:fld>
            <a:endParaRPr lang="en-US" smtClean="0"/>
          </a:p>
        </p:txBody>
      </p:sp>
      <p:sp>
        <p:nvSpPr>
          <p:cNvPr id="38916" name="Rectangle 74"/>
          <p:cNvSpPr>
            <a:spLocks noChangeArrowheads="1"/>
          </p:cNvSpPr>
          <p:nvPr/>
        </p:nvSpPr>
        <p:spPr bwMode="auto">
          <a:xfrm>
            <a:off x="5127625" y="1573213"/>
            <a:ext cx="3146425" cy="1979612"/>
          </a:xfrm>
          <a:prstGeom prst="rect">
            <a:avLst/>
          </a:prstGeom>
          <a:noFill/>
          <a:ln w="38100">
            <a:solidFill>
              <a:schemeClr val="bg2"/>
            </a:solidFill>
            <a:miter lim="800000"/>
            <a:headEnd/>
            <a:tailEnd/>
          </a:ln>
        </p:spPr>
        <p:txBody>
          <a:bodyPr wrap="none" anchor="ctr"/>
          <a:lstStyle/>
          <a:p>
            <a:endParaRPr lang="en-US" dirty="0">
              <a:latin typeface="Arial" pitchFamily="34" charset="0"/>
            </a:endParaRPr>
          </a:p>
        </p:txBody>
      </p:sp>
      <p:sp>
        <p:nvSpPr>
          <p:cNvPr id="38917" name="Freeform 3"/>
          <p:cNvSpPr>
            <a:spLocks/>
          </p:cNvSpPr>
          <p:nvPr/>
        </p:nvSpPr>
        <p:spPr bwMode="auto">
          <a:xfrm>
            <a:off x="4270375" y="2921000"/>
            <a:ext cx="4271963" cy="976313"/>
          </a:xfrm>
          <a:custGeom>
            <a:avLst/>
            <a:gdLst>
              <a:gd name="T0" fmla="*/ 0 w 2691"/>
              <a:gd name="T1" fmla="*/ 2147483647 h 615"/>
              <a:gd name="T2" fmla="*/ 2147483647 w 2691"/>
              <a:gd name="T3" fmla="*/ 2147483647 h 615"/>
              <a:gd name="T4" fmla="*/ 2147483647 w 2691"/>
              <a:gd name="T5" fmla="*/ 2147483647 h 615"/>
              <a:gd name="T6" fmla="*/ 0 60000 65536"/>
              <a:gd name="T7" fmla="*/ 0 60000 65536"/>
              <a:gd name="T8" fmla="*/ 0 60000 65536"/>
              <a:gd name="T9" fmla="*/ 0 w 2691"/>
              <a:gd name="T10" fmla="*/ 0 h 615"/>
              <a:gd name="T11" fmla="*/ 2691 w 2691"/>
              <a:gd name="T12" fmla="*/ 615 h 615"/>
            </a:gdLst>
            <a:ahLst/>
            <a:cxnLst>
              <a:cxn ang="T6">
                <a:pos x="T0" y="T1"/>
              </a:cxn>
              <a:cxn ang="T7">
                <a:pos x="T2" y="T3"/>
              </a:cxn>
              <a:cxn ang="T8">
                <a:pos x="T4" y="T5"/>
              </a:cxn>
            </a:cxnLst>
            <a:rect l="T9" t="T10" r="T11" b="T12"/>
            <a:pathLst>
              <a:path w="2691" h="615">
                <a:moveTo>
                  <a:pt x="0" y="379"/>
                </a:moveTo>
                <a:cubicBezTo>
                  <a:pt x="257" y="189"/>
                  <a:pt x="515" y="0"/>
                  <a:pt x="963" y="39"/>
                </a:cubicBezTo>
                <a:cubicBezTo>
                  <a:pt x="1411" y="78"/>
                  <a:pt x="2051" y="346"/>
                  <a:pt x="2691" y="615"/>
                </a:cubicBezTo>
              </a:path>
            </a:pathLst>
          </a:custGeom>
          <a:solidFill>
            <a:schemeClr val="bg1"/>
          </a:solidFill>
          <a:ln w="76200">
            <a:solidFill>
              <a:schemeClr val="bg2"/>
            </a:solidFill>
            <a:round/>
            <a:headEnd/>
            <a:tailEnd/>
          </a:ln>
        </p:spPr>
        <p:txBody>
          <a:bodyPr wrap="none" anchor="ctr"/>
          <a:lstStyle/>
          <a:p>
            <a:endParaRPr lang="en-US" dirty="0">
              <a:latin typeface="Arial" pitchFamily="34" charset="0"/>
            </a:endParaRPr>
          </a:p>
        </p:txBody>
      </p:sp>
      <p:sp>
        <p:nvSpPr>
          <p:cNvPr id="38918" name="Freeform 4"/>
          <p:cNvSpPr>
            <a:spLocks/>
          </p:cNvSpPr>
          <p:nvPr/>
        </p:nvSpPr>
        <p:spPr bwMode="auto">
          <a:xfrm>
            <a:off x="4676775" y="3073400"/>
            <a:ext cx="1828800" cy="914400"/>
          </a:xfrm>
          <a:custGeom>
            <a:avLst/>
            <a:gdLst>
              <a:gd name="T0" fmla="*/ 0 w 1152"/>
              <a:gd name="T1" fmla="*/ 2147483647 h 576"/>
              <a:gd name="T2" fmla="*/ 2147483647 w 1152"/>
              <a:gd name="T3" fmla="*/ 2147483647 h 576"/>
              <a:gd name="T4" fmla="*/ 2147483647 w 1152"/>
              <a:gd name="T5" fmla="*/ 0 h 576"/>
              <a:gd name="T6" fmla="*/ 2147483647 w 1152"/>
              <a:gd name="T7" fmla="*/ 2147483647 h 576"/>
              <a:gd name="T8" fmla="*/ 2147483647 w 1152"/>
              <a:gd name="T9" fmla="*/ 2147483647 h 576"/>
              <a:gd name="T10" fmla="*/ 2147483647 w 1152"/>
              <a:gd name="T11" fmla="*/ 2147483647 h 576"/>
              <a:gd name="T12" fmla="*/ 0 60000 65536"/>
              <a:gd name="T13" fmla="*/ 0 60000 65536"/>
              <a:gd name="T14" fmla="*/ 0 60000 65536"/>
              <a:gd name="T15" fmla="*/ 0 60000 65536"/>
              <a:gd name="T16" fmla="*/ 0 60000 65536"/>
              <a:gd name="T17" fmla="*/ 0 60000 65536"/>
              <a:gd name="T18" fmla="*/ 0 w 1152"/>
              <a:gd name="T19" fmla="*/ 0 h 576"/>
              <a:gd name="T20" fmla="*/ 1152 w 115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52" h="576">
                <a:moveTo>
                  <a:pt x="0" y="444"/>
                </a:moveTo>
                <a:lnTo>
                  <a:pt x="321" y="236"/>
                </a:lnTo>
                <a:lnTo>
                  <a:pt x="1029" y="0"/>
                </a:lnTo>
                <a:lnTo>
                  <a:pt x="1152" y="66"/>
                </a:lnTo>
                <a:lnTo>
                  <a:pt x="501" y="377"/>
                </a:lnTo>
                <a:lnTo>
                  <a:pt x="170" y="576"/>
                </a:lnTo>
              </a:path>
            </a:pathLst>
          </a:custGeom>
          <a:solidFill>
            <a:schemeClr val="folHlink"/>
          </a:solidFill>
          <a:ln w="9525">
            <a:solidFill>
              <a:schemeClr val="bg2"/>
            </a:solidFill>
            <a:round/>
            <a:headEnd/>
            <a:tailEnd type="triangle" w="med" len="med"/>
          </a:ln>
        </p:spPr>
        <p:txBody>
          <a:bodyPr wrap="none" anchor="ctr"/>
          <a:lstStyle/>
          <a:p>
            <a:endParaRPr lang="en-US" dirty="0">
              <a:latin typeface="Arial" pitchFamily="34" charset="0"/>
            </a:endParaRPr>
          </a:p>
        </p:txBody>
      </p:sp>
      <p:sp>
        <p:nvSpPr>
          <p:cNvPr id="38919" name="Freeform 5"/>
          <p:cNvSpPr>
            <a:spLocks/>
          </p:cNvSpPr>
          <p:nvPr/>
        </p:nvSpPr>
        <p:spPr bwMode="auto">
          <a:xfrm>
            <a:off x="4675188" y="3143250"/>
            <a:ext cx="1617662" cy="884238"/>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solidFill>
            <a:schemeClr val="folHlink"/>
          </a:solidFill>
          <a:ln w="76200">
            <a:solidFill>
              <a:schemeClr val="bg2"/>
            </a:solidFill>
            <a:round/>
            <a:headEnd/>
            <a:tailEnd/>
          </a:ln>
        </p:spPr>
        <p:txBody>
          <a:bodyPr wrap="none" anchor="ctr"/>
          <a:lstStyle/>
          <a:p>
            <a:endParaRPr lang="en-US" dirty="0">
              <a:latin typeface="Arial" pitchFamily="34" charset="0"/>
            </a:endParaRPr>
          </a:p>
        </p:txBody>
      </p:sp>
      <p:sp>
        <p:nvSpPr>
          <p:cNvPr id="38920" name="Rectangle 6"/>
          <p:cNvSpPr>
            <a:spLocks noGrp="1" noChangeArrowheads="1"/>
          </p:cNvSpPr>
          <p:nvPr>
            <p:ph type="title"/>
          </p:nvPr>
        </p:nvSpPr>
        <p:spPr/>
        <p:txBody>
          <a:bodyPr/>
          <a:lstStyle/>
          <a:p>
            <a:r>
              <a:rPr lang="en-US" smtClean="0"/>
              <a:t>L1 and L2 Caches</a:t>
            </a:r>
          </a:p>
        </p:txBody>
      </p:sp>
      <p:grpSp>
        <p:nvGrpSpPr>
          <p:cNvPr id="38921" name="Group 7"/>
          <p:cNvGrpSpPr>
            <a:grpSpLocks/>
          </p:cNvGrpSpPr>
          <p:nvPr/>
        </p:nvGrpSpPr>
        <p:grpSpPr bwMode="auto">
          <a:xfrm flipH="1">
            <a:off x="1477963" y="4859338"/>
            <a:ext cx="1447800" cy="1295400"/>
            <a:chOff x="3168" y="1824"/>
            <a:chExt cx="912" cy="816"/>
          </a:xfrm>
        </p:grpSpPr>
        <p:sp>
          <p:nvSpPr>
            <p:cNvPr id="38966" name="Freeform 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8967" name="Freeform 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8968" name="Freeform 10"/>
            <p:cNvSpPr>
              <a:spLocks/>
            </p:cNvSpPr>
            <p:nvPr/>
          </p:nvSpPr>
          <p:spPr bwMode="auto">
            <a:xfrm>
              <a:off x="3504" y="1824"/>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8969" name="Freeform 1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8970" name="Freeform 1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8971" name="Freeform 1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8972" name="Freeform 14"/>
            <p:cNvSpPr>
              <a:spLocks/>
            </p:cNvSpPr>
            <p:nvPr/>
          </p:nvSpPr>
          <p:spPr bwMode="auto">
            <a:xfrm>
              <a:off x="3504" y="2304"/>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8973" name="Freeform 15"/>
            <p:cNvSpPr>
              <a:spLocks/>
            </p:cNvSpPr>
            <p:nvPr/>
          </p:nvSpPr>
          <p:spPr bwMode="auto">
            <a:xfrm>
              <a:off x="3312" y="2160"/>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8974" name="Freeform 16"/>
            <p:cNvSpPr>
              <a:spLocks/>
            </p:cNvSpPr>
            <p:nvPr/>
          </p:nvSpPr>
          <p:spPr bwMode="auto">
            <a:xfrm>
              <a:off x="3168" y="2016"/>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grpSp>
      <p:sp>
        <p:nvSpPr>
          <p:cNvPr id="38922" name="Freeform 17"/>
          <p:cNvSpPr>
            <a:spLocks/>
          </p:cNvSpPr>
          <p:nvPr/>
        </p:nvSpPr>
        <p:spPr bwMode="auto">
          <a:xfrm>
            <a:off x="1409700" y="2838450"/>
            <a:ext cx="3702050" cy="1268413"/>
          </a:xfrm>
          <a:custGeom>
            <a:avLst/>
            <a:gdLst>
              <a:gd name="T0" fmla="*/ 0 w 2332"/>
              <a:gd name="T1" fmla="*/ 2147483647 h 799"/>
              <a:gd name="T2" fmla="*/ 2147483647 w 2332"/>
              <a:gd name="T3" fmla="*/ 2147483647 h 799"/>
              <a:gd name="T4" fmla="*/ 2147483647 w 2332"/>
              <a:gd name="T5" fmla="*/ 2147483647 h 799"/>
              <a:gd name="T6" fmla="*/ 0 60000 65536"/>
              <a:gd name="T7" fmla="*/ 0 60000 65536"/>
              <a:gd name="T8" fmla="*/ 0 60000 65536"/>
              <a:gd name="T9" fmla="*/ 0 w 2332"/>
              <a:gd name="T10" fmla="*/ 0 h 799"/>
              <a:gd name="T11" fmla="*/ 2332 w 2332"/>
              <a:gd name="T12" fmla="*/ 799 h 799"/>
            </a:gdLst>
            <a:ahLst/>
            <a:cxnLst>
              <a:cxn ang="T6">
                <a:pos x="T0" y="T1"/>
              </a:cxn>
              <a:cxn ang="T7">
                <a:pos x="T2" y="T3"/>
              </a:cxn>
              <a:cxn ang="T8">
                <a:pos x="T4" y="T5"/>
              </a:cxn>
            </a:cxnLst>
            <a:rect l="T9" t="T10" r="T11" b="T12"/>
            <a:pathLst>
              <a:path w="2332" h="799">
                <a:moveTo>
                  <a:pt x="0" y="478"/>
                </a:moveTo>
                <a:cubicBezTo>
                  <a:pt x="291" y="239"/>
                  <a:pt x="583" y="0"/>
                  <a:pt x="972" y="53"/>
                </a:cubicBezTo>
                <a:cubicBezTo>
                  <a:pt x="1361" y="106"/>
                  <a:pt x="2104" y="675"/>
                  <a:pt x="2332" y="799"/>
                </a:cubicBezTo>
              </a:path>
            </a:pathLst>
          </a:custGeom>
          <a:solidFill>
            <a:schemeClr val="bg1"/>
          </a:solidFill>
          <a:ln w="76200">
            <a:solidFill>
              <a:schemeClr val="bg2"/>
            </a:solidFill>
            <a:round/>
            <a:headEnd/>
            <a:tailEnd/>
          </a:ln>
        </p:spPr>
        <p:txBody>
          <a:bodyPr wrap="none" anchor="ctr"/>
          <a:lstStyle/>
          <a:p>
            <a:endParaRPr lang="en-US" dirty="0">
              <a:latin typeface="Arial" pitchFamily="34" charset="0"/>
            </a:endParaRPr>
          </a:p>
        </p:txBody>
      </p:sp>
      <p:sp>
        <p:nvSpPr>
          <p:cNvPr id="38923" name="Freeform 18"/>
          <p:cNvSpPr>
            <a:spLocks/>
          </p:cNvSpPr>
          <p:nvPr/>
        </p:nvSpPr>
        <p:spPr bwMode="auto">
          <a:xfrm>
            <a:off x="2517775" y="3357563"/>
            <a:ext cx="1770063" cy="1544637"/>
          </a:xfrm>
          <a:custGeom>
            <a:avLst/>
            <a:gdLst>
              <a:gd name="T0" fmla="*/ 0 w 1115"/>
              <a:gd name="T1" fmla="*/ 2147483647 h 973"/>
              <a:gd name="T2" fmla="*/ 2147483647 w 1115"/>
              <a:gd name="T3" fmla="*/ 2147483647 h 973"/>
              <a:gd name="T4" fmla="*/ 2147483647 w 1115"/>
              <a:gd name="T5" fmla="*/ 0 h 973"/>
              <a:gd name="T6" fmla="*/ 2147483647 w 1115"/>
              <a:gd name="T7" fmla="*/ 2147483647 h 973"/>
              <a:gd name="T8" fmla="*/ 2147483647 w 1115"/>
              <a:gd name="T9" fmla="*/ 2147483647 h 973"/>
              <a:gd name="T10" fmla="*/ 2147483647 w 1115"/>
              <a:gd name="T11" fmla="*/ 2147483647 h 973"/>
              <a:gd name="T12" fmla="*/ 0 60000 65536"/>
              <a:gd name="T13" fmla="*/ 0 60000 65536"/>
              <a:gd name="T14" fmla="*/ 0 60000 65536"/>
              <a:gd name="T15" fmla="*/ 0 60000 65536"/>
              <a:gd name="T16" fmla="*/ 0 60000 65536"/>
              <a:gd name="T17" fmla="*/ 0 60000 65536"/>
              <a:gd name="T18" fmla="*/ 0 w 1115"/>
              <a:gd name="T19" fmla="*/ 0 h 973"/>
              <a:gd name="T20" fmla="*/ 1115 w 1115"/>
              <a:gd name="T21" fmla="*/ 973 h 973"/>
            </a:gdLst>
            <a:ahLst/>
            <a:cxnLst>
              <a:cxn ang="T12">
                <a:pos x="T0" y="T1"/>
              </a:cxn>
              <a:cxn ang="T13">
                <a:pos x="T2" y="T3"/>
              </a:cxn>
              <a:cxn ang="T14">
                <a:pos x="T4" y="T5"/>
              </a:cxn>
              <a:cxn ang="T15">
                <a:pos x="T6" y="T7"/>
              </a:cxn>
              <a:cxn ang="T16">
                <a:pos x="T8" y="T9"/>
              </a:cxn>
              <a:cxn ang="T17">
                <a:pos x="T10" y="T11"/>
              </a:cxn>
            </a:cxnLst>
            <a:rect l="T18" t="T19" r="T20" b="T21"/>
            <a:pathLst>
              <a:path w="1115" h="973">
                <a:moveTo>
                  <a:pt x="0" y="812"/>
                </a:moveTo>
                <a:lnTo>
                  <a:pt x="312" y="321"/>
                </a:lnTo>
                <a:lnTo>
                  <a:pt x="879" y="0"/>
                </a:lnTo>
                <a:lnTo>
                  <a:pt x="1115" y="161"/>
                </a:lnTo>
                <a:lnTo>
                  <a:pt x="557" y="510"/>
                </a:lnTo>
                <a:lnTo>
                  <a:pt x="369" y="973"/>
                </a:lnTo>
              </a:path>
            </a:pathLst>
          </a:custGeom>
          <a:solidFill>
            <a:schemeClr val="folHlink"/>
          </a:solidFill>
          <a:ln w="9525">
            <a:solidFill>
              <a:schemeClr val="bg2"/>
            </a:solidFill>
            <a:round/>
            <a:headEnd/>
            <a:tailEnd/>
          </a:ln>
        </p:spPr>
        <p:txBody>
          <a:bodyPr wrap="none" anchor="ctr"/>
          <a:lstStyle/>
          <a:p>
            <a:endParaRPr lang="en-US" dirty="0">
              <a:latin typeface="Arial" pitchFamily="34" charset="0"/>
            </a:endParaRPr>
          </a:p>
        </p:txBody>
      </p:sp>
      <p:sp>
        <p:nvSpPr>
          <p:cNvPr id="38924" name="Freeform 19"/>
          <p:cNvSpPr>
            <a:spLocks/>
          </p:cNvSpPr>
          <p:nvPr/>
        </p:nvSpPr>
        <p:spPr bwMode="auto">
          <a:xfrm>
            <a:off x="3373438" y="4376738"/>
            <a:ext cx="1617662" cy="8842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sp>
        <p:nvSpPr>
          <p:cNvPr id="38925" name="Text Box 20"/>
          <p:cNvSpPr txBox="1">
            <a:spLocks noChangeArrowheads="1"/>
          </p:cNvSpPr>
          <p:nvPr/>
        </p:nvSpPr>
        <p:spPr bwMode="auto">
          <a:xfrm>
            <a:off x="3911600" y="5394325"/>
            <a:ext cx="543739" cy="461665"/>
          </a:xfrm>
          <a:prstGeom prst="rect">
            <a:avLst/>
          </a:prstGeom>
          <a:noFill/>
          <a:ln w="9525">
            <a:noFill/>
            <a:miter lim="800000"/>
            <a:headEnd/>
            <a:tailEnd/>
          </a:ln>
        </p:spPr>
        <p:txBody>
          <a:bodyPr wrap="none">
            <a:spAutoFit/>
          </a:bodyPr>
          <a:lstStyle/>
          <a:p>
            <a:r>
              <a:rPr lang="en-US" sz="2400" dirty="0">
                <a:solidFill>
                  <a:srgbClr val="FF3300"/>
                </a:solidFill>
                <a:latin typeface="Arial" pitchFamily="34" charset="0"/>
              </a:rPr>
              <a:t>L1</a:t>
            </a:r>
          </a:p>
        </p:txBody>
      </p:sp>
      <p:sp>
        <p:nvSpPr>
          <p:cNvPr id="38926" name="Text Box 31"/>
          <p:cNvSpPr txBox="1">
            <a:spLocks noChangeArrowheads="1"/>
          </p:cNvSpPr>
          <p:nvPr/>
        </p:nvSpPr>
        <p:spPr bwMode="auto">
          <a:xfrm>
            <a:off x="5308600" y="4154488"/>
            <a:ext cx="543739" cy="461665"/>
          </a:xfrm>
          <a:prstGeom prst="rect">
            <a:avLst/>
          </a:prstGeom>
          <a:noFill/>
          <a:ln w="9525">
            <a:noFill/>
            <a:miter lim="800000"/>
            <a:headEnd/>
            <a:tailEnd/>
          </a:ln>
        </p:spPr>
        <p:txBody>
          <a:bodyPr wrap="none">
            <a:spAutoFit/>
          </a:bodyPr>
          <a:lstStyle/>
          <a:p>
            <a:r>
              <a:rPr lang="en-US" sz="2400" dirty="0">
                <a:solidFill>
                  <a:schemeClr val="bg2"/>
                </a:solidFill>
                <a:latin typeface="Arial" pitchFamily="34" charset="0"/>
              </a:rPr>
              <a:t>L2</a:t>
            </a:r>
          </a:p>
        </p:txBody>
      </p:sp>
      <p:sp>
        <p:nvSpPr>
          <p:cNvPr id="38927" name="AutoShape 72"/>
          <p:cNvSpPr>
            <a:spLocks noChangeArrowheads="1"/>
          </p:cNvSpPr>
          <p:nvPr/>
        </p:nvSpPr>
        <p:spPr bwMode="auto">
          <a:xfrm>
            <a:off x="2922588" y="4205288"/>
            <a:ext cx="2668587" cy="1752600"/>
          </a:xfrm>
          <a:prstGeom prst="wedgeRoundRectCallout">
            <a:avLst>
              <a:gd name="adj1" fmla="val 75880"/>
              <a:gd name="adj2" fmla="val 16940"/>
              <a:gd name="adj3" fmla="val 16667"/>
            </a:avLst>
          </a:prstGeom>
          <a:noFill/>
          <a:ln w="38100">
            <a:solidFill>
              <a:schemeClr val="accent2"/>
            </a:solidFill>
            <a:miter lim="800000"/>
            <a:headEnd/>
            <a:tailEnd/>
          </a:ln>
        </p:spPr>
        <p:txBody>
          <a:bodyPr anchor="ctr"/>
          <a:lstStyle/>
          <a:p>
            <a:pPr algn="ctr"/>
            <a:endParaRPr lang="en-US" dirty="0">
              <a:latin typeface="Arial" pitchFamily="34" charset="0"/>
            </a:endParaRPr>
          </a:p>
        </p:txBody>
      </p:sp>
      <p:sp>
        <p:nvSpPr>
          <p:cNvPr id="38928" name="Text Box 73"/>
          <p:cNvSpPr txBox="1">
            <a:spLocks noChangeArrowheads="1"/>
          </p:cNvSpPr>
          <p:nvPr/>
        </p:nvSpPr>
        <p:spPr bwMode="auto">
          <a:xfrm>
            <a:off x="6234113" y="4818063"/>
            <a:ext cx="2343911" cy="954107"/>
          </a:xfrm>
          <a:prstGeom prst="rect">
            <a:avLst/>
          </a:prstGeom>
          <a:noFill/>
          <a:ln w="9525">
            <a:noFill/>
            <a:miter lim="800000"/>
            <a:headEnd/>
            <a:tailEnd/>
          </a:ln>
        </p:spPr>
        <p:txBody>
          <a:bodyPr wrap="none">
            <a:spAutoFit/>
          </a:bodyPr>
          <a:lstStyle/>
          <a:p>
            <a:r>
              <a:rPr lang="en-US" sz="2800" dirty="0">
                <a:solidFill>
                  <a:schemeClr val="tx1"/>
                </a:solidFill>
                <a:latin typeface="Arial" pitchFamily="34" charset="0"/>
              </a:rPr>
              <a:t>Small &amp; fast</a:t>
            </a:r>
          </a:p>
          <a:p>
            <a:r>
              <a:rPr lang="en-US" sz="2800" dirty="0">
                <a:solidFill>
                  <a:schemeClr val="tx1"/>
                </a:solidFill>
                <a:latin typeface="Arial" pitchFamily="34" charset="0"/>
              </a:rPr>
              <a:t>1 or 2 cycles</a:t>
            </a:r>
          </a:p>
        </p:txBody>
      </p:sp>
      <p:grpSp>
        <p:nvGrpSpPr>
          <p:cNvPr id="38929" name="Group 111"/>
          <p:cNvGrpSpPr>
            <a:grpSpLocks/>
          </p:cNvGrpSpPr>
          <p:nvPr/>
        </p:nvGrpSpPr>
        <p:grpSpPr bwMode="auto">
          <a:xfrm>
            <a:off x="3871913" y="4540250"/>
            <a:ext cx="430212" cy="341313"/>
            <a:chOff x="2439" y="2860"/>
            <a:chExt cx="271" cy="215"/>
          </a:xfrm>
        </p:grpSpPr>
        <p:sp>
          <p:nvSpPr>
            <p:cNvPr id="38964" name="Oval 75"/>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38965" name="Oval 76"/>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30" name="Group 110"/>
          <p:cNvGrpSpPr>
            <a:grpSpLocks/>
          </p:cNvGrpSpPr>
          <p:nvPr/>
        </p:nvGrpSpPr>
        <p:grpSpPr bwMode="auto">
          <a:xfrm>
            <a:off x="4024313" y="4692650"/>
            <a:ext cx="430212" cy="341313"/>
            <a:chOff x="2535" y="2956"/>
            <a:chExt cx="271" cy="215"/>
          </a:xfrm>
        </p:grpSpPr>
        <p:sp>
          <p:nvSpPr>
            <p:cNvPr id="38962" name="Oval 77"/>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8963" name="Oval 78"/>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31" name="Group 79"/>
          <p:cNvGrpSpPr>
            <a:grpSpLocks/>
          </p:cNvGrpSpPr>
          <p:nvPr/>
        </p:nvGrpSpPr>
        <p:grpSpPr bwMode="auto">
          <a:xfrm>
            <a:off x="4856163" y="3336925"/>
            <a:ext cx="1428750" cy="517525"/>
            <a:chOff x="3417" y="3011"/>
            <a:chExt cx="1127" cy="408"/>
          </a:xfrm>
        </p:grpSpPr>
        <p:grpSp>
          <p:nvGrpSpPr>
            <p:cNvPr id="38932" name="Group 80"/>
            <p:cNvGrpSpPr>
              <a:grpSpLocks/>
            </p:cNvGrpSpPr>
            <p:nvPr/>
          </p:nvGrpSpPr>
          <p:grpSpPr bwMode="auto">
            <a:xfrm>
              <a:off x="3417" y="3011"/>
              <a:ext cx="935" cy="216"/>
              <a:chOff x="3417" y="3011"/>
              <a:chExt cx="935" cy="216"/>
            </a:xfrm>
          </p:grpSpPr>
          <p:grpSp>
            <p:nvGrpSpPr>
              <p:cNvPr id="38953" name="Group 81"/>
              <p:cNvGrpSpPr>
                <a:grpSpLocks/>
              </p:cNvGrpSpPr>
              <p:nvPr/>
            </p:nvGrpSpPr>
            <p:grpSpPr bwMode="auto">
              <a:xfrm>
                <a:off x="3417" y="3012"/>
                <a:ext cx="271" cy="215"/>
                <a:chOff x="2535" y="2956"/>
                <a:chExt cx="271" cy="215"/>
              </a:xfrm>
            </p:grpSpPr>
            <p:sp>
              <p:nvSpPr>
                <p:cNvPr id="38960" name="Oval 82"/>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61" name="Oval 83"/>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54" name="Group 84"/>
              <p:cNvGrpSpPr>
                <a:grpSpLocks/>
              </p:cNvGrpSpPr>
              <p:nvPr/>
            </p:nvGrpSpPr>
            <p:grpSpPr bwMode="auto">
              <a:xfrm>
                <a:off x="3749" y="3012"/>
                <a:ext cx="271" cy="215"/>
                <a:chOff x="2535" y="2956"/>
                <a:chExt cx="271" cy="215"/>
              </a:xfrm>
            </p:grpSpPr>
            <p:sp>
              <p:nvSpPr>
                <p:cNvPr id="38958" name="Oval 85"/>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59" name="Oval 86"/>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55" name="Group 87"/>
              <p:cNvGrpSpPr>
                <a:grpSpLocks/>
              </p:cNvGrpSpPr>
              <p:nvPr/>
            </p:nvGrpSpPr>
            <p:grpSpPr bwMode="auto">
              <a:xfrm>
                <a:off x="4081" y="3011"/>
                <a:ext cx="271" cy="215"/>
                <a:chOff x="2535" y="2956"/>
                <a:chExt cx="271" cy="215"/>
              </a:xfrm>
            </p:grpSpPr>
            <p:sp>
              <p:nvSpPr>
                <p:cNvPr id="38956" name="Oval 88"/>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57" name="Oval 89"/>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8933" name="Group 90"/>
            <p:cNvGrpSpPr>
              <a:grpSpLocks/>
            </p:cNvGrpSpPr>
            <p:nvPr/>
          </p:nvGrpSpPr>
          <p:grpSpPr bwMode="auto">
            <a:xfrm>
              <a:off x="3513" y="3107"/>
              <a:ext cx="935" cy="216"/>
              <a:chOff x="3417" y="3011"/>
              <a:chExt cx="935" cy="216"/>
            </a:xfrm>
          </p:grpSpPr>
          <p:grpSp>
            <p:nvGrpSpPr>
              <p:cNvPr id="38944" name="Group 91"/>
              <p:cNvGrpSpPr>
                <a:grpSpLocks/>
              </p:cNvGrpSpPr>
              <p:nvPr/>
            </p:nvGrpSpPr>
            <p:grpSpPr bwMode="auto">
              <a:xfrm>
                <a:off x="3417" y="3012"/>
                <a:ext cx="271" cy="215"/>
                <a:chOff x="2535" y="2956"/>
                <a:chExt cx="271" cy="215"/>
              </a:xfrm>
            </p:grpSpPr>
            <p:sp>
              <p:nvSpPr>
                <p:cNvPr id="38951" name="Oval 92"/>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52" name="Oval 93"/>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45" name="Group 94"/>
              <p:cNvGrpSpPr>
                <a:grpSpLocks/>
              </p:cNvGrpSpPr>
              <p:nvPr/>
            </p:nvGrpSpPr>
            <p:grpSpPr bwMode="auto">
              <a:xfrm>
                <a:off x="3749" y="3012"/>
                <a:ext cx="271" cy="215"/>
                <a:chOff x="2535" y="2956"/>
                <a:chExt cx="271" cy="215"/>
              </a:xfrm>
            </p:grpSpPr>
            <p:sp>
              <p:nvSpPr>
                <p:cNvPr id="38949" name="Oval 95"/>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50" name="Oval 96"/>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46" name="Group 97"/>
              <p:cNvGrpSpPr>
                <a:grpSpLocks/>
              </p:cNvGrpSpPr>
              <p:nvPr/>
            </p:nvGrpSpPr>
            <p:grpSpPr bwMode="auto">
              <a:xfrm>
                <a:off x="4081" y="3011"/>
                <a:ext cx="271" cy="215"/>
                <a:chOff x="2535" y="2956"/>
                <a:chExt cx="271" cy="215"/>
              </a:xfrm>
            </p:grpSpPr>
            <p:sp>
              <p:nvSpPr>
                <p:cNvPr id="38947" name="Oval 98"/>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48" name="Oval 99"/>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8934" name="Group 100"/>
            <p:cNvGrpSpPr>
              <a:grpSpLocks/>
            </p:cNvGrpSpPr>
            <p:nvPr/>
          </p:nvGrpSpPr>
          <p:grpSpPr bwMode="auto">
            <a:xfrm>
              <a:off x="3609" y="3203"/>
              <a:ext cx="935" cy="216"/>
              <a:chOff x="3417" y="3011"/>
              <a:chExt cx="935" cy="216"/>
            </a:xfrm>
          </p:grpSpPr>
          <p:grpSp>
            <p:nvGrpSpPr>
              <p:cNvPr id="38935" name="Group 101"/>
              <p:cNvGrpSpPr>
                <a:grpSpLocks/>
              </p:cNvGrpSpPr>
              <p:nvPr/>
            </p:nvGrpSpPr>
            <p:grpSpPr bwMode="auto">
              <a:xfrm>
                <a:off x="3417" y="3012"/>
                <a:ext cx="271" cy="215"/>
                <a:chOff x="2535" y="2956"/>
                <a:chExt cx="271" cy="215"/>
              </a:xfrm>
            </p:grpSpPr>
            <p:sp>
              <p:nvSpPr>
                <p:cNvPr id="38942" name="Oval 102"/>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43" name="Oval 103"/>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36" name="Group 104"/>
              <p:cNvGrpSpPr>
                <a:grpSpLocks/>
              </p:cNvGrpSpPr>
              <p:nvPr/>
            </p:nvGrpSpPr>
            <p:grpSpPr bwMode="auto">
              <a:xfrm>
                <a:off x="3749" y="3012"/>
                <a:ext cx="271" cy="215"/>
                <a:chOff x="2535" y="2956"/>
                <a:chExt cx="271" cy="215"/>
              </a:xfrm>
            </p:grpSpPr>
            <p:sp>
              <p:nvSpPr>
                <p:cNvPr id="38940" name="Oval 105"/>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41" name="Oval 106"/>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8937" name="Group 107"/>
              <p:cNvGrpSpPr>
                <a:grpSpLocks/>
              </p:cNvGrpSpPr>
              <p:nvPr/>
            </p:nvGrpSpPr>
            <p:grpSpPr bwMode="auto">
              <a:xfrm>
                <a:off x="4081" y="3011"/>
                <a:ext cx="271" cy="215"/>
                <a:chOff x="2535" y="2956"/>
                <a:chExt cx="271" cy="215"/>
              </a:xfrm>
            </p:grpSpPr>
            <p:sp>
              <p:nvSpPr>
                <p:cNvPr id="38938" name="Oval 108"/>
                <p:cNvSpPr>
                  <a:spLocks noChangeArrowheads="1"/>
                </p:cNvSpPr>
                <p:nvPr/>
              </p:nvSpPr>
              <p:spPr bwMode="auto">
                <a:xfrm>
                  <a:off x="2535" y="2956"/>
                  <a:ext cx="271" cy="215"/>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8939" name="Oval 109"/>
                <p:cNvSpPr>
                  <a:spLocks noChangeArrowheads="1"/>
                </p:cNvSpPr>
                <p:nvPr/>
              </p:nvSpPr>
              <p:spPr bwMode="auto">
                <a:xfrm>
                  <a:off x="2689" y="2994"/>
                  <a:ext cx="71" cy="6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grpSp>
      </p:grpSp>
    </p:spTree>
    <p:extLst>
      <p:ext uri="{BB962C8B-B14F-4D97-AF65-F5344CB8AC3E}">
        <p14:creationId xmlns:p14="http://schemas.microsoft.com/office/powerpoint/2010/main" val="281106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Art of Multiprocessor Programming</a:t>
            </a:r>
          </a:p>
        </p:txBody>
      </p:sp>
      <p:sp>
        <p:nvSpPr>
          <p:cNvPr id="39939" name="Slide Number Placeholder 4"/>
          <p:cNvSpPr>
            <a:spLocks noGrp="1"/>
          </p:cNvSpPr>
          <p:nvPr>
            <p:ph type="sldNum" sz="quarter" idx="11"/>
          </p:nvPr>
        </p:nvSpPr>
        <p:spPr>
          <a:noFill/>
        </p:spPr>
        <p:txBody>
          <a:bodyPr/>
          <a:lstStyle/>
          <a:p>
            <a:fld id="{A2B938C7-52C1-4C33-BCA6-549D5B951F9B}" type="slidenum">
              <a:rPr lang="x-none" smtClean="0"/>
              <a:pPr/>
              <a:t>46</a:t>
            </a:fld>
            <a:endParaRPr lang="en-US" smtClean="0"/>
          </a:p>
        </p:txBody>
      </p:sp>
      <p:sp>
        <p:nvSpPr>
          <p:cNvPr id="39940" name="Rectangle 72"/>
          <p:cNvSpPr>
            <a:spLocks noChangeArrowheads="1"/>
          </p:cNvSpPr>
          <p:nvPr/>
        </p:nvSpPr>
        <p:spPr bwMode="auto">
          <a:xfrm>
            <a:off x="5127625" y="1573213"/>
            <a:ext cx="3146425" cy="1979612"/>
          </a:xfrm>
          <a:prstGeom prst="rect">
            <a:avLst/>
          </a:prstGeom>
          <a:noFill/>
          <a:ln w="38100">
            <a:solidFill>
              <a:schemeClr val="bg2"/>
            </a:solidFill>
            <a:miter lim="800000"/>
            <a:headEnd/>
            <a:tailEnd/>
          </a:ln>
        </p:spPr>
        <p:txBody>
          <a:bodyPr wrap="none" anchor="ctr"/>
          <a:lstStyle/>
          <a:p>
            <a:endParaRPr lang="en-US" dirty="0">
              <a:latin typeface="Arial" pitchFamily="34" charset="0"/>
            </a:endParaRPr>
          </a:p>
        </p:txBody>
      </p:sp>
      <p:sp>
        <p:nvSpPr>
          <p:cNvPr id="39941" name="Freeform 3"/>
          <p:cNvSpPr>
            <a:spLocks/>
          </p:cNvSpPr>
          <p:nvPr/>
        </p:nvSpPr>
        <p:spPr bwMode="auto">
          <a:xfrm>
            <a:off x="4270375" y="2921000"/>
            <a:ext cx="4271963" cy="976313"/>
          </a:xfrm>
          <a:custGeom>
            <a:avLst/>
            <a:gdLst>
              <a:gd name="T0" fmla="*/ 0 w 2691"/>
              <a:gd name="T1" fmla="*/ 2147483647 h 615"/>
              <a:gd name="T2" fmla="*/ 2147483647 w 2691"/>
              <a:gd name="T3" fmla="*/ 2147483647 h 615"/>
              <a:gd name="T4" fmla="*/ 2147483647 w 2691"/>
              <a:gd name="T5" fmla="*/ 2147483647 h 615"/>
              <a:gd name="T6" fmla="*/ 0 60000 65536"/>
              <a:gd name="T7" fmla="*/ 0 60000 65536"/>
              <a:gd name="T8" fmla="*/ 0 60000 65536"/>
              <a:gd name="T9" fmla="*/ 0 w 2691"/>
              <a:gd name="T10" fmla="*/ 0 h 615"/>
              <a:gd name="T11" fmla="*/ 2691 w 2691"/>
              <a:gd name="T12" fmla="*/ 615 h 615"/>
            </a:gdLst>
            <a:ahLst/>
            <a:cxnLst>
              <a:cxn ang="T6">
                <a:pos x="T0" y="T1"/>
              </a:cxn>
              <a:cxn ang="T7">
                <a:pos x="T2" y="T3"/>
              </a:cxn>
              <a:cxn ang="T8">
                <a:pos x="T4" y="T5"/>
              </a:cxn>
            </a:cxnLst>
            <a:rect l="T9" t="T10" r="T11" b="T12"/>
            <a:pathLst>
              <a:path w="2691" h="615">
                <a:moveTo>
                  <a:pt x="0" y="379"/>
                </a:moveTo>
                <a:cubicBezTo>
                  <a:pt x="257" y="189"/>
                  <a:pt x="515" y="0"/>
                  <a:pt x="963" y="39"/>
                </a:cubicBezTo>
                <a:cubicBezTo>
                  <a:pt x="1411" y="78"/>
                  <a:pt x="2051" y="346"/>
                  <a:pt x="2691" y="615"/>
                </a:cubicBezTo>
              </a:path>
            </a:pathLst>
          </a:custGeom>
          <a:solidFill>
            <a:schemeClr val="bg1"/>
          </a:solidFill>
          <a:ln w="76200">
            <a:solidFill>
              <a:schemeClr val="bg2"/>
            </a:solidFill>
            <a:round/>
            <a:headEnd/>
            <a:tailEnd/>
          </a:ln>
        </p:spPr>
        <p:txBody>
          <a:bodyPr wrap="none" anchor="ctr"/>
          <a:lstStyle/>
          <a:p>
            <a:endParaRPr lang="en-US" dirty="0">
              <a:latin typeface="Arial" pitchFamily="34" charset="0"/>
            </a:endParaRPr>
          </a:p>
        </p:txBody>
      </p:sp>
      <p:sp>
        <p:nvSpPr>
          <p:cNvPr id="39942" name="Freeform 4"/>
          <p:cNvSpPr>
            <a:spLocks/>
          </p:cNvSpPr>
          <p:nvPr/>
        </p:nvSpPr>
        <p:spPr bwMode="auto">
          <a:xfrm>
            <a:off x="4676775" y="3073400"/>
            <a:ext cx="1828800" cy="914400"/>
          </a:xfrm>
          <a:custGeom>
            <a:avLst/>
            <a:gdLst>
              <a:gd name="T0" fmla="*/ 0 w 1152"/>
              <a:gd name="T1" fmla="*/ 2147483647 h 576"/>
              <a:gd name="T2" fmla="*/ 2147483647 w 1152"/>
              <a:gd name="T3" fmla="*/ 2147483647 h 576"/>
              <a:gd name="T4" fmla="*/ 2147483647 w 1152"/>
              <a:gd name="T5" fmla="*/ 0 h 576"/>
              <a:gd name="T6" fmla="*/ 2147483647 w 1152"/>
              <a:gd name="T7" fmla="*/ 2147483647 h 576"/>
              <a:gd name="T8" fmla="*/ 2147483647 w 1152"/>
              <a:gd name="T9" fmla="*/ 2147483647 h 576"/>
              <a:gd name="T10" fmla="*/ 2147483647 w 1152"/>
              <a:gd name="T11" fmla="*/ 2147483647 h 576"/>
              <a:gd name="T12" fmla="*/ 0 60000 65536"/>
              <a:gd name="T13" fmla="*/ 0 60000 65536"/>
              <a:gd name="T14" fmla="*/ 0 60000 65536"/>
              <a:gd name="T15" fmla="*/ 0 60000 65536"/>
              <a:gd name="T16" fmla="*/ 0 60000 65536"/>
              <a:gd name="T17" fmla="*/ 0 60000 65536"/>
              <a:gd name="T18" fmla="*/ 0 w 1152"/>
              <a:gd name="T19" fmla="*/ 0 h 576"/>
              <a:gd name="T20" fmla="*/ 1152 w 1152"/>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52" h="576">
                <a:moveTo>
                  <a:pt x="0" y="444"/>
                </a:moveTo>
                <a:lnTo>
                  <a:pt x="321" y="236"/>
                </a:lnTo>
                <a:lnTo>
                  <a:pt x="1029" y="0"/>
                </a:lnTo>
                <a:lnTo>
                  <a:pt x="1152" y="66"/>
                </a:lnTo>
                <a:lnTo>
                  <a:pt x="501" y="377"/>
                </a:lnTo>
                <a:lnTo>
                  <a:pt x="170" y="576"/>
                </a:lnTo>
              </a:path>
            </a:pathLst>
          </a:custGeom>
          <a:solidFill>
            <a:schemeClr val="bg2"/>
          </a:solidFill>
          <a:ln w="9525">
            <a:solidFill>
              <a:schemeClr val="bg2"/>
            </a:solidFill>
            <a:round/>
            <a:headEnd/>
            <a:tailEnd type="triangle" w="med" len="med"/>
          </a:ln>
        </p:spPr>
        <p:txBody>
          <a:bodyPr wrap="none" anchor="ctr"/>
          <a:lstStyle/>
          <a:p>
            <a:endParaRPr lang="en-US" dirty="0">
              <a:latin typeface="Arial" pitchFamily="34" charset="0"/>
            </a:endParaRPr>
          </a:p>
        </p:txBody>
      </p:sp>
      <p:sp>
        <p:nvSpPr>
          <p:cNvPr id="39943" name="Freeform 5"/>
          <p:cNvSpPr>
            <a:spLocks/>
          </p:cNvSpPr>
          <p:nvPr/>
        </p:nvSpPr>
        <p:spPr bwMode="auto">
          <a:xfrm>
            <a:off x="4675188" y="3143250"/>
            <a:ext cx="1617662" cy="884238"/>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sp>
        <p:nvSpPr>
          <p:cNvPr id="39944" name="Rectangle 6"/>
          <p:cNvSpPr>
            <a:spLocks noGrp="1" noChangeArrowheads="1"/>
          </p:cNvSpPr>
          <p:nvPr>
            <p:ph type="title"/>
          </p:nvPr>
        </p:nvSpPr>
        <p:spPr/>
        <p:txBody>
          <a:bodyPr/>
          <a:lstStyle/>
          <a:p>
            <a:r>
              <a:rPr lang="en-US" smtClean="0"/>
              <a:t>L1 and L2 Caches</a:t>
            </a:r>
          </a:p>
        </p:txBody>
      </p:sp>
      <p:grpSp>
        <p:nvGrpSpPr>
          <p:cNvPr id="39945" name="Group 7"/>
          <p:cNvGrpSpPr>
            <a:grpSpLocks/>
          </p:cNvGrpSpPr>
          <p:nvPr/>
        </p:nvGrpSpPr>
        <p:grpSpPr bwMode="auto">
          <a:xfrm flipH="1">
            <a:off x="1477963" y="4859338"/>
            <a:ext cx="1447800" cy="1295400"/>
            <a:chOff x="3168" y="1824"/>
            <a:chExt cx="912" cy="816"/>
          </a:xfrm>
        </p:grpSpPr>
        <p:sp>
          <p:nvSpPr>
            <p:cNvPr id="39988" name="Freeform 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9989" name="Freeform 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9990" name="Freeform 10"/>
            <p:cNvSpPr>
              <a:spLocks/>
            </p:cNvSpPr>
            <p:nvPr/>
          </p:nvSpPr>
          <p:spPr bwMode="auto">
            <a:xfrm>
              <a:off x="3504" y="1824"/>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9991" name="Freeform 1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9992" name="Freeform 1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9993" name="Freeform 1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39994" name="Freeform 14"/>
            <p:cNvSpPr>
              <a:spLocks/>
            </p:cNvSpPr>
            <p:nvPr/>
          </p:nvSpPr>
          <p:spPr bwMode="auto">
            <a:xfrm>
              <a:off x="3504" y="2304"/>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9995" name="Freeform 15"/>
            <p:cNvSpPr>
              <a:spLocks/>
            </p:cNvSpPr>
            <p:nvPr/>
          </p:nvSpPr>
          <p:spPr bwMode="auto">
            <a:xfrm>
              <a:off x="3312" y="2160"/>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sp>
          <p:nvSpPr>
            <p:cNvPr id="39996" name="Freeform 16"/>
            <p:cNvSpPr>
              <a:spLocks/>
            </p:cNvSpPr>
            <p:nvPr/>
          </p:nvSpPr>
          <p:spPr bwMode="auto">
            <a:xfrm>
              <a:off x="3168" y="2016"/>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folHlink"/>
            </a:solidFill>
            <a:ln w="9525">
              <a:solidFill>
                <a:schemeClr val="tx1"/>
              </a:solidFill>
              <a:round/>
              <a:headEnd/>
              <a:tailEnd/>
            </a:ln>
          </p:spPr>
          <p:txBody>
            <a:bodyPr wrap="none" anchor="ctr"/>
            <a:lstStyle/>
            <a:p>
              <a:endParaRPr lang="en-US" dirty="0">
                <a:latin typeface="Arial" pitchFamily="34" charset="0"/>
              </a:endParaRPr>
            </a:p>
          </p:txBody>
        </p:sp>
      </p:grpSp>
      <p:sp>
        <p:nvSpPr>
          <p:cNvPr id="39946" name="Freeform 17"/>
          <p:cNvSpPr>
            <a:spLocks/>
          </p:cNvSpPr>
          <p:nvPr/>
        </p:nvSpPr>
        <p:spPr bwMode="auto">
          <a:xfrm>
            <a:off x="1409700" y="2838450"/>
            <a:ext cx="3702050" cy="1268413"/>
          </a:xfrm>
          <a:custGeom>
            <a:avLst/>
            <a:gdLst>
              <a:gd name="T0" fmla="*/ 0 w 2332"/>
              <a:gd name="T1" fmla="*/ 2147483647 h 799"/>
              <a:gd name="T2" fmla="*/ 2147483647 w 2332"/>
              <a:gd name="T3" fmla="*/ 2147483647 h 799"/>
              <a:gd name="T4" fmla="*/ 2147483647 w 2332"/>
              <a:gd name="T5" fmla="*/ 2147483647 h 799"/>
              <a:gd name="T6" fmla="*/ 0 60000 65536"/>
              <a:gd name="T7" fmla="*/ 0 60000 65536"/>
              <a:gd name="T8" fmla="*/ 0 60000 65536"/>
              <a:gd name="T9" fmla="*/ 0 w 2332"/>
              <a:gd name="T10" fmla="*/ 0 h 799"/>
              <a:gd name="T11" fmla="*/ 2332 w 2332"/>
              <a:gd name="T12" fmla="*/ 799 h 799"/>
            </a:gdLst>
            <a:ahLst/>
            <a:cxnLst>
              <a:cxn ang="T6">
                <a:pos x="T0" y="T1"/>
              </a:cxn>
              <a:cxn ang="T7">
                <a:pos x="T2" y="T3"/>
              </a:cxn>
              <a:cxn ang="T8">
                <a:pos x="T4" y="T5"/>
              </a:cxn>
            </a:cxnLst>
            <a:rect l="T9" t="T10" r="T11" b="T12"/>
            <a:pathLst>
              <a:path w="2332" h="799">
                <a:moveTo>
                  <a:pt x="0" y="478"/>
                </a:moveTo>
                <a:cubicBezTo>
                  <a:pt x="291" y="239"/>
                  <a:pt x="583" y="0"/>
                  <a:pt x="972" y="53"/>
                </a:cubicBezTo>
                <a:cubicBezTo>
                  <a:pt x="1361" y="106"/>
                  <a:pt x="2104" y="675"/>
                  <a:pt x="2332" y="799"/>
                </a:cubicBezTo>
              </a:path>
            </a:pathLst>
          </a:custGeom>
          <a:solidFill>
            <a:schemeClr val="bg1"/>
          </a:solidFill>
          <a:ln w="76200">
            <a:solidFill>
              <a:schemeClr val="bg2"/>
            </a:solidFill>
            <a:round/>
            <a:headEnd/>
            <a:tailEnd/>
          </a:ln>
        </p:spPr>
        <p:txBody>
          <a:bodyPr wrap="none" anchor="ctr"/>
          <a:lstStyle/>
          <a:p>
            <a:endParaRPr lang="en-US" dirty="0">
              <a:latin typeface="Arial" pitchFamily="34" charset="0"/>
            </a:endParaRPr>
          </a:p>
        </p:txBody>
      </p:sp>
      <p:sp>
        <p:nvSpPr>
          <p:cNvPr id="39947" name="Freeform 18"/>
          <p:cNvSpPr>
            <a:spLocks/>
          </p:cNvSpPr>
          <p:nvPr/>
        </p:nvSpPr>
        <p:spPr bwMode="auto">
          <a:xfrm>
            <a:off x="2517775" y="3357563"/>
            <a:ext cx="1770063" cy="1544637"/>
          </a:xfrm>
          <a:custGeom>
            <a:avLst/>
            <a:gdLst>
              <a:gd name="T0" fmla="*/ 0 w 1115"/>
              <a:gd name="T1" fmla="*/ 2147483647 h 973"/>
              <a:gd name="T2" fmla="*/ 2147483647 w 1115"/>
              <a:gd name="T3" fmla="*/ 2147483647 h 973"/>
              <a:gd name="T4" fmla="*/ 2147483647 w 1115"/>
              <a:gd name="T5" fmla="*/ 0 h 973"/>
              <a:gd name="T6" fmla="*/ 2147483647 w 1115"/>
              <a:gd name="T7" fmla="*/ 2147483647 h 973"/>
              <a:gd name="T8" fmla="*/ 2147483647 w 1115"/>
              <a:gd name="T9" fmla="*/ 2147483647 h 973"/>
              <a:gd name="T10" fmla="*/ 2147483647 w 1115"/>
              <a:gd name="T11" fmla="*/ 2147483647 h 973"/>
              <a:gd name="T12" fmla="*/ 0 60000 65536"/>
              <a:gd name="T13" fmla="*/ 0 60000 65536"/>
              <a:gd name="T14" fmla="*/ 0 60000 65536"/>
              <a:gd name="T15" fmla="*/ 0 60000 65536"/>
              <a:gd name="T16" fmla="*/ 0 60000 65536"/>
              <a:gd name="T17" fmla="*/ 0 60000 65536"/>
              <a:gd name="T18" fmla="*/ 0 w 1115"/>
              <a:gd name="T19" fmla="*/ 0 h 973"/>
              <a:gd name="T20" fmla="*/ 1115 w 1115"/>
              <a:gd name="T21" fmla="*/ 973 h 973"/>
            </a:gdLst>
            <a:ahLst/>
            <a:cxnLst>
              <a:cxn ang="T12">
                <a:pos x="T0" y="T1"/>
              </a:cxn>
              <a:cxn ang="T13">
                <a:pos x="T2" y="T3"/>
              </a:cxn>
              <a:cxn ang="T14">
                <a:pos x="T4" y="T5"/>
              </a:cxn>
              <a:cxn ang="T15">
                <a:pos x="T6" y="T7"/>
              </a:cxn>
              <a:cxn ang="T16">
                <a:pos x="T8" y="T9"/>
              </a:cxn>
              <a:cxn ang="T17">
                <a:pos x="T10" y="T11"/>
              </a:cxn>
            </a:cxnLst>
            <a:rect l="T18" t="T19" r="T20" b="T21"/>
            <a:pathLst>
              <a:path w="1115" h="973">
                <a:moveTo>
                  <a:pt x="0" y="812"/>
                </a:moveTo>
                <a:lnTo>
                  <a:pt x="312" y="321"/>
                </a:lnTo>
                <a:lnTo>
                  <a:pt x="879" y="0"/>
                </a:lnTo>
                <a:lnTo>
                  <a:pt x="1115" y="161"/>
                </a:lnTo>
                <a:lnTo>
                  <a:pt x="557" y="510"/>
                </a:lnTo>
                <a:lnTo>
                  <a:pt x="369" y="973"/>
                </a:lnTo>
              </a:path>
            </a:pathLst>
          </a:custGeom>
          <a:solidFill>
            <a:schemeClr val="folHlink"/>
          </a:solidFill>
          <a:ln w="9525">
            <a:solidFill>
              <a:schemeClr val="bg2"/>
            </a:solidFill>
            <a:round/>
            <a:headEnd/>
            <a:tailEnd/>
          </a:ln>
        </p:spPr>
        <p:txBody>
          <a:bodyPr wrap="none" anchor="ctr"/>
          <a:lstStyle/>
          <a:p>
            <a:endParaRPr lang="en-US" dirty="0">
              <a:latin typeface="Arial" pitchFamily="34" charset="0"/>
            </a:endParaRPr>
          </a:p>
        </p:txBody>
      </p:sp>
      <p:sp>
        <p:nvSpPr>
          <p:cNvPr id="39948" name="Freeform 19"/>
          <p:cNvSpPr>
            <a:spLocks/>
          </p:cNvSpPr>
          <p:nvPr/>
        </p:nvSpPr>
        <p:spPr bwMode="auto">
          <a:xfrm>
            <a:off x="3373438" y="4376738"/>
            <a:ext cx="1617662" cy="8842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solidFill>
            <a:schemeClr val="folHlink"/>
          </a:solidFill>
          <a:ln w="76200">
            <a:solidFill>
              <a:schemeClr val="bg2"/>
            </a:solidFill>
            <a:round/>
            <a:headEnd/>
            <a:tailEnd/>
          </a:ln>
        </p:spPr>
        <p:txBody>
          <a:bodyPr wrap="none" anchor="ctr"/>
          <a:lstStyle/>
          <a:p>
            <a:endParaRPr lang="en-US" dirty="0">
              <a:latin typeface="Arial" pitchFamily="34" charset="0"/>
            </a:endParaRPr>
          </a:p>
        </p:txBody>
      </p:sp>
      <p:sp>
        <p:nvSpPr>
          <p:cNvPr id="39949" name="Text Box 20"/>
          <p:cNvSpPr txBox="1">
            <a:spLocks noChangeArrowheads="1"/>
          </p:cNvSpPr>
          <p:nvPr/>
        </p:nvSpPr>
        <p:spPr bwMode="auto">
          <a:xfrm>
            <a:off x="3911600" y="5394325"/>
            <a:ext cx="547688" cy="466725"/>
          </a:xfrm>
          <a:prstGeom prst="rect">
            <a:avLst/>
          </a:prstGeom>
          <a:noFill/>
          <a:ln w="9525">
            <a:solidFill>
              <a:schemeClr val="bg2"/>
            </a:solidFill>
            <a:miter lim="800000"/>
            <a:headEnd/>
            <a:tailEnd/>
          </a:ln>
        </p:spPr>
        <p:txBody>
          <a:bodyPr wrap="none">
            <a:spAutoFit/>
          </a:bodyPr>
          <a:lstStyle/>
          <a:p>
            <a:r>
              <a:rPr lang="en-US" sz="2400" dirty="0">
                <a:solidFill>
                  <a:schemeClr val="bg2"/>
                </a:solidFill>
                <a:latin typeface="Arial" pitchFamily="34" charset="0"/>
              </a:rPr>
              <a:t>L1</a:t>
            </a:r>
          </a:p>
        </p:txBody>
      </p:sp>
      <p:sp>
        <p:nvSpPr>
          <p:cNvPr id="39950" name="Text Box 31"/>
          <p:cNvSpPr txBox="1">
            <a:spLocks noChangeArrowheads="1"/>
          </p:cNvSpPr>
          <p:nvPr/>
        </p:nvSpPr>
        <p:spPr bwMode="auto">
          <a:xfrm>
            <a:off x="5308600" y="4154488"/>
            <a:ext cx="543739" cy="461665"/>
          </a:xfrm>
          <a:prstGeom prst="rect">
            <a:avLst/>
          </a:prstGeom>
          <a:noFill/>
          <a:ln w="9525">
            <a:noFill/>
            <a:miter lim="800000"/>
            <a:headEnd/>
            <a:tailEnd/>
          </a:ln>
        </p:spPr>
        <p:txBody>
          <a:bodyPr wrap="none">
            <a:spAutoFit/>
          </a:bodyPr>
          <a:lstStyle/>
          <a:p>
            <a:r>
              <a:rPr lang="en-US" sz="2400" dirty="0">
                <a:solidFill>
                  <a:srgbClr val="FF3300"/>
                </a:solidFill>
                <a:latin typeface="Arial" pitchFamily="34" charset="0"/>
              </a:rPr>
              <a:t>L2</a:t>
            </a:r>
          </a:p>
        </p:txBody>
      </p:sp>
      <p:sp>
        <p:nvSpPr>
          <p:cNvPr id="39951" name="Oval 73"/>
          <p:cNvSpPr>
            <a:spLocks noChangeArrowheads="1"/>
          </p:cNvSpPr>
          <p:nvPr/>
        </p:nvSpPr>
        <p:spPr bwMode="auto">
          <a:xfrm>
            <a:off x="3871913" y="4540250"/>
            <a:ext cx="430212" cy="341313"/>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9952" name="Oval 74"/>
          <p:cNvSpPr>
            <a:spLocks noChangeArrowheads="1"/>
          </p:cNvSpPr>
          <p:nvPr/>
        </p:nvSpPr>
        <p:spPr bwMode="auto">
          <a:xfrm>
            <a:off x="4116388" y="4600575"/>
            <a:ext cx="112712" cy="9525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sp>
        <p:nvSpPr>
          <p:cNvPr id="39953" name="Oval 75"/>
          <p:cNvSpPr>
            <a:spLocks noChangeArrowheads="1"/>
          </p:cNvSpPr>
          <p:nvPr/>
        </p:nvSpPr>
        <p:spPr bwMode="auto">
          <a:xfrm>
            <a:off x="4024313" y="4692650"/>
            <a:ext cx="430212" cy="341313"/>
          </a:xfrm>
          <a:prstGeom prst="ellipse">
            <a:avLst/>
          </a:prstGeom>
          <a:solidFill>
            <a:schemeClr val="bg2"/>
          </a:solidFill>
          <a:ln w="38100">
            <a:solidFill>
              <a:schemeClr val="tx1"/>
            </a:solidFill>
            <a:round/>
            <a:headEnd/>
            <a:tailEnd/>
          </a:ln>
        </p:spPr>
        <p:txBody>
          <a:bodyPr wrap="none" anchor="ctr"/>
          <a:lstStyle/>
          <a:p>
            <a:endParaRPr lang="en-US" dirty="0">
              <a:latin typeface="Arial" pitchFamily="34" charset="0"/>
            </a:endParaRPr>
          </a:p>
        </p:txBody>
      </p:sp>
      <p:sp>
        <p:nvSpPr>
          <p:cNvPr id="39954" name="Oval 76"/>
          <p:cNvSpPr>
            <a:spLocks noChangeArrowheads="1"/>
          </p:cNvSpPr>
          <p:nvPr/>
        </p:nvSpPr>
        <p:spPr bwMode="auto">
          <a:xfrm>
            <a:off x="4268788" y="4752975"/>
            <a:ext cx="112712" cy="95250"/>
          </a:xfrm>
          <a:prstGeom prst="ellipse">
            <a:avLst/>
          </a:prstGeom>
          <a:solidFill>
            <a:schemeClr val="bg2"/>
          </a:solidFill>
          <a:ln w="19050">
            <a:solidFill>
              <a:schemeClr val="tx1"/>
            </a:solidFill>
            <a:round/>
            <a:headEnd/>
            <a:tailEnd/>
          </a:ln>
        </p:spPr>
        <p:txBody>
          <a:bodyPr wrap="none" anchor="ctr"/>
          <a:lstStyle/>
          <a:p>
            <a:endParaRPr lang="en-US" dirty="0">
              <a:latin typeface="Arial" pitchFamily="34" charset="0"/>
            </a:endParaRPr>
          </a:p>
        </p:txBody>
      </p:sp>
      <p:grpSp>
        <p:nvGrpSpPr>
          <p:cNvPr id="39955" name="Group 77"/>
          <p:cNvGrpSpPr>
            <a:grpSpLocks/>
          </p:cNvGrpSpPr>
          <p:nvPr/>
        </p:nvGrpSpPr>
        <p:grpSpPr bwMode="auto">
          <a:xfrm>
            <a:off x="4856163" y="3336925"/>
            <a:ext cx="1428750" cy="517525"/>
            <a:chOff x="3417" y="3011"/>
            <a:chExt cx="1127" cy="408"/>
          </a:xfrm>
        </p:grpSpPr>
        <p:grpSp>
          <p:nvGrpSpPr>
            <p:cNvPr id="39958" name="Group 78"/>
            <p:cNvGrpSpPr>
              <a:grpSpLocks/>
            </p:cNvGrpSpPr>
            <p:nvPr/>
          </p:nvGrpSpPr>
          <p:grpSpPr bwMode="auto">
            <a:xfrm>
              <a:off x="3417" y="3011"/>
              <a:ext cx="935" cy="216"/>
              <a:chOff x="3417" y="3011"/>
              <a:chExt cx="935" cy="216"/>
            </a:xfrm>
          </p:grpSpPr>
          <p:grpSp>
            <p:nvGrpSpPr>
              <p:cNvPr id="39979" name="Group 79"/>
              <p:cNvGrpSpPr>
                <a:grpSpLocks/>
              </p:cNvGrpSpPr>
              <p:nvPr/>
            </p:nvGrpSpPr>
            <p:grpSpPr bwMode="auto">
              <a:xfrm>
                <a:off x="3417" y="3012"/>
                <a:ext cx="271" cy="215"/>
                <a:chOff x="2535" y="2956"/>
                <a:chExt cx="271" cy="215"/>
              </a:xfrm>
            </p:grpSpPr>
            <p:sp>
              <p:nvSpPr>
                <p:cNvPr id="39986" name="Oval 80"/>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87" name="Oval 81"/>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80" name="Group 82"/>
              <p:cNvGrpSpPr>
                <a:grpSpLocks/>
              </p:cNvGrpSpPr>
              <p:nvPr/>
            </p:nvGrpSpPr>
            <p:grpSpPr bwMode="auto">
              <a:xfrm>
                <a:off x="3749" y="3012"/>
                <a:ext cx="271" cy="215"/>
                <a:chOff x="2535" y="2956"/>
                <a:chExt cx="271" cy="215"/>
              </a:xfrm>
            </p:grpSpPr>
            <p:sp>
              <p:nvSpPr>
                <p:cNvPr id="39984" name="Oval 83"/>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85" name="Oval 84"/>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81" name="Group 85"/>
              <p:cNvGrpSpPr>
                <a:grpSpLocks/>
              </p:cNvGrpSpPr>
              <p:nvPr/>
            </p:nvGrpSpPr>
            <p:grpSpPr bwMode="auto">
              <a:xfrm>
                <a:off x="4081" y="3011"/>
                <a:ext cx="271" cy="215"/>
                <a:chOff x="2535" y="2956"/>
                <a:chExt cx="271" cy="215"/>
              </a:xfrm>
            </p:grpSpPr>
            <p:sp>
              <p:nvSpPr>
                <p:cNvPr id="39982" name="Oval 86"/>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83" name="Oval 87"/>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9959" name="Group 88"/>
            <p:cNvGrpSpPr>
              <a:grpSpLocks/>
            </p:cNvGrpSpPr>
            <p:nvPr/>
          </p:nvGrpSpPr>
          <p:grpSpPr bwMode="auto">
            <a:xfrm>
              <a:off x="3513" y="3107"/>
              <a:ext cx="935" cy="216"/>
              <a:chOff x="3417" y="3011"/>
              <a:chExt cx="935" cy="216"/>
            </a:xfrm>
          </p:grpSpPr>
          <p:grpSp>
            <p:nvGrpSpPr>
              <p:cNvPr id="39970" name="Group 89"/>
              <p:cNvGrpSpPr>
                <a:grpSpLocks/>
              </p:cNvGrpSpPr>
              <p:nvPr/>
            </p:nvGrpSpPr>
            <p:grpSpPr bwMode="auto">
              <a:xfrm>
                <a:off x="3417" y="3012"/>
                <a:ext cx="271" cy="215"/>
                <a:chOff x="2535" y="2956"/>
                <a:chExt cx="271" cy="215"/>
              </a:xfrm>
            </p:grpSpPr>
            <p:sp>
              <p:nvSpPr>
                <p:cNvPr id="39977" name="Oval 90"/>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78" name="Oval 91"/>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71" name="Group 92"/>
              <p:cNvGrpSpPr>
                <a:grpSpLocks/>
              </p:cNvGrpSpPr>
              <p:nvPr/>
            </p:nvGrpSpPr>
            <p:grpSpPr bwMode="auto">
              <a:xfrm>
                <a:off x="3749" y="3012"/>
                <a:ext cx="271" cy="215"/>
                <a:chOff x="2535" y="2956"/>
                <a:chExt cx="271" cy="215"/>
              </a:xfrm>
            </p:grpSpPr>
            <p:sp>
              <p:nvSpPr>
                <p:cNvPr id="39975" name="Oval 93"/>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76" name="Oval 94"/>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72" name="Group 95"/>
              <p:cNvGrpSpPr>
                <a:grpSpLocks/>
              </p:cNvGrpSpPr>
              <p:nvPr/>
            </p:nvGrpSpPr>
            <p:grpSpPr bwMode="auto">
              <a:xfrm>
                <a:off x="4081" y="3011"/>
                <a:ext cx="271" cy="215"/>
                <a:chOff x="2535" y="2956"/>
                <a:chExt cx="271" cy="215"/>
              </a:xfrm>
            </p:grpSpPr>
            <p:sp>
              <p:nvSpPr>
                <p:cNvPr id="39973" name="Oval 96"/>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74" name="Oval 97"/>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nvGrpSpPr>
            <p:cNvPr id="39960" name="Group 98"/>
            <p:cNvGrpSpPr>
              <a:grpSpLocks/>
            </p:cNvGrpSpPr>
            <p:nvPr/>
          </p:nvGrpSpPr>
          <p:grpSpPr bwMode="auto">
            <a:xfrm>
              <a:off x="3609" y="3203"/>
              <a:ext cx="935" cy="216"/>
              <a:chOff x="3417" y="3011"/>
              <a:chExt cx="935" cy="216"/>
            </a:xfrm>
          </p:grpSpPr>
          <p:grpSp>
            <p:nvGrpSpPr>
              <p:cNvPr id="39961" name="Group 99"/>
              <p:cNvGrpSpPr>
                <a:grpSpLocks/>
              </p:cNvGrpSpPr>
              <p:nvPr/>
            </p:nvGrpSpPr>
            <p:grpSpPr bwMode="auto">
              <a:xfrm>
                <a:off x="3417" y="3012"/>
                <a:ext cx="271" cy="215"/>
                <a:chOff x="2535" y="2956"/>
                <a:chExt cx="271" cy="215"/>
              </a:xfrm>
            </p:grpSpPr>
            <p:sp>
              <p:nvSpPr>
                <p:cNvPr id="39968" name="Oval 100"/>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69" name="Oval 101"/>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62" name="Group 102"/>
              <p:cNvGrpSpPr>
                <a:grpSpLocks/>
              </p:cNvGrpSpPr>
              <p:nvPr/>
            </p:nvGrpSpPr>
            <p:grpSpPr bwMode="auto">
              <a:xfrm>
                <a:off x="3749" y="3012"/>
                <a:ext cx="271" cy="215"/>
                <a:chOff x="2535" y="2956"/>
                <a:chExt cx="271" cy="215"/>
              </a:xfrm>
            </p:grpSpPr>
            <p:sp>
              <p:nvSpPr>
                <p:cNvPr id="39966" name="Oval 103"/>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67" name="Oval 104"/>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39963" name="Group 105"/>
              <p:cNvGrpSpPr>
                <a:grpSpLocks/>
              </p:cNvGrpSpPr>
              <p:nvPr/>
            </p:nvGrpSpPr>
            <p:grpSpPr bwMode="auto">
              <a:xfrm>
                <a:off x="4081" y="3011"/>
                <a:ext cx="271" cy="215"/>
                <a:chOff x="2535" y="2956"/>
                <a:chExt cx="271" cy="215"/>
              </a:xfrm>
            </p:grpSpPr>
            <p:sp>
              <p:nvSpPr>
                <p:cNvPr id="39964" name="Oval 106"/>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39965" name="Oval 107"/>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grpSp>
      <p:sp>
        <p:nvSpPr>
          <p:cNvPr id="39956" name="AutoShape 108"/>
          <p:cNvSpPr>
            <a:spLocks noChangeArrowheads="1"/>
          </p:cNvSpPr>
          <p:nvPr/>
        </p:nvSpPr>
        <p:spPr bwMode="auto">
          <a:xfrm>
            <a:off x="4295775" y="2908300"/>
            <a:ext cx="2668588" cy="1752600"/>
          </a:xfrm>
          <a:prstGeom prst="wedgeRoundRectCallout">
            <a:avLst>
              <a:gd name="adj1" fmla="val -92417"/>
              <a:gd name="adj2" fmla="val -87773"/>
              <a:gd name="adj3" fmla="val 16667"/>
            </a:avLst>
          </a:prstGeom>
          <a:noFill/>
          <a:ln w="38100">
            <a:solidFill>
              <a:schemeClr val="accent2"/>
            </a:solidFill>
            <a:miter lim="800000"/>
            <a:headEnd/>
            <a:tailEnd/>
          </a:ln>
        </p:spPr>
        <p:txBody>
          <a:bodyPr anchor="ctr"/>
          <a:lstStyle/>
          <a:p>
            <a:pPr algn="ctr"/>
            <a:endParaRPr lang="en-US" dirty="0">
              <a:latin typeface="Arial" pitchFamily="34" charset="0"/>
            </a:endParaRPr>
          </a:p>
        </p:txBody>
      </p:sp>
      <p:sp>
        <p:nvSpPr>
          <p:cNvPr id="39957" name="Text Box 109"/>
          <p:cNvSpPr txBox="1">
            <a:spLocks noChangeArrowheads="1"/>
          </p:cNvSpPr>
          <p:nvPr/>
        </p:nvSpPr>
        <p:spPr bwMode="auto">
          <a:xfrm>
            <a:off x="396875" y="1527175"/>
            <a:ext cx="3306763" cy="1384300"/>
          </a:xfrm>
          <a:prstGeom prst="rect">
            <a:avLst/>
          </a:prstGeom>
          <a:noFill/>
          <a:ln w="9525">
            <a:noFill/>
            <a:miter lim="800000"/>
            <a:headEnd/>
            <a:tailEnd/>
          </a:ln>
        </p:spPr>
        <p:txBody>
          <a:bodyPr wrap="none">
            <a:spAutoFit/>
          </a:bodyPr>
          <a:lstStyle/>
          <a:p>
            <a:r>
              <a:rPr lang="en-US" sz="2800" dirty="0">
                <a:solidFill>
                  <a:schemeClr val="tx1"/>
                </a:solidFill>
                <a:latin typeface="Arial" pitchFamily="34" charset="0"/>
              </a:rPr>
              <a:t>Larger and slower</a:t>
            </a:r>
          </a:p>
          <a:p>
            <a:r>
              <a:rPr lang="en-US" sz="2800" dirty="0">
                <a:solidFill>
                  <a:schemeClr val="tx1"/>
                </a:solidFill>
                <a:latin typeface="Arial" pitchFamily="34" charset="0"/>
              </a:rPr>
              <a:t>10s of cycles</a:t>
            </a:r>
          </a:p>
          <a:p>
            <a:r>
              <a:rPr lang="en-US" sz="2800" dirty="0">
                <a:solidFill>
                  <a:schemeClr val="tx1"/>
                </a:solidFill>
                <a:latin typeface="Arial" pitchFamily="34" charset="0"/>
              </a:rPr>
              <a:t>~128 byte line</a:t>
            </a:r>
          </a:p>
        </p:txBody>
      </p:sp>
    </p:spTree>
    <p:extLst>
      <p:ext uri="{BB962C8B-B14F-4D97-AF65-F5344CB8AC3E}">
        <p14:creationId xmlns:p14="http://schemas.microsoft.com/office/powerpoint/2010/main" val="290821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Art of Multiprocessor Programming</a:t>
            </a:r>
          </a:p>
        </p:txBody>
      </p:sp>
      <p:sp>
        <p:nvSpPr>
          <p:cNvPr id="44035" name="Slide Number Placeholder 4"/>
          <p:cNvSpPr>
            <a:spLocks noGrp="1"/>
          </p:cNvSpPr>
          <p:nvPr>
            <p:ph type="sldNum" sz="quarter" idx="11"/>
          </p:nvPr>
        </p:nvSpPr>
        <p:spPr>
          <a:noFill/>
        </p:spPr>
        <p:txBody>
          <a:bodyPr/>
          <a:lstStyle/>
          <a:p>
            <a:fld id="{503963F5-81E2-4271-84C4-63D706646167}" type="slidenum">
              <a:rPr lang="x-none" smtClean="0">
                <a:cs typeface="Arial" pitchFamily="34" charset="0"/>
              </a:rPr>
              <a:pPr/>
              <a:t>47</a:t>
            </a:fld>
            <a:endParaRPr lang="en-US" smtClean="0">
              <a:cs typeface="Arial" pitchFamily="34" charset="0"/>
            </a:endParaRPr>
          </a:p>
        </p:txBody>
      </p:sp>
      <p:pic>
        <p:nvPicPr>
          <p:cNvPr id="4403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4037" name="Rectangle 3"/>
          <p:cNvSpPr>
            <a:spLocks noGrp="1" noChangeArrowheads="1"/>
          </p:cNvSpPr>
          <p:nvPr>
            <p:ph type="title"/>
          </p:nvPr>
        </p:nvSpPr>
        <p:spPr/>
        <p:txBody>
          <a:bodyPr/>
          <a:lstStyle/>
          <a:p>
            <a:r>
              <a:rPr lang="en-US" smtClean="0"/>
              <a:t>Jargon Watch</a:t>
            </a:r>
          </a:p>
        </p:txBody>
      </p:sp>
      <p:sp>
        <p:nvSpPr>
          <p:cNvPr id="44038" name="Rectangle 4"/>
          <p:cNvSpPr>
            <a:spLocks noGrp="1" noChangeArrowheads="1"/>
          </p:cNvSpPr>
          <p:nvPr>
            <p:ph type="body" idx="1"/>
          </p:nvPr>
        </p:nvSpPr>
        <p:spPr/>
        <p:txBody>
          <a:bodyPr/>
          <a:lstStyle/>
          <a:p>
            <a:r>
              <a:rPr lang="en-US" smtClean="0"/>
              <a:t>Cache </a:t>
            </a:r>
            <a:r>
              <a:rPr lang="en-US" smtClean="0">
                <a:solidFill>
                  <a:schemeClr val="tx1"/>
                </a:solidFill>
              </a:rPr>
              <a:t>hit</a:t>
            </a:r>
          </a:p>
          <a:p>
            <a:pPr lvl="1"/>
            <a:r>
              <a:rPr lang="en-US" smtClean="0"/>
              <a:t>“I found what I wanted in my cache”</a:t>
            </a:r>
          </a:p>
          <a:p>
            <a:pPr lvl="1"/>
            <a:r>
              <a:rPr lang="en-US" smtClean="0"/>
              <a:t>Good Thing™</a:t>
            </a:r>
          </a:p>
        </p:txBody>
      </p:sp>
    </p:spTree>
    <p:extLst>
      <p:ext uri="{BB962C8B-B14F-4D97-AF65-F5344CB8AC3E}">
        <p14:creationId xmlns:p14="http://schemas.microsoft.com/office/powerpoint/2010/main" val="416171140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Art of Multiprocessor Programming</a:t>
            </a:r>
          </a:p>
        </p:txBody>
      </p:sp>
      <p:sp>
        <p:nvSpPr>
          <p:cNvPr id="45059" name="Slide Number Placeholder 4"/>
          <p:cNvSpPr>
            <a:spLocks noGrp="1"/>
          </p:cNvSpPr>
          <p:nvPr>
            <p:ph type="sldNum" sz="quarter" idx="11"/>
          </p:nvPr>
        </p:nvSpPr>
        <p:spPr>
          <a:noFill/>
        </p:spPr>
        <p:txBody>
          <a:bodyPr/>
          <a:lstStyle/>
          <a:p>
            <a:fld id="{F8F70B31-0733-4F6B-8B95-1AD7683560D0}" type="slidenum">
              <a:rPr lang="x-none" smtClean="0">
                <a:cs typeface="Arial" pitchFamily="34" charset="0"/>
              </a:rPr>
              <a:pPr/>
              <a:t>48</a:t>
            </a:fld>
            <a:endParaRPr lang="en-US" smtClean="0">
              <a:cs typeface="Arial" pitchFamily="34" charset="0"/>
            </a:endParaRPr>
          </a:p>
        </p:txBody>
      </p:sp>
      <p:pic>
        <p:nvPicPr>
          <p:cNvPr id="4506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5061" name="Rectangle 3"/>
          <p:cNvSpPr>
            <a:spLocks noGrp="1" noChangeArrowheads="1"/>
          </p:cNvSpPr>
          <p:nvPr>
            <p:ph type="title"/>
          </p:nvPr>
        </p:nvSpPr>
        <p:spPr/>
        <p:txBody>
          <a:bodyPr/>
          <a:lstStyle/>
          <a:p>
            <a:r>
              <a:rPr lang="en-US" smtClean="0"/>
              <a:t>Jargon Watch</a:t>
            </a:r>
          </a:p>
        </p:txBody>
      </p:sp>
      <p:sp>
        <p:nvSpPr>
          <p:cNvPr id="45062" name="Rectangle 4"/>
          <p:cNvSpPr>
            <a:spLocks noGrp="1" noChangeArrowheads="1"/>
          </p:cNvSpPr>
          <p:nvPr>
            <p:ph type="body" idx="1"/>
          </p:nvPr>
        </p:nvSpPr>
        <p:spPr/>
        <p:txBody>
          <a:bodyPr/>
          <a:lstStyle/>
          <a:p>
            <a:r>
              <a:rPr lang="en-US" smtClean="0"/>
              <a:t>Cache </a:t>
            </a:r>
            <a:r>
              <a:rPr lang="en-US" smtClean="0">
                <a:solidFill>
                  <a:schemeClr val="tx1"/>
                </a:solidFill>
              </a:rPr>
              <a:t>hit</a:t>
            </a:r>
          </a:p>
          <a:p>
            <a:pPr lvl="1"/>
            <a:r>
              <a:rPr lang="en-US" smtClean="0"/>
              <a:t>“I found what I wanted in my cache”</a:t>
            </a:r>
          </a:p>
          <a:p>
            <a:pPr lvl="1"/>
            <a:r>
              <a:rPr lang="en-US" smtClean="0"/>
              <a:t>Good Thing™</a:t>
            </a:r>
          </a:p>
          <a:p>
            <a:r>
              <a:rPr lang="en-US" smtClean="0"/>
              <a:t>Cache </a:t>
            </a:r>
            <a:r>
              <a:rPr lang="en-US" smtClean="0">
                <a:solidFill>
                  <a:schemeClr val="tx1"/>
                </a:solidFill>
              </a:rPr>
              <a:t>miss</a:t>
            </a:r>
          </a:p>
          <a:p>
            <a:pPr lvl="1"/>
            <a:r>
              <a:rPr lang="en-US" smtClean="0"/>
              <a:t>“I had to shlep all the way to memory for that data”</a:t>
            </a:r>
          </a:p>
          <a:p>
            <a:pPr lvl="1"/>
            <a:r>
              <a:rPr lang="en-US" smtClean="0"/>
              <a:t>Bad Thing™</a:t>
            </a:r>
          </a:p>
        </p:txBody>
      </p:sp>
    </p:spTree>
    <p:extLst>
      <p:ext uri="{BB962C8B-B14F-4D97-AF65-F5344CB8AC3E}">
        <p14:creationId xmlns:p14="http://schemas.microsoft.com/office/powerpoint/2010/main" val="352078477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Art of Multiprocessor Programming</a:t>
            </a:r>
          </a:p>
        </p:txBody>
      </p:sp>
      <p:sp>
        <p:nvSpPr>
          <p:cNvPr id="46083" name="Slide Number Placeholder 4"/>
          <p:cNvSpPr>
            <a:spLocks noGrp="1"/>
          </p:cNvSpPr>
          <p:nvPr>
            <p:ph type="sldNum" sz="quarter" idx="11"/>
          </p:nvPr>
        </p:nvSpPr>
        <p:spPr>
          <a:noFill/>
        </p:spPr>
        <p:txBody>
          <a:bodyPr/>
          <a:lstStyle/>
          <a:p>
            <a:fld id="{E5892AA2-3CF3-48E0-9D43-48ECE06BC6E3}" type="slidenum">
              <a:rPr lang="x-none" smtClean="0">
                <a:cs typeface="Arial" pitchFamily="34" charset="0"/>
              </a:rPr>
              <a:pPr/>
              <a:t>49</a:t>
            </a:fld>
            <a:endParaRPr lang="en-US" smtClean="0">
              <a:cs typeface="Arial" pitchFamily="34" charset="0"/>
            </a:endParaRPr>
          </a:p>
        </p:txBody>
      </p:sp>
      <p:pic>
        <p:nvPicPr>
          <p:cNvPr id="46084"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46085" name="Rectangle 2"/>
          <p:cNvSpPr>
            <a:spLocks noGrp="1" noChangeArrowheads="1"/>
          </p:cNvSpPr>
          <p:nvPr>
            <p:ph type="title"/>
          </p:nvPr>
        </p:nvSpPr>
        <p:spPr/>
        <p:txBody>
          <a:bodyPr/>
          <a:lstStyle/>
          <a:p>
            <a:r>
              <a:rPr lang="en-US" smtClean="0"/>
              <a:t>Cave Canem</a:t>
            </a:r>
          </a:p>
        </p:txBody>
      </p:sp>
      <p:sp>
        <p:nvSpPr>
          <p:cNvPr id="46086" name="Rectangle 3"/>
          <p:cNvSpPr>
            <a:spLocks noGrp="1" noChangeArrowheads="1"/>
          </p:cNvSpPr>
          <p:nvPr>
            <p:ph type="body" idx="1"/>
          </p:nvPr>
        </p:nvSpPr>
        <p:spPr/>
        <p:txBody>
          <a:bodyPr/>
          <a:lstStyle/>
          <a:p>
            <a:r>
              <a:rPr lang="en-US" smtClean="0"/>
              <a:t>This model is </a:t>
            </a:r>
            <a:r>
              <a:rPr lang="en-US" smtClean="0">
                <a:solidFill>
                  <a:schemeClr val="tx1"/>
                </a:solidFill>
              </a:rPr>
              <a:t>still</a:t>
            </a:r>
            <a:r>
              <a:rPr lang="en-US" smtClean="0"/>
              <a:t> a simplification</a:t>
            </a:r>
          </a:p>
          <a:p>
            <a:pPr lvl="1"/>
            <a:r>
              <a:rPr lang="en-US" smtClean="0"/>
              <a:t>But not in any essential way</a:t>
            </a:r>
          </a:p>
          <a:p>
            <a:pPr lvl="1"/>
            <a:r>
              <a:rPr lang="en-US" smtClean="0"/>
              <a:t>Illustrates basic principles</a:t>
            </a:r>
          </a:p>
          <a:p>
            <a:r>
              <a:rPr lang="en-US" smtClean="0"/>
              <a:t>Will discuss complexities later</a:t>
            </a:r>
          </a:p>
        </p:txBody>
      </p:sp>
    </p:spTree>
    <p:extLst>
      <p:ext uri="{BB962C8B-B14F-4D97-AF65-F5344CB8AC3E}">
        <p14:creationId xmlns:p14="http://schemas.microsoft.com/office/powerpoint/2010/main" val="28658732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smtClean="0"/>
              <a:t>Art of Multiprocessor Programming</a:t>
            </a:r>
          </a:p>
        </p:txBody>
      </p:sp>
      <p:sp>
        <p:nvSpPr>
          <p:cNvPr id="6147" name="Slide Number Placeholder 4"/>
          <p:cNvSpPr>
            <a:spLocks noGrp="1"/>
          </p:cNvSpPr>
          <p:nvPr>
            <p:ph type="sldNum" sz="quarter" idx="11"/>
          </p:nvPr>
        </p:nvSpPr>
        <p:spPr>
          <a:noFill/>
        </p:spPr>
        <p:txBody>
          <a:bodyPr/>
          <a:lstStyle/>
          <a:p>
            <a:fld id="{7CD14888-B349-4D50-BEAC-A543925799DA}" type="slidenum">
              <a:rPr lang="x-none" smtClean="0">
                <a:cs typeface="Arial" pitchFamily="34" charset="0"/>
              </a:rPr>
              <a:pPr/>
              <a:t>5</a:t>
            </a:fld>
            <a:endParaRPr lang="en-US" smtClean="0">
              <a:cs typeface="Arial" pitchFamily="34" charset="0"/>
            </a:endParaRPr>
          </a:p>
        </p:txBody>
      </p:sp>
      <p:pic>
        <p:nvPicPr>
          <p:cNvPr id="61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6149" name="Rectangle 3"/>
          <p:cNvSpPr>
            <a:spLocks noGrp="1" noChangeArrowheads="1"/>
          </p:cNvSpPr>
          <p:nvPr>
            <p:ph type="title"/>
          </p:nvPr>
        </p:nvSpPr>
        <p:spPr/>
        <p:txBody>
          <a:bodyPr/>
          <a:lstStyle/>
          <a:p>
            <a:r>
              <a:rPr lang="en-US" smtClean="0"/>
              <a:t>Kinds of Architectures</a:t>
            </a:r>
          </a:p>
        </p:txBody>
      </p:sp>
      <p:sp>
        <p:nvSpPr>
          <p:cNvPr id="6150" name="Rectangle 4"/>
          <p:cNvSpPr>
            <a:spLocks noGrp="1" noChangeArrowheads="1"/>
          </p:cNvSpPr>
          <p:nvPr>
            <p:ph type="body" idx="1"/>
          </p:nvPr>
        </p:nvSpPr>
        <p:spPr/>
        <p:txBody>
          <a:bodyPr/>
          <a:lstStyle/>
          <a:p>
            <a:r>
              <a:rPr lang="en-US" sz="2800" dirty="0" smtClean="0">
                <a:solidFill>
                  <a:schemeClr val="folHlink"/>
                </a:solidFill>
              </a:rPr>
              <a:t>SISD (</a:t>
            </a:r>
            <a:r>
              <a:rPr lang="en-US" sz="2800" dirty="0" err="1" smtClean="0">
                <a:solidFill>
                  <a:schemeClr val="folHlink"/>
                </a:solidFill>
              </a:rPr>
              <a:t>Uniprocessor</a:t>
            </a:r>
            <a:r>
              <a:rPr lang="en-US" sz="2800" dirty="0" smtClean="0">
                <a:solidFill>
                  <a:schemeClr val="folHlink"/>
                </a:solidFill>
              </a:rPr>
              <a:t>)</a:t>
            </a:r>
          </a:p>
          <a:p>
            <a:pPr lvl="1"/>
            <a:r>
              <a:rPr lang="en-US" sz="2400" dirty="0" smtClean="0">
                <a:solidFill>
                  <a:schemeClr val="folHlink"/>
                </a:solidFill>
              </a:rPr>
              <a:t>Single instruction stream</a:t>
            </a:r>
          </a:p>
          <a:p>
            <a:pPr lvl="1"/>
            <a:r>
              <a:rPr lang="en-US" sz="2400" dirty="0" smtClean="0">
                <a:solidFill>
                  <a:schemeClr val="folHlink"/>
                </a:solidFill>
              </a:rPr>
              <a:t>Single data stream </a:t>
            </a:r>
          </a:p>
          <a:p>
            <a:r>
              <a:rPr lang="en-US" sz="2800" dirty="0" smtClean="0">
                <a:solidFill>
                  <a:schemeClr val="folHlink"/>
                </a:solidFill>
              </a:rPr>
              <a:t>SIMD (Vector)</a:t>
            </a:r>
          </a:p>
          <a:p>
            <a:pPr lvl="1"/>
            <a:r>
              <a:rPr lang="en-US" sz="2400" dirty="0" smtClean="0">
                <a:solidFill>
                  <a:schemeClr val="folHlink"/>
                </a:solidFill>
              </a:rPr>
              <a:t>Single instruction</a:t>
            </a:r>
          </a:p>
          <a:p>
            <a:pPr lvl="1"/>
            <a:r>
              <a:rPr lang="en-US" sz="2400" dirty="0" smtClean="0">
                <a:solidFill>
                  <a:schemeClr val="folHlink"/>
                </a:solidFill>
              </a:rPr>
              <a:t>Multiple data</a:t>
            </a:r>
          </a:p>
          <a:p>
            <a:r>
              <a:rPr lang="en-US" sz="2800" dirty="0" smtClean="0">
                <a:solidFill>
                  <a:schemeClr val="accent2"/>
                </a:solidFill>
              </a:rPr>
              <a:t>MIMD</a:t>
            </a:r>
            <a:r>
              <a:rPr lang="en-US" sz="2800" dirty="0" smtClean="0"/>
              <a:t> (Multiprocessors)</a:t>
            </a:r>
          </a:p>
          <a:p>
            <a:pPr lvl="1"/>
            <a:r>
              <a:rPr lang="en-US" sz="2400" dirty="0" smtClean="0"/>
              <a:t>Multiple instruction</a:t>
            </a:r>
          </a:p>
          <a:p>
            <a:pPr lvl="1"/>
            <a:r>
              <a:rPr lang="en-US" sz="2400" dirty="0" smtClean="0"/>
              <a:t>Multiple data. </a:t>
            </a:r>
          </a:p>
        </p:txBody>
      </p:sp>
      <p:sp>
        <p:nvSpPr>
          <p:cNvPr id="6151" name="AutoShape 5"/>
          <p:cNvSpPr>
            <a:spLocks noChangeArrowheads="1"/>
          </p:cNvSpPr>
          <p:nvPr/>
        </p:nvSpPr>
        <p:spPr bwMode="auto">
          <a:xfrm>
            <a:off x="731838" y="4768850"/>
            <a:ext cx="4810125" cy="1350963"/>
          </a:xfrm>
          <a:prstGeom prst="wedgeRoundRectCallout">
            <a:avLst>
              <a:gd name="adj1" fmla="val 65019"/>
              <a:gd name="adj2" fmla="val -118509"/>
              <a:gd name="adj3" fmla="val 16667"/>
            </a:avLst>
          </a:prstGeom>
          <a:noFill/>
          <a:ln w="38100">
            <a:solidFill>
              <a:srgbClr val="FF0000"/>
            </a:solidFill>
            <a:miter lim="800000"/>
            <a:headEnd/>
            <a:tailEnd/>
          </a:ln>
        </p:spPr>
        <p:txBody>
          <a:bodyPr anchor="ctr"/>
          <a:lstStyle/>
          <a:p>
            <a:pPr algn="ctr"/>
            <a:endParaRPr lang="en-US" b="0" dirty="0">
              <a:latin typeface="Arial" pitchFamily="34" charset="0"/>
            </a:endParaRPr>
          </a:p>
        </p:txBody>
      </p:sp>
      <p:sp>
        <p:nvSpPr>
          <p:cNvPr id="6152" name="Text Box 6"/>
          <p:cNvSpPr txBox="1">
            <a:spLocks noChangeArrowheads="1"/>
          </p:cNvSpPr>
          <p:nvPr/>
        </p:nvSpPr>
        <p:spPr bwMode="auto">
          <a:xfrm>
            <a:off x="5468938" y="3324225"/>
            <a:ext cx="2092325" cy="579438"/>
          </a:xfrm>
          <a:prstGeom prst="rect">
            <a:avLst/>
          </a:prstGeom>
          <a:noFill/>
          <a:ln w="9525">
            <a:noFill/>
            <a:miter lim="800000"/>
            <a:headEnd/>
            <a:tailEnd/>
          </a:ln>
        </p:spPr>
        <p:txBody>
          <a:bodyPr wrap="none">
            <a:spAutoFit/>
          </a:bodyPr>
          <a:lstStyle/>
          <a:p>
            <a:r>
              <a:rPr lang="en-US" sz="3200" b="0" dirty="0">
                <a:solidFill>
                  <a:srgbClr val="FF0066"/>
                </a:solidFill>
                <a:latin typeface="Arial" pitchFamily="34" charset="0"/>
                <a:cs typeface="Arial" pitchFamily="34" charset="0"/>
              </a:rPr>
              <a:t>Our space</a:t>
            </a:r>
          </a:p>
        </p:txBody>
      </p:sp>
      <p:sp>
        <p:nvSpPr>
          <p:cNvPr id="6153" name="Text Box 7"/>
          <p:cNvSpPr txBox="1">
            <a:spLocks noChangeArrowheads="1"/>
          </p:cNvSpPr>
          <p:nvPr/>
        </p:nvSpPr>
        <p:spPr bwMode="auto">
          <a:xfrm>
            <a:off x="1553126" y="6232525"/>
            <a:ext cx="402674" cy="307777"/>
          </a:xfrm>
          <a:prstGeom prst="rect">
            <a:avLst/>
          </a:prstGeom>
          <a:noFill/>
          <a:ln w="9525">
            <a:noFill/>
            <a:miter lim="800000"/>
            <a:headEnd/>
            <a:tailEnd/>
          </a:ln>
        </p:spPr>
        <p:txBody>
          <a:bodyPr wrap="none">
            <a:spAutoFit/>
          </a:bodyPr>
          <a:lstStyle/>
          <a:p>
            <a:r>
              <a:rPr lang="en-US" sz="1400" b="0" dirty="0">
                <a:solidFill>
                  <a:schemeClr val="tx1"/>
                </a:solidFill>
                <a:latin typeface="Arial" pitchFamily="34" charset="0"/>
              </a:rPr>
              <a:t>(1)</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Art of Multiprocessor Programming</a:t>
            </a:r>
          </a:p>
        </p:txBody>
      </p:sp>
      <p:sp>
        <p:nvSpPr>
          <p:cNvPr id="40963" name="Slide Number Placeholder 4"/>
          <p:cNvSpPr>
            <a:spLocks noGrp="1"/>
          </p:cNvSpPr>
          <p:nvPr>
            <p:ph type="sldNum" sz="quarter" idx="11"/>
          </p:nvPr>
        </p:nvSpPr>
        <p:spPr>
          <a:noFill/>
        </p:spPr>
        <p:txBody>
          <a:bodyPr/>
          <a:lstStyle/>
          <a:p>
            <a:fld id="{60C47A25-7D94-4FC6-A9F6-2BB9891A9F2E}" type="slidenum">
              <a:rPr lang="x-none" smtClean="0"/>
              <a:pPr/>
              <a:t>50</a:t>
            </a:fld>
            <a:endParaRPr lang="en-US" smtClean="0"/>
          </a:p>
        </p:txBody>
      </p:sp>
      <p:sp>
        <p:nvSpPr>
          <p:cNvPr id="40964" name="Rectangle 2"/>
          <p:cNvSpPr>
            <a:spLocks noGrp="1" noChangeArrowheads="1"/>
          </p:cNvSpPr>
          <p:nvPr>
            <p:ph type="title"/>
          </p:nvPr>
        </p:nvSpPr>
        <p:spPr/>
        <p:txBody>
          <a:bodyPr/>
          <a:lstStyle/>
          <a:p>
            <a:r>
              <a:rPr lang="en-US" smtClean="0"/>
              <a:t>When a Cache Becomes Full…</a:t>
            </a:r>
          </a:p>
        </p:txBody>
      </p:sp>
      <p:sp>
        <p:nvSpPr>
          <p:cNvPr id="40965" name="Rectangle 3"/>
          <p:cNvSpPr>
            <a:spLocks noGrp="1" noChangeArrowheads="1"/>
          </p:cNvSpPr>
          <p:nvPr>
            <p:ph type="body" idx="1"/>
          </p:nvPr>
        </p:nvSpPr>
        <p:spPr/>
        <p:txBody>
          <a:bodyPr/>
          <a:lstStyle/>
          <a:p>
            <a:r>
              <a:rPr lang="en-US" smtClean="0"/>
              <a:t>Need to make room for new entry</a:t>
            </a:r>
          </a:p>
          <a:p>
            <a:r>
              <a:rPr lang="en-US" smtClean="0"/>
              <a:t>By </a:t>
            </a:r>
            <a:r>
              <a:rPr lang="en-US" smtClean="0">
                <a:solidFill>
                  <a:schemeClr val="tx1"/>
                </a:solidFill>
              </a:rPr>
              <a:t>evicting</a:t>
            </a:r>
            <a:r>
              <a:rPr lang="en-US" smtClean="0"/>
              <a:t> an existing entry</a:t>
            </a:r>
          </a:p>
          <a:p>
            <a:r>
              <a:rPr lang="en-US" smtClean="0"/>
              <a:t>Need a replacement policy</a:t>
            </a:r>
          </a:p>
          <a:p>
            <a:pPr lvl="1"/>
            <a:r>
              <a:rPr lang="en-US" smtClean="0"/>
              <a:t>Usually some kind of </a:t>
            </a:r>
            <a:r>
              <a:rPr lang="en-US" smtClean="0">
                <a:solidFill>
                  <a:schemeClr val="tx1"/>
                </a:solidFill>
              </a:rPr>
              <a:t>least recently used</a:t>
            </a:r>
            <a:r>
              <a:rPr lang="en-US" smtClean="0"/>
              <a:t> heuristic</a:t>
            </a:r>
          </a:p>
        </p:txBody>
      </p:sp>
    </p:spTree>
    <p:extLst>
      <p:ext uri="{BB962C8B-B14F-4D97-AF65-F5344CB8AC3E}">
        <p14:creationId xmlns:p14="http://schemas.microsoft.com/office/powerpoint/2010/main" val="211515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Art of Multiprocessor Programming</a:t>
            </a:r>
          </a:p>
        </p:txBody>
      </p:sp>
      <p:sp>
        <p:nvSpPr>
          <p:cNvPr id="41987" name="Slide Number Placeholder 4"/>
          <p:cNvSpPr>
            <a:spLocks noGrp="1"/>
          </p:cNvSpPr>
          <p:nvPr>
            <p:ph type="sldNum" sz="quarter" idx="11"/>
          </p:nvPr>
        </p:nvSpPr>
        <p:spPr>
          <a:noFill/>
        </p:spPr>
        <p:txBody>
          <a:bodyPr/>
          <a:lstStyle/>
          <a:p>
            <a:fld id="{C08AAF47-4C11-4E11-8C5A-8B925E4CAC94}" type="slidenum">
              <a:rPr lang="x-none" smtClean="0"/>
              <a:pPr/>
              <a:t>51</a:t>
            </a:fld>
            <a:endParaRPr lang="en-US" smtClean="0"/>
          </a:p>
        </p:txBody>
      </p:sp>
      <p:sp>
        <p:nvSpPr>
          <p:cNvPr id="41988" name="Rectangle 2"/>
          <p:cNvSpPr>
            <a:spLocks noGrp="1" noChangeArrowheads="1"/>
          </p:cNvSpPr>
          <p:nvPr>
            <p:ph type="title"/>
          </p:nvPr>
        </p:nvSpPr>
        <p:spPr/>
        <p:txBody>
          <a:bodyPr/>
          <a:lstStyle/>
          <a:p>
            <a:r>
              <a:rPr lang="en-US" smtClean="0"/>
              <a:t>Fully Associative Cache</a:t>
            </a:r>
          </a:p>
        </p:txBody>
      </p:sp>
      <p:sp>
        <p:nvSpPr>
          <p:cNvPr id="41989" name="Rectangle 3"/>
          <p:cNvSpPr>
            <a:spLocks noGrp="1" noChangeArrowheads="1"/>
          </p:cNvSpPr>
          <p:nvPr>
            <p:ph type="body" idx="1"/>
          </p:nvPr>
        </p:nvSpPr>
        <p:spPr/>
        <p:txBody>
          <a:bodyPr/>
          <a:lstStyle/>
          <a:p>
            <a:r>
              <a:rPr lang="en-US" smtClean="0"/>
              <a:t>Any line can be anywhere in the cache</a:t>
            </a:r>
          </a:p>
          <a:p>
            <a:pPr lvl="1"/>
            <a:r>
              <a:rPr lang="en-US" smtClean="0"/>
              <a:t>Advantage: can replace any line</a:t>
            </a:r>
          </a:p>
          <a:p>
            <a:pPr lvl="1"/>
            <a:r>
              <a:rPr lang="en-US" smtClean="0"/>
              <a:t>Disadvantage: hard to find lines</a:t>
            </a:r>
          </a:p>
        </p:txBody>
      </p:sp>
      <p:sp>
        <p:nvSpPr>
          <p:cNvPr id="41990" name="Freeform 4"/>
          <p:cNvSpPr>
            <a:spLocks/>
          </p:cNvSpPr>
          <p:nvPr/>
        </p:nvSpPr>
        <p:spPr bwMode="auto">
          <a:xfrm>
            <a:off x="3373438" y="4376738"/>
            <a:ext cx="2987675" cy="16335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grpSp>
        <p:nvGrpSpPr>
          <p:cNvPr id="41991" name="Group 7"/>
          <p:cNvGrpSpPr>
            <a:grpSpLocks/>
          </p:cNvGrpSpPr>
          <p:nvPr/>
        </p:nvGrpSpPr>
        <p:grpSpPr bwMode="auto">
          <a:xfrm>
            <a:off x="4876800" y="4406900"/>
            <a:ext cx="430213" cy="341313"/>
            <a:chOff x="2439" y="2860"/>
            <a:chExt cx="271" cy="215"/>
          </a:xfrm>
        </p:grpSpPr>
        <p:sp>
          <p:nvSpPr>
            <p:cNvPr id="42062" name="Oval 8"/>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63" name="Oval 9"/>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2" name="Group 10"/>
          <p:cNvGrpSpPr>
            <a:grpSpLocks/>
          </p:cNvGrpSpPr>
          <p:nvPr/>
        </p:nvGrpSpPr>
        <p:grpSpPr bwMode="auto">
          <a:xfrm>
            <a:off x="4759325" y="4976813"/>
            <a:ext cx="430213" cy="341312"/>
            <a:chOff x="2535" y="2956"/>
            <a:chExt cx="271" cy="215"/>
          </a:xfrm>
        </p:grpSpPr>
        <p:sp>
          <p:nvSpPr>
            <p:cNvPr id="42060" name="Oval 11"/>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61" name="Oval 12"/>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3" name="Group 13"/>
          <p:cNvGrpSpPr>
            <a:grpSpLocks/>
          </p:cNvGrpSpPr>
          <p:nvPr/>
        </p:nvGrpSpPr>
        <p:grpSpPr bwMode="auto">
          <a:xfrm>
            <a:off x="4503738" y="4813300"/>
            <a:ext cx="430212" cy="341313"/>
            <a:chOff x="2439" y="2860"/>
            <a:chExt cx="271" cy="215"/>
          </a:xfrm>
        </p:grpSpPr>
        <p:sp>
          <p:nvSpPr>
            <p:cNvPr id="42058" name="Oval 14"/>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59" name="Oval 15"/>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4" name="Group 16"/>
          <p:cNvGrpSpPr>
            <a:grpSpLocks/>
          </p:cNvGrpSpPr>
          <p:nvPr/>
        </p:nvGrpSpPr>
        <p:grpSpPr bwMode="auto">
          <a:xfrm>
            <a:off x="4911725" y="5129213"/>
            <a:ext cx="430213" cy="341312"/>
            <a:chOff x="2535" y="2956"/>
            <a:chExt cx="271" cy="215"/>
          </a:xfrm>
        </p:grpSpPr>
        <p:sp>
          <p:nvSpPr>
            <p:cNvPr id="42056" name="Oval 17"/>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57" name="Oval 18"/>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5" name="Group 19"/>
          <p:cNvGrpSpPr>
            <a:grpSpLocks/>
          </p:cNvGrpSpPr>
          <p:nvPr/>
        </p:nvGrpSpPr>
        <p:grpSpPr bwMode="auto">
          <a:xfrm>
            <a:off x="4675188" y="5041900"/>
            <a:ext cx="430212" cy="341313"/>
            <a:chOff x="2535" y="2956"/>
            <a:chExt cx="271" cy="215"/>
          </a:xfrm>
        </p:grpSpPr>
        <p:sp>
          <p:nvSpPr>
            <p:cNvPr id="42054" name="Oval 20"/>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55" name="Oval 21"/>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6" name="Group 22"/>
          <p:cNvGrpSpPr>
            <a:grpSpLocks/>
          </p:cNvGrpSpPr>
          <p:nvPr/>
        </p:nvGrpSpPr>
        <p:grpSpPr bwMode="auto">
          <a:xfrm>
            <a:off x="4827588" y="5194300"/>
            <a:ext cx="430212" cy="341313"/>
            <a:chOff x="2535" y="2956"/>
            <a:chExt cx="271" cy="215"/>
          </a:xfrm>
        </p:grpSpPr>
        <p:sp>
          <p:nvSpPr>
            <p:cNvPr id="42052" name="Oval 23"/>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53" name="Oval 24"/>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7" name="Group 25"/>
          <p:cNvGrpSpPr>
            <a:grpSpLocks/>
          </p:cNvGrpSpPr>
          <p:nvPr/>
        </p:nvGrpSpPr>
        <p:grpSpPr bwMode="auto">
          <a:xfrm>
            <a:off x="4979988" y="5346700"/>
            <a:ext cx="430212" cy="341313"/>
            <a:chOff x="2535" y="2956"/>
            <a:chExt cx="271" cy="215"/>
          </a:xfrm>
        </p:grpSpPr>
        <p:sp>
          <p:nvSpPr>
            <p:cNvPr id="42050" name="Oval 26"/>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51" name="Oval 27"/>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8" name="Group 28"/>
          <p:cNvGrpSpPr>
            <a:grpSpLocks/>
          </p:cNvGrpSpPr>
          <p:nvPr/>
        </p:nvGrpSpPr>
        <p:grpSpPr bwMode="auto">
          <a:xfrm>
            <a:off x="4622800" y="4675188"/>
            <a:ext cx="430213" cy="341312"/>
            <a:chOff x="2535" y="2956"/>
            <a:chExt cx="271" cy="215"/>
          </a:xfrm>
        </p:grpSpPr>
        <p:sp>
          <p:nvSpPr>
            <p:cNvPr id="42048" name="Oval 29"/>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49" name="Oval 30"/>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1999" name="Group 31"/>
          <p:cNvGrpSpPr>
            <a:grpSpLocks/>
          </p:cNvGrpSpPr>
          <p:nvPr/>
        </p:nvGrpSpPr>
        <p:grpSpPr bwMode="auto">
          <a:xfrm>
            <a:off x="5045075" y="4721225"/>
            <a:ext cx="430213" cy="341313"/>
            <a:chOff x="2535" y="2956"/>
            <a:chExt cx="271" cy="215"/>
          </a:xfrm>
        </p:grpSpPr>
        <p:sp>
          <p:nvSpPr>
            <p:cNvPr id="42046" name="Oval 32"/>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47" name="Oval 33"/>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0" name="Group 34"/>
          <p:cNvGrpSpPr>
            <a:grpSpLocks/>
          </p:cNvGrpSpPr>
          <p:nvPr/>
        </p:nvGrpSpPr>
        <p:grpSpPr bwMode="auto">
          <a:xfrm>
            <a:off x="5137150" y="4964113"/>
            <a:ext cx="430213" cy="341312"/>
            <a:chOff x="2535" y="2956"/>
            <a:chExt cx="271" cy="215"/>
          </a:xfrm>
        </p:grpSpPr>
        <p:sp>
          <p:nvSpPr>
            <p:cNvPr id="42044" name="Oval 35"/>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45" name="Oval 36"/>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1" name="Group 37"/>
          <p:cNvGrpSpPr>
            <a:grpSpLocks/>
          </p:cNvGrpSpPr>
          <p:nvPr/>
        </p:nvGrpSpPr>
        <p:grpSpPr bwMode="auto">
          <a:xfrm>
            <a:off x="5394325" y="4651375"/>
            <a:ext cx="430213" cy="341313"/>
            <a:chOff x="2535" y="2956"/>
            <a:chExt cx="271" cy="215"/>
          </a:xfrm>
        </p:grpSpPr>
        <p:sp>
          <p:nvSpPr>
            <p:cNvPr id="42042" name="Oval 38"/>
            <p:cNvSpPr>
              <a:spLocks noChangeArrowheads="1"/>
            </p:cNvSpPr>
            <p:nvPr/>
          </p:nvSpPr>
          <p:spPr bwMode="auto">
            <a:xfrm>
              <a:off x="2535" y="2956"/>
              <a:ext cx="271" cy="215"/>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43" name="Oval 39"/>
            <p:cNvSpPr>
              <a:spLocks noChangeArrowheads="1"/>
            </p:cNvSpPr>
            <p:nvPr/>
          </p:nvSpPr>
          <p:spPr bwMode="auto">
            <a:xfrm>
              <a:off x="2689" y="2994"/>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2" name="Group 40"/>
          <p:cNvGrpSpPr>
            <a:grpSpLocks/>
          </p:cNvGrpSpPr>
          <p:nvPr/>
        </p:nvGrpSpPr>
        <p:grpSpPr bwMode="auto">
          <a:xfrm>
            <a:off x="5029200" y="4559300"/>
            <a:ext cx="430213" cy="341313"/>
            <a:chOff x="2439" y="2860"/>
            <a:chExt cx="271" cy="215"/>
          </a:xfrm>
        </p:grpSpPr>
        <p:sp>
          <p:nvSpPr>
            <p:cNvPr id="42040" name="Oval 41"/>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41" name="Oval 42"/>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3" name="Group 43"/>
          <p:cNvGrpSpPr>
            <a:grpSpLocks/>
          </p:cNvGrpSpPr>
          <p:nvPr/>
        </p:nvGrpSpPr>
        <p:grpSpPr bwMode="auto">
          <a:xfrm>
            <a:off x="4537075" y="5162550"/>
            <a:ext cx="430213" cy="341313"/>
            <a:chOff x="2439" y="2860"/>
            <a:chExt cx="271" cy="215"/>
          </a:xfrm>
        </p:grpSpPr>
        <p:sp>
          <p:nvSpPr>
            <p:cNvPr id="42038" name="Oval 44"/>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39" name="Oval 45"/>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4" name="Group 46"/>
          <p:cNvGrpSpPr>
            <a:grpSpLocks/>
          </p:cNvGrpSpPr>
          <p:nvPr/>
        </p:nvGrpSpPr>
        <p:grpSpPr bwMode="auto">
          <a:xfrm>
            <a:off x="5334000" y="4983163"/>
            <a:ext cx="430213" cy="341312"/>
            <a:chOff x="2439" y="2860"/>
            <a:chExt cx="271" cy="215"/>
          </a:xfrm>
        </p:grpSpPr>
        <p:sp>
          <p:nvSpPr>
            <p:cNvPr id="42036" name="Oval 47"/>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37" name="Oval 48"/>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5" name="Group 49"/>
          <p:cNvGrpSpPr>
            <a:grpSpLocks/>
          </p:cNvGrpSpPr>
          <p:nvPr/>
        </p:nvGrpSpPr>
        <p:grpSpPr bwMode="auto">
          <a:xfrm>
            <a:off x="5561013" y="5362575"/>
            <a:ext cx="430212" cy="341313"/>
            <a:chOff x="2439" y="2860"/>
            <a:chExt cx="271" cy="215"/>
          </a:xfrm>
        </p:grpSpPr>
        <p:sp>
          <p:nvSpPr>
            <p:cNvPr id="42034" name="Oval 50"/>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35" name="Oval 51"/>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6" name="Group 52"/>
          <p:cNvGrpSpPr>
            <a:grpSpLocks/>
          </p:cNvGrpSpPr>
          <p:nvPr/>
        </p:nvGrpSpPr>
        <p:grpSpPr bwMode="auto">
          <a:xfrm>
            <a:off x="4724400" y="5468938"/>
            <a:ext cx="430213" cy="341312"/>
            <a:chOff x="2439" y="2860"/>
            <a:chExt cx="271" cy="215"/>
          </a:xfrm>
        </p:grpSpPr>
        <p:sp>
          <p:nvSpPr>
            <p:cNvPr id="42032" name="Oval 53"/>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33" name="Oval 54"/>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7" name="Group 55"/>
          <p:cNvGrpSpPr>
            <a:grpSpLocks/>
          </p:cNvGrpSpPr>
          <p:nvPr/>
        </p:nvGrpSpPr>
        <p:grpSpPr bwMode="auto">
          <a:xfrm>
            <a:off x="4038600" y="5395913"/>
            <a:ext cx="430213" cy="341312"/>
            <a:chOff x="2439" y="2860"/>
            <a:chExt cx="271" cy="215"/>
          </a:xfrm>
        </p:grpSpPr>
        <p:sp>
          <p:nvSpPr>
            <p:cNvPr id="42030" name="Oval 56"/>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2031" name="Oval 57"/>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08" name="Group 58"/>
          <p:cNvGrpSpPr>
            <a:grpSpLocks/>
          </p:cNvGrpSpPr>
          <p:nvPr/>
        </p:nvGrpSpPr>
        <p:grpSpPr bwMode="auto">
          <a:xfrm>
            <a:off x="2058988" y="4192588"/>
            <a:ext cx="1377950" cy="423862"/>
            <a:chOff x="1313" y="2496"/>
            <a:chExt cx="1252" cy="427"/>
          </a:xfrm>
        </p:grpSpPr>
        <p:sp>
          <p:nvSpPr>
            <p:cNvPr id="42026" name="Freeform 59"/>
            <p:cNvSpPr>
              <a:spLocks/>
            </p:cNvSpPr>
            <p:nvPr/>
          </p:nvSpPr>
          <p:spPr bwMode="auto">
            <a:xfrm>
              <a:off x="1945" y="2502"/>
              <a:ext cx="620" cy="421"/>
            </a:xfrm>
            <a:custGeom>
              <a:avLst/>
              <a:gdLst>
                <a:gd name="T0" fmla="*/ 775 w 348"/>
                <a:gd name="T1" fmla="*/ 3569 h 228"/>
                <a:gd name="T2" fmla="*/ 3930 w 348"/>
                <a:gd name="T3" fmla="*/ 0 h 228"/>
                <a:gd name="T4" fmla="*/ 11135 w 348"/>
                <a:gd name="T5" fmla="*/ 9035 h 228"/>
                <a:gd name="T6" fmla="*/ 6802 w 348"/>
                <a:gd name="T7" fmla="*/ 5244 h 228"/>
                <a:gd name="T8" fmla="*/ 8637 w 348"/>
                <a:gd name="T9" fmla="*/ 8091 h 228"/>
                <a:gd name="T10" fmla="*/ 4614 w 348"/>
                <a:gd name="T11" fmla="*/ 4998 h 228"/>
                <a:gd name="T12" fmla="*/ 7192 w 348"/>
                <a:gd name="T13" fmla="*/ 7624 h 228"/>
                <a:gd name="T14" fmla="*/ 0 w 348"/>
                <a:gd name="T15" fmla="*/ 4409 h 228"/>
                <a:gd name="T16" fmla="*/ 775 w 348"/>
                <a:gd name="T17" fmla="*/ 3569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27" name="Freeform 60"/>
            <p:cNvSpPr>
              <a:spLocks/>
            </p:cNvSpPr>
            <p:nvPr/>
          </p:nvSpPr>
          <p:spPr bwMode="auto">
            <a:xfrm>
              <a:off x="1313" y="2496"/>
              <a:ext cx="620" cy="427"/>
            </a:xfrm>
            <a:custGeom>
              <a:avLst/>
              <a:gdLst>
                <a:gd name="T0" fmla="*/ 10266 w 348"/>
                <a:gd name="T1" fmla="*/ 3483 h 231"/>
                <a:gd name="T2" fmla="*/ 7192 w 348"/>
                <a:gd name="T3" fmla="*/ 0 h 231"/>
                <a:gd name="T4" fmla="*/ 0 w 348"/>
                <a:gd name="T5" fmla="*/ 9209 h 231"/>
                <a:gd name="T6" fmla="*/ 4796 w 348"/>
                <a:gd name="T7" fmla="*/ 5396 h 231"/>
                <a:gd name="T8" fmla="*/ 2498 w 348"/>
                <a:gd name="T9" fmla="*/ 8268 h 231"/>
                <a:gd name="T10" fmla="*/ 6802 w 348"/>
                <a:gd name="T11" fmla="*/ 5268 h 231"/>
                <a:gd name="T12" fmla="*/ 4411 w 348"/>
                <a:gd name="T13" fmla="*/ 7900 h 231"/>
                <a:gd name="T14" fmla="*/ 11135 w 348"/>
                <a:gd name="T15" fmla="*/ 4555 h 231"/>
                <a:gd name="T16" fmla="*/ 10266 w 348"/>
                <a:gd name="T17" fmla="*/ 3483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28" name="Oval 61"/>
            <p:cNvSpPr>
              <a:spLocks noChangeArrowheads="1"/>
            </p:cNvSpPr>
            <p:nvPr/>
          </p:nvSpPr>
          <p:spPr bwMode="auto">
            <a:xfrm>
              <a:off x="1722" y="2579"/>
              <a:ext cx="391" cy="344"/>
            </a:xfrm>
            <a:prstGeom prst="ellipse">
              <a:avLst/>
            </a:prstGeom>
            <a:solidFill>
              <a:srgbClr val="00CC99"/>
            </a:solidFill>
            <a:ln w="38100">
              <a:solidFill>
                <a:schemeClr val="tx1"/>
              </a:solidFill>
              <a:round/>
              <a:headEnd/>
              <a:tailEnd/>
            </a:ln>
          </p:spPr>
          <p:txBody>
            <a:bodyPr wrap="none" anchor="ctr"/>
            <a:lstStyle/>
            <a:p>
              <a:endParaRPr lang="en-US" dirty="0">
                <a:latin typeface="Arial" pitchFamily="34" charset="0"/>
              </a:endParaRPr>
            </a:p>
          </p:txBody>
        </p:sp>
        <p:sp>
          <p:nvSpPr>
            <p:cNvPr id="42029" name="Oval 62"/>
            <p:cNvSpPr>
              <a:spLocks noChangeArrowheads="1"/>
            </p:cNvSpPr>
            <p:nvPr/>
          </p:nvSpPr>
          <p:spPr bwMode="auto">
            <a:xfrm>
              <a:off x="1945" y="2640"/>
              <a:ext cx="102" cy="96"/>
            </a:xfrm>
            <a:prstGeom prst="ellipse">
              <a:avLst/>
            </a:prstGeom>
            <a:solidFill>
              <a:schemeClr val="hlink"/>
            </a:solidFill>
            <a:ln w="19050">
              <a:solidFill>
                <a:schemeClr val="tx1"/>
              </a:solidFill>
              <a:round/>
              <a:headEnd/>
              <a:tailEnd/>
            </a:ln>
          </p:spPr>
          <p:txBody>
            <a:bodyPr wrap="none" anchor="ctr"/>
            <a:lstStyle/>
            <a:p>
              <a:endParaRPr lang="en-US" dirty="0">
                <a:latin typeface="Arial" pitchFamily="34" charset="0"/>
              </a:endParaRPr>
            </a:p>
          </p:txBody>
        </p:sp>
      </p:grpSp>
      <p:sp>
        <p:nvSpPr>
          <p:cNvPr id="42009" name="Freeform 68"/>
          <p:cNvSpPr>
            <a:spLocks/>
          </p:cNvSpPr>
          <p:nvPr/>
        </p:nvSpPr>
        <p:spPr bwMode="auto">
          <a:xfrm>
            <a:off x="1198563" y="4832350"/>
            <a:ext cx="2894012" cy="384175"/>
          </a:xfrm>
          <a:custGeom>
            <a:avLst/>
            <a:gdLst>
              <a:gd name="T0" fmla="*/ 0 w 1823"/>
              <a:gd name="T1" fmla="*/ 2147483647 h 242"/>
              <a:gd name="T2" fmla="*/ 2147483647 w 1823"/>
              <a:gd name="T3" fmla="*/ 2147483647 h 242"/>
              <a:gd name="T4" fmla="*/ 2147483647 w 1823"/>
              <a:gd name="T5" fmla="*/ 2147483647 h 242"/>
              <a:gd name="T6" fmla="*/ 0 60000 65536"/>
              <a:gd name="T7" fmla="*/ 0 60000 65536"/>
              <a:gd name="T8" fmla="*/ 0 60000 65536"/>
              <a:gd name="T9" fmla="*/ 0 w 1823"/>
              <a:gd name="T10" fmla="*/ 0 h 242"/>
              <a:gd name="T11" fmla="*/ 1823 w 1823"/>
              <a:gd name="T12" fmla="*/ 242 h 242"/>
            </a:gdLst>
            <a:ahLst/>
            <a:cxnLst>
              <a:cxn ang="T6">
                <a:pos x="T0" y="T1"/>
              </a:cxn>
              <a:cxn ang="T7">
                <a:pos x="T2" y="T3"/>
              </a:cxn>
              <a:cxn ang="T8">
                <a:pos x="T4" y="T5"/>
              </a:cxn>
            </a:cxnLst>
            <a:rect l="T9" t="T10" r="T11" b="T12"/>
            <a:pathLst>
              <a:path w="1823" h="242">
                <a:moveTo>
                  <a:pt x="0" y="204"/>
                </a:moveTo>
                <a:cubicBezTo>
                  <a:pt x="278" y="102"/>
                  <a:pt x="556" y="0"/>
                  <a:pt x="860" y="6"/>
                </a:cubicBezTo>
                <a:cubicBezTo>
                  <a:pt x="1164" y="12"/>
                  <a:pt x="1493" y="127"/>
                  <a:pt x="1823" y="242"/>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
        <p:nvSpPr>
          <p:cNvPr id="42010" name="Freeform 69"/>
          <p:cNvSpPr>
            <a:spLocks/>
          </p:cNvSpPr>
          <p:nvPr/>
        </p:nvSpPr>
        <p:spPr bwMode="auto">
          <a:xfrm>
            <a:off x="5905500" y="4570413"/>
            <a:ext cx="1993900" cy="631825"/>
          </a:xfrm>
          <a:custGeom>
            <a:avLst/>
            <a:gdLst>
              <a:gd name="T0" fmla="*/ 0 w 1256"/>
              <a:gd name="T1" fmla="*/ 2147483647 h 398"/>
              <a:gd name="T2" fmla="*/ 2147483647 w 1256"/>
              <a:gd name="T3" fmla="*/ 2147483647 h 398"/>
              <a:gd name="T4" fmla="*/ 2147483647 w 1256"/>
              <a:gd name="T5" fmla="*/ 2147483647 h 398"/>
              <a:gd name="T6" fmla="*/ 0 60000 65536"/>
              <a:gd name="T7" fmla="*/ 0 60000 65536"/>
              <a:gd name="T8" fmla="*/ 0 60000 65536"/>
              <a:gd name="T9" fmla="*/ 0 w 1256"/>
              <a:gd name="T10" fmla="*/ 0 h 398"/>
              <a:gd name="T11" fmla="*/ 1256 w 1256"/>
              <a:gd name="T12" fmla="*/ 398 h 398"/>
            </a:gdLst>
            <a:ahLst/>
            <a:cxnLst>
              <a:cxn ang="T6">
                <a:pos x="T0" y="T1"/>
              </a:cxn>
              <a:cxn ang="T7">
                <a:pos x="T2" y="T3"/>
              </a:cxn>
              <a:cxn ang="T8">
                <a:pos x="T4" y="T5"/>
              </a:cxn>
            </a:cxnLst>
            <a:rect l="T9" t="T10" r="T11" b="T12"/>
            <a:pathLst>
              <a:path w="1256" h="398">
                <a:moveTo>
                  <a:pt x="0" y="265"/>
                </a:moveTo>
                <a:cubicBezTo>
                  <a:pt x="85" y="228"/>
                  <a:pt x="303" y="0"/>
                  <a:pt x="512" y="22"/>
                </a:cubicBezTo>
                <a:cubicBezTo>
                  <a:pt x="721" y="44"/>
                  <a:pt x="1101" y="320"/>
                  <a:pt x="1256" y="398"/>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42011" name="Group 70"/>
          <p:cNvGrpSpPr>
            <a:grpSpLocks/>
          </p:cNvGrpSpPr>
          <p:nvPr/>
        </p:nvGrpSpPr>
        <p:grpSpPr bwMode="auto">
          <a:xfrm>
            <a:off x="4811713" y="5064125"/>
            <a:ext cx="430212" cy="341313"/>
            <a:chOff x="2439" y="2860"/>
            <a:chExt cx="271" cy="215"/>
          </a:xfrm>
        </p:grpSpPr>
        <p:sp>
          <p:nvSpPr>
            <p:cNvPr id="42024" name="Oval 71"/>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2025" name="Oval 72"/>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12" name="Group 73"/>
          <p:cNvGrpSpPr>
            <a:grpSpLocks/>
          </p:cNvGrpSpPr>
          <p:nvPr/>
        </p:nvGrpSpPr>
        <p:grpSpPr bwMode="auto">
          <a:xfrm>
            <a:off x="4273550" y="4632325"/>
            <a:ext cx="430213" cy="341313"/>
            <a:chOff x="2439" y="2860"/>
            <a:chExt cx="271" cy="215"/>
          </a:xfrm>
        </p:grpSpPr>
        <p:sp>
          <p:nvSpPr>
            <p:cNvPr id="42022" name="Oval 74"/>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2023" name="Oval 75"/>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13" name="Group 76"/>
          <p:cNvGrpSpPr>
            <a:grpSpLocks/>
          </p:cNvGrpSpPr>
          <p:nvPr/>
        </p:nvGrpSpPr>
        <p:grpSpPr bwMode="auto">
          <a:xfrm>
            <a:off x="5456238" y="4556125"/>
            <a:ext cx="430212" cy="341313"/>
            <a:chOff x="2439" y="2860"/>
            <a:chExt cx="271" cy="215"/>
          </a:xfrm>
        </p:grpSpPr>
        <p:sp>
          <p:nvSpPr>
            <p:cNvPr id="42020" name="Oval 77"/>
            <p:cNvSpPr>
              <a:spLocks noChangeArrowheads="1"/>
            </p:cNvSpPr>
            <p:nvPr/>
          </p:nvSpPr>
          <p:spPr bwMode="auto">
            <a:xfrm>
              <a:off x="2439" y="2860"/>
              <a:ext cx="271" cy="215"/>
            </a:xfrm>
            <a:prstGeom prst="ellipse">
              <a:avLst/>
            </a:prstGeom>
            <a:solidFill>
              <a:srgbClr val="66FFFF"/>
            </a:solidFill>
            <a:ln w="38100">
              <a:solidFill>
                <a:schemeClr val="tx1"/>
              </a:solidFill>
              <a:round/>
              <a:headEnd/>
              <a:tailEnd/>
            </a:ln>
          </p:spPr>
          <p:txBody>
            <a:bodyPr wrap="none" anchor="ctr"/>
            <a:lstStyle/>
            <a:p>
              <a:endParaRPr lang="en-US" dirty="0">
                <a:latin typeface="Arial" pitchFamily="34" charset="0"/>
              </a:endParaRPr>
            </a:p>
          </p:txBody>
        </p:sp>
        <p:sp>
          <p:nvSpPr>
            <p:cNvPr id="42021" name="Oval 78"/>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14" name="Group 79"/>
          <p:cNvGrpSpPr>
            <a:grpSpLocks/>
          </p:cNvGrpSpPr>
          <p:nvPr/>
        </p:nvGrpSpPr>
        <p:grpSpPr bwMode="auto">
          <a:xfrm>
            <a:off x="4165600" y="4857750"/>
            <a:ext cx="430213" cy="341313"/>
            <a:chOff x="2439" y="2860"/>
            <a:chExt cx="271" cy="215"/>
          </a:xfrm>
        </p:grpSpPr>
        <p:sp>
          <p:nvSpPr>
            <p:cNvPr id="42018" name="Oval 80"/>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2019" name="Oval 81"/>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2015" name="Group 82"/>
          <p:cNvGrpSpPr>
            <a:grpSpLocks/>
          </p:cNvGrpSpPr>
          <p:nvPr/>
        </p:nvGrpSpPr>
        <p:grpSpPr bwMode="auto">
          <a:xfrm>
            <a:off x="5095875" y="5129213"/>
            <a:ext cx="430213" cy="341312"/>
            <a:chOff x="2439" y="2860"/>
            <a:chExt cx="271" cy="215"/>
          </a:xfrm>
        </p:grpSpPr>
        <p:sp>
          <p:nvSpPr>
            <p:cNvPr id="42016" name="Oval 83"/>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2017" name="Oval 8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425022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Art of Multiprocessor Programming</a:t>
            </a:r>
          </a:p>
        </p:txBody>
      </p:sp>
      <p:sp>
        <p:nvSpPr>
          <p:cNvPr id="43011" name="Slide Number Placeholder 4"/>
          <p:cNvSpPr>
            <a:spLocks noGrp="1"/>
          </p:cNvSpPr>
          <p:nvPr>
            <p:ph type="sldNum" sz="quarter" idx="11"/>
          </p:nvPr>
        </p:nvSpPr>
        <p:spPr>
          <a:noFill/>
        </p:spPr>
        <p:txBody>
          <a:bodyPr/>
          <a:lstStyle/>
          <a:p>
            <a:fld id="{0DCDA902-541A-40E3-8594-46A91586F754}" type="slidenum">
              <a:rPr lang="x-none" smtClean="0"/>
              <a:pPr/>
              <a:t>52</a:t>
            </a:fld>
            <a:endParaRPr lang="en-US" smtClean="0"/>
          </a:p>
        </p:txBody>
      </p:sp>
      <p:sp>
        <p:nvSpPr>
          <p:cNvPr id="43012" name="Rectangle 2"/>
          <p:cNvSpPr>
            <a:spLocks noGrp="1" noChangeArrowheads="1"/>
          </p:cNvSpPr>
          <p:nvPr>
            <p:ph type="title"/>
          </p:nvPr>
        </p:nvSpPr>
        <p:spPr/>
        <p:txBody>
          <a:bodyPr/>
          <a:lstStyle/>
          <a:p>
            <a:r>
              <a:rPr lang="en-US" smtClean="0"/>
              <a:t>Direct Mapped Cache</a:t>
            </a:r>
          </a:p>
        </p:txBody>
      </p:sp>
      <p:sp>
        <p:nvSpPr>
          <p:cNvPr id="43013" name="Rectangle 3"/>
          <p:cNvSpPr>
            <a:spLocks noGrp="1" noChangeArrowheads="1"/>
          </p:cNvSpPr>
          <p:nvPr>
            <p:ph type="body" idx="1"/>
          </p:nvPr>
        </p:nvSpPr>
        <p:spPr/>
        <p:txBody>
          <a:bodyPr/>
          <a:lstStyle/>
          <a:p>
            <a:r>
              <a:rPr lang="en-US" smtClean="0"/>
              <a:t>Every address has exactly 1 slot</a:t>
            </a:r>
          </a:p>
          <a:p>
            <a:pPr lvl="1"/>
            <a:r>
              <a:rPr lang="en-US" smtClean="0"/>
              <a:t>Advantage: easy to find a line</a:t>
            </a:r>
          </a:p>
          <a:p>
            <a:pPr lvl="1"/>
            <a:r>
              <a:rPr lang="en-US" smtClean="0"/>
              <a:t>Disadvantage: must replace fixed line</a:t>
            </a:r>
          </a:p>
        </p:txBody>
      </p:sp>
      <p:sp>
        <p:nvSpPr>
          <p:cNvPr id="43014" name="Freeform 4"/>
          <p:cNvSpPr>
            <a:spLocks/>
          </p:cNvSpPr>
          <p:nvPr/>
        </p:nvSpPr>
        <p:spPr bwMode="auto">
          <a:xfrm>
            <a:off x="3373438" y="4376738"/>
            <a:ext cx="2987675" cy="16335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grpSp>
        <p:nvGrpSpPr>
          <p:cNvPr id="43015" name="Group 11"/>
          <p:cNvGrpSpPr>
            <a:grpSpLocks/>
          </p:cNvGrpSpPr>
          <p:nvPr/>
        </p:nvGrpSpPr>
        <p:grpSpPr bwMode="auto">
          <a:xfrm>
            <a:off x="5532438" y="5541963"/>
            <a:ext cx="430212" cy="341312"/>
            <a:chOff x="2439" y="2860"/>
            <a:chExt cx="271" cy="215"/>
          </a:xfrm>
        </p:grpSpPr>
        <p:sp>
          <p:nvSpPr>
            <p:cNvPr id="43047" name="Oval 12"/>
            <p:cNvSpPr>
              <a:spLocks noChangeArrowheads="1"/>
            </p:cNvSpPr>
            <p:nvPr/>
          </p:nvSpPr>
          <p:spPr bwMode="auto">
            <a:xfrm>
              <a:off x="2439" y="2860"/>
              <a:ext cx="271" cy="215"/>
            </a:xfrm>
            <a:prstGeom prst="ellipse">
              <a:avLst/>
            </a:pr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43048" name="Oval 1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16" name="Group 41"/>
          <p:cNvGrpSpPr>
            <a:grpSpLocks/>
          </p:cNvGrpSpPr>
          <p:nvPr/>
        </p:nvGrpSpPr>
        <p:grpSpPr bwMode="auto">
          <a:xfrm>
            <a:off x="4730750" y="5543550"/>
            <a:ext cx="430213" cy="341313"/>
            <a:chOff x="2439" y="2860"/>
            <a:chExt cx="271" cy="215"/>
          </a:xfrm>
        </p:grpSpPr>
        <p:sp>
          <p:nvSpPr>
            <p:cNvPr id="43045" name="Oval 42"/>
            <p:cNvSpPr>
              <a:spLocks noChangeArrowheads="1"/>
            </p:cNvSpPr>
            <p:nvPr/>
          </p:nvSpPr>
          <p:spPr bwMode="auto">
            <a:xfrm>
              <a:off x="2439" y="2860"/>
              <a:ext cx="271" cy="215"/>
            </a:xfrm>
            <a:prstGeom prst="ellipse">
              <a:avLst/>
            </a:prstGeom>
            <a:solidFill>
              <a:srgbClr val="00FF00"/>
            </a:solidFill>
            <a:ln w="38100">
              <a:solidFill>
                <a:schemeClr val="tx1"/>
              </a:solidFill>
              <a:round/>
              <a:headEnd/>
              <a:tailEnd/>
            </a:ln>
          </p:spPr>
          <p:txBody>
            <a:bodyPr wrap="none" anchor="ctr"/>
            <a:lstStyle/>
            <a:p>
              <a:endParaRPr lang="en-US" dirty="0">
                <a:latin typeface="Arial" pitchFamily="34" charset="0"/>
              </a:endParaRPr>
            </a:p>
          </p:txBody>
        </p:sp>
        <p:sp>
          <p:nvSpPr>
            <p:cNvPr id="43046" name="Oval 4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17" name="Group 53"/>
          <p:cNvGrpSpPr>
            <a:grpSpLocks/>
          </p:cNvGrpSpPr>
          <p:nvPr/>
        </p:nvGrpSpPr>
        <p:grpSpPr bwMode="auto">
          <a:xfrm>
            <a:off x="3943350" y="5543550"/>
            <a:ext cx="430213" cy="341313"/>
            <a:chOff x="2439" y="2860"/>
            <a:chExt cx="271" cy="215"/>
          </a:xfrm>
        </p:grpSpPr>
        <p:sp>
          <p:nvSpPr>
            <p:cNvPr id="43043" name="Oval 54"/>
            <p:cNvSpPr>
              <a:spLocks noChangeArrowheads="1"/>
            </p:cNvSpPr>
            <p:nvPr/>
          </p:nvSpPr>
          <p:spPr bwMode="auto">
            <a:xfrm>
              <a:off x="2439" y="2860"/>
              <a:ext cx="271" cy="215"/>
            </a:xfrm>
            <a:prstGeom prst="ellipse">
              <a:avLst/>
            </a:prstGeom>
            <a:solidFill>
              <a:srgbClr val="009900"/>
            </a:solidFill>
            <a:ln w="38100">
              <a:solidFill>
                <a:schemeClr val="tx1"/>
              </a:solidFill>
              <a:round/>
              <a:headEnd/>
              <a:tailEnd/>
            </a:ln>
          </p:spPr>
          <p:txBody>
            <a:bodyPr wrap="none" anchor="ctr"/>
            <a:lstStyle/>
            <a:p>
              <a:endParaRPr lang="en-US" dirty="0">
                <a:latin typeface="Arial" pitchFamily="34" charset="0"/>
              </a:endParaRPr>
            </a:p>
          </p:txBody>
        </p:sp>
        <p:sp>
          <p:nvSpPr>
            <p:cNvPr id="43044" name="Oval 55"/>
            <p:cNvSpPr>
              <a:spLocks noChangeArrowheads="1"/>
            </p:cNvSpPr>
            <p:nvPr/>
          </p:nvSpPr>
          <p:spPr bwMode="auto">
            <a:xfrm>
              <a:off x="2593" y="2898"/>
              <a:ext cx="71" cy="60"/>
            </a:xfrm>
            <a:prstGeom prst="ellipse">
              <a:avLst/>
            </a:prstGeom>
            <a:solidFill>
              <a:srgbClr val="00FFFF"/>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18" name="Group 56"/>
          <p:cNvGrpSpPr>
            <a:grpSpLocks/>
          </p:cNvGrpSpPr>
          <p:nvPr/>
        </p:nvGrpSpPr>
        <p:grpSpPr bwMode="auto">
          <a:xfrm>
            <a:off x="2058988" y="4192588"/>
            <a:ext cx="1377950" cy="423862"/>
            <a:chOff x="1313" y="2496"/>
            <a:chExt cx="1252" cy="427"/>
          </a:xfrm>
        </p:grpSpPr>
        <p:sp>
          <p:nvSpPr>
            <p:cNvPr id="43039" name="Freeform 57"/>
            <p:cNvSpPr>
              <a:spLocks/>
            </p:cNvSpPr>
            <p:nvPr/>
          </p:nvSpPr>
          <p:spPr bwMode="auto">
            <a:xfrm>
              <a:off x="1945" y="2502"/>
              <a:ext cx="620" cy="421"/>
            </a:xfrm>
            <a:custGeom>
              <a:avLst/>
              <a:gdLst>
                <a:gd name="T0" fmla="*/ 775 w 348"/>
                <a:gd name="T1" fmla="*/ 3569 h 228"/>
                <a:gd name="T2" fmla="*/ 3930 w 348"/>
                <a:gd name="T3" fmla="*/ 0 h 228"/>
                <a:gd name="T4" fmla="*/ 11135 w 348"/>
                <a:gd name="T5" fmla="*/ 9035 h 228"/>
                <a:gd name="T6" fmla="*/ 6802 w 348"/>
                <a:gd name="T7" fmla="*/ 5244 h 228"/>
                <a:gd name="T8" fmla="*/ 8637 w 348"/>
                <a:gd name="T9" fmla="*/ 8091 h 228"/>
                <a:gd name="T10" fmla="*/ 4614 w 348"/>
                <a:gd name="T11" fmla="*/ 4998 h 228"/>
                <a:gd name="T12" fmla="*/ 7192 w 348"/>
                <a:gd name="T13" fmla="*/ 7624 h 228"/>
                <a:gd name="T14" fmla="*/ 0 w 348"/>
                <a:gd name="T15" fmla="*/ 4409 h 228"/>
                <a:gd name="T16" fmla="*/ 775 w 348"/>
                <a:gd name="T17" fmla="*/ 3569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3040" name="Freeform 58"/>
            <p:cNvSpPr>
              <a:spLocks/>
            </p:cNvSpPr>
            <p:nvPr/>
          </p:nvSpPr>
          <p:spPr bwMode="auto">
            <a:xfrm>
              <a:off x="1313" y="2496"/>
              <a:ext cx="620" cy="427"/>
            </a:xfrm>
            <a:custGeom>
              <a:avLst/>
              <a:gdLst>
                <a:gd name="T0" fmla="*/ 10266 w 348"/>
                <a:gd name="T1" fmla="*/ 3483 h 231"/>
                <a:gd name="T2" fmla="*/ 7192 w 348"/>
                <a:gd name="T3" fmla="*/ 0 h 231"/>
                <a:gd name="T4" fmla="*/ 0 w 348"/>
                <a:gd name="T5" fmla="*/ 9209 h 231"/>
                <a:gd name="T6" fmla="*/ 4796 w 348"/>
                <a:gd name="T7" fmla="*/ 5396 h 231"/>
                <a:gd name="T8" fmla="*/ 2498 w 348"/>
                <a:gd name="T9" fmla="*/ 8268 h 231"/>
                <a:gd name="T10" fmla="*/ 6802 w 348"/>
                <a:gd name="T11" fmla="*/ 5268 h 231"/>
                <a:gd name="T12" fmla="*/ 4411 w 348"/>
                <a:gd name="T13" fmla="*/ 7900 h 231"/>
                <a:gd name="T14" fmla="*/ 11135 w 348"/>
                <a:gd name="T15" fmla="*/ 4555 h 231"/>
                <a:gd name="T16" fmla="*/ 10266 w 348"/>
                <a:gd name="T17" fmla="*/ 3483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3041" name="Oval 59"/>
            <p:cNvSpPr>
              <a:spLocks noChangeArrowheads="1"/>
            </p:cNvSpPr>
            <p:nvPr/>
          </p:nvSpPr>
          <p:spPr bwMode="auto">
            <a:xfrm>
              <a:off x="1722" y="2579"/>
              <a:ext cx="391" cy="344"/>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3042" name="Oval 60"/>
            <p:cNvSpPr>
              <a:spLocks noChangeArrowheads="1"/>
            </p:cNvSpPr>
            <p:nvPr/>
          </p:nvSpPr>
          <p:spPr bwMode="auto">
            <a:xfrm>
              <a:off x="1945" y="2640"/>
              <a:ext cx="102" cy="96"/>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3019" name="Freeform 61"/>
          <p:cNvSpPr>
            <a:spLocks/>
          </p:cNvSpPr>
          <p:nvPr/>
        </p:nvSpPr>
        <p:spPr bwMode="auto">
          <a:xfrm>
            <a:off x="1198563" y="4832350"/>
            <a:ext cx="2894012" cy="384175"/>
          </a:xfrm>
          <a:custGeom>
            <a:avLst/>
            <a:gdLst>
              <a:gd name="T0" fmla="*/ 0 w 1823"/>
              <a:gd name="T1" fmla="*/ 2147483647 h 242"/>
              <a:gd name="T2" fmla="*/ 2147483647 w 1823"/>
              <a:gd name="T3" fmla="*/ 2147483647 h 242"/>
              <a:gd name="T4" fmla="*/ 2147483647 w 1823"/>
              <a:gd name="T5" fmla="*/ 2147483647 h 242"/>
              <a:gd name="T6" fmla="*/ 0 60000 65536"/>
              <a:gd name="T7" fmla="*/ 0 60000 65536"/>
              <a:gd name="T8" fmla="*/ 0 60000 65536"/>
              <a:gd name="T9" fmla="*/ 0 w 1823"/>
              <a:gd name="T10" fmla="*/ 0 h 242"/>
              <a:gd name="T11" fmla="*/ 1823 w 1823"/>
              <a:gd name="T12" fmla="*/ 242 h 242"/>
            </a:gdLst>
            <a:ahLst/>
            <a:cxnLst>
              <a:cxn ang="T6">
                <a:pos x="T0" y="T1"/>
              </a:cxn>
              <a:cxn ang="T7">
                <a:pos x="T2" y="T3"/>
              </a:cxn>
              <a:cxn ang="T8">
                <a:pos x="T4" y="T5"/>
              </a:cxn>
            </a:cxnLst>
            <a:rect l="T9" t="T10" r="T11" b="T12"/>
            <a:pathLst>
              <a:path w="1823" h="242">
                <a:moveTo>
                  <a:pt x="0" y="204"/>
                </a:moveTo>
                <a:cubicBezTo>
                  <a:pt x="278" y="102"/>
                  <a:pt x="556" y="0"/>
                  <a:pt x="860" y="6"/>
                </a:cubicBezTo>
                <a:cubicBezTo>
                  <a:pt x="1164" y="12"/>
                  <a:pt x="1493" y="127"/>
                  <a:pt x="1823" y="242"/>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43020" name="Group 65"/>
          <p:cNvGrpSpPr>
            <a:grpSpLocks/>
          </p:cNvGrpSpPr>
          <p:nvPr/>
        </p:nvGrpSpPr>
        <p:grpSpPr bwMode="auto">
          <a:xfrm>
            <a:off x="5484813" y="5062538"/>
            <a:ext cx="430212" cy="341312"/>
            <a:chOff x="2439" y="2860"/>
            <a:chExt cx="271" cy="215"/>
          </a:xfrm>
        </p:grpSpPr>
        <p:sp>
          <p:nvSpPr>
            <p:cNvPr id="43037" name="Oval 66"/>
            <p:cNvSpPr>
              <a:spLocks noChangeArrowheads="1"/>
            </p:cNvSpPr>
            <p:nvPr/>
          </p:nvSpPr>
          <p:spPr bwMode="auto">
            <a:xfrm>
              <a:off x="2439" y="2860"/>
              <a:ext cx="271" cy="215"/>
            </a:xfrm>
            <a:prstGeom prst="ellipse">
              <a:avLst/>
            </a:prstGeom>
            <a:solidFill>
              <a:srgbClr val="FF0066"/>
            </a:solidFill>
            <a:ln w="38100">
              <a:solidFill>
                <a:schemeClr val="tx1"/>
              </a:solidFill>
              <a:round/>
              <a:headEnd/>
              <a:tailEnd/>
            </a:ln>
          </p:spPr>
          <p:txBody>
            <a:bodyPr wrap="none" anchor="ctr"/>
            <a:lstStyle/>
            <a:p>
              <a:endParaRPr lang="en-US" dirty="0">
                <a:latin typeface="Arial" pitchFamily="34" charset="0"/>
              </a:endParaRPr>
            </a:p>
          </p:txBody>
        </p:sp>
        <p:sp>
          <p:nvSpPr>
            <p:cNvPr id="43038" name="Oval 6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21" name="Group 68"/>
          <p:cNvGrpSpPr>
            <a:grpSpLocks/>
          </p:cNvGrpSpPr>
          <p:nvPr/>
        </p:nvGrpSpPr>
        <p:grpSpPr bwMode="auto">
          <a:xfrm>
            <a:off x="4811713" y="5064125"/>
            <a:ext cx="430212" cy="341313"/>
            <a:chOff x="2439" y="2860"/>
            <a:chExt cx="271" cy="215"/>
          </a:xfrm>
        </p:grpSpPr>
        <p:sp>
          <p:nvSpPr>
            <p:cNvPr id="43035" name="Oval 69"/>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3036" name="Oval 70"/>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22" name="Group 71"/>
          <p:cNvGrpSpPr>
            <a:grpSpLocks/>
          </p:cNvGrpSpPr>
          <p:nvPr/>
        </p:nvGrpSpPr>
        <p:grpSpPr bwMode="auto">
          <a:xfrm>
            <a:off x="4110038" y="5064125"/>
            <a:ext cx="430212" cy="341313"/>
            <a:chOff x="2439" y="2860"/>
            <a:chExt cx="271" cy="215"/>
          </a:xfrm>
        </p:grpSpPr>
        <p:sp>
          <p:nvSpPr>
            <p:cNvPr id="43033" name="Oval 72"/>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3034" name="Oval 7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23" name="Group 75"/>
          <p:cNvGrpSpPr>
            <a:grpSpLocks/>
          </p:cNvGrpSpPr>
          <p:nvPr/>
        </p:nvGrpSpPr>
        <p:grpSpPr bwMode="auto">
          <a:xfrm>
            <a:off x="5456238" y="4556125"/>
            <a:ext cx="430212" cy="341313"/>
            <a:chOff x="2439" y="2860"/>
            <a:chExt cx="271" cy="215"/>
          </a:xfrm>
        </p:grpSpPr>
        <p:sp>
          <p:nvSpPr>
            <p:cNvPr id="43031" name="Oval 76"/>
            <p:cNvSpPr>
              <a:spLocks noChangeArrowheads="1"/>
            </p:cNvSpPr>
            <p:nvPr/>
          </p:nvSpPr>
          <p:spPr bwMode="auto">
            <a:xfrm>
              <a:off x="2439" y="2860"/>
              <a:ext cx="271" cy="215"/>
            </a:xfrm>
            <a:prstGeom prst="ellipse">
              <a:avLst/>
            </a:prstGeom>
            <a:solidFill>
              <a:srgbClr val="66FFFF"/>
            </a:solidFill>
            <a:ln w="38100">
              <a:solidFill>
                <a:schemeClr val="tx1"/>
              </a:solidFill>
              <a:round/>
              <a:headEnd/>
              <a:tailEnd/>
            </a:ln>
          </p:spPr>
          <p:txBody>
            <a:bodyPr wrap="none" anchor="ctr"/>
            <a:lstStyle/>
            <a:p>
              <a:endParaRPr lang="en-US" dirty="0">
                <a:latin typeface="Arial" pitchFamily="34" charset="0"/>
              </a:endParaRPr>
            </a:p>
          </p:txBody>
        </p:sp>
        <p:sp>
          <p:nvSpPr>
            <p:cNvPr id="43032" name="Oval 7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24" name="Group 78"/>
          <p:cNvGrpSpPr>
            <a:grpSpLocks/>
          </p:cNvGrpSpPr>
          <p:nvPr/>
        </p:nvGrpSpPr>
        <p:grpSpPr bwMode="auto">
          <a:xfrm>
            <a:off x="4868863" y="4557713"/>
            <a:ext cx="430212" cy="341312"/>
            <a:chOff x="2439" y="2860"/>
            <a:chExt cx="271" cy="215"/>
          </a:xfrm>
        </p:grpSpPr>
        <p:sp>
          <p:nvSpPr>
            <p:cNvPr id="43029" name="Oval 79"/>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3030" name="Oval 80"/>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3025" name="Group 81"/>
          <p:cNvGrpSpPr>
            <a:grpSpLocks/>
          </p:cNvGrpSpPr>
          <p:nvPr/>
        </p:nvGrpSpPr>
        <p:grpSpPr bwMode="auto">
          <a:xfrm>
            <a:off x="4224338" y="4557713"/>
            <a:ext cx="430212" cy="341312"/>
            <a:chOff x="2439" y="2860"/>
            <a:chExt cx="271" cy="215"/>
          </a:xfrm>
        </p:grpSpPr>
        <p:sp>
          <p:nvSpPr>
            <p:cNvPr id="43027" name="Oval 82"/>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3028" name="Oval 8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3026" name="Freeform 62"/>
          <p:cNvSpPr>
            <a:spLocks/>
          </p:cNvSpPr>
          <p:nvPr/>
        </p:nvSpPr>
        <p:spPr bwMode="auto">
          <a:xfrm>
            <a:off x="4497388" y="4179888"/>
            <a:ext cx="3402012" cy="1022350"/>
          </a:xfrm>
          <a:custGeom>
            <a:avLst/>
            <a:gdLst>
              <a:gd name="T0" fmla="*/ 0 w 2143"/>
              <a:gd name="T1" fmla="*/ 2147483647 h 644"/>
              <a:gd name="T2" fmla="*/ 2147483647 w 2143"/>
              <a:gd name="T3" fmla="*/ 2147483647 h 644"/>
              <a:gd name="T4" fmla="*/ 2147483647 w 2143"/>
              <a:gd name="T5" fmla="*/ 2147483647 h 644"/>
              <a:gd name="T6" fmla="*/ 0 60000 65536"/>
              <a:gd name="T7" fmla="*/ 0 60000 65536"/>
              <a:gd name="T8" fmla="*/ 0 60000 65536"/>
              <a:gd name="T9" fmla="*/ 0 w 2143"/>
              <a:gd name="T10" fmla="*/ 0 h 644"/>
              <a:gd name="T11" fmla="*/ 2143 w 2143"/>
              <a:gd name="T12" fmla="*/ 644 h 644"/>
            </a:gdLst>
            <a:ahLst/>
            <a:cxnLst>
              <a:cxn ang="T6">
                <a:pos x="T0" y="T1"/>
              </a:cxn>
              <a:cxn ang="T7">
                <a:pos x="T2" y="T3"/>
              </a:cxn>
              <a:cxn ang="T8">
                <a:pos x="T4" y="T5"/>
              </a:cxn>
            </a:cxnLst>
            <a:rect l="T9" t="T10" r="T11" b="T12"/>
            <a:pathLst>
              <a:path w="2143" h="644">
                <a:moveTo>
                  <a:pt x="0" y="521"/>
                </a:moveTo>
                <a:cubicBezTo>
                  <a:pt x="178" y="438"/>
                  <a:pt x="710" y="0"/>
                  <a:pt x="1067" y="20"/>
                </a:cubicBezTo>
                <a:cubicBezTo>
                  <a:pt x="1424" y="40"/>
                  <a:pt x="1919" y="514"/>
                  <a:pt x="2143" y="644"/>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Tree>
    <p:extLst>
      <p:ext uri="{BB962C8B-B14F-4D97-AF65-F5344CB8AC3E}">
        <p14:creationId xmlns:p14="http://schemas.microsoft.com/office/powerpoint/2010/main" val="216990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Art of Multiprocessor Programming</a:t>
            </a:r>
          </a:p>
        </p:txBody>
      </p:sp>
      <p:sp>
        <p:nvSpPr>
          <p:cNvPr id="44035" name="Slide Number Placeholder 4"/>
          <p:cNvSpPr>
            <a:spLocks noGrp="1"/>
          </p:cNvSpPr>
          <p:nvPr>
            <p:ph type="sldNum" sz="quarter" idx="11"/>
          </p:nvPr>
        </p:nvSpPr>
        <p:spPr>
          <a:noFill/>
        </p:spPr>
        <p:txBody>
          <a:bodyPr/>
          <a:lstStyle/>
          <a:p>
            <a:fld id="{030A1544-7B11-41BF-AB7A-F202443BF777}" type="slidenum">
              <a:rPr lang="x-none" smtClean="0"/>
              <a:pPr/>
              <a:t>53</a:t>
            </a:fld>
            <a:endParaRPr lang="en-US" smtClean="0"/>
          </a:p>
        </p:txBody>
      </p:sp>
      <p:sp>
        <p:nvSpPr>
          <p:cNvPr id="44036" name="Rectangle 2"/>
          <p:cNvSpPr>
            <a:spLocks noGrp="1" noChangeArrowheads="1"/>
          </p:cNvSpPr>
          <p:nvPr>
            <p:ph type="title"/>
          </p:nvPr>
        </p:nvSpPr>
        <p:spPr/>
        <p:txBody>
          <a:bodyPr/>
          <a:lstStyle/>
          <a:p>
            <a:r>
              <a:rPr lang="en-US" smtClean="0"/>
              <a:t>K-way Set Associative Cache</a:t>
            </a:r>
          </a:p>
        </p:txBody>
      </p:sp>
      <p:sp>
        <p:nvSpPr>
          <p:cNvPr id="44037" name="Rectangle 3"/>
          <p:cNvSpPr>
            <a:spLocks noGrp="1" noChangeArrowheads="1"/>
          </p:cNvSpPr>
          <p:nvPr>
            <p:ph type="body" idx="1"/>
          </p:nvPr>
        </p:nvSpPr>
        <p:spPr/>
        <p:txBody>
          <a:bodyPr/>
          <a:lstStyle/>
          <a:p>
            <a:r>
              <a:rPr lang="en-US" smtClean="0"/>
              <a:t>Each slot holds </a:t>
            </a:r>
            <a:r>
              <a:rPr lang="en-US" smtClean="0">
                <a:solidFill>
                  <a:schemeClr val="tx1"/>
                </a:solidFill>
              </a:rPr>
              <a:t>k</a:t>
            </a:r>
            <a:r>
              <a:rPr lang="en-US" smtClean="0"/>
              <a:t> lines</a:t>
            </a:r>
          </a:p>
          <a:p>
            <a:pPr lvl="1"/>
            <a:r>
              <a:rPr lang="en-US" smtClean="0"/>
              <a:t>Advantage: pretty easy to find a line</a:t>
            </a:r>
          </a:p>
          <a:p>
            <a:pPr lvl="1"/>
            <a:r>
              <a:rPr lang="en-US" smtClean="0"/>
              <a:t>Advantage: some choice in replacing line</a:t>
            </a:r>
          </a:p>
        </p:txBody>
      </p:sp>
      <p:sp>
        <p:nvSpPr>
          <p:cNvPr id="44038" name="Freeform 4"/>
          <p:cNvSpPr>
            <a:spLocks/>
          </p:cNvSpPr>
          <p:nvPr/>
        </p:nvSpPr>
        <p:spPr bwMode="auto">
          <a:xfrm>
            <a:off x="3373438" y="4376738"/>
            <a:ext cx="2987675" cy="16335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grpSp>
        <p:nvGrpSpPr>
          <p:cNvPr id="44039" name="Group 14"/>
          <p:cNvGrpSpPr>
            <a:grpSpLocks/>
          </p:cNvGrpSpPr>
          <p:nvPr/>
        </p:nvGrpSpPr>
        <p:grpSpPr bwMode="auto">
          <a:xfrm>
            <a:off x="2058988" y="4192588"/>
            <a:ext cx="1377950" cy="423862"/>
            <a:chOff x="1313" y="2496"/>
            <a:chExt cx="1252" cy="427"/>
          </a:xfrm>
        </p:grpSpPr>
        <p:sp>
          <p:nvSpPr>
            <p:cNvPr id="44090" name="Freeform 15"/>
            <p:cNvSpPr>
              <a:spLocks/>
            </p:cNvSpPr>
            <p:nvPr/>
          </p:nvSpPr>
          <p:spPr bwMode="auto">
            <a:xfrm>
              <a:off x="1945" y="2502"/>
              <a:ext cx="620" cy="421"/>
            </a:xfrm>
            <a:custGeom>
              <a:avLst/>
              <a:gdLst>
                <a:gd name="T0" fmla="*/ 775 w 348"/>
                <a:gd name="T1" fmla="*/ 3569 h 228"/>
                <a:gd name="T2" fmla="*/ 3930 w 348"/>
                <a:gd name="T3" fmla="*/ 0 h 228"/>
                <a:gd name="T4" fmla="*/ 11135 w 348"/>
                <a:gd name="T5" fmla="*/ 9035 h 228"/>
                <a:gd name="T6" fmla="*/ 6802 w 348"/>
                <a:gd name="T7" fmla="*/ 5244 h 228"/>
                <a:gd name="T8" fmla="*/ 8637 w 348"/>
                <a:gd name="T9" fmla="*/ 8091 h 228"/>
                <a:gd name="T10" fmla="*/ 4614 w 348"/>
                <a:gd name="T11" fmla="*/ 4998 h 228"/>
                <a:gd name="T12" fmla="*/ 7192 w 348"/>
                <a:gd name="T13" fmla="*/ 7624 h 228"/>
                <a:gd name="T14" fmla="*/ 0 w 348"/>
                <a:gd name="T15" fmla="*/ 4409 h 228"/>
                <a:gd name="T16" fmla="*/ 775 w 348"/>
                <a:gd name="T17" fmla="*/ 3569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91" name="Freeform 16"/>
            <p:cNvSpPr>
              <a:spLocks/>
            </p:cNvSpPr>
            <p:nvPr/>
          </p:nvSpPr>
          <p:spPr bwMode="auto">
            <a:xfrm>
              <a:off x="1313" y="2496"/>
              <a:ext cx="620" cy="427"/>
            </a:xfrm>
            <a:custGeom>
              <a:avLst/>
              <a:gdLst>
                <a:gd name="T0" fmla="*/ 10266 w 348"/>
                <a:gd name="T1" fmla="*/ 3483 h 231"/>
                <a:gd name="T2" fmla="*/ 7192 w 348"/>
                <a:gd name="T3" fmla="*/ 0 h 231"/>
                <a:gd name="T4" fmla="*/ 0 w 348"/>
                <a:gd name="T5" fmla="*/ 9209 h 231"/>
                <a:gd name="T6" fmla="*/ 4796 w 348"/>
                <a:gd name="T7" fmla="*/ 5396 h 231"/>
                <a:gd name="T8" fmla="*/ 2498 w 348"/>
                <a:gd name="T9" fmla="*/ 8268 h 231"/>
                <a:gd name="T10" fmla="*/ 6802 w 348"/>
                <a:gd name="T11" fmla="*/ 5268 h 231"/>
                <a:gd name="T12" fmla="*/ 4411 w 348"/>
                <a:gd name="T13" fmla="*/ 7900 h 231"/>
                <a:gd name="T14" fmla="*/ 11135 w 348"/>
                <a:gd name="T15" fmla="*/ 4555 h 231"/>
                <a:gd name="T16" fmla="*/ 10266 w 348"/>
                <a:gd name="T17" fmla="*/ 3483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92" name="Oval 17"/>
            <p:cNvSpPr>
              <a:spLocks noChangeArrowheads="1"/>
            </p:cNvSpPr>
            <p:nvPr/>
          </p:nvSpPr>
          <p:spPr bwMode="auto">
            <a:xfrm>
              <a:off x="1722" y="2579"/>
              <a:ext cx="391" cy="344"/>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93" name="Oval 18"/>
            <p:cNvSpPr>
              <a:spLocks noChangeArrowheads="1"/>
            </p:cNvSpPr>
            <p:nvPr/>
          </p:nvSpPr>
          <p:spPr bwMode="auto">
            <a:xfrm>
              <a:off x="1945" y="2640"/>
              <a:ext cx="102" cy="96"/>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4040" name="Freeform 19"/>
          <p:cNvSpPr>
            <a:spLocks/>
          </p:cNvSpPr>
          <p:nvPr/>
        </p:nvSpPr>
        <p:spPr bwMode="auto">
          <a:xfrm>
            <a:off x="1198563" y="4832350"/>
            <a:ext cx="2894012" cy="384175"/>
          </a:xfrm>
          <a:custGeom>
            <a:avLst/>
            <a:gdLst>
              <a:gd name="T0" fmla="*/ 0 w 1823"/>
              <a:gd name="T1" fmla="*/ 2147483647 h 242"/>
              <a:gd name="T2" fmla="*/ 2147483647 w 1823"/>
              <a:gd name="T3" fmla="*/ 2147483647 h 242"/>
              <a:gd name="T4" fmla="*/ 2147483647 w 1823"/>
              <a:gd name="T5" fmla="*/ 2147483647 h 242"/>
              <a:gd name="T6" fmla="*/ 0 60000 65536"/>
              <a:gd name="T7" fmla="*/ 0 60000 65536"/>
              <a:gd name="T8" fmla="*/ 0 60000 65536"/>
              <a:gd name="T9" fmla="*/ 0 w 1823"/>
              <a:gd name="T10" fmla="*/ 0 h 242"/>
              <a:gd name="T11" fmla="*/ 1823 w 1823"/>
              <a:gd name="T12" fmla="*/ 242 h 242"/>
            </a:gdLst>
            <a:ahLst/>
            <a:cxnLst>
              <a:cxn ang="T6">
                <a:pos x="T0" y="T1"/>
              </a:cxn>
              <a:cxn ang="T7">
                <a:pos x="T2" y="T3"/>
              </a:cxn>
              <a:cxn ang="T8">
                <a:pos x="T4" y="T5"/>
              </a:cxn>
            </a:cxnLst>
            <a:rect l="T9" t="T10" r="T11" b="T12"/>
            <a:pathLst>
              <a:path w="1823" h="242">
                <a:moveTo>
                  <a:pt x="0" y="204"/>
                </a:moveTo>
                <a:cubicBezTo>
                  <a:pt x="278" y="102"/>
                  <a:pt x="556" y="0"/>
                  <a:pt x="860" y="6"/>
                </a:cubicBezTo>
                <a:cubicBezTo>
                  <a:pt x="1164" y="12"/>
                  <a:pt x="1493" y="127"/>
                  <a:pt x="1823" y="242"/>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44041" name="Group 23"/>
          <p:cNvGrpSpPr>
            <a:grpSpLocks/>
          </p:cNvGrpSpPr>
          <p:nvPr/>
        </p:nvGrpSpPr>
        <p:grpSpPr bwMode="auto">
          <a:xfrm>
            <a:off x="5216525" y="5319713"/>
            <a:ext cx="430213" cy="341312"/>
            <a:chOff x="2439" y="2860"/>
            <a:chExt cx="271" cy="215"/>
          </a:xfrm>
        </p:grpSpPr>
        <p:sp>
          <p:nvSpPr>
            <p:cNvPr id="44088" name="Oval 24"/>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4089" name="Oval 25"/>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2" name="Group 26"/>
          <p:cNvGrpSpPr>
            <a:grpSpLocks/>
          </p:cNvGrpSpPr>
          <p:nvPr/>
        </p:nvGrpSpPr>
        <p:grpSpPr bwMode="auto">
          <a:xfrm>
            <a:off x="4054475" y="5289550"/>
            <a:ext cx="430213" cy="341313"/>
            <a:chOff x="2439" y="2860"/>
            <a:chExt cx="271" cy="215"/>
          </a:xfrm>
        </p:grpSpPr>
        <p:sp>
          <p:nvSpPr>
            <p:cNvPr id="44086" name="Oval 27"/>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87" name="Oval 28"/>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3" name="Group 32"/>
          <p:cNvGrpSpPr>
            <a:grpSpLocks/>
          </p:cNvGrpSpPr>
          <p:nvPr/>
        </p:nvGrpSpPr>
        <p:grpSpPr bwMode="auto">
          <a:xfrm>
            <a:off x="5199063" y="4589463"/>
            <a:ext cx="430212" cy="341312"/>
            <a:chOff x="2439" y="2860"/>
            <a:chExt cx="271" cy="215"/>
          </a:xfrm>
        </p:grpSpPr>
        <p:sp>
          <p:nvSpPr>
            <p:cNvPr id="44084" name="Oval 33"/>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4085" name="Oval 3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4" name="Group 35"/>
          <p:cNvGrpSpPr>
            <a:grpSpLocks/>
          </p:cNvGrpSpPr>
          <p:nvPr/>
        </p:nvGrpSpPr>
        <p:grpSpPr bwMode="auto">
          <a:xfrm>
            <a:off x="4224338" y="4557713"/>
            <a:ext cx="430212" cy="341312"/>
            <a:chOff x="2439" y="2860"/>
            <a:chExt cx="271" cy="215"/>
          </a:xfrm>
        </p:grpSpPr>
        <p:sp>
          <p:nvSpPr>
            <p:cNvPr id="44082" name="Oval 36"/>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4083" name="Oval 3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5" name="Group 39"/>
          <p:cNvGrpSpPr>
            <a:grpSpLocks/>
          </p:cNvGrpSpPr>
          <p:nvPr/>
        </p:nvGrpSpPr>
        <p:grpSpPr bwMode="auto">
          <a:xfrm>
            <a:off x="5222875" y="4398963"/>
            <a:ext cx="430213" cy="341312"/>
            <a:chOff x="2439" y="2860"/>
            <a:chExt cx="271" cy="215"/>
          </a:xfrm>
        </p:grpSpPr>
        <p:sp>
          <p:nvSpPr>
            <p:cNvPr id="44080" name="Oval 40"/>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4081" name="Oval 41"/>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6" name="Group 42"/>
          <p:cNvGrpSpPr>
            <a:grpSpLocks/>
          </p:cNvGrpSpPr>
          <p:nvPr/>
        </p:nvGrpSpPr>
        <p:grpSpPr bwMode="auto">
          <a:xfrm>
            <a:off x="5246688" y="4208463"/>
            <a:ext cx="430212" cy="341312"/>
            <a:chOff x="2439" y="2860"/>
            <a:chExt cx="271" cy="215"/>
          </a:xfrm>
        </p:grpSpPr>
        <p:sp>
          <p:nvSpPr>
            <p:cNvPr id="44078" name="Oval 43"/>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4079" name="Oval 4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7" name="Group 45"/>
          <p:cNvGrpSpPr>
            <a:grpSpLocks/>
          </p:cNvGrpSpPr>
          <p:nvPr/>
        </p:nvGrpSpPr>
        <p:grpSpPr bwMode="auto">
          <a:xfrm>
            <a:off x="5375275" y="4587875"/>
            <a:ext cx="430213" cy="341313"/>
            <a:chOff x="2439" y="2860"/>
            <a:chExt cx="271" cy="215"/>
          </a:xfrm>
        </p:grpSpPr>
        <p:sp>
          <p:nvSpPr>
            <p:cNvPr id="44076" name="Oval 46"/>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4077" name="Oval 4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8" name="Group 48"/>
          <p:cNvGrpSpPr>
            <a:grpSpLocks/>
          </p:cNvGrpSpPr>
          <p:nvPr/>
        </p:nvGrpSpPr>
        <p:grpSpPr bwMode="auto">
          <a:xfrm>
            <a:off x="4376738" y="4710113"/>
            <a:ext cx="430212" cy="341312"/>
            <a:chOff x="2439" y="2860"/>
            <a:chExt cx="271" cy="215"/>
          </a:xfrm>
        </p:grpSpPr>
        <p:sp>
          <p:nvSpPr>
            <p:cNvPr id="44074" name="Oval 49"/>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4075" name="Oval 50"/>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49" name="Group 51"/>
          <p:cNvGrpSpPr>
            <a:grpSpLocks/>
          </p:cNvGrpSpPr>
          <p:nvPr/>
        </p:nvGrpSpPr>
        <p:grpSpPr bwMode="auto">
          <a:xfrm>
            <a:off x="4438650" y="4471988"/>
            <a:ext cx="430213" cy="341312"/>
            <a:chOff x="2439" y="2860"/>
            <a:chExt cx="271" cy="215"/>
          </a:xfrm>
        </p:grpSpPr>
        <p:sp>
          <p:nvSpPr>
            <p:cNvPr id="44072" name="Oval 52"/>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4073" name="Oval 5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0" name="Group 54"/>
          <p:cNvGrpSpPr>
            <a:grpSpLocks/>
          </p:cNvGrpSpPr>
          <p:nvPr/>
        </p:nvGrpSpPr>
        <p:grpSpPr bwMode="auto">
          <a:xfrm>
            <a:off x="4186238" y="4279900"/>
            <a:ext cx="430212" cy="341313"/>
            <a:chOff x="2439" y="2860"/>
            <a:chExt cx="271" cy="215"/>
          </a:xfrm>
        </p:grpSpPr>
        <p:sp>
          <p:nvSpPr>
            <p:cNvPr id="44070" name="Oval 55"/>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4071" name="Oval 56"/>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1" name="Group 57"/>
          <p:cNvGrpSpPr>
            <a:grpSpLocks/>
          </p:cNvGrpSpPr>
          <p:nvPr/>
        </p:nvGrpSpPr>
        <p:grpSpPr bwMode="auto">
          <a:xfrm>
            <a:off x="4206875" y="5441950"/>
            <a:ext cx="430213" cy="341313"/>
            <a:chOff x="2439" y="2860"/>
            <a:chExt cx="271" cy="215"/>
          </a:xfrm>
        </p:grpSpPr>
        <p:sp>
          <p:nvSpPr>
            <p:cNvPr id="44068" name="Oval 58"/>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69" name="Oval 59"/>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2" name="Group 60"/>
          <p:cNvGrpSpPr>
            <a:grpSpLocks/>
          </p:cNvGrpSpPr>
          <p:nvPr/>
        </p:nvGrpSpPr>
        <p:grpSpPr bwMode="auto">
          <a:xfrm>
            <a:off x="3924300" y="5384800"/>
            <a:ext cx="430213" cy="341313"/>
            <a:chOff x="2439" y="2860"/>
            <a:chExt cx="271" cy="215"/>
          </a:xfrm>
        </p:grpSpPr>
        <p:sp>
          <p:nvSpPr>
            <p:cNvPr id="44066" name="Oval 61"/>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67" name="Oval 62"/>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3" name="Group 63"/>
          <p:cNvGrpSpPr>
            <a:grpSpLocks/>
          </p:cNvGrpSpPr>
          <p:nvPr/>
        </p:nvGrpSpPr>
        <p:grpSpPr bwMode="auto">
          <a:xfrm>
            <a:off x="4017963" y="4968875"/>
            <a:ext cx="430212" cy="341313"/>
            <a:chOff x="2439" y="2860"/>
            <a:chExt cx="271" cy="215"/>
          </a:xfrm>
        </p:grpSpPr>
        <p:sp>
          <p:nvSpPr>
            <p:cNvPr id="44064" name="Oval 64"/>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4065" name="Oval 65"/>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4" name="Group 66"/>
          <p:cNvGrpSpPr>
            <a:grpSpLocks/>
          </p:cNvGrpSpPr>
          <p:nvPr/>
        </p:nvGrpSpPr>
        <p:grpSpPr bwMode="auto">
          <a:xfrm>
            <a:off x="5368925" y="5472113"/>
            <a:ext cx="430213" cy="341312"/>
            <a:chOff x="2439" y="2860"/>
            <a:chExt cx="271" cy="215"/>
          </a:xfrm>
        </p:grpSpPr>
        <p:sp>
          <p:nvSpPr>
            <p:cNvPr id="44062" name="Oval 67"/>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4063" name="Oval 68"/>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5" name="Group 69"/>
          <p:cNvGrpSpPr>
            <a:grpSpLocks/>
          </p:cNvGrpSpPr>
          <p:nvPr/>
        </p:nvGrpSpPr>
        <p:grpSpPr bwMode="auto">
          <a:xfrm>
            <a:off x="5521325" y="5624513"/>
            <a:ext cx="430213" cy="341312"/>
            <a:chOff x="2439" y="2860"/>
            <a:chExt cx="271" cy="215"/>
          </a:xfrm>
        </p:grpSpPr>
        <p:sp>
          <p:nvSpPr>
            <p:cNvPr id="44060" name="Oval 70"/>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4061" name="Oval 71"/>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4056" name="Group 72"/>
          <p:cNvGrpSpPr>
            <a:grpSpLocks/>
          </p:cNvGrpSpPr>
          <p:nvPr/>
        </p:nvGrpSpPr>
        <p:grpSpPr bwMode="auto">
          <a:xfrm>
            <a:off x="5583238" y="5386388"/>
            <a:ext cx="430212" cy="341312"/>
            <a:chOff x="2439" y="2860"/>
            <a:chExt cx="271" cy="215"/>
          </a:xfrm>
        </p:grpSpPr>
        <p:sp>
          <p:nvSpPr>
            <p:cNvPr id="44058" name="Oval 73"/>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4059" name="Oval 7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4057" name="Freeform 38"/>
          <p:cNvSpPr>
            <a:spLocks/>
          </p:cNvSpPr>
          <p:nvPr/>
        </p:nvSpPr>
        <p:spPr bwMode="auto">
          <a:xfrm>
            <a:off x="4497388" y="4179888"/>
            <a:ext cx="3402012" cy="1022350"/>
          </a:xfrm>
          <a:custGeom>
            <a:avLst/>
            <a:gdLst>
              <a:gd name="T0" fmla="*/ 0 w 2143"/>
              <a:gd name="T1" fmla="*/ 2147483647 h 644"/>
              <a:gd name="T2" fmla="*/ 2147483647 w 2143"/>
              <a:gd name="T3" fmla="*/ 2147483647 h 644"/>
              <a:gd name="T4" fmla="*/ 2147483647 w 2143"/>
              <a:gd name="T5" fmla="*/ 2147483647 h 644"/>
              <a:gd name="T6" fmla="*/ 0 60000 65536"/>
              <a:gd name="T7" fmla="*/ 0 60000 65536"/>
              <a:gd name="T8" fmla="*/ 0 60000 65536"/>
              <a:gd name="T9" fmla="*/ 0 w 2143"/>
              <a:gd name="T10" fmla="*/ 0 h 644"/>
              <a:gd name="T11" fmla="*/ 2143 w 2143"/>
              <a:gd name="T12" fmla="*/ 644 h 644"/>
            </a:gdLst>
            <a:ahLst/>
            <a:cxnLst>
              <a:cxn ang="T6">
                <a:pos x="T0" y="T1"/>
              </a:cxn>
              <a:cxn ang="T7">
                <a:pos x="T2" y="T3"/>
              </a:cxn>
              <a:cxn ang="T8">
                <a:pos x="T4" y="T5"/>
              </a:cxn>
            </a:cxnLst>
            <a:rect l="T9" t="T10" r="T11" b="T12"/>
            <a:pathLst>
              <a:path w="2143" h="644">
                <a:moveTo>
                  <a:pt x="0" y="521"/>
                </a:moveTo>
                <a:cubicBezTo>
                  <a:pt x="178" y="438"/>
                  <a:pt x="710" y="0"/>
                  <a:pt x="1067" y="20"/>
                </a:cubicBezTo>
                <a:cubicBezTo>
                  <a:pt x="1424" y="40"/>
                  <a:pt x="1919" y="514"/>
                  <a:pt x="2143" y="644"/>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Tree>
    <p:extLst>
      <p:ext uri="{BB962C8B-B14F-4D97-AF65-F5344CB8AC3E}">
        <p14:creationId xmlns:p14="http://schemas.microsoft.com/office/powerpoint/2010/main" val="68713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Art of Multiprocessor Programming</a:t>
            </a:r>
          </a:p>
        </p:txBody>
      </p:sp>
      <p:sp>
        <p:nvSpPr>
          <p:cNvPr id="45059" name="Slide Number Placeholder 4"/>
          <p:cNvSpPr>
            <a:spLocks noGrp="1"/>
          </p:cNvSpPr>
          <p:nvPr>
            <p:ph type="sldNum" sz="quarter" idx="11"/>
          </p:nvPr>
        </p:nvSpPr>
        <p:spPr>
          <a:noFill/>
        </p:spPr>
        <p:txBody>
          <a:bodyPr/>
          <a:lstStyle/>
          <a:p>
            <a:fld id="{CA2C3CD4-0B25-4AEF-B296-B6F9EFCBFE37}" type="slidenum">
              <a:rPr lang="x-none" smtClean="0"/>
              <a:pPr/>
              <a:t>54</a:t>
            </a:fld>
            <a:endParaRPr lang="en-US" smtClean="0"/>
          </a:p>
        </p:txBody>
      </p:sp>
      <p:sp>
        <p:nvSpPr>
          <p:cNvPr id="45060" name="Rectangle 2"/>
          <p:cNvSpPr>
            <a:spLocks noGrp="1" noChangeArrowheads="1"/>
          </p:cNvSpPr>
          <p:nvPr>
            <p:ph type="title"/>
          </p:nvPr>
        </p:nvSpPr>
        <p:spPr/>
        <p:txBody>
          <a:bodyPr/>
          <a:lstStyle/>
          <a:p>
            <a:r>
              <a:rPr lang="en-US" smtClean="0"/>
              <a:t>Multicore Set Associativity</a:t>
            </a:r>
          </a:p>
        </p:txBody>
      </p:sp>
      <p:sp>
        <p:nvSpPr>
          <p:cNvPr id="45061" name="Rectangle 3"/>
          <p:cNvSpPr>
            <a:spLocks noGrp="1" noChangeArrowheads="1"/>
          </p:cNvSpPr>
          <p:nvPr>
            <p:ph type="body" idx="1"/>
          </p:nvPr>
        </p:nvSpPr>
        <p:spPr/>
        <p:txBody>
          <a:bodyPr/>
          <a:lstStyle/>
          <a:p>
            <a:r>
              <a:rPr lang="en-US" dirty="0" smtClean="0">
                <a:solidFill>
                  <a:schemeClr val="tx1"/>
                </a:solidFill>
              </a:rPr>
              <a:t>k</a:t>
            </a:r>
            <a:r>
              <a:rPr lang="en-US" dirty="0" smtClean="0"/>
              <a:t> is </a:t>
            </a:r>
            <a:r>
              <a:rPr lang="en-US" dirty="0" smtClean="0">
                <a:solidFill>
                  <a:schemeClr val="tx1"/>
                </a:solidFill>
              </a:rPr>
              <a:t>8</a:t>
            </a:r>
            <a:r>
              <a:rPr lang="en-US" dirty="0" smtClean="0"/>
              <a:t> or even </a:t>
            </a:r>
            <a:r>
              <a:rPr lang="en-US" dirty="0" smtClean="0">
                <a:solidFill>
                  <a:schemeClr val="tx1"/>
                </a:solidFill>
              </a:rPr>
              <a:t>16</a:t>
            </a:r>
            <a:r>
              <a:rPr lang="en-US" dirty="0" smtClean="0"/>
              <a:t> and growing…</a:t>
            </a:r>
          </a:p>
          <a:p>
            <a:pPr lvl="1"/>
            <a:r>
              <a:rPr lang="en-US" dirty="0" smtClean="0"/>
              <a:t>Why? Because cores share sets </a:t>
            </a:r>
          </a:p>
          <a:p>
            <a:pPr lvl="1"/>
            <a:r>
              <a:rPr lang="en-US" dirty="0" smtClean="0"/>
              <a:t>Threads cut effective size if accessing different data</a:t>
            </a:r>
          </a:p>
        </p:txBody>
      </p:sp>
      <p:sp>
        <p:nvSpPr>
          <p:cNvPr id="45062" name="Freeform 4"/>
          <p:cNvSpPr>
            <a:spLocks/>
          </p:cNvSpPr>
          <p:nvPr/>
        </p:nvSpPr>
        <p:spPr bwMode="auto">
          <a:xfrm>
            <a:off x="3373438" y="4376738"/>
            <a:ext cx="2987675" cy="1633537"/>
          </a:xfrm>
          <a:custGeom>
            <a:avLst/>
            <a:gdLst>
              <a:gd name="T0" fmla="*/ 2147483647 w 1019"/>
              <a:gd name="T1" fmla="*/ 0 h 557"/>
              <a:gd name="T2" fmla="*/ 0 w 1019"/>
              <a:gd name="T3" fmla="*/ 2147483647 h 557"/>
              <a:gd name="T4" fmla="*/ 2147483647 w 1019"/>
              <a:gd name="T5" fmla="*/ 2147483647 h 557"/>
              <a:gd name="T6" fmla="*/ 2147483647 w 1019"/>
              <a:gd name="T7" fmla="*/ 2147483647 h 557"/>
              <a:gd name="T8" fmla="*/ 2147483647 w 1019"/>
              <a:gd name="T9" fmla="*/ 0 h 557"/>
              <a:gd name="T10" fmla="*/ 0 60000 65536"/>
              <a:gd name="T11" fmla="*/ 0 60000 65536"/>
              <a:gd name="T12" fmla="*/ 0 60000 65536"/>
              <a:gd name="T13" fmla="*/ 0 60000 65536"/>
              <a:gd name="T14" fmla="*/ 0 60000 65536"/>
              <a:gd name="T15" fmla="*/ 0 w 1019"/>
              <a:gd name="T16" fmla="*/ 0 h 557"/>
              <a:gd name="T17" fmla="*/ 1019 w 1019"/>
              <a:gd name="T18" fmla="*/ 557 h 557"/>
            </a:gdLst>
            <a:ahLst/>
            <a:cxnLst>
              <a:cxn ang="T10">
                <a:pos x="T0" y="T1"/>
              </a:cxn>
              <a:cxn ang="T11">
                <a:pos x="T2" y="T3"/>
              </a:cxn>
              <a:cxn ang="T12">
                <a:pos x="T4" y="T5"/>
              </a:cxn>
              <a:cxn ang="T13">
                <a:pos x="T6" y="T7"/>
              </a:cxn>
              <a:cxn ang="T14">
                <a:pos x="T8" y="T9"/>
              </a:cxn>
            </a:cxnLst>
            <a:rect l="T15" t="T16" r="T17" b="T18"/>
            <a:pathLst>
              <a:path w="1019" h="557">
                <a:moveTo>
                  <a:pt x="283" y="0"/>
                </a:moveTo>
                <a:lnTo>
                  <a:pt x="0" y="557"/>
                </a:lnTo>
                <a:lnTo>
                  <a:pt x="1019" y="557"/>
                </a:lnTo>
                <a:lnTo>
                  <a:pt x="831" y="19"/>
                </a:lnTo>
                <a:lnTo>
                  <a:pt x="283" y="0"/>
                </a:lnTo>
                <a:close/>
              </a:path>
            </a:pathLst>
          </a:custGeom>
          <a:noFill/>
          <a:ln w="76200">
            <a:solidFill>
              <a:srgbClr val="FF0066"/>
            </a:solidFill>
            <a:round/>
            <a:headEnd/>
            <a:tailEnd/>
          </a:ln>
        </p:spPr>
        <p:txBody>
          <a:bodyPr wrap="none" anchor="ctr"/>
          <a:lstStyle/>
          <a:p>
            <a:endParaRPr lang="en-US" dirty="0">
              <a:latin typeface="Arial" pitchFamily="34" charset="0"/>
            </a:endParaRPr>
          </a:p>
        </p:txBody>
      </p:sp>
      <p:grpSp>
        <p:nvGrpSpPr>
          <p:cNvPr id="45063" name="Group 14"/>
          <p:cNvGrpSpPr>
            <a:grpSpLocks/>
          </p:cNvGrpSpPr>
          <p:nvPr/>
        </p:nvGrpSpPr>
        <p:grpSpPr bwMode="auto">
          <a:xfrm>
            <a:off x="2058988" y="4192588"/>
            <a:ext cx="1377950" cy="423862"/>
            <a:chOff x="1313" y="2496"/>
            <a:chExt cx="1252" cy="427"/>
          </a:xfrm>
        </p:grpSpPr>
        <p:sp>
          <p:nvSpPr>
            <p:cNvPr id="45114" name="Freeform 15"/>
            <p:cNvSpPr>
              <a:spLocks/>
            </p:cNvSpPr>
            <p:nvPr/>
          </p:nvSpPr>
          <p:spPr bwMode="auto">
            <a:xfrm>
              <a:off x="1945" y="2502"/>
              <a:ext cx="620" cy="421"/>
            </a:xfrm>
            <a:custGeom>
              <a:avLst/>
              <a:gdLst>
                <a:gd name="T0" fmla="*/ 775 w 348"/>
                <a:gd name="T1" fmla="*/ 3569 h 228"/>
                <a:gd name="T2" fmla="*/ 3930 w 348"/>
                <a:gd name="T3" fmla="*/ 0 h 228"/>
                <a:gd name="T4" fmla="*/ 11135 w 348"/>
                <a:gd name="T5" fmla="*/ 9035 h 228"/>
                <a:gd name="T6" fmla="*/ 6802 w 348"/>
                <a:gd name="T7" fmla="*/ 5244 h 228"/>
                <a:gd name="T8" fmla="*/ 8637 w 348"/>
                <a:gd name="T9" fmla="*/ 8091 h 228"/>
                <a:gd name="T10" fmla="*/ 4614 w 348"/>
                <a:gd name="T11" fmla="*/ 4998 h 228"/>
                <a:gd name="T12" fmla="*/ 7192 w 348"/>
                <a:gd name="T13" fmla="*/ 7624 h 228"/>
                <a:gd name="T14" fmla="*/ 0 w 348"/>
                <a:gd name="T15" fmla="*/ 4409 h 228"/>
                <a:gd name="T16" fmla="*/ 775 w 348"/>
                <a:gd name="T17" fmla="*/ 3569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28"/>
                <a:gd name="T29" fmla="*/ 348 w 348"/>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28">
                  <a:moveTo>
                    <a:pt x="24" y="90"/>
                  </a:moveTo>
                  <a:lnTo>
                    <a:pt x="123" y="0"/>
                  </a:lnTo>
                  <a:lnTo>
                    <a:pt x="348" y="228"/>
                  </a:lnTo>
                  <a:lnTo>
                    <a:pt x="213" y="132"/>
                  </a:lnTo>
                  <a:lnTo>
                    <a:pt x="270" y="204"/>
                  </a:lnTo>
                  <a:lnTo>
                    <a:pt x="144" y="126"/>
                  </a:lnTo>
                  <a:lnTo>
                    <a:pt x="225" y="192"/>
                  </a:lnTo>
                  <a:lnTo>
                    <a:pt x="0" y="111"/>
                  </a:lnTo>
                  <a:lnTo>
                    <a:pt x="24" y="90"/>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115" name="Freeform 16"/>
            <p:cNvSpPr>
              <a:spLocks/>
            </p:cNvSpPr>
            <p:nvPr/>
          </p:nvSpPr>
          <p:spPr bwMode="auto">
            <a:xfrm>
              <a:off x="1313" y="2496"/>
              <a:ext cx="620" cy="427"/>
            </a:xfrm>
            <a:custGeom>
              <a:avLst/>
              <a:gdLst>
                <a:gd name="T0" fmla="*/ 10266 w 348"/>
                <a:gd name="T1" fmla="*/ 3483 h 231"/>
                <a:gd name="T2" fmla="*/ 7192 w 348"/>
                <a:gd name="T3" fmla="*/ 0 h 231"/>
                <a:gd name="T4" fmla="*/ 0 w 348"/>
                <a:gd name="T5" fmla="*/ 9209 h 231"/>
                <a:gd name="T6" fmla="*/ 4796 w 348"/>
                <a:gd name="T7" fmla="*/ 5396 h 231"/>
                <a:gd name="T8" fmla="*/ 2498 w 348"/>
                <a:gd name="T9" fmla="*/ 8268 h 231"/>
                <a:gd name="T10" fmla="*/ 6802 w 348"/>
                <a:gd name="T11" fmla="*/ 5268 h 231"/>
                <a:gd name="T12" fmla="*/ 4411 w 348"/>
                <a:gd name="T13" fmla="*/ 7900 h 231"/>
                <a:gd name="T14" fmla="*/ 11135 w 348"/>
                <a:gd name="T15" fmla="*/ 4555 h 231"/>
                <a:gd name="T16" fmla="*/ 10266 w 348"/>
                <a:gd name="T17" fmla="*/ 3483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231"/>
                <a:gd name="T29" fmla="*/ 348 w 348"/>
                <a:gd name="T30" fmla="*/ 231 h 2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231">
                  <a:moveTo>
                    <a:pt x="321" y="87"/>
                  </a:moveTo>
                  <a:lnTo>
                    <a:pt x="225" y="0"/>
                  </a:lnTo>
                  <a:lnTo>
                    <a:pt x="0" y="231"/>
                  </a:lnTo>
                  <a:lnTo>
                    <a:pt x="150" y="135"/>
                  </a:lnTo>
                  <a:lnTo>
                    <a:pt x="78" y="207"/>
                  </a:lnTo>
                  <a:lnTo>
                    <a:pt x="213" y="132"/>
                  </a:lnTo>
                  <a:lnTo>
                    <a:pt x="138" y="198"/>
                  </a:lnTo>
                  <a:lnTo>
                    <a:pt x="348" y="114"/>
                  </a:lnTo>
                  <a:lnTo>
                    <a:pt x="321" y="87"/>
                  </a:lnTo>
                  <a:close/>
                </a:path>
              </a:pathLst>
            </a:cu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116" name="Oval 17"/>
            <p:cNvSpPr>
              <a:spLocks noChangeArrowheads="1"/>
            </p:cNvSpPr>
            <p:nvPr/>
          </p:nvSpPr>
          <p:spPr bwMode="auto">
            <a:xfrm>
              <a:off x="1722" y="2579"/>
              <a:ext cx="391" cy="344"/>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117" name="Oval 18"/>
            <p:cNvSpPr>
              <a:spLocks noChangeArrowheads="1"/>
            </p:cNvSpPr>
            <p:nvPr/>
          </p:nvSpPr>
          <p:spPr bwMode="auto">
            <a:xfrm>
              <a:off x="1945" y="2640"/>
              <a:ext cx="102" cy="96"/>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5064" name="Freeform 19"/>
          <p:cNvSpPr>
            <a:spLocks/>
          </p:cNvSpPr>
          <p:nvPr/>
        </p:nvSpPr>
        <p:spPr bwMode="auto">
          <a:xfrm>
            <a:off x="1198563" y="4832350"/>
            <a:ext cx="2894012" cy="384175"/>
          </a:xfrm>
          <a:custGeom>
            <a:avLst/>
            <a:gdLst>
              <a:gd name="T0" fmla="*/ 0 w 1823"/>
              <a:gd name="T1" fmla="*/ 2147483647 h 242"/>
              <a:gd name="T2" fmla="*/ 2147483647 w 1823"/>
              <a:gd name="T3" fmla="*/ 2147483647 h 242"/>
              <a:gd name="T4" fmla="*/ 2147483647 w 1823"/>
              <a:gd name="T5" fmla="*/ 2147483647 h 242"/>
              <a:gd name="T6" fmla="*/ 0 60000 65536"/>
              <a:gd name="T7" fmla="*/ 0 60000 65536"/>
              <a:gd name="T8" fmla="*/ 0 60000 65536"/>
              <a:gd name="T9" fmla="*/ 0 w 1823"/>
              <a:gd name="T10" fmla="*/ 0 h 242"/>
              <a:gd name="T11" fmla="*/ 1823 w 1823"/>
              <a:gd name="T12" fmla="*/ 242 h 242"/>
            </a:gdLst>
            <a:ahLst/>
            <a:cxnLst>
              <a:cxn ang="T6">
                <a:pos x="T0" y="T1"/>
              </a:cxn>
              <a:cxn ang="T7">
                <a:pos x="T2" y="T3"/>
              </a:cxn>
              <a:cxn ang="T8">
                <a:pos x="T4" y="T5"/>
              </a:cxn>
            </a:cxnLst>
            <a:rect l="T9" t="T10" r="T11" b="T12"/>
            <a:pathLst>
              <a:path w="1823" h="242">
                <a:moveTo>
                  <a:pt x="0" y="204"/>
                </a:moveTo>
                <a:cubicBezTo>
                  <a:pt x="278" y="102"/>
                  <a:pt x="556" y="0"/>
                  <a:pt x="860" y="6"/>
                </a:cubicBezTo>
                <a:cubicBezTo>
                  <a:pt x="1164" y="12"/>
                  <a:pt x="1493" y="127"/>
                  <a:pt x="1823" y="242"/>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grpSp>
        <p:nvGrpSpPr>
          <p:cNvPr id="45065" name="Group 23"/>
          <p:cNvGrpSpPr>
            <a:grpSpLocks/>
          </p:cNvGrpSpPr>
          <p:nvPr/>
        </p:nvGrpSpPr>
        <p:grpSpPr bwMode="auto">
          <a:xfrm>
            <a:off x="5216525" y="5319713"/>
            <a:ext cx="430213" cy="341312"/>
            <a:chOff x="2439" y="2860"/>
            <a:chExt cx="271" cy="215"/>
          </a:xfrm>
        </p:grpSpPr>
        <p:sp>
          <p:nvSpPr>
            <p:cNvPr id="45112" name="Oval 24"/>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5113" name="Oval 25"/>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66" name="Group 26"/>
          <p:cNvGrpSpPr>
            <a:grpSpLocks/>
          </p:cNvGrpSpPr>
          <p:nvPr/>
        </p:nvGrpSpPr>
        <p:grpSpPr bwMode="auto">
          <a:xfrm>
            <a:off x="4054475" y="5289550"/>
            <a:ext cx="430213" cy="341313"/>
            <a:chOff x="2439" y="2860"/>
            <a:chExt cx="271" cy="215"/>
          </a:xfrm>
        </p:grpSpPr>
        <p:sp>
          <p:nvSpPr>
            <p:cNvPr id="45110" name="Oval 27"/>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111" name="Oval 28"/>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67" name="Group 32"/>
          <p:cNvGrpSpPr>
            <a:grpSpLocks/>
          </p:cNvGrpSpPr>
          <p:nvPr/>
        </p:nvGrpSpPr>
        <p:grpSpPr bwMode="auto">
          <a:xfrm>
            <a:off x="5199063" y="4589463"/>
            <a:ext cx="430212" cy="341312"/>
            <a:chOff x="2439" y="2860"/>
            <a:chExt cx="271" cy="215"/>
          </a:xfrm>
        </p:grpSpPr>
        <p:sp>
          <p:nvSpPr>
            <p:cNvPr id="45108" name="Oval 33"/>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5109" name="Oval 3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68" name="Group 35"/>
          <p:cNvGrpSpPr>
            <a:grpSpLocks/>
          </p:cNvGrpSpPr>
          <p:nvPr/>
        </p:nvGrpSpPr>
        <p:grpSpPr bwMode="auto">
          <a:xfrm>
            <a:off x="4224338" y="4557713"/>
            <a:ext cx="430212" cy="341312"/>
            <a:chOff x="2439" y="2860"/>
            <a:chExt cx="271" cy="215"/>
          </a:xfrm>
        </p:grpSpPr>
        <p:sp>
          <p:nvSpPr>
            <p:cNvPr id="45106" name="Oval 36"/>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5107" name="Oval 3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69" name="Group 39"/>
          <p:cNvGrpSpPr>
            <a:grpSpLocks/>
          </p:cNvGrpSpPr>
          <p:nvPr/>
        </p:nvGrpSpPr>
        <p:grpSpPr bwMode="auto">
          <a:xfrm>
            <a:off x="5222875" y="4398963"/>
            <a:ext cx="430213" cy="341312"/>
            <a:chOff x="2439" y="2860"/>
            <a:chExt cx="271" cy="215"/>
          </a:xfrm>
        </p:grpSpPr>
        <p:sp>
          <p:nvSpPr>
            <p:cNvPr id="45104" name="Oval 40"/>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5105" name="Oval 41"/>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0" name="Group 42"/>
          <p:cNvGrpSpPr>
            <a:grpSpLocks/>
          </p:cNvGrpSpPr>
          <p:nvPr/>
        </p:nvGrpSpPr>
        <p:grpSpPr bwMode="auto">
          <a:xfrm>
            <a:off x="5246688" y="4208463"/>
            <a:ext cx="430212" cy="341312"/>
            <a:chOff x="2439" y="2860"/>
            <a:chExt cx="271" cy="215"/>
          </a:xfrm>
        </p:grpSpPr>
        <p:sp>
          <p:nvSpPr>
            <p:cNvPr id="45102" name="Oval 43"/>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5103" name="Oval 4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1" name="Group 45"/>
          <p:cNvGrpSpPr>
            <a:grpSpLocks/>
          </p:cNvGrpSpPr>
          <p:nvPr/>
        </p:nvGrpSpPr>
        <p:grpSpPr bwMode="auto">
          <a:xfrm>
            <a:off x="5375275" y="4587875"/>
            <a:ext cx="430213" cy="341313"/>
            <a:chOff x="2439" y="2860"/>
            <a:chExt cx="271" cy="215"/>
          </a:xfrm>
        </p:grpSpPr>
        <p:sp>
          <p:nvSpPr>
            <p:cNvPr id="45100" name="Oval 46"/>
            <p:cNvSpPr>
              <a:spLocks noChangeArrowheads="1"/>
            </p:cNvSpPr>
            <p:nvPr/>
          </p:nvSpPr>
          <p:spPr bwMode="auto">
            <a:xfrm>
              <a:off x="2439" y="2860"/>
              <a:ext cx="271" cy="215"/>
            </a:xfrm>
            <a:prstGeom prst="ellipse">
              <a:avLst/>
            </a:pr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45101" name="Oval 47"/>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2" name="Group 48"/>
          <p:cNvGrpSpPr>
            <a:grpSpLocks/>
          </p:cNvGrpSpPr>
          <p:nvPr/>
        </p:nvGrpSpPr>
        <p:grpSpPr bwMode="auto">
          <a:xfrm>
            <a:off x="4376738" y="4710113"/>
            <a:ext cx="430212" cy="341312"/>
            <a:chOff x="2439" y="2860"/>
            <a:chExt cx="271" cy="215"/>
          </a:xfrm>
        </p:grpSpPr>
        <p:sp>
          <p:nvSpPr>
            <p:cNvPr id="45098" name="Oval 49"/>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5099" name="Oval 50"/>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3" name="Group 51"/>
          <p:cNvGrpSpPr>
            <a:grpSpLocks/>
          </p:cNvGrpSpPr>
          <p:nvPr/>
        </p:nvGrpSpPr>
        <p:grpSpPr bwMode="auto">
          <a:xfrm>
            <a:off x="4438650" y="4471988"/>
            <a:ext cx="430213" cy="341312"/>
            <a:chOff x="2439" y="2860"/>
            <a:chExt cx="271" cy="215"/>
          </a:xfrm>
        </p:grpSpPr>
        <p:sp>
          <p:nvSpPr>
            <p:cNvPr id="45096" name="Oval 52"/>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5097" name="Oval 53"/>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4" name="Group 54"/>
          <p:cNvGrpSpPr>
            <a:grpSpLocks/>
          </p:cNvGrpSpPr>
          <p:nvPr/>
        </p:nvGrpSpPr>
        <p:grpSpPr bwMode="auto">
          <a:xfrm>
            <a:off x="4186238" y="4279900"/>
            <a:ext cx="430212" cy="341313"/>
            <a:chOff x="2439" y="2860"/>
            <a:chExt cx="271" cy="215"/>
          </a:xfrm>
        </p:grpSpPr>
        <p:sp>
          <p:nvSpPr>
            <p:cNvPr id="45094" name="Oval 55"/>
            <p:cNvSpPr>
              <a:spLocks noChangeArrowheads="1"/>
            </p:cNvSpPr>
            <p:nvPr/>
          </p:nvSpPr>
          <p:spPr bwMode="auto">
            <a:xfrm>
              <a:off x="2439" y="2860"/>
              <a:ext cx="271" cy="215"/>
            </a:xfrm>
            <a:prstGeom prst="ellipse">
              <a:avLst/>
            </a:prstGeom>
            <a:solidFill>
              <a:schemeClr val="accent2"/>
            </a:solidFill>
            <a:ln w="38100">
              <a:solidFill>
                <a:schemeClr val="tx1"/>
              </a:solidFill>
              <a:round/>
              <a:headEnd/>
              <a:tailEnd/>
            </a:ln>
          </p:spPr>
          <p:txBody>
            <a:bodyPr wrap="none" anchor="ctr"/>
            <a:lstStyle/>
            <a:p>
              <a:endParaRPr lang="en-US" dirty="0">
                <a:latin typeface="Arial" pitchFamily="34" charset="0"/>
              </a:endParaRPr>
            </a:p>
          </p:txBody>
        </p:sp>
        <p:sp>
          <p:nvSpPr>
            <p:cNvPr id="45095" name="Oval 56"/>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5" name="Group 57"/>
          <p:cNvGrpSpPr>
            <a:grpSpLocks/>
          </p:cNvGrpSpPr>
          <p:nvPr/>
        </p:nvGrpSpPr>
        <p:grpSpPr bwMode="auto">
          <a:xfrm>
            <a:off x="4206875" y="5441950"/>
            <a:ext cx="430213" cy="341313"/>
            <a:chOff x="2439" y="2860"/>
            <a:chExt cx="271" cy="215"/>
          </a:xfrm>
        </p:grpSpPr>
        <p:sp>
          <p:nvSpPr>
            <p:cNvPr id="45092" name="Oval 58"/>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093" name="Oval 59"/>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6" name="Group 60"/>
          <p:cNvGrpSpPr>
            <a:grpSpLocks/>
          </p:cNvGrpSpPr>
          <p:nvPr/>
        </p:nvGrpSpPr>
        <p:grpSpPr bwMode="auto">
          <a:xfrm>
            <a:off x="3924300" y="5384800"/>
            <a:ext cx="430213" cy="341313"/>
            <a:chOff x="2439" y="2860"/>
            <a:chExt cx="271" cy="215"/>
          </a:xfrm>
        </p:grpSpPr>
        <p:sp>
          <p:nvSpPr>
            <p:cNvPr id="45090" name="Oval 61"/>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091" name="Oval 62"/>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7" name="Group 63"/>
          <p:cNvGrpSpPr>
            <a:grpSpLocks/>
          </p:cNvGrpSpPr>
          <p:nvPr/>
        </p:nvGrpSpPr>
        <p:grpSpPr bwMode="auto">
          <a:xfrm>
            <a:off x="4017963" y="4968875"/>
            <a:ext cx="430212" cy="341313"/>
            <a:chOff x="2439" y="2860"/>
            <a:chExt cx="271" cy="215"/>
          </a:xfrm>
        </p:grpSpPr>
        <p:sp>
          <p:nvSpPr>
            <p:cNvPr id="45088" name="Oval 64"/>
            <p:cNvSpPr>
              <a:spLocks noChangeArrowheads="1"/>
            </p:cNvSpPr>
            <p:nvPr/>
          </p:nvSpPr>
          <p:spPr bwMode="auto">
            <a:xfrm>
              <a:off x="2439" y="2860"/>
              <a:ext cx="271" cy="215"/>
            </a:xfrm>
            <a:prstGeom prst="ellipse">
              <a:avLst/>
            </a:prstGeom>
            <a:solidFill>
              <a:srgbClr val="FF9900"/>
            </a:solidFill>
            <a:ln w="38100">
              <a:solidFill>
                <a:schemeClr val="tx1"/>
              </a:solidFill>
              <a:round/>
              <a:headEnd/>
              <a:tailEnd/>
            </a:ln>
          </p:spPr>
          <p:txBody>
            <a:bodyPr wrap="none" anchor="ctr"/>
            <a:lstStyle/>
            <a:p>
              <a:endParaRPr lang="en-US" dirty="0">
                <a:latin typeface="Arial" pitchFamily="34" charset="0"/>
              </a:endParaRPr>
            </a:p>
          </p:txBody>
        </p:sp>
        <p:sp>
          <p:nvSpPr>
            <p:cNvPr id="45089" name="Oval 65"/>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8" name="Group 66"/>
          <p:cNvGrpSpPr>
            <a:grpSpLocks/>
          </p:cNvGrpSpPr>
          <p:nvPr/>
        </p:nvGrpSpPr>
        <p:grpSpPr bwMode="auto">
          <a:xfrm>
            <a:off x="5368925" y="5472113"/>
            <a:ext cx="430213" cy="341312"/>
            <a:chOff x="2439" y="2860"/>
            <a:chExt cx="271" cy="215"/>
          </a:xfrm>
        </p:grpSpPr>
        <p:sp>
          <p:nvSpPr>
            <p:cNvPr id="45086" name="Oval 67"/>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5087" name="Oval 68"/>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79" name="Group 69"/>
          <p:cNvGrpSpPr>
            <a:grpSpLocks/>
          </p:cNvGrpSpPr>
          <p:nvPr/>
        </p:nvGrpSpPr>
        <p:grpSpPr bwMode="auto">
          <a:xfrm>
            <a:off x="5521325" y="5624513"/>
            <a:ext cx="430213" cy="341312"/>
            <a:chOff x="2439" y="2860"/>
            <a:chExt cx="271" cy="215"/>
          </a:xfrm>
        </p:grpSpPr>
        <p:sp>
          <p:nvSpPr>
            <p:cNvPr id="45084" name="Oval 70"/>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5085" name="Oval 71"/>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grpSp>
        <p:nvGrpSpPr>
          <p:cNvPr id="45080" name="Group 72"/>
          <p:cNvGrpSpPr>
            <a:grpSpLocks/>
          </p:cNvGrpSpPr>
          <p:nvPr/>
        </p:nvGrpSpPr>
        <p:grpSpPr bwMode="auto">
          <a:xfrm>
            <a:off x="5583238" y="5386388"/>
            <a:ext cx="430212" cy="341312"/>
            <a:chOff x="2439" y="2860"/>
            <a:chExt cx="271" cy="215"/>
          </a:xfrm>
        </p:grpSpPr>
        <p:sp>
          <p:nvSpPr>
            <p:cNvPr id="45082" name="Oval 73"/>
            <p:cNvSpPr>
              <a:spLocks noChangeArrowheads="1"/>
            </p:cNvSpPr>
            <p:nvPr/>
          </p:nvSpPr>
          <p:spPr bwMode="auto">
            <a:xfrm>
              <a:off x="2439" y="2860"/>
              <a:ext cx="271" cy="215"/>
            </a:xfrm>
            <a:prstGeom prst="ellipse">
              <a:avLst/>
            </a:prstGeom>
            <a:solidFill>
              <a:srgbClr val="FF3300"/>
            </a:solidFill>
            <a:ln w="38100">
              <a:solidFill>
                <a:schemeClr val="tx1"/>
              </a:solidFill>
              <a:round/>
              <a:headEnd/>
              <a:tailEnd/>
            </a:ln>
          </p:spPr>
          <p:txBody>
            <a:bodyPr wrap="none" anchor="ctr"/>
            <a:lstStyle/>
            <a:p>
              <a:endParaRPr lang="en-US" dirty="0">
                <a:latin typeface="Arial" pitchFamily="34" charset="0"/>
              </a:endParaRPr>
            </a:p>
          </p:txBody>
        </p:sp>
        <p:sp>
          <p:nvSpPr>
            <p:cNvPr id="45083" name="Oval 74"/>
            <p:cNvSpPr>
              <a:spLocks noChangeArrowheads="1"/>
            </p:cNvSpPr>
            <p:nvPr/>
          </p:nvSpPr>
          <p:spPr bwMode="auto">
            <a:xfrm>
              <a:off x="2593" y="2898"/>
              <a:ext cx="71" cy="60"/>
            </a:xfrm>
            <a:prstGeom prst="ellipse">
              <a:avLst/>
            </a:prstGeom>
            <a:solidFill>
              <a:schemeClr val="bg1"/>
            </a:solidFill>
            <a:ln w="19050">
              <a:solidFill>
                <a:schemeClr val="tx1"/>
              </a:solidFill>
              <a:round/>
              <a:headEnd/>
              <a:tailEnd/>
            </a:ln>
          </p:spPr>
          <p:txBody>
            <a:bodyPr wrap="none" anchor="ctr"/>
            <a:lstStyle/>
            <a:p>
              <a:endParaRPr lang="en-US" dirty="0">
                <a:latin typeface="Arial" pitchFamily="34" charset="0"/>
              </a:endParaRPr>
            </a:p>
          </p:txBody>
        </p:sp>
      </p:grpSp>
      <p:sp>
        <p:nvSpPr>
          <p:cNvPr id="45081" name="Freeform 38"/>
          <p:cNvSpPr>
            <a:spLocks/>
          </p:cNvSpPr>
          <p:nvPr/>
        </p:nvSpPr>
        <p:spPr bwMode="auto">
          <a:xfrm>
            <a:off x="4497388" y="4179888"/>
            <a:ext cx="3402012" cy="1022350"/>
          </a:xfrm>
          <a:custGeom>
            <a:avLst/>
            <a:gdLst>
              <a:gd name="T0" fmla="*/ 0 w 2143"/>
              <a:gd name="T1" fmla="*/ 2147483647 h 644"/>
              <a:gd name="T2" fmla="*/ 2147483647 w 2143"/>
              <a:gd name="T3" fmla="*/ 2147483647 h 644"/>
              <a:gd name="T4" fmla="*/ 2147483647 w 2143"/>
              <a:gd name="T5" fmla="*/ 2147483647 h 644"/>
              <a:gd name="T6" fmla="*/ 0 60000 65536"/>
              <a:gd name="T7" fmla="*/ 0 60000 65536"/>
              <a:gd name="T8" fmla="*/ 0 60000 65536"/>
              <a:gd name="T9" fmla="*/ 0 w 2143"/>
              <a:gd name="T10" fmla="*/ 0 h 644"/>
              <a:gd name="T11" fmla="*/ 2143 w 2143"/>
              <a:gd name="T12" fmla="*/ 644 h 644"/>
            </a:gdLst>
            <a:ahLst/>
            <a:cxnLst>
              <a:cxn ang="T6">
                <a:pos x="T0" y="T1"/>
              </a:cxn>
              <a:cxn ang="T7">
                <a:pos x="T2" y="T3"/>
              </a:cxn>
              <a:cxn ang="T8">
                <a:pos x="T4" y="T5"/>
              </a:cxn>
            </a:cxnLst>
            <a:rect l="T9" t="T10" r="T11" b="T12"/>
            <a:pathLst>
              <a:path w="2143" h="644">
                <a:moveTo>
                  <a:pt x="0" y="521"/>
                </a:moveTo>
                <a:cubicBezTo>
                  <a:pt x="178" y="438"/>
                  <a:pt x="710" y="0"/>
                  <a:pt x="1067" y="20"/>
                </a:cubicBezTo>
                <a:cubicBezTo>
                  <a:pt x="1424" y="40"/>
                  <a:pt x="1919" y="514"/>
                  <a:pt x="2143" y="644"/>
                </a:cubicBezTo>
              </a:path>
            </a:pathLst>
          </a:custGeom>
          <a:noFill/>
          <a:ln w="76200">
            <a:solidFill>
              <a:schemeClr val="tx1"/>
            </a:solidFill>
            <a:round/>
            <a:headEnd/>
            <a:tailEnd type="triangle" w="med" len="med"/>
          </a:ln>
        </p:spPr>
        <p:txBody>
          <a:bodyPr wrap="none" anchor="ctr"/>
          <a:lstStyle/>
          <a:p>
            <a:endParaRPr lang="en-US" dirty="0">
              <a:latin typeface="Arial" pitchFamily="34" charset="0"/>
            </a:endParaRPr>
          </a:p>
        </p:txBody>
      </p:sp>
    </p:spTree>
    <p:extLst>
      <p:ext uri="{BB962C8B-B14F-4D97-AF65-F5344CB8AC3E}">
        <p14:creationId xmlns:p14="http://schemas.microsoft.com/office/powerpoint/2010/main" val="314276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Art of Multiprocessor Programming</a:t>
            </a:r>
          </a:p>
        </p:txBody>
      </p:sp>
      <p:sp>
        <p:nvSpPr>
          <p:cNvPr id="46083" name="Slide Number Placeholder 4"/>
          <p:cNvSpPr>
            <a:spLocks noGrp="1"/>
          </p:cNvSpPr>
          <p:nvPr>
            <p:ph type="sldNum" sz="quarter" idx="11"/>
          </p:nvPr>
        </p:nvSpPr>
        <p:spPr>
          <a:noFill/>
        </p:spPr>
        <p:txBody>
          <a:bodyPr/>
          <a:lstStyle/>
          <a:p>
            <a:fld id="{4C657A6C-44C2-4181-B63B-06FFF3A1C81D}" type="slidenum">
              <a:rPr lang="x-none" smtClean="0"/>
              <a:pPr/>
              <a:t>55</a:t>
            </a:fld>
            <a:endParaRPr lang="en-US" smtClean="0"/>
          </a:p>
        </p:txBody>
      </p:sp>
      <p:sp>
        <p:nvSpPr>
          <p:cNvPr id="46084" name="Rectangle 2"/>
          <p:cNvSpPr>
            <a:spLocks noGrp="1" noChangeArrowheads="1"/>
          </p:cNvSpPr>
          <p:nvPr>
            <p:ph type="title"/>
          </p:nvPr>
        </p:nvSpPr>
        <p:spPr/>
        <p:txBody>
          <a:bodyPr/>
          <a:lstStyle/>
          <a:p>
            <a:r>
              <a:rPr lang="en-US" smtClean="0"/>
              <a:t>Cache Coherence</a:t>
            </a:r>
          </a:p>
        </p:txBody>
      </p:sp>
      <p:sp>
        <p:nvSpPr>
          <p:cNvPr id="46085" name="Rectangle 3"/>
          <p:cNvSpPr>
            <a:spLocks noGrp="1" noChangeArrowheads="1"/>
          </p:cNvSpPr>
          <p:nvPr>
            <p:ph type="body" idx="1"/>
          </p:nvPr>
        </p:nvSpPr>
        <p:spPr/>
        <p:txBody>
          <a:bodyPr/>
          <a:lstStyle/>
          <a:p>
            <a:r>
              <a:rPr lang="en-US" dirty="0" smtClean="0">
                <a:solidFill>
                  <a:schemeClr val="tx1"/>
                </a:solidFill>
              </a:rPr>
              <a:t>A</a:t>
            </a:r>
            <a:r>
              <a:rPr lang="en-US" dirty="0" smtClean="0"/>
              <a:t> and </a:t>
            </a:r>
            <a:r>
              <a:rPr lang="en-US" dirty="0" smtClean="0">
                <a:solidFill>
                  <a:schemeClr val="tx1"/>
                </a:solidFill>
              </a:rPr>
              <a:t>B</a:t>
            </a:r>
            <a:r>
              <a:rPr lang="en-US" dirty="0" smtClean="0"/>
              <a:t> both cache address </a:t>
            </a:r>
            <a:r>
              <a:rPr lang="en-US" dirty="0" smtClean="0">
                <a:solidFill>
                  <a:schemeClr val="tx1"/>
                </a:solidFill>
              </a:rPr>
              <a:t>x</a:t>
            </a:r>
          </a:p>
          <a:p>
            <a:r>
              <a:rPr lang="en-US" dirty="0" smtClean="0">
                <a:solidFill>
                  <a:schemeClr val="tx1"/>
                </a:solidFill>
              </a:rPr>
              <a:t>A</a:t>
            </a:r>
            <a:r>
              <a:rPr lang="en-US" dirty="0" smtClean="0"/>
              <a:t> writes to </a:t>
            </a:r>
            <a:r>
              <a:rPr lang="en-US" dirty="0" smtClean="0">
                <a:solidFill>
                  <a:schemeClr val="tx1"/>
                </a:solidFill>
              </a:rPr>
              <a:t>x</a:t>
            </a:r>
          </a:p>
          <a:p>
            <a:pPr lvl="1"/>
            <a:r>
              <a:rPr lang="en-US" dirty="0" smtClean="0"/>
              <a:t>Updates cache</a:t>
            </a:r>
          </a:p>
          <a:p>
            <a:r>
              <a:rPr lang="en-US" dirty="0" smtClean="0"/>
              <a:t>How does </a:t>
            </a:r>
            <a:r>
              <a:rPr lang="en-US" dirty="0" smtClean="0">
                <a:solidFill>
                  <a:schemeClr val="tx1"/>
                </a:solidFill>
              </a:rPr>
              <a:t>B</a:t>
            </a:r>
            <a:r>
              <a:rPr lang="en-US" dirty="0" smtClean="0"/>
              <a:t> find out?</a:t>
            </a:r>
          </a:p>
          <a:p>
            <a:r>
              <a:rPr lang="en-US" dirty="0" smtClean="0"/>
              <a:t>Many </a:t>
            </a:r>
            <a:r>
              <a:rPr lang="en-US" dirty="0" smtClean="0">
                <a:solidFill>
                  <a:schemeClr val="tx1"/>
                </a:solidFill>
              </a:rPr>
              <a:t>cache coherence</a:t>
            </a:r>
            <a:r>
              <a:rPr lang="en-US" dirty="0" smtClean="0"/>
              <a:t> protocols in literature</a:t>
            </a:r>
          </a:p>
        </p:txBody>
      </p:sp>
    </p:spTree>
    <p:extLst>
      <p:ext uri="{BB962C8B-B14F-4D97-AF65-F5344CB8AC3E}">
        <p14:creationId xmlns:p14="http://schemas.microsoft.com/office/powerpoint/2010/main" val="275625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Art of Multiprocessor Programming</a:t>
            </a:r>
          </a:p>
        </p:txBody>
      </p:sp>
      <p:sp>
        <p:nvSpPr>
          <p:cNvPr id="47107" name="Slide Number Placeholder 4"/>
          <p:cNvSpPr>
            <a:spLocks noGrp="1"/>
          </p:cNvSpPr>
          <p:nvPr>
            <p:ph type="sldNum" sz="quarter" idx="11"/>
          </p:nvPr>
        </p:nvSpPr>
        <p:spPr>
          <a:noFill/>
        </p:spPr>
        <p:txBody>
          <a:bodyPr/>
          <a:lstStyle/>
          <a:p>
            <a:fld id="{DA0892DB-CC19-4F8A-8830-549B604ABE7B}" type="slidenum">
              <a:rPr lang="x-none" smtClean="0"/>
              <a:pPr/>
              <a:t>56</a:t>
            </a:fld>
            <a:endParaRPr lang="en-US" smtClean="0"/>
          </a:p>
        </p:txBody>
      </p:sp>
      <p:sp>
        <p:nvSpPr>
          <p:cNvPr id="47108" name="Rectangle 2"/>
          <p:cNvSpPr>
            <a:spLocks noGrp="1" noChangeArrowheads="1"/>
          </p:cNvSpPr>
          <p:nvPr>
            <p:ph type="title"/>
          </p:nvPr>
        </p:nvSpPr>
        <p:spPr/>
        <p:txBody>
          <a:bodyPr/>
          <a:lstStyle/>
          <a:p>
            <a:r>
              <a:rPr lang="en-US" smtClean="0"/>
              <a:t>MESI</a:t>
            </a:r>
          </a:p>
        </p:txBody>
      </p:sp>
      <p:sp>
        <p:nvSpPr>
          <p:cNvPr id="47109" name="Rectangle 3"/>
          <p:cNvSpPr>
            <a:spLocks noGrp="1" noChangeArrowheads="1"/>
          </p:cNvSpPr>
          <p:nvPr>
            <p:ph type="body" idx="1"/>
          </p:nvPr>
        </p:nvSpPr>
        <p:spPr/>
        <p:txBody>
          <a:bodyPr/>
          <a:lstStyle/>
          <a:p>
            <a:r>
              <a:rPr lang="en-US" smtClean="0">
                <a:solidFill>
                  <a:schemeClr val="tx1"/>
                </a:solidFill>
              </a:rPr>
              <a:t>Modified</a:t>
            </a:r>
          </a:p>
          <a:p>
            <a:pPr lvl="1"/>
            <a:r>
              <a:rPr lang="en-US" smtClean="0"/>
              <a:t>Have modified cached data, must write back to memory</a:t>
            </a:r>
          </a:p>
        </p:txBody>
      </p:sp>
    </p:spTree>
    <p:extLst>
      <p:ext uri="{BB962C8B-B14F-4D97-AF65-F5344CB8AC3E}">
        <p14:creationId xmlns:p14="http://schemas.microsoft.com/office/powerpoint/2010/main" val="39103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Art of Multiprocessor Programming</a:t>
            </a:r>
          </a:p>
        </p:txBody>
      </p:sp>
      <p:sp>
        <p:nvSpPr>
          <p:cNvPr id="48131" name="Slide Number Placeholder 4"/>
          <p:cNvSpPr>
            <a:spLocks noGrp="1"/>
          </p:cNvSpPr>
          <p:nvPr>
            <p:ph type="sldNum" sz="quarter" idx="11"/>
          </p:nvPr>
        </p:nvSpPr>
        <p:spPr>
          <a:noFill/>
        </p:spPr>
        <p:txBody>
          <a:bodyPr/>
          <a:lstStyle/>
          <a:p>
            <a:fld id="{AFC29B77-C604-4A0C-AEC7-19EADEF15A6B}" type="slidenum">
              <a:rPr lang="x-none" smtClean="0"/>
              <a:pPr/>
              <a:t>57</a:t>
            </a:fld>
            <a:endParaRPr lang="en-US" smtClean="0"/>
          </a:p>
        </p:txBody>
      </p:sp>
      <p:sp>
        <p:nvSpPr>
          <p:cNvPr id="48132" name="Rectangle 2"/>
          <p:cNvSpPr>
            <a:spLocks noGrp="1" noChangeArrowheads="1"/>
          </p:cNvSpPr>
          <p:nvPr>
            <p:ph type="title"/>
          </p:nvPr>
        </p:nvSpPr>
        <p:spPr/>
        <p:txBody>
          <a:bodyPr/>
          <a:lstStyle/>
          <a:p>
            <a:r>
              <a:rPr lang="en-US" smtClean="0"/>
              <a:t>MESI</a:t>
            </a:r>
          </a:p>
        </p:txBody>
      </p:sp>
      <p:sp>
        <p:nvSpPr>
          <p:cNvPr id="48133" name="Rectangle 3"/>
          <p:cNvSpPr>
            <a:spLocks noGrp="1" noChangeArrowheads="1"/>
          </p:cNvSpPr>
          <p:nvPr>
            <p:ph type="body" idx="1"/>
          </p:nvPr>
        </p:nvSpPr>
        <p:spPr/>
        <p:txBody>
          <a:bodyPr/>
          <a:lstStyle/>
          <a:p>
            <a:r>
              <a:rPr lang="en-US" smtClean="0"/>
              <a:t>Modified</a:t>
            </a:r>
          </a:p>
          <a:p>
            <a:pPr lvl="1"/>
            <a:r>
              <a:rPr lang="en-US" smtClean="0"/>
              <a:t>Have modified cached data, must write back to memory</a:t>
            </a:r>
          </a:p>
          <a:p>
            <a:r>
              <a:rPr lang="en-US" smtClean="0">
                <a:solidFill>
                  <a:schemeClr val="tx1"/>
                </a:solidFill>
              </a:rPr>
              <a:t>Exclusive</a:t>
            </a:r>
          </a:p>
          <a:p>
            <a:pPr lvl="1"/>
            <a:r>
              <a:rPr lang="en-US" smtClean="0"/>
              <a:t>Not modified, I have only copy</a:t>
            </a:r>
          </a:p>
        </p:txBody>
      </p:sp>
    </p:spTree>
    <p:extLst>
      <p:ext uri="{BB962C8B-B14F-4D97-AF65-F5344CB8AC3E}">
        <p14:creationId xmlns:p14="http://schemas.microsoft.com/office/powerpoint/2010/main" val="318493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Art of Multiprocessor Programming</a:t>
            </a:r>
          </a:p>
        </p:txBody>
      </p:sp>
      <p:sp>
        <p:nvSpPr>
          <p:cNvPr id="49155" name="Slide Number Placeholder 4"/>
          <p:cNvSpPr>
            <a:spLocks noGrp="1"/>
          </p:cNvSpPr>
          <p:nvPr>
            <p:ph type="sldNum" sz="quarter" idx="11"/>
          </p:nvPr>
        </p:nvSpPr>
        <p:spPr>
          <a:noFill/>
        </p:spPr>
        <p:txBody>
          <a:bodyPr/>
          <a:lstStyle/>
          <a:p>
            <a:fld id="{BBAF981F-2EA2-4946-B726-20F7952E1099}" type="slidenum">
              <a:rPr lang="x-none" smtClean="0"/>
              <a:pPr/>
              <a:t>58</a:t>
            </a:fld>
            <a:endParaRPr lang="en-US" smtClean="0"/>
          </a:p>
        </p:txBody>
      </p:sp>
      <p:sp>
        <p:nvSpPr>
          <p:cNvPr id="49156" name="Rectangle 2"/>
          <p:cNvSpPr>
            <a:spLocks noGrp="1" noChangeArrowheads="1"/>
          </p:cNvSpPr>
          <p:nvPr>
            <p:ph type="title"/>
          </p:nvPr>
        </p:nvSpPr>
        <p:spPr/>
        <p:txBody>
          <a:bodyPr/>
          <a:lstStyle/>
          <a:p>
            <a:r>
              <a:rPr lang="en-US" smtClean="0"/>
              <a:t>MESI</a:t>
            </a:r>
          </a:p>
        </p:txBody>
      </p:sp>
      <p:sp>
        <p:nvSpPr>
          <p:cNvPr id="49157" name="Rectangle 3"/>
          <p:cNvSpPr>
            <a:spLocks noGrp="1" noChangeArrowheads="1"/>
          </p:cNvSpPr>
          <p:nvPr>
            <p:ph type="body" idx="1"/>
          </p:nvPr>
        </p:nvSpPr>
        <p:spPr/>
        <p:txBody>
          <a:bodyPr/>
          <a:lstStyle/>
          <a:p>
            <a:r>
              <a:rPr lang="en-US" smtClean="0"/>
              <a:t>Modified</a:t>
            </a:r>
          </a:p>
          <a:p>
            <a:pPr lvl="1"/>
            <a:r>
              <a:rPr lang="en-US" smtClean="0"/>
              <a:t>Have modified cached data, must write back to memory</a:t>
            </a:r>
          </a:p>
          <a:p>
            <a:r>
              <a:rPr lang="en-US" smtClean="0"/>
              <a:t>Exclusive</a:t>
            </a:r>
          </a:p>
          <a:p>
            <a:pPr lvl="1"/>
            <a:r>
              <a:rPr lang="en-US" smtClean="0"/>
              <a:t>Not modified, I have only copy</a:t>
            </a:r>
          </a:p>
          <a:p>
            <a:r>
              <a:rPr lang="en-US" smtClean="0">
                <a:solidFill>
                  <a:schemeClr val="tx1"/>
                </a:solidFill>
              </a:rPr>
              <a:t>Shared</a:t>
            </a:r>
          </a:p>
          <a:p>
            <a:pPr lvl="1"/>
            <a:r>
              <a:rPr lang="en-US" smtClean="0"/>
              <a:t>Not modified, may be cached elsewhere</a:t>
            </a:r>
          </a:p>
        </p:txBody>
      </p:sp>
    </p:spTree>
    <p:extLst>
      <p:ext uri="{BB962C8B-B14F-4D97-AF65-F5344CB8AC3E}">
        <p14:creationId xmlns:p14="http://schemas.microsoft.com/office/powerpoint/2010/main" val="186577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Art of Multiprocessor Programming</a:t>
            </a:r>
          </a:p>
        </p:txBody>
      </p:sp>
      <p:sp>
        <p:nvSpPr>
          <p:cNvPr id="50179" name="Slide Number Placeholder 4"/>
          <p:cNvSpPr>
            <a:spLocks noGrp="1"/>
          </p:cNvSpPr>
          <p:nvPr>
            <p:ph type="sldNum" sz="quarter" idx="11"/>
          </p:nvPr>
        </p:nvSpPr>
        <p:spPr>
          <a:noFill/>
        </p:spPr>
        <p:txBody>
          <a:bodyPr/>
          <a:lstStyle/>
          <a:p>
            <a:fld id="{B6452538-2D7D-4366-95D6-816889FC4106}" type="slidenum">
              <a:rPr lang="x-none" smtClean="0"/>
              <a:pPr/>
              <a:t>59</a:t>
            </a:fld>
            <a:endParaRPr lang="en-US" smtClean="0"/>
          </a:p>
        </p:txBody>
      </p:sp>
      <p:sp>
        <p:nvSpPr>
          <p:cNvPr id="50180" name="Rectangle 2"/>
          <p:cNvSpPr>
            <a:spLocks noGrp="1" noChangeArrowheads="1"/>
          </p:cNvSpPr>
          <p:nvPr>
            <p:ph type="title"/>
          </p:nvPr>
        </p:nvSpPr>
        <p:spPr/>
        <p:txBody>
          <a:bodyPr/>
          <a:lstStyle/>
          <a:p>
            <a:r>
              <a:rPr lang="en-US" smtClean="0"/>
              <a:t>MESI</a:t>
            </a:r>
          </a:p>
        </p:txBody>
      </p:sp>
      <p:sp>
        <p:nvSpPr>
          <p:cNvPr id="50181" name="Rectangle 3"/>
          <p:cNvSpPr>
            <a:spLocks noGrp="1" noChangeArrowheads="1"/>
          </p:cNvSpPr>
          <p:nvPr>
            <p:ph type="body" idx="1"/>
          </p:nvPr>
        </p:nvSpPr>
        <p:spPr/>
        <p:txBody>
          <a:bodyPr/>
          <a:lstStyle/>
          <a:p>
            <a:pPr>
              <a:lnSpc>
                <a:spcPct val="90000"/>
              </a:lnSpc>
            </a:pPr>
            <a:r>
              <a:rPr lang="en-US" sz="2800" smtClean="0"/>
              <a:t>Modified</a:t>
            </a:r>
          </a:p>
          <a:p>
            <a:pPr lvl="1">
              <a:lnSpc>
                <a:spcPct val="90000"/>
              </a:lnSpc>
            </a:pPr>
            <a:r>
              <a:rPr lang="en-US" sz="2400" smtClean="0"/>
              <a:t>Have modified cached data, must write back to memory</a:t>
            </a:r>
          </a:p>
          <a:p>
            <a:pPr>
              <a:lnSpc>
                <a:spcPct val="90000"/>
              </a:lnSpc>
            </a:pPr>
            <a:r>
              <a:rPr lang="en-US" sz="2800" smtClean="0"/>
              <a:t>Exclusive</a:t>
            </a:r>
          </a:p>
          <a:p>
            <a:pPr lvl="1">
              <a:lnSpc>
                <a:spcPct val="90000"/>
              </a:lnSpc>
            </a:pPr>
            <a:r>
              <a:rPr lang="en-US" sz="2400" smtClean="0"/>
              <a:t>Not modified, I have only copy</a:t>
            </a:r>
          </a:p>
          <a:p>
            <a:pPr>
              <a:lnSpc>
                <a:spcPct val="90000"/>
              </a:lnSpc>
            </a:pPr>
            <a:r>
              <a:rPr lang="en-US" sz="2800" smtClean="0"/>
              <a:t>Shared</a:t>
            </a:r>
          </a:p>
          <a:p>
            <a:pPr lvl="1">
              <a:lnSpc>
                <a:spcPct val="90000"/>
              </a:lnSpc>
            </a:pPr>
            <a:r>
              <a:rPr lang="en-US" sz="2400" smtClean="0"/>
              <a:t>Not modified, may be cached elsewhere</a:t>
            </a:r>
          </a:p>
          <a:p>
            <a:pPr>
              <a:lnSpc>
                <a:spcPct val="90000"/>
              </a:lnSpc>
            </a:pPr>
            <a:r>
              <a:rPr lang="en-US" sz="2800" smtClean="0">
                <a:solidFill>
                  <a:schemeClr val="tx1"/>
                </a:solidFill>
              </a:rPr>
              <a:t>Invalid</a:t>
            </a:r>
          </a:p>
          <a:p>
            <a:pPr lvl="1">
              <a:lnSpc>
                <a:spcPct val="90000"/>
              </a:lnSpc>
            </a:pPr>
            <a:r>
              <a:rPr lang="en-US" sz="2400" smtClean="0"/>
              <a:t>Cache contents not meaningful</a:t>
            </a:r>
          </a:p>
        </p:txBody>
      </p:sp>
    </p:spTree>
    <p:extLst>
      <p:ext uri="{BB962C8B-B14F-4D97-AF65-F5344CB8AC3E}">
        <p14:creationId xmlns:p14="http://schemas.microsoft.com/office/powerpoint/2010/main" val="102674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t>Art of Multiprocessor Programming</a:t>
            </a:r>
          </a:p>
        </p:txBody>
      </p:sp>
      <p:sp>
        <p:nvSpPr>
          <p:cNvPr id="7171" name="Slide Number Placeholder 4"/>
          <p:cNvSpPr>
            <a:spLocks noGrp="1"/>
          </p:cNvSpPr>
          <p:nvPr>
            <p:ph type="sldNum" sz="quarter" idx="11"/>
          </p:nvPr>
        </p:nvSpPr>
        <p:spPr>
          <a:noFill/>
        </p:spPr>
        <p:txBody>
          <a:bodyPr/>
          <a:lstStyle/>
          <a:p>
            <a:fld id="{BF4ED7C0-CCC2-4280-B7B7-3584B542761A}" type="slidenum">
              <a:rPr lang="x-none" smtClean="0">
                <a:cs typeface="Arial" pitchFamily="34" charset="0"/>
              </a:rPr>
              <a:pPr/>
              <a:t>6</a:t>
            </a:fld>
            <a:endParaRPr lang="en-US" smtClean="0">
              <a:cs typeface="Arial" pitchFamily="34" charset="0"/>
            </a:endParaRPr>
          </a:p>
        </p:txBody>
      </p:sp>
      <p:pic>
        <p:nvPicPr>
          <p:cNvPr id="7172" name="Picture 160"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173" name="Rectangle 2"/>
          <p:cNvSpPr>
            <a:spLocks noGrp="1" noChangeArrowheads="1"/>
          </p:cNvSpPr>
          <p:nvPr>
            <p:ph type="title"/>
          </p:nvPr>
        </p:nvSpPr>
        <p:spPr/>
        <p:txBody>
          <a:bodyPr/>
          <a:lstStyle/>
          <a:p>
            <a:r>
              <a:rPr lang="en-US" smtClean="0"/>
              <a:t>MIMD Architectures</a:t>
            </a:r>
          </a:p>
        </p:txBody>
      </p:sp>
      <p:sp>
        <p:nvSpPr>
          <p:cNvPr id="7174" name="Rectangle 3"/>
          <p:cNvSpPr>
            <a:spLocks noChangeArrowheads="1"/>
          </p:cNvSpPr>
          <p:nvPr/>
        </p:nvSpPr>
        <p:spPr bwMode="auto">
          <a:xfrm>
            <a:off x="2232025" y="4495800"/>
            <a:ext cx="5235575" cy="1370013"/>
          </a:xfrm>
          <a:prstGeom prst="rect">
            <a:avLst/>
          </a:prstGeom>
          <a:noFill/>
          <a:ln w="12700">
            <a:noFill/>
            <a:miter lim="800000"/>
            <a:headEnd/>
            <a:tailEnd/>
          </a:ln>
        </p:spPr>
        <p:txBody>
          <a:bodyPr lIns="90488" tIns="44450" rIns="90488" bIns="44450">
            <a:spAutoFit/>
          </a:bodyPr>
          <a:lstStyle/>
          <a:p>
            <a:pPr algn="l" eaLnBrk="1" hangingPunct="1">
              <a:buFontTx/>
              <a:buChar char="•"/>
            </a:pPr>
            <a:r>
              <a:rPr lang="en-US" sz="2800" b="0" dirty="0">
                <a:solidFill>
                  <a:srgbClr val="FF3300"/>
                </a:solidFill>
                <a:latin typeface="Arial" pitchFamily="34" charset="0"/>
                <a:cs typeface="Arial" pitchFamily="34" charset="0"/>
              </a:rPr>
              <a:t> Memory Contention</a:t>
            </a:r>
          </a:p>
          <a:p>
            <a:pPr algn="l" eaLnBrk="1" hangingPunct="1">
              <a:buFontTx/>
              <a:buChar char="•"/>
            </a:pPr>
            <a:r>
              <a:rPr lang="en-US" sz="2800" b="0" dirty="0">
                <a:solidFill>
                  <a:srgbClr val="FF3300"/>
                </a:solidFill>
                <a:latin typeface="Arial" pitchFamily="34" charset="0"/>
                <a:cs typeface="Arial" pitchFamily="34" charset="0"/>
              </a:rPr>
              <a:t> Communication Contention </a:t>
            </a:r>
          </a:p>
          <a:p>
            <a:pPr algn="l" eaLnBrk="1" hangingPunct="1">
              <a:buFontTx/>
              <a:buChar char="•"/>
            </a:pPr>
            <a:r>
              <a:rPr lang="en-US" sz="2800" b="0" dirty="0">
                <a:solidFill>
                  <a:srgbClr val="FF3300"/>
                </a:solidFill>
                <a:latin typeface="Arial" pitchFamily="34" charset="0"/>
                <a:cs typeface="Arial" pitchFamily="34" charset="0"/>
              </a:rPr>
              <a:t> Communication Latency</a:t>
            </a:r>
          </a:p>
        </p:txBody>
      </p:sp>
      <p:sp>
        <p:nvSpPr>
          <p:cNvPr id="7175" name="Text Box 4"/>
          <p:cNvSpPr txBox="1">
            <a:spLocks noChangeArrowheads="1"/>
          </p:cNvSpPr>
          <p:nvPr/>
        </p:nvSpPr>
        <p:spPr bwMode="auto">
          <a:xfrm>
            <a:off x="2133600" y="3929063"/>
            <a:ext cx="1895071" cy="461665"/>
          </a:xfrm>
          <a:prstGeom prst="rect">
            <a:avLst/>
          </a:prstGeom>
          <a:noFill/>
          <a:ln w="9525">
            <a:noFill/>
            <a:miter lim="800000"/>
            <a:headEnd/>
            <a:tailEnd/>
          </a:ln>
        </p:spPr>
        <p:txBody>
          <a:bodyPr wrap="none">
            <a:spAutoFit/>
          </a:bodyPr>
          <a:lstStyle/>
          <a:p>
            <a:pPr algn="l" eaLnBrk="1" hangingPunct="1"/>
            <a:r>
              <a:rPr lang="en-US" sz="2400" dirty="0">
                <a:solidFill>
                  <a:schemeClr val="tx1"/>
                </a:solidFill>
                <a:latin typeface="Arial" pitchFamily="34" charset="0"/>
                <a:cs typeface="Arial" pitchFamily="34" charset="0"/>
              </a:rPr>
              <a:t>Shared Bus</a:t>
            </a:r>
          </a:p>
        </p:txBody>
      </p:sp>
      <p:grpSp>
        <p:nvGrpSpPr>
          <p:cNvPr id="7176" name="Group 5"/>
          <p:cNvGrpSpPr>
            <a:grpSpLocks/>
          </p:cNvGrpSpPr>
          <p:nvPr/>
        </p:nvGrpSpPr>
        <p:grpSpPr bwMode="auto">
          <a:xfrm>
            <a:off x="2128838" y="1928813"/>
            <a:ext cx="1838325" cy="511175"/>
            <a:chOff x="436" y="1017"/>
            <a:chExt cx="2908" cy="808"/>
          </a:xfrm>
        </p:grpSpPr>
        <p:grpSp>
          <p:nvGrpSpPr>
            <p:cNvPr id="7299" name="Group 6"/>
            <p:cNvGrpSpPr>
              <a:grpSpLocks/>
            </p:cNvGrpSpPr>
            <p:nvPr/>
          </p:nvGrpSpPr>
          <p:grpSpPr bwMode="auto">
            <a:xfrm>
              <a:off x="1534" y="1052"/>
              <a:ext cx="712" cy="739"/>
              <a:chOff x="2496" y="2725"/>
              <a:chExt cx="712" cy="739"/>
            </a:xfrm>
          </p:grpSpPr>
          <p:sp>
            <p:nvSpPr>
              <p:cNvPr id="7320" name="Rectangle 7"/>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7321" name="Freeform 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7322" name="Group 9"/>
              <p:cNvGrpSpPr>
                <a:grpSpLocks/>
              </p:cNvGrpSpPr>
              <p:nvPr/>
            </p:nvGrpSpPr>
            <p:grpSpPr bwMode="auto">
              <a:xfrm>
                <a:off x="3072" y="2832"/>
                <a:ext cx="136" cy="632"/>
                <a:chOff x="3072" y="2832"/>
                <a:chExt cx="136" cy="632"/>
              </a:xfrm>
            </p:grpSpPr>
            <p:sp>
              <p:nvSpPr>
                <p:cNvPr id="7327" name="Freeform 1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28" name="Freeform 1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29" name="Freeform 1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7323" name="Group 13"/>
              <p:cNvGrpSpPr>
                <a:grpSpLocks/>
              </p:cNvGrpSpPr>
              <p:nvPr/>
            </p:nvGrpSpPr>
            <p:grpSpPr bwMode="auto">
              <a:xfrm flipH="1">
                <a:off x="2496" y="2832"/>
                <a:ext cx="136" cy="632"/>
                <a:chOff x="3072" y="2832"/>
                <a:chExt cx="136" cy="632"/>
              </a:xfrm>
            </p:grpSpPr>
            <p:sp>
              <p:nvSpPr>
                <p:cNvPr id="7324" name="Freeform 1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25" name="Freeform 1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26" name="Freeform 1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7300" name="Group 17"/>
            <p:cNvGrpSpPr>
              <a:grpSpLocks/>
            </p:cNvGrpSpPr>
            <p:nvPr/>
          </p:nvGrpSpPr>
          <p:grpSpPr bwMode="auto">
            <a:xfrm>
              <a:off x="2488" y="1017"/>
              <a:ext cx="856" cy="808"/>
              <a:chOff x="1008" y="2720"/>
              <a:chExt cx="856" cy="808"/>
            </a:xfrm>
          </p:grpSpPr>
          <p:sp>
            <p:nvSpPr>
              <p:cNvPr id="7311" name="Rectangle 1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7312" name="Freeform 1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3" name="Freeform 2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4" name="Freeform 2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5" name="Freeform 2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316" name="Freeform 2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317" name="Freeform 2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8" name="Freeform 2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9" name="Freeform 2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7301" name="Group 27"/>
            <p:cNvGrpSpPr>
              <a:grpSpLocks/>
            </p:cNvGrpSpPr>
            <p:nvPr/>
          </p:nvGrpSpPr>
          <p:grpSpPr bwMode="auto">
            <a:xfrm flipH="1">
              <a:off x="436" y="1017"/>
              <a:ext cx="856" cy="808"/>
              <a:chOff x="1008" y="2720"/>
              <a:chExt cx="856" cy="808"/>
            </a:xfrm>
          </p:grpSpPr>
          <p:sp>
            <p:nvSpPr>
              <p:cNvPr id="7302" name="Rectangle 28"/>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7303" name="Freeform 2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04" name="Freeform 3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05" name="Freeform 3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06" name="Freeform 3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307" name="Freeform 3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308" name="Freeform 3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09" name="Freeform 3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10" name="Freeform 3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7177" name="AutoShape 37"/>
          <p:cNvSpPr>
            <a:spLocks noChangeArrowheads="1"/>
          </p:cNvSpPr>
          <p:nvPr/>
        </p:nvSpPr>
        <p:spPr bwMode="auto">
          <a:xfrm>
            <a:off x="2036763" y="2560638"/>
            <a:ext cx="2022475" cy="393700"/>
          </a:xfrm>
          <a:prstGeom prst="leftRightArrow">
            <a:avLst>
              <a:gd name="adj1" fmla="val 50000"/>
              <a:gd name="adj2" fmla="val 102742"/>
            </a:avLst>
          </a:prstGeom>
          <a:solidFill>
            <a:srgbClr val="FFFF99"/>
          </a:solidFill>
          <a:ln w="38100">
            <a:solidFill>
              <a:schemeClr val="tx1"/>
            </a:solidFill>
            <a:miter lim="800000"/>
            <a:headEnd/>
            <a:tailEnd/>
          </a:ln>
        </p:spPr>
        <p:txBody>
          <a:bodyPr wrap="none" anchor="ctr"/>
          <a:lstStyle/>
          <a:p>
            <a:endParaRPr lang="en-US" dirty="0">
              <a:latin typeface="Arial" pitchFamily="34" charset="0"/>
            </a:endParaRPr>
          </a:p>
        </p:txBody>
      </p:sp>
      <p:sp>
        <p:nvSpPr>
          <p:cNvPr id="7178" name="Rectangle 38"/>
          <p:cNvSpPr>
            <a:spLocks noChangeArrowheads="1"/>
          </p:cNvSpPr>
          <p:nvPr/>
        </p:nvSpPr>
        <p:spPr bwMode="auto">
          <a:xfrm>
            <a:off x="2054225" y="3081338"/>
            <a:ext cx="2041525" cy="552450"/>
          </a:xfrm>
          <a:prstGeom prst="rect">
            <a:avLst/>
          </a:prstGeom>
          <a:solidFill>
            <a:schemeClr val="accent1"/>
          </a:solidFill>
          <a:ln w="38100">
            <a:solidFill>
              <a:schemeClr val="tx1"/>
            </a:solidFill>
            <a:miter lim="800000"/>
            <a:headEnd/>
            <a:tailEnd/>
          </a:ln>
        </p:spPr>
        <p:txBody>
          <a:bodyPr wrap="none" anchor="ctr"/>
          <a:lstStyle/>
          <a:p>
            <a:pPr algn="ctr"/>
            <a:r>
              <a:rPr lang="en-US" sz="3200" b="0" dirty="0">
                <a:solidFill>
                  <a:schemeClr val="bg1"/>
                </a:solidFill>
                <a:latin typeface="Arial" pitchFamily="34" charset="0"/>
                <a:cs typeface="Arial" pitchFamily="34" charset="0"/>
              </a:rPr>
              <a:t>memory</a:t>
            </a:r>
          </a:p>
        </p:txBody>
      </p:sp>
      <p:sp>
        <p:nvSpPr>
          <p:cNvPr id="7179" name="Line 39"/>
          <p:cNvSpPr>
            <a:spLocks noChangeShapeType="1"/>
          </p:cNvSpPr>
          <p:nvPr/>
        </p:nvSpPr>
        <p:spPr bwMode="auto">
          <a:xfrm>
            <a:off x="2530475" y="2424113"/>
            <a:ext cx="0" cy="250825"/>
          </a:xfrm>
          <a:prstGeom prst="line">
            <a:avLst/>
          </a:prstGeom>
          <a:noFill/>
          <a:ln w="76200">
            <a:solidFill>
              <a:srgbClr val="FF0000"/>
            </a:solidFill>
            <a:round/>
            <a:headEnd/>
            <a:tailEnd/>
          </a:ln>
        </p:spPr>
        <p:txBody>
          <a:bodyPr wrap="none" anchor="ctr"/>
          <a:lstStyle/>
          <a:p>
            <a:endParaRPr lang="en-US" dirty="0">
              <a:latin typeface="Arial" pitchFamily="34" charset="0"/>
            </a:endParaRPr>
          </a:p>
        </p:txBody>
      </p:sp>
      <p:sp>
        <p:nvSpPr>
          <p:cNvPr id="7180" name="Line 40"/>
          <p:cNvSpPr>
            <a:spLocks noChangeShapeType="1"/>
          </p:cNvSpPr>
          <p:nvPr/>
        </p:nvSpPr>
        <p:spPr bwMode="auto">
          <a:xfrm>
            <a:off x="3060700" y="2424113"/>
            <a:ext cx="1588" cy="233362"/>
          </a:xfrm>
          <a:prstGeom prst="line">
            <a:avLst/>
          </a:prstGeom>
          <a:noFill/>
          <a:ln w="76200">
            <a:solidFill>
              <a:srgbClr val="FF0000"/>
            </a:solidFill>
            <a:round/>
            <a:headEnd/>
            <a:tailEnd/>
          </a:ln>
        </p:spPr>
        <p:txBody>
          <a:bodyPr wrap="none" anchor="ctr"/>
          <a:lstStyle/>
          <a:p>
            <a:endParaRPr lang="en-US" dirty="0">
              <a:latin typeface="Arial" pitchFamily="34" charset="0"/>
            </a:endParaRPr>
          </a:p>
        </p:txBody>
      </p:sp>
      <p:sp>
        <p:nvSpPr>
          <p:cNvPr id="7181" name="Line 41"/>
          <p:cNvSpPr>
            <a:spLocks noChangeShapeType="1"/>
          </p:cNvSpPr>
          <p:nvPr/>
        </p:nvSpPr>
        <p:spPr bwMode="auto">
          <a:xfrm>
            <a:off x="3587750" y="2409825"/>
            <a:ext cx="3175" cy="233363"/>
          </a:xfrm>
          <a:prstGeom prst="line">
            <a:avLst/>
          </a:prstGeom>
          <a:noFill/>
          <a:ln w="76200">
            <a:solidFill>
              <a:srgbClr val="FF0000"/>
            </a:solidFill>
            <a:round/>
            <a:headEnd/>
            <a:tailEnd/>
          </a:ln>
        </p:spPr>
        <p:txBody>
          <a:bodyPr wrap="none" anchor="ctr"/>
          <a:lstStyle/>
          <a:p>
            <a:endParaRPr lang="en-US" dirty="0">
              <a:latin typeface="Arial" pitchFamily="34" charset="0"/>
            </a:endParaRPr>
          </a:p>
        </p:txBody>
      </p:sp>
      <p:sp>
        <p:nvSpPr>
          <p:cNvPr id="7182" name="Line 42"/>
          <p:cNvSpPr>
            <a:spLocks noChangeShapeType="1"/>
          </p:cNvSpPr>
          <p:nvPr/>
        </p:nvSpPr>
        <p:spPr bwMode="auto">
          <a:xfrm>
            <a:off x="3054350" y="2854325"/>
            <a:ext cx="1588" cy="233363"/>
          </a:xfrm>
          <a:prstGeom prst="line">
            <a:avLst/>
          </a:prstGeom>
          <a:noFill/>
          <a:ln w="76200">
            <a:solidFill>
              <a:srgbClr val="FF0000"/>
            </a:solidFill>
            <a:round/>
            <a:headEnd/>
            <a:tailEnd/>
          </a:ln>
        </p:spPr>
        <p:txBody>
          <a:bodyPr wrap="none" anchor="ctr"/>
          <a:lstStyle/>
          <a:p>
            <a:endParaRPr lang="en-US" dirty="0">
              <a:latin typeface="Arial" pitchFamily="34" charset="0"/>
            </a:endParaRPr>
          </a:p>
        </p:txBody>
      </p:sp>
      <p:sp>
        <p:nvSpPr>
          <p:cNvPr id="7183" name="Text Box 43"/>
          <p:cNvSpPr txBox="1">
            <a:spLocks noChangeArrowheads="1"/>
          </p:cNvSpPr>
          <p:nvPr/>
        </p:nvSpPr>
        <p:spPr bwMode="auto">
          <a:xfrm>
            <a:off x="6030913" y="3930650"/>
            <a:ext cx="1844675" cy="457200"/>
          </a:xfrm>
          <a:prstGeom prst="rect">
            <a:avLst/>
          </a:prstGeom>
          <a:noFill/>
          <a:ln w="9525">
            <a:noFill/>
            <a:miter lim="800000"/>
            <a:headEnd/>
            <a:tailEnd/>
          </a:ln>
        </p:spPr>
        <p:txBody>
          <a:bodyPr wrap="none">
            <a:spAutoFit/>
          </a:bodyPr>
          <a:lstStyle/>
          <a:p>
            <a:pPr algn="l" eaLnBrk="1" hangingPunct="1"/>
            <a:r>
              <a:rPr lang="en-US" sz="2400" dirty="0">
                <a:solidFill>
                  <a:schemeClr val="tx1"/>
                </a:solidFill>
                <a:latin typeface="Arial" pitchFamily="34" charset="0"/>
                <a:cs typeface="Arial" pitchFamily="34" charset="0"/>
              </a:rPr>
              <a:t>Distributed</a:t>
            </a:r>
          </a:p>
        </p:txBody>
      </p:sp>
      <p:grpSp>
        <p:nvGrpSpPr>
          <p:cNvPr id="7184" name="Group 44"/>
          <p:cNvGrpSpPr>
            <a:grpSpLocks/>
          </p:cNvGrpSpPr>
          <p:nvPr/>
        </p:nvGrpSpPr>
        <p:grpSpPr bwMode="auto">
          <a:xfrm>
            <a:off x="5568950" y="1652588"/>
            <a:ext cx="2765425" cy="2257425"/>
            <a:chOff x="3411" y="1195"/>
            <a:chExt cx="2337" cy="1908"/>
          </a:xfrm>
        </p:grpSpPr>
        <p:sp>
          <p:nvSpPr>
            <p:cNvPr id="7185" name="Line 45"/>
            <p:cNvSpPr>
              <a:spLocks noChangeShapeType="1"/>
            </p:cNvSpPr>
            <p:nvPr/>
          </p:nvSpPr>
          <p:spPr bwMode="auto">
            <a:xfrm flipV="1">
              <a:off x="3661" y="1989"/>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7186" name="Line 46"/>
            <p:cNvSpPr>
              <a:spLocks noChangeShapeType="1"/>
            </p:cNvSpPr>
            <p:nvPr/>
          </p:nvSpPr>
          <p:spPr bwMode="auto">
            <a:xfrm flipV="1">
              <a:off x="3647" y="2661"/>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7187" name="Line 47"/>
            <p:cNvSpPr>
              <a:spLocks noChangeShapeType="1"/>
            </p:cNvSpPr>
            <p:nvPr/>
          </p:nvSpPr>
          <p:spPr bwMode="auto">
            <a:xfrm flipV="1">
              <a:off x="3675" y="1317"/>
              <a:ext cx="1637" cy="9"/>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7188" name="Line 48"/>
            <p:cNvSpPr>
              <a:spLocks noChangeShapeType="1"/>
            </p:cNvSpPr>
            <p:nvPr/>
          </p:nvSpPr>
          <p:spPr bwMode="auto">
            <a:xfrm flipH="1">
              <a:off x="3639"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7189" name="Line 49"/>
            <p:cNvSpPr>
              <a:spLocks noChangeShapeType="1"/>
            </p:cNvSpPr>
            <p:nvPr/>
          </p:nvSpPr>
          <p:spPr bwMode="auto">
            <a:xfrm flipH="1">
              <a:off x="44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sp>
          <p:nvSpPr>
            <p:cNvPr id="7190" name="Line 50"/>
            <p:cNvSpPr>
              <a:spLocks noChangeShapeType="1"/>
            </p:cNvSpPr>
            <p:nvPr/>
          </p:nvSpPr>
          <p:spPr bwMode="auto">
            <a:xfrm flipH="1">
              <a:off x="5285" y="1372"/>
              <a:ext cx="9" cy="1325"/>
            </a:xfrm>
            <a:prstGeom prst="line">
              <a:avLst/>
            </a:prstGeom>
            <a:noFill/>
            <a:ln w="76200">
              <a:solidFill>
                <a:schemeClr val="tx1"/>
              </a:solidFill>
              <a:round/>
              <a:headEnd/>
              <a:tailEnd/>
            </a:ln>
          </p:spPr>
          <p:txBody>
            <a:bodyPr wrap="none" anchor="ctr"/>
            <a:lstStyle/>
            <a:p>
              <a:endParaRPr lang="en-US" dirty="0">
                <a:latin typeface="Arial" pitchFamily="34" charset="0"/>
              </a:endParaRPr>
            </a:p>
          </p:txBody>
        </p:sp>
        <p:grpSp>
          <p:nvGrpSpPr>
            <p:cNvPr id="7191" name="Group 51"/>
            <p:cNvGrpSpPr>
              <a:grpSpLocks/>
            </p:cNvGrpSpPr>
            <p:nvPr/>
          </p:nvGrpSpPr>
          <p:grpSpPr bwMode="auto">
            <a:xfrm>
              <a:off x="3411" y="1195"/>
              <a:ext cx="641" cy="572"/>
              <a:chOff x="3411" y="1193"/>
              <a:chExt cx="641" cy="572"/>
            </a:xfrm>
          </p:grpSpPr>
          <p:grpSp>
            <p:nvGrpSpPr>
              <p:cNvPr id="7288" name="Group 52"/>
              <p:cNvGrpSpPr>
                <a:grpSpLocks/>
              </p:cNvGrpSpPr>
              <p:nvPr/>
            </p:nvGrpSpPr>
            <p:grpSpPr bwMode="auto">
              <a:xfrm>
                <a:off x="3411" y="1193"/>
                <a:ext cx="437" cy="391"/>
                <a:chOff x="1584" y="816"/>
                <a:chExt cx="912" cy="816"/>
              </a:xfrm>
            </p:grpSpPr>
            <p:sp>
              <p:nvSpPr>
                <p:cNvPr id="7290" name="Freeform 5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91" name="Freeform 5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92" name="Freeform 5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93" name="Freeform 5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94" name="Freeform 5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95" name="Freeform 5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96" name="Freeform 5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97" name="Freeform 6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98" name="Freeform 6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89" name="Freeform 6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2" name="Group 63"/>
            <p:cNvGrpSpPr>
              <a:grpSpLocks/>
            </p:cNvGrpSpPr>
            <p:nvPr/>
          </p:nvGrpSpPr>
          <p:grpSpPr bwMode="auto">
            <a:xfrm>
              <a:off x="4225" y="1196"/>
              <a:ext cx="641" cy="572"/>
              <a:chOff x="3411" y="1193"/>
              <a:chExt cx="641" cy="572"/>
            </a:xfrm>
          </p:grpSpPr>
          <p:grpSp>
            <p:nvGrpSpPr>
              <p:cNvPr id="7277" name="Group 64"/>
              <p:cNvGrpSpPr>
                <a:grpSpLocks/>
              </p:cNvGrpSpPr>
              <p:nvPr/>
            </p:nvGrpSpPr>
            <p:grpSpPr bwMode="auto">
              <a:xfrm>
                <a:off x="3411" y="1193"/>
                <a:ext cx="437" cy="391"/>
                <a:chOff x="1584" y="816"/>
                <a:chExt cx="912" cy="816"/>
              </a:xfrm>
            </p:grpSpPr>
            <p:sp>
              <p:nvSpPr>
                <p:cNvPr id="7279" name="Freeform 6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80" name="Freeform 6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81" name="Freeform 6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82" name="Freeform 6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83" name="Freeform 6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84" name="Freeform 7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85" name="Freeform 7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86" name="Freeform 7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87" name="Freeform 7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78" name="Freeform 7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3" name="Group 75"/>
            <p:cNvGrpSpPr>
              <a:grpSpLocks/>
            </p:cNvGrpSpPr>
            <p:nvPr/>
          </p:nvGrpSpPr>
          <p:grpSpPr bwMode="auto">
            <a:xfrm>
              <a:off x="5039" y="1195"/>
              <a:ext cx="641" cy="572"/>
              <a:chOff x="3411" y="1193"/>
              <a:chExt cx="641" cy="572"/>
            </a:xfrm>
          </p:grpSpPr>
          <p:grpSp>
            <p:nvGrpSpPr>
              <p:cNvPr id="7266" name="Group 76"/>
              <p:cNvGrpSpPr>
                <a:grpSpLocks/>
              </p:cNvGrpSpPr>
              <p:nvPr/>
            </p:nvGrpSpPr>
            <p:grpSpPr bwMode="auto">
              <a:xfrm>
                <a:off x="3411" y="1193"/>
                <a:ext cx="437" cy="391"/>
                <a:chOff x="1584" y="816"/>
                <a:chExt cx="912" cy="816"/>
              </a:xfrm>
            </p:grpSpPr>
            <p:sp>
              <p:nvSpPr>
                <p:cNvPr id="7268" name="Freeform 7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69" name="Freeform 7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70" name="Freeform 7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71" name="Freeform 8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72" name="Freeform 8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73" name="Freeform 8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74" name="Freeform 8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75" name="Freeform 8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76" name="Freeform 8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67" name="Freeform 8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4" name="Group 87"/>
            <p:cNvGrpSpPr>
              <a:grpSpLocks/>
            </p:cNvGrpSpPr>
            <p:nvPr/>
          </p:nvGrpSpPr>
          <p:grpSpPr bwMode="auto">
            <a:xfrm>
              <a:off x="3461" y="1872"/>
              <a:ext cx="641" cy="572"/>
              <a:chOff x="3411" y="1193"/>
              <a:chExt cx="641" cy="572"/>
            </a:xfrm>
          </p:grpSpPr>
          <p:grpSp>
            <p:nvGrpSpPr>
              <p:cNvPr id="7255" name="Group 88"/>
              <p:cNvGrpSpPr>
                <a:grpSpLocks/>
              </p:cNvGrpSpPr>
              <p:nvPr/>
            </p:nvGrpSpPr>
            <p:grpSpPr bwMode="auto">
              <a:xfrm>
                <a:off x="3411" y="1193"/>
                <a:ext cx="437" cy="391"/>
                <a:chOff x="1584" y="816"/>
                <a:chExt cx="912" cy="816"/>
              </a:xfrm>
            </p:grpSpPr>
            <p:sp>
              <p:nvSpPr>
                <p:cNvPr id="7257" name="Freeform 8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58" name="Freeform 9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59" name="Freeform 9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60" name="Freeform 9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61" name="Freeform 9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62" name="Freeform 9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63" name="Freeform 9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64" name="Freeform 9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65" name="Freeform 9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56" name="Freeform 9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5" name="Group 99"/>
            <p:cNvGrpSpPr>
              <a:grpSpLocks/>
            </p:cNvGrpSpPr>
            <p:nvPr/>
          </p:nvGrpSpPr>
          <p:grpSpPr bwMode="auto">
            <a:xfrm>
              <a:off x="4284" y="1872"/>
              <a:ext cx="641" cy="572"/>
              <a:chOff x="3411" y="1193"/>
              <a:chExt cx="641" cy="572"/>
            </a:xfrm>
          </p:grpSpPr>
          <p:grpSp>
            <p:nvGrpSpPr>
              <p:cNvPr id="7244" name="Group 100"/>
              <p:cNvGrpSpPr>
                <a:grpSpLocks/>
              </p:cNvGrpSpPr>
              <p:nvPr/>
            </p:nvGrpSpPr>
            <p:grpSpPr bwMode="auto">
              <a:xfrm>
                <a:off x="3411" y="1193"/>
                <a:ext cx="437" cy="391"/>
                <a:chOff x="1584" y="816"/>
                <a:chExt cx="912" cy="816"/>
              </a:xfrm>
            </p:grpSpPr>
            <p:sp>
              <p:nvSpPr>
                <p:cNvPr id="7246" name="Freeform 101"/>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47" name="Freeform 102"/>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48" name="Freeform 103"/>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49" name="Freeform 104"/>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50" name="Freeform 105"/>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51" name="Freeform 106"/>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52" name="Freeform 107"/>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53" name="Freeform 108"/>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54" name="Freeform 109"/>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45" name="Freeform 110"/>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6" name="Group 111"/>
            <p:cNvGrpSpPr>
              <a:grpSpLocks/>
            </p:cNvGrpSpPr>
            <p:nvPr/>
          </p:nvGrpSpPr>
          <p:grpSpPr bwMode="auto">
            <a:xfrm>
              <a:off x="5107" y="1871"/>
              <a:ext cx="641" cy="572"/>
              <a:chOff x="3411" y="1193"/>
              <a:chExt cx="641" cy="572"/>
            </a:xfrm>
          </p:grpSpPr>
          <p:grpSp>
            <p:nvGrpSpPr>
              <p:cNvPr id="7233" name="Group 112"/>
              <p:cNvGrpSpPr>
                <a:grpSpLocks/>
              </p:cNvGrpSpPr>
              <p:nvPr/>
            </p:nvGrpSpPr>
            <p:grpSpPr bwMode="auto">
              <a:xfrm>
                <a:off x="3411" y="1193"/>
                <a:ext cx="437" cy="391"/>
                <a:chOff x="1584" y="816"/>
                <a:chExt cx="912" cy="816"/>
              </a:xfrm>
            </p:grpSpPr>
            <p:sp>
              <p:nvSpPr>
                <p:cNvPr id="7235" name="Freeform 113"/>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36" name="Freeform 114"/>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37" name="Freeform 115"/>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38" name="Freeform 116"/>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39" name="Freeform 117"/>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40" name="Freeform 118"/>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41" name="Freeform 119"/>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42" name="Freeform 120"/>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43" name="Freeform 121"/>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34" name="Freeform 122"/>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7" name="Group 123"/>
            <p:cNvGrpSpPr>
              <a:grpSpLocks/>
            </p:cNvGrpSpPr>
            <p:nvPr/>
          </p:nvGrpSpPr>
          <p:grpSpPr bwMode="auto">
            <a:xfrm>
              <a:off x="3430" y="2530"/>
              <a:ext cx="641" cy="572"/>
              <a:chOff x="3411" y="1193"/>
              <a:chExt cx="641" cy="572"/>
            </a:xfrm>
          </p:grpSpPr>
          <p:grpSp>
            <p:nvGrpSpPr>
              <p:cNvPr id="7222" name="Group 124"/>
              <p:cNvGrpSpPr>
                <a:grpSpLocks/>
              </p:cNvGrpSpPr>
              <p:nvPr/>
            </p:nvGrpSpPr>
            <p:grpSpPr bwMode="auto">
              <a:xfrm>
                <a:off x="3411" y="1193"/>
                <a:ext cx="437" cy="391"/>
                <a:chOff x="1584" y="816"/>
                <a:chExt cx="912" cy="816"/>
              </a:xfrm>
            </p:grpSpPr>
            <p:sp>
              <p:nvSpPr>
                <p:cNvPr id="7224" name="Freeform 125"/>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25" name="Freeform 126"/>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26" name="Freeform 127"/>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27" name="Freeform 128"/>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28" name="Freeform 129"/>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29" name="Freeform 130"/>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30" name="Freeform 131"/>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31" name="Freeform 132"/>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32" name="Freeform 133"/>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23" name="Freeform 134"/>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8" name="Group 135"/>
            <p:cNvGrpSpPr>
              <a:grpSpLocks/>
            </p:cNvGrpSpPr>
            <p:nvPr/>
          </p:nvGrpSpPr>
          <p:grpSpPr bwMode="auto">
            <a:xfrm>
              <a:off x="4244" y="2531"/>
              <a:ext cx="641" cy="572"/>
              <a:chOff x="3411" y="1193"/>
              <a:chExt cx="641" cy="572"/>
            </a:xfrm>
          </p:grpSpPr>
          <p:grpSp>
            <p:nvGrpSpPr>
              <p:cNvPr id="7211" name="Group 136"/>
              <p:cNvGrpSpPr>
                <a:grpSpLocks/>
              </p:cNvGrpSpPr>
              <p:nvPr/>
            </p:nvGrpSpPr>
            <p:grpSpPr bwMode="auto">
              <a:xfrm>
                <a:off x="3411" y="1193"/>
                <a:ext cx="437" cy="391"/>
                <a:chOff x="1584" y="816"/>
                <a:chExt cx="912" cy="816"/>
              </a:xfrm>
            </p:grpSpPr>
            <p:sp>
              <p:nvSpPr>
                <p:cNvPr id="7213" name="Freeform 137"/>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14" name="Freeform 138"/>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15" name="Freeform 139"/>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16" name="Freeform 140"/>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17" name="Freeform 141"/>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18" name="Freeform 142"/>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19" name="Freeform 143"/>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20" name="Freeform 144"/>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21" name="Freeform 145"/>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12" name="Freeform 146"/>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nvGrpSpPr>
            <p:cNvPr id="7199" name="Group 147"/>
            <p:cNvGrpSpPr>
              <a:grpSpLocks/>
            </p:cNvGrpSpPr>
            <p:nvPr/>
          </p:nvGrpSpPr>
          <p:grpSpPr bwMode="auto">
            <a:xfrm>
              <a:off x="5058" y="2530"/>
              <a:ext cx="641" cy="572"/>
              <a:chOff x="3411" y="1193"/>
              <a:chExt cx="641" cy="572"/>
            </a:xfrm>
          </p:grpSpPr>
          <p:grpSp>
            <p:nvGrpSpPr>
              <p:cNvPr id="7200" name="Group 148"/>
              <p:cNvGrpSpPr>
                <a:grpSpLocks/>
              </p:cNvGrpSpPr>
              <p:nvPr/>
            </p:nvGrpSpPr>
            <p:grpSpPr bwMode="auto">
              <a:xfrm>
                <a:off x="3411" y="1193"/>
                <a:ext cx="437" cy="391"/>
                <a:chOff x="1584" y="816"/>
                <a:chExt cx="912" cy="816"/>
              </a:xfrm>
            </p:grpSpPr>
            <p:sp>
              <p:nvSpPr>
                <p:cNvPr id="7202" name="Freeform 149"/>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03" name="Freeform 150"/>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04" name="Freeform 151"/>
                <p:cNvSpPr>
                  <a:spLocks/>
                </p:cNvSpPr>
                <p:nvPr/>
              </p:nvSpPr>
              <p:spPr bwMode="auto">
                <a:xfrm>
                  <a:off x="1920" y="816"/>
                  <a:ext cx="144" cy="288"/>
                </a:xfrm>
                <a:custGeom>
                  <a:avLst/>
                  <a:gdLst>
                    <a:gd name="T0" fmla="*/ 0 w 144"/>
                    <a:gd name="T1" fmla="*/ 19 h 336"/>
                    <a:gd name="T2" fmla="*/ 96 w 144"/>
                    <a:gd name="T3" fmla="*/ 0 h 336"/>
                    <a:gd name="T4" fmla="*/ 144 w 144"/>
                    <a:gd name="T5" fmla="*/ 19 h 336"/>
                    <a:gd name="T6" fmla="*/ 144 w 144"/>
                    <a:gd name="T7" fmla="*/ 134 h 336"/>
                    <a:gd name="T8" fmla="*/ 96 w 144"/>
                    <a:gd name="T9" fmla="*/ 115 h 336"/>
                    <a:gd name="T10" fmla="*/ 96 w 144"/>
                    <a:gd name="T11" fmla="*/ 38 h 336"/>
                    <a:gd name="T12" fmla="*/ 0 w 144"/>
                    <a:gd name="T13" fmla="*/ 57 h 336"/>
                    <a:gd name="T14" fmla="*/ 0 w 144"/>
                    <a:gd name="T15" fmla="*/ 19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05" name="Freeform 152"/>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06" name="Freeform 153"/>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07" name="Freeform 154"/>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208" name="Freeform 155"/>
                <p:cNvSpPr>
                  <a:spLocks/>
                </p:cNvSpPr>
                <p:nvPr/>
              </p:nvSpPr>
              <p:spPr bwMode="auto">
                <a:xfrm>
                  <a:off x="1920" y="1296"/>
                  <a:ext cx="240" cy="336"/>
                </a:xfrm>
                <a:custGeom>
                  <a:avLst/>
                  <a:gdLst>
                    <a:gd name="T0" fmla="*/ 26 w 336"/>
                    <a:gd name="T1" fmla="*/ 0 h 432"/>
                    <a:gd name="T2" fmla="*/ 44 w 336"/>
                    <a:gd name="T3" fmla="*/ 21 h 432"/>
                    <a:gd name="T4" fmla="*/ 13 w 336"/>
                    <a:gd name="T5" fmla="*/ 32 h 432"/>
                    <a:gd name="T6" fmla="*/ 13 w 336"/>
                    <a:gd name="T7" fmla="*/ 96 h 432"/>
                    <a:gd name="T8" fmla="*/ 0 w 336"/>
                    <a:gd name="T9" fmla="*/ 75 h 432"/>
                    <a:gd name="T10" fmla="*/ 0 w 336"/>
                    <a:gd name="T11" fmla="*/ 11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09" name="Freeform 156"/>
                <p:cNvSpPr>
                  <a:spLocks/>
                </p:cNvSpPr>
                <p:nvPr/>
              </p:nvSpPr>
              <p:spPr bwMode="auto">
                <a:xfrm>
                  <a:off x="1728" y="1152"/>
                  <a:ext cx="240" cy="288"/>
                </a:xfrm>
                <a:custGeom>
                  <a:avLst/>
                  <a:gdLst>
                    <a:gd name="T0" fmla="*/ 26 w 336"/>
                    <a:gd name="T1" fmla="*/ 0 h 432"/>
                    <a:gd name="T2" fmla="*/ 44 w 336"/>
                    <a:gd name="T3" fmla="*/ 9 h 432"/>
                    <a:gd name="T4" fmla="*/ 13 w 336"/>
                    <a:gd name="T5" fmla="*/ 13 h 432"/>
                    <a:gd name="T6" fmla="*/ 13 w 336"/>
                    <a:gd name="T7" fmla="*/ 38 h 432"/>
                    <a:gd name="T8" fmla="*/ 0 w 336"/>
                    <a:gd name="T9" fmla="*/ 29 h 432"/>
                    <a:gd name="T10" fmla="*/ 0 w 336"/>
                    <a:gd name="T11" fmla="*/ 4 h 432"/>
                    <a:gd name="T12" fmla="*/ 2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10" name="Freeform 157"/>
                <p:cNvSpPr>
                  <a:spLocks/>
                </p:cNvSpPr>
                <p:nvPr/>
              </p:nvSpPr>
              <p:spPr bwMode="auto">
                <a:xfrm>
                  <a:off x="1584" y="1008"/>
                  <a:ext cx="192" cy="288"/>
                </a:xfrm>
                <a:custGeom>
                  <a:avLst/>
                  <a:gdLst>
                    <a:gd name="T0" fmla="*/ 7 w 336"/>
                    <a:gd name="T1" fmla="*/ 0 h 432"/>
                    <a:gd name="T2" fmla="*/ 12 w 336"/>
                    <a:gd name="T3" fmla="*/ 9 h 432"/>
                    <a:gd name="T4" fmla="*/ 3 w 336"/>
                    <a:gd name="T5" fmla="*/ 13 h 432"/>
                    <a:gd name="T6" fmla="*/ 3 w 336"/>
                    <a:gd name="T7" fmla="*/ 38 h 432"/>
                    <a:gd name="T8" fmla="*/ 0 w 336"/>
                    <a:gd name="T9" fmla="*/ 29 h 432"/>
                    <a:gd name="T10" fmla="*/ 0 w 336"/>
                    <a:gd name="T11" fmla="*/ 4 h 432"/>
                    <a:gd name="T12" fmla="*/ 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201" name="Freeform 158"/>
              <p:cNvSpPr>
                <a:spLocks/>
              </p:cNvSpPr>
              <p:nvPr/>
            </p:nvSpPr>
            <p:spPr bwMode="auto">
              <a:xfrm>
                <a:off x="3723" y="1500"/>
                <a:ext cx="329" cy="265"/>
              </a:xfrm>
              <a:custGeom>
                <a:avLst/>
                <a:gdLst>
                  <a:gd name="T0" fmla="*/ 0 w 329"/>
                  <a:gd name="T1" fmla="*/ 128 h 265"/>
                  <a:gd name="T2" fmla="*/ 219 w 329"/>
                  <a:gd name="T3" fmla="*/ 0 h 265"/>
                  <a:gd name="T4" fmla="*/ 329 w 329"/>
                  <a:gd name="T5" fmla="*/ 100 h 265"/>
                  <a:gd name="T6" fmla="*/ 128 w 329"/>
                  <a:gd name="T7" fmla="*/ 265 h 265"/>
                  <a:gd name="T8" fmla="*/ 0 w 329"/>
                  <a:gd name="T9" fmla="*/ 128 h 265"/>
                  <a:gd name="T10" fmla="*/ 0 60000 65536"/>
                  <a:gd name="T11" fmla="*/ 0 60000 65536"/>
                  <a:gd name="T12" fmla="*/ 0 60000 65536"/>
                  <a:gd name="T13" fmla="*/ 0 60000 65536"/>
                  <a:gd name="T14" fmla="*/ 0 60000 65536"/>
                  <a:gd name="T15" fmla="*/ 0 w 329"/>
                  <a:gd name="T16" fmla="*/ 0 h 265"/>
                  <a:gd name="T17" fmla="*/ 329 w 329"/>
                  <a:gd name="T18" fmla="*/ 265 h 265"/>
                </a:gdLst>
                <a:ahLst/>
                <a:cxnLst>
                  <a:cxn ang="T10">
                    <a:pos x="T0" y="T1"/>
                  </a:cxn>
                  <a:cxn ang="T11">
                    <a:pos x="T2" y="T3"/>
                  </a:cxn>
                  <a:cxn ang="T12">
                    <a:pos x="T4" y="T5"/>
                  </a:cxn>
                  <a:cxn ang="T13">
                    <a:pos x="T6" y="T7"/>
                  </a:cxn>
                  <a:cxn ang="T14">
                    <a:pos x="T8" y="T9"/>
                  </a:cxn>
                </a:cxnLst>
                <a:rect l="T15" t="T16" r="T17" b="T18"/>
                <a:pathLst>
                  <a:path w="329" h="265">
                    <a:moveTo>
                      <a:pt x="0" y="128"/>
                    </a:moveTo>
                    <a:lnTo>
                      <a:pt x="219" y="0"/>
                    </a:lnTo>
                    <a:lnTo>
                      <a:pt x="329" y="100"/>
                    </a:lnTo>
                    <a:lnTo>
                      <a:pt x="128" y="265"/>
                    </a:lnTo>
                    <a:lnTo>
                      <a:pt x="0" y="128"/>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gr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Art of Multiprocessor Programming</a:t>
            </a:r>
          </a:p>
        </p:txBody>
      </p:sp>
      <p:sp>
        <p:nvSpPr>
          <p:cNvPr id="51203" name="Slide Number Placeholder 4"/>
          <p:cNvSpPr>
            <a:spLocks noGrp="1"/>
          </p:cNvSpPr>
          <p:nvPr>
            <p:ph type="sldNum" sz="quarter" idx="11"/>
          </p:nvPr>
        </p:nvSpPr>
        <p:spPr>
          <a:noFill/>
        </p:spPr>
        <p:txBody>
          <a:bodyPr/>
          <a:lstStyle/>
          <a:p>
            <a:fld id="{0BBB089E-7413-4A48-A54C-D0D5F8B2E4C0}" type="slidenum">
              <a:rPr lang="x-none" smtClean="0"/>
              <a:pPr/>
              <a:t>60</a:t>
            </a:fld>
            <a:endParaRPr lang="en-US" smtClean="0"/>
          </a:p>
        </p:txBody>
      </p:sp>
      <p:pic>
        <p:nvPicPr>
          <p:cNvPr id="5120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1205" name="AutoShape 3"/>
          <p:cNvSpPr>
            <a:spLocks noChangeArrowheads="1"/>
          </p:cNvSpPr>
          <p:nvPr/>
        </p:nvSpPr>
        <p:spPr bwMode="auto">
          <a:xfrm>
            <a:off x="1192213" y="429260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1130500" name="AutoShape 4"/>
          <p:cNvSpPr>
            <a:spLocks noChangeArrowheads="1"/>
          </p:cNvSpPr>
          <p:nvPr/>
        </p:nvSpPr>
        <p:spPr bwMode="auto">
          <a:xfrm>
            <a:off x="395288" y="1258888"/>
            <a:ext cx="1941512" cy="1187450"/>
          </a:xfrm>
          <a:prstGeom prst="cloudCallout">
            <a:avLst>
              <a:gd name="adj1" fmla="val 65861"/>
              <a:gd name="adj2" fmla="val 43315"/>
            </a:avLst>
          </a:prstGeom>
          <a:solidFill>
            <a:srgbClr val="FF33CC">
              <a:alpha val="30196"/>
            </a:srgbClr>
          </a:solidFill>
          <a:ln w="38100">
            <a:solidFill>
              <a:schemeClr val="tx1"/>
            </a:solidFill>
            <a:round/>
            <a:headEnd/>
            <a:tailEnd/>
          </a:ln>
        </p:spPr>
        <p:txBody>
          <a:bodyPr anchor="ctr"/>
          <a:lstStyle/>
          <a:p>
            <a:pPr algn="ctr"/>
            <a:endParaRPr lang="en-US" sz="3600" b="0" dirty="0">
              <a:latin typeface="Arial" pitchFamily="34" charset="0"/>
            </a:endParaRPr>
          </a:p>
        </p:txBody>
      </p:sp>
      <p:sp>
        <p:nvSpPr>
          <p:cNvPr id="51207" name="Rectangle 5"/>
          <p:cNvSpPr>
            <a:spLocks noGrp="1" noChangeArrowheads="1"/>
          </p:cNvSpPr>
          <p:nvPr>
            <p:ph type="title"/>
          </p:nvPr>
        </p:nvSpPr>
        <p:spPr/>
        <p:txBody>
          <a:bodyPr/>
          <a:lstStyle/>
          <a:p>
            <a:r>
              <a:rPr lang="en-US" sz="4000" smtClean="0"/>
              <a:t>Processor Issues Load Request</a:t>
            </a:r>
          </a:p>
        </p:txBody>
      </p:sp>
      <p:grpSp>
        <p:nvGrpSpPr>
          <p:cNvPr id="51208" name="Group 6"/>
          <p:cNvGrpSpPr>
            <a:grpSpLocks/>
          </p:cNvGrpSpPr>
          <p:nvPr/>
        </p:nvGrpSpPr>
        <p:grpSpPr bwMode="auto">
          <a:xfrm>
            <a:off x="3732213" y="2495550"/>
            <a:ext cx="1130300" cy="1173163"/>
            <a:chOff x="2496" y="2725"/>
            <a:chExt cx="712" cy="739"/>
          </a:xfrm>
        </p:grpSpPr>
        <p:sp>
          <p:nvSpPr>
            <p:cNvPr id="51238" name="Rectangle 7"/>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1239" name="Freeform 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grpSp>
          <p:nvGrpSpPr>
            <p:cNvPr id="51240" name="Group 9"/>
            <p:cNvGrpSpPr>
              <a:grpSpLocks/>
            </p:cNvGrpSpPr>
            <p:nvPr/>
          </p:nvGrpSpPr>
          <p:grpSpPr bwMode="auto">
            <a:xfrm>
              <a:off x="3072" y="2832"/>
              <a:ext cx="136" cy="632"/>
              <a:chOff x="3072" y="2832"/>
              <a:chExt cx="136" cy="632"/>
            </a:xfrm>
          </p:grpSpPr>
          <p:sp>
            <p:nvSpPr>
              <p:cNvPr id="51245" name="Freeform 1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46" name="Freeform 1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47" name="Freeform 1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1241" name="Group 13"/>
            <p:cNvGrpSpPr>
              <a:grpSpLocks/>
            </p:cNvGrpSpPr>
            <p:nvPr/>
          </p:nvGrpSpPr>
          <p:grpSpPr bwMode="auto">
            <a:xfrm flipH="1">
              <a:off x="2496" y="2832"/>
              <a:ext cx="136" cy="632"/>
              <a:chOff x="3072" y="2832"/>
              <a:chExt cx="136" cy="632"/>
            </a:xfrm>
          </p:grpSpPr>
          <p:sp>
            <p:nvSpPr>
              <p:cNvPr id="51242" name="Freeform 1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43" name="Freeform 1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44" name="Freeform 1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51209" name="Group 17"/>
          <p:cNvGrpSpPr>
            <a:grpSpLocks/>
          </p:cNvGrpSpPr>
          <p:nvPr/>
        </p:nvGrpSpPr>
        <p:grpSpPr bwMode="auto">
          <a:xfrm>
            <a:off x="1757363" y="2441575"/>
            <a:ext cx="1358900" cy="1282700"/>
            <a:chOff x="1008" y="2720"/>
            <a:chExt cx="856" cy="808"/>
          </a:xfrm>
        </p:grpSpPr>
        <p:sp>
          <p:nvSpPr>
            <p:cNvPr id="51229" name="Rectangle 18"/>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1230" name="Freeform 1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31" name="Freeform 2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32" name="Freeform 2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33" name="Freeform 2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1234" name="Freeform 2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1235" name="Freeform 2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36" name="Freeform 2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37" name="Freeform 2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1210" name="Group 27"/>
          <p:cNvGrpSpPr>
            <a:grpSpLocks/>
          </p:cNvGrpSpPr>
          <p:nvPr/>
        </p:nvGrpSpPr>
        <p:grpSpPr bwMode="auto">
          <a:xfrm flipH="1">
            <a:off x="5480050" y="2441575"/>
            <a:ext cx="1358900" cy="1282700"/>
            <a:chOff x="1008" y="2720"/>
            <a:chExt cx="856" cy="808"/>
          </a:xfrm>
        </p:grpSpPr>
        <p:sp>
          <p:nvSpPr>
            <p:cNvPr id="51220" name="Rectangle 28"/>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1221" name="Freeform 2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22" name="Freeform 3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23" name="Freeform 3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24" name="Freeform 3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1225" name="Freeform 3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1226" name="Freeform 3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27" name="Freeform 3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228" name="Freeform 3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30533" name="AutoShape 37"/>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1212" name="Rectangle 38"/>
          <p:cNvSpPr>
            <a:spLocks noChangeArrowheads="1"/>
          </p:cNvSpPr>
          <p:nvPr/>
        </p:nvSpPr>
        <p:spPr bwMode="auto">
          <a:xfrm>
            <a:off x="19192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1213" name="Rectangle 39"/>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1214" name="AutoShape 40"/>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1215" name="Rectangle 41"/>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1216" name="Rectangle 42"/>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1217" name="Rectangle 43"/>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dirty="0">
                <a:solidFill>
                  <a:schemeClr val="bg1"/>
                </a:solidFill>
                <a:latin typeface="Arial" pitchFamily="34" charset="0"/>
              </a:rPr>
              <a:t>data</a:t>
            </a:r>
          </a:p>
        </p:txBody>
      </p:sp>
      <p:sp>
        <p:nvSpPr>
          <p:cNvPr id="1130540" name="AutoShape 44"/>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p>
            <a:pPr algn="r"/>
            <a:endParaRPr lang="en-US" b="0" dirty="0">
              <a:latin typeface="Arial" pitchFamily="34" charset="0"/>
            </a:endParaRPr>
          </a:p>
        </p:txBody>
      </p:sp>
      <p:sp>
        <p:nvSpPr>
          <p:cNvPr id="1130541" name="Rectangle 45"/>
          <p:cNvSpPr>
            <a:spLocks noChangeArrowheads="1"/>
          </p:cNvSpPr>
          <p:nvPr/>
        </p:nvSpPr>
        <p:spPr bwMode="auto">
          <a:xfrm>
            <a:off x="857250" y="1574800"/>
            <a:ext cx="1033463" cy="457200"/>
          </a:xfrm>
          <a:prstGeom prst="rect">
            <a:avLst/>
          </a:prstGeom>
          <a:noFill/>
          <a:ln w="9525">
            <a:noFill/>
            <a:miter lim="800000"/>
            <a:headEnd/>
            <a:tailEnd/>
          </a:ln>
        </p:spPr>
        <p:txBody>
          <a:bodyPr wrap="none">
            <a:spAutoFit/>
          </a:bodyPr>
          <a:lstStyle/>
          <a:p>
            <a:pPr algn="ctr"/>
            <a:r>
              <a:rPr lang="en-US" sz="2400" b="0" dirty="0">
                <a:latin typeface="Arial" pitchFamily="34" charset="0"/>
              </a:rPr>
              <a:t>load x</a:t>
            </a:r>
          </a:p>
        </p:txBody>
      </p:sp>
    </p:spTree>
    <p:extLst>
      <p:ext uri="{BB962C8B-B14F-4D97-AF65-F5344CB8AC3E}">
        <p14:creationId xmlns:p14="http://schemas.microsoft.com/office/powerpoint/2010/main" val="369751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0500"/>
                                        </p:tgtEl>
                                        <p:attrNameLst>
                                          <p:attrName>style.visibility</p:attrName>
                                        </p:attrNameLst>
                                      </p:cBhvr>
                                      <p:to>
                                        <p:strVal val="visible"/>
                                      </p:to>
                                    </p:set>
                                    <p:animEffect transition="in" filter="blinds(horizontal)">
                                      <p:cBhvr>
                                        <p:cTn id="7" dur="500"/>
                                        <p:tgtEl>
                                          <p:spTgt spid="11305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0541"/>
                                        </p:tgtEl>
                                        <p:attrNameLst>
                                          <p:attrName>style.visibility</p:attrName>
                                        </p:attrNameLst>
                                      </p:cBhvr>
                                      <p:to>
                                        <p:strVal val="visible"/>
                                      </p:to>
                                    </p:set>
                                    <p:animEffect transition="in" filter="blinds(horizontal)">
                                      <p:cBhvr>
                                        <p:cTn id="10" dur="500"/>
                                        <p:tgtEl>
                                          <p:spTgt spid="11305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0540"/>
                                        </p:tgtEl>
                                        <p:attrNameLst>
                                          <p:attrName>style.visibility</p:attrName>
                                        </p:attrNameLst>
                                      </p:cBhvr>
                                      <p:to>
                                        <p:strVal val="visible"/>
                                      </p:to>
                                    </p:set>
                                    <p:animEffect transition="in" filter="blinds(horizontal)">
                                      <p:cBhvr>
                                        <p:cTn id="13" dur="500"/>
                                        <p:tgtEl>
                                          <p:spTgt spid="11305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30533"/>
                                        </p:tgtEl>
                                        <p:attrNameLst>
                                          <p:attrName>style.visibility</p:attrName>
                                        </p:attrNameLst>
                                      </p:cBhvr>
                                      <p:to>
                                        <p:strVal val="visible"/>
                                      </p:to>
                                    </p:set>
                                    <p:animEffect transition="in" filter="blinds(horizontal)">
                                      <p:cBhvr>
                                        <p:cTn id="16" dur="500"/>
                                        <p:tgtEl>
                                          <p:spTgt spid="1130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animBg="1"/>
      <p:bldP spid="1130533" grpId="0" animBg="1"/>
      <p:bldP spid="1130540" grpId="0" animBg="1"/>
      <p:bldP spid="113054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Art of Multiprocessor Programming</a:t>
            </a:r>
          </a:p>
        </p:txBody>
      </p:sp>
      <p:sp>
        <p:nvSpPr>
          <p:cNvPr id="52227" name="Slide Number Placeholder 4"/>
          <p:cNvSpPr>
            <a:spLocks noGrp="1"/>
          </p:cNvSpPr>
          <p:nvPr>
            <p:ph type="sldNum" sz="quarter" idx="11"/>
          </p:nvPr>
        </p:nvSpPr>
        <p:spPr>
          <a:noFill/>
        </p:spPr>
        <p:txBody>
          <a:bodyPr/>
          <a:lstStyle/>
          <a:p>
            <a:fld id="{B399A7B6-6ACF-417A-BB7F-5D89E46348C7}" type="slidenum">
              <a:rPr lang="x-none" smtClean="0"/>
              <a:pPr/>
              <a:t>61</a:t>
            </a:fld>
            <a:endParaRPr lang="en-US" smtClean="0"/>
          </a:p>
        </p:txBody>
      </p:sp>
      <p:pic>
        <p:nvPicPr>
          <p:cNvPr id="5222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2229" name="Rectangle 3"/>
          <p:cNvSpPr>
            <a:spLocks noChangeArrowheads="1"/>
          </p:cNvSpPr>
          <p:nvPr/>
        </p:nvSpPr>
        <p:spPr bwMode="auto">
          <a:xfrm>
            <a:off x="1808163" y="3863975"/>
            <a:ext cx="1203325" cy="385763"/>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2230" name="AutoShape 4"/>
          <p:cNvSpPr>
            <a:spLocks noChangeArrowheads="1"/>
          </p:cNvSpPr>
          <p:nvPr/>
        </p:nvSpPr>
        <p:spPr bwMode="auto">
          <a:xfrm>
            <a:off x="117633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r"/>
            <a:r>
              <a:rPr lang="en-US" sz="2000" b="0" dirty="0">
                <a:solidFill>
                  <a:schemeClr val="tx2"/>
                </a:solidFill>
                <a:latin typeface="Arial" pitchFamily="34" charset="0"/>
              </a:rPr>
              <a:t>Bus</a:t>
            </a:r>
          </a:p>
        </p:txBody>
      </p:sp>
      <p:sp>
        <p:nvSpPr>
          <p:cNvPr id="52231" name="Rectangle 5"/>
          <p:cNvSpPr>
            <a:spLocks noGrp="1" noChangeArrowheads="1"/>
          </p:cNvSpPr>
          <p:nvPr>
            <p:ph type="title"/>
          </p:nvPr>
        </p:nvSpPr>
        <p:spPr/>
        <p:txBody>
          <a:bodyPr/>
          <a:lstStyle/>
          <a:p>
            <a:r>
              <a:rPr lang="en-US" smtClean="0"/>
              <a:t>Memory Responds</a:t>
            </a:r>
          </a:p>
        </p:txBody>
      </p:sp>
      <p:grpSp>
        <p:nvGrpSpPr>
          <p:cNvPr id="52232" name="Group 6"/>
          <p:cNvGrpSpPr>
            <a:grpSpLocks/>
          </p:cNvGrpSpPr>
          <p:nvPr/>
        </p:nvGrpSpPr>
        <p:grpSpPr bwMode="auto">
          <a:xfrm>
            <a:off x="3732213" y="2495550"/>
            <a:ext cx="1130300" cy="1173163"/>
            <a:chOff x="2496" y="2725"/>
            <a:chExt cx="712" cy="739"/>
          </a:xfrm>
        </p:grpSpPr>
        <p:sp>
          <p:nvSpPr>
            <p:cNvPr id="52264" name="Rectangle 7"/>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2265" name="Freeform 8"/>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grpSp>
          <p:nvGrpSpPr>
            <p:cNvPr id="52266" name="Group 9"/>
            <p:cNvGrpSpPr>
              <a:grpSpLocks/>
            </p:cNvGrpSpPr>
            <p:nvPr/>
          </p:nvGrpSpPr>
          <p:grpSpPr bwMode="auto">
            <a:xfrm>
              <a:off x="3072" y="2832"/>
              <a:ext cx="136" cy="632"/>
              <a:chOff x="3072" y="2832"/>
              <a:chExt cx="136" cy="632"/>
            </a:xfrm>
          </p:grpSpPr>
          <p:sp>
            <p:nvSpPr>
              <p:cNvPr id="52271" name="Freeform 10"/>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72" name="Freeform 11"/>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73" name="Freeform 12"/>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2267" name="Group 13"/>
            <p:cNvGrpSpPr>
              <a:grpSpLocks/>
            </p:cNvGrpSpPr>
            <p:nvPr/>
          </p:nvGrpSpPr>
          <p:grpSpPr bwMode="auto">
            <a:xfrm flipH="1">
              <a:off x="2496" y="2832"/>
              <a:ext cx="136" cy="632"/>
              <a:chOff x="3072" y="2832"/>
              <a:chExt cx="136" cy="632"/>
            </a:xfrm>
          </p:grpSpPr>
          <p:sp>
            <p:nvSpPr>
              <p:cNvPr id="52268" name="Freeform 1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69" name="Freeform 1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70" name="Freeform 1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52233" name="Group 17"/>
          <p:cNvGrpSpPr>
            <a:grpSpLocks/>
          </p:cNvGrpSpPr>
          <p:nvPr/>
        </p:nvGrpSpPr>
        <p:grpSpPr bwMode="auto">
          <a:xfrm>
            <a:off x="1757363" y="2441575"/>
            <a:ext cx="1358900" cy="1282700"/>
            <a:chOff x="1008" y="2720"/>
            <a:chExt cx="856" cy="808"/>
          </a:xfrm>
        </p:grpSpPr>
        <p:sp>
          <p:nvSpPr>
            <p:cNvPr id="52255" name="Rectangle 18"/>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2256" name="Freeform 1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7" name="Freeform 2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8" name="Freeform 2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9" name="Freeform 2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2260" name="Freeform 2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2261" name="Freeform 2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62" name="Freeform 2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63" name="Freeform 2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2234" name="Group 27"/>
          <p:cNvGrpSpPr>
            <a:grpSpLocks/>
          </p:cNvGrpSpPr>
          <p:nvPr/>
        </p:nvGrpSpPr>
        <p:grpSpPr bwMode="auto">
          <a:xfrm flipH="1">
            <a:off x="5480050" y="2441575"/>
            <a:ext cx="1358900" cy="1282700"/>
            <a:chOff x="1008" y="2720"/>
            <a:chExt cx="856" cy="808"/>
          </a:xfrm>
        </p:grpSpPr>
        <p:sp>
          <p:nvSpPr>
            <p:cNvPr id="52246" name="Rectangle 28"/>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2247" name="Freeform 29"/>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48" name="Freeform 30"/>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49" name="Freeform 31"/>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0" name="Freeform 32"/>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2251" name="Freeform 33"/>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2252" name="Freeform 34"/>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3" name="Freeform 35"/>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254" name="Freeform 36"/>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32581" name="AutoShape 37"/>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2236" name="Rectangle 38"/>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2237" name="AutoShape 39"/>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2238" name="Rectangle 40"/>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2239" name="Rectangle 41"/>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2240" name="Rectangle 42"/>
          <p:cNvSpPr>
            <a:spLocks noChangeArrowheads="1"/>
          </p:cNvSpPr>
          <p:nvPr/>
        </p:nvSpPr>
        <p:spPr bwMode="auto">
          <a:xfrm>
            <a:off x="5905500" y="5483225"/>
            <a:ext cx="1203325" cy="385763"/>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grpSp>
        <p:nvGrpSpPr>
          <p:cNvPr id="7" name="Group 43"/>
          <p:cNvGrpSpPr>
            <a:grpSpLocks/>
          </p:cNvGrpSpPr>
          <p:nvPr/>
        </p:nvGrpSpPr>
        <p:grpSpPr bwMode="auto">
          <a:xfrm>
            <a:off x="411163" y="4738688"/>
            <a:ext cx="1941512" cy="1187450"/>
            <a:chOff x="259" y="2985"/>
            <a:chExt cx="1223" cy="748"/>
          </a:xfrm>
        </p:grpSpPr>
        <p:sp>
          <p:nvSpPr>
            <p:cNvPr id="52244" name="AutoShape 44"/>
            <p:cNvSpPr>
              <a:spLocks noChangeArrowheads="1"/>
            </p:cNvSpPr>
            <p:nvPr/>
          </p:nvSpPr>
          <p:spPr bwMode="auto">
            <a:xfrm>
              <a:off x="259" y="2985"/>
              <a:ext cx="1223" cy="748"/>
            </a:xfrm>
            <a:prstGeom prst="cloudCallout">
              <a:avLst>
                <a:gd name="adj1" fmla="val 65861"/>
                <a:gd name="adj2" fmla="val 43315"/>
              </a:avLst>
            </a:prstGeom>
            <a:solidFill>
              <a:schemeClr val="hlink">
                <a:alpha val="30196"/>
              </a:schemeClr>
            </a:solidFill>
            <a:ln w="38100">
              <a:solidFill>
                <a:schemeClr val="tx1"/>
              </a:solidFill>
              <a:round/>
              <a:headEnd/>
              <a:tailEnd/>
            </a:ln>
          </p:spPr>
          <p:txBody>
            <a:bodyPr anchor="ctr"/>
            <a:lstStyle/>
            <a:p>
              <a:pPr algn="ctr"/>
              <a:endParaRPr lang="en-US" sz="3600" b="0" dirty="0">
                <a:latin typeface="Arial" pitchFamily="34" charset="0"/>
              </a:endParaRPr>
            </a:p>
          </p:txBody>
        </p:sp>
        <p:sp>
          <p:nvSpPr>
            <p:cNvPr id="52245" name="Rectangle 45"/>
            <p:cNvSpPr>
              <a:spLocks noChangeArrowheads="1"/>
            </p:cNvSpPr>
            <p:nvPr/>
          </p:nvSpPr>
          <p:spPr bwMode="auto">
            <a:xfrm>
              <a:off x="551" y="3084"/>
              <a:ext cx="652" cy="291"/>
            </a:xfrm>
            <a:prstGeom prst="rect">
              <a:avLst/>
            </a:prstGeom>
            <a:noFill/>
            <a:ln w="9525">
              <a:noFill/>
              <a:miter lim="800000"/>
              <a:headEnd/>
              <a:tailEnd/>
            </a:ln>
          </p:spPr>
          <p:txBody>
            <a:bodyPr>
              <a:spAutoFit/>
            </a:bodyPr>
            <a:lstStyle/>
            <a:p>
              <a:pPr algn="ctr"/>
              <a:r>
                <a:rPr lang="en-US" sz="2400" b="0" dirty="0">
                  <a:latin typeface="Arial" pitchFamily="34" charset="0"/>
                </a:rPr>
                <a:t>Got it! </a:t>
              </a:r>
            </a:p>
          </p:txBody>
        </p:sp>
      </p:grpSp>
      <p:sp>
        <p:nvSpPr>
          <p:cNvPr id="1132590" name="Rectangle 46"/>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32593" name="Oval 49"/>
          <p:cNvSpPr>
            <a:spLocks noChangeArrowheads="1"/>
          </p:cNvSpPr>
          <p:nvPr/>
        </p:nvSpPr>
        <p:spPr bwMode="auto">
          <a:xfrm>
            <a:off x="1020763" y="3746500"/>
            <a:ext cx="660400" cy="660400"/>
          </a:xfrm>
          <a:prstGeom prst="ellipse">
            <a:avLst/>
          </a:prstGeom>
          <a:noFill/>
          <a:ln w="38100">
            <a:solidFill>
              <a:schemeClr val="tx1"/>
            </a:solidFill>
            <a:round/>
            <a:headEnd/>
            <a:tailEnd/>
          </a:ln>
        </p:spPr>
        <p:txBody>
          <a:bodyPr wrap="none" anchor="ctr"/>
          <a:lstStyle/>
          <a:p>
            <a:pPr algn="ctr"/>
            <a:r>
              <a:rPr lang="en-US" dirty="0">
                <a:latin typeface="Arial" pitchFamily="34" charset="0"/>
              </a:rPr>
              <a:t>E</a:t>
            </a:r>
          </a:p>
        </p:txBody>
      </p:sp>
    </p:spTree>
    <p:extLst>
      <p:ext uri="{BB962C8B-B14F-4D97-AF65-F5344CB8AC3E}">
        <p14:creationId xmlns:p14="http://schemas.microsoft.com/office/powerpoint/2010/main" val="411903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32581"/>
                                        </p:tgtEl>
                                        <p:attrNameLst>
                                          <p:attrName>style.visibility</p:attrName>
                                        </p:attrNameLst>
                                      </p:cBhvr>
                                      <p:to>
                                        <p:strVal val="visible"/>
                                      </p:to>
                                    </p:set>
                                    <p:animEffect transition="in" filter="blinds(horizontal)">
                                      <p:cBhvr>
                                        <p:cTn id="11" dur="500"/>
                                        <p:tgtEl>
                                          <p:spTgt spid="1132581"/>
                                        </p:tgtEl>
                                      </p:cBhvr>
                                    </p:animEffect>
                                  </p:childTnLst>
                                </p:cTn>
                              </p:par>
                            </p:childTnLst>
                          </p:cTn>
                        </p:par>
                        <p:par>
                          <p:cTn id="12" fill="hold">
                            <p:stCondLst>
                              <p:cond delay="1000"/>
                            </p:stCondLst>
                            <p:childTnLst>
                              <p:par>
                                <p:cTn id="13" presetID="0" presetClass="path" presetSubtype="0" accel="50000" decel="50000" fill="hold" grpId="0" nodeType="afterEffect">
                                  <p:stCondLst>
                                    <p:cond delay="0"/>
                                  </p:stCondLst>
                                  <p:childTnLst>
                                    <p:animMotion origin="layout" path="M -0.05139 0.03422 L -0.45139 -0.23445 " pathEditMode="relative" rAng="0" ptsTypes="AA">
                                      <p:cBhvr>
                                        <p:cTn id="14" dur="2000" fill="hold"/>
                                        <p:tgtEl>
                                          <p:spTgt spid="1132590"/>
                                        </p:tgtEl>
                                        <p:attrNameLst>
                                          <p:attrName>ppt_x</p:attrName>
                                          <p:attrName>ppt_y</p:attrName>
                                        </p:attrNameLst>
                                      </p:cBhvr>
                                      <p:rCtr x="-20000" y="-13400"/>
                                    </p:animMotion>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1132593"/>
                                        </p:tgtEl>
                                        <p:attrNameLst>
                                          <p:attrName>style.visibility</p:attrName>
                                        </p:attrNameLst>
                                      </p:cBhvr>
                                      <p:to>
                                        <p:strVal val="visible"/>
                                      </p:to>
                                    </p:set>
                                    <p:animEffect transition="in" filter="blinds(horizontal)">
                                      <p:cBhvr>
                                        <p:cTn id="18" dur="500"/>
                                        <p:tgtEl>
                                          <p:spTgt spid="1132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81" grpId="0" animBg="1"/>
      <p:bldP spid="1132590" grpId="0" animBg="1"/>
      <p:bldP spid="113259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Art of Multiprocessor Programming</a:t>
            </a:r>
          </a:p>
        </p:txBody>
      </p:sp>
      <p:sp>
        <p:nvSpPr>
          <p:cNvPr id="53251" name="Slide Number Placeholder 4"/>
          <p:cNvSpPr>
            <a:spLocks noGrp="1"/>
          </p:cNvSpPr>
          <p:nvPr>
            <p:ph type="sldNum" sz="quarter" idx="11"/>
          </p:nvPr>
        </p:nvSpPr>
        <p:spPr>
          <a:noFill/>
        </p:spPr>
        <p:txBody>
          <a:bodyPr/>
          <a:lstStyle/>
          <a:p>
            <a:fld id="{2CE2ACB9-C2BC-4B08-AA9A-3A6AD896A366}" type="slidenum">
              <a:rPr lang="x-none" smtClean="0"/>
              <a:pPr/>
              <a:t>62</a:t>
            </a:fld>
            <a:endParaRPr lang="en-US" smtClean="0"/>
          </a:p>
        </p:txBody>
      </p:sp>
      <p:pic>
        <p:nvPicPr>
          <p:cNvPr id="5325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3253" name="AutoShape 3"/>
          <p:cNvSpPr>
            <a:spLocks noChangeArrowheads="1"/>
          </p:cNvSpPr>
          <p:nvPr/>
        </p:nvSpPr>
        <p:spPr bwMode="auto">
          <a:xfrm>
            <a:off x="1192213"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3254" name="Rectangle 4"/>
          <p:cNvSpPr>
            <a:spLocks noGrp="1" noChangeArrowheads="1"/>
          </p:cNvSpPr>
          <p:nvPr>
            <p:ph type="title"/>
          </p:nvPr>
        </p:nvSpPr>
        <p:spPr/>
        <p:txBody>
          <a:bodyPr/>
          <a:lstStyle/>
          <a:p>
            <a:r>
              <a:rPr lang="en-US" sz="4000" smtClean="0"/>
              <a:t>Processor Issues Load Request</a:t>
            </a:r>
          </a:p>
        </p:txBody>
      </p:sp>
      <p:grpSp>
        <p:nvGrpSpPr>
          <p:cNvPr id="53255" name="Group 5"/>
          <p:cNvGrpSpPr>
            <a:grpSpLocks/>
          </p:cNvGrpSpPr>
          <p:nvPr/>
        </p:nvGrpSpPr>
        <p:grpSpPr bwMode="auto">
          <a:xfrm>
            <a:off x="1757363" y="2441575"/>
            <a:ext cx="1358900" cy="1282700"/>
            <a:chOff x="1008" y="2720"/>
            <a:chExt cx="856" cy="808"/>
          </a:xfrm>
        </p:grpSpPr>
        <p:sp>
          <p:nvSpPr>
            <p:cNvPr id="53287" name="Rectangle 6"/>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3288" name="Freeform 7"/>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9" name="Freeform 8"/>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90" name="Freeform 9"/>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91" name="Freeform 10"/>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3292" name="Freeform 11"/>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3293" name="Freeform 12"/>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94" name="Freeform 13"/>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95" name="Freeform 14"/>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3256" name="Group 15"/>
          <p:cNvGrpSpPr>
            <a:grpSpLocks/>
          </p:cNvGrpSpPr>
          <p:nvPr/>
        </p:nvGrpSpPr>
        <p:grpSpPr bwMode="auto">
          <a:xfrm flipH="1">
            <a:off x="5480050" y="2441575"/>
            <a:ext cx="1358900" cy="1282700"/>
            <a:chOff x="1008" y="2720"/>
            <a:chExt cx="856" cy="808"/>
          </a:xfrm>
        </p:grpSpPr>
        <p:sp>
          <p:nvSpPr>
            <p:cNvPr id="53278" name="Rectangle 16"/>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3279" name="Freeform 17"/>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0" name="Freeform 18"/>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1" name="Freeform 19"/>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2" name="Freeform 20"/>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3283" name="Freeform 21"/>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3284" name="Freeform 22"/>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5" name="Freeform 23"/>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86" name="Freeform 24"/>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34617" name="AutoShape 25"/>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3258" name="Rectangle 26"/>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3259" name="AutoShape 27"/>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3260" name="Rectangle 2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3261" name="Rectangle 29"/>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grpSp>
        <p:nvGrpSpPr>
          <p:cNvPr id="53262" name="Group 30"/>
          <p:cNvGrpSpPr>
            <a:grpSpLocks/>
          </p:cNvGrpSpPr>
          <p:nvPr/>
        </p:nvGrpSpPr>
        <p:grpSpPr bwMode="auto">
          <a:xfrm>
            <a:off x="3732213" y="2495550"/>
            <a:ext cx="1130300" cy="1173163"/>
            <a:chOff x="2496" y="2725"/>
            <a:chExt cx="712" cy="739"/>
          </a:xfrm>
        </p:grpSpPr>
        <p:sp>
          <p:nvSpPr>
            <p:cNvPr id="53268" name="Rectangle 31"/>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3269" name="Freeform 32"/>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53270" name="Group 33"/>
            <p:cNvGrpSpPr>
              <a:grpSpLocks/>
            </p:cNvGrpSpPr>
            <p:nvPr/>
          </p:nvGrpSpPr>
          <p:grpSpPr bwMode="auto">
            <a:xfrm>
              <a:off x="3072" y="2832"/>
              <a:ext cx="136" cy="632"/>
              <a:chOff x="3072" y="2832"/>
              <a:chExt cx="136" cy="632"/>
            </a:xfrm>
          </p:grpSpPr>
          <p:sp>
            <p:nvSpPr>
              <p:cNvPr id="53275" name="Freeform 34"/>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76" name="Freeform 35"/>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77" name="Freeform 36"/>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3271" name="Group 37"/>
            <p:cNvGrpSpPr>
              <a:grpSpLocks/>
            </p:cNvGrpSpPr>
            <p:nvPr/>
          </p:nvGrpSpPr>
          <p:grpSpPr bwMode="auto">
            <a:xfrm flipH="1">
              <a:off x="2496" y="2832"/>
              <a:ext cx="136" cy="632"/>
              <a:chOff x="3072" y="2832"/>
              <a:chExt cx="136" cy="632"/>
            </a:xfrm>
          </p:grpSpPr>
          <p:sp>
            <p:nvSpPr>
              <p:cNvPr id="53272" name="Freeform 3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73" name="Freeform 3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274" name="Freeform 4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53263" name="Rectangle 41"/>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34634" name="AutoShape 42"/>
          <p:cNvSpPr>
            <a:spLocks noChangeArrowheads="1"/>
          </p:cNvSpPr>
          <p:nvPr/>
        </p:nvSpPr>
        <p:spPr bwMode="auto">
          <a:xfrm>
            <a:off x="4119563" y="3657600"/>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p>
            <a:pPr algn="r"/>
            <a:endParaRPr lang="en-US" b="0" dirty="0">
              <a:latin typeface="Arial" pitchFamily="34" charset="0"/>
            </a:endParaRPr>
          </a:p>
        </p:txBody>
      </p:sp>
      <p:sp>
        <p:nvSpPr>
          <p:cNvPr id="53265" name="Rectangle 43"/>
          <p:cNvSpPr>
            <a:spLocks noChangeArrowheads="1"/>
          </p:cNvSpPr>
          <p:nvPr/>
        </p:nvSpPr>
        <p:spPr bwMode="auto">
          <a:xfrm>
            <a:off x="5930900" y="5476875"/>
            <a:ext cx="1203325" cy="385763"/>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34637" name="AutoShape 45"/>
          <p:cNvSpPr>
            <a:spLocks noChangeArrowheads="1"/>
          </p:cNvSpPr>
          <p:nvPr/>
        </p:nvSpPr>
        <p:spPr bwMode="auto">
          <a:xfrm>
            <a:off x="1919288" y="1290638"/>
            <a:ext cx="1941512" cy="1187450"/>
          </a:xfrm>
          <a:prstGeom prst="cloudCallout">
            <a:avLst>
              <a:gd name="adj1" fmla="val 65861"/>
              <a:gd name="adj2" fmla="val 43315"/>
            </a:avLst>
          </a:prstGeom>
          <a:solidFill>
            <a:srgbClr val="FF3300">
              <a:alpha val="30196"/>
            </a:srgbClr>
          </a:solidFill>
          <a:ln w="38100">
            <a:solidFill>
              <a:schemeClr val="tx1"/>
            </a:solidFill>
            <a:round/>
            <a:headEnd/>
            <a:tailEnd/>
          </a:ln>
        </p:spPr>
        <p:txBody>
          <a:bodyPr anchor="ctr"/>
          <a:lstStyle/>
          <a:p>
            <a:pPr algn="ctr"/>
            <a:r>
              <a:rPr lang="en-US" sz="2800" b="0" dirty="0">
                <a:latin typeface="Arial" pitchFamily="34" charset="0"/>
              </a:rPr>
              <a:t>Load x</a:t>
            </a:r>
          </a:p>
        </p:txBody>
      </p:sp>
      <p:sp>
        <p:nvSpPr>
          <p:cNvPr id="53267" name="Oval 48"/>
          <p:cNvSpPr>
            <a:spLocks noChangeArrowheads="1"/>
          </p:cNvSpPr>
          <p:nvPr/>
        </p:nvSpPr>
        <p:spPr bwMode="auto">
          <a:xfrm>
            <a:off x="1020763" y="3760788"/>
            <a:ext cx="660400" cy="660400"/>
          </a:xfrm>
          <a:prstGeom prst="ellipse">
            <a:avLst/>
          </a:prstGeom>
          <a:noFill/>
          <a:ln w="38100">
            <a:solidFill>
              <a:schemeClr val="tx1"/>
            </a:solidFill>
            <a:round/>
            <a:headEnd/>
            <a:tailEnd/>
          </a:ln>
        </p:spPr>
        <p:txBody>
          <a:bodyPr wrap="none" anchor="ctr"/>
          <a:lstStyle/>
          <a:p>
            <a:pPr algn="ctr"/>
            <a:r>
              <a:rPr lang="en-US" dirty="0">
                <a:latin typeface="Arial" pitchFamily="34" charset="0"/>
              </a:rPr>
              <a:t>E</a:t>
            </a:r>
          </a:p>
        </p:txBody>
      </p:sp>
    </p:spTree>
    <p:extLst>
      <p:ext uri="{BB962C8B-B14F-4D97-AF65-F5344CB8AC3E}">
        <p14:creationId xmlns:p14="http://schemas.microsoft.com/office/powerpoint/2010/main" val="420598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4637"/>
                                        </p:tgtEl>
                                        <p:attrNameLst>
                                          <p:attrName>style.visibility</p:attrName>
                                        </p:attrNameLst>
                                      </p:cBhvr>
                                      <p:to>
                                        <p:strVal val="visible"/>
                                      </p:to>
                                    </p:set>
                                    <p:animEffect transition="in" filter="blinds(horizontal)">
                                      <p:cBhvr>
                                        <p:cTn id="7" dur="500"/>
                                        <p:tgtEl>
                                          <p:spTgt spid="113463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34634"/>
                                        </p:tgtEl>
                                        <p:attrNameLst>
                                          <p:attrName>style.visibility</p:attrName>
                                        </p:attrNameLst>
                                      </p:cBhvr>
                                      <p:to>
                                        <p:strVal val="visible"/>
                                      </p:to>
                                    </p:set>
                                    <p:animEffect transition="in" filter="blinds(horizontal)">
                                      <p:cBhvr>
                                        <p:cTn id="11" dur="500"/>
                                        <p:tgtEl>
                                          <p:spTgt spid="113463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34617"/>
                                        </p:tgtEl>
                                        <p:attrNameLst>
                                          <p:attrName>style.visibility</p:attrName>
                                        </p:attrNameLst>
                                      </p:cBhvr>
                                      <p:to>
                                        <p:strVal val="visible"/>
                                      </p:to>
                                    </p:set>
                                    <p:animEffect transition="in" filter="blinds(horizontal)">
                                      <p:cBhvr>
                                        <p:cTn id="14" dur="500"/>
                                        <p:tgtEl>
                                          <p:spTgt spid="1134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617" grpId="0" animBg="1"/>
      <p:bldP spid="1134634" grpId="0" animBg="1"/>
      <p:bldP spid="113463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Art of Multiprocessor Programming</a:t>
            </a:r>
          </a:p>
        </p:txBody>
      </p:sp>
      <p:sp>
        <p:nvSpPr>
          <p:cNvPr id="54275" name="Slide Number Placeholder 4"/>
          <p:cNvSpPr>
            <a:spLocks noGrp="1"/>
          </p:cNvSpPr>
          <p:nvPr>
            <p:ph type="sldNum" sz="quarter" idx="11"/>
          </p:nvPr>
        </p:nvSpPr>
        <p:spPr>
          <a:noFill/>
        </p:spPr>
        <p:txBody>
          <a:bodyPr/>
          <a:lstStyle/>
          <a:p>
            <a:fld id="{7F5A9382-C8C1-45DF-8554-601DD1463803}" type="slidenum">
              <a:rPr lang="x-none" smtClean="0"/>
              <a:pPr/>
              <a:t>63</a:t>
            </a:fld>
            <a:endParaRPr lang="en-US" smtClean="0"/>
          </a:p>
        </p:txBody>
      </p:sp>
      <p:pic>
        <p:nvPicPr>
          <p:cNvPr id="542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4277" name="AutoShape 3"/>
          <p:cNvSpPr>
            <a:spLocks noChangeArrowheads="1"/>
          </p:cNvSpPr>
          <p:nvPr/>
        </p:nvSpPr>
        <p:spPr bwMode="auto">
          <a:xfrm>
            <a:off x="117633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r"/>
            <a:r>
              <a:rPr lang="en-US" sz="2000" b="0" dirty="0">
                <a:solidFill>
                  <a:schemeClr val="tx2"/>
                </a:solidFill>
                <a:latin typeface="Arial" pitchFamily="34" charset="0"/>
              </a:rPr>
              <a:t>Bus</a:t>
            </a:r>
          </a:p>
        </p:txBody>
      </p:sp>
      <p:sp>
        <p:nvSpPr>
          <p:cNvPr id="54278" name="Rectangle 4"/>
          <p:cNvSpPr>
            <a:spLocks noGrp="1" noChangeArrowheads="1"/>
          </p:cNvSpPr>
          <p:nvPr>
            <p:ph type="title"/>
          </p:nvPr>
        </p:nvSpPr>
        <p:spPr/>
        <p:txBody>
          <a:bodyPr/>
          <a:lstStyle/>
          <a:p>
            <a:r>
              <a:rPr lang="en-US" smtClean="0"/>
              <a:t>Other Processor Responds</a:t>
            </a:r>
          </a:p>
        </p:txBody>
      </p:sp>
      <p:grpSp>
        <p:nvGrpSpPr>
          <p:cNvPr id="54279" name="Group 5"/>
          <p:cNvGrpSpPr>
            <a:grpSpLocks/>
          </p:cNvGrpSpPr>
          <p:nvPr/>
        </p:nvGrpSpPr>
        <p:grpSpPr bwMode="auto">
          <a:xfrm>
            <a:off x="3732213" y="2495550"/>
            <a:ext cx="1130300" cy="1173163"/>
            <a:chOff x="2496" y="2725"/>
            <a:chExt cx="712" cy="739"/>
          </a:xfrm>
        </p:grpSpPr>
        <p:sp>
          <p:nvSpPr>
            <p:cNvPr id="54313" name="Rectangle 6"/>
            <p:cNvSpPr>
              <a:spLocks noChangeArrowheads="1"/>
            </p:cNvSpPr>
            <p:nvPr/>
          </p:nvSpPr>
          <p:spPr bwMode="auto">
            <a:xfrm>
              <a:off x="2592" y="3312"/>
              <a:ext cx="528" cy="144"/>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4314" name="Freeform 7"/>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grpSp>
          <p:nvGrpSpPr>
            <p:cNvPr id="54315" name="Group 8"/>
            <p:cNvGrpSpPr>
              <a:grpSpLocks/>
            </p:cNvGrpSpPr>
            <p:nvPr/>
          </p:nvGrpSpPr>
          <p:grpSpPr bwMode="auto">
            <a:xfrm>
              <a:off x="3072" y="2832"/>
              <a:ext cx="136" cy="632"/>
              <a:chOff x="3072" y="2832"/>
              <a:chExt cx="136" cy="632"/>
            </a:xfrm>
          </p:grpSpPr>
          <p:sp>
            <p:nvSpPr>
              <p:cNvPr id="54320" name="Freeform 9"/>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21" name="Freeform 10"/>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22" name="Freeform 11"/>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4316" name="Group 12"/>
            <p:cNvGrpSpPr>
              <a:grpSpLocks/>
            </p:cNvGrpSpPr>
            <p:nvPr/>
          </p:nvGrpSpPr>
          <p:grpSpPr bwMode="auto">
            <a:xfrm flipH="1">
              <a:off x="2496" y="2832"/>
              <a:ext cx="136" cy="632"/>
              <a:chOff x="3072" y="2832"/>
              <a:chExt cx="136" cy="632"/>
            </a:xfrm>
          </p:grpSpPr>
          <p:sp>
            <p:nvSpPr>
              <p:cNvPr id="54317" name="Freeform 1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18" name="Freeform 1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19" name="Freeform 1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54280" name="Group 16"/>
          <p:cNvGrpSpPr>
            <a:grpSpLocks/>
          </p:cNvGrpSpPr>
          <p:nvPr/>
        </p:nvGrpSpPr>
        <p:grpSpPr bwMode="auto">
          <a:xfrm>
            <a:off x="1757363" y="2441575"/>
            <a:ext cx="1358900" cy="1282700"/>
            <a:chOff x="1008" y="2720"/>
            <a:chExt cx="856" cy="808"/>
          </a:xfrm>
        </p:grpSpPr>
        <p:sp>
          <p:nvSpPr>
            <p:cNvPr id="54304" name="Rectangle 17"/>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4305" name="Freeform 1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06" name="Freeform 1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07" name="Freeform 2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08" name="Freeform 2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4309" name="Freeform 2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4310" name="Freeform 2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11" name="Freeform 2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12" name="Freeform 2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4281" name="Group 26"/>
          <p:cNvGrpSpPr>
            <a:grpSpLocks/>
          </p:cNvGrpSpPr>
          <p:nvPr/>
        </p:nvGrpSpPr>
        <p:grpSpPr bwMode="auto">
          <a:xfrm flipH="1">
            <a:off x="5480050" y="2441575"/>
            <a:ext cx="1358900" cy="1282700"/>
            <a:chOff x="1008" y="2720"/>
            <a:chExt cx="856" cy="808"/>
          </a:xfrm>
        </p:grpSpPr>
        <p:sp>
          <p:nvSpPr>
            <p:cNvPr id="54295" name="Rectangle 27"/>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4296" name="Freeform 2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297" name="Freeform 2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298" name="Freeform 3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299" name="Freeform 3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4300" name="Freeform 3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4301" name="Freeform 3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02" name="Freeform 3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4303" name="Freeform 3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54282" name="Rectangle 36"/>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4283" name="AutoShape 37"/>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4284" name="Rectangle 3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4285" name="Rectangle 39"/>
          <p:cNvSpPr>
            <a:spLocks noChangeArrowheads="1"/>
          </p:cNvSpPr>
          <p:nvPr/>
        </p:nvSpPr>
        <p:spPr bwMode="auto">
          <a:xfrm>
            <a:off x="379253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4286" name="Rectangle 40"/>
          <p:cNvSpPr>
            <a:spLocks noChangeArrowheads="1"/>
          </p:cNvSpPr>
          <p:nvPr/>
        </p:nvSpPr>
        <p:spPr bwMode="auto">
          <a:xfrm>
            <a:off x="5905500" y="5483225"/>
            <a:ext cx="1203325" cy="385763"/>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36681" name="AutoShape 41"/>
          <p:cNvSpPr>
            <a:spLocks noChangeArrowheads="1"/>
          </p:cNvSpPr>
          <p:nvPr/>
        </p:nvSpPr>
        <p:spPr bwMode="auto">
          <a:xfrm>
            <a:off x="347663" y="1354138"/>
            <a:ext cx="1941512" cy="1187450"/>
          </a:xfrm>
          <a:prstGeom prst="cloudCallout">
            <a:avLst>
              <a:gd name="adj1" fmla="val 30375"/>
              <a:gd name="adj2" fmla="val 71657"/>
            </a:avLst>
          </a:prstGeom>
          <a:solidFill>
            <a:srgbClr val="FF33CC">
              <a:alpha val="30196"/>
            </a:srgbClr>
          </a:solidFill>
          <a:ln w="38100">
            <a:solidFill>
              <a:schemeClr val="tx1"/>
            </a:solidFill>
            <a:round/>
            <a:headEnd/>
            <a:tailEnd/>
          </a:ln>
        </p:spPr>
        <p:txBody>
          <a:bodyPr anchor="ctr"/>
          <a:lstStyle/>
          <a:p>
            <a:pPr algn="ctr"/>
            <a:r>
              <a:rPr lang="en-US" sz="2400" b="0" dirty="0">
                <a:latin typeface="Arial" pitchFamily="34" charset="0"/>
              </a:rPr>
              <a:t>Got it</a:t>
            </a:r>
          </a:p>
        </p:txBody>
      </p:sp>
      <p:sp>
        <p:nvSpPr>
          <p:cNvPr id="1136682" name="Rectangle 42"/>
          <p:cNvSpPr>
            <a:spLocks noChangeArrowheads="1"/>
          </p:cNvSpPr>
          <p:nvPr/>
        </p:nvSpPr>
        <p:spPr bwMode="auto">
          <a:xfrm>
            <a:off x="1905000" y="38719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54289" name="Rectangle 43"/>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36684" name="AutoShape 44"/>
          <p:cNvSpPr>
            <a:spLocks noChangeArrowheads="1"/>
          </p:cNvSpPr>
          <p:nvPr/>
        </p:nvSpPr>
        <p:spPr bwMode="auto">
          <a:xfrm>
            <a:off x="1182688" y="4298950"/>
            <a:ext cx="6626225" cy="641350"/>
          </a:xfrm>
          <a:prstGeom prst="leftRightArrow">
            <a:avLst>
              <a:gd name="adj1" fmla="val 40102"/>
              <a:gd name="adj2" fmla="val 81458"/>
            </a:avLst>
          </a:prstGeom>
          <a:solidFill>
            <a:srgbClr val="FF33CC"/>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1136685" name="AutoShape 45"/>
          <p:cNvSpPr>
            <a:spLocks noChangeArrowheads="1"/>
          </p:cNvSpPr>
          <p:nvPr/>
        </p:nvSpPr>
        <p:spPr bwMode="auto">
          <a:xfrm>
            <a:off x="2246313" y="3657600"/>
            <a:ext cx="465137" cy="882650"/>
          </a:xfrm>
          <a:prstGeom prst="upDownArrow">
            <a:avLst>
              <a:gd name="adj1" fmla="val 50000"/>
              <a:gd name="adj2" fmla="val 37952"/>
            </a:avLst>
          </a:prstGeom>
          <a:solidFill>
            <a:srgbClr val="FF33CC"/>
          </a:solidFill>
          <a:ln w="38100">
            <a:solidFill>
              <a:schemeClr val="tx1"/>
            </a:solidFill>
            <a:miter lim="800000"/>
            <a:headEnd/>
            <a:tailEnd/>
          </a:ln>
        </p:spPr>
        <p:txBody>
          <a:bodyPr wrap="none" anchor="ctr"/>
          <a:lstStyle/>
          <a:p>
            <a:pPr algn="r"/>
            <a:endParaRPr lang="en-US" b="0" dirty="0">
              <a:latin typeface="Arial" pitchFamily="34" charset="0"/>
            </a:endParaRPr>
          </a:p>
        </p:txBody>
      </p:sp>
      <p:sp>
        <p:nvSpPr>
          <p:cNvPr id="54292" name="Oval 47"/>
          <p:cNvSpPr>
            <a:spLocks noChangeArrowheads="1"/>
          </p:cNvSpPr>
          <p:nvPr/>
        </p:nvSpPr>
        <p:spPr bwMode="auto">
          <a:xfrm>
            <a:off x="1020763" y="3746500"/>
            <a:ext cx="660400" cy="660400"/>
          </a:xfrm>
          <a:prstGeom prst="ellipse">
            <a:avLst/>
          </a:prstGeom>
          <a:noFill/>
          <a:ln w="38100">
            <a:solidFill>
              <a:schemeClr val="tx1"/>
            </a:solidFill>
            <a:round/>
            <a:headEnd/>
            <a:tailEnd/>
          </a:ln>
        </p:spPr>
        <p:txBody>
          <a:bodyPr wrap="none" anchor="ctr"/>
          <a:lstStyle/>
          <a:p>
            <a:pPr algn="ctr"/>
            <a:r>
              <a:rPr lang="en-US" dirty="0">
                <a:latin typeface="Arial" pitchFamily="34" charset="0"/>
              </a:rPr>
              <a:t>E</a:t>
            </a:r>
          </a:p>
        </p:txBody>
      </p:sp>
      <p:sp>
        <p:nvSpPr>
          <p:cNvPr id="1136688" name="Oval 48"/>
          <p:cNvSpPr>
            <a:spLocks noChangeArrowheads="1"/>
          </p:cNvSpPr>
          <p:nvPr/>
        </p:nvSpPr>
        <p:spPr bwMode="auto">
          <a:xfrm>
            <a:off x="1006475" y="3736975"/>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
        <p:nvSpPr>
          <p:cNvPr id="1136689" name="Oval 49"/>
          <p:cNvSpPr>
            <a:spLocks noChangeArrowheads="1"/>
          </p:cNvSpPr>
          <p:nvPr/>
        </p:nvSpPr>
        <p:spPr bwMode="auto">
          <a:xfrm>
            <a:off x="3213100" y="3721100"/>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Tree>
    <p:extLst>
      <p:ext uri="{BB962C8B-B14F-4D97-AF65-F5344CB8AC3E}">
        <p14:creationId xmlns:p14="http://schemas.microsoft.com/office/powerpoint/2010/main" val="331143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81"/>
                                        </p:tgtEl>
                                        <p:attrNameLst>
                                          <p:attrName>style.visibility</p:attrName>
                                        </p:attrNameLst>
                                      </p:cBhvr>
                                      <p:to>
                                        <p:strVal val="visible"/>
                                      </p:to>
                                    </p:set>
                                    <p:animEffect transition="in" filter="blinds(horizontal)">
                                      <p:cBhvr>
                                        <p:cTn id="7" dur="500"/>
                                        <p:tgtEl>
                                          <p:spTgt spid="11366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85"/>
                                        </p:tgtEl>
                                        <p:attrNameLst>
                                          <p:attrName>style.visibility</p:attrName>
                                        </p:attrNameLst>
                                      </p:cBhvr>
                                      <p:to>
                                        <p:strVal val="visible"/>
                                      </p:to>
                                    </p:set>
                                    <p:animEffect transition="in" filter="blinds(horizontal)">
                                      <p:cBhvr>
                                        <p:cTn id="10" dur="500"/>
                                        <p:tgtEl>
                                          <p:spTgt spid="11366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684"/>
                                        </p:tgtEl>
                                        <p:attrNameLst>
                                          <p:attrName>style.visibility</p:attrName>
                                        </p:attrNameLst>
                                      </p:cBhvr>
                                      <p:to>
                                        <p:strVal val="visible"/>
                                      </p:to>
                                    </p:set>
                                    <p:animEffect transition="in" filter="blinds(horizontal)">
                                      <p:cBhvr>
                                        <p:cTn id="13" dur="500"/>
                                        <p:tgtEl>
                                          <p:spTgt spid="1136684"/>
                                        </p:tgtEl>
                                      </p:cBhvr>
                                    </p:animEffect>
                                  </p:childTnLst>
                                </p:cTn>
                              </p:par>
                            </p:childTnLst>
                          </p:cTn>
                        </p:par>
                        <p:par>
                          <p:cTn id="14" fill="hold">
                            <p:stCondLst>
                              <p:cond delay="500"/>
                            </p:stCondLst>
                            <p:childTnLst>
                              <p:par>
                                <p:cTn id="15" presetID="0" presetClass="path" presetSubtype="0" accel="50000" decel="50000" fill="hold" grpId="0" nodeType="afterEffect">
                                  <p:stCondLst>
                                    <p:cond delay="0"/>
                                  </p:stCondLst>
                                  <p:childTnLst>
                                    <p:animMotion origin="layout" path="M -0.01041 0.00462 L 0.20712 0.00208 " pathEditMode="relative" rAng="0" ptsTypes="AA">
                                      <p:cBhvr>
                                        <p:cTn id="16" dur="2000" fill="hold"/>
                                        <p:tgtEl>
                                          <p:spTgt spid="1136682"/>
                                        </p:tgtEl>
                                        <p:attrNameLst>
                                          <p:attrName>ppt_x</p:attrName>
                                          <p:attrName>ppt_y</p:attrName>
                                        </p:attrNameLst>
                                      </p:cBhvr>
                                      <p:rCtr x="10900" y="-100"/>
                                    </p:animMotion>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1136688"/>
                                        </p:tgtEl>
                                        <p:attrNameLst>
                                          <p:attrName>style.visibility</p:attrName>
                                        </p:attrNameLst>
                                      </p:cBhvr>
                                      <p:to>
                                        <p:strVal val="visible"/>
                                      </p:to>
                                    </p:set>
                                    <p:animEffect transition="in" filter="blinds(horizontal)">
                                      <p:cBhvr>
                                        <p:cTn id="20" dur="500"/>
                                        <p:tgtEl>
                                          <p:spTgt spid="1136688"/>
                                        </p:tgtEl>
                                      </p:cBhvr>
                                    </p:animEffect>
                                  </p:childTnLst>
                                </p:cTn>
                              </p:par>
                            </p:childTnLst>
                          </p:cTn>
                        </p:par>
                        <p:par>
                          <p:cTn id="21" fill="hold">
                            <p:stCondLst>
                              <p:cond delay="3000"/>
                            </p:stCondLst>
                            <p:childTnLst>
                              <p:par>
                                <p:cTn id="22" presetID="3" presetClass="entr" presetSubtype="10" fill="hold" grpId="0" nodeType="afterEffect">
                                  <p:stCondLst>
                                    <p:cond delay="0"/>
                                  </p:stCondLst>
                                  <p:childTnLst>
                                    <p:set>
                                      <p:cBhvr>
                                        <p:cTn id="23" dur="1" fill="hold">
                                          <p:stCondLst>
                                            <p:cond delay="0"/>
                                          </p:stCondLst>
                                        </p:cTn>
                                        <p:tgtEl>
                                          <p:spTgt spid="1136689"/>
                                        </p:tgtEl>
                                        <p:attrNameLst>
                                          <p:attrName>style.visibility</p:attrName>
                                        </p:attrNameLst>
                                      </p:cBhvr>
                                      <p:to>
                                        <p:strVal val="visible"/>
                                      </p:to>
                                    </p:set>
                                    <p:animEffect transition="in" filter="blinds(horizontal)">
                                      <p:cBhvr>
                                        <p:cTn id="24" dur="500"/>
                                        <p:tgtEl>
                                          <p:spTgt spid="1136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1" grpId="0" animBg="1"/>
      <p:bldP spid="1136682" grpId="0" animBg="1"/>
      <p:bldP spid="1136684" grpId="0" animBg="1"/>
      <p:bldP spid="1136685" grpId="0" animBg="1"/>
      <p:bldP spid="1136688" grpId="0" animBg="1"/>
      <p:bldP spid="113668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Art of Multiprocessor Programming</a:t>
            </a:r>
          </a:p>
        </p:txBody>
      </p:sp>
      <p:sp>
        <p:nvSpPr>
          <p:cNvPr id="55299" name="Slide Number Placeholder 4"/>
          <p:cNvSpPr>
            <a:spLocks noGrp="1"/>
          </p:cNvSpPr>
          <p:nvPr>
            <p:ph type="sldNum" sz="quarter" idx="11"/>
          </p:nvPr>
        </p:nvSpPr>
        <p:spPr>
          <a:noFill/>
        </p:spPr>
        <p:txBody>
          <a:bodyPr/>
          <a:lstStyle/>
          <a:p>
            <a:fld id="{80BFD442-B39F-40B3-92FE-E1A42AF34D76}" type="slidenum">
              <a:rPr lang="x-none" smtClean="0"/>
              <a:pPr/>
              <a:t>64</a:t>
            </a:fld>
            <a:endParaRPr lang="en-US" smtClean="0"/>
          </a:p>
        </p:txBody>
      </p:sp>
      <p:sp>
        <p:nvSpPr>
          <p:cNvPr id="55300" name="Oval 46"/>
          <p:cNvSpPr>
            <a:spLocks noChangeArrowheads="1"/>
          </p:cNvSpPr>
          <p:nvPr/>
        </p:nvSpPr>
        <p:spPr bwMode="auto">
          <a:xfrm>
            <a:off x="3213100" y="3721100"/>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pic>
        <p:nvPicPr>
          <p:cNvPr id="55301"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5302" name="Rectangle 3"/>
          <p:cNvSpPr>
            <a:spLocks noGrp="1" noChangeArrowheads="1"/>
          </p:cNvSpPr>
          <p:nvPr>
            <p:ph type="title"/>
          </p:nvPr>
        </p:nvSpPr>
        <p:spPr/>
        <p:txBody>
          <a:bodyPr/>
          <a:lstStyle/>
          <a:p>
            <a:r>
              <a:rPr lang="en-US" smtClean="0"/>
              <a:t>Modify Cached Data</a:t>
            </a:r>
          </a:p>
        </p:txBody>
      </p:sp>
      <p:grpSp>
        <p:nvGrpSpPr>
          <p:cNvPr id="55303" name="Group 4"/>
          <p:cNvGrpSpPr>
            <a:grpSpLocks/>
          </p:cNvGrpSpPr>
          <p:nvPr/>
        </p:nvGrpSpPr>
        <p:grpSpPr bwMode="auto">
          <a:xfrm>
            <a:off x="3732213" y="2495550"/>
            <a:ext cx="1130300" cy="1173163"/>
            <a:chOff x="2496" y="2725"/>
            <a:chExt cx="712" cy="739"/>
          </a:xfrm>
        </p:grpSpPr>
        <p:sp>
          <p:nvSpPr>
            <p:cNvPr id="55334" name="Rectangle 5"/>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5335" name="Freeform 6"/>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55336" name="Group 7"/>
            <p:cNvGrpSpPr>
              <a:grpSpLocks/>
            </p:cNvGrpSpPr>
            <p:nvPr/>
          </p:nvGrpSpPr>
          <p:grpSpPr bwMode="auto">
            <a:xfrm>
              <a:off x="3072" y="2832"/>
              <a:ext cx="136" cy="632"/>
              <a:chOff x="3072" y="2832"/>
              <a:chExt cx="136" cy="632"/>
            </a:xfrm>
          </p:grpSpPr>
          <p:sp>
            <p:nvSpPr>
              <p:cNvPr id="55341" name="Freeform 8"/>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42" name="Freeform 9"/>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43" name="Freeform 10"/>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5337" name="Group 11"/>
            <p:cNvGrpSpPr>
              <a:grpSpLocks/>
            </p:cNvGrpSpPr>
            <p:nvPr/>
          </p:nvGrpSpPr>
          <p:grpSpPr bwMode="auto">
            <a:xfrm flipH="1">
              <a:off x="2496" y="2832"/>
              <a:ext cx="136" cy="632"/>
              <a:chOff x="3072" y="2832"/>
              <a:chExt cx="136" cy="632"/>
            </a:xfrm>
          </p:grpSpPr>
          <p:sp>
            <p:nvSpPr>
              <p:cNvPr id="55338" name="Freeform 12"/>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39" name="Freeform 13"/>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40" name="Freeform 14"/>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55304" name="Group 15"/>
          <p:cNvGrpSpPr>
            <a:grpSpLocks/>
          </p:cNvGrpSpPr>
          <p:nvPr/>
        </p:nvGrpSpPr>
        <p:grpSpPr bwMode="auto">
          <a:xfrm>
            <a:off x="1757363" y="2441575"/>
            <a:ext cx="1358900" cy="1282700"/>
            <a:chOff x="1008" y="2720"/>
            <a:chExt cx="856" cy="808"/>
          </a:xfrm>
        </p:grpSpPr>
        <p:sp>
          <p:nvSpPr>
            <p:cNvPr id="55325" name="Rectangle 16"/>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5326" name="Freeform 17"/>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7" name="Freeform 18"/>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8" name="Freeform 19"/>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9" name="Freeform 20"/>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5330" name="Freeform 21"/>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5331" name="Freeform 22"/>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32" name="Freeform 23"/>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33" name="Freeform 24"/>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5305" name="Group 25"/>
          <p:cNvGrpSpPr>
            <a:grpSpLocks/>
          </p:cNvGrpSpPr>
          <p:nvPr/>
        </p:nvGrpSpPr>
        <p:grpSpPr bwMode="auto">
          <a:xfrm flipH="1">
            <a:off x="5480050" y="2441575"/>
            <a:ext cx="1358900" cy="1282700"/>
            <a:chOff x="1008" y="2720"/>
            <a:chExt cx="856" cy="808"/>
          </a:xfrm>
        </p:grpSpPr>
        <p:sp>
          <p:nvSpPr>
            <p:cNvPr id="55316" name="Rectangle 26"/>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5317" name="Freeform 27"/>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18" name="Freeform 28"/>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19" name="Freeform 29"/>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0" name="Freeform 30"/>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5321" name="Freeform 31"/>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5322" name="Freeform 32"/>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3" name="Freeform 33"/>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5324" name="Freeform 34"/>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55306" name="AutoShape 35"/>
          <p:cNvSpPr>
            <a:spLocks noChangeArrowheads="1"/>
          </p:cNvSpPr>
          <p:nvPr/>
        </p:nvSpPr>
        <p:spPr bwMode="auto">
          <a:xfrm>
            <a:off x="1182688" y="429895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5307" name="Rectangle 36"/>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55308" name="Rectangle 37"/>
          <p:cNvSpPr>
            <a:spLocks noChangeArrowheads="1"/>
          </p:cNvSpPr>
          <p:nvPr/>
        </p:nvSpPr>
        <p:spPr bwMode="auto">
          <a:xfrm>
            <a:off x="1747838" y="5262563"/>
            <a:ext cx="5567362" cy="881062"/>
          </a:xfrm>
          <a:prstGeom prst="rect">
            <a:avLst/>
          </a:prstGeom>
          <a:solidFill>
            <a:schemeClr val="fo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5309" name="AutoShape 38"/>
          <p:cNvSpPr>
            <a:spLocks noChangeArrowheads="1"/>
          </p:cNvSpPr>
          <p:nvPr/>
        </p:nvSpPr>
        <p:spPr bwMode="auto">
          <a:xfrm>
            <a:off x="4025900" y="4829175"/>
            <a:ext cx="819150" cy="352425"/>
          </a:xfrm>
          <a:prstGeom prst="upDownArrow">
            <a:avLst>
              <a:gd name="adj1" fmla="val 50000"/>
              <a:gd name="adj2" fmla="val 33782"/>
            </a:avLst>
          </a:prstGeom>
          <a:solidFill>
            <a:schemeClr val="fo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5310" name="Rectangle 39"/>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55311" name="Rectangle 40"/>
          <p:cNvSpPr>
            <a:spLocks noChangeArrowheads="1"/>
          </p:cNvSpPr>
          <p:nvPr/>
        </p:nvSpPr>
        <p:spPr bwMode="auto">
          <a:xfrm>
            <a:off x="3792538" y="38877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55312" name="Rectangle 41"/>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dirty="0">
                <a:solidFill>
                  <a:schemeClr val="bg1"/>
                </a:solidFill>
                <a:latin typeface="Arial" pitchFamily="34" charset="0"/>
              </a:rPr>
              <a:t>data</a:t>
            </a:r>
          </a:p>
        </p:txBody>
      </p:sp>
      <p:sp>
        <p:nvSpPr>
          <p:cNvPr id="1138730" name="Freeform 42"/>
          <p:cNvSpPr>
            <a:spLocks/>
          </p:cNvSpPr>
          <p:nvPr/>
        </p:nvSpPr>
        <p:spPr bwMode="auto">
          <a:xfrm>
            <a:off x="3251200" y="33623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dirty="0">
              <a:latin typeface="Arial" pitchFamily="34" charset="0"/>
            </a:endParaRPr>
          </a:p>
        </p:txBody>
      </p:sp>
      <p:sp>
        <p:nvSpPr>
          <p:cNvPr id="1138731" name="Rectangle 43"/>
          <p:cNvSpPr>
            <a:spLocks noChangeArrowheads="1"/>
          </p:cNvSpPr>
          <p:nvPr/>
        </p:nvSpPr>
        <p:spPr bwMode="auto">
          <a:xfrm>
            <a:off x="3754438" y="3865563"/>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chemeClr val="accent2"/>
                </a:solidFill>
                <a:latin typeface="Arial" pitchFamily="34" charset="0"/>
              </a:rPr>
              <a:t>data</a:t>
            </a:r>
          </a:p>
        </p:txBody>
      </p:sp>
      <p:sp>
        <p:nvSpPr>
          <p:cNvPr id="55315" name="Oval 45"/>
          <p:cNvSpPr>
            <a:spLocks noChangeArrowheads="1"/>
          </p:cNvSpPr>
          <p:nvPr/>
        </p:nvSpPr>
        <p:spPr bwMode="auto">
          <a:xfrm>
            <a:off x="1006475" y="3736975"/>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Tree>
    <p:extLst>
      <p:ext uri="{BB962C8B-B14F-4D97-AF65-F5344CB8AC3E}">
        <p14:creationId xmlns:p14="http://schemas.microsoft.com/office/powerpoint/2010/main" val="266421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8730"/>
                                        </p:tgtEl>
                                        <p:attrNameLst>
                                          <p:attrName>style.visibility</p:attrName>
                                        </p:attrNameLst>
                                      </p:cBhvr>
                                      <p:to>
                                        <p:strVal val="visible"/>
                                      </p:to>
                                    </p:set>
                                    <p:animEffect transition="in" filter="blinds(horizontal)">
                                      <p:cBhvr>
                                        <p:cTn id="7" dur="500"/>
                                        <p:tgtEl>
                                          <p:spTgt spid="11387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8731"/>
                                        </p:tgtEl>
                                        <p:attrNameLst>
                                          <p:attrName>style.visibility</p:attrName>
                                        </p:attrNameLst>
                                      </p:cBhvr>
                                      <p:to>
                                        <p:strVal val="visible"/>
                                      </p:to>
                                    </p:set>
                                    <p:animEffect transition="in" filter="blinds(horizontal)">
                                      <p:cBhvr>
                                        <p:cTn id="10" dur="500"/>
                                        <p:tgtEl>
                                          <p:spTgt spid="113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730" grpId="0" animBg="1"/>
      <p:bldP spid="11387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Art of Multiprocessor Programming</a:t>
            </a:r>
          </a:p>
        </p:txBody>
      </p:sp>
      <p:sp>
        <p:nvSpPr>
          <p:cNvPr id="56323" name="Slide Number Placeholder 4"/>
          <p:cNvSpPr>
            <a:spLocks noGrp="1"/>
          </p:cNvSpPr>
          <p:nvPr>
            <p:ph type="sldNum" sz="quarter" idx="11"/>
          </p:nvPr>
        </p:nvSpPr>
        <p:spPr>
          <a:noFill/>
        </p:spPr>
        <p:txBody>
          <a:bodyPr/>
          <a:lstStyle/>
          <a:p>
            <a:fld id="{3937FE0B-3A5A-45AE-89C7-BDD70C7AAE5C}" type="slidenum">
              <a:rPr lang="x-none" smtClean="0"/>
              <a:pPr/>
              <a:t>65</a:t>
            </a:fld>
            <a:endParaRPr lang="en-US" smtClean="0"/>
          </a:p>
        </p:txBody>
      </p:sp>
      <p:sp>
        <p:nvSpPr>
          <p:cNvPr id="56324" name="Oval 49"/>
          <p:cNvSpPr>
            <a:spLocks noChangeArrowheads="1"/>
          </p:cNvSpPr>
          <p:nvPr/>
        </p:nvSpPr>
        <p:spPr bwMode="auto">
          <a:xfrm>
            <a:off x="3213100" y="3721100"/>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pic>
        <p:nvPicPr>
          <p:cNvPr id="56325"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6326" name="Rectangle 3"/>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56327" name="Rectangle 4"/>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56328" name="Rectangle 5"/>
          <p:cNvSpPr>
            <a:spLocks noChangeArrowheads="1"/>
          </p:cNvSpPr>
          <p:nvPr/>
        </p:nvSpPr>
        <p:spPr bwMode="auto">
          <a:xfrm>
            <a:off x="1928813" y="39131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40742" name="Rectangle 6"/>
          <p:cNvSpPr>
            <a:spLocks noChangeArrowheads="1"/>
          </p:cNvSpPr>
          <p:nvPr/>
        </p:nvSpPr>
        <p:spPr bwMode="auto">
          <a:xfrm>
            <a:off x="3811588" y="39131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chemeClr val="accent2"/>
                </a:solidFill>
                <a:latin typeface="Arial" pitchFamily="34" charset="0"/>
              </a:rPr>
              <a:t>data</a:t>
            </a:r>
          </a:p>
        </p:txBody>
      </p:sp>
      <p:sp>
        <p:nvSpPr>
          <p:cNvPr id="1140743" name="Rectangle 7"/>
          <p:cNvSpPr>
            <a:spLocks noChangeArrowheads="1"/>
          </p:cNvSpPr>
          <p:nvPr/>
        </p:nvSpPr>
        <p:spPr bwMode="auto">
          <a:xfrm>
            <a:off x="3811588" y="39131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chemeClr val="accent2"/>
                </a:solidFill>
                <a:latin typeface="Arial" pitchFamily="34" charset="0"/>
              </a:rPr>
              <a:t>data</a:t>
            </a:r>
          </a:p>
        </p:txBody>
      </p:sp>
      <p:sp>
        <p:nvSpPr>
          <p:cNvPr id="56331" name="AutoShape 8"/>
          <p:cNvSpPr>
            <a:spLocks noChangeArrowheads="1"/>
          </p:cNvSpPr>
          <p:nvPr/>
        </p:nvSpPr>
        <p:spPr bwMode="auto">
          <a:xfrm>
            <a:off x="1176338" y="4292600"/>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6332" name="Rectangle 9"/>
          <p:cNvSpPr>
            <a:spLocks noGrp="1" noChangeArrowheads="1"/>
          </p:cNvSpPr>
          <p:nvPr>
            <p:ph type="title"/>
          </p:nvPr>
        </p:nvSpPr>
        <p:spPr/>
        <p:txBody>
          <a:bodyPr/>
          <a:lstStyle/>
          <a:p>
            <a:r>
              <a:rPr lang="en-US" smtClean="0"/>
              <a:t>Write-Through Cache</a:t>
            </a:r>
          </a:p>
        </p:txBody>
      </p:sp>
      <p:grpSp>
        <p:nvGrpSpPr>
          <p:cNvPr id="56333" name="Group 10"/>
          <p:cNvGrpSpPr>
            <a:grpSpLocks/>
          </p:cNvGrpSpPr>
          <p:nvPr/>
        </p:nvGrpSpPr>
        <p:grpSpPr bwMode="auto">
          <a:xfrm flipH="1">
            <a:off x="5480050" y="2441575"/>
            <a:ext cx="1358900" cy="1282700"/>
            <a:chOff x="1008" y="2720"/>
            <a:chExt cx="856" cy="808"/>
          </a:xfrm>
        </p:grpSpPr>
        <p:sp>
          <p:nvSpPr>
            <p:cNvPr id="56363" name="Rectangle 11"/>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6364" name="Freeform 1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65" name="Freeform 1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66" name="Freeform 1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67" name="Freeform 1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6368" name="Freeform 1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56369" name="Freeform 1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70" name="Freeform 1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71" name="Freeform 1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40756" name="AutoShape 20"/>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56335" name="AutoShape 21"/>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56336" name="Rectangle 22"/>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grpSp>
        <p:nvGrpSpPr>
          <p:cNvPr id="56337" name="Group 23"/>
          <p:cNvGrpSpPr>
            <a:grpSpLocks/>
          </p:cNvGrpSpPr>
          <p:nvPr/>
        </p:nvGrpSpPr>
        <p:grpSpPr bwMode="auto">
          <a:xfrm>
            <a:off x="3732213" y="2495550"/>
            <a:ext cx="1130300" cy="1173163"/>
            <a:chOff x="2496" y="2725"/>
            <a:chExt cx="712" cy="739"/>
          </a:xfrm>
        </p:grpSpPr>
        <p:sp>
          <p:nvSpPr>
            <p:cNvPr id="56353" name="Rectangle 2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6354" name="Freeform 2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56355" name="Group 26"/>
            <p:cNvGrpSpPr>
              <a:grpSpLocks/>
            </p:cNvGrpSpPr>
            <p:nvPr/>
          </p:nvGrpSpPr>
          <p:grpSpPr bwMode="auto">
            <a:xfrm>
              <a:off x="3072" y="2832"/>
              <a:ext cx="136" cy="632"/>
              <a:chOff x="3072" y="2832"/>
              <a:chExt cx="136" cy="632"/>
            </a:xfrm>
          </p:grpSpPr>
          <p:sp>
            <p:nvSpPr>
              <p:cNvPr id="56360"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61"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62"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56356" name="Group 30"/>
            <p:cNvGrpSpPr>
              <a:grpSpLocks/>
            </p:cNvGrpSpPr>
            <p:nvPr/>
          </p:nvGrpSpPr>
          <p:grpSpPr bwMode="auto">
            <a:xfrm flipH="1">
              <a:off x="2496" y="2832"/>
              <a:ext cx="136" cy="632"/>
              <a:chOff x="3072" y="2832"/>
              <a:chExt cx="136" cy="632"/>
            </a:xfrm>
          </p:grpSpPr>
          <p:sp>
            <p:nvSpPr>
              <p:cNvPr id="56357" name="Freeform 3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58" name="Freeform 3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59" name="Freeform 3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56338" name="Group 34"/>
          <p:cNvGrpSpPr>
            <a:grpSpLocks/>
          </p:cNvGrpSpPr>
          <p:nvPr/>
        </p:nvGrpSpPr>
        <p:grpSpPr bwMode="auto">
          <a:xfrm>
            <a:off x="1757363" y="2441575"/>
            <a:ext cx="1358900" cy="1282700"/>
            <a:chOff x="1008" y="2720"/>
            <a:chExt cx="856" cy="808"/>
          </a:xfrm>
        </p:grpSpPr>
        <p:sp>
          <p:nvSpPr>
            <p:cNvPr id="56344" name="Rectangle 3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56345" name="Freeform 3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46" name="Freeform 3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47" name="Freeform 3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48" name="Freeform 3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6349" name="Freeform 4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56350" name="Freeform 4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51" name="Freeform 4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6352" name="Freeform 4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40780" name="Rectangle 44"/>
          <p:cNvSpPr>
            <a:spLocks noChangeArrowheads="1"/>
          </p:cNvSpPr>
          <p:nvPr/>
        </p:nvSpPr>
        <p:spPr bwMode="auto">
          <a:xfrm>
            <a:off x="3811588" y="39131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chemeClr val="accent2"/>
                </a:solidFill>
                <a:latin typeface="Arial" pitchFamily="34" charset="0"/>
              </a:rPr>
              <a:t>data</a:t>
            </a:r>
          </a:p>
        </p:txBody>
      </p:sp>
      <p:sp>
        <p:nvSpPr>
          <p:cNvPr id="1140781" name="AutoShape 45"/>
          <p:cNvSpPr>
            <a:spLocks noChangeArrowheads="1"/>
          </p:cNvSpPr>
          <p:nvPr/>
        </p:nvSpPr>
        <p:spPr bwMode="auto">
          <a:xfrm>
            <a:off x="4179888" y="3665538"/>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p>
            <a:pPr algn="r"/>
            <a:endParaRPr lang="en-US" b="0" dirty="0">
              <a:latin typeface="Arial" pitchFamily="34" charset="0"/>
            </a:endParaRPr>
          </a:p>
        </p:txBody>
      </p:sp>
      <p:sp>
        <p:nvSpPr>
          <p:cNvPr id="1140782" name="AutoShape 46"/>
          <p:cNvSpPr>
            <a:spLocks noChangeArrowheads="1"/>
          </p:cNvSpPr>
          <p:nvPr/>
        </p:nvSpPr>
        <p:spPr bwMode="auto">
          <a:xfrm>
            <a:off x="1919288" y="1290638"/>
            <a:ext cx="1941512" cy="1187450"/>
          </a:xfrm>
          <a:prstGeom prst="cloudCallout">
            <a:avLst>
              <a:gd name="adj1" fmla="val 65861"/>
              <a:gd name="adj2" fmla="val 43315"/>
            </a:avLst>
          </a:prstGeom>
          <a:solidFill>
            <a:srgbClr val="FF3300">
              <a:alpha val="30196"/>
            </a:srgbClr>
          </a:solidFill>
          <a:ln w="38100">
            <a:solidFill>
              <a:schemeClr val="tx1"/>
            </a:solidFill>
            <a:round/>
            <a:headEnd/>
            <a:tailEnd/>
          </a:ln>
        </p:spPr>
        <p:txBody>
          <a:bodyPr anchor="ctr"/>
          <a:lstStyle/>
          <a:p>
            <a:pPr algn="ctr"/>
            <a:endParaRPr lang="en-US" sz="3600" b="0" dirty="0">
              <a:latin typeface="Arial" pitchFamily="34" charset="0"/>
            </a:endParaRPr>
          </a:p>
        </p:txBody>
      </p:sp>
      <p:sp>
        <p:nvSpPr>
          <p:cNvPr id="1140783" name="Rectangle 47"/>
          <p:cNvSpPr>
            <a:spLocks noChangeArrowheads="1"/>
          </p:cNvSpPr>
          <p:nvPr/>
        </p:nvSpPr>
        <p:spPr bwMode="auto">
          <a:xfrm>
            <a:off x="2120900" y="1476375"/>
            <a:ext cx="1647825" cy="457200"/>
          </a:xfrm>
          <a:prstGeom prst="rect">
            <a:avLst/>
          </a:prstGeom>
          <a:noFill/>
          <a:ln w="9525">
            <a:noFill/>
            <a:miter lim="800000"/>
            <a:headEnd/>
            <a:tailEnd/>
          </a:ln>
        </p:spPr>
        <p:txBody>
          <a:bodyPr>
            <a:spAutoFit/>
          </a:bodyPr>
          <a:lstStyle/>
          <a:p>
            <a:pPr algn="ctr"/>
            <a:r>
              <a:rPr lang="en-US" sz="2400" b="0" dirty="0">
                <a:latin typeface="Arial" pitchFamily="34" charset="0"/>
              </a:rPr>
              <a:t>Write x!</a:t>
            </a:r>
          </a:p>
        </p:txBody>
      </p:sp>
      <p:sp>
        <p:nvSpPr>
          <p:cNvPr id="56343" name="Oval 50"/>
          <p:cNvSpPr>
            <a:spLocks noChangeArrowheads="1"/>
          </p:cNvSpPr>
          <p:nvPr/>
        </p:nvSpPr>
        <p:spPr bwMode="auto">
          <a:xfrm>
            <a:off x="1006475" y="3736975"/>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Tree>
    <p:extLst>
      <p:ext uri="{BB962C8B-B14F-4D97-AF65-F5344CB8AC3E}">
        <p14:creationId xmlns:p14="http://schemas.microsoft.com/office/powerpoint/2010/main" val="407979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0782"/>
                                        </p:tgtEl>
                                        <p:attrNameLst>
                                          <p:attrName>style.visibility</p:attrName>
                                        </p:attrNameLst>
                                      </p:cBhvr>
                                      <p:to>
                                        <p:strVal val="visible"/>
                                      </p:to>
                                    </p:set>
                                    <p:animEffect transition="in" filter="blinds(horizontal)">
                                      <p:cBhvr>
                                        <p:cTn id="7" dur="500"/>
                                        <p:tgtEl>
                                          <p:spTgt spid="11407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0783"/>
                                        </p:tgtEl>
                                        <p:attrNameLst>
                                          <p:attrName>style.visibility</p:attrName>
                                        </p:attrNameLst>
                                      </p:cBhvr>
                                      <p:to>
                                        <p:strVal val="visible"/>
                                      </p:to>
                                    </p:set>
                                    <p:animEffect transition="in" filter="blinds(horizontal)">
                                      <p:cBhvr>
                                        <p:cTn id="10" dur="500"/>
                                        <p:tgtEl>
                                          <p:spTgt spid="1140783"/>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140742"/>
                                        </p:tgtEl>
                                        <p:attrNameLst>
                                          <p:attrName>style.visibility</p:attrName>
                                        </p:attrNameLst>
                                      </p:cBhvr>
                                      <p:to>
                                        <p:strVal val="visible"/>
                                      </p:to>
                                    </p:set>
                                    <p:animEffect transition="in" filter="blinds(horizontal)">
                                      <p:cBhvr>
                                        <p:cTn id="14" dur="500"/>
                                        <p:tgtEl>
                                          <p:spTgt spid="114074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140781"/>
                                        </p:tgtEl>
                                        <p:attrNameLst>
                                          <p:attrName>style.visibility</p:attrName>
                                        </p:attrNameLst>
                                      </p:cBhvr>
                                      <p:to>
                                        <p:strVal val="visible"/>
                                      </p:to>
                                    </p:set>
                                    <p:animEffect transition="in" filter="blinds(horizontal)">
                                      <p:cBhvr>
                                        <p:cTn id="17" dur="500"/>
                                        <p:tgtEl>
                                          <p:spTgt spid="1140781"/>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140756"/>
                                        </p:tgtEl>
                                        <p:attrNameLst>
                                          <p:attrName>style.visibility</p:attrName>
                                        </p:attrNameLst>
                                      </p:cBhvr>
                                      <p:to>
                                        <p:strVal val="visible"/>
                                      </p:to>
                                    </p:set>
                                    <p:animEffect transition="in" filter="blinds(horizontal)">
                                      <p:cBhvr>
                                        <p:cTn id="21" dur="500"/>
                                        <p:tgtEl>
                                          <p:spTgt spid="1140756"/>
                                        </p:tgtEl>
                                      </p:cBhvr>
                                    </p:animEffect>
                                  </p:childTnLst>
                                </p:cTn>
                              </p:par>
                            </p:childTnLst>
                          </p:cTn>
                        </p:par>
                        <p:par>
                          <p:cTn id="22" fill="hold">
                            <p:stCondLst>
                              <p:cond delay="1500"/>
                            </p:stCondLst>
                            <p:childTnLst>
                              <p:par>
                                <p:cTn id="23" presetID="0" presetClass="path" presetSubtype="0" accel="50000" decel="50000" fill="hold" grpId="0" nodeType="afterEffect">
                                  <p:stCondLst>
                                    <p:cond delay="0"/>
                                  </p:stCondLst>
                                  <p:childTnLst>
                                    <p:animMotion origin="layout" path="M 0.00521 9.24855E-7 L -0.20573 9.24855E-7 " pathEditMode="relative" rAng="0" ptsTypes="AA">
                                      <p:cBhvr>
                                        <p:cTn id="24" dur="2000" fill="hold"/>
                                        <p:tgtEl>
                                          <p:spTgt spid="1140743"/>
                                        </p:tgtEl>
                                        <p:attrNameLst>
                                          <p:attrName>ppt_x</p:attrName>
                                          <p:attrName>ppt_y</p:attrName>
                                        </p:attrNameLst>
                                      </p:cBhvr>
                                      <p:rCtr x="-106" y="0"/>
                                    </p:animMotion>
                                  </p:childTnLst>
                                </p:cTn>
                              </p:par>
                              <p:par>
                                <p:cTn id="25" presetID="0" presetClass="path" presetSubtype="0" accel="50000" decel="50000" fill="hold" grpId="0" nodeType="withEffect">
                                  <p:stCondLst>
                                    <p:cond delay="0"/>
                                  </p:stCondLst>
                                  <p:childTnLst>
                                    <p:animMotion origin="layout" path="M 2.77778E-6 9.24855E-7 L 0.20659 0.24069 " pathEditMode="relative" rAng="0" ptsTypes="AA">
                                      <p:cBhvr>
                                        <p:cTn id="26" dur="2000" fill="hold"/>
                                        <p:tgtEl>
                                          <p:spTgt spid="1140780"/>
                                        </p:tgtEl>
                                        <p:attrNameLst>
                                          <p:attrName>ppt_x</p:attrName>
                                          <p:attrName>ppt_y</p:attrName>
                                        </p:attrNameLst>
                                      </p:cBhvr>
                                      <p:rCtr x="103" y="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2" grpId="0" animBg="1"/>
      <p:bldP spid="1140743" grpId="0" animBg="1"/>
      <p:bldP spid="1140756" grpId="0" animBg="1"/>
      <p:bldP spid="1140780" grpId="0" animBg="1"/>
      <p:bldP spid="1140781" grpId="0" animBg="1"/>
      <p:bldP spid="1140782" grpId="0" animBg="1"/>
      <p:bldP spid="114078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Art of Multiprocessor Programming</a:t>
            </a:r>
          </a:p>
        </p:txBody>
      </p:sp>
      <p:sp>
        <p:nvSpPr>
          <p:cNvPr id="57347" name="Slide Number Placeholder 4"/>
          <p:cNvSpPr>
            <a:spLocks noGrp="1"/>
          </p:cNvSpPr>
          <p:nvPr>
            <p:ph type="sldNum" sz="quarter" idx="11"/>
          </p:nvPr>
        </p:nvSpPr>
        <p:spPr>
          <a:noFill/>
        </p:spPr>
        <p:txBody>
          <a:bodyPr/>
          <a:lstStyle/>
          <a:p>
            <a:fld id="{055865BE-B02C-4B52-A40B-992D3835339C}" type="slidenum">
              <a:rPr lang="x-none" smtClean="0"/>
              <a:pPr/>
              <a:t>66</a:t>
            </a:fld>
            <a:endParaRPr lang="en-US" smtClean="0"/>
          </a:p>
        </p:txBody>
      </p:sp>
      <p:pic>
        <p:nvPicPr>
          <p:cNvPr id="573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7349" name="Rectangle 3"/>
          <p:cNvSpPr>
            <a:spLocks noGrp="1" noChangeArrowheads="1"/>
          </p:cNvSpPr>
          <p:nvPr>
            <p:ph type="title"/>
          </p:nvPr>
        </p:nvSpPr>
        <p:spPr/>
        <p:txBody>
          <a:bodyPr/>
          <a:lstStyle/>
          <a:p>
            <a:r>
              <a:rPr lang="en-US" smtClean="0"/>
              <a:t>Write-Through Caches</a:t>
            </a:r>
          </a:p>
        </p:txBody>
      </p:sp>
      <p:sp>
        <p:nvSpPr>
          <p:cNvPr id="57350" name="Rectangle 4"/>
          <p:cNvSpPr>
            <a:spLocks noGrp="1" noChangeArrowheads="1"/>
          </p:cNvSpPr>
          <p:nvPr>
            <p:ph type="body" idx="1"/>
          </p:nvPr>
        </p:nvSpPr>
        <p:spPr/>
        <p:txBody>
          <a:bodyPr/>
          <a:lstStyle/>
          <a:p>
            <a:pPr>
              <a:lnSpc>
                <a:spcPct val="90000"/>
              </a:lnSpc>
            </a:pPr>
            <a:r>
              <a:rPr lang="en-US" smtClean="0"/>
              <a:t>Immediately broadcast changes </a:t>
            </a:r>
          </a:p>
          <a:p>
            <a:pPr>
              <a:lnSpc>
                <a:spcPct val="90000"/>
              </a:lnSpc>
            </a:pPr>
            <a:r>
              <a:rPr lang="en-US" smtClean="0"/>
              <a:t>Good</a:t>
            </a:r>
          </a:p>
          <a:p>
            <a:pPr lvl="1">
              <a:lnSpc>
                <a:spcPct val="90000"/>
              </a:lnSpc>
            </a:pPr>
            <a:r>
              <a:rPr lang="en-US" smtClean="0"/>
              <a:t>Memory, caches always agree</a:t>
            </a:r>
          </a:p>
          <a:p>
            <a:pPr lvl="1">
              <a:lnSpc>
                <a:spcPct val="90000"/>
              </a:lnSpc>
            </a:pPr>
            <a:r>
              <a:rPr lang="en-US" smtClean="0"/>
              <a:t>More read hits, maybe</a:t>
            </a:r>
          </a:p>
          <a:p>
            <a:pPr>
              <a:lnSpc>
                <a:spcPct val="90000"/>
              </a:lnSpc>
            </a:pPr>
            <a:r>
              <a:rPr lang="en-US" smtClean="0"/>
              <a:t>Bad</a:t>
            </a:r>
          </a:p>
          <a:p>
            <a:pPr lvl="1">
              <a:lnSpc>
                <a:spcPct val="90000"/>
              </a:lnSpc>
            </a:pPr>
            <a:r>
              <a:rPr lang="en-US" smtClean="0"/>
              <a:t>Bus traffic on all writes</a:t>
            </a:r>
          </a:p>
          <a:p>
            <a:pPr lvl="1">
              <a:lnSpc>
                <a:spcPct val="90000"/>
              </a:lnSpc>
            </a:pPr>
            <a:r>
              <a:rPr lang="en-US" smtClean="0"/>
              <a:t>Most writes to unshared data</a:t>
            </a:r>
          </a:p>
          <a:p>
            <a:pPr lvl="1">
              <a:lnSpc>
                <a:spcPct val="90000"/>
              </a:lnSpc>
            </a:pPr>
            <a:r>
              <a:rPr lang="en-US" smtClean="0"/>
              <a:t>For example, loop indexes …</a:t>
            </a:r>
          </a:p>
        </p:txBody>
      </p:sp>
    </p:spTree>
    <p:extLst>
      <p:ext uri="{BB962C8B-B14F-4D97-AF65-F5344CB8AC3E}">
        <p14:creationId xmlns:p14="http://schemas.microsoft.com/office/powerpoint/2010/main" val="189772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Art of Multiprocessor Programming</a:t>
            </a:r>
          </a:p>
        </p:txBody>
      </p:sp>
      <p:sp>
        <p:nvSpPr>
          <p:cNvPr id="58371" name="Slide Number Placeholder 4"/>
          <p:cNvSpPr>
            <a:spLocks noGrp="1"/>
          </p:cNvSpPr>
          <p:nvPr>
            <p:ph type="sldNum" sz="quarter" idx="11"/>
          </p:nvPr>
        </p:nvSpPr>
        <p:spPr>
          <a:noFill/>
        </p:spPr>
        <p:txBody>
          <a:bodyPr/>
          <a:lstStyle/>
          <a:p>
            <a:fld id="{9AA086AF-A814-477C-9C65-762C93F97E8C}" type="slidenum">
              <a:rPr lang="x-none" smtClean="0"/>
              <a:pPr/>
              <a:t>67</a:t>
            </a:fld>
            <a:endParaRPr lang="en-US" smtClean="0"/>
          </a:p>
        </p:txBody>
      </p:sp>
      <p:pic>
        <p:nvPicPr>
          <p:cNvPr id="583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8373" name="Rectangle 3"/>
          <p:cNvSpPr>
            <a:spLocks noGrp="1" noChangeArrowheads="1"/>
          </p:cNvSpPr>
          <p:nvPr>
            <p:ph type="title"/>
          </p:nvPr>
        </p:nvSpPr>
        <p:spPr/>
        <p:txBody>
          <a:bodyPr/>
          <a:lstStyle/>
          <a:p>
            <a:r>
              <a:rPr lang="en-US" smtClean="0"/>
              <a:t>Write-Through Caches</a:t>
            </a:r>
          </a:p>
        </p:txBody>
      </p:sp>
      <p:sp>
        <p:nvSpPr>
          <p:cNvPr id="58374" name="Rectangle 4"/>
          <p:cNvSpPr>
            <a:spLocks noGrp="1" noChangeArrowheads="1"/>
          </p:cNvSpPr>
          <p:nvPr>
            <p:ph type="body" idx="1"/>
          </p:nvPr>
        </p:nvSpPr>
        <p:spPr/>
        <p:txBody>
          <a:bodyPr/>
          <a:lstStyle/>
          <a:p>
            <a:pPr>
              <a:lnSpc>
                <a:spcPct val="90000"/>
              </a:lnSpc>
            </a:pPr>
            <a:r>
              <a:rPr lang="en-US" smtClean="0"/>
              <a:t>Immediately broadcast changes </a:t>
            </a:r>
          </a:p>
          <a:p>
            <a:pPr>
              <a:lnSpc>
                <a:spcPct val="90000"/>
              </a:lnSpc>
            </a:pPr>
            <a:r>
              <a:rPr lang="en-US" smtClean="0"/>
              <a:t>Good</a:t>
            </a:r>
          </a:p>
          <a:p>
            <a:pPr lvl="1">
              <a:lnSpc>
                <a:spcPct val="90000"/>
              </a:lnSpc>
            </a:pPr>
            <a:r>
              <a:rPr lang="en-US" smtClean="0"/>
              <a:t>Memory, caches always agree</a:t>
            </a:r>
          </a:p>
          <a:p>
            <a:pPr lvl="1">
              <a:lnSpc>
                <a:spcPct val="90000"/>
              </a:lnSpc>
            </a:pPr>
            <a:r>
              <a:rPr lang="en-US" smtClean="0"/>
              <a:t>More read hits, maybe</a:t>
            </a:r>
          </a:p>
          <a:p>
            <a:pPr>
              <a:lnSpc>
                <a:spcPct val="90000"/>
              </a:lnSpc>
            </a:pPr>
            <a:r>
              <a:rPr lang="en-US" smtClean="0"/>
              <a:t>Bad</a:t>
            </a:r>
          </a:p>
          <a:p>
            <a:pPr lvl="1">
              <a:lnSpc>
                <a:spcPct val="90000"/>
              </a:lnSpc>
            </a:pPr>
            <a:r>
              <a:rPr lang="en-US" smtClean="0"/>
              <a:t>Bus traffic on all writes</a:t>
            </a:r>
          </a:p>
          <a:p>
            <a:pPr lvl="1">
              <a:lnSpc>
                <a:spcPct val="90000"/>
              </a:lnSpc>
            </a:pPr>
            <a:r>
              <a:rPr lang="en-US" smtClean="0"/>
              <a:t>Most writes to unshared data</a:t>
            </a:r>
          </a:p>
          <a:p>
            <a:pPr lvl="1">
              <a:lnSpc>
                <a:spcPct val="90000"/>
              </a:lnSpc>
            </a:pPr>
            <a:r>
              <a:rPr lang="en-US" smtClean="0"/>
              <a:t>For example, loop indexes …</a:t>
            </a:r>
          </a:p>
        </p:txBody>
      </p:sp>
      <p:sp>
        <p:nvSpPr>
          <p:cNvPr id="58375" name="AutoShape 5"/>
          <p:cNvSpPr>
            <a:spLocks noChangeArrowheads="1"/>
          </p:cNvSpPr>
          <p:nvPr/>
        </p:nvSpPr>
        <p:spPr bwMode="auto">
          <a:xfrm>
            <a:off x="977900" y="3849688"/>
            <a:ext cx="5808663" cy="2309812"/>
          </a:xfrm>
          <a:prstGeom prst="wedgeRoundRectCallout">
            <a:avLst>
              <a:gd name="adj1" fmla="val 47130"/>
              <a:gd name="adj2" fmla="val -84296"/>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58376" name="Text Box 6"/>
          <p:cNvSpPr txBox="1">
            <a:spLocks noChangeArrowheads="1"/>
          </p:cNvSpPr>
          <p:nvPr/>
        </p:nvSpPr>
        <p:spPr bwMode="auto">
          <a:xfrm>
            <a:off x="5226050" y="2538413"/>
            <a:ext cx="3576638" cy="641350"/>
          </a:xfrm>
          <a:prstGeom prst="rect">
            <a:avLst/>
          </a:prstGeom>
          <a:noFill/>
          <a:ln w="9525">
            <a:noFill/>
            <a:miter lim="800000"/>
            <a:headEnd/>
            <a:tailEnd/>
          </a:ln>
        </p:spPr>
        <p:txBody>
          <a:bodyPr wrap="none">
            <a:spAutoFit/>
          </a:bodyPr>
          <a:lstStyle/>
          <a:p>
            <a:pPr algn="r"/>
            <a:r>
              <a:rPr lang="en-US" sz="3600" b="0" dirty="0">
                <a:solidFill>
                  <a:srgbClr val="FF3300"/>
                </a:solidFill>
                <a:latin typeface="Arial" pitchFamily="34" charset="0"/>
              </a:rPr>
              <a:t>“show stoppers”</a:t>
            </a:r>
          </a:p>
        </p:txBody>
      </p:sp>
    </p:spTree>
    <p:extLst>
      <p:ext uri="{BB962C8B-B14F-4D97-AF65-F5344CB8AC3E}">
        <p14:creationId xmlns:p14="http://schemas.microsoft.com/office/powerpoint/2010/main" val="91666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Art of Multiprocessor Programming</a:t>
            </a:r>
          </a:p>
        </p:txBody>
      </p:sp>
      <p:sp>
        <p:nvSpPr>
          <p:cNvPr id="59395" name="Slide Number Placeholder 4"/>
          <p:cNvSpPr>
            <a:spLocks noGrp="1"/>
          </p:cNvSpPr>
          <p:nvPr>
            <p:ph type="sldNum" sz="quarter" idx="11"/>
          </p:nvPr>
        </p:nvSpPr>
        <p:spPr>
          <a:noFill/>
        </p:spPr>
        <p:txBody>
          <a:bodyPr/>
          <a:lstStyle/>
          <a:p>
            <a:fld id="{D1986100-18ED-4691-86AF-1FBAD2E7670A}" type="slidenum">
              <a:rPr lang="x-none" smtClean="0"/>
              <a:pPr/>
              <a:t>68</a:t>
            </a:fld>
            <a:endParaRPr lang="en-US" smtClean="0"/>
          </a:p>
        </p:txBody>
      </p:sp>
      <p:pic>
        <p:nvPicPr>
          <p:cNvPr id="593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59397" name="Rectangle 3"/>
          <p:cNvSpPr>
            <a:spLocks noGrp="1" noChangeArrowheads="1"/>
          </p:cNvSpPr>
          <p:nvPr>
            <p:ph type="title"/>
          </p:nvPr>
        </p:nvSpPr>
        <p:spPr/>
        <p:txBody>
          <a:bodyPr/>
          <a:lstStyle/>
          <a:p>
            <a:r>
              <a:rPr lang="en-US" smtClean="0"/>
              <a:t>Write-Back Caches</a:t>
            </a:r>
          </a:p>
        </p:txBody>
      </p:sp>
      <p:sp>
        <p:nvSpPr>
          <p:cNvPr id="59398" name="Rectangle 4"/>
          <p:cNvSpPr>
            <a:spLocks noGrp="1" noChangeArrowheads="1"/>
          </p:cNvSpPr>
          <p:nvPr>
            <p:ph type="body" idx="1"/>
          </p:nvPr>
        </p:nvSpPr>
        <p:spPr/>
        <p:txBody>
          <a:bodyPr/>
          <a:lstStyle/>
          <a:p>
            <a:r>
              <a:rPr lang="en-US" smtClean="0"/>
              <a:t>Accumulate changes in cache</a:t>
            </a:r>
          </a:p>
          <a:p>
            <a:r>
              <a:rPr lang="en-US" smtClean="0"/>
              <a:t>Write back when line evicted</a:t>
            </a:r>
          </a:p>
          <a:p>
            <a:pPr lvl="1"/>
            <a:r>
              <a:rPr lang="en-US" smtClean="0"/>
              <a:t>Need the cache for something else</a:t>
            </a:r>
          </a:p>
          <a:p>
            <a:pPr lvl="1"/>
            <a:r>
              <a:rPr lang="en-US" smtClean="0"/>
              <a:t>Another processor wants it</a:t>
            </a:r>
          </a:p>
        </p:txBody>
      </p:sp>
    </p:spTree>
    <p:extLst>
      <p:ext uri="{BB962C8B-B14F-4D97-AF65-F5344CB8AC3E}">
        <p14:creationId xmlns:p14="http://schemas.microsoft.com/office/powerpoint/2010/main" val="34564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Art of Multiprocessor Programming</a:t>
            </a:r>
          </a:p>
        </p:txBody>
      </p:sp>
      <p:sp>
        <p:nvSpPr>
          <p:cNvPr id="60419" name="Slide Number Placeholder 4"/>
          <p:cNvSpPr>
            <a:spLocks noGrp="1"/>
          </p:cNvSpPr>
          <p:nvPr>
            <p:ph type="sldNum" sz="quarter" idx="11"/>
          </p:nvPr>
        </p:nvSpPr>
        <p:spPr>
          <a:noFill/>
        </p:spPr>
        <p:txBody>
          <a:bodyPr/>
          <a:lstStyle/>
          <a:p>
            <a:fld id="{EAAD8989-F920-438F-818F-98217646E8F9}" type="slidenum">
              <a:rPr lang="x-none" smtClean="0"/>
              <a:pPr/>
              <a:t>69</a:t>
            </a:fld>
            <a:endParaRPr lang="en-US" smtClean="0"/>
          </a:p>
        </p:txBody>
      </p:sp>
      <p:pic>
        <p:nvPicPr>
          <p:cNvPr id="604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60421" name="AutoShape 3"/>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60422" name="Rectangle 4"/>
          <p:cNvSpPr>
            <a:spLocks noGrp="1" noChangeArrowheads="1"/>
          </p:cNvSpPr>
          <p:nvPr>
            <p:ph type="title"/>
          </p:nvPr>
        </p:nvSpPr>
        <p:spPr/>
        <p:txBody>
          <a:bodyPr/>
          <a:lstStyle/>
          <a:p>
            <a:r>
              <a:rPr lang="en-US" smtClean="0"/>
              <a:t>Invalidate</a:t>
            </a:r>
          </a:p>
        </p:txBody>
      </p:sp>
      <p:grpSp>
        <p:nvGrpSpPr>
          <p:cNvPr id="60423" name="Group 5"/>
          <p:cNvGrpSpPr>
            <a:grpSpLocks/>
          </p:cNvGrpSpPr>
          <p:nvPr/>
        </p:nvGrpSpPr>
        <p:grpSpPr bwMode="auto">
          <a:xfrm flipH="1">
            <a:off x="5480050" y="2441575"/>
            <a:ext cx="1358900" cy="1282700"/>
            <a:chOff x="1008" y="2720"/>
            <a:chExt cx="856" cy="808"/>
          </a:xfrm>
        </p:grpSpPr>
        <p:sp>
          <p:nvSpPr>
            <p:cNvPr id="60460" name="Rectangle 6"/>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60461" name="Freeform 7"/>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62" name="Freeform 8"/>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63" name="Freeform 9"/>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64" name="Freeform 10"/>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60465" name="Freeform 11"/>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dirty="0">
                <a:latin typeface="Arial" pitchFamily="34" charset="0"/>
              </a:endParaRPr>
            </a:p>
          </p:txBody>
        </p:sp>
        <p:sp>
          <p:nvSpPr>
            <p:cNvPr id="60466" name="Freeform 12"/>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67" name="Freeform 13"/>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68" name="Freeform 14"/>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1146895" name="AutoShape 15"/>
          <p:cNvSpPr>
            <a:spLocks noChangeArrowheads="1"/>
          </p:cNvSpPr>
          <p:nvPr/>
        </p:nvSpPr>
        <p:spPr bwMode="auto">
          <a:xfrm>
            <a:off x="1182688" y="4298950"/>
            <a:ext cx="6626225" cy="641350"/>
          </a:xfrm>
          <a:prstGeom prst="leftRightArrow">
            <a:avLst>
              <a:gd name="adj1" fmla="val 40102"/>
              <a:gd name="adj2" fmla="val 81458"/>
            </a:avLst>
          </a:prstGeom>
          <a:solidFill>
            <a:srgbClr val="FF3300"/>
          </a:solidFill>
          <a:ln w="38100">
            <a:solidFill>
              <a:schemeClr val="tx1"/>
            </a:solidFill>
            <a:miter lim="800000"/>
            <a:headEnd/>
            <a:tailEnd/>
          </a:ln>
        </p:spPr>
        <p:txBody>
          <a:bodyPr wrap="none" anchor="ctr"/>
          <a:lstStyle/>
          <a:p>
            <a:pPr algn="ctr"/>
            <a:r>
              <a:rPr lang="en-US" sz="2000" b="0" dirty="0">
                <a:solidFill>
                  <a:schemeClr val="tx2"/>
                </a:solidFill>
                <a:latin typeface="Arial" pitchFamily="34" charset="0"/>
              </a:rPr>
              <a:t>Bus</a:t>
            </a:r>
          </a:p>
        </p:txBody>
      </p:sp>
      <p:sp>
        <p:nvSpPr>
          <p:cNvPr id="60425" name="Rectangle 16"/>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dirty="0">
                <a:solidFill>
                  <a:schemeClr val="tx2"/>
                </a:solidFill>
                <a:latin typeface="Arial" pitchFamily="34" charset="0"/>
              </a:rPr>
              <a:t>memory</a:t>
            </a:r>
          </a:p>
        </p:txBody>
      </p:sp>
      <p:sp>
        <p:nvSpPr>
          <p:cNvPr id="60426" name="AutoShape 17"/>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dirty="0">
              <a:latin typeface="Arial" pitchFamily="34" charset="0"/>
            </a:endParaRPr>
          </a:p>
        </p:txBody>
      </p:sp>
      <p:sp>
        <p:nvSpPr>
          <p:cNvPr id="60427" name="Rectangle 1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grpSp>
        <p:nvGrpSpPr>
          <p:cNvPr id="60428" name="Group 19"/>
          <p:cNvGrpSpPr>
            <a:grpSpLocks/>
          </p:cNvGrpSpPr>
          <p:nvPr/>
        </p:nvGrpSpPr>
        <p:grpSpPr bwMode="auto">
          <a:xfrm>
            <a:off x="3732213" y="2495550"/>
            <a:ext cx="1130300" cy="1173163"/>
            <a:chOff x="2496" y="2725"/>
            <a:chExt cx="712" cy="739"/>
          </a:xfrm>
        </p:grpSpPr>
        <p:sp>
          <p:nvSpPr>
            <p:cNvPr id="60450" name="Rectangle 20"/>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60451" name="Freeform 2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grpSp>
          <p:nvGrpSpPr>
            <p:cNvPr id="60452" name="Group 22"/>
            <p:cNvGrpSpPr>
              <a:grpSpLocks/>
            </p:cNvGrpSpPr>
            <p:nvPr/>
          </p:nvGrpSpPr>
          <p:grpSpPr bwMode="auto">
            <a:xfrm>
              <a:off x="3072" y="2832"/>
              <a:ext cx="136" cy="632"/>
              <a:chOff x="3072" y="2832"/>
              <a:chExt cx="136" cy="632"/>
            </a:xfrm>
          </p:grpSpPr>
          <p:sp>
            <p:nvSpPr>
              <p:cNvPr id="60457" name="Freeform 2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58" name="Freeform 2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59" name="Freeform 2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60453" name="Group 26"/>
            <p:cNvGrpSpPr>
              <a:grpSpLocks/>
            </p:cNvGrpSpPr>
            <p:nvPr/>
          </p:nvGrpSpPr>
          <p:grpSpPr bwMode="auto">
            <a:xfrm flipH="1">
              <a:off x="2496" y="2832"/>
              <a:ext cx="136" cy="632"/>
              <a:chOff x="3072" y="2832"/>
              <a:chExt cx="136" cy="632"/>
            </a:xfrm>
          </p:grpSpPr>
          <p:sp>
            <p:nvSpPr>
              <p:cNvPr id="60454"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55"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56"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60429" name="Group 30"/>
          <p:cNvGrpSpPr>
            <a:grpSpLocks/>
          </p:cNvGrpSpPr>
          <p:nvPr/>
        </p:nvGrpSpPr>
        <p:grpSpPr bwMode="auto">
          <a:xfrm>
            <a:off x="1757363" y="2441575"/>
            <a:ext cx="1358900" cy="1282700"/>
            <a:chOff x="1008" y="2720"/>
            <a:chExt cx="856" cy="808"/>
          </a:xfrm>
        </p:grpSpPr>
        <p:sp>
          <p:nvSpPr>
            <p:cNvPr id="60441" name="Rectangle 31"/>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60442" name="Freeform 3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43" name="Freeform 3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44" name="Freeform 3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45" name="Freeform 3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60446" name="Freeform 3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dirty="0">
                <a:latin typeface="Arial" pitchFamily="34" charset="0"/>
              </a:endParaRPr>
            </a:p>
          </p:txBody>
        </p:sp>
        <p:sp>
          <p:nvSpPr>
            <p:cNvPr id="60447" name="Freeform 3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48" name="Freeform 3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0449" name="Freeform 3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0430" name="Rectangle 40"/>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dirty="0">
                <a:solidFill>
                  <a:schemeClr val="accent2"/>
                </a:solidFill>
                <a:latin typeface="Arial" pitchFamily="34" charset="0"/>
              </a:rPr>
              <a:t>data</a:t>
            </a:r>
          </a:p>
        </p:txBody>
      </p:sp>
      <p:sp>
        <p:nvSpPr>
          <p:cNvPr id="1146921" name="AutoShape 41"/>
          <p:cNvSpPr>
            <a:spLocks noChangeArrowheads="1"/>
          </p:cNvSpPr>
          <p:nvPr/>
        </p:nvSpPr>
        <p:spPr bwMode="auto">
          <a:xfrm>
            <a:off x="4132263" y="3665538"/>
            <a:ext cx="465137" cy="882650"/>
          </a:xfrm>
          <a:prstGeom prst="upDownArrow">
            <a:avLst>
              <a:gd name="adj1" fmla="val 50000"/>
              <a:gd name="adj2" fmla="val 37952"/>
            </a:avLst>
          </a:prstGeom>
          <a:solidFill>
            <a:srgbClr val="FF3300"/>
          </a:solidFill>
          <a:ln w="38100">
            <a:solidFill>
              <a:schemeClr val="tx1"/>
            </a:solidFill>
            <a:miter lim="800000"/>
            <a:headEnd/>
            <a:tailEnd/>
          </a:ln>
        </p:spPr>
        <p:txBody>
          <a:bodyPr wrap="none" anchor="ctr"/>
          <a:lstStyle/>
          <a:p>
            <a:pPr algn="r"/>
            <a:endParaRPr lang="en-US" b="0" dirty="0">
              <a:latin typeface="Arial" pitchFamily="34" charset="0"/>
            </a:endParaRPr>
          </a:p>
        </p:txBody>
      </p:sp>
      <p:sp>
        <p:nvSpPr>
          <p:cNvPr id="60432" name="Rectangle 42"/>
          <p:cNvSpPr>
            <a:spLocks noChangeArrowheads="1"/>
          </p:cNvSpPr>
          <p:nvPr/>
        </p:nvSpPr>
        <p:spPr bwMode="auto">
          <a:xfrm>
            <a:off x="1919288" y="3887788"/>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60433" name="Rectangle 43"/>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data</a:t>
            </a:r>
          </a:p>
        </p:txBody>
      </p:sp>
      <p:sp>
        <p:nvSpPr>
          <p:cNvPr id="1146924" name="Rectangle 44"/>
          <p:cNvSpPr>
            <a:spLocks noChangeArrowheads="1"/>
          </p:cNvSpPr>
          <p:nvPr/>
        </p:nvSpPr>
        <p:spPr bwMode="auto">
          <a:xfrm>
            <a:off x="1903413" y="3895725"/>
            <a:ext cx="1203325" cy="385763"/>
          </a:xfrm>
          <a:prstGeom prst="rect">
            <a:avLst/>
          </a:prstGeom>
          <a:solidFill>
            <a:schemeClr val="folHlink"/>
          </a:solidFill>
          <a:ln w="38100">
            <a:solidFill>
              <a:schemeClr val="tx1"/>
            </a:solidFill>
            <a:miter lim="800000"/>
            <a:headEnd/>
            <a:tailEnd/>
          </a:ln>
        </p:spPr>
        <p:txBody>
          <a:bodyPr wrap="none" anchor="ctr"/>
          <a:lstStyle/>
          <a:p>
            <a:pPr algn="ctr"/>
            <a:r>
              <a:rPr lang="en-US" sz="2400" b="0" dirty="0">
                <a:solidFill>
                  <a:schemeClr val="bg1"/>
                </a:solidFill>
                <a:latin typeface="Arial" pitchFamily="34" charset="0"/>
              </a:rPr>
              <a:t>cache</a:t>
            </a:r>
          </a:p>
        </p:txBody>
      </p:sp>
      <p:sp>
        <p:nvSpPr>
          <p:cNvPr id="1146925" name="AutoShape 45"/>
          <p:cNvSpPr>
            <a:spLocks noChangeArrowheads="1"/>
          </p:cNvSpPr>
          <p:nvPr/>
        </p:nvSpPr>
        <p:spPr bwMode="auto">
          <a:xfrm>
            <a:off x="5561013" y="1211263"/>
            <a:ext cx="1941512" cy="1187450"/>
          </a:xfrm>
          <a:prstGeom prst="cloudCallout">
            <a:avLst>
              <a:gd name="adj1" fmla="val -88676"/>
              <a:gd name="adj2" fmla="val 55347"/>
            </a:avLst>
          </a:prstGeom>
          <a:solidFill>
            <a:srgbClr val="FF3300">
              <a:alpha val="30196"/>
            </a:srgbClr>
          </a:solidFill>
          <a:ln w="38100">
            <a:solidFill>
              <a:schemeClr val="tx1"/>
            </a:solidFill>
            <a:round/>
            <a:headEnd/>
            <a:tailEnd/>
          </a:ln>
        </p:spPr>
        <p:txBody>
          <a:bodyPr anchor="ctr"/>
          <a:lstStyle/>
          <a:p>
            <a:pPr algn="ctr"/>
            <a:endParaRPr lang="en-US" sz="3600" b="0" dirty="0">
              <a:latin typeface="Arial" pitchFamily="34" charset="0"/>
            </a:endParaRPr>
          </a:p>
        </p:txBody>
      </p:sp>
      <p:sp>
        <p:nvSpPr>
          <p:cNvPr id="1146926" name="Rectangle 46"/>
          <p:cNvSpPr>
            <a:spLocks noChangeArrowheads="1"/>
          </p:cNvSpPr>
          <p:nvPr/>
        </p:nvSpPr>
        <p:spPr bwMode="auto">
          <a:xfrm>
            <a:off x="5762625" y="1397000"/>
            <a:ext cx="1647825" cy="830997"/>
          </a:xfrm>
          <a:prstGeom prst="rect">
            <a:avLst/>
          </a:prstGeom>
          <a:noFill/>
          <a:ln w="9525">
            <a:noFill/>
            <a:miter lim="800000"/>
            <a:headEnd/>
            <a:tailEnd/>
          </a:ln>
        </p:spPr>
        <p:txBody>
          <a:bodyPr>
            <a:spAutoFit/>
          </a:bodyPr>
          <a:lstStyle/>
          <a:p>
            <a:pPr algn="ctr"/>
            <a:r>
              <a:rPr lang="en-US" sz="2400" b="0" dirty="0">
                <a:latin typeface="Arial" pitchFamily="34" charset="0"/>
              </a:rPr>
              <a:t>Invalidate x</a:t>
            </a:r>
          </a:p>
        </p:txBody>
      </p:sp>
      <p:sp>
        <p:nvSpPr>
          <p:cNvPr id="60437" name="Oval 49"/>
          <p:cNvSpPr>
            <a:spLocks noChangeArrowheads="1"/>
          </p:cNvSpPr>
          <p:nvPr/>
        </p:nvSpPr>
        <p:spPr bwMode="auto">
          <a:xfrm>
            <a:off x="3213100" y="3721100"/>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
        <p:nvSpPr>
          <p:cNvPr id="60438" name="Oval 50"/>
          <p:cNvSpPr>
            <a:spLocks noChangeArrowheads="1"/>
          </p:cNvSpPr>
          <p:nvPr/>
        </p:nvSpPr>
        <p:spPr bwMode="auto">
          <a:xfrm>
            <a:off x="1006475" y="3736975"/>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S</a:t>
            </a:r>
          </a:p>
        </p:txBody>
      </p:sp>
      <p:sp>
        <p:nvSpPr>
          <p:cNvPr id="1146931" name="Oval 51"/>
          <p:cNvSpPr>
            <a:spLocks noChangeArrowheads="1"/>
          </p:cNvSpPr>
          <p:nvPr/>
        </p:nvSpPr>
        <p:spPr bwMode="auto">
          <a:xfrm>
            <a:off x="3236913" y="3730625"/>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M</a:t>
            </a:r>
          </a:p>
        </p:txBody>
      </p:sp>
      <p:sp>
        <p:nvSpPr>
          <p:cNvPr id="1146932" name="Oval 52"/>
          <p:cNvSpPr>
            <a:spLocks noChangeArrowheads="1"/>
          </p:cNvSpPr>
          <p:nvPr/>
        </p:nvSpPr>
        <p:spPr bwMode="auto">
          <a:xfrm>
            <a:off x="1030288" y="3746500"/>
            <a:ext cx="660400" cy="660400"/>
          </a:xfrm>
          <a:prstGeom prst="ellipse">
            <a:avLst/>
          </a:prstGeom>
          <a:solidFill>
            <a:schemeClr val="bg1"/>
          </a:solidFill>
          <a:ln w="38100">
            <a:solidFill>
              <a:schemeClr val="tx1"/>
            </a:solidFill>
            <a:round/>
            <a:headEnd/>
            <a:tailEnd/>
          </a:ln>
        </p:spPr>
        <p:txBody>
          <a:bodyPr wrap="none" anchor="ctr"/>
          <a:lstStyle/>
          <a:p>
            <a:pPr algn="ctr"/>
            <a:r>
              <a:rPr lang="en-US" dirty="0">
                <a:latin typeface="Arial" pitchFamily="34" charset="0"/>
              </a:rPr>
              <a:t>I</a:t>
            </a:r>
          </a:p>
        </p:txBody>
      </p:sp>
    </p:spTree>
    <p:extLst>
      <p:ext uri="{BB962C8B-B14F-4D97-AF65-F5344CB8AC3E}">
        <p14:creationId xmlns:p14="http://schemas.microsoft.com/office/powerpoint/2010/main" val="360293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26"/>
                                        </p:tgtEl>
                                        <p:attrNameLst>
                                          <p:attrName>style.visibility</p:attrName>
                                        </p:attrNameLst>
                                      </p:cBhvr>
                                      <p:to>
                                        <p:strVal val="visible"/>
                                      </p:to>
                                    </p:set>
                                    <p:animEffect transition="in" filter="blinds(horizontal)">
                                      <p:cBhvr>
                                        <p:cTn id="7" dur="500"/>
                                        <p:tgtEl>
                                          <p:spTgt spid="11469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6925"/>
                                        </p:tgtEl>
                                        <p:attrNameLst>
                                          <p:attrName>style.visibility</p:attrName>
                                        </p:attrNameLst>
                                      </p:cBhvr>
                                      <p:to>
                                        <p:strVal val="visible"/>
                                      </p:to>
                                    </p:set>
                                    <p:animEffect transition="in" filter="blinds(horizontal)">
                                      <p:cBhvr>
                                        <p:cTn id="10" dur="500"/>
                                        <p:tgtEl>
                                          <p:spTgt spid="114692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146921"/>
                                        </p:tgtEl>
                                        <p:attrNameLst>
                                          <p:attrName>style.visibility</p:attrName>
                                        </p:attrNameLst>
                                      </p:cBhvr>
                                      <p:to>
                                        <p:strVal val="visible"/>
                                      </p:to>
                                    </p:set>
                                    <p:animEffect transition="in" filter="blinds(horizontal)">
                                      <p:cBhvr>
                                        <p:cTn id="14" dur="500"/>
                                        <p:tgtEl>
                                          <p:spTgt spid="114692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146895"/>
                                        </p:tgtEl>
                                        <p:attrNameLst>
                                          <p:attrName>style.visibility</p:attrName>
                                        </p:attrNameLst>
                                      </p:cBhvr>
                                      <p:to>
                                        <p:strVal val="visible"/>
                                      </p:to>
                                    </p:set>
                                    <p:animEffect transition="in" filter="blinds(horizontal)">
                                      <p:cBhvr>
                                        <p:cTn id="17" dur="500"/>
                                        <p:tgtEl>
                                          <p:spTgt spid="1146895"/>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1146924"/>
                                        </p:tgtEl>
                                        <p:attrNameLst>
                                          <p:attrName>style.visibility</p:attrName>
                                        </p:attrNameLst>
                                      </p:cBhvr>
                                      <p:to>
                                        <p:strVal val="visible"/>
                                      </p:to>
                                    </p:set>
                                    <p:animEffect transition="in" filter="blinds(horizontal)">
                                      <p:cBhvr>
                                        <p:cTn id="21" dur="500"/>
                                        <p:tgtEl>
                                          <p:spTgt spid="1146924"/>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146931"/>
                                        </p:tgtEl>
                                        <p:attrNameLst>
                                          <p:attrName>style.visibility</p:attrName>
                                        </p:attrNameLst>
                                      </p:cBhvr>
                                      <p:to>
                                        <p:strVal val="visible"/>
                                      </p:to>
                                    </p:set>
                                    <p:animEffect transition="in" filter="blinds(horizontal)">
                                      <p:cBhvr>
                                        <p:cTn id="25" dur="500"/>
                                        <p:tgtEl>
                                          <p:spTgt spid="11469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46932"/>
                                        </p:tgtEl>
                                        <p:attrNameLst>
                                          <p:attrName>style.visibility</p:attrName>
                                        </p:attrNameLst>
                                      </p:cBhvr>
                                      <p:to>
                                        <p:strVal val="visible"/>
                                      </p:to>
                                    </p:set>
                                    <p:animEffect transition="in" filter="blinds(horizontal)">
                                      <p:cBhvr>
                                        <p:cTn id="28" dur="500"/>
                                        <p:tgtEl>
                                          <p:spTgt spid="1146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95" grpId="0" animBg="1"/>
      <p:bldP spid="1146921" grpId="0" animBg="1"/>
      <p:bldP spid="1146924" grpId="0" animBg="1"/>
      <p:bldP spid="1146925" grpId="0" animBg="1"/>
      <p:bldP spid="1146926" grpId="0"/>
      <p:bldP spid="1146931" grpId="0" animBg="1"/>
      <p:bldP spid="11469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Art of Multiprocessor Programming</a:t>
            </a:r>
          </a:p>
        </p:txBody>
      </p:sp>
      <p:sp>
        <p:nvSpPr>
          <p:cNvPr id="8195" name="Slide Number Placeholder 4"/>
          <p:cNvSpPr>
            <a:spLocks noGrp="1"/>
          </p:cNvSpPr>
          <p:nvPr>
            <p:ph type="sldNum" sz="quarter" idx="11"/>
          </p:nvPr>
        </p:nvSpPr>
        <p:spPr>
          <a:noFill/>
        </p:spPr>
        <p:txBody>
          <a:bodyPr/>
          <a:lstStyle/>
          <a:p>
            <a:fld id="{84D1D8DE-7373-4176-90BE-17CEE376A3C0}" type="slidenum">
              <a:rPr lang="x-none" smtClean="0">
                <a:cs typeface="Arial" pitchFamily="34" charset="0"/>
              </a:rPr>
              <a:pPr/>
              <a:t>7</a:t>
            </a:fld>
            <a:endParaRPr lang="en-US" smtClean="0">
              <a:cs typeface="Arial" pitchFamily="34" charset="0"/>
            </a:endParaRPr>
          </a:p>
        </p:txBody>
      </p:sp>
      <p:pic>
        <p:nvPicPr>
          <p:cNvPr id="819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8197" name="Rectangle 3"/>
          <p:cNvSpPr>
            <a:spLocks noGrp="1" noChangeArrowheads="1"/>
          </p:cNvSpPr>
          <p:nvPr>
            <p:ph type="title"/>
          </p:nvPr>
        </p:nvSpPr>
        <p:spPr/>
        <p:txBody>
          <a:bodyPr/>
          <a:lstStyle/>
          <a:p>
            <a:r>
              <a:rPr lang="en-US" sz="4000" smtClean="0"/>
              <a:t>Today: Revisit Mutual Exclusion</a:t>
            </a:r>
          </a:p>
        </p:txBody>
      </p:sp>
      <p:sp>
        <p:nvSpPr>
          <p:cNvPr id="8198" name="Rectangle 4"/>
          <p:cNvSpPr>
            <a:spLocks noGrp="1" noChangeArrowheads="1"/>
          </p:cNvSpPr>
          <p:nvPr>
            <p:ph type="body" idx="1"/>
          </p:nvPr>
        </p:nvSpPr>
        <p:spPr/>
        <p:txBody>
          <a:bodyPr/>
          <a:lstStyle/>
          <a:p>
            <a:pPr>
              <a:lnSpc>
                <a:spcPct val="90000"/>
              </a:lnSpc>
            </a:pPr>
            <a:r>
              <a:rPr lang="en-US" dirty="0" smtClean="0"/>
              <a:t>Performance, not just correctness</a:t>
            </a:r>
          </a:p>
          <a:p>
            <a:pPr>
              <a:lnSpc>
                <a:spcPct val="90000"/>
              </a:lnSpc>
            </a:pPr>
            <a:r>
              <a:rPr lang="en-US" dirty="0" smtClean="0"/>
              <a:t>Proper use of multiprocessor architectures</a:t>
            </a:r>
          </a:p>
          <a:p>
            <a:pPr>
              <a:lnSpc>
                <a:spcPct val="90000"/>
              </a:lnSpc>
            </a:pPr>
            <a:r>
              <a:rPr lang="en-US" dirty="0" smtClean="0"/>
              <a:t>A collection of locking algorithms… </a:t>
            </a:r>
          </a:p>
          <a:p>
            <a:pPr>
              <a:lnSpc>
                <a:spcPct val="90000"/>
              </a:lnSpc>
              <a:buFontTx/>
              <a:buNone/>
            </a:pPr>
            <a:endParaRPr lang="en-US" dirty="0" smtClean="0"/>
          </a:p>
        </p:txBody>
      </p:sp>
      <p:sp>
        <p:nvSpPr>
          <p:cNvPr id="8199" name="Text Box 5"/>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dirty="0">
                <a:solidFill>
                  <a:schemeClr val="tx1"/>
                </a:solidFill>
                <a:latin typeface="Arial" pitchFamily="34" charset="0"/>
              </a:rPr>
              <a:t>(1)</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Art of Multiprocessor Programming</a:t>
            </a:r>
          </a:p>
        </p:txBody>
      </p:sp>
      <p:sp>
        <p:nvSpPr>
          <p:cNvPr id="66563" name="Slide Number Placeholder 4"/>
          <p:cNvSpPr>
            <a:spLocks noGrp="1"/>
          </p:cNvSpPr>
          <p:nvPr>
            <p:ph type="sldNum" sz="quarter" idx="11"/>
          </p:nvPr>
        </p:nvSpPr>
        <p:spPr>
          <a:noFill/>
        </p:spPr>
        <p:txBody>
          <a:bodyPr/>
          <a:lstStyle/>
          <a:p>
            <a:fld id="{D2A393CC-F84E-4884-A2D4-E2B427A61548}" type="slidenum">
              <a:rPr lang="x-none" smtClean="0">
                <a:latin typeface="Arial" pitchFamily="34" charset="0"/>
                <a:cs typeface="Arial" pitchFamily="34" charset="0"/>
              </a:rPr>
              <a:pPr/>
              <a:t>70</a:t>
            </a:fld>
            <a:endParaRPr lang="en-US" smtClean="0">
              <a:latin typeface="Arial" pitchFamily="34" charset="0"/>
              <a:cs typeface="Arial" pitchFamily="34" charset="0"/>
            </a:endParaRPr>
          </a:p>
        </p:txBody>
      </p:sp>
      <p:pic>
        <p:nvPicPr>
          <p:cNvPr id="665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66565" name="Rectangle 3"/>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66566" name="AutoShape 4"/>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66567" name="Rectangle 5"/>
          <p:cNvSpPr>
            <a:spLocks noGrp="1" noChangeArrowheads="1"/>
          </p:cNvSpPr>
          <p:nvPr>
            <p:ph type="title"/>
          </p:nvPr>
        </p:nvSpPr>
        <p:spPr/>
        <p:txBody>
          <a:bodyPr/>
          <a:lstStyle/>
          <a:p>
            <a:r>
              <a:rPr lang="en-US" smtClean="0"/>
              <a:t>Invalidate</a:t>
            </a:r>
          </a:p>
        </p:txBody>
      </p:sp>
      <p:grpSp>
        <p:nvGrpSpPr>
          <p:cNvPr id="66568" name="Group 6"/>
          <p:cNvGrpSpPr>
            <a:grpSpLocks/>
          </p:cNvGrpSpPr>
          <p:nvPr/>
        </p:nvGrpSpPr>
        <p:grpSpPr bwMode="auto">
          <a:xfrm flipH="1">
            <a:off x="5480050" y="2441575"/>
            <a:ext cx="1358900" cy="1282700"/>
            <a:chOff x="1008" y="2720"/>
            <a:chExt cx="856" cy="808"/>
          </a:xfrm>
        </p:grpSpPr>
        <p:sp>
          <p:nvSpPr>
            <p:cNvPr id="66597" name="Rectangle 7"/>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98"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9"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0"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1"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2"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3"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4"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5"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6569" name="Rectangle 16"/>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66570" name="AutoShape 17"/>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71" name="Rectangle 1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grpSp>
        <p:nvGrpSpPr>
          <p:cNvPr id="66572" name="Group 19"/>
          <p:cNvGrpSpPr>
            <a:grpSpLocks/>
          </p:cNvGrpSpPr>
          <p:nvPr/>
        </p:nvGrpSpPr>
        <p:grpSpPr bwMode="auto">
          <a:xfrm>
            <a:off x="3732213" y="2495550"/>
            <a:ext cx="1130300" cy="1173163"/>
            <a:chOff x="2496" y="2725"/>
            <a:chExt cx="712" cy="739"/>
          </a:xfrm>
        </p:grpSpPr>
        <p:sp>
          <p:nvSpPr>
            <p:cNvPr id="66587" name="Rectangle 20"/>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88" name="Freeform 2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66589" name="Group 22"/>
            <p:cNvGrpSpPr>
              <a:grpSpLocks/>
            </p:cNvGrpSpPr>
            <p:nvPr/>
          </p:nvGrpSpPr>
          <p:grpSpPr bwMode="auto">
            <a:xfrm>
              <a:off x="3072" y="2832"/>
              <a:ext cx="136" cy="632"/>
              <a:chOff x="3072" y="2832"/>
              <a:chExt cx="136" cy="632"/>
            </a:xfrm>
          </p:grpSpPr>
          <p:sp>
            <p:nvSpPr>
              <p:cNvPr id="66594" name="Freeform 2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5" name="Freeform 2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6" name="Freeform 2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66590" name="Group 26"/>
            <p:cNvGrpSpPr>
              <a:grpSpLocks/>
            </p:cNvGrpSpPr>
            <p:nvPr/>
          </p:nvGrpSpPr>
          <p:grpSpPr bwMode="auto">
            <a:xfrm flipH="1">
              <a:off x="2496" y="2832"/>
              <a:ext cx="136" cy="632"/>
              <a:chOff x="3072" y="2832"/>
              <a:chExt cx="136" cy="632"/>
            </a:xfrm>
          </p:grpSpPr>
          <p:sp>
            <p:nvSpPr>
              <p:cNvPr id="66591"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2"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3"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66573" name="Group 30"/>
          <p:cNvGrpSpPr>
            <a:grpSpLocks/>
          </p:cNvGrpSpPr>
          <p:nvPr/>
        </p:nvGrpSpPr>
        <p:grpSpPr bwMode="auto">
          <a:xfrm>
            <a:off x="1757363" y="2441575"/>
            <a:ext cx="1358900" cy="1282700"/>
            <a:chOff x="1008" y="2720"/>
            <a:chExt cx="856" cy="808"/>
          </a:xfrm>
        </p:grpSpPr>
        <p:sp>
          <p:nvSpPr>
            <p:cNvPr id="66578" name="Rectangle 31"/>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79" name="Freeform 3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0" name="Freeform 3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1" name="Freeform 3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2" name="Freeform 3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3" name="Freeform 3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4" name="Freeform 3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5" name="Freeform 3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6" name="Freeform 3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6574" name="Rectangle 40"/>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chemeClr val="accent2"/>
                </a:solidFill>
                <a:latin typeface="Arial" pitchFamily="34" charset="0"/>
                <a:cs typeface="Arial" pitchFamily="34" charset="0"/>
              </a:rPr>
              <a:t>data</a:t>
            </a:r>
          </a:p>
        </p:txBody>
      </p:sp>
      <p:sp>
        <p:nvSpPr>
          <p:cNvPr id="66575" name="Rectangle 41"/>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data</a:t>
            </a:r>
          </a:p>
        </p:txBody>
      </p:sp>
      <p:sp>
        <p:nvSpPr>
          <p:cNvPr id="66577" name="AutoShape 43"/>
          <p:cNvSpPr>
            <a:spLocks noChangeArrowheads="1"/>
          </p:cNvSpPr>
          <p:nvPr/>
        </p:nvSpPr>
        <p:spPr bwMode="auto">
          <a:xfrm>
            <a:off x="1935163" y="4964113"/>
            <a:ext cx="6959600" cy="1011237"/>
          </a:xfrm>
          <a:prstGeom prst="wedgeRoundRectCallout">
            <a:avLst>
              <a:gd name="adj1" fmla="val -16356"/>
              <a:gd name="adj2" fmla="val -124255"/>
              <a:gd name="adj3" fmla="val 16667"/>
            </a:avLst>
          </a:prstGeom>
          <a:solidFill>
            <a:schemeClr val="bg1"/>
          </a:solidFill>
          <a:ln w="38100">
            <a:solidFill>
              <a:srgbClr val="FF3300"/>
            </a:solidFill>
            <a:miter lim="800000"/>
            <a:headEnd/>
            <a:tailEnd/>
          </a:ln>
        </p:spPr>
        <p:txBody>
          <a:bodyPr anchor="ctr"/>
          <a:lstStyle/>
          <a:p>
            <a:pPr algn="ctr"/>
            <a:r>
              <a:rPr lang="en-US" sz="2800" b="0">
                <a:solidFill>
                  <a:srgbClr val="FF3300"/>
                </a:solidFill>
                <a:latin typeface="Arial" pitchFamily="34" charset="0"/>
                <a:cs typeface="Arial" pitchFamily="34" charset="0"/>
              </a:rPr>
              <a:t>This cache acquires write permission</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Art of Multiprocessor Programming</a:t>
            </a:r>
          </a:p>
        </p:txBody>
      </p:sp>
      <p:sp>
        <p:nvSpPr>
          <p:cNvPr id="66563" name="Slide Number Placeholder 4"/>
          <p:cNvSpPr>
            <a:spLocks noGrp="1"/>
          </p:cNvSpPr>
          <p:nvPr>
            <p:ph type="sldNum" sz="quarter" idx="11"/>
          </p:nvPr>
        </p:nvSpPr>
        <p:spPr>
          <a:noFill/>
        </p:spPr>
        <p:txBody>
          <a:bodyPr/>
          <a:lstStyle/>
          <a:p>
            <a:fld id="{D2A393CC-F84E-4884-A2D4-E2B427A61548}" type="slidenum">
              <a:rPr lang="x-none" smtClean="0">
                <a:latin typeface="Arial" pitchFamily="34" charset="0"/>
                <a:cs typeface="Arial" pitchFamily="34" charset="0"/>
              </a:rPr>
              <a:pPr/>
              <a:t>71</a:t>
            </a:fld>
            <a:endParaRPr lang="en-US" smtClean="0">
              <a:latin typeface="Arial" pitchFamily="34" charset="0"/>
              <a:cs typeface="Arial" pitchFamily="34" charset="0"/>
            </a:endParaRPr>
          </a:p>
        </p:txBody>
      </p:sp>
      <p:pic>
        <p:nvPicPr>
          <p:cNvPr id="6656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66565" name="Rectangle 3"/>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66566" name="AutoShape 4"/>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66567" name="Rectangle 5"/>
          <p:cNvSpPr>
            <a:spLocks noGrp="1" noChangeArrowheads="1"/>
          </p:cNvSpPr>
          <p:nvPr>
            <p:ph type="title"/>
          </p:nvPr>
        </p:nvSpPr>
        <p:spPr/>
        <p:txBody>
          <a:bodyPr/>
          <a:lstStyle/>
          <a:p>
            <a:r>
              <a:rPr lang="en-US" smtClean="0"/>
              <a:t>Invalidate</a:t>
            </a:r>
          </a:p>
        </p:txBody>
      </p:sp>
      <p:grpSp>
        <p:nvGrpSpPr>
          <p:cNvPr id="66568" name="Group 6"/>
          <p:cNvGrpSpPr>
            <a:grpSpLocks/>
          </p:cNvGrpSpPr>
          <p:nvPr/>
        </p:nvGrpSpPr>
        <p:grpSpPr bwMode="auto">
          <a:xfrm flipH="1">
            <a:off x="5480050" y="2441575"/>
            <a:ext cx="1358900" cy="1282700"/>
            <a:chOff x="1008" y="2720"/>
            <a:chExt cx="856" cy="808"/>
          </a:xfrm>
        </p:grpSpPr>
        <p:sp>
          <p:nvSpPr>
            <p:cNvPr id="66597" name="Rectangle 7"/>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98"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9"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0"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1"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2"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3"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4"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605"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6569" name="Rectangle 16"/>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66570" name="AutoShape 17"/>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71" name="Rectangle 1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grpSp>
        <p:nvGrpSpPr>
          <p:cNvPr id="66572" name="Group 19"/>
          <p:cNvGrpSpPr>
            <a:grpSpLocks/>
          </p:cNvGrpSpPr>
          <p:nvPr/>
        </p:nvGrpSpPr>
        <p:grpSpPr bwMode="auto">
          <a:xfrm>
            <a:off x="3732213" y="2495550"/>
            <a:ext cx="1130300" cy="1173163"/>
            <a:chOff x="2496" y="2725"/>
            <a:chExt cx="712" cy="739"/>
          </a:xfrm>
        </p:grpSpPr>
        <p:sp>
          <p:nvSpPr>
            <p:cNvPr id="66587" name="Rectangle 20"/>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88" name="Freeform 2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66589" name="Group 22"/>
            <p:cNvGrpSpPr>
              <a:grpSpLocks/>
            </p:cNvGrpSpPr>
            <p:nvPr/>
          </p:nvGrpSpPr>
          <p:grpSpPr bwMode="auto">
            <a:xfrm>
              <a:off x="3072" y="2832"/>
              <a:ext cx="136" cy="632"/>
              <a:chOff x="3072" y="2832"/>
              <a:chExt cx="136" cy="632"/>
            </a:xfrm>
          </p:grpSpPr>
          <p:sp>
            <p:nvSpPr>
              <p:cNvPr id="66594" name="Freeform 2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5" name="Freeform 2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6" name="Freeform 2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66590" name="Group 26"/>
            <p:cNvGrpSpPr>
              <a:grpSpLocks/>
            </p:cNvGrpSpPr>
            <p:nvPr/>
          </p:nvGrpSpPr>
          <p:grpSpPr bwMode="auto">
            <a:xfrm flipH="1">
              <a:off x="2496" y="2832"/>
              <a:ext cx="136" cy="632"/>
              <a:chOff x="3072" y="2832"/>
              <a:chExt cx="136" cy="632"/>
            </a:xfrm>
          </p:grpSpPr>
          <p:sp>
            <p:nvSpPr>
              <p:cNvPr id="66591"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2"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93"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66573" name="Group 30"/>
          <p:cNvGrpSpPr>
            <a:grpSpLocks/>
          </p:cNvGrpSpPr>
          <p:nvPr/>
        </p:nvGrpSpPr>
        <p:grpSpPr bwMode="auto">
          <a:xfrm>
            <a:off x="1757363" y="2441575"/>
            <a:ext cx="1358900" cy="1282700"/>
            <a:chOff x="1008" y="2720"/>
            <a:chExt cx="856" cy="808"/>
          </a:xfrm>
        </p:grpSpPr>
        <p:sp>
          <p:nvSpPr>
            <p:cNvPr id="66578" name="Rectangle 31"/>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579" name="Freeform 3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0" name="Freeform 3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1" name="Freeform 3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2" name="Freeform 3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3" name="Freeform 3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4" name="Freeform 3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5" name="Freeform 3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586" name="Freeform 3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6574" name="Rectangle 40"/>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chemeClr val="accent2"/>
                </a:solidFill>
                <a:latin typeface="Arial" pitchFamily="34" charset="0"/>
                <a:cs typeface="Arial" pitchFamily="34" charset="0"/>
              </a:rPr>
              <a:t>data</a:t>
            </a:r>
          </a:p>
        </p:txBody>
      </p:sp>
      <p:sp>
        <p:nvSpPr>
          <p:cNvPr id="66575" name="Rectangle 41"/>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data</a:t>
            </a:r>
          </a:p>
        </p:txBody>
      </p:sp>
      <p:sp>
        <p:nvSpPr>
          <p:cNvPr id="66576" name="AutoShape 42"/>
          <p:cNvSpPr>
            <a:spLocks noChangeArrowheads="1"/>
          </p:cNvSpPr>
          <p:nvPr/>
        </p:nvSpPr>
        <p:spPr bwMode="auto">
          <a:xfrm>
            <a:off x="931863" y="1314450"/>
            <a:ext cx="6688137" cy="1011238"/>
          </a:xfrm>
          <a:prstGeom prst="wedgeRoundRectCallout">
            <a:avLst>
              <a:gd name="adj1" fmla="val -26500"/>
              <a:gd name="adj2" fmla="val 226296"/>
              <a:gd name="adj3" fmla="val 16667"/>
            </a:avLst>
          </a:prstGeom>
          <a:solidFill>
            <a:schemeClr val="bg1"/>
          </a:solidFill>
          <a:ln w="38100">
            <a:solidFill>
              <a:srgbClr val="FF3300"/>
            </a:solidFill>
            <a:miter lim="800000"/>
            <a:headEnd/>
            <a:tailEnd/>
          </a:ln>
        </p:spPr>
        <p:txBody>
          <a:bodyPr anchor="ctr"/>
          <a:lstStyle/>
          <a:p>
            <a:pPr algn="ctr"/>
            <a:r>
              <a:rPr lang="en-US" sz="2800" b="0">
                <a:solidFill>
                  <a:srgbClr val="FF3300"/>
                </a:solidFill>
                <a:latin typeface="Arial" pitchFamily="34" charset="0"/>
                <a:cs typeface="Arial" pitchFamily="34" charset="0"/>
              </a:rPr>
              <a:t>Other caches lose read permission</a:t>
            </a:r>
          </a:p>
        </p:txBody>
      </p:sp>
      <p:sp>
        <p:nvSpPr>
          <p:cNvPr id="66577" name="AutoShape 43"/>
          <p:cNvSpPr>
            <a:spLocks noChangeArrowheads="1"/>
          </p:cNvSpPr>
          <p:nvPr/>
        </p:nvSpPr>
        <p:spPr bwMode="auto">
          <a:xfrm>
            <a:off x="1935163" y="4964113"/>
            <a:ext cx="6959600" cy="1011237"/>
          </a:xfrm>
          <a:prstGeom prst="wedgeRoundRectCallout">
            <a:avLst>
              <a:gd name="adj1" fmla="val -16356"/>
              <a:gd name="adj2" fmla="val -124255"/>
              <a:gd name="adj3" fmla="val 16667"/>
            </a:avLst>
          </a:prstGeom>
          <a:solidFill>
            <a:schemeClr val="bg1"/>
          </a:solidFill>
          <a:ln w="38100">
            <a:solidFill>
              <a:srgbClr val="FF3300"/>
            </a:solidFill>
            <a:miter lim="800000"/>
            <a:headEnd/>
            <a:tailEnd/>
          </a:ln>
        </p:spPr>
        <p:txBody>
          <a:bodyPr anchor="ctr"/>
          <a:lstStyle/>
          <a:p>
            <a:pPr algn="ctr"/>
            <a:r>
              <a:rPr lang="en-US" sz="2800" b="0">
                <a:solidFill>
                  <a:srgbClr val="FF3300"/>
                </a:solidFill>
                <a:latin typeface="Arial" pitchFamily="34" charset="0"/>
                <a:cs typeface="Arial" pitchFamily="34" charset="0"/>
              </a:rPr>
              <a:t>This cache acquires write permission</a:t>
            </a:r>
          </a:p>
        </p:txBody>
      </p:sp>
    </p:spTree>
    <p:extLst>
      <p:ext uri="{BB962C8B-B14F-4D97-AF65-F5344CB8AC3E}">
        <p14:creationId xmlns:p14="http://schemas.microsoft.com/office/powerpoint/2010/main" val="30416759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Art of Multiprocessor Programming</a:t>
            </a:r>
          </a:p>
        </p:txBody>
      </p:sp>
      <p:sp>
        <p:nvSpPr>
          <p:cNvPr id="67587" name="Slide Number Placeholder 4"/>
          <p:cNvSpPr>
            <a:spLocks noGrp="1"/>
          </p:cNvSpPr>
          <p:nvPr>
            <p:ph type="sldNum" sz="quarter" idx="11"/>
          </p:nvPr>
        </p:nvSpPr>
        <p:spPr>
          <a:noFill/>
        </p:spPr>
        <p:txBody>
          <a:bodyPr/>
          <a:lstStyle/>
          <a:p>
            <a:fld id="{06BE4FEA-7122-48F4-A0D2-0C1C2D48D04C}" type="slidenum">
              <a:rPr lang="x-none" smtClean="0">
                <a:latin typeface="Arial" pitchFamily="34" charset="0"/>
                <a:cs typeface="Arial" pitchFamily="34" charset="0"/>
              </a:rPr>
              <a:pPr/>
              <a:t>72</a:t>
            </a:fld>
            <a:endParaRPr lang="en-US" smtClean="0">
              <a:latin typeface="Arial" pitchFamily="34" charset="0"/>
              <a:cs typeface="Arial" pitchFamily="34" charset="0"/>
            </a:endParaRPr>
          </a:p>
        </p:txBody>
      </p:sp>
      <p:pic>
        <p:nvPicPr>
          <p:cNvPr id="675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67589" name="Rectangle 3"/>
          <p:cNvSpPr>
            <a:spLocks noChangeArrowheads="1"/>
          </p:cNvSpPr>
          <p:nvPr/>
        </p:nvSpPr>
        <p:spPr bwMode="auto">
          <a:xfrm>
            <a:off x="1911350" y="3892550"/>
            <a:ext cx="1203325" cy="385763"/>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sp>
        <p:nvSpPr>
          <p:cNvPr id="67590" name="AutoShape 4"/>
          <p:cNvSpPr>
            <a:spLocks noChangeArrowheads="1"/>
          </p:cNvSpPr>
          <p:nvPr/>
        </p:nvSpPr>
        <p:spPr bwMode="auto">
          <a:xfrm>
            <a:off x="1208088" y="4308475"/>
            <a:ext cx="6626225" cy="641350"/>
          </a:xfrm>
          <a:prstGeom prst="leftRightArrow">
            <a:avLst>
              <a:gd name="adj1" fmla="val 40102"/>
              <a:gd name="adj2" fmla="val 81458"/>
            </a:avLst>
          </a:prstGeom>
          <a:solidFill>
            <a:schemeClr val="fo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67591" name="Rectangle 5"/>
          <p:cNvSpPr>
            <a:spLocks noGrp="1" noChangeArrowheads="1"/>
          </p:cNvSpPr>
          <p:nvPr>
            <p:ph type="title"/>
          </p:nvPr>
        </p:nvSpPr>
        <p:spPr/>
        <p:txBody>
          <a:bodyPr/>
          <a:lstStyle/>
          <a:p>
            <a:r>
              <a:rPr lang="en-US" smtClean="0"/>
              <a:t>Invalidate</a:t>
            </a:r>
          </a:p>
        </p:txBody>
      </p:sp>
      <p:grpSp>
        <p:nvGrpSpPr>
          <p:cNvPr id="67592" name="Group 6"/>
          <p:cNvGrpSpPr>
            <a:grpSpLocks/>
          </p:cNvGrpSpPr>
          <p:nvPr/>
        </p:nvGrpSpPr>
        <p:grpSpPr bwMode="auto">
          <a:xfrm flipH="1">
            <a:off x="5480050" y="2441575"/>
            <a:ext cx="1358900" cy="1282700"/>
            <a:chOff x="1008" y="2720"/>
            <a:chExt cx="856" cy="808"/>
          </a:xfrm>
        </p:grpSpPr>
        <p:sp>
          <p:nvSpPr>
            <p:cNvPr id="67621" name="Rectangle 7"/>
            <p:cNvSpPr>
              <a:spLocks noChangeArrowheads="1"/>
            </p:cNvSpPr>
            <p:nvPr/>
          </p:nvSpPr>
          <p:spPr bwMode="auto">
            <a:xfrm>
              <a:off x="1032" y="3304"/>
              <a:ext cx="488" cy="160"/>
            </a:xfrm>
            <a:prstGeom prst="rect">
              <a:avLst/>
            </a:prstGeom>
            <a:solidFill>
              <a:schemeClr val="folHlink"/>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7622" name="Freeform 8"/>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3" name="Freeform 9"/>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4" name="Freeform 10"/>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5" name="Freeform 11"/>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6" name="Freeform 12"/>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folHlink"/>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7" name="Freeform 13"/>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8" name="Freeform 14"/>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9" name="Freeform 15"/>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593" name="Rectangle 16"/>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67594" name="AutoShape 17"/>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7595" name="Rectangle 18"/>
          <p:cNvSpPr>
            <a:spLocks noChangeArrowheads="1"/>
          </p:cNvSpPr>
          <p:nvPr/>
        </p:nvSpPr>
        <p:spPr bwMode="auto">
          <a:xfrm>
            <a:off x="5665788" y="3887788"/>
            <a:ext cx="1203325" cy="385762"/>
          </a:xfrm>
          <a:prstGeom prst="rect">
            <a:avLst/>
          </a:prstGeom>
          <a:solidFill>
            <a:schemeClr val="folHlink"/>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cache</a:t>
            </a:r>
          </a:p>
        </p:txBody>
      </p:sp>
      <p:grpSp>
        <p:nvGrpSpPr>
          <p:cNvPr id="67596" name="Group 19"/>
          <p:cNvGrpSpPr>
            <a:grpSpLocks/>
          </p:cNvGrpSpPr>
          <p:nvPr/>
        </p:nvGrpSpPr>
        <p:grpSpPr bwMode="auto">
          <a:xfrm>
            <a:off x="3732213" y="2495550"/>
            <a:ext cx="1130300" cy="1173163"/>
            <a:chOff x="2496" y="2725"/>
            <a:chExt cx="712" cy="739"/>
          </a:xfrm>
        </p:grpSpPr>
        <p:sp>
          <p:nvSpPr>
            <p:cNvPr id="67611" name="Rectangle 20"/>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7612" name="Freeform 21"/>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67613" name="Group 22"/>
            <p:cNvGrpSpPr>
              <a:grpSpLocks/>
            </p:cNvGrpSpPr>
            <p:nvPr/>
          </p:nvGrpSpPr>
          <p:grpSpPr bwMode="auto">
            <a:xfrm>
              <a:off x="3072" y="2832"/>
              <a:ext cx="136" cy="632"/>
              <a:chOff x="3072" y="2832"/>
              <a:chExt cx="136" cy="632"/>
            </a:xfrm>
          </p:grpSpPr>
          <p:sp>
            <p:nvSpPr>
              <p:cNvPr id="67618" name="Freeform 23"/>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19" name="Freeform 24"/>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20" name="Freeform 25"/>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67614" name="Group 26"/>
            <p:cNvGrpSpPr>
              <a:grpSpLocks/>
            </p:cNvGrpSpPr>
            <p:nvPr/>
          </p:nvGrpSpPr>
          <p:grpSpPr bwMode="auto">
            <a:xfrm flipH="1">
              <a:off x="2496" y="2832"/>
              <a:ext cx="136" cy="632"/>
              <a:chOff x="3072" y="2832"/>
              <a:chExt cx="136" cy="632"/>
            </a:xfrm>
          </p:grpSpPr>
          <p:sp>
            <p:nvSpPr>
              <p:cNvPr id="67615" name="Freeform 2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16" name="Freeform 2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17" name="Freeform 2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67597" name="Group 30"/>
          <p:cNvGrpSpPr>
            <a:grpSpLocks/>
          </p:cNvGrpSpPr>
          <p:nvPr/>
        </p:nvGrpSpPr>
        <p:grpSpPr bwMode="auto">
          <a:xfrm>
            <a:off x="1757363" y="2441575"/>
            <a:ext cx="1358900" cy="1282700"/>
            <a:chOff x="1008" y="2720"/>
            <a:chExt cx="856" cy="808"/>
          </a:xfrm>
        </p:grpSpPr>
        <p:sp>
          <p:nvSpPr>
            <p:cNvPr id="67602" name="Rectangle 31"/>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7603" name="Freeform 3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4" name="Freeform 3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5" name="Freeform 3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6" name="Freeform 3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7" name="Freeform 3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8" name="Freeform 3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09" name="Freeform 3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610" name="Freeform 3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7598" name="Rectangle 40"/>
          <p:cNvSpPr>
            <a:spLocks noChangeArrowheads="1"/>
          </p:cNvSpPr>
          <p:nvPr/>
        </p:nvSpPr>
        <p:spPr bwMode="auto">
          <a:xfrm>
            <a:off x="3792538" y="3887788"/>
            <a:ext cx="1203325" cy="385762"/>
          </a:xfrm>
          <a:prstGeom prst="rect">
            <a:avLst/>
          </a:prstGeom>
          <a:solidFill>
            <a:schemeClr val="bg1"/>
          </a:solidFill>
          <a:ln w="38100">
            <a:solidFill>
              <a:schemeClr val="tx1"/>
            </a:solidFill>
            <a:miter lim="800000"/>
            <a:headEnd/>
            <a:tailEnd/>
          </a:ln>
        </p:spPr>
        <p:txBody>
          <a:bodyPr wrap="none" anchor="ctr"/>
          <a:lstStyle/>
          <a:p>
            <a:pPr algn="ctr"/>
            <a:r>
              <a:rPr lang="en-US" sz="2400" b="0">
                <a:solidFill>
                  <a:schemeClr val="accent2"/>
                </a:solidFill>
                <a:latin typeface="Arial" pitchFamily="34" charset="0"/>
                <a:cs typeface="Arial" pitchFamily="34" charset="0"/>
              </a:rPr>
              <a:t>data</a:t>
            </a:r>
          </a:p>
        </p:txBody>
      </p:sp>
      <p:sp>
        <p:nvSpPr>
          <p:cNvPr id="67599" name="Rectangle 41"/>
          <p:cNvSpPr>
            <a:spLocks noChangeArrowheads="1"/>
          </p:cNvSpPr>
          <p:nvPr/>
        </p:nvSpPr>
        <p:spPr bwMode="auto">
          <a:xfrm>
            <a:off x="5689600" y="5573713"/>
            <a:ext cx="1203325" cy="385762"/>
          </a:xfrm>
          <a:prstGeom prst="rect">
            <a:avLst/>
          </a:prstGeom>
          <a:solidFill>
            <a:schemeClr val="accent2"/>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data</a:t>
            </a:r>
          </a:p>
        </p:txBody>
      </p:sp>
      <p:sp>
        <p:nvSpPr>
          <p:cNvPr id="67600" name="AutoShape 42"/>
          <p:cNvSpPr>
            <a:spLocks noChangeArrowheads="1"/>
          </p:cNvSpPr>
          <p:nvPr/>
        </p:nvSpPr>
        <p:spPr bwMode="auto">
          <a:xfrm>
            <a:off x="806450" y="2895600"/>
            <a:ext cx="6959600" cy="1427163"/>
          </a:xfrm>
          <a:prstGeom prst="wedgeRoundRectCallout">
            <a:avLst>
              <a:gd name="adj1" fmla="val 28903"/>
              <a:gd name="adj2" fmla="val 136764"/>
              <a:gd name="adj3" fmla="val 16667"/>
            </a:avLst>
          </a:prstGeom>
          <a:solidFill>
            <a:schemeClr val="bg1"/>
          </a:solidFill>
          <a:ln w="38100">
            <a:solidFill>
              <a:srgbClr val="FF3300"/>
            </a:solidFill>
            <a:miter lim="800000"/>
            <a:headEnd/>
            <a:tailEnd/>
          </a:ln>
        </p:spPr>
        <p:txBody>
          <a:bodyPr anchor="ctr"/>
          <a:lstStyle/>
          <a:p>
            <a:pPr algn="ctr"/>
            <a:r>
              <a:rPr lang="en-US" sz="2800" b="0">
                <a:solidFill>
                  <a:srgbClr val="FF3300"/>
                </a:solidFill>
                <a:latin typeface="Arial" pitchFamily="34" charset="0"/>
                <a:cs typeface="Arial" pitchFamily="34" charset="0"/>
              </a:rPr>
              <a:t>Memory provides data only if not present in any cache, so no need to change it now (expensive)</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Art of Multiprocessor Programming</a:t>
            </a:r>
          </a:p>
        </p:txBody>
      </p:sp>
      <p:sp>
        <p:nvSpPr>
          <p:cNvPr id="71683" name="Slide Number Placeholder 4"/>
          <p:cNvSpPr>
            <a:spLocks noGrp="1"/>
          </p:cNvSpPr>
          <p:nvPr>
            <p:ph type="sldNum" sz="quarter" idx="11"/>
          </p:nvPr>
        </p:nvSpPr>
        <p:spPr>
          <a:noFill/>
        </p:spPr>
        <p:txBody>
          <a:bodyPr/>
          <a:lstStyle/>
          <a:p>
            <a:fld id="{C3B3283A-8507-49A6-ACC5-A48AA5A22E36}" type="slidenum">
              <a:rPr lang="x-none" smtClean="0">
                <a:cs typeface="Arial" pitchFamily="34" charset="0"/>
              </a:rPr>
              <a:pPr/>
              <a:t>73</a:t>
            </a:fld>
            <a:endParaRPr lang="en-US" smtClean="0">
              <a:cs typeface="Arial" pitchFamily="34" charset="0"/>
            </a:endParaRPr>
          </a:p>
        </p:txBody>
      </p:sp>
      <p:pic>
        <p:nvPicPr>
          <p:cNvPr id="71684"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1685" name="Rectangle 2"/>
          <p:cNvSpPr>
            <a:spLocks noGrp="1" noChangeArrowheads="1"/>
          </p:cNvSpPr>
          <p:nvPr>
            <p:ph type="title"/>
          </p:nvPr>
        </p:nvSpPr>
        <p:spPr/>
        <p:txBody>
          <a:bodyPr/>
          <a:lstStyle/>
          <a:p>
            <a:r>
              <a:rPr lang="en-US" smtClean="0"/>
              <a:t>Mutual Exclusion</a:t>
            </a:r>
          </a:p>
        </p:txBody>
      </p:sp>
      <p:sp>
        <p:nvSpPr>
          <p:cNvPr id="71686" name="Rectangle 3"/>
          <p:cNvSpPr>
            <a:spLocks noGrp="1" noChangeArrowheads="1"/>
          </p:cNvSpPr>
          <p:nvPr>
            <p:ph type="body" idx="1"/>
          </p:nvPr>
        </p:nvSpPr>
        <p:spPr/>
        <p:txBody>
          <a:bodyPr/>
          <a:lstStyle/>
          <a:p>
            <a:r>
              <a:rPr lang="en-US" smtClean="0"/>
              <a:t>What do we want to optimize?</a:t>
            </a:r>
          </a:p>
          <a:p>
            <a:pPr lvl="1"/>
            <a:r>
              <a:rPr lang="en-US" smtClean="0"/>
              <a:t>Bus bandwidth used by spinning threads</a:t>
            </a:r>
          </a:p>
          <a:p>
            <a:pPr lvl="1"/>
            <a:r>
              <a:rPr lang="en-US" smtClean="0"/>
              <a:t>Release/Acquire latency</a:t>
            </a:r>
          </a:p>
          <a:p>
            <a:pPr lvl="1"/>
            <a:r>
              <a:rPr lang="en-US" smtClean="0"/>
              <a:t>Acquire latency for idle lock</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Art of Multiprocessor Programming</a:t>
            </a:r>
          </a:p>
        </p:txBody>
      </p:sp>
      <p:sp>
        <p:nvSpPr>
          <p:cNvPr id="72707" name="Slide Number Placeholder 4"/>
          <p:cNvSpPr>
            <a:spLocks noGrp="1"/>
          </p:cNvSpPr>
          <p:nvPr>
            <p:ph type="sldNum" sz="quarter" idx="11"/>
          </p:nvPr>
        </p:nvSpPr>
        <p:spPr>
          <a:noFill/>
        </p:spPr>
        <p:txBody>
          <a:bodyPr/>
          <a:lstStyle/>
          <a:p>
            <a:fld id="{5837E6C7-B423-4729-BB1E-237310C4F7D0}" type="slidenum">
              <a:rPr lang="x-none" smtClean="0">
                <a:cs typeface="Arial" pitchFamily="34" charset="0"/>
              </a:rPr>
              <a:pPr/>
              <a:t>74</a:t>
            </a:fld>
            <a:endParaRPr lang="en-US" smtClean="0">
              <a:cs typeface="Arial" pitchFamily="34" charset="0"/>
            </a:endParaRPr>
          </a:p>
        </p:txBody>
      </p:sp>
      <p:pic>
        <p:nvPicPr>
          <p:cNvPr id="72708" name="Picture 8"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2709" name="Rectangle 2"/>
          <p:cNvSpPr>
            <a:spLocks noGrp="1" noChangeArrowheads="1"/>
          </p:cNvSpPr>
          <p:nvPr>
            <p:ph type="title"/>
          </p:nvPr>
        </p:nvSpPr>
        <p:spPr/>
        <p:txBody>
          <a:bodyPr/>
          <a:lstStyle/>
          <a:p>
            <a:r>
              <a:rPr lang="en-US" sz="4000" smtClean="0"/>
              <a:t>Simple TASLock </a:t>
            </a:r>
          </a:p>
        </p:txBody>
      </p:sp>
      <p:sp>
        <p:nvSpPr>
          <p:cNvPr id="72710" name="Rectangle 7"/>
          <p:cNvSpPr>
            <a:spLocks noGrp="1" noChangeArrowheads="1"/>
          </p:cNvSpPr>
          <p:nvPr>
            <p:ph type="body" idx="1"/>
          </p:nvPr>
        </p:nvSpPr>
        <p:spPr/>
        <p:txBody>
          <a:bodyPr/>
          <a:lstStyle/>
          <a:p>
            <a:r>
              <a:rPr lang="en-US" smtClean="0"/>
              <a:t>TAS invalidates cache lines</a:t>
            </a:r>
          </a:p>
          <a:p>
            <a:r>
              <a:rPr lang="en-US" smtClean="0"/>
              <a:t>Spinners</a:t>
            </a:r>
          </a:p>
          <a:p>
            <a:pPr lvl="1"/>
            <a:r>
              <a:rPr lang="en-US" smtClean="0"/>
              <a:t>Miss in cache</a:t>
            </a:r>
          </a:p>
          <a:p>
            <a:pPr lvl="1"/>
            <a:r>
              <a:rPr lang="en-US" smtClean="0"/>
              <a:t>Go to bus</a:t>
            </a:r>
          </a:p>
          <a:p>
            <a:r>
              <a:rPr lang="en-US" smtClean="0"/>
              <a:t>Thread wants to release lock</a:t>
            </a:r>
          </a:p>
          <a:p>
            <a:pPr lvl="1"/>
            <a:r>
              <a:rPr lang="en-US" smtClean="0"/>
              <a:t>delayed behind spinners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Art of Multiprocessor Programming</a:t>
            </a:r>
          </a:p>
        </p:txBody>
      </p:sp>
      <p:sp>
        <p:nvSpPr>
          <p:cNvPr id="73731" name="Slide Number Placeholder 4"/>
          <p:cNvSpPr>
            <a:spLocks noGrp="1"/>
          </p:cNvSpPr>
          <p:nvPr>
            <p:ph type="sldNum" sz="quarter" idx="11"/>
          </p:nvPr>
        </p:nvSpPr>
        <p:spPr>
          <a:noFill/>
        </p:spPr>
        <p:txBody>
          <a:bodyPr/>
          <a:lstStyle/>
          <a:p>
            <a:fld id="{7046B3BA-77B5-400A-B652-8C15BEBE8B06}" type="slidenum">
              <a:rPr lang="x-none" smtClean="0">
                <a:cs typeface="Arial" pitchFamily="34" charset="0"/>
              </a:rPr>
              <a:pPr/>
              <a:t>75</a:t>
            </a:fld>
            <a:endParaRPr lang="en-US" smtClean="0">
              <a:cs typeface="Arial" pitchFamily="34" charset="0"/>
            </a:endParaRPr>
          </a:p>
        </p:txBody>
      </p:sp>
      <p:pic>
        <p:nvPicPr>
          <p:cNvPr id="73732"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3733" name="Rectangle 2"/>
          <p:cNvSpPr>
            <a:spLocks noGrp="1" noChangeArrowheads="1"/>
          </p:cNvSpPr>
          <p:nvPr>
            <p:ph type="title"/>
          </p:nvPr>
        </p:nvSpPr>
        <p:spPr/>
        <p:txBody>
          <a:bodyPr/>
          <a:lstStyle/>
          <a:p>
            <a:r>
              <a:rPr lang="en-US" smtClean="0"/>
              <a:t>Test-and-test-and-set</a:t>
            </a:r>
          </a:p>
        </p:txBody>
      </p:sp>
      <p:sp>
        <p:nvSpPr>
          <p:cNvPr id="73734" name="Rectangle 3"/>
          <p:cNvSpPr>
            <a:spLocks noGrp="1" noChangeArrowheads="1"/>
          </p:cNvSpPr>
          <p:nvPr>
            <p:ph type="body" idx="1"/>
          </p:nvPr>
        </p:nvSpPr>
        <p:spPr/>
        <p:txBody>
          <a:bodyPr/>
          <a:lstStyle/>
          <a:p>
            <a:r>
              <a:rPr lang="en-US" smtClean="0"/>
              <a:t>Wait until lock “looks” free</a:t>
            </a:r>
          </a:p>
          <a:p>
            <a:pPr lvl="1"/>
            <a:r>
              <a:rPr lang="en-US" smtClean="0"/>
              <a:t>Spin on local cache</a:t>
            </a:r>
          </a:p>
          <a:p>
            <a:pPr lvl="1"/>
            <a:r>
              <a:rPr lang="en-US" smtClean="0"/>
              <a:t>No bus use while lock busy</a:t>
            </a:r>
          </a:p>
          <a:p>
            <a:r>
              <a:rPr lang="en-US" smtClean="0"/>
              <a:t>Problem: when lock is released</a:t>
            </a:r>
          </a:p>
          <a:p>
            <a:pPr lvl="1"/>
            <a:r>
              <a:rPr lang="en-US" smtClean="0"/>
              <a:t>Invalidation storm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Art of Multiprocessor Programming</a:t>
            </a:r>
          </a:p>
        </p:txBody>
      </p:sp>
      <p:sp>
        <p:nvSpPr>
          <p:cNvPr id="74755" name="Slide Number Placeholder 4"/>
          <p:cNvSpPr>
            <a:spLocks noGrp="1"/>
          </p:cNvSpPr>
          <p:nvPr>
            <p:ph type="sldNum" sz="quarter" idx="11"/>
          </p:nvPr>
        </p:nvSpPr>
        <p:spPr>
          <a:noFill/>
        </p:spPr>
        <p:txBody>
          <a:bodyPr/>
          <a:lstStyle/>
          <a:p>
            <a:fld id="{51AE3C85-1422-4810-B9B2-95B5ED3B31F9}" type="slidenum">
              <a:rPr lang="x-none" smtClean="0">
                <a:latin typeface="Arial" pitchFamily="34" charset="0"/>
                <a:cs typeface="Arial" pitchFamily="34" charset="0"/>
              </a:rPr>
              <a:pPr/>
              <a:t>76</a:t>
            </a:fld>
            <a:endParaRPr lang="en-US" smtClean="0">
              <a:latin typeface="Arial" pitchFamily="34" charset="0"/>
              <a:cs typeface="Arial" pitchFamily="34" charset="0"/>
            </a:endParaRPr>
          </a:p>
        </p:txBody>
      </p:sp>
      <p:pic>
        <p:nvPicPr>
          <p:cNvPr id="74756" name="Picture 43"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4757" name="Rectangle 2"/>
          <p:cNvSpPr>
            <a:spLocks noGrp="1" noChangeArrowheads="1"/>
          </p:cNvSpPr>
          <p:nvPr>
            <p:ph type="title"/>
          </p:nvPr>
        </p:nvSpPr>
        <p:spPr/>
        <p:txBody>
          <a:bodyPr/>
          <a:lstStyle/>
          <a:p>
            <a:r>
              <a:rPr lang="en-US" sz="4000" smtClean="0"/>
              <a:t>Local Spinning while Lock is Busy</a:t>
            </a:r>
          </a:p>
        </p:txBody>
      </p:sp>
      <p:grpSp>
        <p:nvGrpSpPr>
          <p:cNvPr id="74758" name="Group 3"/>
          <p:cNvGrpSpPr>
            <a:grpSpLocks/>
          </p:cNvGrpSpPr>
          <p:nvPr/>
        </p:nvGrpSpPr>
        <p:grpSpPr bwMode="auto">
          <a:xfrm>
            <a:off x="3732213" y="2495550"/>
            <a:ext cx="1130300" cy="1173163"/>
            <a:chOff x="2496" y="2725"/>
            <a:chExt cx="712" cy="739"/>
          </a:xfrm>
        </p:grpSpPr>
        <p:sp>
          <p:nvSpPr>
            <p:cNvPr id="74787"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4788"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74789" name="Group 6"/>
            <p:cNvGrpSpPr>
              <a:grpSpLocks/>
            </p:cNvGrpSpPr>
            <p:nvPr/>
          </p:nvGrpSpPr>
          <p:grpSpPr bwMode="auto">
            <a:xfrm>
              <a:off x="3072" y="2832"/>
              <a:ext cx="136" cy="632"/>
              <a:chOff x="3072" y="2832"/>
              <a:chExt cx="136" cy="632"/>
            </a:xfrm>
          </p:grpSpPr>
          <p:sp>
            <p:nvSpPr>
              <p:cNvPr id="74794"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95"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96"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4790" name="Group 10"/>
            <p:cNvGrpSpPr>
              <a:grpSpLocks/>
            </p:cNvGrpSpPr>
            <p:nvPr/>
          </p:nvGrpSpPr>
          <p:grpSpPr bwMode="auto">
            <a:xfrm flipH="1">
              <a:off x="2496" y="2832"/>
              <a:ext cx="136" cy="632"/>
              <a:chOff x="3072" y="2832"/>
              <a:chExt cx="136" cy="632"/>
            </a:xfrm>
          </p:grpSpPr>
          <p:sp>
            <p:nvSpPr>
              <p:cNvPr id="74791"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92"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93"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74759" name="Group 14"/>
          <p:cNvGrpSpPr>
            <a:grpSpLocks/>
          </p:cNvGrpSpPr>
          <p:nvPr/>
        </p:nvGrpSpPr>
        <p:grpSpPr bwMode="auto">
          <a:xfrm>
            <a:off x="1757363" y="2441575"/>
            <a:ext cx="1358900" cy="1282700"/>
            <a:chOff x="1008" y="2720"/>
            <a:chExt cx="856" cy="808"/>
          </a:xfrm>
        </p:grpSpPr>
        <p:sp>
          <p:nvSpPr>
            <p:cNvPr id="74778"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4779"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0"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1"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2"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3"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4"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5"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86"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4760" name="Group 24"/>
          <p:cNvGrpSpPr>
            <a:grpSpLocks/>
          </p:cNvGrpSpPr>
          <p:nvPr/>
        </p:nvGrpSpPr>
        <p:grpSpPr bwMode="auto">
          <a:xfrm flipH="1">
            <a:off x="5480050" y="2441575"/>
            <a:ext cx="1358900" cy="1282700"/>
            <a:chOff x="1008" y="2720"/>
            <a:chExt cx="856" cy="808"/>
          </a:xfrm>
        </p:grpSpPr>
        <p:sp>
          <p:nvSpPr>
            <p:cNvPr id="74769"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4770"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1"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2"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3"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4"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5"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6"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777"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4761" name="AutoShape 34"/>
          <p:cNvSpPr>
            <a:spLocks noChangeArrowheads="1"/>
          </p:cNvSpPr>
          <p:nvPr/>
        </p:nvSpPr>
        <p:spPr bwMode="auto">
          <a:xfrm>
            <a:off x="1182688" y="4298950"/>
            <a:ext cx="6626225" cy="641350"/>
          </a:xfrm>
          <a:prstGeom prst="leftRightArrow">
            <a:avLst>
              <a:gd name="adj1" fmla="val 40102"/>
              <a:gd name="adj2" fmla="val 81458"/>
            </a:avLst>
          </a:prstGeom>
          <a:solidFill>
            <a:srgbClr val="FFFF00"/>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74762" name="Rectangle 35"/>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74763" name="AutoShape 36"/>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4764" name="Rectangle 37"/>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busy</a:t>
            </a:r>
          </a:p>
        </p:txBody>
      </p:sp>
      <p:sp>
        <p:nvSpPr>
          <p:cNvPr id="74765" name="Rectangle 38"/>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busy</a:t>
            </a:r>
          </a:p>
        </p:txBody>
      </p:sp>
      <p:sp>
        <p:nvSpPr>
          <p:cNvPr id="74766" name="Rectangle 39"/>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busy</a:t>
            </a:r>
          </a:p>
        </p:txBody>
      </p:sp>
      <p:sp>
        <p:nvSpPr>
          <p:cNvPr id="74767" name="Rectangle 40"/>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a:solidFill>
                  <a:schemeClr val="bg1"/>
                </a:solidFill>
                <a:latin typeface="Arial" pitchFamily="34" charset="0"/>
                <a:cs typeface="Arial" pitchFamily="34" charset="0"/>
              </a:rPr>
              <a:t>busy</a:t>
            </a:r>
          </a:p>
        </p:txBody>
      </p:sp>
      <p:sp>
        <p:nvSpPr>
          <p:cNvPr id="74768" name="Freeform 42"/>
          <p:cNvSpPr>
            <a:spLocks/>
          </p:cNvSpPr>
          <p:nvPr/>
        </p:nvSpPr>
        <p:spPr bwMode="auto">
          <a:xfrm>
            <a:off x="6048375" y="2662238"/>
            <a:ext cx="817563" cy="514350"/>
          </a:xfrm>
          <a:custGeom>
            <a:avLst/>
            <a:gdLst>
              <a:gd name="T0" fmla="*/ 0 w 515"/>
              <a:gd name="T1" fmla="*/ 0 h 324"/>
              <a:gd name="T2" fmla="*/ 2147483647 w 515"/>
              <a:gd name="T3" fmla="*/ 2147483647 h 324"/>
              <a:gd name="T4" fmla="*/ 2147483647 w 515"/>
              <a:gd name="T5" fmla="*/ 2147483647 h 324"/>
              <a:gd name="T6" fmla="*/ 2147483647 w 515"/>
              <a:gd name="T7" fmla="*/ 2147483647 h 324"/>
              <a:gd name="T8" fmla="*/ 2147483647 w 515"/>
              <a:gd name="T9" fmla="*/ 2147483647 h 324"/>
              <a:gd name="T10" fmla="*/ 2147483647 w 515"/>
              <a:gd name="T11" fmla="*/ 2147483647 h 324"/>
              <a:gd name="T12" fmla="*/ 2147483647 w 515"/>
              <a:gd name="T13" fmla="*/ 2147483647 h 324"/>
              <a:gd name="T14" fmla="*/ 0 w 51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515"/>
              <a:gd name="T25" fmla="*/ 0 h 324"/>
              <a:gd name="T26" fmla="*/ 515 w 51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5" h="324">
                <a:moveTo>
                  <a:pt x="0" y="0"/>
                </a:moveTo>
                <a:cubicBezTo>
                  <a:pt x="10" y="310"/>
                  <a:pt x="10" y="202"/>
                  <a:pt x="10" y="324"/>
                </a:cubicBezTo>
                <a:lnTo>
                  <a:pt x="515" y="324"/>
                </a:lnTo>
                <a:lnTo>
                  <a:pt x="505" y="41"/>
                </a:lnTo>
                <a:lnTo>
                  <a:pt x="374" y="182"/>
                </a:lnTo>
                <a:lnTo>
                  <a:pt x="263" y="51"/>
                </a:lnTo>
                <a:lnTo>
                  <a:pt x="162" y="162"/>
                </a:lnTo>
                <a:lnTo>
                  <a:pt x="0" y="0"/>
                </a:lnTo>
                <a:close/>
              </a:path>
            </a:pathLst>
          </a:custGeom>
          <a:solidFill>
            <a:srgbClr val="FFFF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Art of Multiprocessor Programming</a:t>
            </a:r>
          </a:p>
        </p:txBody>
      </p:sp>
      <p:sp>
        <p:nvSpPr>
          <p:cNvPr id="75779" name="Slide Number Placeholder 4"/>
          <p:cNvSpPr>
            <a:spLocks noGrp="1"/>
          </p:cNvSpPr>
          <p:nvPr>
            <p:ph type="sldNum" sz="quarter" idx="11"/>
          </p:nvPr>
        </p:nvSpPr>
        <p:spPr>
          <a:noFill/>
        </p:spPr>
        <p:txBody>
          <a:bodyPr/>
          <a:lstStyle/>
          <a:p>
            <a:fld id="{9CBB1A0D-4725-4A09-A023-F42C2733214F}" type="slidenum">
              <a:rPr lang="x-none" smtClean="0">
                <a:latin typeface="Arial" pitchFamily="34" charset="0"/>
                <a:cs typeface="Arial" pitchFamily="34" charset="0"/>
              </a:rPr>
              <a:pPr/>
              <a:t>77</a:t>
            </a:fld>
            <a:endParaRPr lang="en-US" smtClean="0">
              <a:latin typeface="Arial" pitchFamily="34" charset="0"/>
              <a:cs typeface="Arial" pitchFamily="34" charset="0"/>
            </a:endParaRPr>
          </a:p>
        </p:txBody>
      </p:sp>
      <p:sp>
        <p:nvSpPr>
          <p:cNvPr id="75780" name="AutoShape 34"/>
          <p:cNvSpPr>
            <a:spLocks noChangeArrowheads="1"/>
          </p:cNvSpPr>
          <p:nvPr/>
        </p:nvSpPr>
        <p:spPr bwMode="auto">
          <a:xfrm>
            <a:off x="1182688" y="4298950"/>
            <a:ext cx="6626225" cy="641350"/>
          </a:xfrm>
          <a:prstGeom prst="leftRightArrow">
            <a:avLst>
              <a:gd name="adj1" fmla="val 40102"/>
              <a:gd name="adj2" fmla="val 81458"/>
            </a:avLst>
          </a:prstGeom>
          <a:solidFill>
            <a:schemeClr val="accent1"/>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75781" name="Freeform 43"/>
          <p:cNvSpPr>
            <a:spLocks/>
          </p:cNvSpPr>
          <p:nvPr/>
        </p:nvSpPr>
        <p:spPr bwMode="auto">
          <a:xfrm>
            <a:off x="5143500" y="3371850"/>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pic>
        <p:nvPicPr>
          <p:cNvPr id="75782" name="Picture 4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5783" name="Rectangle 2"/>
          <p:cNvSpPr>
            <a:spLocks noGrp="1" noChangeArrowheads="1"/>
          </p:cNvSpPr>
          <p:nvPr>
            <p:ph type="title"/>
          </p:nvPr>
        </p:nvSpPr>
        <p:spPr/>
        <p:txBody>
          <a:bodyPr/>
          <a:lstStyle/>
          <a:p>
            <a:r>
              <a:rPr lang="en-US" smtClean="0"/>
              <a:t>On Release</a:t>
            </a:r>
          </a:p>
        </p:txBody>
      </p:sp>
      <p:grpSp>
        <p:nvGrpSpPr>
          <p:cNvPr id="75784" name="Group 3"/>
          <p:cNvGrpSpPr>
            <a:grpSpLocks/>
          </p:cNvGrpSpPr>
          <p:nvPr/>
        </p:nvGrpSpPr>
        <p:grpSpPr bwMode="auto">
          <a:xfrm>
            <a:off x="3732213" y="2495550"/>
            <a:ext cx="1130300" cy="1173163"/>
            <a:chOff x="2496" y="2725"/>
            <a:chExt cx="712" cy="739"/>
          </a:xfrm>
        </p:grpSpPr>
        <p:sp>
          <p:nvSpPr>
            <p:cNvPr id="75811"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5812"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75813" name="Group 6"/>
            <p:cNvGrpSpPr>
              <a:grpSpLocks/>
            </p:cNvGrpSpPr>
            <p:nvPr/>
          </p:nvGrpSpPr>
          <p:grpSpPr bwMode="auto">
            <a:xfrm>
              <a:off x="3072" y="2832"/>
              <a:ext cx="136" cy="632"/>
              <a:chOff x="3072" y="2832"/>
              <a:chExt cx="136" cy="632"/>
            </a:xfrm>
          </p:grpSpPr>
          <p:sp>
            <p:nvSpPr>
              <p:cNvPr id="75818"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19"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20"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5814" name="Group 10"/>
            <p:cNvGrpSpPr>
              <a:grpSpLocks/>
            </p:cNvGrpSpPr>
            <p:nvPr/>
          </p:nvGrpSpPr>
          <p:grpSpPr bwMode="auto">
            <a:xfrm flipH="1">
              <a:off x="2496" y="2832"/>
              <a:ext cx="136" cy="632"/>
              <a:chOff x="3072" y="2832"/>
              <a:chExt cx="136" cy="632"/>
            </a:xfrm>
          </p:grpSpPr>
          <p:sp>
            <p:nvSpPr>
              <p:cNvPr id="75815"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16"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17"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75785" name="Group 14"/>
          <p:cNvGrpSpPr>
            <a:grpSpLocks/>
          </p:cNvGrpSpPr>
          <p:nvPr/>
        </p:nvGrpSpPr>
        <p:grpSpPr bwMode="auto">
          <a:xfrm>
            <a:off x="1757363" y="2441575"/>
            <a:ext cx="1358900" cy="1282700"/>
            <a:chOff x="1008" y="2720"/>
            <a:chExt cx="856" cy="808"/>
          </a:xfrm>
        </p:grpSpPr>
        <p:sp>
          <p:nvSpPr>
            <p:cNvPr id="75802"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5803"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4"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5"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6"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7"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8"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9"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10"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5786" name="Group 24"/>
          <p:cNvGrpSpPr>
            <a:grpSpLocks/>
          </p:cNvGrpSpPr>
          <p:nvPr/>
        </p:nvGrpSpPr>
        <p:grpSpPr bwMode="auto">
          <a:xfrm flipH="1">
            <a:off x="5480050" y="2441575"/>
            <a:ext cx="1358900" cy="1282700"/>
            <a:chOff x="1008" y="2720"/>
            <a:chExt cx="856" cy="808"/>
          </a:xfrm>
        </p:grpSpPr>
        <p:sp>
          <p:nvSpPr>
            <p:cNvPr id="75793"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5794"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795"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796"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797"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798"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799"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0"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801"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5787" name="Rectangle 35"/>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75788" name="AutoShape 36"/>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5789" name="Rectangle 37"/>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free</a:t>
            </a:r>
          </a:p>
        </p:txBody>
      </p:sp>
      <p:sp>
        <p:nvSpPr>
          <p:cNvPr id="75790" name="Rectangle 38"/>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5791" name="Rectangle 39"/>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5792" name="Rectangle 40"/>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a:solidFill>
                  <a:schemeClr val="bg1"/>
                </a:solidFill>
                <a:latin typeface="Arial" pitchFamily="34" charset="0"/>
                <a:cs typeface="Arial" pitchFamily="34" charset="0"/>
              </a:rPr>
              <a:t>free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Art of Multiprocessor Programming</a:t>
            </a:r>
          </a:p>
        </p:txBody>
      </p:sp>
      <p:sp>
        <p:nvSpPr>
          <p:cNvPr id="76803" name="Slide Number Placeholder 4"/>
          <p:cNvSpPr>
            <a:spLocks noGrp="1"/>
          </p:cNvSpPr>
          <p:nvPr>
            <p:ph type="sldNum" sz="quarter" idx="11"/>
          </p:nvPr>
        </p:nvSpPr>
        <p:spPr>
          <a:noFill/>
        </p:spPr>
        <p:txBody>
          <a:bodyPr/>
          <a:lstStyle/>
          <a:p>
            <a:fld id="{535D6BE5-BC57-40D2-886D-F77E957DF0B8}" type="slidenum">
              <a:rPr lang="x-none" smtClean="0">
                <a:latin typeface="Arial" pitchFamily="34" charset="0"/>
                <a:cs typeface="Arial" pitchFamily="34" charset="0"/>
              </a:rPr>
              <a:pPr/>
              <a:t>78</a:t>
            </a:fld>
            <a:endParaRPr lang="en-US" smtClean="0">
              <a:latin typeface="Arial" pitchFamily="34" charset="0"/>
              <a:cs typeface="Arial" pitchFamily="34" charset="0"/>
            </a:endParaRPr>
          </a:p>
        </p:txBody>
      </p:sp>
      <p:pic>
        <p:nvPicPr>
          <p:cNvPr id="76804" name="Picture 47"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6805" name="Rectangle 2"/>
          <p:cNvSpPr>
            <a:spLocks noGrp="1" noChangeArrowheads="1"/>
          </p:cNvSpPr>
          <p:nvPr>
            <p:ph type="title"/>
          </p:nvPr>
        </p:nvSpPr>
        <p:spPr/>
        <p:txBody>
          <a:bodyPr/>
          <a:lstStyle/>
          <a:p>
            <a:r>
              <a:rPr lang="en-US" smtClean="0"/>
              <a:t>On Release</a:t>
            </a:r>
          </a:p>
        </p:txBody>
      </p:sp>
      <p:grpSp>
        <p:nvGrpSpPr>
          <p:cNvPr id="76806" name="Group 3"/>
          <p:cNvGrpSpPr>
            <a:grpSpLocks/>
          </p:cNvGrpSpPr>
          <p:nvPr/>
        </p:nvGrpSpPr>
        <p:grpSpPr bwMode="auto">
          <a:xfrm>
            <a:off x="3732213" y="2495550"/>
            <a:ext cx="1130300" cy="1173163"/>
            <a:chOff x="2496" y="2725"/>
            <a:chExt cx="712" cy="739"/>
          </a:xfrm>
        </p:grpSpPr>
        <p:sp>
          <p:nvSpPr>
            <p:cNvPr id="76840"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6841"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76842" name="Group 6"/>
            <p:cNvGrpSpPr>
              <a:grpSpLocks/>
            </p:cNvGrpSpPr>
            <p:nvPr/>
          </p:nvGrpSpPr>
          <p:grpSpPr bwMode="auto">
            <a:xfrm>
              <a:off x="3072" y="2832"/>
              <a:ext cx="136" cy="632"/>
              <a:chOff x="3072" y="2832"/>
              <a:chExt cx="136" cy="632"/>
            </a:xfrm>
          </p:grpSpPr>
          <p:sp>
            <p:nvSpPr>
              <p:cNvPr id="76847"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48"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49"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6843" name="Group 10"/>
            <p:cNvGrpSpPr>
              <a:grpSpLocks/>
            </p:cNvGrpSpPr>
            <p:nvPr/>
          </p:nvGrpSpPr>
          <p:grpSpPr bwMode="auto">
            <a:xfrm flipH="1">
              <a:off x="2496" y="2832"/>
              <a:ext cx="136" cy="632"/>
              <a:chOff x="3072" y="2832"/>
              <a:chExt cx="136" cy="632"/>
            </a:xfrm>
          </p:grpSpPr>
          <p:sp>
            <p:nvSpPr>
              <p:cNvPr id="76844"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45"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46"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76807" name="Group 14"/>
          <p:cNvGrpSpPr>
            <a:grpSpLocks/>
          </p:cNvGrpSpPr>
          <p:nvPr/>
        </p:nvGrpSpPr>
        <p:grpSpPr bwMode="auto">
          <a:xfrm>
            <a:off x="1757363" y="2441575"/>
            <a:ext cx="1358900" cy="1282700"/>
            <a:chOff x="1008" y="2720"/>
            <a:chExt cx="856" cy="808"/>
          </a:xfrm>
        </p:grpSpPr>
        <p:sp>
          <p:nvSpPr>
            <p:cNvPr id="76831"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6832"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3"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4"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5"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6"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7"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8"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9"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6808" name="Group 24"/>
          <p:cNvGrpSpPr>
            <a:grpSpLocks/>
          </p:cNvGrpSpPr>
          <p:nvPr/>
        </p:nvGrpSpPr>
        <p:grpSpPr bwMode="auto">
          <a:xfrm flipH="1">
            <a:off x="5480050" y="2441575"/>
            <a:ext cx="1358900" cy="1282700"/>
            <a:chOff x="1008" y="2720"/>
            <a:chExt cx="856" cy="808"/>
          </a:xfrm>
        </p:grpSpPr>
        <p:sp>
          <p:nvSpPr>
            <p:cNvPr id="76822"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6823"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4"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5"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6"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7"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8"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29"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830"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6809" name="AutoShape 34"/>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76810" name="Rectangle 35"/>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76811" name="AutoShape 36"/>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6812" name="Rectangle 37"/>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free</a:t>
            </a:r>
          </a:p>
        </p:txBody>
      </p:sp>
      <p:sp>
        <p:nvSpPr>
          <p:cNvPr id="76813" name="Rectangle 38"/>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6814" name="Rectangle 39"/>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6815" name="Rectangle 40"/>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a:solidFill>
                  <a:schemeClr val="bg1"/>
                </a:solidFill>
                <a:latin typeface="Arial" pitchFamily="34" charset="0"/>
                <a:cs typeface="Arial" pitchFamily="34" charset="0"/>
              </a:rPr>
              <a:t>free</a:t>
            </a:r>
          </a:p>
        </p:txBody>
      </p:sp>
      <p:sp>
        <p:nvSpPr>
          <p:cNvPr id="76816" name="Freeform 41"/>
          <p:cNvSpPr>
            <a:spLocks/>
          </p:cNvSpPr>
          <p:nvPr/>
        </p:nvSpPr>
        <p:spPr bwMode="auto">
          <a:xfrm>
            <a:off x="1454150" y="33115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76817" name="Text Box 42"/>
          <p:cNvSpPr txBox="1">
            <a:spLocks noChangeArrowheads="1"/>
          </p:cNvSpPr>
          <p:nvPr/>
        </p:nvSpPr>
        <p:spPr bwMode="auto">
          <a:xfrm>
            <a:off x="1951893" y="3759200"/>
            <a:ext cx="1027845" cy="584775"/>
          </a:xfrm>
          <a:prstGeom prst="rect">
            <a:avLst/>
          </a:prstGeom>
          <a:noFill/>
          <a:ln w="9525">
            <a:noFill/>
            <a:miter lim="800000"/>
            <a:headEnd/>
            <a:tailEnd/>
          </a:ln>
        </p:spPr>
        <p:txBody>
          <a:bodyPr wrap="none">
            <a:spAutoFit/>
          </a:bodyPr>
          <a:lstStyle/>
          <a:p>
            <a:r>
              <a:rPr lang="en-US" sz="3200" b="0">
                <a:solidFill>
                  <a:srgbClr val="FF3300"/>
                </a:solidFill>
                <a:latin typeface="Arial" pitchFamily="34" charset="0"/>
                <a:cs typeface="Arial" pitchFamily="34" charset="0"/>
              </a:rPr>
              <a:t>miss</a:t>
            </a:r>
          </a:p>
        </p:txBody>
      </p:sp>
      <p:sp>
        <p:nvSpPr>
          <p:cNvPr id="76818" name="Freeform 43"/>
          <p:cNvSpPr>
            <a:spLocks/>
          </p:cNvSpPr>
          <p:nvPr/>
        </p:nvSpPr>
        <p:spPr bwMode="auto">
          <a:xfrm>
            <a:off x="3403600" y="3309938"/>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76819" name="Text Box 44"/>
          <p:cNvSpPr txBox="1">
            <a:spLocks noChangeArrowheads="1"/>
          </p:cNvSpPr>
          <p:nvPr/>
        </p:nvSpPr>
        <p:spPr bwMode="auto">
          <a:xfrm>
            <a:off x="3883880" y="3759200"/>
            <a:ext cx="1027845" cy="584775"/>
          </a:xfrm>
          <a:prstGeom prst="rect">
            <a:avLst/>
          </a:prstGeom>
          <a:noFill/>
          <a:ln w="9525">
            <a:noFill/>
            <a:miter lim="800000"/>
            <a:headEnd/>
            <a:tailEnd/>
          </a:ln>
        </p:spPr>
        <p:txBody>
          <a:bodyPr wrap="none">
            <a:spAutoFit/>
          </a:bodyPr>
          <a:lstStyle/>
          <a:p>
            <a:r>
              <a:rPr lang="en-US" sz="3200" b="0">
                <a:solidFill>
                  <a:srgbClr val="FF3300"/>
                </a:solidFill>
                <a:latin typeface="Arial" pitchFamily="34" charset="0"/>
                <a:cs typeface="Arial" pitchFamily="34" charset="0"/>
              </a:rPr>
              <a:t>miss</a:t>
            </a:r>
          </a:p>
        </p:txBody>
      </p:sp>
      <p:sp>
        <p:nvSpPr>
          <p:cNvPr id="76820" name="Text Box 45"/>
          <p:cNvSpPr txBox="1">
            <a:spLocks noChangeArrowheads="1"/>
          </p:cNvSpPr>
          <p:nvPr/>
        </p:nvSpPr>
        <p:spPr bwMode="auto">
          <a:xfrm>
            <a:off x="225425" y="1408113"/>
            <a:ext cx="4775200" cy="1066800"/>
          </a:xfrm>
          <a:prstGeom prst="rect">
            <a:avLst/>
          </a:prstGeom>
          <a:noFill/>
          <a:ln w="9525">
            <a:noFill/>
            <a:miter lim="800000"/>
            <a:headEnd/>
            <a:tailEnd/>
          </a:ln>
        </p:spPr>
        <p:txBody>
          <a:bodyPr>
            <a:spAutoFit/>
          </a:bodyPr>
          <a:lstStyle/>
          <a:p>
            <a:pPr algn="ctr"/>
            <a:r>
              <a:rPr lang="en-US" sz="3200" b="0">
                <a:solidFill>
                  <a:srgbClr val="FF3300"/>
                </a:solidFill>
                <a:latin typeface="Arial" pitchFamily="34" charset="0"/>
                <a:cs typeface="Arial" pitchFamily="34" charset="0"/>
              </a:rPr>
              <a:t>Everyone misses, rereads</a:t>
            </a:r>
          </a:p>
        </p:txBody>
      </p:sp>
      <p:sp>
        <p:nvSpPr>
          <p:cNvPr id="76821" name="Text Box 46"/>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a:solidFill>
                  <a:schemeClr val="tx1"/>
                </a:solidFill>
                <a:latin typeface="Arial" pitchFamily="34" charset="0"/>
                <a:cs typeface="Arial" pitchFamily="34" charset="0"/>
              </a:rPr>
              <a:t>(1)</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Art of Multiprocessor Programming</a:t>
            </a:r>
          </a:p>
        </p:txBody>
      </p:sp>
      <p:sp>
        <p:nvSpPr>
          <p:cNvPr id="77827" name="Slide Number Placeholder 4"/>
          <p:cNvSpPr>
            <a:spLocks noGrp="1"/>
          </p:cNvSpPr>
          <p:nvPr>
            <p:ph type="sldNum" sz="quarter" idx="11"/>
          </p:nvPr>
        </p:nvSpPr>
        <p:spPr>
          <a:noFill/>
        </p:spPr>
        <p:txBody>
          <a:bodyPr/>
          <a:lstStyle/>
          <a:p>
            <a:fld id="{55A563F0-265A-44A7-B7FF-BAA8A1ABC1C9}" type="slidenum">
              <a:rPr lang="x-none" smtClean="0">
                <a:latin typeface="Arial" pitchFamily="34" charset="0"/>
                <a:cs typeface="Arial" pitchFamily="34" charset="0"/>
              </a:rPr>
              <a:pPr/>
              <a:t>79</a:t>
            </a:fld>
            <a:endParaRPr lang="en-US" smtClean="0">
              <a:latin typeface="Arial" pitchFamily="34" charset="0"/>
              <a:cs typeface="Arial" pitchFamily="34" charset="0"/>
            </a:endParaRPr>
          </a:p>
        </p:txBody>
      </p:sp>
      <p:pic>
        <p:nvPicPr>
          <p:cNvPr id="77828" name="Picture 48"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7829" name="Rectangle 2"/>
          <p:cNvSpPr>
            <a:spLocks noGrp="1" noChangeArrowheads="1"/>
          </p:cNvSpPr>
          <p:nvPr>
            <p:ph type="title"/>
          </p:nvPr>
        </p:nvSpPr>
        <p:spPr/>
        <p:txBody>
          <a:bodyPr/>
          <a:lstStyle/>
          <a:p>
            <a:r>
              <a:rPr lang="en-US" smtClean="0"/>
              <a:t>On Release</a:t>
            </a:r>
          </a:p>
        </p:txBody>
      </p:sp>
      <p:grpSp>
        <p:nvGrpSpPr>
          <p:cNvPr id="77830" name="Group 3"/>
          <p:cNvGrpSpPr>
            <a:grpSpLocks/>
          </p:cNvGrpSpPr>
          <p:nvPr/>
        </p:nvGrpSpPr>
        <p:grpSpPr bwMode="auto">
          <a:xfrm>
            <a:off x="3732213" y="2495550"/>
            <a:ext cx="1130300" cy="1173163"/>
            <a:chOff x="2496" y="2725"/>
            <a:chExt cx="712" cy="739"/>
          </a:xfrm>
        </p:grpSpPr>
        <p:sp>
          <p:nvSpPr>
            <p:cNvPr id="77864" name="Rectangle 4"/>
            <p:cNvSpPr>
              <a:spLocks noChangeArrowheads="1"/>
            </p:cNvSpPr>
            <p:nvPr/>
          </p:nvSpPr>
          <p:spPr bwMode="auto">
            <a:xfrm>
              <a:off x="2592" y="3312"/>
              <a:ext cx="528" cy="144"/>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7865" name="Freeform 5"/>
            <p:cNvSpPr>
              <a:spLocks/>
            </p:cNvSpPr>
            <p:nvPr/>
          </p:nvSpPr>
          <p:spPr bwMode="auto">
            <a:xfrm>
              <a:off x="2592" y="2725"/>
              <a:ext cx="528" cy="587"/>
            </a:xfrm>
            <a:custGeom>
              <a:avLst/>
              <a:gdLst>
                <a:gd name="T0" fmla="*/ 48 w 528"/>
                <a:gd name="T1" fmla="*/ 11 h 587"/>
                <a:gd name="T2" fmla="*/ 480 w 528"/>
                <a:gd name="T3" fmla="*/ 11 h 587"/>
                <a:gd name="T4" fmla="*/ 528 w 528"/>
                <a:gd name="T5" fmla="*/ 587 h 587"/>
                <a:gd name="T6" fmla="*/ 0 w 528"/>
                <a:gd name="T7" fmla="*/ 587 h 587"/>
                <a:gd name="T8" fmla="*/ 32 w 528"/>
                <a:gd name="T9" fmla="*/ 0 h 587"/>
                <a:gd name="T10" fmla="*/ 0 60000 65536"/>
                <a:gd name="T11" fmla="*/ 0 60000 65536"/>
                <a:gd name="T12" fmla="*/ 0 60000 65536"/>
                <a:gd name="T13" fmla="*/ 0 60000 65536"/>
                <a:gd name="T14" fmla="*/ 0 60000 65536"/>
                <a:gd name="T15" fmla="*/ 0 w 528"/>
                <a:gd name="T16" fmla="*/ 0 h 587"/>
                <a:gd name="T17" fmla="*/ 528 w 528"/>
                <a:gd name="T18" fmla="*/ 587 h 587"/>
              </a:gdLst>
              <a:ahLst/>
              <a:cxnLst>
                <a:cxn ang="T10">
                  <a:pos x="T0" y="T1"/>
                </a:cxn>
                <a:cxn ang="T11">
                  <a:pos x="T2" y="T3"/>
                </a:cxn>
                <a:cxn ang="T12">
                  <a:pos x="T4" y="T5"/>
                </a:cxn>
                <a:cxn ang="T13">
                  <a:pos x="T6" y="T7"/>
                </a:cxn>
                <a:cxn ang="T14">
                  <a:pos x="T8" y="T9"/>
                </a:cxn>
              </a:cxnLst>
              <a:rect l="T15" t="T16" r="T17" b="T18"/>
              <a:pathLst>
                <a:path w="528" h="587">
                  <a:moveTo>
                    <a:pt x="48" y="11"/>
                  </a:moveTo>
                  <a:lnTo>
                    <a:pt x="480" y="11"/>
                  </a:lnTo>
                  <a:lnTo>
                    <a:pt x="528" y="587"/>
                  </a:lnTo>
                  <a:lnTo>
                    <a:pt x="0" y="587"/>
                  </a:lnTo>
                  <a:lnTo>
                    <a:pt x="32" y="0"/>
                  </a:lnTo>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grpSp>
          <p:nvGrpSpPr>
            <p:cNvPr id="77866" name="Group 6"/>
            <p:cNvGrpSpPr>
              <a:grpSpLocks/>
            </p:cNvGrpSpPr>
            <p:nvPr/>
          </p:nvGrpSpPr>
          <p:grpSpPr bwMode="auto">
            <a:xfrm>
              <a:off x="3072" y="2832"/>
              <a:ext cx="136" cy="632"/>
              <a:chOff x="3072" y="2832"/>
              <a:chExt cx="136" cy="632"/>
            </a:xfrm>
          </p:grpSpPr>
          <p:sp>
            <p:nvSpPr>
              <p:cNvPr id="77871" name="Freeform 7"/>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72" name="Freeform 8"/>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73" name="Freeform 9"/>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7867" name="Group 10"/>
            <p:cNvGrpSpPr>
              <a:grpSpLocks/>
            </p:cNvGrpSpPr>
            <p:nvPr/>
          </p:nvGrpSpPr>
          <p:grpSpPr bwMode="auto">
            <a:xfrm flipH="1">
              <a:off x="2496" y="2832"/>
              <a:ext cx="136" cy="632"/>
              <a:chOff x="3072" y="2832"/>
              <a:chExt cx="136" cy="632"/>
            </a:xfrm>
          </p:grpSpPr>
          <p:sp>
            <p:nvSpPr>
              <p:cNvPr id="77868" name="Freeform 11"/>
              <p:cNvSpPr>
                <a:spLocks/>
              </p:cNvSpPr>
              <p:nvPr/>
            </p:nvSpPr>
            <p:spPr bwMode="auto">
              <a:xfrm>
                <a:off x="3072" y="3120"/>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69" name="Freeform 12"/>
              <p:cNvSpPr>
                <a:spLocks/>
              </p:cNvSpPr>
              <p:nvPr/>
            </p:nvSpPr>
            <p:spPr bwMode="auto">
              <a:xfrm>
                <a:off x="3072" y="2976"/>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70" name="Freeform 13"/>
              <p:cNvSpPr>
                <a:spLocks/>
              </p:cNvSpPr>
              <p:nvPr/>
            </p:nvSpPr>
            <p:spPr bwMode="auto">
              <a:xfrm>
                <a:off x="3072" y="2832"/>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77831" name="Group 14"/>
          <p:cNvGrpSpPr>
            <a:grpSpLocks/>
          </p:cNvGrpSpPr>
          <p:nvPr/>
        </p:nvGrpSpPr>
        <p:grpSpPr bwMode="auto">
          <a:xfrm>
            <a:off x="1757363" y="2441575"/>
            <a:ext cx="1358900" cy="1282700"/>
            <a:chOff x="1008" y="2720"/>
            <a:chExt cx="856" cy="808"/>
          </a:xfrm>
        </p:grpSpPr>
        <p:sp>
          <p:nvSpPr>
            <p:cNvPr id="77855" name="Rectangle 1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7856" name="Freeform 1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7" name="Freeform 1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8" name="Freeform 1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9" name="Freeform 1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60" name="Freeform 2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61" name="Freeform 2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62" name="Freeform 2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63" name="Freeform 2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7832" name="Group 24"/>
          <p:cNvGrpSpPr>
            <a:grpSpLocks/>
          </p:cNvGrpSpPr>
          <p:nvPr/>
        </p:nvGrpSpPr>
        <p:grpSpPr bwMode="auto">
          <a:xfrm flipH="1">
            <a:off x="5480050" y="2441575"/>
            <a:ext cx="1358900" cy="1282700"/>
            <a:chOff x="1008" y="2720"/>
            <a:chExt cx="856" cy="808"/>
          </a:xfrm>
        </p:grpSpPr>
        <p:sp>
          <p:nvSpPr>
            <p:cNvPr id="77846" name="Rectangle 25"/>
            <p:cNvSpPr>
              <a:spLocks noChangeArrowheads="1"/>
            </p:cNvSpPr>
            <p:nvPr/>
          </p:nvSpPr>
          <p:spPr bwMode="auto">
            <a:xfrm>
              <a:off x="1032" y="3304"/>
              <a:ext cx="488" cy="160"/>
            </a:xfrm>
            <a:prstGeom prst="rect">
              <a:avLst/>
            </a:prstGeom>
            <a:solidFill>
              <a:schemeClr val="accent1"/>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7847"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48"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49"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0"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1"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2"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3"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854"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7833" name="AutoShape 34"/>
          <p:cNvSpPr>
            <a:spLocks noChangeArrowheads="1"/>
          </p:cNvSpPr>
          <p:nvPr/>
        </p:nvSpPr>
        <p:spPr bwMode="auto">
          <a:xfrm>
            <a:off x="1182688" y="4298950"/>
            <a:ext cx="6626225" cy="641350"/>
          </a:xfrm>
          <a:prstGeom prst="leftRightArrow">
            <a:avLst>
              <a:gd name="adj1" fmla="val 40102"/>
              <a:gd name="adj2" fmla="val 81458"/>
            </a:avLst>
          </a:prstGeom>
          <a:solidFill>
            <a:schemeClr val="hlink"/>
          </a:solidFill>
          <a:ln w="38100">
            <a:solidFill>
              <a:schemeClr val="tx1"/>
            </a:solidFill>
            <a:miter lim="800000"/>
            <a:headEnd/>
            <a:tailEnd/>
          </a:ln>
        </p:spPr>
        <p:txBody>
          <a:bodyPr wrap="none" anchor="ctr"/>
          <a:lstStyle/>
          <a:p>
            <a:pPr algn="ctr"/>
            <a:r>
              <a:rPr lang="en-US" sz="2000" b="0">
                <a:solidFill>
                  <a:schemeClr val="tx2"/>
                </a:solidFill>
                <a:latin typeface="Arial" pitchFamily="34" charset="0"/>
                <a:cs typeface="Arial" pitchFamily="34" charset="0"/>
              </a:rPr>
              <a:t>Bus</a:t>
            </a:r>
          </a:p>
        </p:txBody>
      </p:sp>
      <p:sp>
        <p:nvSpPr>
          <p:cNvPr id="77834" name="Rectangle 35"/>
          <p:cNvSpPr>
            <a:spLocks noChangeArrowheads="1"/>
          </p:cNvSpPr>
          <p:nvPr/>
        </p:nvSpPr>
        <p:spPr bwMode="auto">
          <a:xfrm>
            <a:off x="1747838" y="5262563"/>
            <a:ext cx="5567362" cy="881062"/>
          </a:xfrm>
          <a:prstGeom prst="rect">
            <a:avLst/>
          </a:prstGeom>
          <a:solidFill>
            <a:schemeClr val="hlink"/>
          </a:solidFill>
          <a:ln w="38100">
            <a:solidFill>
              <a:schemeClr val="tx1"/>
            </a:solidFill>
            <a:miter lim="800000"/>
            <a:headEnd/>
            <a:tailEnd/>
          </a:ln>
        </p:spPr>
        <p:txBody>
          <a:bodyPr wrap="none" anchor="ctr"/>
          <a:lstStyle/>
          <a:p>
            <a:pPr algn="ctr"/>
            <a:r>
              <a:rPr lang="en-US" b="0">
                <a:solidFill>
                  <a:schemeClr val="tx2"/>
                </a:solidFill>
                <a:latin typeface="Arial" pitchFamily="34" charset="0"/>
                <a:cs typeface="Arial" pitchFamily="34" charset="0"/>
              </a:rPr>
              <a:t>memory</a:t>
            </a:r>
          </a:p>
        </p:txBody>
      </p:sp>
      <p:sp>
        <p:nvSpPr>
          <p:cNvPr id="77835" name="AutoShape 36"/>
          <p:cNvSpPr>
            <a:spLocks noChangeArrowheads="1"/>
          </p:cNvSpPr>
          <p:nvPr/>
        </p:nvSpPr>
        <p:spPr bwMode="auto">
          <a:xfrm>
            <a:off x="4025900" y="4829175"/>
            <a:ext cx="819150" cy="352425"/>
          </a:xfrm>
          <a:prstGeom prst="upDownArrow">
            <a:avLst>
              <a:gd name="adj1" fmla="val 50000"/>
              <a:gd name="adj2" fmla="val 33782"/>
            </a:avLst>
          </a:prstGeom>
          <a:solidFill>
            <a:schemeClr val="hlink"/>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7836" name="Rectangle 37"/>
          <p:cNvSpPr>
            <a:spLocks noChangeArrowheads="1"/>
          </p:cNvSpPr>
          <p:nvPr/>
        </p:nvSpPr>
        <p:spPr bwMode="auto">
          <a:xfrm>
            <a:off x="5665788" y="3887788"/>
            <a:ext cx="1203325" cy="385762"/>
          </a:xfrm>
          <a:prstGeom prst="rect">
            <a:avLst/>
          </a:prstGeom>
          <a:solidFill>
            <a:schemeClr val="accent1"/>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free</a:t>
            </a:r>
          </a:p>
        </p:txBody>
      </p:sp>
      <p:sp>
        <p:nvSpPr>
          <p:cNvPr id="77837" name="Rectangle 38"/>
          <p:cNvSpPr>
            <a:spLocks noChangeArrowheads="1"/>
          </p:cNvSpPr>
          <p:nvPr/>
        </p:nvSpPr>
        <p:spPr bwMode="auto">
          <a:xfrm>
            <a:off x="3792538" y="3887788"/>
            <a:ext cx="1203325" cy="385762"/>
          </a:xfrm>
          <a:prstGeom prst="rect">
            <a:avLst/>
          </a:prstGeom>
          <a:solidFill>
            <a:srgbClr val="FF3300"/>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7838" name="Rectangle 39"/>
          <p:cNvSpPr>
            <a:spLocks noChangeArrowheads="1"/>
          </p:cNvSpPr>
          <p:nvPr/>
        </p:nvSpPr>
        <p:spPr bwMode="auto">
          <a:xfrm>
            <a:off x="1919288" y="3887788"/>
            <a:ext cx="1203325" cy="385762"/>
          </a:xfrm>
          <a:prstGeom prst="rect">
            <a:avLst/>
          </a:prstGeom>
          <a:solidFill>
            <a:srgbClr val="FF33CC"/>
          </a:solidFill>
          <a:ln w="38100">
            <a:solidFill>
              <a:schemeClr val="tx1"/>
            </a:solidFill>
            <a:miter lim="800000"/>
            <a:headEnd/>
            <a:tailEnd/>
          </a:ln>
        </p:spPr>
        <p:txBody>
          <a:bodyPr wrap="none" anchor="ctr"/>
          <a:lstStyle/>
          <a:p>
            <a:pPr algn="ctr"/>
            <a:r>
              <a:rPr lang="en-US" sz="2400" b="0">
                <a:solidFill>
                  <a:schemeClr val="bg1"/>
                </a:solidFill>
                <a:latin typeface="Arial" pitchFamily="34" charset="0"/>
                <a:cs typeface="Arial" pitchFamily="34" charset="0"/>
              </a:rPr>
              <a:t>invalid</a:t>
            </a:r>
          </a:p>
        </p:txBody>
      </p:sp>
      <p:sp>
        <p:nvSpPr>
          <p:cNvPr id="77839" name="Rectangle 40"/>
          <p:cNvSpPr>
            <a:spLocks noChangeArrowheads="1"/>
          </p:cNvSpPr>
          <p:nvPr/>
        </p:nvSpPr>
        <p:spPr bwMode="auto">
          <a:xfrm>
            <a:off x="5630863" y="5470525"/>
            <a:ext cx="1411287" cy="465138"/>
          </a:xfrm>
          <a:prstGeom prst="rect">
            <a:avLst/>
          </a:prstGeom>
          <a:solidFill>
            <a:schemeClr val="accent2"/>
          </a:solidFill>
          <a:ln w="38100" cmpd="dbl">
            <a:solidFill>
              <a:schemeClr val="tx1"/>
            </a:solidFill>
            <a:miter lim="800000"/>
            <a:headEnd/>
            <a:tailEnd/>
          </a:ln>
        </p:spPr>
        <p:txBody>
          <a:bodyPr wrap="none" anchor="ctr"/>
          <a:lstStyle/>
          <a:p>
            <a:pPr algn="ctr"/>
            <a:r>
              <a:rPr lang="en-US" sz="2800" b="0">
                <a:solidFill>
                  <a:schemeClr val="bg1"/>
                </a:solidFill>
                <a:latin typeface="Arial" pitchFamily="34" charset="0"/>
                <a:cs typeface="Arial" pitchFamily="34" charset="0"/>
              </a:rPr>
              <a:t>free</a:t>
            </a:r>
          </a:p>
        </p:txBody>
      </p:sp>
      <p:sp>
        <p:nvSpPr>
          <p:cNvPr id="77840" name="Freeform 41"/>
          <p:cNvSpPr>
            <a:spLocks/>
          </p:cNvSpPr>
          <p:nvPr/>
        </p:nvSpPr>
        <p:spPr bwMode="auto">
          <a:xfrm>
            <a:off x="1454150" y="33115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77841" name="Text Box 42"/>
          <p:cNvSpPr txBox="1">
            <a:spLocks noChangeArrowheads="1"/>
          </p:cNvSpPr>
          <p:nvPr/>
        </p:nvSpPr>
        <p:spPr bwMode="auto">
          <a:xfrm>
            <a:off x="1782091" y="3757613"/>
            <a:ext cx="1454822" cy="523220"/>
          </a:xfrm>
          <a:prstGeom prst="rect">
            <a:avLst/>
          </a:prstGeom>
          <a:noFill/>
          <a:ln w="9525">
            <a:noFill/>
            <a:miter lim="800000"/>
            <a:headEnd/>
            <a:tailEnd/>
          </a:ln>
        </p:spPr>
        <p:txBody>
          <a:bodyPr wrap="none">
            <a:spAutoFit/>
          </a:bodyPr>
          <a:lstStyle/>
          <a:p>
            <a:r>
              <a:rPr lang="en-US" sz="2800" b="0">
                <a:solidFill>
                  <a:srgbClr val="FF3300"/>
                </a:solidFill>
                <a:latin typeface="Arial" pitchFamily="34" charset="0"/>
                <a:cs typeface="Arial" pitchFamily="34" charset="0"/>
              </a:rPr>
              <a:t>TAS(…)</a:t>
            </a:r>
          </a:p>
        </p:txBody>
      </p:sp>
      <p:sp>
        <p:nvSpPr>
          <p:cNvPr id="77842" name="Freeform 43"/>
          <p:cNvSpPr>
            <a:spLocks/>
          </p:cNvSpPr>
          <p:nvPr/>
        </p:nvSpPr>
        <p:spPr bwMode="auto">
          <a:xfrm>
            <a:off x="3403600" y="3309938"/>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77843" name="Text Box 45"/>
          <p:cNvSpPr txBox="1">
            <a:spLocks noChangeArrowheads="1"/>
          </p:cNvSpPr>
          <p:nvPr/>
        </p:nvSpPr>
        <p:spPr bwMode="auto">
          <a:xfrm>
            <a:off x="3747416" y="3798888"/>
            <a:ext cx="1454822" cy="523220"/>
          </a:xfrm>
          <a:prstGeom prst="rect">
            <a:avLst/>
          </a:prstGeom>
          <a:noFill/>
          <a:ln w="9525">
            <a:noFill/>
            <a:miter lim="800000"/>
            <a:headEnd/>
            <a:tailEnd/>
          </a:ln>
        </p:spPr>
        <p:txBody>
          <a:bodyPr wrap="none">
            <a:spAutoFit/>
          </a:bodyPr>
          <a:lstStyle/>
          <a:p>
            <a:r>
              <a:rPr lang="en-US" sz="2800" b="0">
                <a:solidFill>
                  <a:srgbClr val="FF3300"/>
                </a:solidFill>
                <a:latin typeface="Arial" pitchFamily="34" charset="0"/>
                <a:cs typeface="Arial" pitchFamily="34" charset="0"/>
              </a:rPr>
              <a:t>TAS(…)</a:t>
            </a:r>
          </a:p>
        </p:txBody>
      </p:sp>
      <p:sp>
        <p:nvSpPr>
          <p:cNvPr id="77844" name="Text Box 46"/>
          <p:cNvSpPr txBox="1">
            <a:spLocks noChangeArrowheads="1"/>
          </p:cNvSpPr>
          <p:nvPr/>
        </p:nvSpPr>
        <p:spPr bwMode="auto">
          <a:xfrm>
            <a:off x="225425" y="1408113"/>
            <a:ext cx="4775200" cy="579437"/>
          </a:xfrm>
          <a:prstGeom prst="rect">
            <a:avLst/>
          </a:prstGeom>
          <a:noFill/>
          <a:ln w="9525">
            <a:noFill/>
            <a:miter lim="800000"/>
            <a:headEnd/>
            <a:tailEnd/>
          </a:ln>
        </p:spPr>
        <p:txBody>
          <a:bodyPr>
            <a:spAutoFit/>
          </a:bodyPr>
          <a:lstStyle/>
          <a:p>
            <a:pPr algn="ctr"/>
            <a:r>
              <a:rPr lang="en-US" sz="3200" b="0">
                <a:solidFill>
                  <a:srgbClr val="FF3300"/>
                </a:solidFill>
                <a:latin typeface="Arial" pitchFamily="34" charset="0"/>
                <a:cs typeface="Arial" pitchFamily="34" charset="0"/>
              </a:rPr>
              <a:t>Everyone tries TAS</a:t>
            </a:r>
          </a:p>
        </p:txBody>
      </p:sp>
      <p:sp>
        <p:nvSpPr>
          <p:cNvPr id="77845" name="Text Box 47"/>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a:solidFill>
                  <a:schemeClr val="tx1"/>
                </a:solidFill>
                <a:latin typeface="Arial" pitchFamily="34" charset="0"/>
                <a:cs typeface="Arial" pitchFamily="34" charset="0"/>
              </a:rPr>
              <a:t>(1)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smtClean="0"/>
              <a:t>Art of Multiprocessor Programming</a:t>
            </a:r>
          </a:p>
        </p:txBody>
      </p:sp>
      <p:sp>
        <p:nvSpPr>
          <p:cNvPr id="9219" name="Slide Number Placeholder 4"/>
          <p:cNvSpPr>
            <a:spLocks noGrp="1"/>
          </p:cNvSpPr>
          <p:nvPr>
            <p:ph type="sldNum" sz="quarter" idx="11"/>
          </p:nvPr>
        </p:nvSpPr>
        <p:spPr>
          <a:noFill/>
        </p:spPr>
        <p:txBody>
          <a:bodyPr/>
          <a:lstStyle/>
          <a:p>
            <a:fld id="{A5016AAD-D783-4CBB-BF32-F90963EA9E0E}" type="slidenum">
              <a:rPr lang="x-none" smtClean="0">
                <a:cs typeface="Arial" pitchFamily="34" charset="0"/>
              </a:rPr>
              <a:pPr/>
              <a:t>8</a:t>
            </a:fld>
            <a:endParaRPr lang="en-US" smtClean="0">
              <a:cs typeface="Arial" pitchFamily="34" charset="0"/>
            </a:endParaRPr>
          </a:p>
        </p:txBody>
      </p:sp>
      <p:pic>
        <p:nvPicPr>
          <p:cNvPr id="9220"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9221" name="Rectangle 3"/>
          <p:cNvSpPr>
            <a:spLocks noGrp="1" noChangeArrowheads="1"/>
          </p:cNvSpPr>
          <p:nvPr>
            <p:ph type="title"/>
          </p:nvPr>
        </p:nvSpPr>
        <p:spPr/>
        <p:txBody>
          <a:bodyPr/>
          <a:lstStyle/>
          <a:p>
            <a:r>
              <a:rPr lang="en-US" sz="4000" smtClean="0"/>
              <a:t>What Should you do if you can’t get a lock?</a:t>
            </a:r>
          </a:p>
        </p:txBody>
      </p:sp>
      <p:sp>
        <p:nvSpPr>
          <p:cNvPr id="9222" name="Rectangle 4"/>
          <p:cNvSpPr>
            <a:spLocks noGrp="1" noChangeArrowheads="1"/>
          </p:cNvSpPr>
          <p:nvPr>
            <p:ph type="body" idx="1"/>
          </p:nvPr>
        </p:nvSpPr>
        <p:spPr/>
        <p:txBody>
          <a:bodyPr/>
          <a:lstStyle/>
          <a:p>
            <a:r>
              <a:rPr lang="en-US" smtClean="0"/>
              <a:t>Keep trying</a:t>
            </a:r>
          </a:p>
          <a:p>
            <a:pPr lvl="1"/>
            <a:r>
              <a:rPr lang="en-US" smtClean="0"/>
              <a:t>“spin” or “busy-wait”</a:t>
            </a:r>
          </a:p>
          <a:p>
            <a:pPr lvl="1"/>
            <a:r>
              <a:rPr lang="en-US" smtClean="0"/>
              <a:t>Good if delays are short</a:t>
            </a:r>
          </a:p>
          <a:p>
            <a:r>
              <a:rPr lang="en-US" smtClean="0"/>
              <a:t>Give up the processor</a:t>
            </a:r>
          </a:p>
          <a:p>
            <a:pPr lvl="1"/>
            <a:r>
              <a:rPr lang="en-US" smtClean="0"/>
              <a:t>Good if delays are long</a:t>
            </a:r>
          </a:p>
          <a:p>
            <a:pPr lvl="1"/>
            <a:r>
              <a:rPr lang="en-US" smtClean="0"/>
              <a:t>Always good on uniprocessor</a:t>
            </a:r>
          </a:p>
        </p:txBody>
      </p:sp>
      <p:sp>
        <p:nvSpPr>
          <p:cNvPr id="9223" name="Text Box 5"/>
          <p:cNvSpPr txBox="1">
            <a:spLocks noChangeArrowheads="1"/>
          </p:cNvSpPr>
          <p:nvPr/>
        </p:nvSpPr>
        <p:spPr bwMode="auto">
          <a:xfrm>
            <a:off x="8304764" y="6251575"/>
            <a:ext cx="402674" cy="307777"/>
          </a:xfrm>
          <a:prstGeom prst="rect">
            <a:avLst/>
          </a:prstGeom>
          <a:noFill/>
          <a:ln w="9525">
            <a:noFill/>
            <a:miter lim="800000"/>
            <a:headEnd/>
            <a:tailEnd/>
          </a:ln>
        </p:spPr>
        <p:txBody>
          <a:bodyPr wrap="none">
            <a:spAutoFit/>
          </a:bodyPr>
          <a:lstStyle/>
          <a:p>
            <a:r>
              <a:rPr lang="en-US" sz="1400" b="0" dirty="0">
                <a:solidFill>
                  <a:schemeClr val="tx1"/>
                </a:solidFill>
                <a:latin typeface="Arial" pitchFamily="34" charset="0"/>
              </a:rPr>
              <a:t>(1)</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Art of Multiprocessor Programming</a:t>
            </a:r>
          </a:p>
        </p:txBody>
      </p:sp>
      <p:sp>
        <p:nvSpPr>
          <p:cNvPr id="78851" name="Slide Number Placeholder 4"/>
          <p:cNvSpPr>
            <a:spLocks noGrp="1"/>
          </p:cNvSpPr>
          <p:nvPr>
            <p:ph type="sldNum" sz="quarter" idx="11"/>
          </p:nvPr>
        </p:nvSpPr>
        <p:spPr>
          <a:noFill/>
        </p:spPr>
        <p:txBody>
          <a:bodyPr/>
          <a:lstStyle/>
          <a:p>
            <a:fld id="{5AA53088-0266-4E59-B735-7BF60931F875}" type="slidenum">
              <a:rPr lang="x-none" smtClean="0">
                <a:cs typeface="Arial" pitchFamily="34" charset="0"/>
              </a:rPr>
              <a:pPr/>
              <a:t>80</a:t>
            </a:fld>
            <a:endParaRPr lang="en-US" smtClean="0">
              <a:cs typeface="Arial" pitchFamily="34" charset="0"/>
            </a:endParaRPr>
          </a:p>
        </p:txBody>
      </p:sp>
      <p:pic>
        <p:nvPicPr>
          <p:cNvPr id="78852" name="Picture 4"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78853" name="Rectangle 2"/>
          <p:cNvSpPr>
            <a:spLocks noGrp="1" noChangeArrowheads="1"/>
          </p:cNvSpPr>
          <p:nvPr>
            <p:ph type="title"/>
          </p:nvPr>
        </p:nvSpPr>
        <p:spPr/>
        <p:txBody>
          <a:bodyPr/>
          <a:lstStyle/>
          <a:p>
            <a:r>
              <a:rPr lang="en-US" smtClean="0"/>
              <a:t>Problems</a:t>
            </a:r>
          </a:p>
        </p:txBody>
      </p:sp>
      <p:sp>
        <p:nvSpPr>
          <p:cNvPr id="78854" name="Rectangle 3"/>
          <p:cNvSpPr>
            <a:spLocks noGrp="1" noChangeArrowheads="1"/>
          </p:cNvSpPr>
          <p:nvPr>
            <p:ph type="body" idx="1"/>
          </p:nvPr>
        </p:nvSpPr>
        <p:spPr/>
        <p:txBody>
          <a:bodyPr/>
          <a:lstStyle/>
          <a:p>
            <a:r>
              <a:rPr lang="en-US" smtClean="0"/>
              <a:t>Everyone misses</a:t>
            </a:r>
          </a:p>
          <a:p>
            <a:pPr lvl="1"/>
            <a:r>
              <a:rPr lang="en-US" smtClean="0"/>
              <a:t>Reads satisfied sequentially</a:t>
            </a:r>
          </a:p>
          <a:p>
            <a:r>
              <a:rPr lang="en-US" smtClean="0"/>
              <a:t>Everyone does TAS</a:t>
            </a:r>
          </a:p>
          <a:p>
            <a:pPr lvl="1"/>
            <a:r>
              <a:rPr lang="en-US" smtClean="0"/>
              <a:t>Invalidates others’ caches</a:t>
            </a:r>
          </a:p>
          <a:p>
            <a:r>
              <a:rPr lang="en-US" smtClean="0"/>
              <a:t>Eventually </a:t>
            </a:r>
            <a:r>
              <a:rPr lang="en-US" smtClean="0">
                <a:solidFill>
                  <a:schemeClr val="tx1"/>
                </a:solidFill>
              </a:rPr>
              <a:t>quiesces</a:t>
            </a:r>
            <a:r>
              <a:rPr lang="en-US" smtClean="0"/>
              <a:t> after lock acquired</a:t>
            </a:r>
          </a:p>
          <a:p>
            <a:pPr lvl="1"/>
            <a:r>
              <a:rPr lang="en-US" smtClean="0"/>
              <a:t>How long does this take?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r>
              <a:rPr lang="en-US" smtClean="0"/>
              <a:t>Measuring Quiescence Time</a:t>
            </a:r>
          </a:p>
        </p:txBody>
      </p:sp>
      <p:sp>
        <p:nvSpPr>
          <p:cNvPr id="2" name="Content Placeholder 1"/>
          <p:cNvSpPr>
            <a:spLocks noGrp="1"/>
          </p:cNvSpPr>
          <p:nvPr>
            <p:ph sz="half" idx="1"/>
          </p:nvPr>
        </p:nvSpPr>
        <p:spPr>
          <a:xfrm>
            <a:off x="685799" y="1981200"/>
            <a:ext cx="5335841" cy="4114800"/>
          </a:xfrm>
        </p:spPr>
        <p:txBody>
          <a:bodyPr/>
          <a:lstStyle/>
          <a:p>
            <a:r>
              <a:rPr lang="en-US" dirty="0" smtClean="0"/>
              <a:t>Acquire lock</a:t>
            </a:r>
          </a:p>
          <a:p>
            <a:r>
              <a:rPr lang="en-US" dirty="0" smtClean="0"/>
              <a:t>Pause without using bus</a:t>
            </a:r>
          </a:p>
          <a:p>
            <a:r>
              <a:rPr lang="en-US" dirty="0" smtClean="0"/>
              <a:t>Use bus heavily</a:t>
            </a:r>
            <a:endParaRPr lang="en-US" dirty="0"/>
          </a:p>
        </p:txBody>
      </p:sp>
      <p:sp>
        <p:nvSpPr>
          <p:cNvPr id="79874" name="Footer Placeholder 3"/>
          <p:cNvSpPr>
            <a:spLocks noGrp="1"/>
          </p:cNvSpPr>
          <p:nvPr>
            <p:ph type="ftr" sz="quarter" idx="10"/>
          </p:nvPr>
        </p:nvSpPr>
        <p:spPr>
          <a:noFill/>
        </p:spPr>
        <p:txBody>
          <a:bodyPr/>
          <a:lstStyle/>
          <a:p>
            <a:r>
              <a:rPr lang="en-US" smtClean="0"/>
              <a:t>Art of Multiprocessor Programming</a:t>
            </a:r>
          </a:p>
        </p:txBody>
      </p:sp>
      <p:sp>
        <p:nvSpPr>
          <p:cNvPr id="79875" name="Slide Number Placeholder 4"/>
          <p:cNvSpPr>
            <a:spLocks noGrp="1"/>
          </p:cNvSpPr>
          <p:nvPr>
            <p:ph type="sldNum" sz="quarter" idx="11"/>
          </p:nvPr>
        </p:nvSpPr>
        <p:spPr>
          <a:noFill/>
        </p:spPr>
        <p:txBody>
          <a:bodyPr/>
          <a:lstStyle/>
          <a:p>
            <a:fld id="{16537957-164E-4979-AFCC-0C864909AC2C}" type="slidenum">
              <a:rPr lang="x-none" smtClean="0">
                <a:latin typeface="Arial" pitchFamily="34" charset="0"/>
                <a:cs typeface="Arial" pitchFamily="34" charset="0"/>
              </a:rPr>
              <a:pPr/>
              <a:t>81</a:t>
            </a:fld>
            <a:endParaRPr lang="en-US" smtClean="0">
              <a:latin typeface="Arial" pitchFamily="34" charset="0"/>
              <a:cs typeface="Arial" pitchFamily="34" charset="0"/>
            </a:endParaRPr>
          </a:p>
        </p:txBody>
      </p:sp>
      <p:sp>
        <p:nvSpPr>
          <p:cNvPr id="79878" name="Rectangle 3"/>
          <p:cNvSpPr>
            <a:spLocks noChangeArrowheads="1"/>
          </p:cNvSpPr>
          <p:nvPr/>
        </p:nvSpPr>
        <p:spPr bwMode="auto">
          <a:xfrm>
            <a:off x="5667375" y="2036763"/>
            <a:ext cx="421591" cy="33906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a:solidFill>
                  <a:schemeClr val="tx2"/>
                </a:solidFill>
                <a:latin typeface="Arial" pitchFamily="34" charset="0"/>
                <a:cs typeface="Arial" pitchFamily="34" charset="0"/>
              </a:rPr>
              <a:t>P</a:t>
            </a:r>
            <a:r>
              <a:rPr lang="en-US" sz="1800" b="0" baseline="-25000">
                <a:solidFill>
                  <a:schemeClr val="tx2"/>
                </a:solidFill>
                <a:latin typeface="Arial" pitchFamily="34" charset="0"/>
                <a:cs typeface="Arial" pitchFamily="34" charset="0"/>
              </a:rPr>
              <a:t>1</a:t>
            </a:r>
          </a:p>
        </p:txBody>
      </p:sp>
      <p:sp>
        <p:nvSpPr>
          <p:cNvPr id="79879" name="Rectangle 4"/>
          <p:cNvSpPr>
            <a:spLocks noChangeArrowheads="1"/>
          </p:cNvSpPr>
          <p:nvPr/>
        </p:nvSpPr>
        <p:spPr bwMode="auto">
          <a:xfrm>
            <a:off x="5648325" y="2501900"/>
            <a:ext cx="421591" cy="33906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a:solidFill>
                  <a:schemeClr val="tx2"/>
                </a:solidFill>
                <a:latin typeface="Arial" pitchFamily="34" charset="0"/>
                <a:cs typeface="Arial" pitchFamily="34" charset="0"/>
              </a:rPr>
              <a:t>P</a:t>
            </a:r>
            <a:r>
              <a:rPr lang="en-US" sz="1800" b="0" baseline="-25000">
                <a:solidFill>
                  <a:schemeClr val="tx2"/>
                </a:solidFill>
                <a:latin typeface="Arial" pitchFamily="34" charset="0"/>
                <a:cs typeface="Arial" pitchFamily="34" charset="0"/>
              </a:rPr>
              <a:t>2</a:t>
            </a:r>
          </a:p>
        </p:txBody>
      </p:sp>
      <p:sp>
        <p:nvSpPr>
          <p:cNvPr id="79880" name="Rectangle 5"/>
          <p:cNvSpPr>
            <a:spLocks noChangeArrowheads="1"/>
          </p:cNvSpPr>
          <p:nvPr/>
        </p:nvSpPr>
        <p:spPr bwMode="auto">
          <a:xfrm>
            <a:off x="5675313" y="3251200"/>
            <a:ext cx="421591" cy="33906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a:solidFill>
                  <a:schemeClr val="tx2"/>
                </a:solidFill>
                <a:latin typeface="Arial" pitchFamily="34" charset="0"/>
                <a:cs typeface="Arial" pitchFamily="34" charset="0"/>
              </a:rPr>
              <a:t>P</a:t>
            </a:r>
            <a:r>
              <a:rPr lang="en-US" sz="1800" b="0" baseline="-25000">
                <a:solidFill>
                  <a:schemeClr val="tx2"/>
                </a:solidFill>
                <a:latin typeface="Arial" pitchFamily="34" charset="0"/>
                <a:cs typeface="Arial" pitchFamily="34" charset="0"/>
              </a:rPr>
              <a:t>n</a:t>
            </a:r>
          </a:p>
        </p:txBody>
      </p:sp>
      <p:grpSp>
        <p:nvGrpSpPr>
          <p:cNvPr id="79881" name="Group 6"/>
          <p:cNvGrpSpPr>
            <a:grpSpLocks/>
          </p:cNvGrpSpPr>
          <p:nvPr/>
        </p:nvGrpSpPr>
        <p:grpSpPr bwMode="auto">
          <a:xfrm>
            <a:off x="5276850" y="1600200"/>
            <a:ext cx="509588" cy="361950"/>
            <a:chOff x="1232" y="1431"/>
            <a:chExt cx="514" cy="355"/>
          </a:xfrm>
        </p:grpSpPr>
        <p:sp>
          <p:nvSpPr>
            <p:cNvPr id="79952" name="Oval 7"/>
            <p:cNvSpPr>
              <a:spLocks noChangeArrowheads="1"/>
            </p:cNvSpPr>
            <p:nvPr/>
          </p:nvSpPr>
          <p:spPr bwMode="auto">
            <a:xfrm>
              <a:off x="1380" y="1660"/>
              <a:ext cx="216" cy="116"/>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53" name="Oval 8"/>
            <p:cNvSpPr>
              <a:spLocks noChangeArrowheads="1"/>
            </p:cNvSpPr>
            <p:nvPr/>
          </p:nvSpPr>
          <p:spPr bwMode="auto">
            <a:xfrm>
              <a:off x="1344" y="1544"/>
              <a:ext cx="332" cy="166"/>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54" name="Oval 9"/>
            <p:cNvSpPr>
              <a:spLocks noChangeArrowheads="1"/>
            </p:cNvSpPr>
            <p:nvPr/>
          </p:nvSpPr>
          <p:spPr bwMode="auto">
            <a:xfrm>
              <a:off x="1302" y="1436"/>
              <a:ext cx="444" cy="164"/>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55" name="Rectangle 10"/>
            <p:cNvSpPr>
              <a:spLocks noChangeArrowheads="1"/>
            </p:cNvSpPr>
            <p:nvPr/>
          </p:nvSpPr>
          <p:spPr bwMode="auto">
            <a:xfrm>
              <a:off x="1232" y="159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56" name="Rectangle 11"/>
            <p:cNvSpPr>
              <a:spLocks noChangeArrowheads="1"/>
            </p:cNvSpPr>
            <p:nvPr/>
          </p:nvSpPr>
          <p:spPr bwMode="auto">
            <a:xfrm>
              <a:off x="1306" y="164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57" name="Rectangle 12"/>
            <p:cNvSpPr>
              <a:spLocks noChangeArrowheads="1"/>
            </p:cNvSpPr>
            <p:nvPr/>
          </p:nvSpPr>
          <p:spPr bwMode="auto">
            <a:xfrm>
              <a:off x="1304" y="1694"/>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58" name="Rectangle 13"/>
            <p:cNvSpPr>
              <a:spLocks noChangeArrowheads="1"/>
            </p:cNvSpPr>
            <p:nvPr/>
          </p:nvSpPr>
          <p:spPr bwMode="auto">
            <a:xfrm>
              <a:off x="1374" y="174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59" name="Rectangle 14"/>
            <p:cNvSpPr>
              <a:spLocks noChangeArrowheads="1"/>
            </p:cNvSpPr>
            <p:nvPr/>
          </p:nvSpPr>
          <p:spPr bwMode="auto">
            <a:xfrm>
              <a:off x="1300" y="1610"/>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60" name="Rectangle 15"/>
            <p:cNvSpPr>
              <a:spLocks noChangeArrowheads="1"/>
            </p:cNvSpPr>
            <p:nvPr/>
          </p:nvSpPr>
          <p:spPr bwMode="auto">
            <a:xfrm>
              <a:off x="1290" y="1558"/>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61" name="Oval 16"/>
            <p:cNvSpPr>
              <a:spLocks noChangeArrowheads="1"/>
            </p:cNvSpPr>
            <p:nvPr/>
          </p:nvSpPr>
          <p:spPr bwMode="auto">
            <a:xfrm>
              <a:off x="1414" y="1672"/>
              <a:ext cx="38" cy="28"/>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62" name="Oval 17"/>
            <p:cNvSpPr>
              <a:spLocks noChangeArrowheads="1"/>
            </p:cNvSpPr>
            <p:nvPr/>
          </p:nvSpPr>
          <p:spPr bwMode="auto">
            <a:xfrm>
              <a:off x="1432" y="1678"/>
              <a:ext cx="70"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79963" name="Rectangle 18"/>
            <p:cNvSpPr>
              <a:spLocks noChangeArrowheads="1"/>
            </p:cNvSpPr>
            <p:nvPr/>
          </p:nvSpPr>
          <p:spPr bwMode="auto">
            <a:xfrm>
              <a:off x="1278" y="152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64" name="Rectangle 19"/>
            <p:cNvSpPr>
              <a:spLocks noChangeArrowheads="1"/>
            </p:cNvSpPr>
            <p:nvPr/>
          </p:nvSpPr>
          <p:spPr bwMode="auto">
            <a:xfrm>
              <a:off x="1276" y="147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65" name="Arc 20"/>
            <p:cNvSpPr>
              <a:spLocks/>
            </p:cNvSpPr>
            <p:nvPr/>
          </p:nvSpPr>
          <p:spPr bwMode="auto">
            <a:xfrm>
              <a:off x="1233" y="1566"/>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79966" name="Arc 21"/>
            <p:cNvSpPr>
              <a:spLocks/>
            </p:cNvSpPr>
            <p:nvPr/>
          </p:nvSpPr>
          <p:spPr bwMode="auto">
            <a:xfrm>
              <a:off x="1233" y="1431"/>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79967" name="Oval 22"/>
            <p:cNvSpPr>
              <a:spLocks noChangeArrowheads="1"/>
            </p:cNvSpPr>
            <p:nvPr/>
          </p:nvSpPr>
          <p:spPr bwMode="auto">
            <a:xfrm>
              <a:off x="1398" y="1560"/>
              <a:ext cx="30" cy="30"/>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68" name="Oval 23"/>
            <p:cNvSpPr>
              <a:spLocks noChangeArrowheads="1"/>
            </p:cNvSpPr>
            <p:nvPr/>
          </p:nvSpPr>
          <p:spPr bwMode="auto">
            <a:xfrm>
              <a:off x="1416" y="1568"/>
              <a:ext cx="68"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79969" name="Freeform 24"/>
            <p:cNvSpPr>
              <a:spLocks/>
            </p:cNvSpPr>
            <p:nvPr/>
          </p:nvSpPr>
          <p:spPr bwMode="auto">
            <a:xfrm>
              <a:off x="1282" y="1614"/>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grpSp>
        <p:nvGrpSpPr>
          <p:cNvPr id="79882" name="Group 25"/>
          <p:cNvGrpSpPr>
            <a:grpSpLocks/>
          </p:cNvGrpSpPr>
          <p:nvPr/>
        </p:nvGrpSpPr>
        <p:grpSpPr bwMode="auto">
          <a:xfrm>
            <a:off x="5181600" y="2820988"/>
            <a:ext cx="509588" cy="361950"/>
            <a:chOff x="1160" y="2167"/>
            <a:chExt cx="514" cy="355"/>
          </a:xfrm>
        </p:grpSpPr>
        <p:sp>
          <p:nvSpPr>
            <p:cNvPr id="79934" name="Oval 26"/>
            <p:cNvSpPr>
              <a:spLocks noChangeArrowheads="1"/>
            </p:cNvSpPr>
            <p:nvPr/>
          </p:nvSpPr>
          <p:spPr bwMode="auto">
            <a:xfrm>
              <a:off x="1308" y="2396"/>
              <a:ext cx="216" cy="116"/>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35" name="Oval 27"/>
            <p:cNvSpPr>
              <a:spLocks noChangeArrowheads="1"/>
            </p:cNvSpPr>
            <p:nvPr/>
          </p:nvSpPr>
          <p:spPr bwMode="auto">
            <a:xfrm>
              <a:off x="1272" y="2280"/>
              <a:ext cx="332" cy="166"/>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36" name="Oval 28"/>
            <p:cNvSpPr>
              <a:spLocks noChangeArrowheads="1"/>
            </p:cNvSpPr>
            <p:nvPr/>
          </p:nvSpPr>
          <p:spPr bwMode="auto">
            <a:xfrm>
              <a:off x="1230" y="2172"/>
              <a:ext cx="444" cy="164"/>
            </a:xfrm>
            <a:prstGeom prst="ellipse">
              <a:avLst/>
            </a:prstGeom>
            <a:no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37" name="Rectangle 29"/>
            <p:cNvSpPr>
              <a:spLocks noChangeArrowheads="1"/>
            </p:cNvSpPr>
            <p:nvPr/>
          </p:nvSpPr>
          <p:spPr bwMode="auto">
            <a:xfrm>
              <a:off x="1160" y="233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38" name="Rectangle 30"/>
            <p:cNvSpPr>
              <a:spLocks noChangeArrowheads="1"/>
            </p:cNvSpPr>
            <p:nvPr/>
          </p:nvSpPr>
          <p:spPr bwMode="auto">
            <a:xfrm>
              <a:off x="1234" y="2378"/>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39" name="Rectangle 31"/>
            <p:cNvSpPr>
              <a:spLocks noChangeArrowheads="1"/>
            </p:cNvSpPr>
            <p:nvPr/>
          </p:nvSpPr>
          <p:spPr bwMode="auto">
            <a:xfrm>
              <a:off x="1232" y="2430"/>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0" name="Rectangle 32"/>
            <p:cNvSpPr>
              <a:spLocks noChangeArrowheads="1"/>
            </p:cNvSpPr>
            <p:nvPr/>
          </p:nvSpPr>
          <p:spPr bwMode="auto">
            <a:xfrm>
              <a:off x="1302" y="248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1" name="Rectangle 33"/>
            <p:cNvSpPr>
              <a:spLocks noChangeArrowheads="1"/>
            </p:cNvSpPr>
            <p:nvPr/>
          </p:nvSpPr>
          <p:spPr bwMode="auto">
            <a:xfrm>
              <a:off x="1228" y="2346"/>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2" name="Rectangle 34"/>
            <p:cNvSpPr>
              <a:spLocks noChangeArrowheads="1"/>
            </p:cNvSpPr>
            <p:nvPr/>
          </p:nvSpPr>
          <p:spPr bwMode="auto">
            <a:xfrm>
              <a:off x="1218" y="2294"/>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3" name="Oval 35"/>
            <p:cNvSpPr>
              <a:spLocks noChangeArrowheads="1"/>
            </p:cNvSpPr>
            <p:nvPr/>
          </p:nvSpPr>
          <p:spPr bwMode="auto">
            <a:xfrm>
              <a:off x="1342" y="2408"/>
              <a:ext cx="38" cy="28"/>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44" name="Oval 36"/>
            <p:cNvSpPr>
              <a:spLocks noChangeArrowheads="1"/>
            </p:cNvSpPr>
            <p:nvPr/>
          </p:nvSpPr>
          <p:spPr bwMode="auto">
            <a:xfrm>
              <a:off x="1360" y="2414"/>
              <a:ext cx="70"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79945" name="Rectangle 37"/>
            <p:cNvSpPr>
              <a:spLocks noChangeArrowheads="1"/>
            </p:cNvSpPr>
            <p:nvPr/>
          </p:nvSpPr>
          <p:spPr bwMode="auto">
            <a:xfrm>
              <a:off x="1206" y="226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6" name="Rectangle 38"/>
            <p:cNvSpPr>
              <a:spLocks noChangeArrowheads="1"/>
            </p:cNvSpPr>
            <p:nvPr/>
          </p:nvSpPr>
          <p:spPr bwMode="auto">
            <a:xfrm>
              <a:off x="1204" y="2212"/>
              <a:ext cx="98" cy="40"/>
            </a:xfrm>
            <a:prstGeom prst="rect">
              <a:avLst/>
            </a:prstGeom>
            <a:solidFill>
              <a:schemeClr val="bg1"/>
            </a:solidFill>
            <a:ln w="25400">
              <a:solidFill>
                <a:schemeClr val="bg1"/>
              </a:solidFill>
              <a:miter lim="800000"/>
              <a:headEnd/>
              <a:tailEnd/>
            </a:ln>
          </p:spPr>
          <p:txBody>
            <a:bodyPr wrap="none" anchor="ctr"/>
            <a:lstStyle/>
            <a:p>
              <a:endParaRPr lang="en-US">
                <a:latin typeface="Arial" pitchFamily="34" charset="0"/>
                <a:cs typeface="Arial" pitchFamily="34" charset="0"/>
              </a:endParaRPr>
            </a:p>
          </p:txBody>
        </p:sp>
        <p:sp>
          <p:nvSpPr>
            <p:cNvPr id="79947" name="Arc 39"/>
            <p:cNvSpPr>
              <a:spLocks/>
            </p:cNvSpPr>
            <p:nvPr/>
          </p:nvSpPr>
          <p:spPr bwMode="auto">
            <a:xfrm>
              <a:off x="1161" y="2302"/>
              <a:ext cx="84"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79948" name="Arc 40"/>
            <p:cNvSpPr>
              <a:spLocks/>
            </p:cNvSpPr>
            <p:nvPr/>
          </p:nvSpPr>
          <p:spPr bwMode="auto">
            <a:xfrm>
              <a:off x="1161" y="2167"/>
              <a:ext cx="280" cy="1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0"/>
                    <a:pt x="9623" y="42"/>
                    <a:pt x="21523" y="0"/>
                  </a:cubicBezTo>
                </a:path>
                <a:path w="21600" h="21600" stroke="0" extrusionOk="0">
                  <a:moveTo>
                    <a:pt x="0" y="21600"/>
                  </a:moveTo>
                  <a:cubicBezTo>
                    <a:pt x="0" y="9700"/>
                    <a:pt x="9623" y="42"/>
                    <a:pt x="21523" y="0"/>
                  </a:cubicBezTo>
                  <a:lnTo>
                    <a:pt x="21600" y="21600"/>
                  </a:lnTo>
                  <a:close/>
                </a:path>
              </a:pathLst>
            </a:custGeom>
            <a:noFill/>
            <a:ln w="25400" cap="rnd">
              <a:solidFill>
                <a:schemeClr val="tx2"/>
              </a:solidFill>
              <a:round/>
              <a:headEnd/>
              <a:tailEnd/>
            </a:ln>
          </p:spPr>
          <p:txBody>
            <a:bodyPr/>
            <a:lstStyle/>
            <a:p>
              <a:endParaRPr lang="en-US">
                <a:latin typeface="Arial" pitchFamily="34" charset="0"/>
                <a:cs typeface="Arial" pitchFamily="34" charset="0"/>
              </a:endParaRPr>
            </a:p>
          </p:txBody>
        </p:sp>
        <p:sp>
          <p:nvSpPr>
            <p:cNvPr id="79949" name="Oval 41"/>
            <p:cNvSpPr>
              <a:spLocks noChangeArrowheads="1"/>
            </p:cNvSpPr>
            <p:nvPr/>
          </p:nvSpPr>
          <p:spPr bwMode="auto">
            <a:xfrm>
              <a:off x="1326" y="2296"/>
              <a:ext cx="30" cy="30"/>
            </a:xfrm>
            <a:prstGeom prst="ellipse">
              <a:avLst/>
            </a:prstGeom>
            <a:solidFill>
              <a:schemeClr val="bg1"/>
            </a:solidFill>
            <a:ln w="254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50" name="Oval 42"/>
            <p:cNvSpPr>
              <a:spLocks noChangeArrowheads="1"/>
            </p:cNvSpPr>
            <p:nvPr/>
          </p:nvSpPr>
          <p:spPr bwMode="auto">
            <a:xfrm>
              <a:off x="1344" y="2304"/>
              <a:ext cx="68" cy="14"/>
            </a:xfrm>
            <a:prstGeom prst="ellipse">
              <a:avLst/>
            </a:prstGeom>
            <a:solidFill>
              <a:schemeClr val="bg1"/>
            </a:solidFill>
            <a:ln w="25400">
              <a:solidFill>
                <a:schemeClr val="bg1"/>
              </a:solidFill>
              <a:round/>
              <a:headEnd/>
              <a:tailEnd/>
            </a:ln>
          </p:spPr>
          <p:txBody>
            <a:bodyPr wrap="none" anchor="ctr"/>
            <a:lstStyle/>
            <a:p>
              <a:endParaRPr lang="en-US">
                <a:latin typeface="Arial" pitchFamily="34" charset="0"/>
                <a:cs typeface="Arial" pitchFamily="34" charset="0"/>
              </a:endParaRPr>
            </a:p>
          </p:txBody>
        </p:sp>
        <p:sp>
          <p:nvSpPr>
            <p:cNvPr id="79951" name="Freeform 43"/>
            <p:cNvSpPr>
              <a:spLocks/>
            </p:cNvSpPr>
            <p:nvPr/>
          </p:nvSpPr>
          <p:spPr bwMode="auto">
            <a:xfrm>
              <a:off x="1210" y="235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chemeClr val="tx2"/>
            </a:solidFill>
            <a:ln w="12700" cap="rnd">
              <a:solidFill>
                <a:schemeClr val="tx2"/>
              </a:solidFill>
              <a:round/>
              <a:headEnd/>
              <a:tailEnd/>
            </a:ln>
          </p:spPr>
          <p:txBody>
            <a:bodyPr/>
            <a:lstStyle/>
            <a:p>
              <a:endParaRPr lang="en-US">
                <a:latin typeface="Arial" pitchFamily="34" charset="0"/>
                <a:cs typeface="Arial" pitchFamily="34" charset="0"/>
              </a:endParaRPr>
            </a:p>
          </p:txBody>
        </p:sp>
      </p:grpSp>
      <p:sp>
        <p:nvSpPr>
          <p:cNvPr id="631852" name="Rectangle 44"/>
          <p:cNvSpPr>
            <a:spLocks noChangeArrowheads="1"/>
          </p:cNvSpPr>
          <p:nvPr/>
        </p:nvSpPr>
        <p:spPr bwMode="auto">
          <a:xfrm>
            <a:off x="5419725" y="2039938"/>
            <a:ext cx="142875" cy="14605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n-US" sz="2400" b="0">
                <a:solidFill>
                  <a:schemeClr val="tx1"/>
                </a:solidFill>
                <a:latin typeface="Arial" pitchFamily="34" charset="0"/>
                <a:cs typeface="Arial" pitchFamily="34" charset="0"/>
              </a:rPr>
              <a:t>  </a:t>
            </a:r>
          </a:p>
        </p:txBody>
      </p:sp>
      <p:sp>
        <p:nvSpPr>
          <p:cNvPr id="631853" name="Rectangle 45"/>
          <p:cNvSpPr>
            <a:spLocks noChangeArrowheads="1"/>
          </p:cNvSpPr>
          <p:nvPr/>
        </p:nvSpPr>
        <p:spPr bwMode="auto">
          <a:xfrm>
            <a:off x="5419725" y="2528888"/>
            <a:ext cx="142875" cy="146050"/>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n-US" sz="2400" b="0">
                <a:solidFill>
                  <a:schemeClr val="tx1"/>
                </a:solidFill>
                <a:latin typeface="Arial" pitchFamily="34" charset="0"/>
                <a:cs typeface="Arial" pitchFamily="34" charset="0"/>
              </a:rPr>
              <a:t>  </a:t>
            </a:r>
          </a:p>
        </p:txBody>
      </p:sp>
      <p:sp>
        <p:nvSpPr>
          <p:cNvPr id="631854" name="Rectangle 46"/>
          <p:cNvSpPr>
            <a:spLocks noChangeArrowheads="1"/>
          </p:cNvSpPr>
          <p:nvPr/>
        </p:nvSpPr>
        <p:spPr bwMode="auto">
          <a:xfrm>
            <a:off x="5419725" y="3260725"/>
            <a:ext cx="142875" cy="147638"/>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defRPr/>
            </a:pPr>
            <a:r>
              <a:rPr lang="en-US" sz="2400" b="0">
                <a:solidFill>
                  <a:schemeClr val="tx1"/>
                </a:solidFill>
                <a:latin typeface="Arial" pitchFamily="34" charset="0"/>
                <a:cs typeface="Arial" pitchFamily="34" charset="0"/>
              </a:rPr>
              <a:t>  </a:t>
            </a:r>
          </a:p>
        </p:txBody>
      </p:sp>
      <p:sp>
        <p:nvSpPr>
          <p:cNvPr id="631856" name="Rectangle 48"/>
          <p:cNvSpPr>
            <a:spLocks noChangeArrowheads="1"/>
          </p:cNvSpPr>
          <p:nvPr/>
        </p:nvSpPr>
        <p:spPr bwMode="auto">
          <a:xfrm>
            <a:off x="6753225" y="1893888"/>
            <a:ext cx="190500" cy="1611312"/>
          </a:xfrm>
          <a:prstGeom prst="rect">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latin typeface="Arial" pitchFamily="34" charset="0"/>
              <a:cs typeface="Arial" pitchFamily="34" charset="0"/>
            </a:endParaRPr>
          </a:p>
        </p:txBody>
      </p:sp>
      <p:sp>
        <p:nvSpPr>
          <p:cNvPr id="631857" name="Line 49"/>
          <p:cNvSpPr>
            <a:spLocks noChangeShapeType="1"/>
          </p:cNvSpPr>
          <p:nvPr/>
        </p:nvSpPr>
        <p:spPr bwMode="auto">
          <a:xfrm>
            <a:off x="6943725" y="2700338"/>
            <a:ext cx="379413" cy="0"/>
          </a:xfrm>
          <a:prstGeom prst="line">
            <a:avLst/>
          </a:prstGeom>
          <a:noFill/>
          <a:ln w="38100">
            <a:solidFill>
              <a:schemeClr val="tx1"/>
            </a:solidFill>
            <a:round/>
            <a:headEnd/>
            <a:tailEnd/>
          </a:ln>
          <a:effectLst>
            <a:outerShdw dist="107763" dir="2700000" algn="ctr" rotWithShape="0">
              <a:schemeClr val="bg2">
                <a:alpha val="50000"/>
              </a:schemeClr>
            </a:outerShdw>
          </a:effectLst>
        </p:spPr>
        <p:txBody>
          <a:bodyPr/>
          <a:lstStyle/>
          <a:p>
            <a:pPr>
              <a:defRPr/>
            </a:pPr>
            <a:endParaRPr lang="en-US">
              <a:latin typeface="Arial" pitchFamily="34" charset="0"/>
              <a:cs typeface="Arial" pitchFamily="34" charset="0"/>
            </a:endParaRPr>
          </a:p>
        </p:txBody>
      </p:sp>
      <p:sp>
        <p:nvSpPr>
          <p:cNvPr id="631858" name="Rectangle 50"/>
          <p:cNvSpPr>
            <a:spLocks noChangeArrowheads="1"/>
          </p:cNvSpPr>
          <p:nvPr/>
        </p:nvSpPr>
        <p:spPr bwMode="auto">
          <a:xfrm>
            <a:off x="7323138" y="1893888"/>
            <a:ext cx="906462" cy="1611312"/>
          </a:xfrm>
          <a:prstGeom prst="rect">
            <a:avLst/>
          </a:prstGeom>
          <a:solidFill>
            <a:schemeClr val="accent1"/>
          </a:solidFill>
          <a:ln w="3175">
            <a:solidFill>
              <a:schemeClr val="tx1"/>
            </a:solidFill>
            <a:miter lim="800000"/>
            <a:headEnd/>
            <a:tailEnd type="none" w="med" len="lg"/>
          </a:ln>
          <a:effectLst>
            <a:outerShdw dist="107763" dir="2700000" algn="ctr" rotWithShape="0">
              <a:schemeClr val="bg2">
                <a:alpha val="50000"/>
              </a:schemeClr>
            </a:outerShdw>
          </a:effectLst>
        </p:spPr>
        <p:txBody>
          <a:bodyPr wrap="none" anchor="ctr"/>
          <a:lstStyle/>
          <a:p>
            <a:pPr algn="ctr" eaLnBrk="1" hangingPunct="1">
              <a:defRPr/>
            </a:pPr>
            <a:endParaRPr lang="en-US" sz="2400" b="0">
              <a:solidFill>
                <a:srgbClr val="FF3300"/>
              </a:solidFill>
              <a:latin typeface="Arial" pitchFamily="34" charset="0"/>
              <a:cs typeface="Arial" pitchFamily="34" charset="0"/>
            </a:endParaRPr>
          </a:p>
        </p:txBody>
      </p:sp>
      <p:sp>
        <p:nvSpPr>
          <p:cNvPr id="79889" name="Line 62"/>
          <p:cNvSpPr>
            <a:spLocks noChangeShapeType="1"/>
          </p:cNvSpPr>
          <p:nvPr/>
        </p:nvSpPr>
        <p:spPr bwMode="auto">
          <a:xfrm flipH="1">
            <a:off x="6038850" y="2138363"/>
            <a:ext cx="619125" cy="0"/>
          </a:xfrm>
          <a:prstGeom prst="line">
            <a:avLst/>
          </a:prstGeom>
          <a:noFill/>
          <a:ln w="9525">
            <a:solidFill>
              <a:srgbClr val="FF3300"/>
            </a:solidFill>
            <a:round/>
            <a:headEnd/>
            <a:tailEnd type="triangle" w="med" len="med"/>
          </a:ln>
        </p:spPr>
        <p:txBody>
          <a:bodyPr/>
          <a:lstStyle/>
          <a:p>
            <a:endParaRPr lang="en-US">
              <a:latin typeface="Arial" pitchFamily="34" charset="0"/>
              <a:cs typeface="Arial" pitchFamily="34" charset="0"/>
            </a:endParaRPr>
          </a:p>
        </p:txBody>
      </p:sp>
      <p:sp>
        <p:nvSpPr>
          <p:cNvPr id="79890" name="Line 63"/>
          <p:cNvSpPr>
            <a:spLocks noChangeShapeType="1"/>
          </p:cNvSpPr>
          <p:nvPr/>
        </p:nvSpPr>
        <p:spPr bwMode="auto">
          <a:xfrm flipV="1">
            <a:off x="6657975" y="2138363"/>
            <a:ext cx="0" cy="1270000"/>
          </a:xfrm>
          <a:prstGeom prst="line">
            <a:avLst/>
          </a:prstGeom>
          <a:noFill/>
          <a:ln w="9525">
            <a:solidFill>
              <a:srgbClr val="FF3300"/>
            </a:solidFill>
            <a:round/>
            <a:headEnd/>
            <a:tailEnd/>
          </a:ln>
        </p:spPr>
        <p:txBody>
          <a:bodyPr/>
          <a:lstStyle/>
          <a:p>
            <a:endParaRPr lang="en-US">
              <a:latin typeface="Arial" pitchFamily="34" charset="0"/>
              <a:cs typeface="Arial" pitchFamily="34" charset="0"/>
            </a:endParaRPr>
          </a:p>
        </p:txBody>
      </p:sp>
      <p:sp>
        <p:nvSpPr>
          <p:cNvPr id="79891" name="Line 64"/>
          <p:cNvSpPr>
            <a:spLocks noChangeShapeType="1"/>
          </p:cNvSpPr>
          <p:nvPr/>
        </p:nvSpPr>
        <p:spPr bwMode="auto">
          <a:xfrm flipH="1">
            <a:off x="6038850" y="3408363"/>
            <a:ext cx="619125" cy="0"/>
          </a:xfrm>
          <a:prstGeom prst="line">
            <a:avLst/>
          </a:prstGeom>
          <a:noFill/>
          <a:ln w="9525">
            <a:solidFill>
              <a:srgbClr val="FF3300"/>
            </a:solidFill>
            <a:round/>
            <a:headEnd/>
            <a:tailEnd type="triangle" w="med" len="med"/>
          </a:ln>
        </p:spPr>
        <p:txBody>
          <a:bodyPr/>
          <a:lstStyle/>
          <a:p>
            <a:endParaRPr lang="en-US">
              <a:latin typeface="Arial" pitchFamily="34" charset="0"/>
              <a:cs typeface="Arial" pitchFamily="34" charset="0"/>
            </a:endParaRPr>
          </a:p>
        </p:txBody>
      </p:sp>
      <p:sp>
        <p:nvSpPr>
          <p:cNvPr id="79892" name="Line 65"/>
          <p:cNvSpPr>
            <a:spLocks noChangeShapeType="1"/>
          </p:cNvSpPr>
          <p:nvPr/>
        </p:nvSpPr>
        <p:spPr bwMode="auto">
          <a:xfrm flipH="1">
            <a:off x="6038850" y="2625725"/>
            <a:ext cx="619125" cy="0"/>
          </a:xfrm>
          <a:prstGeom prst="line">
            <a:avLst/>
          </a:prstGeom>
          <a:noFill/>
          <a:ln w="9525">
            <a:solidFill>
              <a:srgbClr val="FF3300"/>
            </a:solidFill>
            <a:round/>
            <a:headEnd/>
            <a:tailEnd type="triangle" w="med" len="med"/>
          </a:ln>
        </p:spPr>
        <p:txBody>
          <a:bodyPr/>
          <a:lstStyle/>
          <a:p>
            <a:endParaRPr lang="en-US">
              <a:latin typeface="Arial" pitchFamily="34" charset="0"/>
              <a:cs typeface="Arial" pitchFamily="34" charset="0"/>
            </a:endParaRPr>
          </a:p>
        </p:txBody>
      </p:sp>
      <p:sp>
        <p:nvSpPr>
          <p:cNvPr id="79893" name="Line 66"/>
          <p:cNvSpPr>
            <a:spLocks noChangeShapeType="1"/>
          </p:cNvSpPr>
          <p:nvPr/>
        </p:nvSpPr>
        <p:spPr bwMode="auto">
          <a:xfrm>
            <a:off x="5991225" y="2039938"/>
            <a:ext cx="619125" cy="0"/>
          </a:xfrm>
          <a:prstGeom prst="line">
            <a:avLst/>
          </a:prstGeom>
          <a:noFill/>
          <a:ln w="28575">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79894" name="Line 67"/>
          <p:cNvSpPr>
            <a:spLocks noChangeShapeType="1"/>
          </p:cNvSpPr>
          <p:nvPr/>
        </p:nvSpPr>
        <p:spPr bwMode="auto">
          <a:xfrm>
            <a:off x="5991225" y="3309938"/>
            <a:ext cx="619125" cy="0"/>
          </a:xfrm>
          <a:prstGeom prst="line">
            <a:avLst/>
          </a:prstGeom>
          <a:noFill/>
          <a:ln w="28575">
            <a:solidFill>
              <a:schemeClr val="tx1"/>
            </a:solidFill>
            <a:round/>
            <a:headEnd/>
            <a:tailEnd type="triangle" w="med" len="med"/>
          </a:ln>
        </p:spPr>
        <p:txBody>
          <a:bodyPr/>
          <a:lstStyle/>
          <a:p>
            <a:endParaRPr lang="en-US">
              <a:latin typeface="Arial" pitchFamily="34" charset="0"/>
              <a:cs typeface="Arial" pitchFamily="34" charset="0"/>
            </a:endParaRPr>
          </a:p>
        </p:txBody>
      </p:sp>
      <p:grpSp>
        <p:nvGrpSpPr>
          <p:cNvPr id="79898" name="Group 71"/>
          <p:cNvGrpSpPr>
            <a:grpSpLocks/>
          </p:cNvGrpSpPr>
          <p:nvPr/>
        </p:nvGrpSpPr>
        <p:grpSpPr bwMode="auto">
          <a:xfrm flipH="1">
            <a:off x="5661025" y="1957388"/>
            <a:ext cx="387350" cy="441325"/>
            <a:chOff x="1008" y="2720"/>
            <a:chExt cx="856" cy="808"/>
          </a:xfrm>
        </p:grpSpPr>
        <p:sp>
          <p:nvSpPr>
            <p:cNvPr id="79925" name="Rectangle 72"/>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9926" name="Freeform 73"/>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7" name="Freeform 74"/>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8" name="Freeform 75"/>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9" name="Freeform 76"/>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30" name="Freeform 77"/>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31" name="Freeform 78"/>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32" name="Freeform 79"/>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33" name="Freeform 80"/>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9899" name="Group 81"/>
          <p:cNvGrpSpPr>
            <a:grpSpLocks/>
          </p:cNvGrpSpPr>
          <p:nvPr/>
        </p:nvGrpSpPr>
        <p:grpSpPr bwMode="auto">
          <a:xfrm flipH="1">
            <a:off x="5645150" y="3179763"/>
            <a:ext cx="387350" cy="441325"/>
            <a:chOff x="1008" y="2720"/>
            <a:chExt cx="856" cy="808"/>
          </a:xfrm>
        </p:grpSpPr>
        <p:sp>
          <p:nvSpPr>
            <p:cNvPr id="79916" name="Rectangle 82"/>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9917" name="Freeform 83"/>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8" name="Freeform 84"/>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9" name="Freeform 85"/>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0" name="Freeform 86"/>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1" name="Freeform 87"/>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2" name="Freeform 88"/>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3" name="Freeform 89"/>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24" name="Freeform 90"/>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9900" name="Group 91"/>
          <p:cNvGrpSpPr>
            <a:grpSpLocks/>
          </p:cNvGrpSpPr>
          <p:nvPr/>
        </p:nvGrpSpPr>
        <p:grpSpPr bwMode="auto">
          <a:xfrm flipH="1">
            <a:off x="5684838" y="2530475"/>
            <a:ext cx="387350" cy="441325"/>
            <a:chOff x="1008" y="2720"/>
            <a:chExt cx="856" cy="808"/>
          </a:xfrm>
        </p:grpSpPr>
        <p:sp>
          <p:nvSpPr>
            <p:cNvPr id="79907" name="Rectangle 92"/>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9908" name="Freeform 93"/>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09" name="Freeform 94"/>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0" name="Freeform 95"/>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1" name="Freeform 96"/>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2" name="Freeform 97"/>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3" name="Freeform 98"/>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4" name="Freeform 99"/>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915" name="Freeform 100"/>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79901" name="Group 109"/>
          <p:cNvGrpSpPr>
            <a:grpSpLocks/>
          </p:cNvGrpSpPr>
          <p:nvPr/>
        </p:nvGrpSpPr>
        <p:grpSpPr bwMode="auto">
          <a:xfrm>
            <a:off x="7502525" y="2470150"/>
            <a:ext cx="325438" cy="463550"/>
            <a:chOff x="4300" y="2246"/>
            <a:chExt cx="400" cy="571"/>
          </a:xfrm>
        </p:grpSpPr>
        <p:sp>
          <p:nvSpPr>
            <p:cNvPr id="79902" name="Oval 104"/>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03" name="Oval 105"/>
            <p:cNvSpPr>
              <a:spLocks noChangeArrowheads="1"/>
            </p:cNvSpPr>
            <p:nvPr/>
          </p:nvSpPr>
          <p:spPr bwMode="auto">
            <a:xfrm>
              <a:off x="4358" y="2302"/>
              <a:ext cx="280" cy="325"/>
            </a:xfrm>
            <a:prstGeom prst="ellipse">
              <a:avLst/>
            </a:prstGeom>
            <a:solidFill>
              <a:schemeClr val="accent1"/>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04" name="Oval 106"/>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05" name="Oval 107"/>
            <p:cNvSpPr>
              <a:spLocks noChangeArrowheads="1"/>
            </p:cNvSpPr>
            <p:nvPr/>
          </p:nvSpPr>
          <p:spPr bwMode="auto">
            <a:xfrm>
              <a:off x="4428" y="2496"/>
              <a:ext cx="143" cy="139"/>
            </a:xfrm>
            <a:prstGeom prst="ellipse">
              <a:avLst/>
            </a:prstGeom>
            <a:solidFill>
              <a:schemeClr val="accent1"/>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79906" name="AutoShape 108"/>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accent1"/>
            </a:solidFill>
            <a:ln w="12700">
              <a:noFill/>
              <a:miter lim="800000"/>
              <a:headEnd/>
              <a:tailEnd/>
            </a:ln>
          </p:spPr>
          <p:txBody>
            <a:bodyPr wrap="none" anchor="ctr"/>
            <a:lstStyle/>
            <a:p>
              <a:endParaRPr lang="en-US">
                <a:noFill/>
                <a:latin typeface="Arial" pitchFamily="34" charset="0"/>
                <a:cs typeface="Arial" pitchFamily="34" charset="0"/>
              </a:endParaRPr>
            </a:p>
          </p:txBody>
        </p:sp>
      </p:grpSp>
      <p:sp>
        <p:nvSpPr>
          <p:cNvPr id="4" name="TextBox 3"/>
          <p:cNvSpPr txBox="1"/>
          <p:nvPr/>
        </p:nvSpPr>
        <p:spPr>
          <a:xfrm>
            <a:off x="416260" y="3765176"/>
            <a:ext cx="7996220" cy="830997"/>
          </a:xfrm>
          <a:prstGeom prst="rect">
            <a:avLst/>
          </a:prstGeom>
          <a:solidFill>
            <a:schemeClr val="accent5">
              <a:lumMod val="20000"/>
              <a:lumOff val="80000"/>
            </a:schemeClr>
          </a:solidFill>
        </p:spPr>
        <p:txBody>
          <a:bodyPr wrap="square" rtlCol="0">
            <a:spAutoFit/>
          </a:bodyPr>
          <a:lstStyle/>
          <a:p>
            <a:pPr algn="l"/>
            <a:r>
              <a:rPr lang="en-US" sz="2400" b="0" dirty="0" smtClean="0">
                <a:latin typeface="Arial" pitchFamily="34" charset="0"/>
                <a:cs typeface="Arial" pitchFamily="34" charset="0"/>
              </a:rPr>
              <a:t>If pause &gt; quiescence time,</a:t>
            </a:r>
          </a:p>
          <a:p>
            <a:pPr algn="l"/>
            <a:r>
              <a:rPr lang="en-US" sz="2400" b="0" dirty="0" smtClean="0">
                <a:latin typeface="Arial" pitchFamily="34" charset="0"/>
                <a:cs typeface="Arial" pitchFamily="34" charset="0"/>
              </a:rPr>
              <a:t>critical section duration independent of number of threads</a:t>
            </a:r>
            <a:endParaRPr lang="en-US" sz="2400" b="0" dirty="0">
              <a:latin typeface="Arial" pitchFamily="34" charset="0"/>
              <a:cs typeface="Arial" pitchFamily="34" charset="0"/>
            </a:endParaRPr>
          </a:p>
        </p:txBody>
      </p:sp>
      <p:sp>
        <p:nvSpPr>
          <p:cNvPr id="101" name="TextBox 100"/>
          <p:cNvSpPr txBox="1"/>
          <p:nvPr/>
        </p:nvSpPr>
        <p:spPr>
          <a:xfrm>
            <a:off x="1703511" y="4510109"/>
            <a:ext cx="6956178" cy="830997"/>
          </a:xfrm>
          <a:prstGeom prst="rect">
            <a:avLst/>
          </a:prstGeom>
          <a:solidFill>
            <a:schemeClr val="accent2">
              <a:lumMod val="20000"/>
              <a:lumOff val="80000"/>
            </a:schemeClr>
          </a:solidFill>
        </p:spPr>
        <p:txBody>
          <a:bodyPr wrap="square" rtlCol="0">
            <a:spAutoFit/>
          </a:bodyPr>
          <a:lstStyle/>
          <a:p>
            <a:pPr algn="l"/>
            <a:r>
              <a:rPr lang="en-US" sz="2400" b="0" dirty="0" smtClean="0">
                <a:latin typeface="Arial" pitchFamily="34" charset="0"/>
                <a:cs typeface="Arial" pitchFamily="34" charset="0"/>
              </a:rPr>
              <a:t>If pause &lt; quiescence time,</a:t>
            </a:r>
          </a:p>
          <a:p>
            <a:pPr algn="l"/>
            <a:r>
              <a:rPr lang="en-US" sz="2400" b="0" dirty="0" smtClean="0">
                <a:latin typeface="Arial" pitchFamily="34" charset="0"/>
                <a:cs typeface="Arial" pitchFamily="34" charset="0"/>
              </a:rPr>
              <a:t>critical section duration slower with more threads</a:t>
            </a:r>
            <a:endParaRPr lang="en-US" sz="2400" b="0" dirty="0">
              <a:latin typeface="Arial" pitchFamily="34" charset="0"/>
              <a:cs typeface="Arial" pitchFamily="34" charset="0"/>
            </a:endParaRPr>
          </a:p>
        </p:txBody>
      </p:sp>
    </p:spTree>
    <p:extLst>
      <p:ext uri="{BB962C8B-B14F-4D97-AF65-F5344CB8AC3E}">
        <p14:creationId xmlns:p14="http://schemas.microsoft.com/office/powerpoint/2010/main" val="3577773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Art of Multiprocessor Programming</a:t>
            </a:r>
          </a:p>
        </p:txBody>
      </p:sp>
      <p:sp>
        <p:nvSpPr>
          <p:cNvPr id="80899" name="Slide Number Placeholder 4"/>
          <p:cNvSpPr>
            <a:spLocks noGrp="1"/>
          </p:cNvSpPr>
          <p:nvPr>
            <p:ph type="sldNum" sz="quarter" idx="11"/>
          </p:nvPr>
        </p:nvSpPr>
        <p:spPr>
          <a:noFill/>
        </p:spPr>
        <p:txBody>
          <a:bodyPr/>
          <a:lstStyle/>
          <a:p>
            <a:fld id="{F9676C96-9858-4719-B531-FEC08266C6AE}" type="slidenum">
              <a:rPr lang="x-none" smtClean="0">
                <a:latin typeface="Arial" pitchFamily="34" charset="0"/>
                <a:cs typeface="Arial" pitchFamily="34" charset="0"/>
              </a:rPr>
              <a:pPr/>
              <a:t>82</a:t>
            </a:fld>
            <a:endParaRPr lang="en-US" smtClean="0">
              <a:latin typeface="Arial" pitchFamily="34" charset="0"/>
              <a:cs typeface="Arial" pitchFamily="34" charset="0"/>
            </a:endParaRPr>
          </a:p>
        </p:txBody>
      </p:sp>
      <p:pic>
        <p:nvPicPr>
          <p:cNvPr id="80900" name="Picture 9"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80901" name="Rectangle 2"/>
          <p:cNvSpPr>
            <a:spLocks noGrp="1" noChangeArrowheads="1"/>
          </p:cNvSpPr>
          <p:nvPr>
            <p:ph type="title"/>
          </p:nvPr>
        </p:nvSpPr>
        <p:spPr>
          <a:xfrm>
            <a:off x="533400" y="304800"/>
            <a:ext cx="7772400" cy="1143000"/>
          </a:xfrm>
        </p:spPr>
        <p:txBody>
          <a:bodyPr/>
          <a:lstStyle/>
          <a:p>
            <a:r>
              <a:rPr lang="en-US" smtClean="0"/>
              <a:t>Quiescence Time</a:t>
            </a:r>
          </a:p>
        </p:txBody>
      </p:sp>
      <p:sp>
        <p:nvSpPr>
          <p:cNvPr id="80902" name="Text Box 3"/>
          <p:cNvSpPr txBox="1">
            <a:spLocks noChangeArrowheads="1"/>
          </p:cNvSpPr>
          <p:nvPr/>
        </p:nvSpPr>
        <p:spPr bwMode="auto">
          <a:xfrm>
            <a:off x="6342063" y="1939925"/>
            <a:ext cx="2579552" cy="1938992"/>
          </a:xfrm>
          <a:prstGeom prst="rect">
            <a:avLst/>
          </a:prstGeom>
          <a:noFill/>
          <a:ln w="9525">
            <a:noFill/>
            <a:miter lim="800000"/>
            <a:headEnd/>
            <a:tailEnd/>
          </a:ln>
        </p:spPr>
        <p:txBody>
          <a:bodyPr wrap="none">
            <a:spAutoFit/>
          </a:bodyPr>
          <a:lstStyle/>
          <a:p>
            <a:pPr algn="l" eaLnBrk="1" hangingPunct="1"/>
            <a:r>
              <a:rPr lang="en-US" sz="2400">
                <a:solidFill>
                  <a:srgbClr val="FF3300"/>
                </a:solidFill>
                <a:latin typeface="Arial" pitchFamily="34" charset="0"/>
                <a:cs typeface="Arial" pitchFamily="34" charset="0"/>
              </a:rPr>
              <a:t>Increses </a:t>
            </a:r>
          </a:p>
          <a:p>
            <a:pPr algn="l" eaLnBrk="1" hangingPunct="1"/>
            <a:r>
              <a:rPr lang="en-US" sz="2400">
                <a:solidFill>
                  <a:srgbClr val="FF3300"/>
                </a:solidFill>
                <a:latin typeface="Arial" pitchFamily="34" charset="0"/>
                <a:cs typeface="Arial" pitchFamily="34" charset="0"/>
              </a:rPr>
              <a:t>linearly with </a:t>
            </a:r>
          </a:p>
          <a:p>
            <a:pPr algn="l" eaLnBrk="1" hangingPunct="1"/>
            <a:r>
              <a:rPr lang="en-US" sz="2400">
                <a:solidFill>
                  <a:srgbClr val="FF3300"/>
                </a:solidFill>
                <a:latin typeface="Arial" pitchFamily="34" charset="0"/>
                <a:cs typeface="Arial" pitchFamily="34" charset="0"/>
              </a:rPr>
              <a:t>the number of </a:t>
            </a:r>
          </a:p>
          <a:p>
            <a:pPr algn="l" eaLnBrk="1" hangingPunct="1"/>
            <a:r>
              <a:rPr lang="en-US" sz="2400">
                <a:solidFill>
                  <a:srgbClr val="FF3300"/>
                </a:solidFill>
                <a:latin typeface="Arial" pitchFamily="34" charset="0"/>
                <a:cs typeface="Arial" pitchFamily="34" charset="0"/>
              </a:rPr>
              <a:t>processors for </a:t>
            </a:r>
          </a:p>
          <a:p>
            <a:pPr algn="l" eaLnBrk="1" hangingPunct="1"/>
            <a:r>
              <a:rPr lang="en-US" sz="2400">
                <a:solidFill>
                  <a:srgbClr val="FF3300"/>
                </a:solidFill>
                <a:latin typeface="Arial" pitchFamily="34" charset="0"/>
                <a:cs typeface="Arial" pitchFamily="34" charset="0"/>
              </a:rPr>
              <a:t>bus architecture</a:t>
            </a:r>
          </a:p>
        </p:txBody>
      </p:sp>
      <p:sp>
        <p:nvSpPr>
          <p:cNvPr id="80903" name="Line 4"/>
          <p:cNvSpPr>
            <a:spLocks noChangeShapeType="1"/>
          </p:cNvSpPr>
          <p:nvPr/>
        </p:nvSpPr>
        <p:spPr bwMode="auto">
          <a:xfrm flipV="1">
            <a:off x="2914650" y="1966913"/>
            <a:ext cx="0" cy="2551112"/>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80904" name="Line 5"/>
          <p:cNvSpPr>
            <a:spLocks noChangeShapeType="1"/>
          </p:cNvSpPr>
          <p:nvPr/>
        </p:nvSpPr>
        <p:spPr bwMode="auto">
          <a:xfrm>
            <a:off x="2914650" y="4486275"/>
            <a:ext cx="3336925" cy="0"/>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80905" name="Text Box 6"/>
          <p:cNvSpPr txBox="1">
            <a:spLocks noChangeArrowheads="1"/>
          </p:cNvSpPr>
          <p:nvPr/>
        </p:nvSpPr>
        <p:spPr bwMode="auto">
          <a:xfrm rot="10800000">
            <a:off x="1934131" y="2936498"/>
            <a:ext cx="738664" cy="964367"/>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time</a:t>
            </a:r>
          </a:p>
        </p:txBody>
      </p:sp>
      <p:sp>
        <p:nvSpPr>
          <p:cNvPr id="80906" name="Freeform 7"/>
          <p:cNvSpPr>
            <a:spLocks/>
          </p:cNvSpPr>
          <p:nvPr/>
        </p:nvSpPr>
        <p:spPr bwMode="auto">
          <a:xfrm>
            <a:off x="2911475" y="2193925"/>
            <a:ext cx="3278188" cy="2293938"/>
          </a:xfrm>
          <a:custGeom>
            <a:avLst/>
            <a:gdLst>
              <a:gd name="T0" fmla="*/ 0 w 2065"/>
              <a:gd name="T1" fmla="*/ 2147483647 h 1445"/>
              <a:gd name="T2" fmla="*/ 2147483647 w 2065"/>
              <a:gd name="T3" fmla="*/ 2147483647 h 1445"/>
              <a:gd name="T4" fmla="*/ 2147483647 w 2065"/>
              <a:gd name="T5" fmla="*/ 2147483647 h 1445"/>
              <a:gd name="T6" fmla="*/ 2147483647 w 2065"/>
              <a:gd name="T7" fmla="*/ 2147483647 h 1445"/>
              <a:gd name="T8" fmla="*/ 2147483647 w 2065"/>
              <a:gd name="T9" fmla="*/ 2147483647 h 1445"/>
              <a:gd name="T10" fmla="*/ 2147483647 w 2065"/>
              <a:gd name="T11" fmla="*/ 2147483647 h 1445"/>
              <a:gd name="T12" fmla="*/ 2147483647 w 2065"/>
              <a:gd name="T13" fmla="*/ 2147483647 h 1445"/>
              <a:gd name="T14" fmla="*/ 2147483647 w 2065"/>
              <a:gd name="T15" fmla="*/ 2147483647 h 1445"/>
              <a:gd name="T16" fmla="*/ 2147483647 w 2065"/>
              <a:gd name="T17" fmla="*/ 2147483647 h 1445"/>
              <a:gd name="T18" fmla="*/ 2147483647 w 2065"/>
              <a:gd name="T19" fmla="*/ 2147483647 h 1445"/>
              <a:gd name="T20" fmla="*/ 2147483647 w 2065"/>
              <a:gd name="T21" fmla="*/ 2147483647 h 1445"/>
              <a:gd name="T22" fmla="*/ 2147483647 w 2065"/>
              <a:gd name="T23" fmla="*/ 2147483647 h 1445"/>
              <a:gd name="T24" fmla="*/ 2147483647 w 2065"/>
              <a:gd name="T25" fmla="*/ 2147483647 h 1445"/>
              <a:gd name="T26" fmla="*/ 2147483647 w 2065"/>
              <a:gd name="T27" fmla="*/ 2147483647 h 1445"/>
              <a:gd name="T28" fmla="*/ 2147483647 w 2065"/>
              <a:gd name="T29" fmla="*/ 2147483647 h 1445"/>
              <a:gd name="T30" fmla="*/ 2147483647 w 2065"/>
              <a:gd name="T31" fmla="*/ 2147483647 h 1445"/>
              <a:gd name="T32" fmla="*/ 2147483647 w 2065"/>
              <a:gd name="T33" fmla="*/ 2147483647 h 1445"/>
              <a:gd name="T34" fmla="*/ 2147483647 w 2065"/>
              <a:gd name="T35" fmla="*/ 0 h 1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5"/>
              <a:gd name="T55" fmla="*/ 0 h 1445"/>
              <a:gd name="T56" fmla="*/ 2065 w 2065"/>
              <a:gd name="T57" fmla="*/ 1445 h 1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5" h="1445">
                <a:moveTo>
                  <a:pt x="0" y="1445"/>
                </a:moveTo>
                <a:cubicBezTo>
                  <a:pt x="74" y="1429"/>
                  <a:pt x="149" y="1413"/>
                  <a:pt x="195" y="1401"/>
                </a:cubicBezTo>
                <a:cubicBezTo>
                  <a:pt x="241" y="1389"/>
                  <a:pt x="241" y="1392"/>
                  <a:pt x="275" y="1374"/>
                </a:cubicBezTo>
                <a:cubicBezTo>
                  <a:pt x="309" y="1356"/>
                  <a:pt x="361" y="1324"/>
                  <a:pt x="399" y="1294"/>
                </a:cubicBezTo>
                <a:cubicBezTo>
                  <a:pt x="437" y="1264"/>
                  <a:pt x="473" y="1229"/>
                  <a:pt x="505" y="1197"/>
                </a:cubicBezTo>
                <a:cubicBezTo>
                  <a:pt x="537" y="1165"/>
                  <a:pt x="559" y="1137"/>
                  <a:pt x="594" y="1099"/>
                </a:cubicBezTo>
                <a:cubicBezTo>
                  <a:pt x="629" y="1061"/>
                  <a:pt x="675" y="1003"/>
                  <a:pt x="718" y="966"/>
                </a:cubicBezTo>
                <a:cubicBezTo>
                  <a:pt x="761" y="929"/>
                  <a:pt x="807" y="910"/>
                  <a:pt x="851" y="878"/>
                </a:cubicBezTo>
                <a:cubicBezTo>
                  <a:pt x="895" y="846"/>
                  <a:pt x="947" y="806"/>
                  <a:pt x="984" y="771"/>
                </a:cubicBezTo>
                <a:cubicBezTo>
                  <a:pt x="1021" y="736"/>
                  <a:pt x="1035" y="699"/>
                  <a:pt x="1073" y="665"/>
                </a:cubicBezTo>
                <a:cubicBezTo>
                  <a:pt x="1111" y="631"/>
                  <a:pt x="1165" y="594"/>
                  <a:pt x="1214" y="568"/>
                </a:cubicBezTo>
                <a:cubicBezTo>
                  <a:pt x="1263" y="542"/>
                  <a:pt x="1315" y="528"/>
                  <a:pt x="1365" y="506"/>
                </a:cubicBezTo>
                <a:cubicBezTo>
                  <a:pt x="1415" y="484"/>
                  <a:pt x="1482" y="457"/>
                  <a:pt x="1516" y="435"/>
                </a:cubicBezTo>
                <a:cubicBezTo>
                  <a:pt x="1550" y="413"/>
                  <a:pt x="1529" y="406"/>
                  <a:pt x="1569" y="373"/>
                </a:cubicBezTo>
                <a:cubicBezTo>
                  <a:pt x="1609" y="340"/>
                  <a:pt x="1711" y="271"/>
                  <a:pt x="1755" y="240"/>
                </a:cubicBezTo>
                <a:cubicBezTo>
                  <a:pt x="1799" y="209"/>
                  <a:pt x="1803" y="210"/>
                  <a:pt x="1835" y="186"/>
                </a:cubicBezTo>
                <a:cubicBezTo>
                  <a:pt x="1867" y="162"/>
                  <a:pt x="1912" y="129"/>
                  <a:pt x="1950" y="98"/>
                </a:cubicBezTo>
                <a:cubicBezTo>
                  <a:pt x="1988" y="67"/>
                  <a:pt x="2026" y="33"/>
                  <a:pt x="2065" y="0"/>
                </a:cubicBezTo>
              </a:path>
            </a:pathLst>
          </a:custGeom>
          <a:noFill/>
          <a:ln w="5715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
        <p:nvSpPr>
          <p:cNvPr id="80907" name="Text Box 8"/>
          <p:cNvSpPr txBox="1">
            <a:spLocks noChangeArrowheads="1"/>
          </p:cNvSpPr>
          <p:nvPr/>
        </p:nvSpPr>
        <p:spPr bwMode="auto">
          <a:xfrm rot="-5400000">
            <a:off x="3896281" y="4380280"/>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Art of Multiprocessor Programming</a:t>
            </a:r>
          </a:p>
        </p:txBody>
      </p:sp>
      <p:sp>
        <p:nvSpPr>
          <p:cNvPr id="81923" name="Slide Number Placeholder 4"/>
          <p:cNvSpPr>
            <a:spLocks noGrp="1"/>
          </p:cNvSpPr>
          <p:nvPr>
            <p:ph type="sldNum" sz="quarter" idx="11"/>
          </p:nvPr>
        </p:nvSpPr>
        <p:spPr>
          <a:noFill/>
        </p:spPr>
        <p:txBody>
          <a:bodyPr/>
          <a:lstStyle/>
          <a:p>
            <a:fld id="{27FF8F6A-AA51-4E4D-8CFB-77061A694612}" type="slidenum">
              <a:rPr lang="x-none" smtClean="0">
                <a:latin typeface="Arial" pitchFamily="34" charset="0"/>
                <a:cs typeface="Arial" pitchFamily="34" charset="0"/>
              </a:rPr>
              <a:pPr/>
              <a:t>83</a:t>
            </a:fld>
            <a:endParaRPr lang="en-US" smtClean="0">
              <a:latin typeface="Arial" pitchFamily="34" charset="0"/>
              <a:cs typeface="Arial" pitchFamily="34" charset="0"/>
            </a:endParaRPr>
          </a:p>
        </p:txBody>
      </p:sp>
      <p:pic>
        <p:nvPicPr>
          <p:cNvPr id="8192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81925" name="Rectangle 3"/>
          <p:cNvSpPr>
            <a:spLocks noGrp="1" noChangeArrowheads="1"/>
          </p:cNvSpPr>
          <p:nvPr>
            <p:ph type="title"/>
          </p:nvPr>
        </p:nvSpPr>
        <p:spPr/>
        <p:txBody>
          <a:bodyPr/>
          <a:lstStyle/>
          <a:p>
            <a:r>
              <a:rPr lang="en-US" smtClean="0"/>
              <a:t>Mystery Explained</a:t>
            </a:r>
          </a:p>
        </p:txBody>
      </p:sp>
      <p:sp>
        <p:nvSpPr>
          <p:cNvPr id="81926" name="Line 4"/>
          <p:cNvSpPr>
            <a:spLocks noChangeShapeType="1"/>
          </p:cNvSpPr>
          <p:nvPr/>
        </p:nvSpPr>
        <p:spPr bwMode="auto">
          <a:xfrm flipV="1">
            <a:off x="2646363" y="1924050"/>
            <a:ext cx="0" cy="2551113"/>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81927" name="Line 5"/>
          <p:cNvSpPr>
            <a:spLocks noChangeShapeType="1"/>
          </p:cNvSpPr>
          <p:nvPr/>
        </p:nvSpPr>
        <p:spPr bwMode="auto">
          <a:xfrm>
            <a:off x="2646363" y="4443413"/>
            <a:ext cx="3336925" cy="0"/>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81928" name="Text Box 6"/>
          <p:cNvSpPr txBox="1">
            <a:spLocks noChangeArrowheads="1"/>
          </p:cNvSpPr>
          <p:nvPr/>
        </p:nvSpPr>
        <p:spPr bwMode="auto">
          <a:xfrm>
            <a:off x="5948363" y="1898650"/>
            <a:ext cx="1914883" cy="2677656"/>
          </a:xfrm>
          <a:prstGeom prst="rect">
            <a:avLst/>
          </a:prstGeom>
          <a:noFill/>
          <a:ln w="9525">
            <a:noFill/>
            <a:miter lim="800000"/>
            <a:headEnd/>
            <a:tailEnd/>
          </a:ln>
        </p:spPr>
        <p:txBody>
          <a:bodyPr wrap="none">
            <a:spAutoFit/>
          </a:bodyPr>
          <a:lstStyle/>
          <a:p>
            <a:pPr algn="l"/>
            <a:r>
              <a:rPr lang="en-US" sz="2800">
                <a:solidFill>
                  <a:srgbClr val="FF9900"/>
                </a:solidFill>
                <a:latin typeface="Arial" pitchFamily="34" charset="0"/>
                <a:cs typeface="Arial" pitchFamily="34" charset="0"/>
              </a:rPr>
              <a:t>TAS lock</a:t>
            </a:r>
          </a:p>
          <a:p>
            <a:pPr algn="l"/>
            <a:endParaRPr lang="en-US" sz="2800">
              <a:solidFill>
                <a:srgbClr val="FF9900"/>
              </a:solidFill>
              <a:latin typeface="Arial" pitchFamily="34" charset="0"/>
              <a:cs typeface="Arial" pitchFamily="34" charset="0"/>
            </a:endParaRPr>
          </a:p>
          <a:p>
            <a:pPr algn="l"/>
            <a:r>
              <a:rPr lang="en-US" sz="2800">
                <a:solidFill>
                  <a:srgbClr val="FF3300"/>
                </a:solidFill>
                <a:latin typeface="Arial" pitchFamily="34" charset="0"/>
                <a:cs typeface="Arial" pitchFamily="34" charset="0"/>
              </a:rPr>
              <a:t>TTAS lock</a:t>
            </a:r>
          </a:p>
          <a:p>
            <a:pPr algn="l"/>
            <a:endParaRPr lang="en-US" sz="2800">
              <a:solidFill>
                <a:srgbClr val="00FF00"/>
              </a:solidFill>
              <a:latin typeface="Arial" pitchFamily="34" charset="0"/>
              <a:cs typeface="Arial" pitchFamily="34" charset="0"/>
            </a:endParaRPr>
          </a:p>
          <a:p>
            <a:pPr algn="l"/>
            <a:r>
              <a:rPr lang="en-US" sz="2800">
                <a:solidFill>
                  <a:srgbClr val="00FF00"/>
                </a:solidFill>
                <a:latin typeface="Arial" pitchFamily="34" charset="0"/>
                <a:cs typeface="Arial" pitchFamily="34" charset="0"/>
              </a:rPr>
              <a:t>Ideal</a:t>
            </a:r>
          </a:p>
          <a:p>
            <a:pPr algn="l"/>
            <a:endParaRPr lang="en-US" sz="2800">
              <a:solidFill>
                <a:srgbClr val="FF3300"/>
              </a:solidFill>
              <a:latin typeface="Arial" pitchFamily="34" charset="0"/>
              <a:cs typeface="Arial" pitchFamily="34" charset="0"/>
            </a:endParaRPr>
          </a:p>
        </p:txBody>
      </p:sp>
      <p:sp>
        <p:nvSpPr>
          <p:cNvPr id="81929" name="Text Box 7"/>
          <p:cNvSpPr txBox="1">
            <a:spLocks noChangeArrowheads="1"/>
          </p:cNvSpPr>
          <p:nvPr/>
        </p:nvSpPr>
        <p:spPr bwMode="auto">
          <a:xfrm rot="10800000">
            <a:off x="1665844" y="2893635"/>
            <a:ext cx="738664" cy="964367"/>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time</a:t>
            </a:r>
          </a:p>
        </p:txBody>
      </p:sp>
      <p:sp>
        <p:nvSpPr>
          <p:cNvPr id="81930" name="Text Box 8"/>
          <p:cNvSpPr txBox="1">
            <a:spLocks noChangeArrowheads="1"/>
          </p:cNvSpPr>
          <p:nvPr/>
        </p:nvSpPr>
        <p:spPr bwMode="auto">
          <a:xfrm rot="-5400000">
            <a:off x="3896281" y="4380280"/>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
        <p:nvSpPr>
          <p:cNvPr id="81931" name="Freeform 9"/>
          <p:cNvSpPr>
            <a:spLocks/>
          </p:cNvSpPr>
          <p:nvPr/>
        </p:nvSpPr>
        <p:spPr bwMode="auto">
          <a:xfrm>
            <a:off x="2895600" y="4022725"/>
            <a:ext cx="2879725" cy="1588"/>
          </a:xfrm>
          <a:custGeom>
            <a:avLst/>
            <a:gdLst>
              <a:gd name="T0" fmla="*/ 0 w 1814"/>
              <a:gd name="T1" fmla="*/ 0 h 1"/>
              <a:gd name="T2" fmla="*/ 2147483647 w 1814"/>
              <a:gd name="T3" fmla="*/ 0 h 1"/>
              <a:gd name="T4" fmla="*/ 0 60000 65536"/>
              <a:gd name="T5" fmla="*/ 0 60000 65536"/>
              <a:gd name="T6" fmla="*/ 0 w 1814"/>
              <a:gd name="T7" fmla="*/ 0 h 1"/>
              <a:gd name="T8" fmla="*/ 1814 w 1814"/>
              <a:gd name="T9" fmla="*/ 1 h 1"/>
            </a:gdLst>
            <a:ahLst/>
            <a:cxnLst>
              <a:cxn ang="T4">
                <a:pos x="T0" y="T1"/>
              </a:cxn>
              <a:cxn ang="T5">
                <a:pos x="T2" y="T3"/>
              </a:cxn>
            </a:cxnLst>
            <a:rect l="T6" t="T7" r="T8" b="T9"/>
            <a:pathLst>
              <a:path w="1814" h="1">
                <a:moveTo>
                  <a:pt x="0" y="0"/>
                </a:moveTo>
                <a:cubicBezTo>
                  <a:pt x="0" y="0"/>
                  <a:pt x="907" y="0"/>
                  <a:pt x="1814" y="0"/>
                </a:cubicBezTo>
              </a:path>
            </a:pathLst>
          </a:custGeom>
          <a:noFill/>
          <a:ln w="57150">
            <a:solidFill>
              <a:srgbClr val="66FF33"/>
            </a:solidFill>
            <a:round/>
            <a:headEnd/>
            <a:tailEnd type="triangle" w="med" len="med"/>
          </a:ln>
        </p:spPr>
        <p:txBody>
          <a:bodyPr wrap="none" anchor="ctr"/>
          <a:lstStyle/>
          <a:p>
            <a:endParaRPr lang="en-US">
              <a:latin typeface="Arial" pitchFamily="34" charset="0"/>
              <a:cs typeface="Arial" pitchFamily="34" charset="0"/>
            </a:endParaRPr>
          </a:p>
        </p:txBody>
      </p:sp>
      <p:sp>
        <p:nvSpPr>
          <p:cNvPr id="81932" name="Freeform 10"/>
          <p:cNvSpPr>
            <a:spLocks/>
          </p:cNvSpPr>
          <p:nvPr/>
        </p:nvSpPr>
        <p:spPr bwMode="auto">
          <a:xfrm>
            <a:off x="2911475" y="1630363"/>
            <a:ext cx="2470150" cy="2239962"/>
          </a:xfrm>
          <a:custGeom>
            <a:avLst/>
            <a:gdLst>
              <a:gd name="T0" fmla="*/ 0 w 1556"/>
              <a:gd name="T1" fmla="*/ 2147483647 h 1411"/>
              <a:gd name="T2" fmla="*/ 2147483647 w 1556"/>
              <a:gd name="T3" fmla="*/ 2147483647 h 1411"/>
              <a:gd name="T4" fmla="*/ 2147483647 w 1556"/>
              <a:gd name="T5" fmla="*/ 2147483647 h 1411"/>
              <a:gd name="T6" fmla="*/ 2147483647 w 1556"/>
              <a:gd name="T7" fmla="*/ 0 h 1411"/>
              <a:gd name="T8" fmla="*/ 0 60000 65536"/>
              <a:gd name="T9" fmla="*/ 0 60000 65536"/>
              <a:gd name="T10" fmla="*/ 0 60000 65536"/>
              <a:gd name="T11" fmla="*/ 0 60000 65536"/>
              <a:gd name="T12" fmla="*/ 0 w 1556"/>
              <a:gd name="T13" fmla="*/ 0 h 1411"/>
              <a:gd name="T14" fmla="*/ 1556 w 1556"/>
              <a:gd name="T15" fmla="*/ 1411 h 1411"/>
            </a:gdLst>
            <a:ahLst/>
            <a:cxnLst>
              <a:cxn ang="T8">
                <a:pos x="T0" y="T1"/>
              </a:cxn>
              <a:cxn ang="T9">
                <a:pos x="T2" y="T3"/>
              </a:cxn>
              <a:cxn ang="T10">
                <a:pos x="T4" y="T5"/>
              </a:cxn>
              <a:cxn ang="T11">
                <a:pos x="T6" y="T7"/>
              </a:cxn>
            </a:cxnLst>
            <a:rect l="T12" t="T13" r="T14" b="T15"/>
            <a:pathLst>
              <a:path w="1556" h="1411">
                <a:moveTo>
                  <a:pt x="0" y="1411"/>
                </a:moveTo>
                <a:cubicBezTo>
                  <a:pt x="195" y="1345"/>
                  <a:pt x="391" y="1280"/>
                  <a:pt x="596" y="1152"/>
                </a:cubicBezTo>
                <a:cubicBezTo>
                  <a:pt x="801" y="1024"/>
                  <a:pt x="1069" y="835"/>
                  <a:pt x="1229" y="643"/>
                </a:cubicBezTo>
                <a:cubicBezTo>
                  <a:pt x="1389" y="451"/>
                  <a:pt x="1472" y="225"/>
                  <a:pt x="1556" y="0"/>
                </a:cubicBezTo>
              </a:path>
            </a:pathLst>
          </a:custGeom>
          <a:noFill/>
          <a:ln w="57150">
            <a:solidFill>
              <a:srgbClr val="FF9900"/>
            </a:solidFill>
            <a:round/>
            <a:headEnd/>
            <a:tailEnd type="triangle" w="med" len="med"/>
          </a:ln>
        </p:spPr>
        <p:txBody>
          <a:bodyPr wrap="none" anchor="ctr"/>
          <a:lstStyle/>
          <a:p>
            <a:endParaRPr lang="en-US">
              <a:latin typeface="Arial" pitchFamily="34" charset="0"/>
              <a:cs typeface="Arial" pitchFamily="34" charset="0"/>
            </a:endParaRPr>
          </a:p>
        </p:txBody>
      </p:sp>
      <p:sp>
        <p:nvSpPr>
          <p:cNvPr id="81933" name="Freeform 11"/>
          <p:cNvSpPr>
            <a:spLocks/>
          </p:cNvSpPr>
          <p:nvPr/>
        </p:nvSpPr>
        <p:spPr bwMode="auto">
          <a:xfrm>
            <a:off x="2911475" y="2955925"/>
            <a:ext cx="2681288" cy="990600"/>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p:spPr>
        <p:txBody>
          <a:bodyPr wrap="none" anchor="ctr"/>
          <a:lstStyle/>
          <a:p>
            <a:endParaRPr lang="en-US">
              <a:latin typeface="Arial" pitchFamily="34" charset="0"/>
              <a:cs typeface="Arial" pitchFamily="34" charset="0"/>
            </a:endParaRPr>
          </a:p>
        </p:txBody>
      </p:sp>
      <p:sp>
        <p:nvSpPr>
          <p:cNvPr id="1479692" name="AutoShape 12"/>
          <p:cNvSpPr>
            <a:spLocks noChangeArrowheads="1"/>
          </p:cNvSpPr>
          <p:nvPr/>
        </p:nvSpPr>
        <p:spPr bwMode="auto">
          <a:xfrm>
            <a:off x="4835525" y="4291013"/>
            <a:ext cx="3492500" cy="1985962"/>
          </a:xfrm>
          <a:prstGeom prst="wedgeRoundRectCallout">
            <a:avLst>
              <a:gd name="adj1" fmla="val -42681"/>
              <a:gd name="adj2" fmla="val -99319"/>
              <a:gd name="adj3" fmla="val 16667"/>
            </a:avLst>
          </a:prstGeom>
          <a:solidFill>
            <a:schemeClr val="bg1">
              <a:lumMod val="95000"/>
              <a:alpha val="47058"/>
            </a:schemeClr>
          </a:solidFill>
          <a:ln w="38100">
            <a:solidFill>
              <a:srgbClr val="FF3300"/>
            </a:solidFill>
            <a:miter lim="800000"/>
            <a:headEnd/>
            <a:tailEnd/>
          </a:ln>
        </p:spPr>
        <p:txBody>
          <a:bodyPr anchor="ctr"/>
          <a:lstStyle/>
          <a:p>
            <a:pPr algn="ctr"/>
            <a:r>
              <a:rPr lang="en-US" sz="3200" b="0">
                <a:solidFill>
                  <a:srgbClr val="FF0000"/>
                </a:solidFill>
                <a:latin typeface="Arial" pitchFamily="34" charset="0"/>
                <a:cs typeface="Arial" pitchFamily="34" charset="0"/>
              </a:rPr>
              <a:t>Better than TAS but still not as good as ideal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9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69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Art of Multiprocessor Programming</a:t>
            </a:r>
          </a:p>
        </p:txBody>
      </p:sp>
      <p:sp>
        <p:nvSpPr>
          <p:cNvPr id="82947" name="Slide Number Placeholder 4"/>
          <p:cNvSpPr>
            <a:spLocks noGrp="1"/>
          </p:cNvSpPr>
          <p:nvPr>
            <p:ph type="sldNum" sz="quarter" idx="11"/>
          </p:nvPr>
        </p:nvSpPr>
        <p:spPr>
          <a:noFill/>
        </p:spPr>
        <p:txBody>
          <a:bodyPr/>
          <a:lstStyle/>
          <a:p>
            <a:fld id="{ED1898EB-45D0-4F35-93F5-693B8FBD25AD}" type="slidenum">
              <a:rPr lang="x-none" smtClean="0">
                <a:latin typeface="Arial" pitchFamily="34" charset="0"/>
                <a:cs typeface="Arial" pitchFamily="34" charset="0"/>
              </a:rPr>
              <a:pPr/>
              <a:t>84</a:t>
            </a:fld>
            <a:endParaRPr lang="en-US" smtClean="0">
              <a:latin typeface="Arial" pitchFamily="34" charset="0"/>
              <a:cs typeface="Arial" pitchFamily="34" charset="0"/>
            </a:endParaRPr>
          </a:p>
        </p:txBody>
      </p:sp>
      <p:pic>
        <p:nvPicPr>
          <p:cNvPr id="8294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82949" name="Rectangle 3"/>
          <p:cNvSpPr>
            <a:spLocks noGrp="1" noChangeArrowheads="1"/>
          </p:cNvSpPr>
          <p:nvPr>
            <p:ph type="title"/>
          </p:nvPr>
        </p:nvSpPr>
        <p:spPr>
          <a:xfrm>
            <a:off x="533400" y="381000"/>
            <a:ext cx="7772400" cy="1143000"/>
          </a:xfrm>
        </p:spPr>
        <p:txBody>
          <a:bodyPr/>
          <a:lstStyle/>
          <a:p>
            <a:r>
              <a:rPr lang="en-US" smtClean="0"/>
              <a:t>Solution: Introduce Delay</a:t>
            </a:r>
          </a:p>
        </p:txBody>
      </p:sp>
      <p:sp>
        <p:nvSpPr>
          <p:cNvPr id="82950" name="Line 4"/>
          <p:cNvSpPr>
            <a:spLocks noChangeShapeType="1"/>
          </p:cNvSpPr>
          <p:nvPr/>
        </p:nvSpPr>
        <p:spPr bwMode="auto">
          <a:xfrm>
            <a:off x="6905625" y="5053013"/>
            <a:ext cx="304800" cy="1587"/>
          </a:xfrm>
          <a:prstGeom prst="line">
            <a:avLst/>
          </a:prstGeom>
          <a:noFill/>
          <a:ln w="25400">
            <a:solidFill>
              <a:schemeClr val="tx2"/>
            </a:solidFill>
            <a:round/>
            <a:headEnd/>
            <a:tailEnd type="triangle" w="med" len="med"/>
          </a:ln>
        </p:spPr>
        <p:txBody>
          <a:bodyPr/>
          <a:lstStyle/>
          <a:p>
            <a:endParaRPr lang="en-US">
              <a:latin typeface="Arial" pitchFamily="34" charset="0"/>
              <a:cs typeface="Arial" pitchFamily="34" charset="0"/>
            </a:endParaRPr>
          </a:p>
        </p:txBody>
      </p:sp>
      <p:sp>
        <p:nvSpPr>
          <p:cNvPr id="82951" name="Line 5"/>
          <p:cNvSpPr>
            <a:spLocks noChangeShapeType="1"/>
          </p:cNvSpPr>
          <p:nvPr/>
        </p:nvSpPr>
        <p:spPr bwMode="auto">
          <a:xfrm>
            <a:off x="8366125" y="5065713"/>
            <a:ext cx="304800" cy="1587"/>
          </a:xfrm>
          <a:prstGeom prst="line">
            <a:avLst/>
          </a:prstGeom>
          <a:noFill/>
          <a:ln w="25400">
            <a:solidFill>
              <a:schemeClr val="tx2"/>
            </a:solidFill>
            <a:round/>
            <a:headEnd/>
            <a:tailEnd type="triangle" w="med" len="med"/>
          </a:ln>
        </p:spPr>
        <p:txBody>
          <a:bodyPr/>
          <a:lstStyle/>
          <a:p>
            <a:endParaRPr lang="en-US">
              <a:latin typeface="Arial" pitchFamily="34" charset="0"/>
              <a:cs typeface="Arial" pitchFamily="34" charset="0"/>
            </a:endParaRPr>
          </a:p>
        </p:txBody>
      </p:sp>
      <p:sp>
        <p:nvSpPr>
          <p:cNvPr id="82952" name="Rectangle 6"/>
          <p:cNvSpPr>
            <a:spLocks noChangeArrowheads="1"/>
          </p:cNvSpPr>
          <p:nvPr/>
        </p:nvSpPr>
        <p:spPr bwMode="auto">
          <a:xfrm>
            <a:off x="7297738" y="5456238"/>
            <a:ext cx="1080425" cy="339067"/>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cs typeface="Arial" pitchFamily="34" charset="0"/>
              </a:rPr>
              <a:t>spin lock</a:t>
            </a:r>
          </a:p>
        </p:txBody>
      </p:sp>
      <p:sp>
        <p:nvSpPr>
          <p:cNvPr id="82953" name="Freeform 7"/>
          <p:cNvSpPr>
            <a:spLocks/>
          </p:cNvSpPr>
          <p:nvPr/>
        </p:nvSpPr>
        <p:spPr bwMode="auto">
          <a:xfrm>
            <a:off x="5540375" y="3952875"/>
            <a:ext cx="1320800" cy="774700"/>
          </a:xfrm>
          <a:custGeom>
            <a:avLst/>
            <a:gdLst>
              <a:gd name="T0" fmla="*/ 2147483647 w 832"/>
              <a:gd name="T1" fmla="*/ 2147483647 h 440"/>
              <a:gd name="T2" fmla="*/ 2147483647 w 832"/>
              <a:gd name="T3" fmla="*/ 2147483647 h 440"/>
              <a:gd name="T4" fmla="*/ 2147483647 w 832"/>
              <a:gd name="T5" fmla="*/ 2147483647 h 440"/>
              <a:gd name="T6" fmla="*/ 2147483647 w 832"/>
              <a:gd name="T7" fmla="*/ 2147483647 h 440"/>
              <a:gd name="T8" fmla="*/ 2147483647 w 832"/>
              <a:gd name="T9" fmla="*/ 2147483647 h 440"/>
              <a:gd name="T10" fmla="*/ 2147483647 w 832"/>
              <a:gd name="T11" fmla="*/ 2147483647 h 440"/>
              <a:gd name="T12" fmla="*/ 2147483647 w 832"/>
              <a:gd name="T13" fmla="*/ 2147483647 h 440"/>
              <a:gd name="T14" fmla="*/ 2147483647 w 832"/>
              <a:gd name="T15" fmla="*/ 2147483647 h 440"/>
              <a:gd name="T16" fmla="*/ 0 w 832"/>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2"/>
              <a:gd name="T28" fmla="*/ 0 h 440"/>
              <a:gd name="T29" fmla="*/ 832 w 832"/>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2" h="440">
                <a:moveTo>
                  <a:pt x="720" y="440"/>
                </a:moveTo>
                <a:cubicBezTo>
                  <a:pt x="760" y="392"/>
                  <a:pt x="800" y="344"/>
                  <a:pt x="816" y="296"/>
                </a:cubicBezTo>
                <a:cubicBezTo>
                  <a:pt x="832" y="248"/>
                  <a:pt x="832" y="192"/>
                  <a:pt x="816" y="152"/>
                </a:cubicBezTo>
                <a:cubicBezTo>
                  <a:pt x="800" y="112"/>
                  <a:pt x="760" y="80"/>
                  <a:pt x="720" y="56"/>
                </a:cubicBezTo>
                <a:cubicBezTo>
                  <a:pt x="680" y="32"/>
                  <a:pt x="616" y="16"/>
                  <a:pt x="576" y="8"/>
                </a:cubicBezTo>
                <a:cubicBezTo>
                  <a:pt x="536" y="0"/>
                  <a:pt x="520" y="0"/>
                  <a:pt x="480" y="8"/>
                </a:cubicBezTo>
                <a:cubicBezTo>
                  <a:pt x="440" y="16"/>
                  <a:pt x="392" y="24"/>
                  <a:pt x="336" y="56"/>
                </a:cubicBezTo>
                <a:cubicBezTo>
                  <a:pt x="280" y="88"/>
                  <a:pt x="200" y="152"/>
                  <a:pt x="144" y="200"/>
                </a:cubicBezTo>
                <a:cubicBezTo>
                  <a:pt x="88" y="248"/>
                  <a:pt x="44" y="296"/>
                  <a:pt x="0" y="344"/>
                </a:cubicBezTo>
              </a:path>
            </a:pathLst>
          </a:custGeom>
          <a:noFill/>
          <a:ln w="28575">
            <a:solidFill>
              <a:schemeClr val="tx1"/>
            </a:solidFill>
            <a:round/>
            <a:headEnd/>
            <a:tailEnd type="triangle" w="med" len="med"/>
          </a:ln>
        </p:spPr>
        <p:txBody>
          <a:bodyPr/>
          <a:lstStyle/>
          <a:p>
            <a:endParaRPr lang="en-US">
              <a:latin typeface="Arial" pitchFamily="34" charset="0"/>
              <a:cs typeface="Arial" pitchFamily="34" charset="0"/>
            </a:endParaRPr>
          </a:p>
        </p:txBody>
      </p:sp>
      <p:sp>
        <p:nvSpPr>
          <p:cNvPr id="82954" name="Line 8"/>
          <p:cNvSpPr>
            <a:spLocks noChangeShapeType="1"/>
          </p:cNvSpPr>
          <p:nvPr/>
        </p:nvSpPr>
        <p:spPr bwMode="auto">
          <a:xfrm>
            <a:off x="3649663" y="5553075"/>
            <a:ext cx="3333750" cy="0"/>
          </a:xfrm>
          <a:prstGeom prst="line">
            <a:avLst/>
          </a:prstGeom>
          <a:noFill/>
          <a:ln w="28575">
            <a:solidFill>
              <a:schemeClr val="tx1"/>
            </a:solidFill>
            <a:round/>
            <a:headEnd/>
            <a:tailEnd/>
          </a:ln>
        </p:spPr>
        <p:txBody>
          <a:bodyPr/>
          <a:lstStyle/>
          <a:p>
            <a:endParaRPr lang="en-US">
              <a:latin typeface="Arial" pitchFamily="34" charset="0"/>
              <a:cs typeface="Arial" pitchFamily="34" charset="0"/>
            </a:endParaRPr>
          </a:p>
        </p:txBody>
      </p:sp>
      <p:sp>
        <p:nvSpPr>
          <p:cNvPr id="82955" name="Line 9"/>
          <p:cNvSpPr>
            <a:spLocks noChangeShapeType="1"/>
          </p:cNvSpPr>
          <p:nvPr/>
        </p:nvSpPr>
        <p:spPr bwMode="auto">
          <a:xfrm>
            <a:off x="6986588" y="5500688"/>
            <a:ext cx="0" cy="139700"/>
          </a:xfrm>
          <a:prstGeom prst="line">
            <a:avLst/>
          </a:prstGeom>
          <a:noFill/>
          <a:ln w="25400">
            <a:solidFill>
              <a:schemeClr val="tx1"/>
            </a:solidFill>
            <a:round/>
            <a:headEnd/>
            <a:tailEnd/>
          </a:ln>
        </p:spPr>
        <p:txBody>
          <a:bodyPr/>
          <a:lstStyle/>
          <a:p>
            <a:endParaRPr lang="en-US">
              <a:latin typeface="Arial" pitchFamily="34" charset="0"/>
              <a:cs typeface="Arial" pitchFamily="34" charset="0"/>
            </a:endParaRPr>
          </a:p>
        </p:txBody>
      </p:sp>
      <p:sp>
        <p:nvSpPr>
          <p:cNvPr id="82956" name="Line 10"/>
          <p:cNvSpPr>
            <a:spLocks noChangeShapeType="1"/>
          </p:cNvSpPr>
          <p:nvPr/>
        </p:nvSpPr>
        <p:spPr bwMode="auto">
          <a:xfrm>
            <a:off x="5719763" y="5464175"/>
            <a:ext cx="0" cy="139700"/>
          </a:xfrm>
          <a:prstGeom prst="line">
            <a:avLst/>
          </a:prstGeom>
          <a:noFill/>
          <a:ln w="25400">
            <a:solidFill>
              <a:schemeClr val="tx1"/>
            </a:solidFill>
            <a:round/>
            <a:headEnd/>
            <a:tailEnd/>
          </a:ln>
        </p:spPr>
        <p:txBody>
          <a:bodyPr/>
          <a:lstStyle/>
          <a:p>
            <a:endParaRPr lang="en-US">
              <a:latin typeface="Arial" pitchFamily="34" charset="0"/>
              <a:cs typeface="Arial" pitchFamily="34" charset="0"/>
            </a:endParaRPr>
          </a:p>
        </p:txBody>
      </p:sp>
      <p:sp>
        <p:nvSpPr>
          <p:cNvPr id="82957" name="Line 11"/>
          <p:cNvSpPr>
            <a:spLocks noChangeShapeType="1"/>
          </p:cNvSpPr>
          <p:nvPr/>
        </p:nvSpPr>
        <p:spPr bwMode="auto">
          <a:xfrm>
            <a:off x="6373813" y="5464175"/>
            <a:ext cx="0" cy="139700"/>
          </a:xfrm>
          <a:prstGeom prst="line">
            <a:avLst/>
          </a:prstGeom>
          <a:noFill/>
          <a:ln w="25400">
            <a:solidFill>
              <a:schemeClr val="tx1"/>
            </a:solidFill>
            <a:round/>
            <a:headEnd/>
            <a:tailEnd/>
          </a:ln>
        </p:spPr>
        <p:txBody>
          <a:bodyPr/>
          <a:lstStyle/>
          <a:p>
            <a:endParaRPr lang="en-US">
              <a:latin typeface="Arial" pitchFamily="34" charset="0"/>
              <a:cs typeface="Arial" pitchFamily="34" charset="0"/>
            </a:endParaRPr>
          </a:p>
        </p:txBody>
      </p:sp>
      <p:sp>
        <p:nvSpPr>
          <p:cNvPr id="82958" name="Line 12"/>
          <p:cNvSpPr>
            <a:spLocks noChangeShapeType="1"/>
          </p:cNvSpPr>
          <p:nvPr/>
        </p:nvSpPr>
        <p:spPr bwMode="auto">
          <a:xfrm>
            <a:off x="5235575" y="5456238"/>
            <a:ext cx="0" cy="139700"/>
          </a:xfrm>
          <a:prstGeom prst="line">
            <a:avLst/>
          </a:prstGeom>
          <a:noFill/>
          <a:ln w="25400">
            <a:solidFill>
              <a:schemeClr val="tx1"/>
            </a:solidFill>
            <a:round/>
            <a:headEnd/>
            <a:tailEnd/>
          </a:ln>
        </p:spPr>
        <p:txBody>
          <a:bodyPr/>
          <a:lstStyle/>
          <a:p>
            <a:endParaRPr lang="en-US">
              <a:latin typeface="Arial" pitchFamily="34" charset="0"/>
              <a:cs typeface="Arial" pitchFamily="34" charset="0"/>
            </a:endParaRPr>
          </a:p>
        </p:txBody>
      </p:sp>
      <p:sp>
        <p:nvSpPr>
          <p:cNvPr id="82959" name="Rectangle 13"/>
          <p:cNvSpPr>
            <a:spLocks noChangeArrowheads="1"/>
          </p:cNvSpPr>
          <p:nvPr/>
        </p:nvSpPr>
        <p:spPr bwMode="auto">
          <a:xfrm>
            <a:off x="3025775" y="5380038"/>
            <a:ext cx="618760" cy="339067"/>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cs typeface="Arial" pitchFamily="34" charset="0"/>
              </a:rPr>
              <a:t>time</a:t>
            </a:r>
          </a:p>
        </p:txBody>
      </p:sp>
      <p:sp>
        <p:nvSpPr>
          <p:cNvPr id="82960" name="Rectangle 14"/>
          <p:cNvSpPr>
            <a:spLocks noChangeArrowheads="1"/>
          </p:cNvSpPr>
          <p:nvPr/>
        </p:nvSpPr>
        <p:spPr bwMode="auto">
          <a:xfrm>
            <a:off x="6226175" y="5629275"/>
            <a:ext cx="307778" cy="311367"/>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cs typeface="Arial" pitchFamily="34" charset="0"/>
              </a:rPr>
              <a:t>d</a:t>
            </a:r>
          </a:p>
        </p:txBody>
      </p:sp>
      <p:sp>
        <p:nvSpPr>
          <p:cNvPr id="82961" name="Rectangle 15"/>
          <p:cNvSpPr>
            <a:spLocks noChangeArrowheads="1"/>
          </p:cNvSpPr>
          <p:nvPr/>
        </p:nvSpPr>
        <p:spPr bwMode="auto">
          <a:xfrm>
            <a:off x="5565775" y="5641975"/>
            <a:ext cx="46196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cs typeface="Arial" pitchFamily="34" charset="0"/>
              </a:rPr>
              <a:t>r</a:t>
            </a:r>
            <a:r>
              <a:rPr lang="en-US" sz="1600" baseline="-25000">
                <a:solidFill>
                  <a:schemeClr val="tx1"/>
                </a:solidFill>
                <a:latin typeface="Arial" pitchFamily="34" charset="0"/>
                <a:cs typeface="Arial" pitchFamily="34" charset="0"/>
              </a:rPr>
              <a:t>1</a:t>
            </a:r>
            <a:r>
              <a:rPr lang="en-US" sz="1600">
                <a:solidFill>
                  <a:schemeClr val="tx1"/>
                </a:solidFill>
                <a:latin typeface="Arial" pitchFamily="34" charset="0"/>
                <a:cs typeface="Arial" pitchFamily="34" charset="0"/>
              </a:rPr>
              <a:t>d</a:t>
            </a:r>
          </a:p>
        </p:txBody>
      </p:sp>
      <p:sp>
        <p:nvSpPr>
          <p:cNvPr id="82962" name="Rectangle 16"/>
          <p:cNvSpPr>
            <a:spLocks noChangeArrowheads="1"/>
          </p:cNvSpPr>
          <p:nvPr/>
        </p:nvSpPr>
        <p:spPr bwMode="auto">
          <a:xfrm>
            <a:off x="5048250" y="5645150"/>
            <a:ext cx="46196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cs typeface="Arial" pitchFamily="34" charset="0"/>
              </a:rPr>
              <a:t>r</a:t>
            </a:r>
            <a:r>
              <a:rPr lang="en-US" sz="1600" baseline="-25000">
                <a:solidFill>
                  <a:schemeClr val="tx1"/>
                </a:solidFill>
                <a:latin typeface="Arial" pitchFamily="34" charset="0"/>
                <a:cs typeface="Arial" pitchFamily="34" charset="0"/>
              </a:rPr>
              <a:t>2</a:t>
            </a:r>
            <a:r>
              <a:rPr lang="en-US" sz="1600">
                <a:solidFill>
                  <a:schemeClr val="tx1"/>
                </a:solidFill>
                <a:latin typeface="Arial" pitchFamily="34" charset="0"/>
                <a:cs typeface="Arial" pitchFamily="34" charset="0"/>
              </a:rPr>
              <a:t>d</a:t>
            </a:r>
          </a:p>
        </p:txBody>
      </p:sp>
      <p:sp>
        <p:nvSpPr>
          <p:cNvPr id="82963" name="Rectangle 17"/>
          <p:cNvSpPr>
            <a:spLocks noChangeArrowheads="1"/>
          </p:cNvSpPr>
          <p:nvPr/>
        </p:nvSpPr>
        <p:spPr bwMode="auto">
          <a:xfrm>
            <a:off x="3751263" y="5419725"/>
            <a:ext cx="50800" cy="228600"/>
          </a:xfrm>
          <a:prstGeom prst="rect">
            <a:avLst/>
          </a:prstGeom>
          <a:solidFill>
            <a:schemeClr val="bg1"/>
          </a:solidFill>
          <a:ln w="25400">
            <a:noFill/>
            <a:miter lim="800000"/>
            <a:headEnd/>
            <a:tailEnd/>
          </a:ln>
        </p:spPr>
        <p:txBody>
          <a:bodyPr wrap="none" anchor="ctr"/>
          <a:lstStyle/>
          <a:p>
            <a:endParaRPr lang="en-US">
              <a:latin typeface="Arial" pitchFamily="34" charset="0"/>
              <a:cs typeface="Arial" pitchFamily="34" charset="0"/>
            </a:endParaRPr>
          </a:p>
        </p:txBody>
      </p:sp>
      <p:sp>
        <p:nvSpPr>
          <p:cNvPr id="82964" name="Rectangle 18"/>
          <p:cNvSpPr>
            <a:spLocks noChangeArrowheads="1"/>
          </p:cNvSpPr>
          <p:nvPr/>
        </p:nvSpPr>
        <p:spPr bwMode="auto">
          <a:xfrm>
            <a:off x="3903663" y="5470525"/>
            <a:ext cx="76200" cy="139700"/>
          </a:xfrm>
          <a:prstGeom prst="rect">
            <a:avLst/>
          </a:prstGeom>
          <a:solidFill>
            <a:schemeClr val="bg1"/>
          </a:solidFill>
          <a:ln w="25400">
            <a:noFill/>
            <a:miter lim="800000"/>
            <a:headEnd/>
            <a:tailEnd/>
          </a:ln>
        </p:spPr>
        <p:txBody>
          <a:bodyPr wrap="none" anchor="ctr"/>
          <a:lstStyle/>
          <a:p>
            <a:endParaRPr lang="en-US">
              <a:latin typeface="Arial" pitchFamily="34" charset="0"/>
              <a:cs typeface="Arial" pitchFamily="34" charset="0"/>
            </a:endParaRPr>
          </a:p>
        </p:txBody>
      </p:sp>
      <p:sp>
        <p:nvSpPr>
          <p:cNvPr id="82965" name="Text Box 19"/>
          <p:cNvSpPr txBox="1">
            <a:spLocks noChangeArrowheads="1"/>
          </p:cNvSpPr>
          <p:nvPr/>
        </p:nvSpPr>
        <p:spPr bwMode="auto">
          <a:xfrm>
            <a:off x="296863" y="2122488"/>
            <a:ext cx="7954998" cy="2062103"/>
          </a:xfrm>
          <a:prstGeom prst="rect">
            <a:avLst/>
          </a:prstGeom>
          <a:noFill/>
          <a:ln w="9525">
            <a:noFill/>
            <a:miter lim="800000"/>
            <a:headEnd/>
            <a:tailEnd/>
          </a:ln>
        </p:spPr>
        <p:txBody>
          <a:bodyPr wrap="none">
            <a:spAutoFit/>
          </a:bodyPr>
          <a:lstStyle/>
          <a:p>
            <a:pPr marL="457200" indent="-457200" algn="l" eaLnBrk="1" hangingPunct="1">
              <a:buFontTx/>
              <a:buChar char="•"/>
            </a:pPr>
            <a:r>
              <a:rPr lang="en-US" sz="3200" b="0">
                <a:latin typeface="Arial" pitchFamily="34" charset="0"/>
                <a:cs typeface="Arial" pitchFamily="34" charset="0"/>
              </a:rPr>
              <a:t>If the lock looks free</a:t>
            </a:r>
          </a:p>
          <a:p>
            <a:pPr marL="914400" lvl="1" indent="-457200" algn="l" eaLnBrk="1" hangingPunct="1">
              <a:buFontTx/>
              <a:buChar char="•"/>
            </a:pPr>
            <a:r>
              <a:rPr lang="en-US" sz="3200" b="0">
                <a:latin typeface="Arial" pitchFamily="34" charset="0"/>
                <a:cs typeface="Arial" pitchFamily="34" charset="0"/>
              </a:rPr>
              <a:t>But I fail to get it</a:t>
            </a:r>
          </a:p>
          <a:p>
            <a:pPr marL="457200" indent="-457200" algn="l" eaLnBrk="1" hangingPunct="1">
              <a:buFontTx/>
              <a:buChar char="•"/>
            </a:pPr>
            <a:r>
              <a:rPr lang="en-US" sz="3200" b="0">
                <a:latin typeface="Arial" pitchFamily="34" charset="0"/>
                <a:cs typeface="Arial" pitchFamily="34" charset="0"/>
              </a:rPr>
              <a:t>There must be contention</a:t>
            </a:r>
          </a:p>
          <a:p>
            <a:pPr marL="914400" lvl="1" indent="-457200" algn="l" eaLnBrk="1" hangingPunct="1">
              <a:buFontTx/>
              <a:buChar char="•"/>
            </a:pPr>
            <a:r>
              <a:rPr lang="en-US" sz="3200" b="0">
                <a:latin typeface="Arial" pitchFamily="34" charset="0"/>
                <a:cs typeface="Arial" pitchFamily="34" charset="0"/>
              </a:rPr>
              <a:t>Better to back off than to collide again</a:t>
            </a:r>
          </a:p>
        </p:txBody>
      </p:sp>
      <p:grpSp>
        <p:nvGrpSpPr>
          <p:cNvPr id="82966" name="Group 20"/>
          <p:cNvGrpSpPr>
            <a:grpSpLocks/>
          </p:cNvGrpSpPr>
          <p:nvPr/>
        </p:nvGrpSpPr>
        <p:grpSpPr bwMode="auto">
          <a:xfrm flipH="1">
            <a:off x="6286500" y="4821238"/>
            <a:ext cx="557213" cy="525462"/>
            <a:chOff x="1008" y="2720"/>
            <a:chExt cx="856" cy="808"/>
          </a:xfrm>
        </p:grpSpPr>
        <p:sp>
          <p:nvSpPr>
            <p:cNvPr id="82981" name="Rectangle 21"/>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82982" name="Freeform 22"/>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3" name="Freeform 23"/>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4" name="Freeform 24"/>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5" name="Freeform 25"/>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6" name="Freeform 26"/>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7" name="Freeform 27"/>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8" name="Freeform 28"/>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989" name="Freeform 29"/>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82967" name="Group 30"/>
          <p:cNvGrpSpPr>
            <a:grpSpLocks/>
          </p:cNvGrpSpPr>
          <p:nvPr/>
        </p:nvGrpSpPr>
        <p:grpSpPr bwMode="auto">
          <a:xfrm>
            <a:off x="7548563" y="4710113"/>
            <a:ext cx="474662" cy="676275"/>
            <a:chOff x="4300" y="2246"/>
            <a:chExt cx="400" cy="571"/>
          </a:xfrm>
        </p:grpSpPr>
        <p:sp>
          <p:nvSpPr>
            <p:cNvPr id="82976" name="Oval 31"/>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82977" name="Oval 32"/>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82978" name="Oval 33"/>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82979" name="Oval 34"/>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a:latin typeface="Arial" pitchFamily="34" charset="0"/>
                <a:cs typeface="Arial" pitchFamily="34" charset="0"/>
              </a:endParaRPr>
            </a:p>
          </p:txBody>
        </p:sp>
        <p:sp>
          <p:nvSpPr>
            <p:cNvPr id="82980" name="AutoShape 35"/>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a:latin typeface="Arial" pitchFamily="34" charset="0"/>
                <a:cs typeface="Arial" pitchFamily="34" charset="0"/>
              </a:endParaRPr>
            </a:p>
          </p:txBody>
        </p:sp>
      </p:grpSp>
      <p:grpSp>
        <p:nvGrpSpPr>
          <p:cNvPr id="82968" name="Group 36"/>
          <p:cNvGrpSpPr>
            <a:grpSpLocks/>
          </p:cNvGrpSpPr>
          <p:nvPr/>
        </p:nvGrpSpPr>
        <p:grpSpPr bwMode="auto">
          <a:xfrm>
            <a:off x="7637463" y="4273550"/>
            <a:ext cx="490537" cy="700088"/>
            <a:chOff x="2372" y="1885"/>
            <a:chExt cx="309" cy="441"/>
          </a:xfrm>
        </p:grpSpPr>
        <p:sp>
          <p:nvSpPr>
            <p:cNvPr id="82969" name="Freeform 37"/>
            <p:cNvSpPr>
              <a:spLocks/>
            </p:cNvSpPr>
            <p:nvPr/>
          </p:nvSpPr>
          <p:spPr bwMode="auto">
            <a:xfrm>
              <a:off x="2372" y="1885"/>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a:latin typeface="Arial" pitchFamily="34" charset="0"/>
                <a:cs typeface="Arial" pitchFamily="34" charset="0"/>
              </a:endParaRPr>
            </a:p>
          </p:txBody>
        </p:sp>
        <p:sp>
          <p:nvSpPr>
            <p:cNvPr id="82970" name="Freeform 38"/>
            <p:cNvSpPr>
              <a:spLocks/>
            </p:cNvSpPr>
            <p:nvPr/>
          </p:nvSpPr>
          <p:spPr bwMode="auto">
            <a:xfrm>
              <a:off x="2478" y="2030"/>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a:latin typeface="Arial" pitchFamily="34" charset="0"/>
                <a:cs typeface="Arial" pitchFamily="34" charset="0"/>
              </a:endParaRPr>
            </a:p>
          </p:txBody>
        </p:sp>
        <p:sp>
          <p:nvSpPr>
            <p:cNvPr id="82971" name="Freeform 39"/>
            <p:cNvSpPr>
              <a:spLocks/>
            </p:cNvSpPr>
            <p:nvPr/>
          </p:nvSpPr>
          <p:spPr bwMode="auto">
            <a:xfrm>
              <a:off x="2413" y="1923"/>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a:latin typeface="Arial" pitchFamily="34" charset="0"/>
                <a:cs typeface="Arial" pitchFamily="34" charset="0"/>
              </a:endParaRPr>
            </a:p>
          </p:txBody>
        </p:sp>
        <p:sp>
          <p:nvSpPr>
            <p:cNvPr id="82972" name="Freeform 40"/>
            <p:cNvSpPr>
              <a:spLocks/>
            </p:cNvSpPr>
            <p:nvPr/>
          </p:nvSpPr>
          <p:spPr bwMode="auto">
            <a:xfrm>
              <a:off x="2492" y="2018"/>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a:latin typeface="Arial" pitchFamily="34" charset="0"/>
                <a:cs typeface="Arial" pitchFamily="34" charset="0"/>
              </a:endParaRPr>
            </a:p>
          </p:txBody>
        </p:sp>
        <p:sp>
          <p:nvSpPr>
            <p:cNvPr id="82973" name="Freeform 41"/>
            <p:cNvSpPr>
              <a:spLocks/>
            </p:cNvSpPr>
            <p:nvPr/>
          </p:nvSpPr>
          <p:spPr bwMode="auto">
            <a:xfrm>
              <a:off x="2386" y="1970"/>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a:latin typeface="Arial" pitchFamily="34" charset="0"/>
                <a:cs typeface="Arial" pitchFamily="34" charset="0"/>
              </a:endParaRPr>
            </a:p>
          </p:txBody>
        </p:sp>
        <p:sp>
          <p:nvSpPr>
            <p:cNvPr id="82974" name="Freeform 42"/>
            <p:cNvSpPr>
              <a:spLocks/>
            </p:cNvSpPr>
            <p:nvPr/>
          </p:nvSpPr>
          <p:spPr bwMode="auto">
            <a:xfrm>
              <a:off x="2463" y="1927"/>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a:latin typeface="Arial" pitchFamily="34" charset="0"/>
                <a:cs typeface="Arial" pitchFamily="34" charset="0"/>
              </a:endParaRPr>
            </a:p>
          </p:txBody>
        </p:sp>
        <p:sp>
          <p:nvSpPr>
            <p:cNvPr id="82975" name="Freeform 43"/>
            <p:cNvSpPr>
              <a:spLocks/>
            </p:cNvSpPr>
            <p:nvPr/>
          </p:nvSpPr>
          <p:spPr bwMode="auto">
            <a:xfrm>
              <a:off x="2516" y="2180"/>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Art of Multiprocessor Programming</a:t>
            </a:r>
          </a:p>
        </p:txBody>
      </p:sp>
      <p:sp>
        <p:nvSpPr>
          <p:cNvPr id="83971" name="Slide Number Placeholder 4"/>
          <p:cNvSpPr>
            <a:spLocks noGrp="1"/>
          </p:cNvSpPr>
          <p:nvPr>
            <p:ph type="sldNum" sz="quarter" idx="11"/>
          </p:nvPr>
        </p:nvSpPr>
        <p:spPr>
          <a:noFill/>
        </p:spPr>
        <p:txBody>
          <a:bodyPr/>
          <a:lstStyle/>
          <a:p>
            <a:fld id="{F0FAE3AB-7C03-4924-B32B-E7EE1E4CB792}" type="slidenum">
              <a:rPr lang="x-none" smtClean="0">
                <a:cs typeface="Arial" pitchFamily="34" charset="0"/>
              </a:rPr>
              <a:pPr/>
              <a:t>85</a:t>
            </a:fld>
            <a:endParaRPr lang="en-US" smtClean="0">
              <a:cs typeface="Arial" pitchFamily="34" charset="0"/>
            </a:endParaRPr>
          </a:p>
        </p:txBody>
      </p:sp>
      <p:pic>
        <p:nvPicPr>
          <p:cNvPr id="83972"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83973" name="Rectangle 3"/>
          <p:cNvSpPr>
            <a:spLocks noGrp="1" noChangeArrowheads="1"/>
          </p:cNvSpPr>
          <p:nvPr>
            <p:ph type="title"/>
          </p:nvPr>
        </p:nvSpPr>
        <p:spPr>
          <a:xfrm>
            <a:off x="685800" y="457200"/>
            <a:ext cx="7772400" cy="1143000"/>
          </a:xfrm>
        </p:spPr>
        <p:txBody>
          <a:bodyPr/>
          <a:lstStyle/>
          <a:p>
            <a:r>
              <a:rPr lang="en-US" smtClean="0"/>
              <a:t>Dynamic Example: Exponential Backoff</a:t>
            </a:r>
          </a:p>
        </p:txBody>
      </p:sp>
      <p:sp>
        <p:nvSpPr>
          <p:cNvPr id="83974" name="Oval 4"/>
          <p:cNvSpPr>
            <a:spLocks noChangeArrowheads="1"/>
          </p:cNvSpPr>
          <p:nvPr/>
        </p:nvSpPr>
        <p:spPr bwMode="auto">
          <a:xfrm>
            <a:off x="2887663" y="1936750"/>
            <a:ext cx="2560637" cy="1003300"/>
          </a:xfrm>
          <a:prstGeom prst="ellipse">
            <a:avLst/>
          </a:prstGeom>
          <a:solidFill>
            <a:schemeClr val="bg1"/>
          </a:solidFill>
          <a:ln w="25400">
            <a:solidFill>
              <a:schemeClr val="tx2"/>
            </a:solidFill>
            <a:round/>
            <a:headEnd/>
            <a:tailEnd/>
          </a:ln>
        </p:spPr>
        <p:txBody>
          <a:bodyPr wrap="none" anchor="ctr"/>
          <a:lstStyle/>
          <a:p>
            <a:endParaRPr lang="en-US" dirty="0">
              <a:latin typeface="Arial" pitchFamily="34" charset="0"/>
            </a:endParaRPr>
          </a:p>
        </p:txBody>
      </p:sp>
      <p:sp>
        <p:nvSpPr>
          <p:cNvPr id="83975" name="Rectangle 5"/>
          <p:cNvSpPr>
            <a:spLocks noChangeArrowheads="1"/>
          </p:cNvSpPr>
          <p:nvPr/>
        </p:nvSpPr>
        <p:spPr bwMode="auto">
          <a:xfrm>
            <a:off x="2654300" y="2292350"/>
            <a:ext cx="3619500" cy="1028700"/>
          </a:xfrm>
          <a:prstGeom prst="rect">
            <a:avLst/>
          </a:prstGeom>
          <a:solidFill>
            <a:schemeClr val="bg1"/>
          </a:solidFill>
          <a:ln w="25400">
            <a:noFill/>
            <a:miter lim="800000"/>
            <a:headEnd/>
            <a:tailEnd/>
          </a:ln>
        </p:spPr>
        <p:txBody>
          <a:bodyPr wrap="none" anchor="ctr"/>
          <a:lstStyle/>
          <a:p>
            <a:endParaRPr lang="en-US" dirty="0">
              <a:latin typeface="Arial" pitchFamily="34" charset="0"/>
            </a:endParaRPr>
          </a:p>
        </p:txBody>
      </p:sp>
      <p:sp>
        <p:nvSpPr>
          <p:cNvPr id="83976" name="Line 27"/>
          <p:cNvSpPr>
            <a:spLocks noChangeShapeType="1"/>
          </p:cNvSpPr>
          <p:nvPr/>
        </p:nvSpPr>
        <p:spPr bwMode="auto">
          <a:xfrm>
            <a:off x="5348288" y="3049588"/>
            <a:ext cx="304800" cy="1587"/>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83977" name="Line 28"/>
          <p:cNvSpPr>
            <a:spLocks noChangeShapeType="1"/>
          </p:cNvSpPr>
          <p:nvPr/>
        </p:nvSpPr>
        <p:spPr bwMode="auto">
          <a:xfrm>
            <a:off x="2078038" y="3473450"/>
            <a:ext cx="3333750" cy="0"/>
          </a:xfrm>
          <a:prstGeom prst="line">
            <a:avLst/>
          </a:prstGeom>
          <a:noFill/>
          <a:ln w="25400">
            <a:solidFill>
              <a:schemeClr val="tx1"/>
            </a:solidFill>
            <a:round/>
            <a:headEnd/>
            <a:tailEnd/>
          </a:ln>
        </p:spPr>
        <p:txBody>
          <a:bodyPr/>
          <a:lstStyle/>
          <a:p>
            <a:endParaRPr lang="en-US" dirty="0">
              <a:latin typeface="Arial" pitchFamily="34" charset="0"/>
            </a:endParaRPr>
          </a:p>
        </p:txBody>
      </p:sp>
      <p:sp>
        <p:nvSpPr>
          <p:cNvPr id="83978" name="Line 29"/>
          <p:cNvSpPr>
            <a:spLocks noChangeShapeType="1"/>
          </p:cNvSpPr>
          <p:nvPr/>
        </p:nvSpPr>
        <p:spPr bwMode="auto">
          <a:xfrm>
            <a:off x="5424488" y="3397250"/>
            <a:ext cx="0" cy="139700"/>
          </a:xfrm>
          <a:prstGeom prst="line">
            <a:avLst/>
          </a:prstGeom>
          <a:noFill/>
          <a:ln w="25400">
            <a:solidFill>
              <a:schemeClr val="tx1"/>
            </a:solidFill>
            <a:round/>
            <a:headEnd/>
            <a:tailEnd/>
          </a:ln>
        </p:spPr>
        <p:txBody>
          <a:bodyPr/>
          <a:lstStyle/>
          <a:p>
            <a:endParaRPr lang="en-US" dirty="0">
              <a:latin typeface="Arial" pitchFamily="34" charset="0"/>
            </a:endParaRPr>
          </a:p>
        </p:txBody>
      </p:sp>
      <p:sp>
        <p:nvSpPr>
          <p:cNvPr id="83979" name="Line 30"/>
          <p:cNvSpPr>
            <a:spLocks noChangeShapeType="1"/>
          </p:cNvSpPr>
          <p:nvPr/>
        </p:nvSpPr>
        <p:spPr bwMode="auto">
          <a:xfrm>
            <a:off x="4129088" y="3403600"/>
            <a:ext cx="0" cy="139700"/>
          </a:xfrm>
          <a:prstGeom prst="line">
            <a:avLst/>
          </a:prstGeom>
          <a:noFill/>
          <a:ln w="25400">
            <a:solidFill>
              <a:schemeClr val="tx1"/>
            </a:solidFill>
            <a:round/>
            <a:headEnd/>
            <a:tailEnd/>
          </a:ln>
        </p:spPr>
        <p:txBody>
          <a:bodyPr/>
          <a:lstStyle/>
          <a:p>
            <a:endParaRPr lang="en-US" dirty="0">
              <a:latin typeface="Arial" pitchFamily="34" charset="0"/>
            </a:endParaRPr>
          </a:p>
        </p:txBody>
      </p:sp>
      <p:sp>
        <p:nvSpPr>
          <p:cNvPr id="83980" name="Line 31"/>
          <p:cNvSpPr>
            <a:spLocks noChangeShapeType="1"/>
          </p:cNvSpPr>
          <p:nvPr/>
        </p:nvSpPr>
        <p:spPr bwMode="auto">
          <a:xfrm>
            <a:off x="4783138" y="3403600"/>
            <a:ext cx="0" cy="139700"/>
          </a:xfrm>
          <a:prstGeom prst="line">
            <a:avLst/>
          </a:prstGeom>
          <a:noFill/>
          <a:ln w="25400">
            <a:solidFill>
              <a:schemeClr val="tx1"/>
            </a:solidFill>
            <a:round/>
            <a:headEnd/>
            <a:tailEnd/>
          </a:ln>
        </p:spPr>
        <p:txBody>
          <a:bodyPr/>
          <a:lstStyle/>
          <a:p>
            <a:endParaRPr lang="en-US" dirty="0">
              <a:latin typeface="Arial" pitchFamily="34" charset="0"/>
            </a:endParaRPr>
          </a:p>
        </p:txBody>
      </p:sp>
      <p:sp>
        <p:nvSpPr>
          <p:cNvPr id="83981" name="Line 32"/>
          <p:cNvSpPr>
            <a:spLocks noChangeShapeType="1"/>
          </p:cNvSpPr>
          <p:nvPr/>
        </p:nvSpPr>
        <p:spPr bwMode="auto">
          <a:xfrm>
            <a:off x="2801938" y="3403600"/>
            <a:ext cx="0" cy="139700"/>
          </a:xfrm>
          <a:prstGeom prst="line">
            <a:avLst/>
          </a:prstGeom>
          <a:noFill/>
          <a:ln w="25400">
            <a:solidFill>
              <a:schemeClr val="tx1"/>
            </a:solidFill>
            <a:round/>
            <a:headEnd/>
            <a:tailEnd/>
          </a:ln>
        </p:spPr>
        <p:txBody>
          <a:bodyPr/>
          <a:lstStyle/>
          <a:p>
            <a:endParaRPr lang="en-US" dirty="0">
              <a:latin typeface="Arial" pitchFamily="34" charset="0"/>
            </a:endParaRPr>
          </a:p>
        </p:txBody>
      </p:sp>
      <p:sp>
        <p:nvSpPr>
          <p:cNvPr id="83982" name="Rectangle 33"/>
          <p:cNvSpPr>
            <a:spLocks noChangeArrowheads="1"/>
          </p:cNvSpPr>
          <p:nvPr/>
        </p:nvSpPr>
        <p:spPr bwMode="auto">
          <a:xfrm>
            <a:off x="1435100" y="3319463"/>
            <a:ext cx="612775" cy="336550"/>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rPr>
              <a:t>time</a:t>
            </a:r>
          </a:p>
        </p:txBody>
      </p:sp>
      <p:sp>
        <p:nvSpPr>
          <p:cNvPr id="83983" name="Rectangle 34"/>
          <p:cNvSpPr>
            <a:spLocks noChangeArrowheads="1"/>
          </p:cNvSpPr>
          <p:nvPr/>
        </p:nvSpPr>
        <p:spPr bwMode="auto">
          <a:xfrm>
            <a:off x="4635500" y="3568700"/>
            <a:ext cx="304800"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d</a:t>
            </a:r>
          </a:p>
        </p:txBody>
      </p:sp>
      <p:sp>
        <p:nvSpPr>
          <p:cNvPr id="83984" name="Rectangle 35"/>
          <p:cNvSpPr>
            <a:spLocks noChangeArrowheads="1"/>
          </p:cNvSpPr>
          <p:nvPr/>
        </p:nvSpPr>
        <p:spPr bwMode="auto">
          <a:xfrm>
            <a:off x="3975100" y="3581400"/>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2d</a:t>
            </a:r>
          </a:p>
        </p:txBody>
      </p:sp>
      <p:sp>
        <p:nvSpPr>
          <p:cNvPr id="83985" name="Rectangle 36"/>
          <p:cNvSpPr>
            <a:spLocks noChangeArrowheads="1"/>
          </p:cNvSpPr>
          <p:nvPr/>
        </p:nvSpPr>
        <p:spPr bwMode="auto">
          <a:xfrm>
            <a:off x="2578100" y="3581400"/>
            <a:ext cx="417513" cy="309563"/>
          </a:xfrm>
          <a:prstGeom prst="rect">
            <a:avLst/>
          </a:prstGeom>
          <a:noFill/>
          <a:ln w="25400">
            <a:noFill/>
            <a:miter lim="800000"/>
            <a:headEnd/>
            <a:tailEnd/>
          </a:ln>
        </p:spPr>
        <p:txBody>
          <a:bodyPr wrap="none" lIns="90488" tIns="44450" rIns="90488" bIns="44450">
            <a:spAutoFit/>
          </a:bodyPr>
          <a:lstStyle/>
          <a:p>
            <a:pPr algn="l" rtl="1">
              <a:lnSpc>
                <a:spcPct val="90000"/>
              </a:lnSpc>
            </a:pPr>
            <a:r>
              <a:rPr lang="en-US" sz="1600">
                <a:solidFill>
                  <a:schemeClr val="tx1"/>
                </a:solidFill>
                <a:latin typeface="Arial" pitchFamily="34" charset="0"/>
              </a:rPr>
              <a:t>4d</a:t>
            </a:r>
          </a:p>
        </p:txBody>
      </p:sp>
      <p:sp>
        <p:nvSpPr>
          <p:cNvPr id="83986" name="Rectangle 37"/>
          <p:cNvSpPr>
            <a:spLocks noChangeArrowheads="1"/>
          </p:cNvSpPr>
          <p:nvPr/>
        </p:nvSpPr>
        <p:spPr bwMode="auto">
          <a:xfrm>
            <a:off x="2160588" y="3359150"/>
            <a:ext cx="50800" cy="228600"/>
          </a:xfrm>
          <a:prstGeom prst="rect">
            <a:avLst/>
          </a:prstGeom>
          <a:solidFill>
            <a:schemeClr val="bg1"/>
          </a:solidFill>
          <a:ln w="25400">
            <a:noFill/>
            <a:miter lim="800000"/>
            <a:headEnd/>
            <a:tailEnd/>
          </a:ln>
        </p:spPr>
        <p:txBody>
          <a:bodyPr wrap="none" anchor="ctr"/>
          <a:lstStyle/>
          <a:p>
            <a:endParaRPr lang="en-US" dirty="0">
              <a:latin typeface="Arial" pitchFamily="34" charset="0"/>
            </a:endParaRPr>
          </a:p>
        </p:txBody>
      </p:sp>
      <p:sp>
        <p:nvSpPr>
          <p:cNvPr id="83987" name="Rectangle 38"/>
          <p:cNvSpPr>
            <a:spLocks noChangeArrowheads="1"/>
          </p:cNvSpPr>
          <p:nvPr/>
        </p:nvSpPr>
        <p:spPr bwMode="auto">
          <a:xfrm>
            <a:off x="2312988" y="3409950"/>
            <a:ext cx="76200" cy="139700"/>
          </a:xfrm>
          <a:prstGeom prst="rect">
            <a:avLst/>
          </a:prstGeom>
          <a:solidFill>
            <a:schemeClr val="bg1"/>
          </a:solidFill>
          <a:ln w="25400">
            <a:noFill/>
            <a:miter lim="800000"/>
            <a:headEnd/>
            <a:tailEnd/>
          </a:ln>
        </p:spPr>
        <p:txBody>
          <a:bodyPr wrap="none" anchor="ctr"/>
          <a:lstStyle/>
          <a:p>
            <a:endParaRPr lang="en-US" dirty="0">
              <a:latin typeface="Arial" pitchFamily="34" charset="0"/>
            </a:endParaRPr>
          </a:p>
        </p:txBody>
      </p:sp>
      <p:sp>
        <p:nvSpPr>
          <p:cNvPr id="83988" name="Line 40"/>
          <p:cNvSpPr>
            <a:spLocks noChangeShapeType="1"/>
          </p:cNvSpPr>
          <p:nvPr/>
        </p:nvSpPr>
        <p:spPr bwMode="auto">
          <a:xfrm>
            <a:off x="6808788" y="3062288"/>
            <a:ext cx="304800" cy="1587"/>
          </a:xfrm>
          <a:prstGeom prst="line">
            <a:avLst/>
          </a:prstGeom>
          <a:noFill/>
          <a:ln w="25400">
            <a:solidFill>
              <a:schemeClr val="tx2"/>
            </a:solidFill>
            <a:round/>
            <a:headEnd/>
            <a:tailEnd type="triangle" w="med" len="med"/>
          </a:ln>
        </p:spPr>
        <p:txBody>
          <a:bodyPr/>
          <a:lstStyle/>
          <a:p>
            <a:endParaRPr lang="en-US" dirty="0">
              <a:latin typeface="Arial" pitchFamily="34" charset="0"/>
            </a:endParaRPr>
          </a:p>
        </p:txBody>
      </p:sp>
      <p:sp>
        <p:nvSpPr>
          <p:cNvPr id="83989" name="Line 41"/>
          <p:cNvSpPr>
            <a:spLocks noChangeShapeType="1"/>
          </p:cNvSpPr>
          <p:nvPr/>
        </p:nvSpPr>
        <p:spPr bwMode="auto">
          <a:xfrm flipV="1">
            <a:off x="2871788" y="2247900"/>
            <a:ext cx="114300" cy="127000"/>
          </a:xfrm>
          <a:prstGeom prst="line">
            <a:avLst/>
          </a:prstGeom>
          <a:noFill/>
          <a:ln w="25400">
            <a:solidFill>
              <a:schemeClr val="tx2"/>
            </a:solidFill>
            <a:round/>
            <a:headEnd type="triangle" w="med" len="med"/>
            <a:tailEnd/>
          </a:ln>
        </p:spPr>
        <p:txBody>
          <a:bodyPr/>
          <a:lstStyle/>
          <a:p>
            <a:endParaRPr lang="en-US" dirty="0">
              <a:latin typeface="Arial" pitchFamily="34" charset="0"/>
            </a:endParaRPr>
          </a:p>
        </p:txBody>
      </p:sp>
      <p:sp>
        <p:nvSpPr>
          <p:cNvPr id="83990" name="Rectangle 42"/>
          <p:cNvSpPr>
            <a:spLocks noChangeArrowheads="1"/>
          </p:cNvSpPr>
          <p:nvPr/>
        </p:nvSpPr>
        <p:spPr bwMode="auto">
          <a:xfrm>
            <a:off x="5740400" y="3452813"/>
            <a:ext cx="1069975" cy="336550"/>
          </a:xfrm>
          <a:prstGeom prst="rect">
            <a:avLst/>
          </a:prstGeom>
          <a:noFill/>
          <a:ln w="12700">
            <a:noFill/>
            <a:miter lim="800000"/>
            <a:headEnd/>
            <a:tailEnd/>
          </a:ln>
        </p:spPr>
        <p:txBody>
          <a:bodyPr wrap="none" lIns="90488" tIns="44450" rIns="90488" bIns="44450">
            <a:spAutoFit/>
          </a:bodyPr>
          <a:lstStyle/>
          <a:p>
            <a:pPr algn="l" rtl="1">
              <a:lnSpc>
                <a:spcPct val="90000"/>
              </a:lnSpc>
            </a:pPr>
            <a:r>
              <a:rPr lang="en-US" sz="1800" b="0">
                <a:solidFill>
                  <a:schemeClr val="tx1"/>
                </a:solidFill>
                <a:latin typeface="Arial" pitchFamily="34" charset="0"/>
              </a:rPr>
              <a:t>spin lock</a:t>
            </a:r>
          </a:p>
        </p:txBody>
      </p:sp>
      <p:sp>
        <p:nvSpPr>
          <p:cNvPr id="83991" name="Rectangle 43"/>
          <p:cNvSpPr>
            <a:spLocks noGrp="1" noChangeArrowheads="1"/>
          </p:cNvSpPr>
          <p:nvPr>
            <p:ph type="body" idx="1"/>
          </p:nvPr>
        </p:nvSpPr>
        <p:spPr>
          <a:xfrm>
            <a:off x="728663" y="4148138"/>
            <a:ext cx="7351712" cy="1385887"/>
          </a:xfrm>
          <a:noFill/>
        </p:spPr>
        <p:txBody>
          <a:bodyPr/>
          <a:lstStyle/>
          <a:p>
            <a:pPr>
              <a:lnSpc>
                <a:spcPct val="90000"/>
              </a:lnSpc>
              <a:buFontTx/>
              <a:buNone/>
            </a:pPr>
            <a:r>
              <a:rPr lang="en-US" sz="2800" b="1" dirty="0" smtClean="0"/>
              <a:t> </a:t>
            </a:r>
            <a:r>
              <a:rPr lang="en-US" sz="2800" dirty="0" smtClean="0"/>
              <a:t>If I fail to get lock</a:t>
            </a:r>
          </a:p>
          <a:p>
            <a:pPr lvl="1">
              <a:lnSpc>
                <a:spcPct val="90000"/>
              </a:lnSpc>
            </a:pPr>
            <a:r>
              <a:rPr lang="en-US" dirty="0"/>
              <a:t>W</a:t>
            </a:r>
            <a:r>
              <a:rPr lang="en-US" dirty="0" smtClean="0"/>
              <a:t>ait random duration before retry</a:t>
            </a:r>
          </a:p>
          <a:p>
            <a:pPr lvl="1">
              <a:lnSpc>
                <a:spcPct val="90000"/>
              </a:lnSpc>
            </a:pPr>
            <a:r>
              <a:rPr lang="en-US" dirty="0" smtClean="0"/>
              <a:t>Each subsequent failure doubles expected wait</a:t>
            </a:r>
          </a:p>
          <a:p>
            <a:pPr lvl="1">
              <a:lnSpc>
                <a:spcPct val="90000"/>
              </a:lnSpc>
            </a:pPr>
            <a:endParaRPr lang="en-US" b="1" dirty="0" smtClean="0"/>
          </a:p>
        </p:txBody>
      </p:sp>
      <p:grpSp>
        <p:nvGrpSpPr>
          <p:cNvPr id="83992" name="Group 44"/>
          <p:cNvGrpSpPr>
            <a:grpSpLocks/>
          </p:cNvGrpSpPr>
          <p:nvPr/>
        </p:nvGrpSpPr>
        <p:grpSpPr bwMode="auto">
          <a:xfrm flipH="1">
            <a:off x="4738688" y="2824163"/>
            <a:ext cx="557212" cy="525462"/>
            <a:chOff x="1008" y="2720"/>
            <a:chExt cx="856" cy="808"/>
          </a:xfrm>
        </p:grpSpPr>
        <p:sp>
          <p:nvSpPr>
            <p:cNvPr id="84008" name="Rectangle 45"/>
            <p:cNvSpPr>
              <a:spLocks noChangeArrowheads="1"/>
            </p:cNvSpPr>
            <p:nvPr/>
          </p:nvSpPr>
          <p:spPr bwMode="auto">
            <a:xfrm>
              <a:off x="1032" y="3304"/>
              <a:ext cx="488" cy="160"/>
            </a:xfrm>
            <a:prstGeom prst="rect">
              <a:avLst/>
            </a:prstGeom>
            <a:solidFill>
              <a:srgbClr val="FF0000"/>
            </a:solidFill>
            <a:ln w="38100" algn="ctr">
              <a:solidFill>
                <a:schemeClr val="tx1"/>
              </a:solidFill>
              <a:miter lim="800000"/>
              <a:headEnd/>
              <a:tailEnd/>
            </a:ln>
          </p:spPr>
          <p:txBody>
            <a:bodyPr wrap="none" anchor="ctr"/>
            <a:lstStyle/>
            <a:p>
              <a:endParaRPr lang="en-US" dirty="0">
                <a:latin typeface="Arial" pitchFamily="34" charset="0"/>
              </a:endParaRPr>
            </a:p>
          </p:txBody>
        </p:sp>
        <p:sp>
          <p:nvSpPr>
            <p:cNvPr id="84009" name="Freeform 4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4010" name="Freeform 4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4011" name="Freeform 4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4012" name="Freeform 4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84013" name="Freeform 5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84014" name="Freeform 5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4015" name="Freeform 5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84016" name="Freeform 5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83993" name="Group 54"/>
          <p:cNvGrpSpPr>
            <a:grpSpLocks/>
          </p:cNvGrpSpPr>
          <p:nvPr/>
        </p:nvGrpSpPr>
        <p:grpSpPr bwMode="auto">
          <a:xfrm>
            <a:off x="6019800" y="2800350"/>
            <a:ext cx="474663" cy="676275"/>
            <a:chOff x="4300" y="2246"/>
            <a:chExt cx="400" cy="571"/>
          </a:xfrm>
        </p:grpSpPr>
        <p:sp>
          <p:nvSpPr>
            <p:cNvPr id="84003" name="Oval 55"/>
            <p:cNvSpPr>
              <a:spLocks noChangeArrowheads="1"/>
            </p:cNvSpPr>
            <p:nvPr/>
          </p:nvSpPr>
          <p:spPr bwMode="auto">
            <a:xfrm>
              <a:off x="4300" y="2246"/>
              <a:ext cx="400" cy="41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84004" name="Oval 56"/>
            <p:cNvSpPr>
              <a:spLocks noChangeArrowheads="1"/>
            </p:cNvSpPr>
            <p:nvPr/>
          </p:nvSpPr>
          <p:spPr bwMode="auto">
            <a:xfrm>
              <a:off x="4358" y="2302"/>
              <a:ext cx="280" cy="325"/>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4005" name="Oval 57"/>
            <p:cNvSpPr>
              <a:spLocks noChangeArrowheads="1"/>
            </p:cNvSpPr>
            <p:nvPr/>
          </p:nvSpPr>
          <p:spPr bwMode="auto">
            <a:xfrm>
              <a:off x="4303" y="2413"/>
              <a:ext cx="397" cy="404"/>
            </a:xfrm>
            <a:prstGeom prst="ellipse">
              <a:avLst/>
            </a:prstGeom>
            <a:solidFill>
              <a:schemeClr val="tx2"/>
            </a:solidFill>
            <a:ln w="12700">
              <a:solidFill>
                <a:schemeClr val="tx2"/>
              </a:solidFill>
              <a:round/>
              <a:headEnd/>
              <a:tailEnd/>
            </a:ln>
          </p:spPr>
          <p:txBody>
            <a:bodyPr wrap="none" anchor="ctr"/>
            <a:lstStyle/>
            <a:p>
              <a:endParaRPr lang="en-US" dirty="0">
                <a:latin typeface="Arial" pitchFamily="34" charset="0"/>
              </a:endParaRPr>
            </a:p>
          </p:txBody>
        </p:sp>
        <p:sp>
          <p:nvSpPr>
            <p:cNvPr id="84006" name="Oval 58"/>
            <p:cNvSpPr>
              <a:spLocks noChangeArrowheads="1"/>
            </p:cNvSpPr>
            <p:nvPr/>
          </p:nvSpPr>
          <p:spPr bwMode="auto">
            <a:xfrm>
              <a:off x="4428" y="2496"/>
              <a:ext cx="143" cy="139"/>
            </a:xfrm>
            <a:prstGeom prst="ellipse">
              <a:avLst/>
            </a:prstGeom>
            <a:solidFill>
              <a:schemeClr val="bg1"/>
            </a:solidFill>
            <a:ln w="12700">
              <a:solidFill>
                <a:schemeClr val="tx2"/>
              </a:solidFill>
              <a:round/>
              <a:headEnd/>
              <a:tailEnd/>
            </a:ln>
          </p:spPr>
          <p:txBody>
            <a:bodyPr wrap="none" anchor="ctr"/>
            <a:lstStyle/>
            <a:p>
              <a:endParaRPr lang="en-US" dirty="0">
                <a:latin typeface="Arial" pitchFamily="34" charset="0"/>
              </a:endParaRPr>
            </a:p>
          </p:txBody>
        </p:sp>
        <p:sp>
          <p:nvSpPr>
            <p:cNvPr id="84007" name="AutoShape 59"/>
            <p:cNvSpPr>
              <a:spLocks noChangeArrowheads="1"/>
            </p:cNvSpPr>
            <p:nvPr/>
          </p:nvSpPr>
          <p:spPr bwMode="auto">
            <a:xfrm flipV="1">
              <a:off x="4457" y="2611"/>
              <a:ext cx="96" cy="1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63 h 21600"/>
                <a:gd name="T14" fmla="*/ 17100 w 21600"/>
                <a:gd name="T15" fmla="*/ 1713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12700">
              <a:solidFill>
                <a:schemeClr val="bg1"/>
              </a:solidFill>
              <a:miter lim="800000"/>
              <a:headEnd/>
              <a:tailEnd/>
            </a:ln>
          </p:spPr>
          <p:txBody>
            <a:bodyPr wrap="none" anchor="ctr"/>
            <a:lstStyle/>
            <a:p>
              <a:endParaRPr lang="en-US" dirty="0">
                <a:latin typeface="Arial" pitchFamily="34" charset="0"/>
              </a:endParaRPr>
            </a:p>
          </p:txBody>
        </p:sp>
      </p:grpSp>
      <p:grpSp>
        <p:nvGrpSpPr>
          <p:cNvPr id="83994" name="Group 60"/>
          <p:cNvGrpSpPr>
            <a:grpSpLocks/>
          </p:cNvGrpSpPr>
          <p:nvPr/>
        </p:nvGrpSpPr>
        <p:grpSpPr bwMode="auto">
          <a:xfrm>
            <a:off x="6108700" y="2363788"/>
            <a:ext cx="490538" cy="700087"/>
            <a:chOff x="2372" y="1885"/>
            <a:chExt cx="309" cy="441"/>
          </a:xfrm>
        </p:grpSpPr>
        <p:sp>
          <p:nvSpPr>
            <p:cNvPr id="83996" name="Freeform 61"/>
            <p:cNvSpPr>
              <a:spLocks/>
            </p:cNvSpPr>
            <p:nvPr/>
          </p:nvSpPr>
          <p:spPr bwMode="auto">
            <a:xfrm>
              <a:off x="2372" y="1885"/>
              <a:ext cx="141" cy="428"/>
            </a:xfrm>
            <a:custGeom>
              <a:avLst/>
              <a:gdLst>
                <a:gd name="T0" fmla="*/ 117 w 141"/>
                <a:gd name="T1" fmla="*/ 419 h 428"/>
                <a:gd name="T2" fmla="*/ 113 w 141"/>
                <a:gd name="T3" fmla="*/ 402 h 428"/>
                <a:gd name="T4" fmla="*/ 97 w 141"/>
                <a:gd name="T5" fmla="*/ 386 h 428"/>
                <a:gd name="T6" fmla="*/ 82 w 141"/>
                <a:gd name="T7" fmla="*/ 365 h 428"/>
                <a:gd name="T8" fmla="*/ 70 w 141"/>
                <a:gd name="T9" fmla="*/ 349 h 428"/>
                <a:gd name="T10" fmla="*/ 58 w 141"/>
                <a:gd name="T11" fmla="*/ 337 h 428"/>
                <a:gd name="T12" fmla="*/ 47 w 141"/>
                <a:gd name="T13" fmla="*/ 324 h 428"/>
                <a:gd name="T14" fmla="*/ 35 w 141"/>
                <a:gd name="T15" fmla="*/ 308 h 428"/>
                <a:gd name="T16" fmla="*/ 23 w 141"/>
                <a:gd name="T17" fmla="*/ 296 h 428"/>
                <a:gd name="T18" fmla="*/ 16 w 141"/>
                <a:gd name="T19" fmla="*/ 279 h 428"/>
                <a:gd name="T20" fmla="*/ 12 w 141"/>
                <a:gd name="T21" fmla="*/ 263 h 428"/>
                <a:gd name="T22" fmla="*/ 4 w 141"/>
                <a:gd name="T23" fmla="*/ 246 h 428"/>
                <a:gd name="T24" fmla="*/ 0 w 141"/>
                <a:gd name="T25" fmla="*/ 230 h 428"/>
                <a:gd name="T26" fmla="*/ 4 w 141"/>
                <a:gd name="T27" fmla="*/ 214 h 428"/>
                <a:gd name="T28" fmla="*/ 8 w 141"/>
                <a:gd name="T29" fmla="*/ 197 h 428"/>
                <a:gd name="T30" fmla="*/ 16 w 141"/>
                <a:gd name="T31" fmla="*/ 177 h 428"/>
                <a:gd name="T32" fmla="*/ 19 w 141"/>
                <a:gd name="T33" fmla="*/ 160 h 428"/>
                <a:gd name="T34" fmla="*/ 23 w 141"/>
                <a:gd name="T35" fmla="*/ 135 h 428"/>
                <a:gd name="T36" fmla="*/ 27 w 141"/>
                <a:gd name="T37" fmla="*/ 115 h 428"/>
                <a:gd name="T38" fmla="*/ 35 w 141"/>
                <a:gd name="T39" fmla="*/ 99 h 428"/>
                <a:gd name="T40" fmla="*/ 39 w 141"/>
                <a:gd name="T41" fmla="*/ 82 h 428"/>
                <a:gd name="T42" fmla="*/ 43 w 141"/>
                <a:gd name="T43" fmla="*/ 66 h 428"/>
                <a:gd name="T44" fmla="*/ 47 w 141"/>
                <a:gd name="T45" fmla="*/ 49 h 428"/>
                <a:gd name="T46" fmla="*/ 51 w 141"/>
                <a:gd name="T47" fmla="*/ 33 h 428"/>
                <a:gd name="T48" fmla="*/ 58 w 141"/>
                <a:gd name="T49" fmla="*/ 16 h 428"/>
                <a:gd name="T50" fmla="*/ 62 w 141"/>
                <a:gd name="T51" fmla="*/ 0 h 428"/>
                <a:gd name="T52" fmla="*/ 66 w 141"/>
                <a:gd name="T53" fmla="*/ 16 h 428"/>
                <a:gd name="T54" fmla="*/ 66 w 141"/>
                <a:gd name="T55" fmla="*/ 33 h 428"/>
                <a:gd name="T56" fmla="*/ 66 w 141"/>
                <a:gd name="T57" fmla="*/ 49 h 428"/>
                <a:gd name="T58" fmla="*/ 70 w 141"/>
                <a:gd name="T59" fmla="*/ 66 h 428"/>
                <a:gd name="T60" fmla="*/ 78 w 141"/>
                <a:gd name="T61" fmla="*/ 82 h 428"/>
                <a:gd name="T62" fmla="*/ 86 w 141"/>
                <a:gd name="T63" fmla="*/ 99 h 428"/>
                <a:gd name="T64" fmla="*/ 97 w 141"/>
                <a:gd name="T65" fmla="*/ 115 h 428"/>
                <a:gd name="T66" fmla="*/ 109 w 141"/>
                <a:gd name="T67" fmla="*/ 131 h 428"/>
                <a:gd name="T68" fmla="*/ 117 w 141"/>
                <a:gd name="T69" fmla="*/ 148 h 428"/>
                <a:gd name="T70" fmla="*/ 124 w 141"/>
                <a:gd name="T71" fmla="*/ 164 h 428"/>
                <a:gd name="T72" fmla="*/ 132 w 141"/>
                <a:gd name="T73" fmla="*/ 181 h 428"/>
                <a:gd name="T74" fmla="*/ 136 w 141"/>
                <a:gd name="T75" fmla="*/ 197 h 428"/>
                <a:gd name="T76" fmla="*/ 140 w 141"/>
                <a:gd name="T77" fmla="*/ 214 h 428"/>
                <a:gd name="T78" fmla="*/ 140 w 141"/>
                <a:gd name="T79" fmla="*/ 230 h 428"/>
                <a:gd name="T80" fmla="*/ 140 w 141"/>
                <a:gd name="T81" fmla="*/ 246 h 428"/>
                <a:gd name="T82" fmla="*/ 140 w 141"/>
                <a:gd name="T83" fmla="*/ 263 h 428"/>
                <a:gd name="T84" fmla="*/ 140 w 141"/>
                <a:gd name="T85" fmla="*/ 279 h 428"/>
                <a:gd name="T86" fmla="*/ 136 w 141"/>
                <a:gd name="T87" fmla="*/ 296 h 428"/>
                <a:gd name="T88" fmla="*/ 136 w 141"/>
                <a:gd name="T89" fmla="*/ 312 h 428"/>
                <a:gd name="T90" fmla="*/ 136 w 141"/>
                <a:gd name="T91" fmla="*/ 328 h 428"/>
                <a:gd name="T92" fmla="*/ 132 w 141"/>
                <a:gd name="T93" fmla="*/ 345 h 428"/>
                <a:gd name="T94" fmla="*/ 128 w 141"/>
                <a:gd name="T95" fmla="*/ 361 h 428"/>
                <a:gd name="T96" fmla="*/ 128 w 141"/>
                <a:gd name="T97" fmla="*/ 378 h 428"/>
                <a:gd name="T98" fmla="*/ 124 w 141"/>
                <a:gd name="T99" fmla="*/ 394 h 428"/>
                <a:gd name="T100" fmla="*/ 117 w 141"/>
                <a:gd name="T101" fmla="*/ 411 h 4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428"/>
                <a:gd name="T155" fmla="*/ 141 w 141"/>
                <a:gd name="T156" fmla="*/ 428 h 4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428">
                  <a:moveTo>
                    <a:pt x="117" y="427"/>
                  </a:moveTo>
                  <a:lnTo>
                    <a:pt x="117" y="419"/>
                  </a:lnTo>
                  <a:lnTo>
                    <a:pt x="117" y="411"/>
                  </a:lnTo>
                  <a:lnTo>
                    <a:pt x="113" y="402"/>
                  </a:lnTo>
                  <a:lnTo>
                    <a:pt x="105" y="390"/>
                  </a:lnTo>
                  <a:lnTo>
                    <a:pt x="97" y="386"/>
                  </a:lnTo>
                  <a:lnTo>
                    <a:pt x="89" y="378"/>
                  </a:lnTo>
                  <a:lnTo>
                    <a:pt x="82" y="365"/>
                  </a:lnTo>
                  <a:lnTo>
                    <a:pt x="74" y="357"/>
                  </a:lnTo>
                  <a:lnTo>
                    <a:pt x="70" y="349"/>
                  </a:lnTo>
                  <a:lnTo>
                    <a:pt x="62" y="345"/>
                  </a:lnTo>
                  <a:lnTo>
                    <a:pt x="58" y="337"/>
                  </a:lnTo>
                  <a:lnTo>
                    <a:pt x="54" y="328"/>
                  </a:lnTo>
                  <a:lnTo>
                    <a:pt x="47" y="324"/>
                  </a:lnTo>
                  <a:lnTo>
                    <a:pt x="39" y="316"/>
                  </a:lnTo>
                  <a:lnTo>
                    <a:pt x="35" y="308"/>
                  </a:lnTo>
                  <a:lnTo>
                    <a:pt x="27" y="304"/>
                  </a:lnTo>
                  <a:lnTo>
                    <a:pt x="23" y="296"/>
                  </a:lnTo>
                  <a:lnTo>
                    <a:pt x="19" y="287"/>
                  </a:lnTo>
                  <a:lnTo>
                    <a:pt x="16" y="279"/>
                  </a:lnTo>
                  <a:lnTo>
                    <a:pt x="12" y="271"/>
                  </a:lnTo>
                  <a:lnTo>
                    <a:pt x="12" y="263"/>
                  </a:lnTo>
                  <a:lnTo>
                    <a:pt x="8" y="255"/>
                  </a:lnTo>
                  <a:lnTo>
                    <a:pt x="4" y="246"/>
                  </a:lnTo>
                  <a:lnTo>
                    <a:pt x="4" y="238"/>
                  </a:lnTo>
                  <a:lnTo>
                    <a:pt x="0" y="230"/>
                  </a:lnTo>
                  <a:lnTo>
                    <a:pt x="0" y="222"/>
                  </a:lnTo>
                  <a:lnTo>
                    <a:pt x="4" y="214"/>
                  </a:lnTo>
                  <a:lnTo>
                    <a:pt x="8" y="205"/>
                  </a:lnTo>
                  <a:lnTo>
                    <a:pt x="8" y="197"/>
                  </a:lnTo>
                  <a:lnTo>
                    <a:pt x="12" y="185"/>
                  </a:lnTo>
                  <a:lnTo>
                    <a:pt x="16" y="177"/>
                  </a:lnTo>
                  <a:lnTo>
                    <a:pt x="16" y="168"/>
                  </a:lnTo>
                  <a:lnTo>
                    <a:pt x="19" y="160"/>
                  </a:lnTo>
                  <a:lnTo>
                    <a:pt x="19" y="148"/>
                  </a:lnTo>
                  <a:lnTo>
                    <a:pt x="23" y="135"/>
                  </a:lnTo>
                  <a:lnTo>
                    <a:pt x="27" y="127"/>
                  </a:lnTo>
                  <a:lnTo>
                    <a:pt x="27" y="115"/>
                  </a:lnTo>
                  <a:lnTo>
                    <a:pt x="31" y="107"/>
                  </a:lnTo>
                  <a:lnTo>
                    <a:pt x="35" y="99"/>
                  </a:lnTo>
                  <a:lnTo>
                    <a:pt x="39" y="90"/>
                  </a:lnTo>
                  <a:lnTo>
                    <a:pt x="39" y="82"/>
                  </a:lnTo>
                  <a:lnTo>
                    <a:pt x="43" y="74"/>
                  </a:lnTo>
                  <a:lnTo>
                    <a:pt x="43" y="66"/>
                  </a:lnTo>
                  <a:lnTo>
                    <a:pt x="47" y="57"/>
                  </a:lnTo>
                  <a:lnTo>
                    <a:pt x="47" y="49"/>
                  </a:lnTo>
                  <a:lnTo>
                    <a:pt x="51" y="41"/>
                  </a:lnTo>
                  <a:lnTo>
                    <a:pt x="51" y="33"/>
                  </a:lnTo>
                  <a:lnTo>
                    <a:pt x="54" y="25"/>
                  </a:lnTo>
                  <a:lnTo>
                    <a:pt x="58" y="16"/>
                  </a:lnTo>
                  <a:lnTo>
                    <a:pt x="62" y="8"/>
                  </a:lnTo>
                  <a:lnTo>
                    <a:pt x="62" y="0"/>
                  </a:lnTo>
                  <a:lnTo>
                    <a:pt x="66" y="8"/>
                  </a:lnTo>
                  <a:lnTo>
                    <a:pt x="66" y="16"/>
                  </a:lnTo>
                  <a:lnTo>
                    <a:pt x="66" y="25"/>
                  </a:lnTo>
                  <a:lnTo>
                    <a:pt x="66" y="33"/>
                  </a:lnTo>
                  <a:lnTo>
                    <a:pt x="66" y="41"/>
                  </a:lnTo>
                  <a:lnTo>
                    <a:pt x="66" y="49"/>
                  </a:lnTo>
                  <a:lnTo>
                    <a:pt x="66" y="57"/>
                  </a:lnTo>
                  <a:lnTo>
                    <a:pt x="70" y="66"/>
                  </a:lnTo>
                  <a:lnTo>
                    <a:pt x="74" y="74"/>
                  </a:lnTo>
                  <a:lnTo>
                    <a:pt x="78" y="82"/>
                  </a:lnTo>
                  <a:lnTo>
                    <a:pt x="82" y="90"/>
                  </a:lnTo>
                  <a:lnTo>
                    <a:pt x="86" y="99"/>
                  </a:lnTo>
                  <a:lnTo>
                    <a:pt x="89" y="107"/>
                  </a:lnTo>
                  <a:lnTo>
                    <a:pt x="97" y="115"/>
                  </a:lnTo>
                  <a:lnTo>
                    <a:pt x="101" y="123"/>
                  </a:lnTo>
                  <a:lnTo>
                    <a:pt x="109" y="131"/>
                  </a:lnTo>
                  <a:lnTo>
                    <a:pt x="113" y="140"/>
                  </a:lnTo>
                  <a:lnTo>
                    <a:pt x="117" y="148"/>
                  </a:lnTo>
                  <a:lnTo>
                    <a:pt x="121" y="156"/>
                  </a:lnTo>
                  <a:lnTo>
                    <a:pt x="124" y="164"/>
                  </a:lnTo>
                  <a:lnTo>
                    <a:pt x="128" y="172"/>
                  </a:lnTo>
                  <a:lnTo>
                    <a:pt x="132" y="181"/>
                  </a:lnTo>
                  <a:lnTo>
                    <a:pt x="136" y="189"/>
                  </a:lnTo>
                  <a:lnTo>
                    <a:pt x="136" y="197"/>
                  </a:lnTo>
                  <a:lnTo>
                    <a:pt x="140" y="205"/>
                  </a:lnTo>
                  <a:lnTo>
                    <a:pt x="140" y="214"/>
                  </a:lnTo>
                  <a:lnTo>
                    <a:pt x="140" y="222"/>
                  </a:lnTo>
                  <a:lnTo>
                    <a:pt x="140" y="230"/>
                  </a:lnTo>
                  <a:lnTo>
                    <a:pt x="140" y="238"/>
                  </a:lnTo>
                  <a:lnTo>
                    <a:pt x="140" y="246"/>
                  </a:lnTo>
                  <a:lnTo>
                    <a:pt x="140" y="255"/>
                  </a:lnTo>
                  <a:lnTo>
                    <a:pt x="140" y="263"/>
                  </a:lnTo>
                  <a:lnTo>
                    <a:pt x="140" y="271"/>
                  </a:lnTo>
                  <a:lnTo>
                    <a:pt x="140" y="279"/>
                  </a:lnTo>
                  <a:lnTo>
                    <a:pt x="140" y="287"/>
                  </a:lnTo>
                  <a:lnTo>
                    <a:pt x="136" y="296"/>
                  </a:lnTo>
                  <a:lnTo>
                    <a:pt x="136" y="304"/>
                  </a:lnTo>
                  <a:lnTo>
                    <a:pt x="136" y="312"/>
                  </a:lnTo>
                  <a:lnTo>
                    <a:pt x="136" y="320"/>
                  </a:lnTo>
                  <a:lnTo>
                    <a:pt x="136" y="328"/>
                  </a:lnTo>
                  <a:lnTo>
                    <a:pt x="136" y="337"/>
                  </a:lnTo>
                  <a:lnTo>
                    <a:pt x="132" y="345"/>
                  </a:lnTo>
                  <a:lnTo>
                    <a:pt x="132" y="353"/>
                  </a:lnTo>
                  <a:lnTo>
                    <a:pt x="128" y="361"/>
                  </a:lnTo>
                  <a:lnTo>
                    <a:pt x="128" y="370"/>
                  </a:lnTo>
                  <a:lnTo>
                    <a:pt x="128" y="378"/>
                  </a:lnTo>
                  <a:lnTo>
                    <a:pt x="128" y="386"/>
                  </a:lnTo>
                  <a:lnTo>
                    <a:pt x="124" y="394"/>
                  </a:lnTo>
                  <a:lnTo>
                    <a:pt x="121" y="402"/>
                  </a:lnTo>
                  <a:lnTo>
                    <a:pt x="117" y="411"/>
                  </a:lnTo>
                  <a:lnTo>
                    <a:pt x="117" y="419"/>
                  </a:lnTo>
                </a:path>
              </a:pathLst>
            </a:custGeom>
            <a:solidFill>
              <a:srgbClr val="FAFD00"/>
            </a:solidFill>
            <a:ln w="25400" cap="rnd">
              <a:solidFill>
                <a:srgbClr val="F35B1B"/>
              </a:solidFill>
              <a:round/>
              <a:headEnd/>
              <a:tailEnd/>
            </a:ln>
          </p:spPr>
          <p:txBody>
            <a:bodyPr/>
            <a:lstStyle/>
            <a:p>
              <a:endParaRPr lang="en-US" dirty="0">
                <a:latin typeface="Arial" pitchFamily="34" charset="0"/>
              </a:endParaRPr>
            </a:p>
          </p:txBody>
        </p:sp>
        <p:sp>
          <p:nvSpPr>
            <p:cNvPr id="83997" name="Freeform 62"/>
            <p:cNvSpPr>
              <a:spLocks/>
            </p:cNvSpPr>
            <p:nvPr/>
          </p:nvSpPr>
          <p:spPr bwMode="auto">
            <a:xfrm>
              <a:off x="2478" y="2030"/>
              <a:ext cx="145" cy="292"/>
            </a:xfrm>
            <a:custGeom>
              <a:avLst/>
              <a:gdLst>
                <a:gd name="T0" fmla="*/ 24 w 145"/>
                <a:gd name="T1" fmla="*/ 285 h 292"/>
                <a:gd name="T2" fmla="*/ 28 w 145"/>
                <a:gd name="T3" fmla="*/ 274 h 292"/>
                <a:gd name="T4" fmla="*/ 44 w 145"/>
                <a:gd name="T5" fmla="*/ 263 h 292"/>
                <a:gd name="T6" fmla="*/ 60 w 145"/>
                <a:gd name="T7" fmla="*/ 249 h 292"/>
                <a:gd name="T8" fmla="*/ 72 w 145"/>
                <a:gd name="T9" fmla="*/ 238 h 292"/>
                <a:gd name="T10" fmla="*/ 84 w 145"/>
                <a:gd name="T11" fmla="*/ 229 h 292"/>
                <a:gd name="T12" fmla="*/ 96 w 145"/>
                <a:gd name="T13" fmla="*/ 221 h 292"/>
                <a:gd name="T14" fmla="*/ 108 w 145"/>
                <a:gd name="T15" fmla="*/ 210 h 292"/>
                <a:gd name="T16" fmla="*/ 120 w 145"/>
                <a:gd name="T17" fmla="*/ 201 h 292"/>
                <a:gd name="T18" fmla="*/ 128 w 145"/>
                <a:gd name="T19" fmla="*/ 190 h 292"/>
                <a:gd name="T20" fmla="*/ 132 w 145"/>
                <a:gd name="T21" fmla="*/ 179 h 292"/>
                <a:gd name="T22" fmla="*/ 140 w 145"/>
                <a:gd name="T23" fmla="*/ 168 h 292"/>
                <a:gd name="T24" fmla="*/ 144 w 145"/>
                <a:gd name="T25" fmla="*/ 157 h 292"/>
                <a:gd name="T26" fmla="*/ 140 w 145"/>
                <a:gd name="T27" fmla="*/ 146 h 292"/>
                <a:gd name="T28" fmla="*/ 136 w 145"/>
                <a:gd name="T29" fmla="*/ 134 h 292"/>
                <a:gd name="T30" fmla="*/ 128 w 145"/>
                <a:gd name="T31" fmla="*/ 120 h 292"/>
                <a:gd name="T32" fmla="*/ 124 w 145"/>
                <a:gd name="T33" fmla="*/ 109 h 292"/>
                <a:gd name="T34" fmla="*/ 120 w 145"/>
                <a:gd name="T35" fmla="*/ 92 h 292"/>
                <a:gd name="T36" fmla="*/ 116 w 145"/>
                <a:gd name="T37" fmla="*/ 78 h 292"/>
                <a:gd name="T38" fmla="*/ 108 w 145"/>
                <a:gd name="T39" fmla="*/ 67 h 292"/>
                <a:gd name="T40" fmla="*/ 104 w 145"/>
                <a:gd name="T41" fmla="*/ 56 h 292"/>
                <a:gd name="T42" fmla="*/ 100 w 145"/>
                <a:gd name="T43" fmla="*/ 45 h 292"/>
                <a:gd name="T44" fmla="*/ 96 w 145"/>
                <a:gd name="T45" fmla="*/ 34 h 292"/>
                <a:gd name="T46" fmla="*/ 92 w 145"/>
                <a:gd name="T47" fmla="*/ 22 h 292"/>
                <a:gd name="T48" fmla="*/ 84 w 145"/>
                <a:gd name="T49" fmla="*/ 11 h 292"/>
                <a:gd name="T50" fmla="*/ 80 w 145"/>
                <a:gd name="T51" fmla="*/ 0 h 292"/>
                <a:gd name="T52" fmla="*/ 76 w 145"/>
                <a:gd name="T53" fmla="*/ 11 h 292"/>
                <a:gd name="T54" fmla="*/ 76 w 145"/>
                <a:gd name="T55" fmla="*/ 22 h 292"/>
                <a:gd name="T56" fmla="*/ 76 w 145"/>
                <a:gd name="T57" fmla="*/ 34 h 292"/>
                <a:gd name="T58" fmla="*/ 72 w 145"/>
                <a:gd name="T59" fmla="*/ 45 h 292"/>
                <a:gd name="T60" fmla="*/ 64 w 145"/>
                <a:gd name="T61" fmla="*/ 56 h 292"/>
                <a:gd name="T62" fmla="*/ 56 w 145"/>
                <a:gd name="T63" fmla="*/ 67 h 292"/>
                <a:gd name="T64" fmla="*/ 44 w 145"/>
                <a:gd name="T65" fmla="*/ 78 h 292"/>
                <a:gd name="T66" fmla="*/ 32 w 145"/>
                <a:gd name="T67" fmla="*/ 90 h 292"/>
                <a:gd name="T68" fmla="*/ 24 w 145"/>
                <a:gd name="T69" fmla="*/ 101 h 292"/>
                <a:gd name="T70" fmla="*/ 16 w 145"/>
                <a:gd name="T71" fmla="*/ 112 h 292"/>
                <a:gd name="T72" fmla="*/ 8 w 145"/>
                <a:gd name="T73" fmla="*/ 123 h 292"/>
                <a:gd name="T74" fmla="*/ 4 w 145"/>
                <a:gd name="T75" fmla="*/ 134 h 292"/>
                <a:gd name="T76" fmla="*/ 0 w 145"/>
                <a:gd name="T77" fmla="*/ 146 h 292"/>
                <a:gd name="T78" fmla="*/ 0 w 145"/>
                <a:gd name="T79" fmla="*/ 157 h 292"/>
                <a:gd name="T80" fmla="*/ 0 w 145"/>
                <a:gd name="T81" fmla="*/ 168 h 292"/>
                <a:gd name="T82" fmla="*/ 0 w 145"/>
                <a:gd name="T83" fmla="*/ 179 h 292"/>
                <a:gd name="T84" fmla="*/ 0 w 145"/>
                <a:gd name="T85" fmla="*/ 190 h 292"/>
                <a:gd name="T86" fmla="*/ 4 w 145"/>
                <a:gd name="T87" fmla="*/ 201 h 292"/>
                <a:gd name="T88" fmla="*/ 4 w 145"/>
                <a:gd name="T89" fmla="*/ 213 h 292"/>
                <a:gd name="T90" fmla="*/ 4 w 145"/>
                <a:gd name="T91" fmla="*/ 224 h 292"/>
                <a:gd name="T92" fmla="*/ 8 w 145"/>
                <a:gd name="T93" fmla="*/ 235 h 292"/>
                <a:gd name="T94" fmla="*/ 12 w 145"/>
                <a:gd name="T95" fmla="*/ 246 h 292"/>
                <a:gd name="T96" fmla="*/ 12 w 145"/>
                <a:gd name="T97" fmla="*/ 257 h 292"/>
                <a:gd name="T98" fmla="*/ 16 w 145"/>
                <a:gd name="T99" fmla="*/ 269 h 292"/>
                <a:gd name="T100" fmla="*/ 24 w 145"/>
                <a:gd name="T101" fmla="*/ 28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292"/>
                <a:gd name="T155" fmla="*/ 145 w 145"/>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292">
                  <a:moveTo>
                    <a:pt x="24" y="291"/>
                  </a:moveTo>
                  <a:lnTo>
                    <a:pt x="24" y="285"/>
                  </a:lnTo>
                  <a:lnTo>
                    <a:pt x="24" y="280"/>
                  </a:lnTo>
                  <a:lnTo>
                    <a:pt x="28" y="274"/>
                  </a:lnTo>
                  <a:lnTo>
                    <a:pt x="36" y="266"/>
                  </a:lnTo>
                  <a:lnTo>
                    <a:pt x="44" y="263"/>
                  </a:lnTo>
                  <a:lnTo>
                    <a:pt x="52" y="257"/>
                  </a:lnTo>
                  <a:lnTo>
                    <a:pt x="60" y="249"/>
                  </a:lnTo>
                  <a:lnTo>
                    <a:pt x="68" y="243"/>
                  </a:lnTo>
                  <a:lnTo>
                    <a:pt x="72" y="238"/>
                  </a:lnTo>
                  <a:lnTo>
                    <a:pt x="80" y="235"/>
                  </a:lnTo>
                  <a:lnTo>
                    <a:pt x="84" y="229"/>
                  </a:lnTo>
                  <a:lnTo>
                    <a:pt x="88" y="224"/>
                  </a:lnTo>
                  <a:lnTo>
                    <a:pt x="96" y="221"/>
                  </a:lnTo>
                  <a:lnTo>
                    <a:pt x="104" y="215"/>
                  </a:lnTo>
                  <a:lnTo>
                    <a:pt x="108" y="210"/>
                  </a:lnTo>
                  <a:lnTo>
                    <a:pt x="116" y="207"/>
                  </a:lnTo>
                  <a:lnTo>
                    <a:pt x="120" y="201"/>
                  </a:lnTo>
                  <a:lnTo>
                    <a:pt x="124" y="196"/>
                  </a:lnTo>
                  <a:lnTo>
                    <a:pt x="128" y="190"/>
                  </a:lnTo>
                  <a:lnTo>
                    <a:pt x="132" y="185"/>
                  </a:lnTo>
                  <a:lnTo>
                    <a:pt x="132" y="179"/>
                  </a:lnTo>
                  <a:lnTo>
                    <a:pt x="136" y="173"/>
                  </a:lnTo>
                  <a:lnTo>
                    <a:pt x="140" y="168"/>
                  </a:lnTo>
                  <a:lnTo>
                    <a:pt x="140" y="162"/>
                  </a:lnTo>
                  <a:lnTo>
                    <a:pt x="144" y="157"/>
                  </a:lnTo>
                  <a:lnTo>
                    <a:pt x="144" y="151"/>
                  </a:lnTo>
                  <a:lnTo>
                    <a:pt x="140" y="146"/>
                  </a:lnTo>
                  <a:lnTo>
                    <a:pt x="136" y="140"/>
                  </a:lnTo>
                  <a:lnTo>
                    <a:pt x="136" y="134"/>
                  </a:lnTo>
                  <a:lnTo>
                    <a:pt x="132" y="126"/>
                  </a:lnTo>
                  <a:lnTo>
                    <a:pt x="128" y="120"/>
                  </a:lnTo>
                  <a:lnTo>
                    <a:pt x="128" y="115"/>
                  </a:lnTo>
                  <a:lnTo>
                    <a:pt x="124" y="109"/>
                  </a:lnTo>
                  <a:lnTo>
                    <a:pt x="124" y="101"/>
                  </a:lnTo>
                  <a:lnTo>
                    <a:pt x="120" y="92"/>
                  </a:lnTo>
                  <a:lnTo>
                    <a:pt x="116" y="87"/>
                  </a:lnTo>
                  <a:lnTo>
                    <a:pt x="116" y="78"/>
                  </a:lnTo>
                  <a:lnTo>
                    <a:pt x="112" y="73"/>
                  </a:lnTo>
                  <a:lnTo>
                    <a:pt x="108" y="67"/>
                  </a:lnTo>
                  <a:lnTo>
                    <a:pt x="104" y="62"/>
                  </a:lnTo>
                  <a:lnTo>
                    <a:pt x="104" y="56"/>
                  </a:lnTo>
                  <a:lnTo>
                    <a:pt x="100" y="50"/>
                  </a:lnTo>
                  <a:lnTo>
                    <a:pt x="100" y="45"/>
                  </a:lnTo>
                  <a:lnTo>
                    <a:pt x="96" y="39"/>
                  </a:lnTo>
                  <a:lnTo>
                    <a:pt x="96" y="34"/>
                  </a:lnTo>
                  <a:lnTo>
                    <a:pt x="92" y="28"/>
                  </a:lnTo>
                  <a:lnTo>
                    <a:pt x="92" y="22"/>
                  </a:lnTo>
                  <a:lnTo>
                    <a:pt x="88" y="17"/>
                  </a:lnTo>
                  <a:lnTo>
                    <a:pt x="84" y="11"/>
                  </a:lnTo>
                  <a:lnTo>
                    <a:pt x="80" y="6"/>
                  </a:lnTo>
                  <a:lnTo>
                    <a:pt x="80" y="0"/>
                  </a:lnTo>
                  <a:lnTo>
                    <a:pt x="76" y="6"/>
                  </a:lnTo>
                  <a:lnTo>
                    <a:pt x="76" y="11"/>
                  </a:lnTo>
                  <a:lnTo>
                    <a:pt x="76" y="17"/>
                  </a:lnTo>
                  <a:lnTo>
                    <a:pt x="76" y="22"/>
                  </a:lnTo>
                  <a:lnTo>
                    <a:pt x="76" y="28"/>
                  </a:lnTo>
                  <a:lnTo>
                    <a:pt x="76" y="34"/>
                  </a:lnTo>
                  <a:lnTo>
                    <a:pt x="76" y="39"/>
                  </a:lnTo>
                  <a:lnTo>
                    <a:pt x="72" y="45"/>
                  </a:lnTo>
                  <a:lnTo>
                    <a:pt x="68" y="50"/>
                  </a:lnTo>
                  <a:lnTo>
                    <a:pt x="64" y="56"/>
                  </a:lnTo>
                  <a:lnTo>
                    <a:pt x="60" y="62"/>
                  </a:lnTo>
                  <a:lnTo>
                    <a:pt x="56" y="67"/>
                  </a:lnTo>
                  <a:lnTo>
                    <a:pt x="52" y="73"/>
                  </a:lnTo>
                  <a:lnTo>
                    <a:pt x="44" y="78"/>
                  </a:lnTo>
                  <a:lnTo>
                    <a:pt x="40" y="84"/>
                  </a:lnTo>
                  <a:lnTo>
                    <a:pt x="32" y="90"/>
                  </a:lnTo>
                  <a:lnTo>
                    <a:pt x="28" y="95"/>
                  </a:lnTo>
                  <a:lnTo>
                    <a:pt x="24" y="101"/>
                  </a:lnTo>
                  <a:lnTo>
                    <a:pt x="20" y="106"/>
                  </a:lnTo>
                  <a:lnTo>
                    <a:pt x="16" y="112"/>
                  </a:lnTo>
                  <a:lnTo>
                    <a:pt x="12" y="118"/>
                  </a:lnTo>
                  <a:lnTo>
                    <a:pt x="8" y="123"/>
                  </a:lnTo>
                  <a:lnTo>
                    <a:pt x="4" y="129"/>
                  </a:lnTo>
                  <a:lnTo>
                    <a:pt x="4" y="134"/>
                  </a:lnTo>
                  <a:lnTo>
                    <a:pt x="0" y="140"/>
                  </a:lnTo>
                  <a:lnTo>
                    <a:pt x="0" y="146"/>
                  </a:lnTo>
                  <a:lnTo>
                    <a:pt x="0" y="151"/>
                  </a:lnTo>
                  <a:lnTo>
                    <a:pt x="0" y="157"/>
                  </a:lnTo>
                  <a:lnTo>
                    <a:pt x="0" y="162"/>
                  </a:lnTo>
                  <a:lnTo>
                    <a:pt x="0" y="168"/>
                  </a:lnTo>
                  <a:lnTo>
                    <a:pt x="0" y="173"/>
                  </a:lnTo>
                  <a:lnTo>
                    <a:pt x="0" y="179"/>
                  </a:lnTo>
                  <a:lnTo>
                    <a:pt x="0" y="185"/>
                  </a:lnTo>
                  <a:lnTo>
                    <a:pt x="0" y="190"/>
                  </a:lnTo>
                  <a:lnTo>
                    <a:pt x="0" y="196"/>
                  </a:lnTo>
                  <a:lnTo>
                    <a:pt x="4" y="201"/>
                  </a:lnTo>
                  <a:lnTo>
                    <a:pt x="4" y="207"/>
                  </a:lnTo>
                  <a:lnTo>
                    <a:pt x="4" y="213"/>
                  </a:lnTo>
                  <a:lnTo>
                    <a:pt x="4" y="218"/>
                  </a:lnTo>
                  <a:lnTo>
                    <a:pt x="4" y="224"/>
                  </a:lnTo>
                  <a:lnTo>
                    <a:pt x="4" y="229"/>
                  </a:lnTo>
                  <a:lnTo>
                    <a:pt x="8" y="235"/>
                  </a:lnTo>
                  <a:lnTo>
                    <a:pt x="8" y="241"/>
                  </a:lnTo>
                  <a:lnTo>
                    <a:pt x="12" y="246"/>
                  </a:lnTo>
                  <a:lnTo>
                    <a:pt x="12" y="252"/>
                  </a:lnTo>
                  <a:lnTo>
                    <a:pt x="12" y="257"/>
                  </a:lnTo>
                  <a:lnTo>
                    <a:pt x="12" y="263"/>
                  </a:lnTo>
                  <a:lnTo>
                    <a:pt x="16" y="269"/>
                  </a:lnTo>
                  <a:lnTo>
                    <a:pt x="20" y="274"/>
                  </a:lnTo>
                  <a:lnTo>
                    <a:pt x="24" y="280"/>
                  </a:lnTo>
                  <a:lnTo>
                    <a:pt x="24" y="285"/>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83998" name="Freeform 63"/>
            <p:cNvSpPr>
              <a:spLocks/>
            </p:cNvSpPr>
            <p:nvPr/>
          </p:nvSpPr>
          <p:spPr bwMode="auto">
            <a:xfrm>
              <a:off x="2413" y="1923"/>
              <a:ext cx="232" cy="313"/>
            </a:xfrm>
            <a:custGeom>
              <a:avLst/>
              <a:gdLst>
                <a:gd name="T0" fmla="*/ 94 w 232"/>
                <a:gd name="T1" fmla="*/ 306 h 313"/>
                <a:gd name="T2" fmla="*/ 98 w 232"/>
                <a:gd name="T3" fmla="*/ 294 h 313"/>
                <a:gd name="T4" fmla="*/ 117 w 232"/>
                <a:gd name="T5" fmla="*/ 282 h 313"/>
                <a:gd name="T6" fmla="*/ 135 w 232"/>
                <a:gd name="T7" fmla="*/ 267 h 313"/>
                <a:gd name="T8" fmla="*/ 149 w 232"/>
                <a:gd name="T9" fmla="*/ 255 h 313"/>
                <a:gd name="T10" fmla="*/ 162 w 232"/>
                <a:gd name="T11" fmla="*/ 246 h 313"/>
                <a:gd name="T12" fmla="*/ 177 w 232"/>
                <a:gd name="T13" fmla="*/ 237 h 313"/>
                <a:gd name="T14" fmla="*/ 190 w 232"/>
                <a:gd name="T15" fmla="*/ 225 h 313"/>
                <a:gd name="T16" fmla="*/ 203 w 232"/>
                <a:gd name="T17" fmla="*/ 216 h 313"/>
                <a:gd name="T18" fmla="*/ 213 w 232"/>
                <a:gd name="T19" fmla="*/ 204 h 313"/>
                <a:gd name="T20" fmla="*/ 218 w 232"/>
                <a:gd name="T21" fmla="*/ 192 h 313"/>
                <a:gd name="T22" fmla="*/ 226 w 232"/>
                <a:gd name="T23" fmla="*/ 180 h 313"/>
                <a:gd name="T24" fmla="*/ 231 w 232"/>
                <a:gd name="T25" fmla="*/ 168 h 313"/>
                <a:gd name="T26" fmla="*/ 226 w 232"/>
                <a:gd name="T27" fmla="*/ 156 h 313"/>
                <a:gd name="T28" fmla="*/ 221 w 232"/>
                <a:gd name="T29" fmla="*/ 144 h 313"/>
                <a:gd name="T30" fmla="*/ 213 w 232"/>
                <a:gd name="T31" fmla="*/ 129 h 313"/>
                <a:gd name="T32" fmla="*/ 208 w 232"/>
                <a:gd name="T33" fmla="*/ 118 h 313"/>
                <a:gd name="T34" fmla="*/ 203 w 232"/>
                <a:gd name="T35" fmla="*/ 99 h 313"/>
                <a:gd name="T36" fmla="*/ 200 w 232"/>
                <a:gd name="T37" fmla="*/ 84 h 313"/>
                <a:gd name="T38" fmla="*/ 190 w 232"/>
                <a:gd name="T39" fmla="*/ 72 h 313"/>
                <a:gd name="T40" fmla="*/ 185 w 232"/>
                <a:gd name="T41" fmla="*/ 60 h 313"/>
                <a:gd name="T42" fmla="*/ 180 w 232"/>
                <a:gd name="T43" fmla="*/ 48 h 313"/>
                <a:gd name="T44" fmla="*/ 181 w 232"/>
                <a:gd name="T45" fmla="*/ 100 h 313"/>
                <a:gd name="T46" fmla="*/ 172 w 232"/>
                <a:gd name="T47" fmla="*/ 24 h 313"/>
                <a:gd name="T48" fmla="*/ 162 w 232"/>
                <a:gd name="T49" fmla="*/ 12 h 313"/>
                <a:gd name="T50" fmla="*/ 158 w 232"/>
                <a:gd name="T51" fmla="*/ 0 h 313"/>
                <a:gd name="T52" fmla="*/ 154 w 232"/>
                <a:gd name="T53" fmla="*/ 12 h 313"/>
                <a:gd name="T54" fmla="*/ 154 w 232"/>
                <a:gd name="T55" fmla="*/ 24 h 313"/>
                <a:gd name="T56" fmla="*/ 154 w 232"/>
                <a:gd name="T57" fmla="*/ 36 h 313"/>
                <a:gd name="T58" fmla="*/ 149 w 232"/>
                <a:gd name="T59" fmla="*/ 48 h 313"/>
                <a:gd name="T60" fmla="*/ 139 w 232"/>
                <a:gd name="T61" fmla="*/ 60 h 313"/>
                <a:gd name="T62" fmla="*/ 131 w 232"/>
                <a:gd name="T63" fmla="*/ 72 h 313"/>
                <a:gd name="T64" fmla="*/ 117 w 232"/>
                <a:gd name="T65" fmla="*/ 84 h 313"/>
                <a:gd name="T66" fmla="*/ 103 w 232"/>
                <a:gd name="T67" fmla="*/ 96 h 313"/>
                <a:gd name="T68" fmla="*/ 94 w 232"/>
                <a:gd name="T69" fmla="*/ 108 h 313"/>
                <a:gd name="T70" fmla="*/ 85 w 232"/>
                <a:gd name="T71" fmla="*/ 120 h 313"/>
                <a:gd name="T72" fmla="*/ 76 w 232"/>
                <a:gd name="T73" fmla="*/ 132 h 313"/>
                <a:gd name="T74" fmla="*/ 71 w 232"/>
                <a:gd name="T75" fmla="*/ 144 h 313"/>
                <a:gd name="T76" fmla="*/ 67 w 232"/>
                <a:gd name="T77" fmla="*/ 156 h 313"/>
                <a:gd name="T78" fmla="*/ 67 w 232"/>
                <a:gd name="T79" fmla="*/ 168 h 313"/>
                <a:gd name="T80" fmla="*/ 67 w 232"/>
                <a:gd name="T81" fmla="*/ 180 h 313"/>
                <a:gd name="T82" fmla="*/ 67 w 232"/>
                <a:gd name="T83" fmla="*/ 192 h 313"/>
                <a:gd name="T84" fmla="*/ 67 w 232"/>
                <a:gd name="T85" fmla="*/ 204 h 313"/>
                <a:gd name="T86" fmla="*/ 71 w 232"/>
                <a:gd name="T87" fmla="*/ 216 h 313"/>
                <a:gd name="T88" fmla="*/ 71 w 232"/>
                <a:gd name="T89" fmla="*/ 228 h 313"/>
                <a:gd name="T90" fmla="*/ 71 w 232"/>
                <a:gd name="T91" fmla="*/ 240 h 313"/>
                <a:gd name="T92" fmla="*/ 76 w 232"/>
                <a:gd name="T93" fmla="*/ 252 h 313"/>
                <a:gd name="T94" fmla="*/ 80 w 232"/>
                <a:gd name="T95" fmla="*/ 264 h 313"/>
                <a:gd name="T96" fmla="*/ 80 w 232"/>
                <a:gd name="T97" fmla="*/ 276 h 313"/>
                <a:gd name="T98" fmla="*/ 85 w 232"/>
                <a:gd name="T99" fmla="*/ 288 h 313"/>
                <a:gd name="T100" fmla="*/ 94 w 232"/>
                <a:gd name="T101" fmla="*/ 300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2"/>
                <a:gd name="T154" fmla="*/ 0 h 313"/>
                <a:gd name="T155" fmla="*/ 232 w 232"/>
                <a:gd name="T156" fmla="*/ 313 h 3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2" h="313">
                  <a:moveTo>
                    <a:pt x="94" y="312"/>
                  </a:moveTo>
                  <a:lnTo>
                    <a:pt x="94" y="306"/>
                  </a:lnTo>
                  <a:lnTo>
                    <a:pt x="94" y="300"/>
                  </a:lnTo>
                  <a:lnTo>
                    <a:pt x="98" y="294"/>
                  </a:lnTo>
                  <a:lnTo>
                    <a:pt x="108" y="285"/>
                  </a:lnTo>
                  <a:lnTo>
                    <a:pt x="117" y="282"/>
                  </a:lnTo>
                  <a:lnTo>
                    <a:pt x="0" y="276"/>
                  </a:lnTo>
                  <a:lnTo>
                    <a:pt x="135" y="267"/>
                  </a:lnTo>
                  <a:lnTo>
                    <a:pt x="144" y="261"/>
                  </a:lnTo>
                  <a:lnTo>
                    <a:pt x="149" y="255"/>
                  </a:lnTo>
                  <a:lnTo>
                    <a:pt x="158" y="252"/>
                  </a:lnTo>
                  <a:lnTo>
                    <a:pt x="162" y="246"/>
                  </a:lnTo>
                  <a:lnTo>
                    <a:pt x="167" y="240"/>
                  </a:lnTo>
                  <a:lnTo>
                    <a:pt x="177" y="237"/>
                  </a:lnTo>
                  <a:lnTo>
                    <a:pt x="185" y="231"/>
                  </a:lnTo>
                  <a:lnTo>
                    <a:pt x="190" y="225"/>
                  </a:lnTo>
                  <a:lnTo>
                    <a:pt x="200" y="222"/>
                  </a:lnTo>
                  <a:lnTo>
                    <a:pt x="203" y="216"/>
                  </a:lnTo>
                  <a:lnTo>
                    <a:pt x="208" y="210"/>
                  </a:lnTo>
                  <a:lnTo>
                    <a:pt x="213" y="204"/>
                  </a:lnTo>
                  <a:lnTo>
                    <a:pt x="218" y="198"/>
                  </a:lnTo>
                  <a:lnTo>
                    <a:pt x="218" y="192"/>
                  </a:lnTo>
                  <a:lnTo>
                    <a:pt x="221" y="186"/>
                  </a:lnTo>
                  <a:lnTo>
                    <a:pt x="226" y="180"/>
                  </a:lnTo>
                  <a:lnTo>
                    <a:pt x="226" y="174"/>
                  </a:lnTo>
                  <a:lnTo>
                    <a:pt x="231" y="168"/>
                  </a:lnTo>
                  <a:lnTo>
                    <a:pt x="231" y="162"/>
                  </a:lnTo>
                  <a:lnTo>
                    <a:pt x="226" y="156"/>
                  </a:lnTo>
                  <a:lnTo>
                    <a:pt x="221" y="150"/>
                  </a:lnTo>
                  <a:lnTo>
                    <a:pt x="221" y="144"/>
                  </a:lnTo>
                  <a:lnTo>
                    <a:pt x="218" y="135"/>
                  </a:lnTo>
                  <a:lnTo>
                    <a:pt x="213" y="129"/>
                  </a:lnTo>
                  <a:lnTo>
                    <a:pt x="213" y="123"/>
                  </a:lnTo>
                  <a:lnTo>
                    <a:pt x="208" y="118"/>
                  </a:lnTo>
                  <a:lnTo>
                    <a:pt x="208" y="108"/>
                  </a:lnTo>
                  <a:lnTo>
                    <a:pt x="203" y="99"/>
                  </a:lnTo>
                  <a:lnTo>
                    <a:pt x="200" y="93"/>
                  </a:lnTo>
                  <a:lnTo>
                    <a:pt x="200" y="84"/>
                  </a:lnTo>
                  <a:lnTo>
                    <a:pt x="195" y="78"/>
                  </a:lnTo>
                  <a:lnTo>
                    <a:pt x="190" y="72"/>
                  </a:lnTo>
                  <a:lnTo>
                    <a:pt x="185" y="66"/>
                  </a:lnTo>
                  <a:lnTo>
                    <a:pt x="185" y="60"/>
                  </a:lnTo>
                  <a:lnTo>
                    <a:pt x="180" y="54"/>
                  </a:lnTo>
                  <a:lnTo>
                    <a:pt x="180" y="48"/>
                  </a:lnTo>
                  <a:lnTo>
                    <a:pt x="177" y="42"/>
                  </a:lnTo>
                  <a:lnTo>
                    <a:pt x="181" y="100"/>
                  </a:lnTo>
                  <a:lnTo>
                    <a:pt x="172" y="30"/>
                  </a:lnTo>
                  <a:lnTo>
                    <a:pt x="172" y="24"/>
                  </a:lnTo>
                  <a:lnTo>
                    <a:pt x="167" y="18"/>
                  </a:lnTo>
                  <a:lnTo>
                    <a:pt x="162" y="12"/>
                  </a:lnTo>
                  <a:lnTo>
                    <a:pt x="158" y="6"/>
                  </a:lnTo>
                  <a:lnTo>
                    <a:pt x="158" y="0"/>
                  </a:lnTo>
                  <a:lnTo>
                    <a:pt x="100" y="122"/>
                  </a:lnTo>
                  <a:lnTo>
                    <a:pt x="154" y="12"/>
                  </a:lnTo>
                  <a:lnTo>
                    <a:pt x="154" y="18"/>
                  </a:lnTo>
                  <a:lnTo>
                    <a:pt x="154" y="24"/>
                  </a:lnTo>
                  <a:lnTo>
                    <a:pt x="154" y="30"/>
                  </a:lnTo>
                  <a:lnTo>
                    <a:pt x="154" y="36"/>
                  </a:lnTo>
                  <a:lnTo>
                    <a:pt x="154" y="42"/>
                  </a:lnTo>
                  <a:lnTo>
                    <a:pt x="149" y="48"/>
                  </a:lnTo>
                  <a:lnTo>
                    <a:pt x="144" y="54"/>
                  </a:lnTo>
                  <a:lnTo>
                    <a:pt x="139" y="60"/>
                  </a:lnTo>
                  <a:lnTo>
                    <a:pt x="135" y="66"/>
                  </a:lnTo>
                  <a:lnTo>
                    <a:pt x="131" y="72"/>
                  </a:lnTo>
                  <a:lnTo>
                    <a:pt x="126" y="78"/>
                  </a:lnTo>
                  <a:lnTo>
                    <a:pt x="117" y="84"/>
                  </a:lnTo>
                  <a:lnTo>
                    <a:pt x="112" y="90"/>
                  </a:lnTo>
                  <a:lnTo>
                    <a:pt x="103" y="96"/>
                  </a:lnTo>
                  <a:lnTo>
                    <a:pt x="98" y="102"/>
                  </a:lnTo>
                  <a:lnTo>
                    <a:pt x="94" y="108"/>
                  </a:lnTo>
                  <a:lnTo>
                    <a:pt x="89" y="114"/>
                  </a:lnTo>
                  <a:lnTo>
                    <a:pt x="85" y="120"/>
                  </a:lnTo>
                  <a:lnTo>
                    <a:pt x="80" y="126"/>
                  </a:lnTo>
                  <a:lnTo>
                    <a:pt x="76" y="132"/>
                  </a:lnTo>
                  <a:lnTo>
                    <a:pt x="71" y="138"/>
                  </a:lnTo>
                  <a:lnTo>
                    <a:pt x="71" y="144"/>
                  </a:lnTo>
                  <a:lnTo>
                    <a:pt x="67" y="150"/>
                  </a:lnTo>
                  <a:lnTo>
                    <a:pt x="67" y="156"/>
                  </a:lnTo>
                  <a:lnTo>
                    <a:pt x="67" y="162"/>
                  </a:lnTo>
                  <a:lnTo>
                    <a:pt x="67" y="168"/>
                  </a:lnTo>
                  <a:lnTo>
                    <a:pt x="67" y="174"/>
                  </a:lnTo>
                  <a:lnTo>
                    <a:pt x="67" y="180"/>
                  </a:lnTo>
                  <a:lnTo>
                    <a:pt x="67" y="186"/>
                  </a:lnTo>
                  <a:lnTo>
                    <a:pt x="67" y="192"/>
                  </a:lnTo>
                  <a:lnTo>
                    <a:pt x="67" y="198"/>
                  </a:lnTo>
                  <a:lnTo>
                    <a:pt x="67" y="204"/>
                  </a:lnTo>
                  <a:lnTo>
                    <a:pt x="67" y="210"/>
                  </a:lnTo>
                  <a:lnTo>
                    <a:pt x="71" y="216"/>
                  </a:lnTo>
                  <a:lnTo>
                    <a:pt x="71" y="222"/>
                  </a:lnTo>
                  <a:lnTo>
                    <a:pt x="71" y="228"/>
                  </a:lnTo>
                  <a:lnTo>
                    <a:pt x="71" y="234"/>
                  </a:lnTo>
                  <a:lnTo>
                    <a:pt x="71" y="240"/>
                  </a:lnTo>
                  <a:lnTo>
                    <a:pt x="71" y="246"/>
                  </a:lnTo>
                  <a:lnTo>
                    <a:pt x="76" y="252"/>
                  </a:lnTo>
                  <a:lnTo>
                    <a:pt x="76" y="258"/>
                  </a:lnTo>
                  <a:lnTo>
                    <a:pt x="80" y="264"/>
                  </a:lnTo>
                  <a:lnTo>
                    <a:pt x="80" y="270"/>
                  </a:lnTo>
                  <a:lnTo>
                    <a:pt x="80" y="276"/>
                  </a:lnTo>
                  <a:lnTo>
                    <a:pt x="80" y="282"/>
                  </a:lnTo>
                  <a:lnTo>
                    <a:pt x="85" y="288"/>
                  </a:lnTo>
                  <a:lnTo>
                    <a:pt x="89" y="294"/>
                  </a:lnTo>
                  <a:lnTo>
                    <a:pt x="94" y="300"/>
                  </a:lnTo>
                  <a:lnTo>
                    <a:pt x="94" y="306"/>
                  </a:lnTo>
                </a:path>
              </a:pathLst>
            </a:custGeom>
            <a:solidFill>
              <a:srgbClr val="FF3300"/>
            </a:solidFill>
            <a:ln w="25400" cap="rnd">
              <a:solidFill>
                <a:srgbClr val="FAFD00"/>
              </a:solidFill>
              <a:round/>
              <a:headEnd/>
              <a:tailEnd/>
            </a:ln>
          </p:spPr>
          <p:txBody>
            <a:bodyPr/>
            <a:lstStyle/>
            <a:p>
              <a:endParaRPr lang="en-US" dirty="0">
                <a:latin typeface="Arial" pitchFamily="34" charset="0"/>
              </a:endParaRPr>
            </a:p>
          </p:txBody>
        </p:sp>
        <p:sp>
          <p:nvSpPr>
            <p:cNvPr id="83999" name="Freeform 64"/>
            <p:cNvSpPr>
              <a:spLocks/>
            </p:cNvSpPr>
            <p:nvPr/>
          </p:nvSpPr>
          <p:spPr bwMode="auto">
            <a:xfrm>
              <a:off x="2492" y="2018"/>
              <a:ext cx="189" cy="291"/>
            </a:xfrm>
            <a:custGeom>
              <a:avLst/>
              <a:gdLst>
                <a:gd name="T0" fmla="*/ 31 w 189"/>
                <a:gd name="T1" fmla="*/ 284 h 291"/>
                <a:gd name="T2" fmla="*/ 37 w 189"/>
                <a:gd name="T3" fmla="*/ 273 h 291"/>
                <a:gd name="T4" fmla="*/ 57 w 189"/>
                <a:gd name="T5" fmla="*/ 262 h 291"/>
                <a:gd name="T6" fmla="*/ 78 w 189"/>
                <a:gd name="T7" fmla="*/ 248 h 291"/>
                <a:gd name="T8" fmla="*/ 94 w 189"/>
                <a:gd name="T9" fmla="*/ 237 h 291"/>
                <a:gd name="T10" fmla="*/ 110 w 189"/>
                <a:gd name="T11" fmla="*/ 229 h 291"/>
                <a:gd name="T12" fmla="*/ 125 w 189"/>
                <a:gd name="T13" fmla="*/ 220 h 291"/>
                <a:gd name="T14" fmla="*/ 141 w 189"/>
                <a:gd name="T15" fmla="*/ 209 h 291"/>
                <a:gd name="T16" fmla="*/ 157 w 189"/>
                <a:gd name="T17" fmla="*/ 201 h 291"/>
                <a:gd name="T18" fmla="*/ 167 w 189"/>
                <a:gd name="T19" fmla="*/ 190 h 291"/>
                <a:gd name="T20" fmla="*/ 172 w 189"/>
                <a:gd name="T21" fmla="*/ 178 h 291"/>
                <a:gd name="T22" fmla="*/ 183 w 189"/>
                <a:gd name="T23" fmla="*/ 167 h 291"/>
                <a:gd name="T24" fmla="*/ 188 w 189"/>
                <a:gd name="T25" fmla="*/ 156 h 291"/>
                <a:gd name="T26" fmla="*/ 183 w 189"/>
                <a:gd name="T27" fmla="*/ 145 h 291"/>
                <a:gd name="T28" fmla="*/ 178 w 189"/>
                <a:gd name="T29" fmla="*/ 134 h 291"/>
                <a:gd name="T30" fmla="*/ 167 w 189"/>
                <a:gd name="T31" fmla="*/ 120 h 291"/>
                <a:gd name="T32" fmla="*/ 162 w 189"/>
                <a:gd name="T33" fmla="*/ 109 h 291"/>
                <a:gd name="T34" fmla="*/ 157 w 189"/>
                <a:gd name="T35" fmla="*/ 92 h 291"/>
                <a:gd name="T36" fmla="*/ 151 w 189"/>
                <a:gd name="T37" fmla="*/ 78 h 291"/>
                <a:gd name="T38" fmla="*/ 141 w 189"/>
                <a:gd name="T39" fmla="*/ 67 h 291"/>
                <a:gd name="T40" fmla="*/ 136 w 189"/>
                <a:gd name="T41" fmla="*/ 56 h 291"/>
                <a:gd name="T42" fmla="*/ 131 w 189"/>
                <a:gd name="T43" fmla="*/ 45 h 291"/>
                <a:gd name="T44" fmla="*/ 125 w 189"/>
                <a:gd name="T45" fmla="*/ 33 h 291"/>
                <a:gd name="T46" fmla="*/ 120 w 189"/>
                <a:gd name="T47" fmla="*/ 22 h 291"/>
                <a:gd name="T48" fmla="*/ 110 w 189"/>
                <a:gd name="T49" fmla="*/ 11 h 291"/>
                <a:gd name="T50" fmla="*/ 104 w 189"/>
                <a:gd name="T51" fmla="*/ 0 h 291"/>
                <a:gd name="T52" fmla="*/ 99 w 189"/>
                <a:gd name="T53" fmla="*/ 11 h 291"/>
                <a:gd name="T54" fmla="*/ 99 w 189"/>
                <a:gd name="T55" fmla="*/ 22 h 291"/>
                <a:gd name="T56" fmla="*/ 99 w 189"/>
                <a:gd name="T57" fmla="*/ 33 h 291"/>
                <a:gd name="T58" fmla="*/ 94 w 189"/>
                <a:gd name="T59" fmla="*/ 45 h 291"/>
                <a:gd name="T60" fmla="*/ 84 w 189"/>
                <a:gd name="T61" fmla="*/ 56 h 291"/>
                <a:gd name="T62" fmla="*/ 73 w 189"/>
                <a:gd name="T63" fmla="*/ 67 h 291"/>
                <a:gd name="T64" fmla="*/ 57 w 189"/>
                <a:gd name="T65" fmla="*/ 78 h 291"/>
                <a:gd name="T66" fmla="*/ 42 w 189"/>
                <a:gd name="T67" fmla="*/ 89 h 291"/>
                <a:gd name="T68" fmla="*/ 31 w 189"/>
                <a:gd name="T69" fmla="*/ 100 h 291"/>
                <a:gd name="T70" fmla="*/ 21 w 189"/>
                <a:gd name="T71" fmla="*/ 112 h 291"/>
                <a:gd name="T72" fmla="*/ 10 w 189"/>
                <a:gd name="T73" fmla="*/ 123 h 291"/>
                <a:gd name="T74" fmla="*/ 5 w 189"/>
                <a:gd name="T75" fmla="*/ 134 h 291"/>
                <a:gd name="T76" fmla="*/ 0 w 189"/>
                <a:gd name="T77" fmla="*/ 145 h 291"/>
                <a:gd name="T78" fmla="*/ 0 w 189"/>
                <a:gd name="T79" fmla="*/ 156 h 291"/>
                <a:gd name="T80" fmla="*/ 0 w 189"/>
                <a:gd name="T81" fmla="*/ 167 h 291"/>
                <a:gd name="T82" fmla="*/ 0 w 189"/>
                <a:gd name="T83" fmla="*/ 178 h 291"/>
                <a:gd name="T84" fmla="*/ 0 w 189"/>
                <a:gd name="T85" fmla="*/ 190 h 291"/>
                <a:gd name="T86" fmla="*/ 5 w 189"/>
                <a:gd name="T87" fmla="*/ 201 h 291"/>
                <a:gd name="T88" fmla="*/ 5 w 189"/>
                <a:gd name="T89" fmla="*/ 212 h 291"/>
                <a:gd name="T90" fmla="*/ 5 w 189"/>
                <a:gd name="T91" fmla="*/ 223 h 291"/>
                <a:gd name="T92" fmla="*/ 10 w 189"/>
                <a:gd name="T93" fmla="*/ 234 h 291"/>
                <a:gd name="T94" fmla="*/ 16 w 189"/>
                <a:gd name="T95" fmla="*/ 245 h 291"/>
                <a:gd name="T96" fmla="*/ 16 w 189"/>
                <a:gd name="T97" fmla="*/ 257 h 291"/>
                <a:gd name="T98" fmla="*/ 21 w 189"/>
                <a:gd name="T99" fmla="*/ 268 h 291"/>
                <a:gd name="T100" fmla="*/ 31 w 189"/>
                <a:gd name="T101" fmla="*/ 279 h 2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291"/>
                <a:gd name="T155" fmla="*/ 189 w 189"/>
                <a:gd name="T156" fmla="*/ 291 h 2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291">
                  <a:moveTo>
                    <a:pt x="31" y="290"/>
                  </a:moveTo>
                  <a:lnTo>
                    <a:pt x="31" y="284"/>
                  </a:lnTo>
                  <a:lnTo>
                    <a:pt x="31" y="279"/>
                  </a:lnTo>
                  <a:lnTo>
                    <a:pt x="37" y="273"/>
                  </a:lnTo>
                  <a:lnTo>
                    <a:pt x="47" y="265"/>
                  </a:lnTo>
                  <a:lnTo>
                    <a:pt x="57" y="262"/>
                  </a:lnTo>
                  <a:lnTo>
                    <a:pt x="68" y="257"/>
                  </a:lnTo>
                  <a:lnTo>
                    <a:pt x="78" y="248"/>
                  </a:lnTo>
                  <a:lnTo>
                    <a:pt x="89" y="243"/>
                  </a:lnTo>
                  <a:lnTo>
                    <a:pt x="94" y="237"/>
                  </a:lnTo>
                  <a:lnTo>
                    <a:pt x="104" y="234"/>
                  </a:lnTo>
                  <a:lnTo>
                    <a:pt x="110" y="229"/>
                  </a:lnTo>
                  <a:lnTo>
                    <a:pt x="115" y="223"/>
                  </a:lnTo>
                  <a:lnTo>
                    <a:pt x="125" y="220"/>
                  </a:lnTo>
                  <a:lnTo>
                    <a:pt x="136" y="215"/>
                  </a:lnTo>
                  <a:lnTo>
                    <a:pt x="141" y="209"/>
                  </a:lnTo>
                  <a:lnTo>
                    <a:pt x="151" y="206"/>
                  </a:lnTo>
                  <a:lnTo>
                    <a:pt x="157" y="201"/>
                  </a:lnTo>
                  <a:lnTo>
                    <a:pt x="162" y="195"/>
                  </a:lnTo>
                  <a:lnTo>
                    <a:pt x="167" y="190"/>
                  </a:lnTo>
                  <a:lnTo>
                    <a:pt x="172" y="184"/>
                  </a:lnTo>
                  <a:lnTo>
                    <a:pt x="172" y="178"/>
                  </a:lnTo>
                  <a:lnTo>
                    <a:pt x="178" y="173"/>
                  </a:lnTo>
                  <a:lnTo>
                    <a:pt x="183" y="167"/>
                  </a:lnTo>
                  <a:lnTo>
                    <a:pt x="183" y="162"/>
                  </a:lnTo>
                  <a:lnTo>
                    <a:pt x="188" y="156"/>
                  </a:lnTo>
                  <a:lnTo>
                    <a:pt x="188" y="151"/>
                  </a:lnTo>
                  <a:lnTo>
                    <a:pt x="183" y="145"/>
                  </a:lnTo>
                  <a:lnTo>
                    <a:pt x="178" y="139"/>
                  </a:lnTo>
                  <a:lnTo>
                    <a:pt x="178" y="134"/>
                  </a:lnTo>
                  <a:lnTo>
                    <a:pt x="172" y="125"/>
                  </a:lnTo>
                  <a:lnTo>
                    <a:pt x="167" y="120"/>
                  </a:lnTo>
                  <a:lnTo>
                    <a:pt x="167" y="114"/>
                  </a:lnTo>
                  <a:lnTo>
                    <a:pt x="162" y="109"/>
                  </a:lnTo>
                  <a:lnTo>
                    <a:pt x="162" y="100"/>
                  </a:lnTo>
                  <a:lnTo>
                    <a:pt x="157" y="92"/>
                  </a:lnTo>
                  <a:lnTo>
                    <a:pt x="151" y="86"/>
                  </a:lnTo>
                  <a:lnTo>
                    <a:pt x="151" y="78"/>
                  </a:lnTo>
                  <a:lnTo>
                    <a:pt x="146" y="73"/>
                  </a:lnTo>
                  <a:lnTo>
                    <a:pt x="141" y="67"/>
                  </a:lnTo>
                  <a:lnTo>
                    <a:pt x="136" y="61"/>
                  </a:lnTo>
                  <a:lnTo>
                    <a:pt x="136" y="56"/>
                  </a:lnTo>
                  <a:lnTo>
                    <a:pt x="131" y="50"/>
                  </a:lnTo>
                  <a:lnTo>
                    <a:pt x="131" y="45"/>
                  </a:lnTo>
                  <a:lnTo>
                    <a:pt x="125" y="39"/>
                  </a:lnTo>
                  <a:lnTo>
                    <a:pt x="125" y="33"/>
                  </a:lnTo>
                  <a:lnTo>
                    <a:pt x="120" y="28"/>
                  </a:lnTo>
                  <a:lnTo>
                    <a:pt x="120" y="22"/>
                  </a:lnTo>
                  <a:lnTo>
                    <a:pt x="115" y="17"/>
                  </a:lnTo>
                  <a:lnTo>
                    <a:pt x="110" y="11"/>
                  </a:lnTo>
                  <a:lnTo>
                    <a:pt x="104" y="6"/>
                  </a:lnTo>
                  <a:lnTo>
                    <a:pt x="104" y="0"/>
                  </a:lnTo>
                  <a:lnTo>
                    <a:pt x="99" y="6"/>
                  </a:lnTo>
                  <a:lnTo>
                    <a:pt x="99" y="11"/>
                  </a:lnTo>
                  <a:lnTo>
                    <a:pt x="99" y="17"/>
                  </a:lnTo>
                  <a:lnTo>
                    <a:pt x="99" y="22"/>
                  </a:lnTo>
                  <a:lnTo>
                    <a:pt x="99" y="28"/>
                  </a:lnTo>
                  <a:lnTo>
                    <a:pt x="99" y="33"/>
                  </a:lnTo>
                  <a:lnTo>
                    <a:pt x="99" y="39"/>
                  </a:lnTo>
                  <a:lnTo>
                    <a:pt x="94" y="45"/>
                  </a:lnTo>
                  <a:lnTo>
                    <a:pt x="89" y="50"/>
                  </a:lnTo>
                  <a:lnTo>
                    <a:pt x="84" y="56"/>
                  </a:lnTo>
                  <a:lnTo>
                    <a:pt x="78" y="61"/>
                  </a:lnTo>
                  <a:lnTo>
                    <a:pt x="73" y="67"/>
                  </a:lnTo>
                  <a:lnTo>
                    <a:pt x="68" y="73"/>
                  </a:lnTo>
                  <a:lnTo>
                    <a:pt x="57" y="78"/>
                  </a:lnTo>
                  <a:lnTo>
                    <a:pt x="52" y="84"/>
                  </a:lnTo>
                  <a:lnTo>
                    <a:pt x="42" y="89"/>
                  </a:lnTo>
                  <a:lnTo>
                    <a:pt x="37" y="95"/>
                  </a:lnTo>
                  <a:lnTo>
                    <a:pt x="31" y="100"/>
                  </a:lnTo>
                  <a:lnTo>
                    <a:pt x="26" y="106"/>
                  </a:lnTo>
                  <a:lnTo>
                    <a:pt x="21" y="112"/>
                  </a:lnTo>
                  <a:lnTo>
                    <a:pt x="16" y="117"/>
                  </a:lnTo>
                  <a:lnTo>
                    <a:pt x="10" y="123"/>
                  </a:lnTo>
                  <a:lnTo>
                    <a:pt x="5" y="128"/>
                  </a:lnTo>
                  <a:lnTo>
                    <a:pt x="5" y="134"/>
                  </a:lnTo>
                  <a:lnTo>
                    <a:pt x="0" y="139"/>
                  </a:lnTo>
                  <a:lnTo>
                    <a:pt x="0" y="145"/>
                  </a:lnTo>
                  <a:lnTo>
                    <a:pt x="0" y="151"/>
                  </a:lnTo>
                  <a:lnTo>
                    <a:pt x="0" y="156"/>
                  </a:lnTo>
                  <a:lnTo>
                    <a:pt x="0" y="162"/>
                  </a:lnTo>
                  <a:lnTo>
                    <a:pt x="0" y="167"/>
                  </a:lnTo>
                  <a:lnTo>
                    <a:pt x="0" y="173"/>
                  </a:lnTo>
                  <a:lnTo>
                    <a:pt x="0" y="178"/>
                  </a:lnTo>
                  <a:lnTo>
                    <a:pt x="0" y="184"/>
                  </a:lnTo>
                  <a:lnTo>
                    <a:pt x="0" y="190"/>
                  </a:lnTo>
                  <a:lnTo>
                    <a:pt x="0" y="195"/>
                  </a:lnTo>
                  <a:lnTo>
                    <a:pt x="5" y="201"/>
                  </a:lnTo>
                  <a:lnTo>
                    <a:pt x="5" y="206"/>
                  </a:lnTo>
                  <a:lnTo>
                    <a:pt x="5" y="212"/>
                  </a:lnTo>
                  <a:lnTo>
                    <a:pt x="5" y="218"/>
                  </a:lnTo>
                  <a:lnTo>
                    <a:pt x="5" y="223"/>
                  </a:lnTo>
                  <a:lnTo>
                    <a:pt x="5" y="229"/>
                  </a:lnTo>
                  <a:lnTo>
                    <a:pt x="10" y="234"/>
                  </a:lnTo>
                  <a:lnTo>
                    <a:pt x="10" y="240"/>
                  </a:lnTo>
                  <a:lnTo>
                    <a:pt x="16" y="245"/>
                  </a:lnTo>
                  <a:lnTo>
                    <a:pt x="16" y="251"/>
                  </a:lnTo>
                  <a:lnTo>
                    <a:pt x="16" y="257"/>
                  </a:lnTo>
                  <a:lnTo>
                    <a:pt x="16" y="262"/>
                  </a:lnTo>
                  <a:lnTo>
                    <a:pt x="21" y="268"/>
                  </a:lnTo>
                  <a:lnTo>
                    <a:pt x="26" y="273"/>
                  </a:lnTo>
                  <a:lnTo>
                    <a:pt x="31" y="279"/>
                  </a:lnTo>
                  <a:lnTo>
                    <a:pt x="31" y="284"/>
                  </a:lnTo>
                </a:path>
              </a:pathLst>
            </a:custGeom>
            <a:solidFill>
              <a:srgbClr val="FF5008"/>
            </a:solidFill>
            <a:ln w="25400" cap="rnd">
              <a:solidFill>
                <a:srgbClr val="FE9B03"/>
              </a:solidFill>
              <a:round/>
              <a:headEnd/>
              <a:tailEnd/>
            </a:ln>
          </p:spPr>
          <p:txBody>
            <a:bodyPr/>
            <a:lstStyle/>
            <a:p>
              <a:endParaRPr lang="en-US" dirty="0">
                <a:latin typeface="Arial" pitchFamily="34" charset="0"/>
              </a:endParaRPr>
            </a:p>
          </p:txBody>
        </p:sp>
        <p:sp>
          <p:nvSpPr>
            <p:cNvPr id="84000" name="Freeform 65"/>
            <p:cNvSpPr>
              <a:spLocks/>
            </p:cNvSpPr>
            <p:nvPr/>
          </p:nvSpPr>
          <p:spPr bwMode="auto">
            <a:xfrm>
              <a:off x="2386" y="1970"/>
              <a:ext cx="170" cy="356"/>
            </a:xfrm>
            <a:custGeom>
              <a:avLst/>
              <a:gdLst>
                <a:gd name="T0" fmla="*/ 141 w 170"/>
                <a:gd name="T1" fmla="*/ 348 h 356"/>
                <a:gd name="T2" fmla="*/ 136 w 170"/>
                <a:gd name="T3" fmla="*/ 335 h 356"/>
                <a:gd name="T4" fmla="*/ 117 w 170"/>
                <a:gd name="T5" fmla="*/ 321 h 356"/>
                <a:gd name="T6" fmla="*/ 99 w 170"/>
                <a:gd name="T7" fmla="*/ 304 h 356"/>
                <a:gd name="T8" fmla="*/ 85 w 170"/>
                <a:gd name="T9" fmla="*/ 290 h 356"/>
                <a:gd name="T10" fmla="*/ 70 w 170"/>
                <a:gd name="T11" fmla="*/ 280 h 356"/>
                <a:gd name="T12" fmla="*/ 56 w 170"/>
                <a:gd name="T13" fmla="*/ 270 h 356"/>
                <a:gd name="T14" fmla="*/ 42 w 170"/>
                <a:gd name="T15" fmla="*/ 256 h 356"/>
                <a:gd name="T16" fmla="*/ 28 w 170"/>
                <a:gd name="T17" fmla="*/ 246 h 356"/>
                <a:gd name="T18" fmla="*/ 19 w 170"/>
                <a:gd name="T19" fmla="*/ 232 h 356"/>
                <a:gd name="T20" fmla="*/ 14 w 170"/>
                <a:gd name="T21" fmla="*/ 218 h 356"/>
                <a:gd name="T22" fmla="*/ 5 w 170"/>
                <a:gd name="T23" fmla="*/ 205 h 356"/>
                <a:gd name="T24" fmla="*/ 0 w 170"/>
                <a:gd name="T25" fmla="*/ 191 h 356"/>
                <a:gd name="T26" fmla="*/ 5 w 170"/>
                <a:gd name="T27" fmla="*/ 178 h 356"/>
                <a:gd name="T28" fmla="*/ 9 w 170"/>
                <a:gd name="T29" fmla="*/ 164 h 356"/>
                <a:gd name="T30" fmla="*/ 19 w 170"/>
                <a:gd name="T31" fmla="*/ 147 h 356"/>
                <a:gd name="T32" fmla="*/ 23 w 170"/>
                <a:gd name="T33" fmla="*/ 133 h 356"/>
                <a:gd name="T34" fmla="*/ 28 w 170"/>
                <a:gd name="T35" fmla="*/ 113 h 356"/>
                <a:gd name="T36" fmla="*/ 33 w 170"/>
                <a:gd name="T37" fmla="*/ 96 h 356"/>
                <a:gd name="T38" fmla="*/ 42 w 170"/>
                <a:gd name="T39" fmla="*/ 82 h 356"/>
                <a:gd name="T40" fmla="*/ 47 w 170"/>
                <a:gd name="T41" fmla="*/ 68 h 356"/>
                <a:gd name="T42" fmla="*/ 52 w 170"/>
                <a:gd name="T43" fmla="*/ 55 h 356"/>
                <a:gd name="T44" fmla="*/ 56 w 170"/>
                <a:gd name="T45" fmla="*/ 41 h 356"/>
                <a:gd name="T46" fmla="*/ 61 w 170"/>
                <a:gd name="T47" fmla="*/ 27 h 356"/>
                <a:gd name="T48" fmla="*/ 70 w 170"/>
                <a:gd name="T49" fmla="*/ 14 h 356"/>
                <a:gd name="T50" fmla="*/ 75 w 170"/>
                <a:gd name="T51" fmla="*/ 0 h 356"/>
                <a:gd name="T52" fmla="*/ 80 w 170"/>
                <a:gd name="T53" fmla="*/ 14 h 356"/>
                <a:gd name="T54" fmla="*/ 80 w 170"/>
                <a:gd name="T55" fmla="*/ 27 h 356"/>
                <a:gd name="T56" fmla="*/ 80 w 170"/>
                <a:gd name="T57" fmla="*/ 41 h 356"/>
                <a:gd name="T58" fmla="*/ 85 w 170"/>
                <a:gd name="T59" fmla="*/ 55 h 356"/>
                <a:gd name="T60" fmla="*/ 94 w 170"/>
                <a:gd name="T61" fmla="*/ 68 h 356"/>
                <a:gd name="T62" fmla="*/ 103 w 170"/>
                <a:gd name="T63" fmla="*/ 82 h 356"/>
                <a:gd name="T64" fmla="*/ 117 w 170"/>
                <a:gd name="T65" fmla="*/ 96 h 356"/>
                <a:gd name="T66" fmla="*/ 131 w 170"/>
                <a:gd name="T67" fmla="*/ 109 h 356"/>
                <a:gd name="T68" fmla="*/ 141 w 170"/>
                <a:gd name="T69" fmla="*/ 123 h 356"/>
                <a:gd name="T70" fmla="*/ 150 w 170"/>
                <a:gd name="T71" fmla="*/ 137 h 356"/>
                <a:gd name="T72" fmla="*/ 160 w 170"/>
                <a:gd name="T73" fmla="*/ 150 h 356"/>
                <a:gd name="T74" fmla="*/ 164 w 170"/>
                <a:gd name="T75" fmla="*/ 164 h 356"/>
                <a:gd name="T76" fmla="*/ 169 w 170"/>
                <a:gd name="T77" fmla="*/ 178 h 356"/>
                <a:gd name="T78" fmla="*/ 169 w 170"/>
                <a:gd name="T79" fmla="*/ 191 h 356"/>
                <a:gd name="T80" fmla="*/ 169 w 170"/>
                <a:gd name="T81" fmla="*/ 205 h 356"/>
                <a:gd name="T82" fmla="*/ 169 w 170"/>
                <a:gd name="T83" fmla="*/ 218 h 356"/>
                <a:gd name="T84" fmla="*/ 169 w 170"/>
                <a:gd name="T85" fmla="*/ 232 h 356"/>
                <a:gd name="T86" fmla="*/ 164 w 170"/>
                <a:gd name="T87" fmla="*/ 246 h 356"/>
                <a:gd name="T88" fmla="*/ 164 w 170"/>
                <a:gd name="T89" fmla="*/ 259 h 356"/>
                <a:gd name="T90" fmla="*/ 164 w 170"/>
                <a:gd name="T91" fmla="*/ 273 h 356"/>
                <a:gd name="T92" fmla="*/ 160 w 170"/>
                <a:gd name="T93" fmla="*/ 287 h 356"/>
                <a:gd name="T94" fmla="*/ 155 w 170"/>
                <a:gd name="T95" fmla="*/ 300 h 356"/>
                <a:gd name="T96" fmla="*/ 155 w 170"/>
                <a:gd name="T97" fmla="*/ 314 h 356"/>
                <a:gd name="T98" fmla="*/ 150 w 170"/>
                <a:gd name="T99" fmla="*/ 328 h 356"/>
                <a:gd name="T100" fmla="*/ 141 w 170"/>
                <a:gd name="T101" fmla="*/ 34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356"/>
                <a:gd name="T155" fmla="*/ 170 w 170"/>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356">
                  <a:moveTo>
                    <a:pt x="141" y="355"/>
                  </a:moveTo>
                  <a:lnTo>
                    <a:pt x="141" y="348"/>
                  </a:lnTo>
                  <a:lnTo>
                    <a:pt x="141" y="341"/>
                  </a:lnTo>
                  <a:lnTo>
                    <a:pt x="136" y="335"/>
                  </a:lnTo>
                  <a:lnTo>
                    <a:pt x="127" y="324"/>
                  </a:lnTo>
                  <a:lnTo>
                    <a:pt x="117" y="321"/>
                  </a:lnTo>
                  <a:lnTo>
                    <a:pt x="108" y="314"/>
                  </a:lnTo>
                  <a:lnTo>
                    <a:pt x="99" y="304"/>
                  </a:lnTo>
                  <a:lnTo>
                    <a:pt x="89" y="297"/>
                  </a:lnTo>
                  <a:lnTo>
                    <a:pt x="85" y="290"/>
                  </a:lnTo>
                  <a:lnTo>
                    <a:pt x="75" y="287"/>
                  </a:lnTo>
                  <a:lnTo>
                    <a:pt x="70" y="280"/>
                  </a:lnTo>
                  <a:lnTo>
                    <a:pt x="66" y="273"/>
                  </a:lnTo>
                  <a:lnTo>
                    <a:pt x="56" y="270"/>
                  </a:lnTo>
                  <a:lnTo>
                    <a:pt x="47" y="263"/>
                  </a:lnTo>
                  <a:lnTo>
                    <a:pt x="42" y="256"/>
                  </a:lnTo>
                  <a:lnTo>
                    <a:pt x="33" y="253"/>
                  </a:lnTo>
                  <a:lnTo>
                    <a:pt x="28" y="246"/>
                  </a:lnTo>
                  <a:lnTo>
                    <a:pt x="23" y="239"/>
                  </a:lnTo>
                  <a:lnTo>
                    <a:pt x="19" y="232"/>
                  </a:lnTo>
                  <a:lnTo>
                    <a:pt x="14" y="225"/>
                  </a:lnTo>
                  <a:lnTo>
                    <a:pt x="14" y="218"/>
                  </a:lnTo>
                  <a:lnTo>
                    <a:pt x="9" y="212"/>
                  </a:lnTo>
                  <a:lnTo>
                    <a:pt x="5" y="205"/>
                  </a:lnTo>
                  <a:lnTo>
                    <a:pt x="5" y="198"/>
                  </a:lnTo>
                  <a:lnTo>
                    <a:pt x="0" y="191"/>
                  </a:lnTo>
                  <a:lnTo>
                    <a:pt x="0" y="184"/>
                  </a:lnTo>
                  <a:lnTo>
                    <a:pt x="5" y="178"/>
                  </a:lnTo>
                  <a:lnTo>
                    <a:pt x="9" y="171"/>
                  </a:lnTo>
                  <a:lnTo>
                    <a:pt x="9" y="164"/>
                  </a:lnTo>
                  <a:lnTo>
                    <a:pt x="14" y="154"/>
                  </a:lnTo>
                  <a:lnTo>
                    <a:pt x="19" y="147"/>
                  </a:lnTo>
                  <a:lnTo>
                    <a:pt x="19" y="140"/>
                  </a:lnTo>
                  <a:lnTo>
                    <a:pt x="23" y="133"/>
                  </a:lnTo>
                  <a:lnTo>
                    <a:pt x="23" y="123"/>
                  </a:lnTo>
                  <a:lnTo>
                    <a:pt x="28" y="113"/>
                  </a:lnTo>
                  <a:lnTo>
                    <a:pt x="33" y="106"/>
                  </a:lnTo>
                  <a:lnTo>
                    <a:pt x="33" y="96"/>
                  </a:lnTo>
                  <a:lnTo>
                    <a:pt x="38" y="89"/>
                  </a:lnTo>
                  <a:lnTo>
                    <a:pt x="42" y="82"/>
                  </a:lnTo>
                  <a:lnTo>
                    <a:pt x="47" y="75"/>
                  </a:lnTo>
                  <a:lnTo>
                    <a:pt x="47" y="68"/>
                  </a:lnTo>
                  <a:lnTo>
                    <a:pt x="52" y="61"/>
                  </a:lnTo>
                  <a:lnTo>
                    <a:pt x="52" y="55"/>
                  </a:lnTo>
                  <a:lnTo>
                    <a:pt x="56" y="48"/>
                  </a:lnTo>
                  <a:lnTo>
                    <a:pt x="56" y="41"/>
                  </a:lnTo>
                  <a:lnTo>
                    <a:pt x="61" y="34"/>
                  </a:lnTo>
                  <a:lnTo>
                    <a:pt x="61" y="27"/>
                  </a:lnTo>
                  <a:lnTo>
                    <a:pt x="66" y="20"/>
                  </a:lnTo>
                  <a:lnTo>
                    <a:pt x="70" y="14"/>
                  </a:lnTo>
                  <a:lnTo>
                    <a:pt x="75" y="7"/>
                  </a:lnTo>
                  <a:lnTo>
                    <a:pt x="75" y="0"/>
                  </a:lnTo>
                  <a:lnTo>
                    <a:pt x="80" y="7"/>
                  </a:lnTo>
                  <a:lnTo>
                    <a:pt x="80" y="14"/>
                  </a:lnTo>
                  <a:lnTo>
                    <a:pt x="80" y="20"/>
                  </a:lnTo>
                  <a:lnTo>
                    <a:pt x="80" y="27"/>
                  </a:lnTo>
                  <a:lnTo>
                    <a:pt x="80" y="34"/>
                  </a:lnTo>
                  <a:lnTo>
                    <a:pt x="80" y="41"/>
                  </a:lnTo>
                  <a:lnTo>
                    <a:pt x="80" y="48"/>
                  </a:lnTo>
                  <a:lnTo>
                    <a:pt x="85" y="55"/>
                  </a:lnTo>
                  <a:lnTo>
                    <a:pt x="89" y="61"/>
                  </a:lnTo>
                  <a:lnTo>
                    <a:pt x="94" y="68"/>
                  </a:lnTo>
                  <a:lnTo>
                    <a:pt x="99" y="75"/>
                  </a:lnTo>
                  <a:lnTo>
                    <a:pt x="103" y="82"/>
                  </a:lnTo>
                  <a:lnTo>
                    <a:pt x="108" y="89"/>
                  </a:lnTo>
                  <a:lnTo>
                    <a:pt x="117" y="96"/>
                  </a:lnTo>
                  <a:lnTo>
                    <a:pt x="122" y="102"/>
                  </a:lnTo>
                  <a:lnTo>
                    <a:pt x="131" y="109"/>
                  </a:lnTo>
                  <a:lnTo>
                    <a:pt x="136" y="116"/>
                  </a:lnTo>
                  <a:lnTo>
                    <a:pt x="141" y="123"/>
                  </a:lnTo>
                  <a:lnTo>
                    <a:pt x="146" y="130"/>
                  </a:lnTo>
                  <a:lnTo>
                    <a:pt x="150" y="137"/>
                  </a:lnTo>
                  <a:lnTo>
                    <a:pt x="155" y="143"/>
                  </a:lnTo>
                  <a:lnTo>
                    <a:pt x="160" y="150"/>
                  </a:lnTo>
                  <a:lnTo>
                    <a:pt x="164" y="157"/>
                  </a:lnTo>
                  <a:lnTo>
                    <a:pt x="164" y="164"/>
                  </a:lnTo>
                  <a:lnTo>
                    <a:pt x="169" y="171"/>
                  </a:lnTo>
                  <a:lnTo>
                    <a:pt x="169" y="178"/>
                  </a:lnTo>
                  <a:lnTo>
                    <a:pt x="169" y="184"/>
                  </a:lnTo>
                  <a:lnTo>
                    <a:pt x="169" y="191"/>
                  </a:lnTo>
                  <a:lnTo>
                    <a:pt x="169" y="198"/>
                  </a:lnTo>
                  <a:lnTo>
                    <a:pt x="169" y="205"/>
                  </a:lnTo>
                  <a:lnTo>
                    <a:pt x="169" y="212"/>
                  </a:lnTo>
                  <a:lnTo>
                    <a:pt x="169" y="218"/>
                  </a:lnTo>
                  <a:lnTo>
                    <a:pt x="169" y="225"/>
                  </a:lnTo>
                  <a:lnTo>
                    <a:pt x="169" y="232"/>
                  </a:lnTo>
                  <a:lnTo>
                    <a:pt x="169" y="239"/>
                  </a:lnTo>
                  <a:lnTo>
                    <a:pt x="164" y="246"/>
                  </a:lnTo>
                  <a:lnTo>
                    <a:pt x="164" y="253"/>
                  </a:lnTo>
                  <a:lnTo>
                    <a:pt x="164" y="259"/>
                  </a:lnTo>
                  <a:lnTo>
                    <a:pt x="164" y="266"/>
                  </a:lnTo>
                  <a:lnTo>
                    <a:pt x="164" y="273"/>
                  </a:lnTo>
                  <a:lnTo>
                    <a:pt x="164" y="280"/>
                  </a:lnTo>
                  <a:lnTo>
                    <a:pt x="160" y="287"/>
                  </a:lnTo>
                  <a:lnTo>
                    <a:pt x="160" y="294"/>
                  </a:lnTo>
                  <a:lnTo>
                    <a:pt x="155" y="300"/>
                  </a:lnTo>
                  <a:lnTo>
                    <a:pt x="155" y="307"/>
                  </a:lnTo>
                  <a:lnTo>
                    <a:pt x="155" y="314"/>
                  </a:lnTo>
                  <a:lnTo>
                    <a:pt x="155" y="321"/>
                  </a:lnTo>
                  <a:lnTo>
                    <a:pt x="150" y="328"/>
                  </a:lnTo>
                  <a:lnTo>
                    <a:pt x="146" y="335"/>
                  </a:lnTo>
                  <a:lnTo>
                    <a:pt x="141" y="341"/>
                  </a:lnTo>
                  <a:lnTo>
                    <a:pt x="141" y="348"/>
                  </a:lnTo>
                </a:path>
              </a:pathLst>
            </a:custGeom>
            <a:solidFill>
              <a:srgbClr val="FF3300"/>
            </a:solidFill>
            <a:ln w="25400" cap="rnd">
              <a:solidFill>
                <a:srgbClr val="EF9100"/>
              </a:solidFill>
              <a:round/>
              <a:headEnd/>
              <a:tailEnd/>
            </a:ln>
          </p:spPr>
          <p:txBody>
            <a:bodyPr/>
            <a:lstStyle/>
            <a:p>
              <a:endParaRPr lang="en-US" dirty="0">
                <a:latin typeface="Arial" pitchFamily="34" charset="0"/>
              </a:endParaRPr>
            </a:p>
          </p:txBody>
        </p:sp>
        <p:sp>
          <p:nvSpPr>
            <p:cNvPr id="84001" name="Freeform 66"/>
            <p:cNvSpPr>
              <a:spLocks/>
            </p:cNvSpPr>
            <p:nvPr/>
          </p:nvSpPr>
          <p:spPr bwMode="auto">
            <a:xfrm>
              <a:off x="2463" y="1927"/>
              <a:ext cx="112" cy="386"/>
            </a:xfrm>
            <a:custGeom>
              <a:avLst/>
              <a:gdLst>
                <a:gd name="T0" fmla="*/ 19 w 112"/>
                <a:gd name="T1" fmla="*/ 378 h 386"/>
                <a:gd name="T2" fmla="*/ 22 w 112"/>
                <a:gd name="T3" fmla="*/ 363 h 386"/>
                <a:gd name="T4" fmla="*/ 34 w 112"/>
                <a:gd name="T5" fmla="*/ 348 h 386"/>
                <a:gd name="T6" fmla="*/ 46 w 112"/>
                <a:gd name="T7" fmla="*/ 329 h 386"/>
                <a:gd name="T8" fmla="*/ 56 w 112"/>
                <a:gd name="T9" fmla="*/ 315 h 386"/>
                <a:gd name="T10" fmla="*/ 65 w 112"/>
                <a:gd name="T11" fmla="*/ 304 h 386"/>
                <a:gd name="T12" fmla="*/ 74 w 112"/>
                <a:gd name="T13" fmla="*/ 292 h 386"/>
                <a:gd name="T14" fmla="*/ 83 w 112"/>
                <a:gd name="T15" fmla="*/ 278 h 386"/>
                <a:gd name="T16" fmla="*/ 93 w 112"/>
                <a:gd name="T17" fmla="*/ 267 h 386"/>
                <a:gd name="T18" fmla="*/ 99 w 112"/>
                <a:gd name="T19" fmla="*/ 252 h 386"/>
                <a:gd name="T20" fmla="*/ 102 w 112"/>
                <a:gd name="T21" fmla="*/ 237 h 386"/>
                <a:gd name="T22" fmla="*/ 108 w 112"/>
                <a:gd name="T23" fmla="*/ 222 h 386"/>
                <a:gd name="T24" fmla="*/ 111 w 112"/>
                <a:gd name="T25" fmla="*/ 207 h 386"/>
                <a:gd name="T26" fmla="*/ 108 w 112"/>
                <a:gd name="T27" fmla="*/ 193 h 386"/>
                <a:gd name="T28" fmla="*/ 105 w 112"/>
                <a:gd name="T29" fmla="*/ 178 h 386"/>
                <a:gd name="T30" fmla="*/ 99 w 112"/>
                <a:gd name="T31" fmla="*/ 159 h 386"/>
                <a:gd name="T32" fmla="*/ 96 w 112"/>
                <a:gd name="T33" fmla="*/ 144 h 386"/>
                <a:gd name="T34" fmla="*/ 93 w 112"/>
                <a:gd name="T35" fmla="*/ 122 h 386"/>
                <a:gd name="T36" fmla="*/ 89 w 112"/>
                <a:gd name="T37" fmla="*/ 104 h 386"/>
                <a:gd name="T38" fmla="*/ 83 w 112"/>
                <a:gd name="T39" fmla="*/ 89 h 386"/>
                <a:gd name="T40" fmla="*/ 80 w 112"/>
                <a:gd name="T41" fmla="*/ 74 h 386"/>
                <a:gd name="T42" fmla="*/ 77 w 112"/>
                <a:gd name="T43" fmla="*/ 59 h 386"/>
                <a:gd name="T44" fmla="*/ 74 w 112"/>
                <a:gd name="T45" fmla="*/ 44 h 386"/>
                <a:gd name="T46" fmla="*/ 71 w 112"/>
                <a:gd name="T47" fmla="*/ 30 h 386"/>
                <a:gd name="T48" fmla="*/ 65 w 112"/>
                <a:gd name="T49" fmla="*/ 15 h 386"/>
                <a:gd name="T50" fmla="*/ 62 w 112"/>
                <a:gd name="T51" fmla="*/ 0 h 386"/>
                <a:gd name="T52" fmla="*/ 59 w 112"/>
                <a:gd name="T53" fmla="*/ 15 h 386"/>
                <a:gd name="T54" fmla="*/ 59 w 112"/>
                <a:gd name="T55" fmla="*/ 30 h 386"/>
                <a:gd name="T56" fmla="*/ 59 w 112"/>
                <a:gd name="T57" fmla="*/ 44 h 386"/>
                <a:gd name="T58" fmla="*/ 56 w 112"/>
                <a:gd name="T59" fmla="*/ 59 h 386"/>
                <a:gd name="T60" fmla="*/ 49 w 112"/>
                <a:gd name="T61" fmla="*/ 74 h 386"/>
                <a:gd name="T62" fmla="*/ 43 w 112"/>
                <a:gd name="T63" fmla="*/ 89 h 386"/>
                <a:gd name="T64" fmla="*/ 34 w 112"/>
                <a:gd name="T65" fmla="*/ 104 h 386"/>
                <a:gd name="T66" fmla="*/ 25 w 112"/>
                <a:gd name="T67" fmla="*/ 118 h 386"/>
                <a:gd name="T68" fmla="*/ 19 w 112"/>
                <a:gd name="T69" fmla="*/ 133 h 386"/>
                <a:gd name="T70" fmla="*/ 12 w 112"/>
                <a:gd name="T71" fmla="*/ 148 h 386"/>
                <a:gd name="T72" fmla="*/ 6 w 112"/>
                <a:gd name="T73" fmla="*/ 163 h 386"/>
                <a:gd name="T74" fmla="*/ 3 w 112"/>
                <a:gd name="T75" fmla="*/ 178 h 386"/>
                <a:gd name="T76" fmla="*/ 0 w 112"/>
                <a:gd name="T77" fmla="*/ 193 h 386"/>
                <a:gd name="T78" fmla="*/ 0 w 112"/>
                <a:gd name="T79" fmla="*/ 207 h 386"/>
                <a:gd name="T80" fmla="*/ 0 w 112"/>
                <a:gd name="T81" fmla="*/ 222 h 386"/>
                <a:gd name="T82" fmla="*/ 0 w 112"/>
                <a:gd name="T83" fmla="*/ 237 h 386"/>
                <a:gd name="T84" fmla="*/ 0 w 112"/>
                <a:gd name="T85" fmla="*/ 252 h 386"/>
                <a:gd name="T86" fmla="*/ 3 w 112"/>
                <a:gd name="T87" fmla="*/ 267 h 386"/>
                <a:gd name="T88" fmla="*/ 3 w 112"/>
                <a:gd name="T89" fmla="*/ 281 h 386"/>
                <a:gd name="T90" fmla="*/ 3 w 112"/>
                <a:gd name="T91" fmla="*/ 296 h 386"/>
                <a:gd name="T92" fmla="*/ 6 w 112"/>
                <a:gd name="T93" fmla="*/ 311 h 386"/>
                <a:gd name="T94" fmla="*/ 9 w 112"/>
                <a:gd name="T95" fmla="*/ 326 h 386"/>
                <a:gd name="T96" fmla="*/ 9 w 112"/>
                <a:gd name="T97" fmla="*/ 341 h 386"/>
                <a:gd name="T98" fmla="*/ 12 w 112"/>
                <a:gd name="T99" fmla="*/ 355 h 386"/>
                <a:gd name="T100" fmla="*/ 19 w 112"/>
                <a:gd name="T101" fmla="*/ 370 h 3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386"/>
                <a:gd name="T155" fmla="*/ 112 w 112"/>
                <a:gd name="T156" fmla="*/ 386 h 3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386">
                  <a:moveTo>
                    <a:pt x="19" y="385"/>
                  </a:moveTo>
                  <a:lnTo>
                    <a:pt x="19" y="378"/>
                  </a:lnTo>
                  <a:lnTo>
                    <a:pt x="19" y="370"/>
                  </a:lnTo>
                  <a:lnTo>
                    <a:pt x="22" y="363"/>
                  </a:lnTo>
                  <a:lnTo>
                    <a:pt x="28" y="352"/>
                  </a:lnTo>
                  <a:lnTo>
                    <a:pt x="34" y="348"/>
                  </a:lnTo>
                  <a:lnTo>
                    <a:pt x="40" y="341"/>
                  </a:lnTo>
                  <a:lnTo>
                    <a:pt x="46" y="329"/>
                  </a:lnTo>
                  <a:lnTo>
                    <a:pt x="52" y="322"/>
                  </a:lnTo>
                  <a:lnTo>
                    <a:pt x="56" y="315"/>
                  </a:lnTo>
                  <a:lnTo>
                    <a:pt x="62" y="311"/>
                  </a:lnTo>
                  <a:lnTo>
                    <a:pt x="65" y="304"/>
                  </a:lnTo>
                  <a:lnTo>
                    <a:pt x="68" y="296"/>
                  </a:lnTo>
                  <a:lnTo>
                    <a:pt x="74" y="292"/>
                  </a:lnTo>
                  <a:lnTo>
                    <a:pt x="80" y="285"/>
                  </a:lnTo>
                  <a:lnTo>
                    <a:pt x="83" y="278"/>
                  </a:lnTo>
                  <a:lnTo>
                    <a:pt x="89" y="274"/>
                  </a:lnTo>
                  <a:lnTo>
                    <a:pt x="93" y="267"/>
                  </a:lnTo>
                  <a:lnTo>
                    <a:pt x="96" y="259"/>
                  </a:lnTo>
                  <a:lnTo>
                    <a:pt x="99" y="252"/>
                  </a:lnTo>
                  <a:lnTo>
                    <a:pt x="102" y="244"/>
                  </a:lnTo>
                  <a:lnTo>
                    <a:pt x="102" y="237"/>
                  </a:lnTo>
                  <a:lnTo>
                    <a:pt x="105" y="230"/>
                  </a:lnTo>
                  <a:lnTo>
                    <a:pt x="108" y="222"/>
                  </a:lnTo>
                  <a:lnTo>
                    <a:pt x="108" y="215"/>
                  </a:lnTo>
                  <a:lnTo>
                    <a:pt x="111" y="207"/>
                  </a:lnTo>
                  <a:lnTo>
                    <a:pt x="111" y="200"/>
                  </a:lnTo>
                  <a:lnTo>
                    <a:pt x="108" y="193"/>
                  </a:lnTo>
                  <a:lnTo>
                    <a:pt x="105" y="185"/>
                  </a:lnTo>
                  <a:lnTo>
                    <a:pt x="105" y="178"/>
                  </a:lnTo>
                  <a:lnTo>
                    <a:pt x="102" y="167"/>
                  </a:lnTo>
                  <a:lnTo>
                    <a:pt x="99" y="159"/>
                  </a:lnTo>
                  <a:lnTo>
                    <a:pt x="99" y="152"/>
                  </a:lnTo>
                  <a:lnTo>
                    <a:pt x="96" y="144"/>
                  </a:lnTo>
                  <a:lnTo>
                    <a:pt x="96" y="133"/>
                  </a:lnTo>
                  <a:lnTo>
                    <a:pt x="93" y="122"/>
                  </a:lnTo>
                  <a:lnTo>
                    <a:pt x="89" y="115"/>
                  </a:lnTo>
                  <a:lnTo>
                    <a:pt x="89" y="104"/>
                  </a:lnTo>
                  <a:lnTo>
                    <a:pt x="86" y="96"/>
                  </a:lnTo>
                  <a:lnTo>
                    <a:pt x="83" y="89"/>
                  </a:lnTo>
                  <a:lnTo>
                    <a:pt x="80" y="81"/>
                  </a:lnTo>
                  <a:lnTo>
                    <a:pt x="80" y="74"/>
                  </a:lnTo>
                  <a:lnTo>
                    <a:pt x="77" y="67"/>
                  </a:lnTo>
                  <a:lnTo>
                    <a:pt x="77" y="59"/>
                  </a:lnTo>
                  <a:lnTo>
                    <a:pt x="74" y="52"/>
                  </a:lnTo>
                  <a:lnTo>
                    <a:pt x="74" y="44"/>
                  </a:lnTo>
                  <a:lnTo>
                    <a:pt x="71" y="37"/>
                  </a:lnTo>
                  <a:lnTo>
                    <a:pt x="71" y="30"/>
                  </a:lnTo>
                  <a:lnTo>
                    <a:pt x="68" y="22"/>
                  </a:lnTo>
                  <a:lnTo>
                    <a:pt x="65" y="15"/>
                  </a:lnTo>
                  <a:lnTo>
                    <a:pt x="62" y="7"/>
                  </a:lnTo>
                  <a:lnTo>
                    <a:pt x="62" y="0"/>
                  </a:lnTo>
                  <a:lnTo>
                    <a:pt x="59" y="7"/>
                  </a:lnTo>
                  <a:lnTo>
                    <a:pt x="59" y="15"/>
                  </a:lnTo>
                  <a:lnTo>
                    <a:pt x="59" y="22"/>
                  </a:lnTo>
                  <a:lnTo>
                    <a:pt x="59" y="30"/>
                  </a:lnTo>
                  <a:lnTo>
                    <a:pt x="59" y="37"/>
                  </a:lnTo>
                  <a:lnTo>
                    <a:pt x="59" y="44"/>
                  </a:lnTo>
                  <a:lnTo>
                    <a:pt x="59" y="52"/>
                  </a:lnTo>
                  <a:lnTo>
                    <a:pt x="56" y="59"/>
                  </a:lnTo>
                  <a:lnTo>
                    <a:pt x="52" y="67"/>
                  </a:lnTo>
                  <a:lnTo>
                    <a:pt x="49" y="74"/>
                  </a:lnTo>
                  <a:lnTo>
                    <a:pt x="46" y="81"/>
                  </a:lnTo>
                  <a:lnTo>
                    <a:pt x="43" y="89"/>
                  </a:lnTo>
                  <a:lnTo>
                    <a:pt x="40" y="96"/>
                  </a:lnTo>
                  <a:lnTo>
                    <a:pt x="34" y="104"/>
                  </a:lnTo>
                  <a:lnTo>
                    <a:pt x="31" y="111"/>
                  </a:lnTo>
                  <a:lnTo>
                    <a:pt x="25" y="118"/>
                  </a:lnTo>
                  <a:lnTo>
                    <a:pt x="22" y="126"/>
                  </a:lnTo>
                  <a:lnTo>
                    <a:pt x="19" y="133"/>
                  </a:lnTo>
                  <a:lnTo>
                    <a:pt x="15" y="141"/>
                  </a:lnTo>
                  <a:lnTo>
                    <a:pt x="12" y="148"/>
                  </a:lnTo>
                  <a:lnTo>
                    <a:pt x="9" y="155"/>
                  </a:lnTo>
                  <a:lnTo>
                    <a:pt x="6" y="163"/>
                  </a:lnTo>
                  <a:lnTo>
                    <a:pt x="3" y="170"/>
                  </a:lnTo>
                  <a:lnTo>
                    <a:pt x="3" y="178"/>
                  </a:lnTo>
                  <a:lnTo>
                    <a:pt x="0" y="185"/>
                  </a:lnTo>
                  <a:lnTo>
                    <a:pt x="0" y="193"/>
                  </a:lnTo>
                  <a:lnTo>
                    <a:pt x="0" y="200"/>
                  </a:lnTo>
                  <a:lnTo>
                    <a:pt x="0" y="207"/>
                  </a:lnTo>
                  <a:lnTo>
                    <a:pt x="0" y="215"/>
                  </a:lnTo>
                  <a:lnTo>
                    <a:pt x="0" y="222"/>
                  </a:lnTo>
                  <a:lnTo>
                    <a:pt x="0" y="230"/>
                  </a:lnTo>
                  <a:lnTo>
                    <a:pt x="0" y="237"/>
                  </a:lnTo>
                  <a:lnTo>
                    <a:pt x="0" y="244"/>
                  </a:lnTo>
                  <a:lnTo>
                    <a:pt x="0" y="252"/>
                  </a:lnTo>
                  <a:lnTo>
                    <a:pt x="0" y="259"/>
                  </a:lnTo>
                  <a:lnTo>
                    <a:pt x="3" y="267"/>
                  </a:lnTo>
                  <a:lnTo>
                    <a:pt x="3" y="274"/>
                  </a:lnTo>
                  <a:lnTo>
                    <a:pt x="3" y="281"/>
                  </a:lnTo>
                  <a:lnTo>
                    <a:pt x="3" y="289"/>
                  </a:lnTo>
                  <a:lnTo>
                    <a:pt x="3" y="296"/>
                  </a:lnTo>
                  <a:lnTo>
                    <a:pt x="3" y="304"/>
                  </a:lnTo>
                  <a:lnTo>
                    <a:pt x="6" y="311"/>
                  </a:lnTo>
                  <a:lnTo>
                    <a:pt x="6" y="318"/>
                  </a:lnTo>
                  <a:lnTo>
                    <a:pt x="9" y="326"/>
                  </a:lnTo>
                  <a:lnTo>
                    <a:pt x="9" y="333"/>
                  </a:lnTo>
                  <a:lnTo>
                    <a:pt x="9" y="341"/>
                  </a:lnTo>
                  <a:lnTo>
                    <a:pt x="9" y="348"/>
                  </a:lnTo>
                  <a:lnTo>
                    <a:pt x="12" y="355"/>
                  </a:lnTo>
                  <a:lnTo>
                    <a:pt x="15" y="363"/>
                  </a:lnTo>
                  <a:lnTo>
                    <a:pt x="19" y="370"/>
                  </a:lnTo>
                  <a:lnTo>
                    <a:pt x="19" y="378"/>
                  </a:lnTo>
                </a:path>
              </a:pathLst>
            </a:custGeom>
            <a:solidFill>
              <a:srgbClr val="FFCC00"/>
            </a:solidFill>
            <a:ln w="25400" cap="rnd">
              <a:solidFill>
                <a:srgbClr val="FE9B03"/>
              </a:solidFill>
              <a:round/>
              <a:headEnd/>
              <a:tailEnd/>
            </a:ln>
          </p:spPr>
          <p:txBody>
            <a:bodyPr/>
            <a:lstStyle/>
            <a:p>
              <a:endParaRPr lang="en-US" dirty="0">
                <a:latin typeface="Arial" pitchFamily="34" charset="0"/>
              </a:endParaRPr>
            </a:p>
          </p:txBody>
        </p:sp>
        <p:sp>
          <p:nvSpPr>
            <p:cNvPr id="84002" name="Freeform 67"/>
            <p:cNvSpPr>
              <a:spLocks/>
            </p:cNvSpPr>
            <p:nvPr/>
          </p:nvSpPr>
          <p:spPr bwMode="auto">
            <a:xfrm>
              <a:off x="2516" y="2180"/>
              <a:ext cx="127" cy="129"/>
            </a:xfrm>
            <a:custGeom>
              <a:avLst/>
              <a:gdLst>
                <a:gd name="T0" fmla="*/ 0 w 127"/>
                <a:gd name="T1" fmla="*/ 128 h 129"/>
                <a:gd name="T2" fmla="*/ 10 w 127"/>
                <a:gd name="T3" fmla="*/ 128 h 129"/>
                <a:gd name="T4" fmla="*/ 15 w 127"/>
                <a:gd name="T5" fmla="*/ 119 h 129"/>
                <a:gd name="T6" fmla="*/ 24 w 127"/>
                <a:gd name="T7" fmla="*/ 119 h 129"/>
                <a:gd name="T8" fmla="*/ 34 w 127"/>
                <a:gd name="T9" fmla="*/ 111 h 129"/>
                <a:gd name="T10" fmla="*/ 44 w 127"/>
                <a:gd name="T11" fmla="*/ 107 h 129"/>
                <a:gd name="T12" fmla="*/ 48 w 127"/>
                <a:gd name="T13" fmla="*/ 98 h 129"/>
                <a:gd name="T14" fmla="*/ 58 w 127"/>
                <a:gd name="T15" fmla="*/ 98 h 129"/>
                <a:gd name="T16" fmla="*/ 63 w 127"/>
                <a:gd name="T17" fmla="*/ 90 h 129"/>
                <a:gd name="T18" fmla="*/ 68 w 127"/>
                <a:gd name="T19" fmla="*/ 81 h 129"/>
                <a:gd name="T20" fmla="*/ 78 w 127"/>
                <a:gd name="T21" fmla="*/ 73 h 129"/>
                <a:gd name="T22" fmla="*/ 78 w 127"/>
                <a:gd name="T23" fmla="*/ 64 h 129"/>
                <a:gd name="T24" fmla="*/ 87 w 127"/>
                <a:gd name="T25" fmla="*/ 60 h 129"/>
                <a:gd name="T26" fmla="*/ 87 w 127"/>
                <a:gd name="T27" fmla="*/ 51 h 129"/>
                <a:gd name="T28" fmla="*/ 87 w 127"/>
                <a:gd name="T29" fmla="*/ 43 h 129"/>
                <a:gd name="T30" fmla="*/ 92 w 127"/>
                <a:gd name="T31" fmla="*/ 34 h 129"/>
                <a:gd name="T32" fmla="*/ 102 w 127"/>
                <a:gd name="T33" fmla="*/ 30 h 129"/>
                <a:gd name="T34" fmla="*/ 102 w 127"/>
                <a:gd name="T35" fmla="*/ 21 h 129"/>
                <a:gd name="T36" fmla="*/ 107 w 127"/>
                <a:gd name="T37" fmla="*/ 13 h 129"/>
                <a:gd name="T38" fmla="*/ 107 w 127"/>
                <a:gd name="T39" fmla="*/ 4 h 129"/>
                <a:gd name="T40" fmla="*/ 116 w 127"/>
                <a:gd name="T41" fmla="*/ 0 h 129"/>
                <a:gd name="T42" fmla="*/ 116 w 127"/>
                <a:gd name="T43" fmla="*/ 9 h 129"/>
                <a:gd name="T44" fmla="*/ 116 w 127"/>
                <a:gd name="T45" fmla="*/ 17 h 129"/>
                <a:gd name="T46" fmla="*/ 121 w 127"/>
                <a:gd name="T47" fmla="*/ 26 h 129"/>
                <a:gd name="T48" fmla="*/ 121 w 127"/>
                <a:gd name="T49" fmla="*/ 34 h 129"/>
                <a:gd name="T50" fmla="*/ 121 w 127"/>
                <a:gd name="T51" fmla="*/ 43 h 129"/>
                <a:gd name="T52" fmla="*/ 126 w 127"/>
                <a:gd name="T53" fmla="*/ 51 h 129"/>
                <a:gd name="T54" fmla="*/ 126 w 127"/>
                <a:gd name="T55" fmla="*/ 60 h 129"/>
                <a:gd name="T56" fmla="*/ 126 w 127"/>
                <a:gd name="T57" fmla="*/ 68 h 129"/>
                <a:gd name="T58" fmla="*/ 126 w 127"/>
                <a:gd name="T59" fmla="*/ 77 h 129"/>
                <a:gd name="T60" fmla="*/ 126 w 127"/>
                <a:gd name="T61" fmla="*/ 85 h 129"/>
                <a:gd name="T62" fmla="*/ 121 w 127"/>
                <a:gd name="T63" fmla="*/ 94 h 129"/>
                <a:gd name="T64" fmla="*/ 111 w 127"/>
                <a:gd name="T65" fmla="*/ 94 h 129"/>
                <a:gd name="T66" fmla="*/ 107 w 127"/>
                <a:gd name="T67" fmla="*/ 102 h 129"/>
                <a:gd name="T68" fmla="*/ 97 w 127"/>
                <a:gd name="T69" fmla="*/ 107 h 129"/>
                <a:gd name="T70" fmla="*/ 87 w 127"/>
                <a:gd name="T71" fmla="*/ 111 h 129"/>
                <a:gd name="T72" fmla="*/ 78 w 127"/>
                <a:gd name="T73" fmla="*/ 115 h 129"/>
                <a:gd name="T74" fmla="*/ 68 w 127"/>
                <a:gd name="T75" fmla="*/ 115 h 129"/>
                <a:gd name="T76" fmla="*/ 58 w 127"/>
                <a:gd name="T77" fmla="*/ 115 h 129"/>
                <a:gd name="T78" fmla="*/ 48 w 127"/>
                <a:gd name="T79" fmla="*/ 115 h 129"/>
                <a:gd name="T80" fmla="*/ 39 w 127"/>
                <a:gd name="T81" fmla="*/ 115 h 129"/>
                <a:gd name="T82" fmla="*/ 29 w 127"/>
                <a:gd name="T83" fmla="*/ 119 h 129"/>
                <a:gd name="T84" fmla="*/ 19 w 127"/>
                <a:gd name="T85" fmla="*/ 124 h 129"/>
                <a:gd name="T86" fmla="*/ 10 w 127"/>
                <a:gd name="T87" fmla="*/ 128 h 129"/>
                <a:gd name="T88" fmla="*/ 0 w 127"/>
                <a:gd name="T89" fmla="*/ 128 h 129"/>
                <a:gd name="T90" fmla="*/ 63 w 127"/>
                <a:gd name="T91" fmla="*/ 98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9"/>
                <a:gd name="T140" fmla="*/ 127 w 127"/>
                <a:gd name="T141" fmla="*/ 129 h 1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9">
                  <a:moveTo>
                    <a:pt x="0" y="128"/>
                  </a:moveTo>
                  <a:lnTo>
                    <a:pt x="10" y="128"/>
                  </a:lnTo>
                  <a:lnTo>
                    <a:pt x="15" y="119"/>
                  </a:lnTo>
                  <a:lnTo>
                    <a:pt x="24" y="119"/>
                  </a:lnTo>
                  <a:lnTo>
                    <a:pt x="34" y="111"/>
                  </a:lnTo>
                  <a:lnTo>
                    <a:pt x="44" y="107"/>
                  </a:lnTo>
                  <a:lnTo>
                    <a:pt x="48" y="98"/>
                  </a:lnTo>
                  <a:lnTo>
                    <a:pt x="58" y="98"/>
                  </a:lnTo>
                  <a:lnTo>
                    <a:pt x="63" y="90"/>
                  </a:lnTo>
                  <a:lnTo>
                    <a:pt x="68" y="81"/>
                  </a:lnTo>
                  <a:lnTo>
                    <a:pt x="78" y="73"/>
                  </a:lnTo>
                  <a:lnTo>
                    <a:pt x="78" y="64"/>
                  </a:lnTo>
                  <a:lnTo>
                    <a:pt x="87" y="60"/>
                  </a:lnTo>
                  <a:lnTo>
                    <a:pt x="87" y="51"/>
                  </a:lnTo>
                  <a:lnTo>
                    <a:pt x="87" y="43"/>
                  </a:lnTo>
                  <a:lnTo>
                    <a:pt x="92" y="34"/>
                  </a:lnTo>
                  <a:lnTo>
                    <a:pt x="102" y="30"/>
                  </a:lnTo>
                  <a:lnTo>
                    <a:pt x="102" y="21"/>
                  </a:lnTo>
                  <a:lnTo>
                    <a:pt x="107" y="13"/>
                  </a:lnTo>
                  <a:lnTo>
                    <a:pt x="107" y="4"/>
                  </a:lnTo>
                  <a:lnTo>
                    <a:pt x="116" y="0"/>
                  </a:lnTo>
                  <a:lnTo>
                    <a:pt x="116" y="9"/>
                  </a:lnTo>
                  <a:lnTo>
                    <a:pt x="116" y="17"/>
                  </a:lnTo>
                  <a:lnTo>
                    <a:pt x="121" y="26"/>
                  </a:lnTo>
                  <a:lnTo>
                    <a:pt x="121" y="34"/>
                  </a:lnTo>
                  <a:lnTo>
                    <a:pt x="121" y="43"/>
                  </a:lnTo>
                  <a:lnTo>
                    <a:pt x="126" y="51"/>
                  </a:lnTo>
                  <a:lnTo>
                    <a:pt x="126" y="60"/>
                  </a:lnTo>
                  <a:lnTo>
                    <a:pt x="126" y="68"/>
                  </a:lnTo>
                  <a:lnTo>
                    <a:pt x="126" y="77"/>
                  </a:lnTo>
                  <a:lnTo>
                    <a:pt x="126" y="85"/>
                  </a:lnTo>
                  <a:lnTo>
                    <a:pt x="121" y="94"/>
                  </a:lnTo>
                  <a:lnTo>
                    <a:pt x="111" y="94"/>
                  </a:lnTo>
                  <a:lnTo>
                    <a:pt x="107" y="102"/>
                  </a:lnTo>
                  <a:lnTo>
                    <a:pt x="97" y="107"/>
                  </a:lnTo>
                  <a:lnTo>
                    <a:pt x="87" y="111"/>
                  </a:lnTo>
                  <a:lnTo>
                    <a:pt x="78" y="115"/>
                  </a:lnTo>
                  <a:lnTo>
                    <a:pt x="68" y="115"/>
                  </a:lnTo>
                  <a:lnTo>
                    <a:pt x="58" y="115"/>
                  </a:lnTo>
                  <a:lnTo>
                    <a:pt x="48" y="115"/>
                  </a:lnTo>
                  <a:lnTo>
                    <a:pt x="39" y="115"/>
                  </a:lnTo>
                  <a:lnTo>
                    <a:pt x="29" y="119"/>
                  </a:lnTo>
                  <a:lnTo>
                    <a:pt x="19" y="124"/>
                  </a:lnTo>
                  <a:lnTo>
                    <a:pt x="10" y="128"/>
                  </a:lnTo>
                  <a:lnTo>
                    <a:pt x="0" y="128"/>
                  </a:lnTo>
                  <a:lnTo>
                    <a:pt x="63" y="98"/>
                  </a:lnTo>
                </a:path>
              </a:pathLst>
            </a:custGeom>
            <a:solidFill>
              <a:srgbClr val="FF3300"/>
            </a:solidFill>
            <a:ln w="25400" cap="rnd">
              <a:solidFill>
                <a:srgbClr val="FFCC00"/>
              </a:solidFill>
              <a:round/>
              <a:headEnd/>
              <a:tailEnd/>
            </a:ln>
          </p:spPr>
          <p:txBody>
            <a:bodyPr/>
            <a:lstStyle/>
            <a:p>
              <a:endParaRPr lang="en-US" dirty="0">
                <a:latin typeface="Arial" pitchFamily="34" charset="0"/>
              </a:endParaRPr>
            </a:p>
          </p:txBody>
        </p:sp>
      </p:grpSp>
      <p:sp>
        <p:nvSpPr>
          <p:cNvPr id="83995" name="Freeform 68"/>
          <p:cNvSpPr>
            <a:spLocks/>
          </p:cNvSpPr>
          <p:nvPr/>
        </p:nvSpPr>
        <p:spPr bwMode="auto">
          <a:xfrm>
            <a:off x="4156075" y="2209800"/>
            <a:ext cx="1296988" cy="635000"/>
          </a:xfrm>
          <a:custGeom>
            <a:avLst/>
            <a:gdLst>
              <a:gd name="T0" fmla="*/ 2147483647 w 857"/>
              <a:gd name="T1" fmla="*/ 2147483647 h 434"/>
              <a:gd name="T2" fmla="*/ 2147483647 w 857"/>
              <a:gd name="T3" fmla="*/ 2147483647 h 434"/>
              <a:gd name="T4" fmla="*/ 2147483647 w 857"/>
              <a:gd name="T5" fmla="*/ 2147483647 h 434"/>
              <a:gd name="T6" fmla="*/ 2147483647 w 857"/>
              <a:gd name="T7" fmla="*/ 2147483647 h 434"/>
              <a:gd name="T8" fmla="*/ 2147483647 w 857"/>
              <a:gd name="T9" fmla="*/ 2147483647 h 434"/>
              <a:gd name="T10" fmla="*/ 2147483647 w 857"/>
              <a:gd name="T11" fmla="*/ 2147483647 h 434"/>
              <a:gd name="T12" fmla="*/ 2147483647 w 857"/>
              <a:gd name="T13" fmla="*/ 2147483647 h 434"/>
              <a:gd name="T14" fmla="*/ 2147483647 w 857"/>
              <a:gd name="T15" fmla="*/ 0 h 434"/>
              <a:gd name="T16" fmla="*/ 2147483647 w 857"/>
              <a:gd name="T17" fmla="*/ 2147483647 h 434"/>
              <a:gd name="T18" fmla="*/ 2147483647 w 857"/>
              <a:gd name="T19" fmla="*/ 2147483647 h 434"/>
              <a:gd name="T20" fmla="*/ 2147483647 w 857"/>
              <a:gd name="T21" fmla="*/ 2147483647 h 434"/>
              <a:gd name="T22" fmla="*/ 2147483647 w 857"/>
              <a:gd name="T23" fmla="*/ 2147483647 h 434"/>
              <a:gd name="T24" fmla="*/ 0 w 857"/>
              <a:gd name="T25" fmla="*/ 2147483647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7"/>
              <a:gd name="T40" fmla="*/ 0 h 434"/>
              <a:gd name="T41" fmla="*/ 857 w 857"/>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7" h="434">
                <a:moveTo>
                  <a:pt x="760" y="434"/>
                </a:moveTo>
                <a:cubicBezTo>
                  <a:pt x="787" y="409"/>
                  <a:pt x="814" y="385"/>
                  <a:pt x="830" y="356"/>
                </a:cubicBezTo>
                <a:cubicBezTo>
                  <a:pt x="846" y="327"/>
                  <a:pt x="857" y="293"/>
                  <a:pt x="854" y="258"/>
                </a:cubicBezTo>
                <a:cubicBezTo>
                  <a:pt x="851" y="223"/>
                  <a:pt x="837" y="179"/>
                  <a:pt x="814" y="148"/>
                </a:cubicBezTo>
                <a:cubicBezTo>
                  <a:pt x="791" y="117"/>
                  <a:pt x="751" y="90"/>
                  <a:pt x="718" y="70"/>
                </a:cubicBezTo>
                <a:cubicBezTo>
                  <a:pt x="685" y="50"/>
                  <a:pt x="640" y="37"/>
                  <a:pt x="614" y="28"/>
                </a:cubicBezTo>
                <a:cubicBezTo>
                  <a:pt x="588" y="19"/>
                  <a:pt x="587" y="19"/>
                  <a:pt x="560" y="14"/>
                </a:cubicBezTo>
                <a:cubicBezTo>
                  <a:pt x="533" y="9"/>
                  <a:pt x="485" y="0"/>
                  <a:pt x="450" y="0"/>
                </a:cubicBezTo>
                <a:cubicBezTo>
                  <a:pt x="415" y="0"/>
                  <a:pt x="382" y="6"/>
                  <a:pt x="352" y="12"/>
                </a:cubicBezTo>
                <a:cubicBezTo>
                  <a:pt x="322" y="18"/>
                  <a:pt x="295" y="23"/>
                  <a:pt x="268" y="34"/>
                </a:cubicBezTo>
                <a:cubicBezTo>
                  <a:pt x="241" y="45"/>
                  <a:pt x="217" y="55"/>
                  <a:pt x="188" y="76"/>
                </a:cubicBezTo>
                <a:cubicBezTo>
                  <a:pt x="159" y="97"/>
                  <a:pt x="125" y="125"/>
                  <a:pt x="94" y="158"/>
                </a:cubicBezTo>
                <a:cubicBezTo>
                  <a:pt x="63" y="191"/>
                  <a:pt x="31" y="233"/>
                  <a:pt x="0" y="276"/>
                </a:cubicBezTo>
              </a:path>
            </a:pathLst>
          </a:custGeom>
          <a:noFill/>
          <a:ln w="28575">
            <a:solidFill>
              <a:schemeClr val="tx1"/>
            </a:solidFill>
            <a:round/>
            <a:headEnd/>
            <a:tailEnd type="triangle" w="med" len="med"/>
          </a:ln>
        </p:spPr>
        <p:txBody>
          <a:bodyPr wrap="none" anchor="ctr"/>
          <a:lstStyle/>
          <a:p>
            <a:endParaRPr lang="en-US" dirty="0">
              <a:latin typeface="Arial"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Art of Multiprocessor Programming</a:t>
            </a:r>
          </a:p>
        </p:txBody>
      </p:sp>
      <p:sp>
        <p:nvSpPr>
          <p:cNvPr id="84995" name="Slide Number Placeholder 4"/>
          <p:cNvSpPr>
            <a:spLocks noGrp="1"/>
          </p:cNvSpPr>
          <p:nvPr>
            <p:ph type="sldNum" sz="quarter" idx="11"/>
          </p:nvPr>
        </p:nvSpPr>
        <p:spPr>
          <a:noFill/>
        </p:spPr>
        <p:txBody>
          <a:bodyPr/>
          <a:lstStyle/>
          <a:p>
            <a:fld id="{C0220B7A-B032-4A51-90D4-07CEB0EE2570}" type="slidenum">
              <a:rPr lang="x-none" smtClean="0">
                <a:cs typeface="Arial" pitchFamily="34" charset="0"/>
              </a:rPr>
              <a:pPr/>
              <a:t>86</a:t>
            </a:fld>
            <a:endParaRPr lang="en-US" smtClean="0">
              <a:cs typeface="Arial" pitchFamily="34" charset="0"/>
            </a:endParaRPr>
          </a:p>
        </p:txBody>
      </p:sp>
      <p:sp>
        <p:nvSpPr>
          <p:cNvPr id="84996" name="Rectangle 3"/>
          <p:cNvSpPr>
            <a:spLocks noGrp="1" noChangeArrowheads="1"/>
          </p:cNvSpPr>
          <p:nvPr>
            <p:ph type="title"/>
          </p:nvPr>
        </p:nvSpPr>
        <p:spPr/>
        <p:txBody>
          <a:bodyPr/>
          <a:lstStyle/>
          <a:p>
            <a:r>
              <a:rPr lang="en-US" smtClean="0"/>
              <a:t>Exponential Backoff Lock</a:t>
            </a:r>
          </a:p>
        </p:txBody>
      </p:sp>
      <p:sp>
        <p:nvSpPr>
          <p:cNvPr id="84997" name="Text Box 4"/>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tx1"/>
                </a:solidFill>
                <a:latin typeface="Courier New" pitchFamily="49" charset="0"/>
                <a:cs typeface="Courier New" pitchFamily="49" charset="0"/>
              </a:rPr>
              <a:t>public class </a:t>
            </a:r>
            <a:r>
              <a:rPr lang="en-US" sz="2400" dirty="0" err="1">
                <a:latin typeface="Courier New" pitchFamily="49" charset="0"/>
              </a:rPr>
              <a:t>Backoff</a:t>
            </a:r>
            <a:r>
              <a:rPr lang="en-US" b="0" dirty="0">
                <a:latin typeface="Arial" pitchFamily="34" charset="0"/>
              </a:rPr>
              <a:t> </a:t>
            </a:r>
            <a:r>
              <a:rPr lang="en-US" sz="2400" dirty="0">
                <a:solidFill>
                  <a:schemeClr val="tx1"/>
                </a:solidFill>
                <a:latin typeface="Courier New" pitchFamily="49" charset="0"/>
                <a:cs typeface="Courier New" pitchFamily="49" charset="0"/>
              </a:rPr>
              <a:t>implements</a:t>
            </a:r>
            <a:r>
              <a:rPr lang="en-US" sz="2400" dirty="0">
                <a:solidFill>
                  <a:srgbClr val="6666FF"/>
                </a:solidFill>
                <a:latin typeface="Courier New" pitchFamily="49" charset="0"/>
                <a:cs typeface="Courier New" pitchFamily="49" charset="0"/>
              </a:rPr>
              <a:t> </a:t>
            </a:r>
            <a:r>
              <a:rPr lang="en-US" sz="2400" dirty="0">
                <a:latin typeface="Courier New" pitchFamily="49" charset="0"/>
              </a:rPr>
              <a:t>lock {</a:t>
            </a:r>
            <a:r>
              <a:rPr lang="en-US" b="0" dirty="0">
                <a:latin typeface="Arial" pitchFamily="34" charset="0"/>
              </a:rPr>
              <a:t> </a:t>
            </a:r>
            <a:endParaRPr lang="en-US" sz="2400" dirty="0">
              <a:solidFill>
                <a:srgbClr val="6666FF"/>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tx1"/>
                </a:solidFill>
                <a:latin typeface="Courier New" pitchFamily="49" charset="0"/>
                <a:cs typeface="Courier New" pitchFamily="49" charset="0"/>
              </a:rPr>
              <a:t> public void </a:t>
            </a:r>
            <a:r>
              <a:rPr lang="en-US" sz="2400" dirty="0">
                <a:latin typeface="Courier New" pitchFamily="49" charset="0"/>
              </a:rPr>
              <a:t>lock() {</a:t>
            </a:r>
          </a:p>
          <a:p>
            <a:pPr algn="l" eaLnBrk="1" hangingPunct="1">
              <a:lnSpc>
                <a:spcPct val="70000"/>
              </a:lnSpc>
              <a:spcBef>
                <a:spcPct val="30000"/>
              </a:spcBef>
            </a:pPr>
            <a:r>
              <a:rPr lang="en-US" sz="2400" dirty="0">
                <a:latin typeface="Courier New" pitchFamily="49" charset="0"/>
              </a:rPr>
              <a:t>  </a:t>
            </a:r>
            <a:r>
              <a:rPr lang="en-US" sz="2400" dirty="0" err="1">
                <a:solidFill>
                  <a:schemeClr val="tx1"/>
                </a:solidFill>
                <a:latin typeface="Courier New" pitchFamily="49" charset="0"/>
              </a:rPr>
              <a:t>int</a:t>
            </a:r>
            <a:r>
              <a:rPr lang="en-US" sz="2400" dirty="0">
                <a:latin typeface="Courier New" pitchFamily="49" charset="0"/>
              </a:rPr>
              <a:t> delay = MIN_DELAY;</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a:solidFill>
                  <a:schemeClr val="tx1"/>
                </a:solidFill>
                <a:latin typeface="Courier New" pitchFamily="49" charset="0"/>
              </a:rPr>
              <a:t>true</a:t>
            </a:r>
            <a:r>
              <a:rPr lang="en-US" sz="2400" dirty="0">
                <a:latin typeface="Courier New" pitchFamily="49" charset="0"/>
              </a:rPr>
              <a:t>) {</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state.get</a:t>
            </a:r>
            <a:r>
              <a:rPr lang="en-US" sz="2400" dirty="0">
                <a:latin typeface="Courier New" pitchFamily="49" charset="0"/>
              </a:rPr>
              <a:t>()) {}</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lock.getAndSet</a:t>
            </a:r>
            <a:r>
              <a:rPr lang="en-US" sz="2400" dirty="0">
                <a:latin typeface="Courier New" pitchFamily="49" charset="0"/>
              </a:rPr>
              <a:t>(true))</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return</a:t>
            </a:r>
            <a:r>
              <a:rPr lang="en-US" sz="2400" dirty="0">
                <a:latin typeface="Courier New" pitchFamily="49" charset="0"/>
              </a:rPr>
              <a:t>;</a:t>
            </a:r>
          </a:p>
          <a:p>
            <a:pPr algn="l" eaLnBrk="1" hangingPunct="1">
              <a:lnSpc>
                <a:spcPct val="70000"/>
              </a:lnSpc>
              <a:spcBef>
                <a:spcPct val="30000"/>
              </a:spcBef>
            </a:pPr>
            <a:r>
              <a:rPr lang="en-US" sz="2400" dirty="0">
                <a:latin typeface="Courier New" pitchFamily="49" charset="0"/>
              </a:rPr>
              <a:t>   sleep(random() % delay);</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(delay &lt; MAX_DELAY)</a:t>
            </a:r>
          </a:p>
          <a:p>
            <a:pPr algn="l" eaLnBrk="1" hangingPunct="1">
              <a:lnSpc>
                <a:spcPct val="70000"/>
              </a:lnSpc>
              <a:spcBef>
                <a:spcPct val="30000"/>
              </a:spcBef>
            </a:pPr>
            <a:r>
              <a:rPr lang="en-US" sz="2400" dirty="0">
                <a:latin typeface="Courier New" pitchFamily="49" charset="0"/>
              </a:rPr>
              <a:t>    delay = 2 * delay;</a:t>
            </a:r>
          </a:p>
          <a:p>
            <a:pPr algn="l" eaLnBrk="1" hangingPunct="1">
              <a:lnSpc>
                <a:spcPct val="70000"/>
              </a:lnSpc>
              <a:spcBef>
                <a:spcPct val="30000"/>
              </a:spcBef>
            </a:pPr>
            <a:r>
              <a:rPr lang="en-US" sz="2400" dirty="0">
                <a:latin typeface="Courier New" pitchFamily="49" charset="0"/>
              </a:rPr>
              <a:t> }}}  </a:t>
            </a:r>
            <a:endParaRPr lang="en-US" sz="2400" dirty="0">
              <a:solidFill>
                <a:srgbClr val="6666FF"/>
              </a:solidFill>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Art of Multiprocessor Programming</a:t>
            </a:r>
          </a:p>
        </p:txBody>
      </p:sp>
      <p:sp>
        <p:nvSpPr>
          <p:cNvPr id="86019" name="Slide Number Placeholder 4"/>
          <p:cNvSpPr>
            <a:spLocks noGrp="1"/>
          </p:cNvSpPr>
          <p:nvPr>
            <p:ph type="sldNum" sz="quarter" idx="11"/>
          </p:nvPr>
        </p:nvSpPr>
        <p:spPr>
          <a:noFill/>
        </p:spPr>
        <p:txBody>
          <a:bodyPr/>
          <a:lstStyle/>
          <a:p>
            <a:fld id="{55BFBF89-E522-4C92-801E-32E894704DF9}" type="slidenum">
              <a:rPr lang="x-none" smtClean="0">
                <a:cs typeface="Arial" pitchFamily="34" charset="0"/>
              </a:rPr>
              <a:pPr/>
              <a:t>87</a:t>
            </a:fld>
            <a:endParaRPr lang="en-US" smtClean="0">
              <a:cs typeface="Arial" pitchFamily="34" charset="0"/>
            </a:endParaRPr>
          </a:p>
        </p:txBody>
      </p:sp>
      <p:sp>
        <p:nvSpPr>
          <p:cNvPr id="86020" name="Rectangle 3"/>
          <p:cNvSpPr>
            <a:spLocks noGrp="1" noChangeArrowheads="1"/>
          </p:cNvSpPr>
          <p:nvPr>
            <p:ph type="title"/>
          </p:nvPr>
        </p:nvSpPr>
        <p:spPr/>
        <p:txBody>
          <a:bodyPr/>
          <a:lstStyle/>
          <a:p>
            <a:r>
              <a:rPr lang="en-US" smtClean="0"/>
              <a:t>Exponential Backoff Lock</a:t>
            </a:r>
          </a:p>
        </p:txBody>
      </p:sp>
      <p:sp>
        <p:nvSpPr>
          <p:cNvPr id="86021" name="Text Box 4"/>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rPr>
              <a:t>Backoff</a:t>
            </a:r>
            <a:r>
              <a:rPr lang="en-US" b="0" dirty="0">
                <a:solidFill>
                  <a:schemeClr val="folHlink"/>
                </a:solidFill>
                <a:latin typeface="Arial" pitchFamily="34" charset="0"/>
              </a:rPr>
              <a:t> </a:t>
            </a:r>
            <a:r>
              <a:rPr lang="en-US" sz="2400" dirty="0">
                <a:solidFill>
                  <a:schemeClr val="folHlink"/>
                </a:solidFill>
                <a:latin typeface="Courier New" pitchFamily="49" charset="0"/>
                <a:cs typeface="Courier New" pitchFamily="49" charset="0"/>
              </a:rPr>
              <a:t>implements </a:t>
            </a:r>
            <a:r>
              <a:rPr lang="en-US" sz="2400" dirty="0">
                <a:solidFill>
                  <a:schemeClr val="folHlink"/>
                </a:solidFill>
                <a:latin typeface="Courier New" pitchFamily="49" charset="0"/>
              </a:rPr>
              <a:t>lock {</a:t>
            </a:r>
            <a:r>
              <a:rPr lang="en-US" b="0" dirty="0">
                <a:solidFill>
                  <a:schemeClr val="folHlink"/>
                </a:solidFill>
                <a:latin typeface="Arial" pitchFamily="34" charset="0"/>
              </a:rPr>
              <a:t> </a:t>
            </a:r>
            <a:endParaRPr lang="en-US" sz="2400" dirty="0">
              <a:solidFill>
                <a:schemeClr val="folHlink"/>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 public void </a:t>
            </a:r>
            <a:r>
              <a:rPr lang="en-US" sz="2400" dirty="0">
                <a:solidFill>
                  <a:schemeClr val="folHlink"/>
                </a:solidFill>
                <a:latin typeface="Courier New" pitchFamily="49" charset="0"/>
              </a:rPr>
              <a:t>lock() {</a:t>
            </a:r>
          </a:p>
          <a:p>
            <a:pPr algn="l" eaLnBrk="1" hangingPunct="1">
              <a:lnSpc>
                <a:spcPct val="70000"/>
              </a:lnSpc>
              <a:spcBef>
                <a:spcPct val="30000"/>
              </a:spcBef>
            </a:pPr>
            <a:r>
              <a:rPr lang="en-US" sz="2400" dirty="0">
                <a:latin typeface="Courier New" pitchFamily="49" charset="0"/>
              </a:rPr>
              <a:t>  </a:t>
            </a:r>
            <a:r>
              <a:rPr lang="en-US" sz="2400" dirty="0" err="1">
                <a:solidFill>
                  <a:schemeClr val="tx1"/>
                </a:solidFill>
                <a:latin typeface="Courier New" pitchFamily="49" charset="0"/>
              </a:rPr>
              <a:t>int</a:t>
            </a:r>
            <a:r>
              <a:rPr lang="en-US" sz="2400" dirty="0">
                <a:latin typeface="Courier New" pitchFamily="49" charset="0"/>
              </a:rPr>
              <a:t> delay = MIN_DELAY;</a:t>
            </a:r>
          </a:p>
          <a:p>
            <a:pPr algn="l" eaLnBrk="1" hangingPunct="1">
              <a:lnSpc>
                <a:spcPct val="70000"/>
              </a:lnSpc>
              <a:spcBef>
                <a:spcPct val="30000"/>
              </a:spcBef>
            </a:pPr>
            <a:r>
              <a:rPr lang="en-US" sz="2400" dirty="0">
                <a:latin typeface="Courier New" pitchFamily="49" charset="0"/>
              </a:rPr>
              <a:t>  </a:t>
            </a:r>
            <a:r>
              <a:rPr lang="en-US" sz="2400" dirty="0">
                <a:solidFill>
                  <a:schemeClr val="folHlink"/>
                </a:solidFill>
                <a:latin typeface="Courier New" pitchFamily="49" charset="0"/>
              </a:rPr>
              <a:t>while (true) {</a:t>
            </a:r>
          </a:p>
          <a:p>
            <a:pPr algn="l" eaLnBrk="1" hangingPunct="1">
              <a:lnSpc>
                <a:spcPct val="70000"/>
              </a:lnSpc>
              <a:spcBef>
                <a:spcPct val="3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state.get</a:t>
            </a:r>
            <a:r>
              <a:rPr lang="en-US" sz="2400" dirty="0">
                <a:solidFill>
                  <a:schemeClr val="folHlink"/>
                </a:solidFill>
                <a:latin typeface="Courier New" pitchFamily="49" charset="0"/>
              </a:rPr>
              <a:t>()) {}</a:t>
            </a:r>
          </a:p>
          <a:p>
            <a:pPr algn="l" eaLnBrk="1" hangingPunct="1">
              <a:lnSpc>
                <a:spcPct val="70000"/>
              </a:lnSpc>
              <a:spcBef>
                <a:spcPct val="3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lock.getAndSet</a:t>
            </a:r>
            <a:r>
              <a:rPr lang="en-US" sz="2400" dirty="0">
                <a:solidFill>
                  <a:schemeClr val="folHlink"/>
                </a:solidFill>
                <a:latin typeface="Courier New" pitchFamily="49" charset="0"/>
              </a:rPr>
              <a:t>(true))</a:t>
            </a:r>
          </a:p>
          <a:p>
            <a:pPr algn="l" eaLnBrk="1" hangingPunct="1">
              <a:lnSpc>
                <a:spcPct val="70000"/>
              </a:lnSpc>
              <a:spcBef>
                <a:spcPct val="30000"/>
              </a:spcBef>
            </a:pPr>
            <a:r>
              <a:rPr lang="en-US" sz="2400" dirty="0">
                <a:solidFill>
                  <a:schemeClr val="folHlink"/>
                </a:solidFill>
                <a:latin typeface="Courier New" pitchFamily="49" charset="0"/>
              </a:rPr>
              <a:t>    return;</a:t>
            </a:r>
          </a:p>
          <a:p>
            <a:pPr algn="l" eaLnBrk="1" hangingPunct="1">
              <a:lnSpc>
                <a:spcPct val="70000"/>
              </a:lnSpc>
              <a:spcBef>
                <a:spcPct val="30000"/>
              </a:spcBef>
            </a:pPr>
            <a:r>
              <a:rPr lang="en-US" sz="2400" dirty="0">
                <a:solidFill>
                  <a:schemeClr val="folHlink"/>
                </a:solidFill>
                <a:latin typeface="Courier New" pitchFamily="49" charset="0"/>
              </a:rPr>
              <a:t>   sleep(random() % delay);</a:t>
            </a:r>
          </a:p>
          <a:p>
            <a:pPr algn="l" eaLnBrk="1" hangingPunct="1">
              <a:lnSpc>
                <a:spcPct val="70000"/>
              </a:lnSpc>
              <a:spcBef>
                <a:spcPct val="30000"/>
              </a:spcBef>
            </a:pPr>
            <a:r>
              <a:rPr lang="en-US" sz="2400" dirty="0">
                <a:solidFill>
                  <a:schemeClr val="folHlink"/>
                </a:solidFill>
                <a:latin typeface="Courier New" pitchFamily="49" charset="0"/>
              </a:rPr>
              <a:t>   if (delay &lt; MAX_DELAY)</a:t>
            </a:r>
          </a:p>
          <a:p>
            <a:pPr algn="l" eaLnBrk="1" hangingPunct="1">
              <a:lnSpc>
                <a:spcPct val="70000"/>
              </a:lnSpc>
              <a:spcBef>
                <a:spcPct val="30000"/>
              </a:spcBef>
            </a:pPr>
            <a:r>
              <a:rPr lang="en-US" sz="2400" dirty="0">
                <a:solidFill>
                  <a:schemeClr val="folHlink"/>
                </a:solidFill>
                <a:latin typeface="Courier New" pitchFamily="49" charset="0"/>
              </a:rPr>
              <a:t>    delay = 2 * delay;</a:t>
            </a:r>
          </a:p>
          <a:p>
            <a:pPr algn="l" eaLnBrk="1" hangingPunct="1">
              <a:lnSpc>
                <a:spcPct val="70000"/>
              </a:lnSpc>
              <a:spcBef>
                <a:spcPct val="30000"/>
              </a:spcBef>
            </a:pPr>
            <a:r>
              <a:rPr lang="en-US" sz="2400" dirty="0">
                <a:solidFill>
                  <a:schemeClr val="folHlink"/>
                </a:solidFill>
                <a:latin typeface="Courier New" pitchFamily="49" charset="0"/>
              </a:rPr>
              <a:t> }}}  </a:t>
            </a:r>
            <a:endParaRPr lang="en-US" sz="2400" dirty="0">
              <a:solidFill>
                <a:schemeClr val="folHlink"/>
              </a:solidFill>
              <a:latin typeface="Courier New" pitchFamily="49" charset="0"/>
              <a:cs typeface="Courier New" pitchFamily="49" charset="0"/>
            </a:endParaRPr>
          </a:p>
        </p:txBody>
      </p:sp>
      <p:sp>
        <p:nvSpPr>
          <p:cNvPr id="86022" name="AutoShape 5"/>
          <p:cNvSpPr>
            <a:spLocks noChangeArrowheads="1"/>
          </p:cNvSpPr>
          <p:nvPr/>
        </p:nvSpPr>
        <p:spPr bwMode="auto">
          <a:xfrm>
            <a:off x="1108075" y="2816225"/>
            <a:ext cx="5037138" cy="400050"/>
          </a:xfrm>
          <a:prstGeom prst="wedgeRoundRectCallout">
            <a:avLst>
              <a:gd name="adj1" fmla="val 49213"/>
              <a:gd name="adj2" fmla="val 574208"/>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86023" name="Text Box 6"/>
          <p:cNvSpPr txBox="1">
            <a:spLocks noChangeArrowheads="1"/>
          </p:cNvSpPr>
          <p:nvPr/>
        </p:nvSpPr>
        <p:spPr bwMode="auto">
          <a:xfrm>
            <a:off x="4432609" y="5462588"/>
            <a:ext cx="3874779" cy="584775"/>
          </a:xfrm>
          <a:prstGeom prst="rect">
            <a:avLst/>
          </a:prstGeom>
          <a:no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Fix minimum delay</a:t>
            </a:r>
          </a:p>
        </p:txBody>
      </p:sp>
      <p:pic>
        <p:nvPicPr>
          <p:cNvPr id="86024" name="Picture 9"/>
          <p:cNvPicPr>
            <a:picLocks noChangeAspect="1" noChangeArrowheads="1"/>
          </p:cNvPicPr>
          <p:nvPr/>
        </p:nvPicPr>
        <p:blipFill>
          <a:blip r:embed="rId3" cstate="print"/>
          <a:srcRect/>
          <a:stretch>
            <a:fillRect/>
          </a:stretch>
        </p:blipFill>
        <p:spPr bwMode="auto">
          <a:xfrm>
            <a:off x="655638" y="6157913"/>
            <a:ext cx="587375" cy="587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Art of Multiprocessor Programming</a:t>
            </a:r>
          </a:p>
        </p:txBody>
      </p:sp>
      <p:sp>
        <p:nvSpPr>
          <p:cNvPr id="87043" name="Slide Number Placeholder 4"/>
          <p:cNvSpPr>
            <a:spLocks noGrp="1"/>
          </p:cNvSpPr>
          <p:nvPr>
            <p:ph type="sldNum" sz="quarter" idx="11"/>
          </p:nvPr>
        </p:nvSpPr>
        <p:spPr>
          <a:noFill/>
        </p:spPr>
        <p:txBody>
          <a:bodyPr/>
          <a:lstStyle/>
          <a:p>
            <a:fld id="{531A2559-5E1D-47A9-9EA6-1C312195D644}" type="slidenum">
              <a:rPr lang="x-none" smtClean="0">
                <a:cs typeface="Arial" pitchFamily="34" charset="0"/>
              </a:rPr>
              <a:pPr/>
              <a:t>88</a:t>
            </a:fld>
            <a:endParaRPr lang="en-US" smtClean="0">
              <a:cs typeface="Arial" pitchFamily="34" charset="0"/>
            </a:endParaRPr>
          </a:p>
        </p:txBody>
      </p:sp>
      <p:sp>
        <p:nvSpPr>
          <p:cNvPr id="87044" name="Rectangle 3"/>
          <p:cNvSpPr>
            <a:spLocks noGrp="1" noChangeArrowheads="1"/>
          </p:cNvSpPr>
          <p:nvPr>
            <p:ph type="title"/>
          </p:nvPr>
        </p:nvSpPr>
        <p:spPr/>
        <p:txBody>
          <a:bodyPr/>
          <a:lstStyle/>
          <a:p>
            <a:r>
              <a:rPr lang="en-US" smtClean="0"/>
              <a:t>Exponential Backoff Lock</a:t>
            </a:r>
          </a:p>
        </p:txBody>
      </p:sp>
      <p:sp>
        <p:nvSpPr>
          <p:cNvPr id="87045" name="Text Box 4"/>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rPr>
              <a:t>Backoff</a:t>
            </a:r>
            <a:r>
              <a:rPr lang="en-US" b="0" dirty="0">
                <a:solidFill>
                  <a:schemeClr val="folHlink"/>
                </a:solidFill>
                <a:latin typeface="Arial" pitchFamily="34" charset="0"/>
              </a:rPr>
              <a:t> </a:t>
            </a:r>
            <a:r>
              <a:rPr lang="en-US" sz="2400" dirty="0">
                <a:solidFill>
                  <a:schemeClr val="folHlink"/>
                </a:solidFill>
                <a:latin typeface="Courier New" pitchFamily="49" charset="0"/>
                <a:cs typeface="Courier New" pitchFamily="49" charset="0"/>
              </a:rPr>
              <a:t>implements </a:t>
            </a:r>
            <a:r>
              <a:rPr lang="en-US" sz="2400" dirty="0">
                <a:solidFill>
                  <a:schemeClr val="folHlink"/>
                </a:solidFill>
                <a:latin typeface="Courier New" pitchFamily="49" charset="0"/>
              </a:rPr>
              <a:t>lock {</a:t>
            </a:r>
            <a:r>
              <a:rPr lang="en-US" b="0" dirty="0">
                <a:solidFill>
                  <a:schemeClr val="folHlink"/>
                </a:solidFill>
                <a:latin typeface="Arial" pitchFamily="34" charset="0"/>
              </a:rPr>
              <a:t> </a:t>
            </a:r>
            <a:endParaRPr lang="en-US" sz="2400" dirty="0">
              <a:solidFill>
                <a:schemeClr val="folHlink"/>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 public void </a:t>
            </a:r>
            <a:r>
              <a:rPr lang="en-US" sz="2400" dirty="0">
                <a:solidFill>
                  <a:schemeClr val="folHlink"/>
                </a:solidFill>
                <a:latin typeface="Courier New" pitchFamily="49" charset="0"/>
              </a:rPr>
              <a:t>lock() {</a:t>
            </a:r>
          </a:p>
          <a:p>
            <a:pPr algn="l" eaLnBrk="1" hangingPunct="1">
              <a:lnSpc>
                <a:spcPct val="70000"/>
              </a:lnSpc>
              <a:spcBef>
                <a:spcPct val="3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int</a:t>
            </a:r>
            <a:r>
              <a:rPr lang="en-US" sz="2400" dirty="0">
                <a:solidFill>
                  <a:schemeClr val="folHlink"/>
                </a:solidFill>
                <a:latin typeface="Courier New" pitchFamily="49" charset="0"/>
              </a:rPr>
              <a:t> delay = MIN_DELAY;</a:t>
            </a:r>
          </a:p>
          <a:p>
            <a:pPr algn="l" eaLnBrk="1" hangingPunct="1">
              <a:lnSpc>
                <a:spcPct val="70000"/>
              </a:lnSpc>
              <a:spcBef>
                <a:spcPct val="30000"/>
              </a:spcBef>
            </a:pPr>
            <a:r>
              <a:rPr lang="en-US" sz="2400" dirty="0">
                <a:solidFill>
                  <a:schemeClr val="folHlink"/>
                </a:solidFill>
                <a:latin typeface="Courier New" pitchFamily="49" charset="0"/>
              </a:rPr>
              <a:t>  while (true) {</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while</a:t>
            </a:r>
            <a:r>
              <a:rPr lang="en-US" sz="2400" dirty="0">
                <a:latin typeface="Courier New" pitchFamily="49" charset="0"/>
              </a:rPr>
              <a:t> (</a:t>
            </a:r>
            <a:r>
              <a:rPr lang="en-US" sz="2400" dirty="0" err="1">
                <a:latin typeface="Courier New" pitchFamily="49" charset="0"/>
              </a:rPr>
              <a:t>state.get</a:t>
            </a:r>
            <a:r>
              <a:rPr lang="en-US" sz="2400" dirty="0">
                <a:latin typeface="Courier New" pitchFamily="49" charset="0"/>
              </a:rPr>
              <a:t>()) {}</a:t>
            </a:r>
          </a:p>
          <a:p>
            <a:pPr algn="l" eaLnBrk="1" hangingPunct="1">
              <a:lnSpc>
                <a:spcPct val="70000"/>
              </a:lnSpc>
              <a:spcBef>
                <a:spcPct val="30000"/>
              </a:spcBef>
            </a:pPr>
            <a:r>
              <a:rPr lang="en-US" sz="2400" dirty="0">
                <a:latin typeface="Courier New" pitchFamily="49" charset="0"/>
              </a:rPr>
              <a:t>   </a:t>
            </a:r>
            <a:r>
              <a:rPr lang="en-US" sz="2400" dirty="0">
                <a:solidFill>
                  <a:schemeClr val="folHlink"/>
                </a:solidFill>
                <a:latin typeface="Courier New" pitchFamily="49" charset="0"/>
              </a:rPr>
              <a:t>if (!</a:t>
            </a:r>
            <a:r>
              <a:rPr lang="en-US" sz="2400" dirty="0" err="1">
                <a:solidFill>
                  <a:schemeClr val="folHlink"/>
                </a:solidFill>
                <a:latin typeface="Courier New" pitchFamily="49" charset="0"/>
              </a:rPr>
              <a:t>lock.getAndSet</a:t>
            </a:r>
            <a:r>
              <a:rPr lang="en-US" sz="2400" dirty="0">
                <a:solidFill>
                  <a:schemeClr val="folHlink"/>
                </a:solidFill>
                <a:latin typeface="Courier New" pitchFamily="49" charset="0"/>
              </a:rPr>
              <a:t>(true))</a:t>
            </a:r>
          </a:p>
          <a:p>
            <a:pPr algn="l" eaLnBrk="1" hangingPunct="1">
              <a:lnSpc>
                <a:spcPct val="70000"/>
              </a:lnSpc>
              <a:spcBef>
                <a:spcPct val="30000"/>
              </a:spcBef>
            </a:pPr>
            <a:r>
              <a:rPr lang="en-US" sz="2400" dirty="0">
                <a:solidFill>
                  <a:schemeClr val="folHlink"/>
                </a:solidFill>
                <a:latin typeface="Courier New" pitchFamily="49" charset="0"/>
              </a:rPr>
              <a:t>    return;</a:t>
            </a:r>
          </a:p>
          <a:p>
            <a:pPr algn="l" eaLnBrk="1" hangingPunct="1">
              <a:lnSpc>
                <a:spcPct val="70000"/>
              </a:lnSpc>
              <a:spcBef>
                <a:spcPct val="30000"/>
              </a:spcBef>
            </a:pPr>
            <a:r>
              <a:rPr lang="en-US" sz="2400" dirty="0">
                <a:solidFill>
                  <a:schemeClr val="folHlink"/>
                </a:solidFill>
                <a:latin typeface="Courier New" pitchFamily="49" charset="0"/>
              </a:rPr>
              <a:t>   sleep(random() % delay);</a:t>
            </a:r>
          </a:p>
          <a:p>
            <a:pPr algn="l" eaLnBrk="1" hangingPunct="1">
              <a:lnSpc>
                <a:spcPct val="70000"/>
              </a:lnSpc>
              <a:spcBef>
                <a:spcPct val="30000"/>
              </a:spcBef>
            </a:pPr>
            <a:r>
              <a:rPr lang="en-US" sz="2400" dirty="0">
                <a:solidFill>
                  <a:schemeClr val="folHlink"/>
                </a:solidFill>
                <a:latin typeface="Courier New" pitchFamily="49" charset="0"/>
              </a:rPr>
              <a:t>   if (delay &lt; MAX_DELAY)</a:t>
            </a:r>
          </a:p>
          <a:p>
            <a:pPr algn="l" eaLnBrk="1" hangingPunct="1">
              <a:lnSpc>
                <a:spcPct val="70000"/>
              </a:lnSpc>
              <a:spcBef>
                <a:spcPct val="30000"/>
              </a:spcBef>
            </a:pPr>
            <a:r>
              <a:rPr lang="en-US" sz="2400" dirty="0">
                <a:solidFill>
                  <a:schemeClr val="folHlink"/>
                </a:solidFill>
                <a:latin typeface="Courier New" pitchFamily="49" charset="0"/>
              </a:rPr>
              <a:t>    delay = 2 * delay;</a:t>
            </a:r>
          </a:p>
          <a:p>
            <a:pPr algn="l" eaLnBrk="1" hangingPunct="1">
              <a:lnSpc>
                <a:spcPct val="70000"/>
              </a:lnSpc>
              <a:spcBef>
                <a:spcPct val="30000"/>
              </a:spcBef>
            </a:pPr>
            <a:r>
              <a:rPr lang="en-US" sz="2400" dirty="0">
                <a:solidFill>
                  <a:schemeClr val="folHlink"/>
                </a:solidFill>
                <a:latin typeface="Courier New" pitchFamily="49" charset="0"/>
              </a:rPr>
              <a:t> }}}  </a:t>
            </a:r>
            <a:endParaRPr lang="en-US" sz="2400" dirty="0">
              <a:solidFill>
                <a:schemeClr val="folHlink"/>
              </a:solidFill>
              <a:latin typeface="Courier New" pitchFamily="49" charset="0"/>
              <a:cs typeface="Courier New" pitchFamily="49" charset="0"/>
            </a:endParaRPr>
          </a:p>
        </p:txBody>
      </p:sp>
      <p:sp>
        <p:nvSpPr>
          <p:cNvPr id="87046" name="AutoShape 5"/>
          <p:cNvSpPr>
            <a:spLocks noChangeArrowheads="1"/>
          </p:cNvSpPr>
          <p:nvPr/>
        </p:nvSpPr>
        <p:spPr bwMode="auto">
          <a:xfrm>
            <a:off x="1108075" y="3502025"/>
            <a:ext cx="4670425" cy="415925"/>
          </a:xfrm>
          <a:prstGeom prst="wedgeRoundRectCallout">
            <a:avLst>
              <a:gd name="adj1" fmla="val 57000"/>
              <a:gd name="adj2" fmla="val 385495"/>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87047" name="Text Box 6"/>
          <p:cNvSpPr txBox="1">
            <a:spLocks noChangeArrowheads="1"/>
          </p:cNvSpPr>
          <p:nvPr/>
        </p:nvSpPr>
        <p:spPr bwMode="auto">
          <a:xfrm>
            <a:off x="3312944" y="5462588"/>
            <a:ext cx="4994444" cy="584775"/>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Wait until lock looks free</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Art of Multiprocessor Programming</a:t>
            </a:r>
          </a:p>
        </p:txBody>
      </p:sp>
      <p:sp>
        <p:nvSpPr>
          <p:cNvPr id="88067" name="Slide Number Placeholder 4"/>
          <p:cNvSpPr>
            <a:spLocks noGrp="1"/>
          </p:cNvSpPr>
          <p:nvPr>
            <p:ph type="sldNum" sz="quarter" idx="11"/>
          </p:nvPr>
        </p:nvSpPr>
        <p:spPr>
          <a:noFill/>
        </p:spPr>
        <p:txBody>
          <a:bodyPr/>
          <a:lstStyle/>
          <a:p>
            <a:fld id="{A939F879-4854-416E-BB93-89E796D7F6E1}" type="slidenum">
              <a:rPr lang="x-none" smtClean="0">
                <a:cs typeface="Arial" pitchFamily="34" charset="0"/>
              </a:rPr>
              <a:pPr/>
              <a:t>89</a:t>
            </a:fld>
            <a:endParaRPr lang="en-US" smtClean="0">
              <a:cs typeface="Arial" pitchFamily="34" charset="0"/>
            </a:endParaRPr>
          </a:p>
        </p:txBody>
      </p:sp>
      <p:sp>
        <p:nvSpPr>
          <p:cNvPr id="88068" name="Rectangle 3"/>
          <p:cNvSpPr>
            <a:spLocks noGrp="1" noChangeArrowheads="1"/>
          </p:cNvSpPr>
          <p:nvPr>
            <p:ph type="title"/>
          </p:nvPr>
        </p:nvSpPr>
        <p:spPr/>
        <p:txBody>
          <a:bodyPr/>
          <a:lstStyle/>
          <a:p>
            <a:r>
              <a:rPr lang="en-US" smtClean="0"/>
              <a:t>Exponential Backoff Lock</a:t>
            </a:r>
          </a:p>
        </p:txBody>
      </p:sp>
      <p:sp>
        <p:nvSpPr>
          <p:cNvPr id="88069" name="Text Box 4"/>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rPr>
              <a:t>Backoff</a:t>
            </a:r>
            <a:r>
              <a:rPr lang="en-US" b="0" dirty="0">
                <a:solidFill>
                  <a:schemeClr val="folHlink"/>
                </a:solidFill>
                <a:latin typeface="Arial" pitchFamily="34" charset="0"/>
              </a:rPr>
              <a:t> </a:t>
            </a:r>
            <a:r>
              <a:rPr lang="en-US" sz="2400" dirty="0">
                <a:solidFill>
                  <a:schemeClr val="folHlink"/>
                </a:solidFill>
                <a:latin typeface="Courier New" pitchFamily="49" charset="0"/>
                <a:cs typeface="Courier New" pitchFamily="49" charset="0"/>
              </a:rPr>
              <a:t>implements </a:t>
            </a:r>
            <a:r>
              <a:rPr lang="en-US" sz="2400" dirty="0">
                <a:solidFill>
                  <a:schemeClr val="folHlink"/>
                </a:solidFill>
                <a:latin typeface="Courier New" pitchFamily="49" charset="0"/>
              </a:rPr>
              <a:t>lock {</a:t>
            </a:r>
            <a:r>
              <a:rPr lang="en-US" b="0" dirty="0">
                <a:solidFill>
                  <a:schemeClr val="folHlink"/>
                </a:solidFill>
                <a:latin typeface="Arial" pitchFamily="34" charset="0"/>
              </a:rPr>
              <a:t> </a:t>
            </a:r>
            <a:endParaRPr lang="en-US" sz="2400" dirty="0">
              <a:solidFill>
                <a:schemeClr val="folHlink"/>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 public void </a:t>
            </a:r>
            <a:r>
              <a:rPr lang="en-US" sz="2400" dirty="0">
                <a:solidFill>
                  <a:schemeClr val="folHlink"/>
                </a:solidFill>
                <a:latin typeface="Courier New" pitchFamily="49" charset="0"/>
              </a:rPr>
              <a:t>lock() {</a:t>
            </a:r>
          </a:p>
          <a:p>
            <a:pPr algn="l" eaLnBrk="1" hangingPunct="1">
              <a:lnSpc>
                <a:spcPct val="70000"/>
              </a:lnSpc>
              <a:spcBef>
                <a:spcPct val="3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int</a:t>
            </a:r>
            <a:r>
              <a:rPr lang="en-US" sz="2400" dirty="0">
                <a:solidFill>
                  <a:schemeClr val="folHlink"/>
                </a:solidFill>
                <a:latin typeface="Courier New" pitchFamily="49" charset="0"/>
              </a:rPr>
              <a:t> delay = MIN_DELAY;</a:t>
            </a:r>
          </a:p>
          <a:p>
            <a:pPr algn="l" eaLnBrk="1" hangingPunct="1">
              <a:lnSpc>
                <a:spcPct val="70000"/>
              </a:lnSpc>
              <a:spcBef>
                <a:spcPct val="30000"/>
              </a:spcBef>
            </a:pPr>
            <a:r>
              <a:rPr lang="en-US" sz="2400" dirty="0">
                <a:solidFill>
                  <a:schemeClr val="folHlink"/>
                </a:solidFill>
                <a:latin typeface="Courier New" pitchFamily="49" charset="0"/>
              </a:rPr>
              <a:t>  while (true) {</a:t>
            </a:r>
          </a:p>
          <a:p>
            <a:pPr algn="l" eaLnBrk="1" hangingPunct="1">
              <a:lnSpc>
                <a:spcPct val="70000"/>
              </a:lnSpc>
              <a:spcBef>
                <a:spcPct val="3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state.get</a:t>
            </a:r>
            <a:r>
              <a:rPr lang="en-US" sz="2400" dirty="0">
                <a:solidFill>
                  <a:schemeClr val="folHlink"/>
                </a:solidFill>
                <a:latin typeface="Courier New" pitchFamily="49" charset="0"/>
              </a:rPr>
              <a:t>()) {}</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a:t>
            </a:r>
            <a:r>
              <a:rPr lang="en-US" sz="2400" dirty="0" err="1">
                <a:latin typeface="Courier New" pitchFamily="49" charset="0"/>
              </a:rPr>
              <a:t>lock.getAndSet</a:t>
            </a:r>
            <a:r>
              <a:rPr lang="en-US" sz="2400" dirty="0">
                <a:latin typeface="Courier New" pitchFamily="49" charset="0"/>
              </a:rPr>
              <a:t>(true))</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return</a:t>
            </a:r>
            <a:r>
              <a:rPr lang="en-US" sz="2400" dirty="0">
                <a:latin typeface="Courier New" pitchFamily="49" charset="0"/>
              </a:rPr>
              <a:t>;</a:t>
            </a:r>
          </a:p>
          <a:p>
            <a:pPr algn="l" eaLnBrk="1" hangingPunct="1">
              <a:lnSpc>
                <a:spcPct val="70000"/>
              </a:lnSpc>
              <a:spcBef>
                <a:spcPct val="30000"/>
              </a:spcBef>
            </a:pPr>
            <a:r>
              <a:rPr lang="en-US" sz="2400" dirty="0">
                <a:latin typeface="Courier New" pitchFamily="49" charset="0"/>
              </a:rPr>
              <a:t>   </a:t>
            </a:r>
            <a:r>
              <a:rPr lang="en-US" sz="2400" dirty="0">
                <a:solidFill>
                  <a:schemeClr val="folHlink"/>
                </a:solidFill>
                <a:latin typeface="Courier New" pitchFamily="49" charset="0"/>
              </a:rPr>
              <a:t>sleep(random() % delay);</a:t>
            </a:r>
          </a:p>
          <a:p>
            <a:pPr algn="l" eaLnBrk="1" hangingPunct="1">
              <a:lnSpc>
                <a:spcPct val="70000"/>
              </a:lnSpc>
              <a:spcBef>
                <a:spcPct val="30000"/>
              </a:spcBef>
            </a:pPr>
            <a:r>
              <a:rPr lang="en-US" sz="2400" dirty="0">
                <a:solidFill>
                  <a:schemeClr val="folHlink"/>
                </a:solidFill>
                <a:latin typeface="Courier New" pitchFamily="49" charset="0"/>
              </a:rPr>
              <a:t>   if (delay &lt; MAX_DELAY)</a:t>
            </a:r>
          </a:p>
          <a:p>
            <a:pPr algn="l" eaLnBrk="1" hangingPunct="1">
              <a:lnSpc>
                <a:spcPct val="70000"/>
              </a:lnSpc>
              <a:spcBef>
                <a:spcPct val="30000"/>
              </a:spcBef>
            </a:pPr>
            <a:r>
              <a:rPr lang="en-US" sz="2400" dirty="0">
                <a:solidFill>
                  <a:schemeClr val="folHlink"/>
                </a:solidFill>
                <a:latin typeface="Courier New" pitchFamily="49" charset="0"/>
              </a:rPr>
              <a:t>    delay = 2 * delay;</a:t>
            </a:r>
          </a:p>
          <a:p>
            <a:pPr algn="l" eaLnBrk="1" hangingPunct="1">
              <a:lnSpc>
                <a:spcPct val="70000"/>
              </a:lnSpc>
              <a:spcBef>
                <a:spcPct val="30000"/>
              </a:spcBef>
            </a:pPr>
            <a:r>
              <a:rPr lang="en-US" sz="2400" dirty="0">
                <a:solidFill>
                  <a:schemeClr val="folHlink"/>
                </a:solidFill>
                <a:latin typeface="Courier New" pitchFamily="49" charset="0"/>
              </a:rPr>
              <a:t> }}}  </a:t>
            </a:r>
            <a:endParaRPr lang="en-US" sz="2400" dirty="0">
              <a:solidFill>
                <a:schemeClr val="folHlink"/>
              </a:solidFill>
              <a:latin typeface="Courier New" pitchFamily="49" charset="0"/>
              <a:cs typeface="Courier New" pitchFamily="49" charset="0"/>
            </a:endParaRPr>
          </a:p>
        </p:txBody>
      </p:sp>
      <p:sp>
        <p:nvSpPr>
          <p:cNvPr id="88070" name="AutoShape 5"/>
          <p:cNvSpPr>
            <a:spLocks noChangeArrowheads="1"/>
          </p:cNvSpPr>
          <p:nvPr/>
        </p:nvSpPr>
        <p:spPr bwMode="auto">
          <a:xfrm>
            <a:off x="1198563" y="3913188"/>
            <a:ext cx="5051425" cy="720725"/>
          </a:xfrm>
          <a:prstGeom prst="wedgeRoundRectCallout">
            <a:avLst>
              <a:gd name="adj1" fmla="val 47139"/>
              <a:gd name="adj2" fmla="val 14427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88071" name="Text Box 6"/>
          <p:cNvSpPr txBox="1">
            <a:spLocks noChangeArrowheads="1"/>
          </p:cNvSpPr>
          <p:nvPr/>
        </p:nvSpPr>
        <p:spPr bwMode="auto">
          <a:xfrm>
            <a:off x="5003278" y="5462588"/>
            <a:ext cx="3304110" cy="584775"/>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If we win, return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Art of Multiprocessor Programming</a:t>
            </a:r>
          </a:p>
        </p:txBody>
      </p:sp>
      <p:sp>
        <p:nvSpPr>
          <p:cNvPr id="10243" name="Slide Number Placeholder 4"/>
          <p:cNvSpPr>
            <a:spLocks noGrp="1"/>
          </p:cNvSpPr>
          <p:nvPr>
            <p:ph type="sldNum" sz="quarter" idx="11"/>
          </p:nvPr>
        </p:nvSpPr>
        <p:spPr>
          <a:noFill/>
        </p:spPr>
        <p:txBody>
          <a:bodyPr/>
          <a:lstStyle/>
          <a:p>
            <a:fld id="{D559E6C0-0C88-4B86-88E8-4B172019CC0B}" type="slidenum">
              <a:rPr lang="x-none" smtClean="0">
                <a:cs typeface="Arial" pitchFamily="34" charset="0"/>
              </a:rPr>
              <a:pPr/>
              <a:t>9</a:t>
            </a:fld>
            <a:endParaRPr lang="en-US" smtClean="0">
              <a:cs typeface="Arial" pitchFamily="34" charset="0"/>
            </a:endParaRPr>
          </a:p>
        </p:txBody>
      </p:sp>
      <p:pic>
        <p:nvPicPr>
          <p:cNvPr id="10244"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10245" name="Rectangle 3"/>
          <p:cNvSpPr>
            <a:spLocks noGrp="1" noChangeArrowheads="1"/>
          </p:cNvSpPr>
          <p:nvPr>
            <p:ph type="title"/>
          </p:nvPr>
        </p:nvSpPr>
        <p:spPr/>
        <p:txBody>
          <a:bodyPr/>
          <a:lstStyle/>
          <a:p>
            <a:r>
              <a:rPr lang="en-US" sz="4000" smtClean="0"/>
              <a:t>What Should you do if you can’t get a lock?</a:t>
            </a:r>
          </a:p>
        </p:txBody>
      </p:sp>
      <p:sp>
        <p:nvSpPr>
          <p:cNvPr id="10246" name="Rectangle 4"/>
          <p:cNvSpPr>
            <a:spLocks noGrp="1" noChangeArrowheads="1"/>
          </p:cNvSpPr>
          <p:nvPr>
            <p:ph type="body" idx="1"/>
          </p:nvPr>
        </p:nvSpPr>
        <p:spPr/>
        <p:txBody>
          <a:bodyPr/>
          <a:lstStyle/>
          <a:p>
            <a:r>
              <a:rPr lang="en-US" smtClean="0"/>
              <a:t>Keep trying</a:t>
            </a:r>
          </a:p>
          <a:p>
            <a:pPr lvl="1"/>
            <a:r>
              <a:rPr lang="en-US" smtClean="0"/>
              <a:t>“spin” or “busy-wait”</a:t>
            </a:r>
          </a:p>
          <a:p>
            <a:pPr lvl="1"/>
            <a:r>
              <a:rPr lang="en-US" smtClean="0"/>
              <a:t>Good if delays are short</a:t>
            </a:r>
          </a:p>
          <a:p>
            <a:r>
              <a:rPr lang="en-US" smtClean="0">
                <a:solidFill>
                  <a:schemeClr val="bg2"/>
                </a:solidFill>
              </a:rPr>
              <a:t>Give up the processor</a:t>
            </a:r>
          </a:p>
          <a:p>
            <a:pPr lvl="1"/>
            <a:r>
              <a:rPr lang="en-US" smtClean="0">
                <a:solidFill>
                  <a:schemeClr val="bg2"/>
                </a:solidFill>
              </a:rPr>
              <a:t>Good if delays are long</a:t>
            </a:r>
          </a:p>
          <a:p>
            <a:pPr lvl="1"/>
            <a:r>
              <a:rPr lang="en-US" smtClean="0">
                <a:solidFill>
                  <a:schemeClr val="bg2"/>
                </a:solidFill>
              </a:rPr>
              <a:t>Always good on uniprocessor</a:t>
            </a:r>
          </a:p>
        </p:txBody>
      </p:sp>
      <p:sp>
        <p:nvSpPr>
          <p:cNvPr id="10247" name="AutoShape 5"/>
          <p:cNvSpPr>
            <a:spLocks noChangeArrowheads="1"/>
          </p:cNvSpPr>
          <p:nvPr/>
        </p:nvSpPr>
        <p:spPr bwMode="auto">
          <a:xfrm>
            <a:off x="1042988" y="1941513"/>
            <a:ext cx="5165725" cy="1779587"/>
          </a:xfrm>
          <a:prstGeom prst="wedgeRoundRectCallout">
            <a:avLst>
              <a:gd name="adj1" fmla="val 71144"/>
              <a:gd name="adj2" fmla="val 143843"/>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10248" name="Text Box 6"/>
          <p:cNvSpPr txBox="1">
            <a:spLocks noChangeArrowheads="1"/>
          </p:cNvSpPr>
          <p:nvPr/>
        </p:nvSpPr>
        <p:spPr bwMode="auto">
          <a:xfrm>
            <a:off x="6865401" y="5407025"/>
            <a:ext cx="1664237" cy="523220"/>
          </a:xfrm>
          <a:prstGeom prst="rect">
            <a:avLst/>
          </a:prstGeom>
          <a:noFill/>
          <a:ln w="9525">
            <a:noFill/>
            <a:miter lim="800000"/>
            <a:headEnd/>
            <a:tailEnd/>
          </a:ln>
        </p:spPr>
        <p:txBody>
          <a:bodyPr wrap="none">
            <a:spAutoFit/>
          </a:bodyPr>
          <a:lstStyle/>
          <a:p>
            <a:r>
              <a:rPr lang="en-US" sz="2800" b="0" dirty="0">
                <a:solidFill>
                  <a:srgbClr val="FF3300"/>
                </a:solidFill>
                <a:latin typeface="Arial" pitchFamily="34" charset="0"/>
                <a:cs typeface="Arial" pitchFamily="34" charset="0"/>
              </a:rPr>
              <a:t>our focus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Art of Multiprocessor Programming</a:t>
            </a:r>
          </a:p>
        </p:txBody>
      </p:sp>
      <p:sp>
        <p:nvSpPr>
          <p:cNvPr id="89091" name="Slide Number Placeholder 4"/>
          <p:cNvSpPr>
            <a:spLocks noGrp="1"/>
          </p:cNvSpPr>
          <p:nvPr>
            <p:ph type="sldNum" sz="quarter" idx="11"/>
          </p:nvPr>
        </p:nvSpPr>
        <p:spPr>
          <a:noFill/>
        </p:spPr>
        <p:txBody>
          <a:bodyPr/>
          <a:lstStyle/>
          <a:p>
            <a:fld id="{3B2F0434-BF6A-46BE-88F4-F174BE14EE80}" type="slidenum">
              <a:rPr lang="x-none" smtClean="0">
                <a:cs typeface="Arial" pitchFamily="34" charset="0"/>
              </a:rPr>
              <a:pPr/>
              <a:t>90</a:t>
            </a:fld>
            <a:endParaRPr lang="en-US" smtClean="0">
              <a:cs typeface="Arial" pitchFamily="34" charset="0"/>
            </a:endParaRPr>
          </a:p>
        </p:txBody>
      </p:sp>
      <p:sp>
        <p:nvSpPr>
          <p:cNvPr id="89092" name="Rectangle 2"/>
          <p:cNvSpPr>
            <a:spLocks noGrp="1" noChangeArrowheads="1"/>
          </p:cNvSpPr>
          <p:nvPr>
            <p:ph type="title"/>
          </p:nvPr>
        </p:nvSpPr>
        <p:spPr/>
        <p:txBody>
          <a:bodyPr/>
          <a:lstStyle/>
          <a:p>
            <a:r>
              <a:rPr lang="en-US" smtClean="0"/>
              <a:t>Exponential Backoff Lock</a:t>
            </a:r>
          </a:p>
        </p:txBody>
      </p:sp>
      <p:sp>
        <p:nvSpPr>
          <p:cNvPr id="89093" name="Text Box 3"/>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rPr>
              <a:t>Backoff</a:t>
            </a:r>
            <a:r>
              <a:rPr lang="en-US" b="0" dirty="0">
                <a:solidFill>
                  <a:schemeClr val="folHlink"/>
                </a:solidFill>
                <a:latin typeface="Arial" pitchFamily="34" charset="0"/>
              </a:rPr>
              <a:t> </a:t>
            </a:r>
            <a:r>
              <a:rPr lang="en-US" sz="2400" dirty="0">
                <a:solidFill>
                  <a:schemeClr val="folHlink"/>
                </a:solidFill>
                <a:latin typeface="Courier New" pitchFamily="49" charset="0"/>
                <a:cs typeface="Courier New" pitchFamily="49" charset="0"/>
              </a:rPr>
              <a:t>implements </a:t>
            </a:r>
            <a:r>
              <a:rPr lang="en-US" sz="2400" dirty="0">
                <a:solidFill>
                  <a:schemeClr val="folHlink"/>
                </a:solidFill>
                <a:latin typeface="Courier New" pitchFamily="49" charset="0"/>
              </a:rPr>
              <a:t>lock {</a:t>
            </a:r>
            <a:r>
              <a:rPr lang="en-US" b="0" dirty="0">
                <a:solidFill>
                  <a:schemeClr val="folHlink"/>
                </a:solidFill>
                <a:latin typeface="Arial" pitchFamily="34" charset="0"/>
              </a:rPr>
              <a:t> </a:t>
            </a:r>
            <a:endParaRPr lang="en-US" sz="2400" dirty="0">
              <a:solidFill>
                <a:schemeClr val="folHlink"/>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 public void </a:t>
            </a:r>
            <a:r>
              <a:rPr lang="en-US" sz="2400" dirty="0">
                <a:solidFill>
                  <a:schemeClr val="folHlink"/>
                </a:solidFill>
                <a:latin typeface="Courier New" pitchFamily="49" charset="0"/>
              </a:rPr>
              <a:t>lock() {</a:t>
            </a:r>
          </a:p>
          <a:p>
            <a:pPr algn="l" eaLnBrk="1" hangingPunct="1">
              <a:lnSpc>
                <a:spcPct val="70000"/>
              </a:lnSpc>
              <a:spcBef>
                <a:spcPct val="3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int</a:t>
            </a:r>
            <a:r>
              <a:rPr lang="en-US" sz="2400" dirty="0">
                <a:solidFill>
                  <a:schemeClr val="folHlink"/>
                </a:solidFill>
                <a:latin typeface="Courier New" pitchFamily="49" charset="0"/>
              </a:rPr>
              <a:t> delay = MIN_DELAY;</a:t>
            </a:r>
          </a:p>
          <a:p>
            <a:pPr algn="l" eaLnBrk="1" hangingPunct="1">
              <a:lnSpc>
                <a:spcPct val="70000"/>
              </a:lnSpc>
              <a:spcBef>
                <a:spcPct val="30000"/>
              </a:spcBef>
            </a:pPr>
            <a:r>
              <a:rPr lang="en-US" sz="2400" dirty="0">
                <a:solidFill>
                  <a:schemeClr val="folHlink"/>
                </a:solidFill>
                <a:latin typeface="Courier New" pitchFamily="49" charset="0"/>
              </a:rPr>
              <a:t>  while (true) {</a:t>
            </a:r>
          </a:p>
          <a:p>
            <a:pPr algn="l" eaLnBrk="1" hangingPunct="1">
              <a:lnSpc>
                <a:spcPct val="70000"/>
              </a:lnSpc>
              <a:spcBef>
                <a:spcPct val="3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state.get</a:t>
            </a:r>
            <a:r>
              <a:rPr lang="en-US" sz="2400" dirty="0">
                <a:solidFill>
                  <a:schemeClr val="folHlink"/>
                </a:solidFill>
                <a:latin typeface="Courier New" pitchFamily="49" charset="0"/>
              </a:rPr>
              <a:t>()) {}</a:t>
            </a:r>
          </a:p>
          <a:p>
            <a:pPr algn="l" eaLnBrk="1" hangingPunct="1">
              <a:lnSpc>
                <a:spcPct val="70000"/>
              </a:lnSpc>
              <a:spcBef>
                <a:spcPct val="3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lock.getAndSet</a:t>
            </a:r>
            <a:r>
              <a:rPr lang="en-US" sz="2400" dirty="0">
                <a:solidFill>
                  <a:schemeClr val="folHlink"/>
                </a:solidFill>
                <a:latin typeface="Courier New" pitchFamily="49" charset="0"/>
              </a:rPr>
              <a:t>(true))</a:t>
            </a:r>
          </a:p>
          <a:p>
            <a:pPr algn="l" eaLnBrk="1" hangingPunct="1">
              <a:lnSpc>
                <a:spcPct val="70000"/>
              </a:lnSpc>
              <a:spcBef>
                <a:spcPct val="30000"/>
              </a:spcBef>
            </a:pPr>
            <a:r>
              <a:rPr lang="en-US" sz="2400" dirty="0">
                <a:solidFill>
                  <a:schemeClr val="folHlink"/>
                </a:solidFill>
                <a:latin typeface="Courier New" pitchFamily="49" charset="0"/>
              </a:rPr>
              <a:t>    return;</a:t>
            </a:r>
          </a:p>
          <a:p>
            <a:pPr algn="l" eaLnBrk="1" hangingPunct="1">
              <a:lnSpc>
                <a:spcPct val="70000"/>
              </a:lnSpc>
              <a:spcBef>
                <a:spcPct val="30000"/>
              </a:spcBef>
            </a:pPr>
            <a:r>
              <a:rPr lang="en-US" sz="2400" dirty="0">
                <a:latin typeface="Courier New" pitchFamily="49" charset="0"/>
              </a:rPr>
              <a:t>   sleep(random() % delay);</a:t>
            </a:r>
          </a:p>
          <a:p>
            <a:pPr algn="l" eaLnBrk="1" hangingPunct="1">
              <a:lnSpc>
                <a:spcPct val="70000"/>
              </a:lnSpc>
              <a:spcBef>
                <a:spcPct val="30000"/>
              </a:spcBef>
            </a:pPr>
            <a:r>
              <a:rPr lang="en-US" sz="2400" dirty="0">
                <a:latin typeface="Courier New" pitchFamily="49" charset="0"/>
              </a:rPr>
              <a:t>   </a:t>
            </a:r>
            <a:r>
              <a:rPr lang="en-US" sz="2400" dirty="0">
                <a:solidFill>
                  <a:schemeClr val="folHlink"/>
                </a:solidFill>
                <a:latin typeface="Courier New" pitchFamily="49" charset="0"/>
              </a:rPr>
              <a:t>if (delay &lt; MAX_DELAY)</a:t>
            </a:r>
          </a:p>
          <a:p>
            <a:pPr algn="l" eaLnBrk="1" hangingPunct="1">
              <a:lnSpc>
                <a:spcPct val="70000"/>
              </a:lnSpc>
              <a:spcBef>
                <a:spcPct val="30000"/>
              </a:spcBef>
            </a:pPr>
            <a:r>
              <a:rPr lang="en-US" sz="2400" dirty="0">
                <a:solidFill>
                  <a:schemeClr val="folHlink"/>
                </a:solidFill>
                <a:latin typeface="Courier New" pitchFamily="49" charset="0"/>
              </a:rPr>
              <a:t>    delay = 2 * delay;</a:t>
            </a:r>
          </a:p>
          <a:p>
            <a:pPr algn="l" eaLnBrk="1" hangingPunct="1">
              <a:lnSpc>
                <a:spcPct val="70000"/>
              </a:lnSpc>
              <a:spcBef>
                <a:spcPct val="30000"/>
              </a:spcBef>
            </a:pPr>
            <a:r>
              <a:rPr lang="en-US" sz="2400" dirty="0">
                <a:solidFill>
                  <a:schemeClr val="folHlink"/>
                </a:solidFill>
                <a:latin typeface="Courier New" pitchFamily="49" charset="0"/>
              </a:rPr>
              <a:t> }}}  </a:t>
            </a:r>
            <a:endParaRPr lang="en-US" sz="2400" dirty="0">
              <a:solidFill>
                <a:schemeClr val="folHlink"/>
              </a:solidFill>
              <a:latin typeface="Courier New" pitchFamily="49" charset="0"/>
              <a:cs typeface="Courier New" pitchFamily="49" charset="0"/>
            </a:endParaRPr>
          </a:p>
        </p:txBody>
      </p:sp>
      <p:sp>
        <p:nvSpPr>
          <p:cNvPr id="89094" name="AutoShape 4"/>
          <p:cNvSpPr>
            <a:spLocks noChangeArrowheads="1"/>
          </p:cNvSpPr>
          <p:nvPr/>
        </p:nvSpPr>
        <p:spPr bwMode="auto">
          <a:xfrm>
            <a:off x="1319213" y="4460875"/>
            <a:ext cx="4503737" cy="720725"/>
          </a:xfrm>
          <a:prstGeom prst="wedgeRoundRectCallout">
            <a:avLst>
              <a:gd name="adj1" fmla="val 46440"/>
              <a:gd name="adj2" fmla="val -268060"/>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89095" name="Text Box 5"/>
          <p:cNvSpPr txBox="1">
            <a:spLocks noChangeArrowheads="1"/>
          </p:cNvSpPr>
          <p:nvPr/>
        </p:nvSpPr>
        <p:spPr bwMode="auto">
          <a:xfrm>
            <a:off x="2016125" y="2185988"/>
            <a:ext cx="6046788" cy="579437"/>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Back off for random duration</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en-US" smtClean="0"/>
              <a:t>Art of Multiprocessor Programming</a:t>
            </a:r>
          </a:p>
        </p:txBody>
      </p:sp>
      <p:sp>
        <p:nvSpPr>
          <p:cNvPr id="90115" name="Slide Number Placeholder 4"/>
          <p:cNvSpPr>
            <a:spLocks noGrp="1"/>
          </p:cNvSpPr>
          <p:nvPr>
            <p:ph type="sldNum" sz="quarter" idx="11"/>
          </p:nvPr>
        </p:nvSpPr>
        <p:spPr>
          <a:noFill/>
        </p:spPr>
        <p:txBody>
          <a:bodyPr/>
          <a:lstStyle/>
          <a:p>
            <a:fld id="{6CA29B93-4966-4530-9B4D-A9A7ED919B29}" type="slidenum">
              <a:rPr lang="x-none" smtClean="0">
                <a:cs typeface="Arial" pitchFamily="34" charset="0"/>
              </a:rPr>
              <a:pPr/>
              <a:t>91</a:t>
            </a:fld>
            <a:endParaRPr lang="en-US" smtClean="0">
              <a:cs typeface="Arial" pitchFamily="34" charset="0"/>
            </a:endParaRPr>
          </a:p>
        </p:txBody>
      </p:sp>
      <p:sp>
        <p:nvSpPr>
          <p:cNvPr id="90116" name="Rectangle 2"/>
          <p:cNvSpPr>
            <a:spLocks noGrp="1" noChangeArrowheads="1"/>
          </p:cNvSpPr>
          <p:nvPr>
            <p:ph type="title"/>
          </p:nvPr>
        </p:nvSpPr>
        <p:spPr/>
        <p:txBody>
          <a:bodyPr/>
          <a:lstStyle/>
          <a:p>
            <a:r>
              <a:rPr lang="en-US" smtClean="0"/>
              <a:t>Exponential Backoff Lock</a:t>
            </a:r>
          </a:p>
        </p:txBody>
      </p:sp>
      <p:sp>
        <p:nvSpPr>
          <p:cNvPr id="90117" name="Text Box 3"/>
          <p:cNvSpPr txBox="1">
            <a:spLocks noChangeArrowheads="1"/>
          </p:cNvSpPr>
          <p:nvPr/>
        </p:nvSpPr>
        <p:spPr bwMode="auto">
          <a:xfrm>
            <a:off x="773113" y="1909763"/>
            <a:ext cx="7445375" cy="4259628"/>
          </a:xfrm>
          <a:prstGeom prst="rect">
            <a:avLst/>
          </a:prstGeom>
          <a:solidFill>
            <a:srgbClr val="FFFFCC"/>
          </a:solidFill>
          <a:ln w="9525">
            <a:noFill/>
            <a:miter lim="800000"/>
            <a:headEnd/>
            <a:tailEnd/>
          </a:ln>
        </p:spPr>
        <p:txBody>
          <a:bodyPr>
            <a:spAutoFit/>
          </a:bodyPr>
          <a:lstStyle/>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public class </a:t>
            </a:r>
            <a:r>
              <a:rPr lang="en-US" sz="2400" dirty="0" err="1">
                <a:solidFill>
                  <a:schemeClr val="folHlink"/>
                </a:solidFill>
                <a:latin typeface="Courier New" pitchFamily="49" charset="0"/>
              </a:rPr>
              <a:t>Backoff</a:t>
            </a:r>
            <a:r>
              <a:rPr lang="en-US" b="0" dirty="0">
                <a:solidFill>
                  <a:schemeClr val="folHlink"/>
                </a:solidFill>
                <a:latin typeface="Arial" pitchFamily="34" charset="0"/>
              </a:rPr>
              <a:t> </a:t>
            </a:r>
            <a:r>
              <a:rPr lang="en-US" sz="2400" dirty="0">
                <a:solidFill>
                  <a:schemeClr val="folHlink"/>
                </a:solidFill>
                <a:latin typeface="Courier New" pitchFamily="49" charset="0"/>
                <a:cs typeface="Courier New" pitchFamily="49" charset="0"/>
              </a:rPr>
              <a:t>implements </a:t>
            </a:r>
            <a:r>
              <a:rPr lang="en-US" sz="2400" dirty="0">
                <a:solidFill>
                  <a:schemeClr val="folHlink"/>
                </a:solidFill>
                <a:latin typeface="Courier New" pitchFamily="49" charset="0"/>
              </a:rPr>
              <a:t>lock {</a:t>
            </a:r>
            <a:r>
              <a:rPr lang="en-US" b="0" dirty="0">
                <a:solidFill>
                  <a:schemeClr val="folHlink"/>
                </a:solidFill>
                <a:latin typeface="Arial" pitchFamily="34" charset="0"/>
              </a:rPr>
              <a:t> </a:t>
            </a:r>
            <a:endParaRPr lang="en-US" sz="2400" dirty="0">
              <a:solidFill>
                <a:schemeClr val="folHlink"/>
              </a:solidFill>
              <a:latin typeface="Courier New" pitchFamily="49" charset="0"/>
              <a:cs typeface="Courier New" pitchFamily="49" charset="0"/>
            </a:endParaRPr>
          </a:p>
          <a:p>
            <a:pPr algn="l" eaLnBrk="1" hangingPunct="1">
              <a:lnSpc>
                <a:spcPct val="70000"/>
              </a:lnSpc>
              <a:spcBef>
                <a:spcPct val="30000"/>
              </a:spcBef>
            </a:pPr>
            <a:r>
              <a:rPr lang="en-US" sz="2400" dirty="0">
                <a:solidFill>
                  <a:schemeClr val="folHlink"/>
                </a:solidFill>
                <a:latin typeface="Courier New" pitchFamily="49" charset="0"/>
                <a:cs typeface="Courier New" pitchFamily="49" charset="0"/>
              </a:rPr>
              <a:t> public void </a:t>
            </a:r>
            <a:r>
              <a:rPr lang="en-US" sz="2400" dirty="0">
                <a:solidFill>
                  <a:schemeClr val="folHlink"/>
                </a:solidFill>
                <a:latin typeface="Courier New" pitchFamily="49" charset="0"/>
              </a:rPr>
              <a:t>lock() {</a:t>
            </a:r>
          </a:p>
          <a:p>
            <a:pPr algn="l" eaLnBrk="1" hangingPunct="1">
              <a:lnSpc>
                <a:spcPct val="70000"/>
              </a:lnSpc>
              <a:spcBef>
                <a:spcPct val="30000"/>
              </a:spcBef>
            </a:pPr>
            <a:r>
              <a:rPr lang="en-US" sz="2400" dirty="0">
                <a:solidFill>
                  <a:schemeClr val="folHlink"/>
                </a:solidFill>
                <a:latin typeface="Courier New" pitchFamily="49" charset="0"/>
              </a:rPr>
              <a:t>  </a:t>
            </a:r>
            <a:r>
              <a:rPr lang="en-US" sz="2400" dirty="0" err="1">
                <a:solidFill>
                  <a:schemeClr val="folHlink"/>
                </a:solidFill>
                <a:latin typeface="Courier New" pitchFamily="49" charset="0"/>
              </a:rPr>
              <a:t>int</a:t>
            </a:r>
            <a:r>
              <a:rPr lang="en-US" sz="2400" dirty="0">
                <a:solidFill>
                  <a:schemeClr val="folHlink"/>
                </a:solidFill>
                <a:latin typeface="Courier New" pitchFamily="49" charset="0"/>
              </a:rPr>
              <a:t> delay = MIN_DELAY;</a:t>
            </a:r>
          </a:p>
          <a:p>
            <a:pPr algn="l" eaLnBrk="1" hangingPunct="1">
              <a:lnSpc>
                <a:spcPct val="70000"/>
              </a:lnSpc>
              <a:spcBef>
                <a:spcPct val="30000"/>
              </a:spcBef>
            </a:pPr>
            <a:r>
              <a:rPr lang="en-US" sz="2400" dirty="0">
                <a:solidFill>
                  <a:schemeClr val="folHlink"/>
                </a:solidFill>
                <a:latin typeface="Courier New" pitchFamily="49" charset="0"/>
              </a:rPr>
              <a:t>  while (true) {</a:t>
            </a:r>
          </a:p>
          <a:p>
            <a:pPr algn="l" eaLnBrk="1" hangingPunct="1">
              <a:lnSpc>
                <a:spcPct val="70000"/>
              </a:lnSpc>
              <a:spcBef>
                <a:spcPct val="30000"/>
              </a:spcBef>
            </a:pPr>
            <a:r>
              <a:rPr lang="en-US" sz="2400" dirty="0">
                <a:solidFill>
                  <a:schemeClr val="folHlink"/>
                </a:solidFill>
                <a:latin typeface="Courier New" pitchFamily="49" charset="0"/>
              </a:rPr>
              <a:t>   while (</a:t>
            </a:r>
            <a:r>
              <a:rPr lang="en-US" sz="2400" dirty="0" err="1">
                <a:solidFill>
                  <a:schemeClr val="folHlink"/>
                </a:solidFill>
                <a:latin typeface="Courier New" pitchFamily="49" charset="0"/>
              </a:rPr>
              <a:t>state.get</a:t>
            </a:r>
            <a:r>
              <a:rPr lang="en-US" sz="2400" dirty="0">
                <a:solidFill>
                  <a:schemeClr val="folHlink"/>
                </a:solidFill>
                <a:latin typeface="Courier New" pitchFamily="49" charset="0"/>
              </a:rPr>
              <a:t>()) {}</a:t>
            </a:r>
          </a:p>
          <a:p>
            <a:pPr algn="l" eaLnBrk="1" hangingPunct="1">
              <a:lnSpc>
                <a:spcPct val="70000"/>
              </a:lnSpc>
              <a:spcBef>
                <a:spcPct val="30000"/>
              </a:spcBef>
            </a:pPr>
            <a:r>
              <a:rPr lang="en-US" sz="2400" dirty="0">
                <a:solidFill>
                  <a:schemeClr val="folHlink"/>
                </a:solidFill>
                <a:latin typeface="Courier New" pitchFamily="49" charset="0"/>
              </a:rPr>
              <a:t>   if (!</a:t>
            </a:r>
            <a:r>
              <a:rPr lang="en-US" sz="2400" dirty="0" err="1">
                <a:solidFill>
                  <a:schemeClr val="folHlink"/>
                </a:solidFill>
                <a:latin typeface="Courier New" pitchFamily="49" charset="0"/>
              </a:rPr>
              <a:t>lock.getAndSet</a:t>
            </a:r>
            <a:r>
              <a:rPr lang="en-US" sz="2400" dirty="0">
                <a:solidFill>
                  <a:schemeClr val="folHlink"/>
                </a:solidFill>
                <a:latin typeface="Courier New" pitchFamily="49" charset="0"/>
              </a:rPr>
              <a:t>(true))</a:t>
            </a:r>
          </a:p>
          <a:p>
            <a:pPr algn="l" eaLnBrk="1" hangingPunct="1">
              <a:lnSpc>
                <a:spcPct val="70000"/>
              </a:lnSpc>
              <a:spcBef>
                <a:spcPct val="30000"/>
              </a:spcBef>
            </a:pPr>
            <a:r>
              <a:rPr lang="en-US" sz="2400" dirty="0">
                <a:solidFill>
                  <a:schemeClr val="folHlink"/>
                </a:solidFill>
                <a:latin typeface="Courier New" pitchFamily="49" charset="0"/>
              </a:rPr>
              <a:t>    return;</a:t>
            </a:r>
          </a:p>
          <a:p>
            <a:pPr algn="l" eaLnBrk="1" hangingPunct="1">
              <a:lnSpc>
                <a:spcPct val="70000"/>
              </a:lnSpc>
              <a:spcBef>
                <a:spcPct val="30000"/>
              </a:spcBef>
            </a:pPr>
            <a:r>
              <a:rPr lang="en-US" sz="2400" dirty="0">
                <a:solidFill>
                  <a:schemeClr val="folHlink"/>
                </a:solidFill>
                <a:latin typeface="Courier New" pitchFamily="49" charset="0"/>
              </a:rPr>
              <a:t>   sleep(random() % delay);</a:t>
            </a:r>
          </a:p>
          <a:p>
            <a:pPr algn="l" eaLnBrk="1" hangingPunct="1">
              <a:lnSpc>
                <a:spcPct val="70000"/>
              </a:lnSpc>
              <a:spcBef>
                <a:spcPct val="30000"/>
              </a:spcBef>
            </a:pPr>
            <a:r>
              <a:rPr lang="en-US" sz="2400" dirty="0">
                <a:latin typeface="Courier New" pitchFamily="49" charset="0"/>
              </a:rPr>
              <a:t>   </a:t>
            </a:r>
            <a:r>
              <a:rPr lang="en-US" sz="2400" dirty="0">
                <a:solidFill>
                  <a:schemeClr val="tx1"/>
                </a:solidFill>
                <a:latin typeface="Courier New" pitchFamily="49" charset="0"/>
              </a:rPr>
              <a:t>if</a:t>
            </a:r>
            <a:r>
              <a:rPr lang="en-US" sz="2400" dirty="0">
                <a:latin typeface="Courier New" pitchFamily="49" charset="0"/>
              </a:rPr>
              <a:t> (delay &lt; MAX_DELAY)</a:t>
            </a:r>
          </a:p>
          <a:p>
            <a:pPr algn="l" eaLnBrk="1" hangingPunct="1">
              <a:lnSpc>
                <a:spcPct val="70000"/>
              </a:lnSpc>
              <a:spcBef>
                <a:spcPct val="30000"/>
              </a:spcBef>
            </a:pPr>
            <a:r>
              <a:rPr lang="en-US" sz="2400" dirty="0">
                <a:latin typeface="Courier New" pitchFamily="49" charset="0"/>
              </a:rPr>
              <a:t>    delay = 2 * delay;</a:t>
            </a:r>
          </a:p>
          <a:p>
            <a:pPr algn="l" eaLnBrk="1" hangingPunct="1">
              <a:lnSpc>
                <a:spcPct val="70000"/>
              </a:lnSpc>
              <a:spcBef>
                <a:spcPct val="30000"/>
              </a:spcBef>
            </a:pPr>
            <a:r>
              <a:rPr lang="en-US" sz="2400" dirty="0">
                <a:latin typeface="Courier New" pitchFamily="49" charset="0"/>
              </a:rPr>
              <a:t> </a:t>
            </a:r>
            <a:r>
              <a:rPr lang="en-US" sz="2400" dirty="0">
                <a:solidFill>
                  <a:schemeClr val="folHlink"/>
                </a:solidFill>
                <a:latin typeface="Courier New" pitchFamily="49" charset="0"/>
              </a:rPr>
              <a:t>}}} </a:t>
            </a:r>
            <a:r>
              <a:rPr lang="en-US" sz="2400" dirty="0">
                <a:latin typeface="Courier New" pitchFamily="49" charset="0"/>
              </a:rPr>
              <a:t> </a:t>
            </a:r>
            <a:endParaRPr lang="en-US" sz="2400" dirty="0">
              <a:solidFill>
                <a:srgbClr val="6666FF"/>
              </a:solidFill>
              <a:latin typeface="Courier New" pitchFamily="49" charset="0"/>
              <a:cs typeface="Courier New" pitchFamily="49" charset="0"/>
            </a:endParaRPr>
          </a:p>
        </p:txBody>
      </p:sp>
      <p:sp>
        <p:nvSpPr>
          <p:cNvPr id="90118" name="AutoShape 4"/>
          <p:cNvSpPr>
            <a:spLocks noChangeArrowheads="1"/>
          </p:cNvSpPr>
          <p:nvPr/>
        </p:nvSpPr>
        <p:spPr bwMode="auto">
          <a:xfrm>
            <a:off x="1333500" y="5022850"/>
            <a:ext cx="4335463" cy="720725"/>
          </a:xfrm>
          <a:prstGeom prst="wedgeRoundRectCallout">
            <a:avLst>
              <a:gd name="adj1" fmla="val 29093"/>
              <a:gd name="adj2" fmla="val -363218"/>
              <a:gd name="adj3" fmla="val 16667"/>
            </a:avLst>
          </a:prstGeom>
          <a:noFill/>
          <a:ln w="38100">
            <a:solidFill>
              <a:srgbClr val="FF3300"/>
            </a:solidFill>
            <a:miter lim="800000"/>
            <a:headEnd/>
            <a:tailEnd/>
          </a:ln>
        </p:spPr>
        <p:txBody>
          <a:bodyPr anchor="ctr"/>
          <a:lstStyle/>
          <a:p>
            <a:pPr algn="ctr"/>
            <a:endParaRPr lang="en-US" b="0" dirty="0">
              <a:latin typeface="Arial" pitchFamily="34" charset="0"/>
            </a:endParaRPr>
          </a:p>
        </p:txBody>
      </p:sp>
      <p:sp>
        <p:nvSpPr>
          <p:cNvPr id="90119" name="Text Box 5"/>
          <p:cNvSpPr txBox="1">
            <a:spLocks noChangeArrowheads="1"/>
          </p:cNvSpPr>
          <p:nvPr/>
        </p:nvSpPr>
        <p:spPr bwMode="auto">
          <a:xfrm>
            <a:off x="1471613" y="2185988"/>
            <a:ext cx="6591300" cy="579437"/>
          </a:xfrm>
          <a:prstGeom prst="rect">
            <a:avLst/>
          </a:prstGeom>
          <a:solidFill>
            <a:srgbClr val="FFFFCC"/>
          </a:solidFill>
          <a:ln w="9525">
            <a:noFill/>
            <a:miter lim="800000"/>
            <a:headEnd/>
            <a:tailEnd/>
          </a:ln>
        </p:spPr>
        <p:txBody>
          <a:bodyPr wrap="none">
            <a:spAutoFit/>
          </a:bodyPr>
          <a:lstStyle/>
          <a:p>
            <a:r>
              <a:rPr lang="en-US" sz="3200" dirty="0">
                <a:solidFill>
                  <a:srgbClr val="FF3300"/>
                </a:solidFill>
                <a:latin typeface="Arial" pitchFamily="34" charset="0"/>
                <a:cs typeface="Arial" pitchFamily="34" charset="0"/>
              </a:rPr>
              <a:t>Double max delay, within reason</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Art of Multiprocessor Programming</a:t>
            </a:r>
          </a:p>
        </p:txBody>
      </p:sp>
      <p:sp>
        <p:nvSpPr>
          <p:cNvPr id="91139" name="Slide Number Placeholder 4"/>
          <p:cNvSpPr>
            <a:spLocks noGrp="1"/>
          </p:cNvSpPr>
          <p:nvPr>
            <p:ph type="sldNum" sz="quarter" idx="11"/>
          </p:nvPr>
        </p:nvSpPr>
        <p:spPr>
          <a:noFill/>
        </p:spPr>
        <p:txBody>
          <a:bodyPr/>
          <a:lstStyle/>
          <a:p>
            <a:fld id="{0D701904-7029-4243-8FC5-D13DF1597E90}" type="slidenum">
              <a:rPr lang="x-none" smtClean="0">
                <a:latin typeface="Arial" pitchFamily="34" charset="0"/>
                <a:cs typeface="Arial" pitchFamily="34" charset="0"/>
              </a:rPr>
              <a:pPr/>
              <a:t>92</a:t>
            </a:fld>
            <a:endParaRPr lang="en-US" smtClean="0">
              <a:latin typeface="Arial" pitchFamily="34" charset="0"/>
              <a:cs typeface="Arial" pitchFamily="34" charset="0"/>
            </a:endParaRPr>
          </a:p>
        </p:txBody>
      </p:sp>
      <p:pic>
        <p:nvPicPr>
          <p:cNvPr id="91140" name="Picture 14" descr="magic"/>
          <p:cNvPicPr>
            <a:picLocks noChangeAspect="1" noChangeArrowheads="1"/>
          </p:cNvPicPr>
          <p:nvPr/>
        </p:nvPicPr>
        <p:blipFill>
          <a:blip r:embed="rId3" cstate="print"/>
          <a:srcRect/>
          <a:stretch>
            <a:fillRect/>
          </a:stretch>
        </p:blipFill>
        <p:spPr bwMode="auto">
          <a:xfrm>
            <a:off x="1428750" y="3079750"/>
            <a:ext cx="127000" cy="127000"/>
          </a:xfrm>
          <a:prstGeom prst="rect">
            <a:avLst/>
          </a:prstGeom>
          <a:noFill/>
          <a:ln w="9525">
            <a:noFill/>
            <a:miter lim="800000"/>
            <a:headEnd/>
            <a:tailEnd/>
          </a:ln>
        </p:spPr>
      </p:pic>
      <p:sp>
        <p:nvSpPr>
          <p:cNvPr id="91141" name="Rectangle 2"/>
          <p:cNvSpPr>
            <a:spLocks noGrp="1" noChangeArrowheads="1"/>
          </p:cNvSpPr>
          <p:nvPr>
            <p:ph type="title"/>
          </p:nvPr>
        </p:nvSpPr>
        <p:spPr/>
        <p:txBody>
          <a:bodyPr/>
          <a:lstStyle/>
          <a:p>
            <a:r>
              <a:rPr lang="en-US" smtClean="0"/>
              <a:t>Spin-Waiting Overhead</a:t>
            </a:r>
          </a:p>
        </p:txBody>
      </p:sp>
      <p:sp>
        <p:nvSpPr>
          <p:cNvPr id="91142" name="Rectangle 4"/>
          <p:cNvSpPr>
            <a:spLocks noChangeArrowheads="1"/>
          </p:cNvSpPr>
          <p:nvPr/>
        </p:nvSpPr>
        <p:spPr bwMode="auto">
          <a:xfrm>
            <a:off x="4908550" y="2978150"/>
            <a:ext cx="492125" cy="690563"/>
          </a:xfrm>
          <a:prstGeom prst="rect">
            <a:avLst/>
          </a:prstGeom>
          <a:solidFill>
            <a:schemeClr val="bg1"/>
          </a:solidFill>
          <a:ln w="9525">
            <a:noFill/>
            <a:miter lim="800000"/>
            <a:headEnd/>
            <a:tailEnd/>
          </a:ln>
        </p:spPr>
        <p:txBody>
          <a:bodyPr wrap="none" anchor="ctr"/>
          <a:lstStyle/>
          <a:p>
            <a:endParaRPr lang="en-US">
              <a:latin typeface="Arial" pitchFamily="34" charset="0"/>
              <a:cs typeface="Arial" pitchFamily="34" charset="0"/>
            </a:endParaRPr>
          </a:p>
        </p:txBody>
      </p:sp>
      <p:sp>
        <p:nvSpPr>
          <p:cNvPr id="91143" name="Line 6"/>
          <p:cNvSpPr>
            <a:spLocks noChangeShapeType="1"/>
          </p:cNvSpPr>
          <p:nvPr/>
        </p:nvSpPr>
        <p:spPr bwMode="auto">
          <a:xfrm flipV="1">
            <a:off x="1789113" y="2400300"/>
            <a:ext cx="0" cy="2551113"/>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91144" name="Line 7"/>
          <p:cNvSpPr>
            <a:spLocks noChangeShapeType="1"/>
          </p:cNvSpPr>
          <p:nvPr/>
        </p:nvSpPr>
        <p:spPr bwMode="auto">
          <a:xfrm>
            <a:off x="1789113" y="4919663"/>
            <a:ext cx="3336925" cy="0"/>
          </a:xfrm>
          <a:prstGeom prst="line">
            <a:avLst/>
          </a:prstGeom>
          <a:noFill/>
          <a:ln w="76200">
            <a:solidFill>
              <a:srgbClr val="0066CC"/>
            </a:solidFill>
            <a:round/>
            <a:headEnd/>
            <a:tailEnd type="triangle" w="med" len="med"/>
          </a:ln>
        </p:spPr>
        <p:txBody>
          <a:bodyPr wrap="none" anchor="ctr"/>
          <a:lstStyle/>
          <a:p>
            <a:endParaRPr lang="en-US">
              <a:latin typeface="Arial" pitchFamily="34" charset="0"/>
              <a:cs typeface="Arial" pitchFamily="34" charset="0"/>
            </a:endParaRPr>
          </a:p>
        </p:txBody>
      </p:sp>
      <p:sp>
        <p:nvSpPr>
          <p:cNvPr id="91145" name="Text Box 12"/>
          <p:cNvSpPr txBox="1">
            <a:spLocks noChangeArrowheads="1"/>
          </p:cNvSpPr>
          <p:nvPr/>
        </p:nvSpPr>
        <p:spPr bwMode="auto">
          <a:xfrm>
            <a:off x="5353855" y="2593975"/>
            <a:ext cx="2182008" cy="584775"/>
          </a:xfrm>
          <a:prstGeom prst="rect">
            <a:avLst/>
          </a:prstGeom>
          <a:noFill/>
          <a:ln w="9525">
            <a:noFill/>
            <a:miter lim="800000"/>
            <a:headEnd/>
            <a:tailEnd/>
          </a:ln>
        </p:spPr>
        <p:txBody>
          <a:bodyPr wrap="none">
            <a:spAutoFit/>
          </a:bodyPr>
          <a:lstStyle/>
          <a:p>
            <a:r>
              <a:rPr lang="en-US" sz="3200" b="0">
                <a:solidFill>
                  <a:srgbClr val="FF0000"/>
                </a:solidFill>
                <a:latin typeface="Arial" pitchFamily="34" charset="0"/>
                <a:cs typeface="Arial" pitchFamily="34" charset="0"/>
              </a:rPr>
              <a:t>TTAS Lock</a:t>
            </a:r>
          </a:p>
        </p:txBody>
      </p:sp>
      <p:sp>
        <p:nvSpPr>
          <p:cNvPr id="91146" name="Text Box 13"/>
          <p:cNvSpPr txBox="1">
            <a:spLocks noChangeArrowheads="1"/>
          </p:cNvSpPr>
          <p:nvPr/>
        </p:nvSpPr>
        <p:spPr bwMode="auto">
          <a:xfrm>
            <a:off x="5476706" y="4056063"/>
            <a:ext cx="2387769" cy="584775"/>
          </a:xfrm>
          <a:prstGeom prst="rect">
            <a:avLst/>
          </a:prstGeom>
          <a:noFill/>
          <a:ln w="9525">
            <a:noFill/>
            <a:miter lim="800000"/>
            <a:headEnd/>
            <a:tailEnd/>
          </a:ln>
        </p:spPr>
        <p:txBody>
          <a:bodyPr wrap="none">
            <a:spAutoFit/>
          </a:bodyPr>
          <a:lstStyle/>
          <a:p>
            <a:r>
              <a:rPr lang="en-US" sz="3200" b="0">
                <a:solidFill>
                  <a:schemeClr val="accent1"/>
                </a:solidFill>
                <a:latin typeface="Arial" pitchFamily="34" charset="0"/>
                <a:cs typeface="Arial" pitchFamily="34" charset="0"/>
              </a:rPr>
              <a:t>Backoff lock</a:t>
            </a:r>
          </a:p>
        </p:txBody>
      </p:sp>
      <p:sp>
        <p:nvSpPr>
          <p:cNvPr id="91147" name="Freeform 15"/>
          <p:cNvSpPr>
            <a:spLocks/>
          </p:cNvSpPr>
          <p:nvPr/>
        </p:nvSpPr>
        <p:spPr bwMode="auto">
          <a:xfrm>
            <a:off x="1936750" y="2978150"/>
            <a:ext cx="3063875" cy="1812925"/>
          </a:xfrm>
          <a:custGeom>
            <a:avLst/>
            <a:gdLst>
              <a:gd name="T0" fmla="*/ 0 w 1689"/>
              <a:gd name="T1" fmla="*/ 2147483647 h 624"/>
              <a:gd name="T2" fmla="*/ 2147483647 w 1689"/>
              <a:gd name="T3" fmla="*/ 2147483647 h 624"/>
              <a:gd name="T4" fmla="*/ 2147483647 w 1689"/>
              <a:gd name="T5" fmla="*/ 0 h 624"/>
              <a:gd name="T6" fmla="*/ 0 60000 65536"/>
              <a:gd name="T7" fmla="*/ 0 60000 65536"/>
              <a:gd name="T8" fmla="*/ 0 60000 65536"/>
              <a:gd name="T9" fmla="*/ 0 w 1689"/>
              <a:gd name="T10" fmla="*/ 0 h 624"/>
              <a:gd name="T11" fmla="*/ 1689 w 1689"/>
              <a:gd name="T12" fmla="*/ 624 h 624"/>
            </a:gdLst>
            <a:ahLst/>
            <a:cxnLst>
              <a:cxn ang="T6">
                <a:pos x="T0" y="T1"/>
              </a:cxn>
              <a:cxn ang="T7">
                <a:pos x="T2" y="T3"/>
              </a:cxn>
              <a:cxn ang="T8">
                <a:pos x="T4" y="T5"/>
              </a:cxn>
            </a:cxnLst>
            <a:rect l="T9" t="T10" r="T11" b="T12"/>
            <a:pathLst>
              <a:path w="1689" h="624">
                <a:moveTo>
                  <a:pt x="0" y="624"/>
                </a:moveTo>
                <a:cubicBezTo>
                  <a:pt x="325" y="575"/>
                  <a:pt x="650" y="527"/>
                  <a:pt x="931" y="423"/>
                </a:cubicBezTo>
                <a:cubicBezTo>
                  <a:pt x="1212" y="319"/>
                  <a:pt x="1450" y="159"/>
                  <a:pt x="1689" y="0"/>
                </a:cubicBezTo>
              </a:path>
            </a:pathLst>
          </a:custGeom>
          <a:noFill/>
          <a:ln w="57150">
            <a:solidFill>
              <a:srgbClr val="FF0000"/>
            </a:solidFill>
            <a:round/>
            <a:headEnd/>
            <a:tailEnd type="triangle" w="med" len="med"/>
          </a:ln>
        </p:spPr>
        <p:txBody>
          <a:bodyPr wrap="none" anchor="ctr"/>
          <a:lstStyle/>
          <a:p>
            <a:endParaRPr lang="en-US">
              <a:latin typeface="Arial" pitchFamily="34" charset="0"/>
              <a:cs typeface="Arial" pitchFamily="34" charset="0"/>
            </a:endParaRPr>
          </a:p>
        </p:txBody>
      </p:sp>
      <p:sp>
        <p:nvSpPr>
          <p:cNvPr id="91148" name="Freeform 16"/>
          <p:cNvSpPr>
            <a:spLocks/>
          </p:cNvSpPr>
          <p:nvPr/>
        </p:nvSpPr>
        <p:spPr bwMode="auto">
          <a:xfrm>
            <a:off x="1982788" y="4365625"/>
            <a:ext cx="3108325" cy="457200"/>
          </a:xfrm>
          <a:custGeom>
            <a:avLst/>
            <a:gdLst>
              <a:gd name="T0" fmla="*/ 0 w 1958"/>
              <a:gd name="T1" fmla="*/ 2147483647 h 288"/>
              <a:gd name="T2" fmla="*/ 2147483647 w 1958"/>
              <a:gd name="T3" fmla="*/ 2147483647 h 288"/>
              <a:gd name="T4" fmla="*/ 2147483647 w 1958"/>
              <a:gd name="T5" fmla="*/ 2147483647 h 288"/>
              <a:gd name="T6" fmla="*/ 2147483647 w 1958"/>
              <a:gd name="T7" fmla="*/ 2147483647 h 288"/>
              <a:gd name="T8" fmla="*/ 2147483647 w 1958"/>
              <a:gd name="T9" fmla="*/ 2147483647 h 288"/>
              <a:gd name="T10" fmla="*/ 2147483647 w 1958"/>
              <a:gd name="T11" fmla="*/ 2147483647 h 288"/>
              <a:gd name="T12" fmla="*/ 2147483647 w 1958"/>
              <a:gd name="T13" fmla="*/ 2147483647 h 288"/>
              <a:gd name="T14" fmla="*/ 2147483647 w 195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1958"/>
              <a:gd name="T25" fmla="*/ 0 h 288"/>
              <a:gd name="T26" fmla="*/ 1958 w 195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8" h="288">
                <a:moveTo>
                  <a:pt x="0" y="288"/>
                </a:moveTo>
                <a:cubicBezTo>
                  <a:pt x="210" y="256"/>
                  <a:pt x="420" y="225"/>
                  <a:pt x="557" y="211"/>
                </a:cubicBezTo>
                <a:cubicBezTo>
                  <a:pt x="694" y="197"/>
                  <a:pt x="731" y="220"/>
                  <a:pt x="825" y="201"/>
                </a:cubicBezTo>
                <a:cubicBezTo>
                  <a:pt x="919" y="182"/>
                  <a:pt x="1025" y="117"/>
                  <a:pt x="1123" y="96"/>
                </a:cubicBezTo>
                <a:cubicBezTo>
                  <a:pt x="1221" y="75"/>
                  <a:pt x="1317" y="90"/>
                  <a:pt x="1411" y="76"/>
                </a:cubicBezTo>
                <a:cubicBezTo>
                  <a:pt x="1505" y="62"/>
                  <a:pt x="1612" y="18"/>
                  <a:pt x="1689" y="9"/>
                </a:cubicBezTo>
                <a:cubicBezTo>
                  <a:pt x="1766" y="0"/>
                  <a:pt x="1827" y="20"/>
                  <a:pt x="1872" y="19"/>
                </a:cubicBezTo>
                <a:cubicBezTo>
                  <a:pt x="1917" y="18"/>
                  <a:pt x="1937" y="9"/>
                  <a:pt x="1958" y="0"/>
                </a:cubicBezTo>
              </a:path>
            </a:pathLst>
          </a:custGeom>
          <a:noFill/>
          <a:ln w="57150">
            <a:solidFill>
              <a:schemeClr val="accent1"/>
            </a:solidFill>
            <a:round/>
            <a:headEnd/>
            <a:tailEnd type="triangle" w="med" len="med"/>
          </a:ln>
        </p:spPr>
        <p:txBody>
          <a:bodyPr wrap="none" anchor="ctr"/>
          <a:lstStyle/>
          <a:p>
            <a:endParaRPr lang="en-US">
              <a:latin typeface="Arial" pitchFamily="34" charset="0"/>
              <a:cs typeface="Arial" pitchFamily="34" charset="0"/>
            </a:endParaRPr>
          </a:p>
        </p:txBody>
      </p:sp>
      <p:sp>
        <p:nvSpPr>
          <p:cNvPr id="91149" name="Text Box 19"/>
          <p:cNvSpPr txBox="1">
            <a:spLocks noChangeArrowheads="1"/>
          </p:cNvSpPr>
          <p:nvPr/>
        </p:nvSpPr>
        <p:spPr bwMode="auto">
          <a:xfrm rot="10800000">
            <a:off x="797481" y="3366710"/>
            <a:ext cx="738664" cy="964367"/>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time</a:t>
            </a:r>
          </a:p>
        </p:txBody>
      </p:sp>
      <p:sp>
        <p:nvSpPr>
          <p:cNvPr id="91150" name="Text Box 20"/>
          <p:cNvSpPr txBox="1">
            <a:spLocks noChangeArrowheads="1"/>
          </p:cNvSpPr>
          <p:nvPr/>
        </p:nvSpPr>
        <p:spPr bwMode="auto">
          <a:xfrm rot="-5400000">
            <a:off x="3027918" y="4853355"/>
            <a:ext cx="738664" cy="1631216"/>
          </a:xfrm>
          <a:prstGeom prst="rect">
            <a:avLst/>
          </a:prstGeom>
          <a:noFill/>
          <a:ln w="9525">
            <a:noFill/>
            <a:miter lim="800000"/>
            <a:headEnd/>
            <a:tailEnd/>
          </a:ln>
        </p:spPr>
        <p:txBody>
          <a:bodyPr vert="eaVert" wrap="none">
            <a:spAutoFit/>
          </a:bodyPr>
          <a:lstStyle/>
          <a:p>
            <a:r>
              <a:rPr lang="en-US" sz="3600" b="0">
                <a:solidFill>
                  <a:srgbClr val="0066CC"/>
                </a:solidFill>
                <a:latin typeface="Arial" pitchFamily="34" charset="0"/>
                <a:cs typeface="Arial" pitchFamily="34" charset="0"/>
              </a:rPr>
              <a:t>threads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Art of Multiprocessor Programming</a:t>
            </a:r>
          </a:p>
        </p:txBody>
      </p:sp>
      <p:sp>
        <p:nvSpPr>
          <p:cNvPr id="92163" name="Slide Number Placeholder 4"/>
          <p:cNvSpPr>
            <a:spLocks noGrp="1"/>
          </p:cNvSpPr>
          <p:nvPr>
            <p:ph type="sldNum" sz="quarter" idx="11"/>
          </p:nvPr>
        </p:nvSpPr>
        <p:spPr>
          <a:noFill/>
        </p:spPr>
        <p:txBody>
          <a:bodyPr/>
          <a:lstStyle/>
          <a:p>
            <a:fld id="{4024E2F9-178F-4487-A013-F7DE59E6F869}" type="slidenum">
              <a:rPr lang="x-none" smtClean="0">
                <a:cs typeface="Arial" pitchFamily="34" charset="0"/>
              </a:rPr>
              <a:pPr/>
              <a:t>93</a:t>
            </a:fld>
            <a:endParaRPr lang="en-US" smtClean="0">
              <a:cs typeface="Arial" pitchFamily="34" charset="0"/>
            </a:endParaRPr>
          </a:p>
        </p:txBody>
      </p:sp>
      <p:sp>
        <p:nvSpPr>
          <p:cNvPr id="92164" name="Rectangle 2"/>
          <p:cNvSpPr>
            <a:spLocks noGrp="1" noChangeArrowheads="1"/>
          </p:cNvSpPr>
          <p:nvPr>
            <p:ph type="title"/>
          </p:nvPr>
        </p:nvSpPr>
        <p:spPr/>
        <p:txBody>
          <a:bodyPr/>
          <a:lstStyle/>
          <a:p>
            <a:r>
              <a:rPr lang="en-US" smtClean="0"/>
              <a:t>Backoff: Other Issues</a:t>
            </a:r>
          </a:p>
        </p:txBody>
      </p:sp>
      <p:sp>
        <p:nvSpPr>
          <p:cNvPr id="92165" name="Rectangle 3"/>
          <p:cNvSpPr>
            <a:spLocks noGrp="1" noChangeArrowheads="1"/>
          </p:cNvSpPr>
          <p:nvPr>
            <p:ph type="body" idx="1"/>
          </p:nvPr>
        </p:nvSpPr>
        <p:spPr/>
        <p:txBody>
          <a:bodyPr/>
          <a:lstStyle/>
          <a:p>
            <a:r>
              <a:rPr lang="en-US" smtClean="0"/>
              <a:t>Good</a:t>
            </a:r>
          </a:p>
          <a:p>
            <a:pPr lvl="1"/>
            <a:r>
              <a:rPr lang="en-US" smtClean="0"/>
              <a:t>Easy to implement</a:t>
            </a:r>
          </a:p>
          <a:p>
            <a:pPr lvl="1"/>
            <a:r>
              <a:rPr lang="en-US" smtClean="0"/>
              <a:t>Beats TTAS lock</a:t>
            </a:r>
          </a:p>
          <a:p>
            <a:r>
              <a:rPr lang="en-US" smtClean="0"/>
              <a:t>Bad</a:t>
            </a:r>
          </a:p>
          <a:p>
            <a:pPr lvl="1"/>
            <a:r>
              <a:rPr lang="en-US" smtClean="0"/>
              <a:t>Must choose parameters carefully</a:t>
            </a:r>
          </a:p>
          <a:p>
            <a:pPr lvl="1"/>
            <a:r>
              <a:rPr lang="en-US" smtClean="0"/>
              <a:t>Not portable across platforms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8373"/>
            <a:ext cx="7772400" cy="1143000"/>
          </a:xfrm>
        </p:spPr>
        <p:txBody>
          <a:bodyPr/>
          <a:lstStyle/>
          <a:p>
            <a:r>
              <a:rPr lang="en-US" dirty="0" smtClean="0"/>
              <a:t>Actual Data on 40-Core Machine</a:t>
            </a:r>
            <a:endParaRPr lang="en-US" dirty="0"/>
          </a:p>
        </p:txBody>
      </p:sp>
      <p:sp>
        <p:nvSpPr>
          <p:cNvPr id="4" name="Footer Placeholder 3"/>
          <p:cNvSpPr>
            <a:spLocks noGrp="1"/>
          </p:cNvSpPr>
          <p:nvPr>
            <p:ph type="ftr" sz="quarter" idx="10"/>
          </p:nvPr>
        </p:nvSpPr>
        <p:spPr/>
        <p:txBody>
          <a:bodyPr/>
          <a:lstStyle/>
          <a:p>
            <a:pPr>
              <a:defRPr/>
            </a:pPr>
            <a:r>
              <a:rPr lang="en-US" smtClean="0"/>
              <a:t>Art of Multiprocessor Programming</a:t>
            </a:r>
            <a:endParaRPr lang="en-US"/>
          </a:p>
        </p:txBody>
      </p:sp>
      <p:sp>
        <p:nvSpPr>
          <p:cNvPr id="5" name="Slide Number Placeholder 4"/>
          <p:cNvSpPr>
            <a:spLocks noGrp="1"/>
          </p:cNvSpPr>
          <p:nvPr>
            <p:ph type="sldNum" sz="quarter" idx="11"/>
          </p:nvPr>
        </p:nvSpPr>
        <p:spPr/>
        <p:txBody>
          <a:bodyPr/>
          <a:lstStyle/>
          <a:p>
            <a:pPr>
              <a:defRPr/>
            </a:pPr>
            <a:fld id="{3C242706-456C-4DE5-8D6D-9E26C1F2861B}" type="slidenum">
              <a:rPr lang="x-none" smtClean="0"/>
              <a:pPr>
                <a:defRPr/>
              </a:pPr>
              <a:t>94</a:t>
            </a:fld>
            <a:endParaRPr lang="en-US"/>
          </a:p>
        </p:txBody>
      </p:sp>
      <p:pic>
        <p:nvPicPr>
          <p:cNvPr id="7" name="Picture 6" descr="chart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17" y="1594750"/>
            <a:ext cx="7620000" cy="4711700"/>
          </a:xfrm>
          <a:prstGeom prst="rect">
            <a:avLst/>
          </a:prstGeom>
        </p:spPr>
      </p:pic>
      <p:sp>
        <p:nvSpPr>
          <p:cNvPr id="8" name="Snip Diagonal Corner Rectangle 7"/>
          <p:cNvSpPr/>
          <p:nvPr/>
        </p:nvSpPr>
        <p:spPr bwMode="auto">
          <a:xfrm>
            <a:off x="1270099" y="2111801"/>
            <a:ext cx="814503" cy="3524423"/>
          </a:xfrm>
          <a:prstGeom prst="snip2Diag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86201309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smtClean="0"/>
              <a:t>Art of Multiprocessor Programming</a:t>
            </a:r>
          </a:p>
        </p:txBody>
      </p:sp>
      <p:sp>
        <p:nvSpPr>
          <p:cNvPr id="93187" name="Slide Number Placeholder 4"/>
          <p:cNvSpPr>
            <a:spLocks noGrp="1"/>
          </p:cNvSpPr>
          <p:nvPr>
            <p:ph type="sldNum" sz="quarter" idx="11"/>
          </p:nvPr>
        </p:nvSpPr>
        <p:spPr>
          <a:noFill/>
        </p:spPr>
        <p:txBody>
          <a:bodyPr/>
          <a:lstStyle/>
          <a:p>
            <a:fld id="{968D0C61-A666-4B8F-A76A-B4123BBAFAC2}" type="slidenum">
              <a:rPr lang="x-none" smtClean="0">
                <a:cs typeface="Arial" pitchFamily="34" charset="0"/>
              </a:rPr>
              <a:pPr/>
              <a:t>95</a:t>
            </a:fld>
            <a:endParaRPr lang="en-US" smtClean="0">
              <a:cs typeface="Arial" pitchFamily="34" charset="0"/>
            </a:endParaRPr>
          </a:p>
        </p:txBody>
      </p:sp>
      <p:pic>
        <p:nvPicPr>
          <p:cNvPr id="93188"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noFill/>
            <a:miter lim="800000"/>
            <a:headEnd/>
            <a:tailEnd/>
          </a:ln>
        </p:spPr>
      </p:pic>
      <p:sp>
        <p:nvSpPr>
          <p:cNvPr id="93189" name="Rectangle 3"/>
          <p:cNvSpPr>
            <a:spLocks noGrp="1" noChangeArrowheads="1"/>
          </p:cNvSpPr>
          <p:nvPr>
            <p:ph type="title"/>
          </p:nvPr>
        </p:nvSpPr>
        <p:spPr/>
        <p:txBody>
          <a:bodyPr/>
          <a:lstStyle/>
          <a:p>
            <a:r>
              <a:rPr lang="en-US" smtClean="0"/>
              <a:t>Idea</a:t>
            </a:r>
          </a:p>
        </p:txBody>
      </p:sp>
      <p:sp>
        <p:nvSpPr>
          <p:cNvPr id="93190" name="Rectangle 4"/>
          <p:cNvSpPr>
            <a:spLocks noGrp="1" noChangeArrowheads="1"/>
          </p:cNvSpPr>
          <p:nvPr>
            <p:ph type="body" idx="1"/>
          </p:nvPr>
        </p:nvSpPr>
        <p:spPr/>
        <p:txBody>
          <a:bodyPr/>
          <a:lstStyle/>
          <a:p>
            <a:r>
              <a:rPr lang="en-US" smtClean="0"/>
              <a:t>Avoid useless invalidations</a:t>
            </a:r>
          </a:p>
          <a:p>
            <a:pPr lvl="1"/>
            <a:r>
              <a:rPr lang="en-US" smtClean="0"/>
              <a:t>By keeping a </a:t>
            </a:r>
            <a:r>
              <a:rPr lang="en-US" smtClean="0">
                <a:solidFill>
                  <a:schemeClr val="tx1"/>
                </a:solidFill>
              </a:rPr>
              <a:t>queue</a:t>
            </a:r>
            <a:r>
              <a:rPr lang="en-US" smtClean="0"/>
              <a:t> of threads</a:t>
            </a:r>
          </a:p>
          <a:p>
            <a:r>
              <a:rPr lang="en-US" smtClean="0"/>
              <a:t>Each thread</a:t>
            </a:r>
          </a:p>
          <a:p>
            <a:pPr lvl="1"/>
            <a:r>
              <a:rPr lang="en-US" smtClean="0"/>
              <a:t>Notifies next in line</a:t>
            </a:r>
          </a:p>
          <a:p>
            <a:pPr lvl="1"/>
            <a:r>
              <a:rPr lang="en-US" smtClean="0"/>
              <a:t>Without bothering the others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2"/>
          <p:cNvSpPr>
            <a:spLocks noGrp="1"/>
          </p:cNvSpPr>
          <p:nvPr>
            <p:ph type="ftr" sz="quarter" idx="10"/>
          </p:nvPr>
        </p:nvSpPr>
        <p:spPr>
          <a:noFill/>
        </p:spPr>
        <p:txBody>
          <a:bodyPr/>
          <a:lstStyle/>
          <a:p>
            <a:r>
              <a:rPr lang="en-US" smtClean="0"/>
              <a:t>Art of Multiprocessor Programming</a:t>
            </a:r>
          </a:p>
        </p:txBody>
      </p:sp>
      <p:sp>
        <p:nvSpPr>
          <p:cNvPr id="94211" name="Slide Number Placeholder 3"/>
          <p:cNvSpPr>
            <a:spLocks noGrp="1"/>
          </p:cNvSpPr>
          <p:nvPr>
            <p:ph type="sldNum" sz="quarter" idx="11"/>
          </p:nvPr>
        </p:nvSpPr>
        <p:spPr>
          <a:noFill/>
        </p:spPr>
        <p:txBody>
          <a:bodyPr/>
          <a:lstStyle/>
          <a:p>
            <a:fld id="{D0936F10-FD96-4227-A751-9A494BF82623}" type="slidenum">
              <a:rPr lang="x-none" smtClean="0">
                <a:latin typeface="Arial" pitchFamily="34" charset="0"/>
                <a:cs typeface="Arial" pitchFamily="34" charset="0"/>
              </a:rPr>
              <a:pPr/>
              <a:t>96</a:t>
            </a:fld>
            <a:endParaRPr lang="en-US" smtClean="0">
              <a:latin typeface="Arial" pitchFamily="34" charset="0"/>
              <a:cs typeface="Arial" pitchFamily="34" charset="0"/>
            </a:endParaRPr>
          </a:p>
        </p:txBody>
      </p:sp>
      <p:sp>
        <p:nvSpPr>
          <p:cNvPr id="94212" name="Rectangle 2"/>
          <p:cNvSpPr>
            <a:spLocks noGrp="1" noChangeArrowheads="1"/>
          </p:cNvSpPr>
          <p:nvPr>
            <p:ph type="title"/>
          </p:nvPr>
        </p:nvSpPr>
        <p:spPr/>
        <p:txBody>
          <a:bodyPr/>
          <a:lstStyle/>
          <a:p>
            <a:r>
              <a:rPr lang="en-US" smtClean="0"/>
              <a:t>Anderson Queue Lock</a:t>
            </a:r>
          </a:p>
        </p:txBody>
      </p:sp>
      <p:sp>
        <p:nvSpPr>
          <p:cNvPr id="94213"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4214"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15"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16"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17"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18"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19"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20"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21"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4222"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4223" name="Freeform 13"/>
          <p:cNvSpPr>
            <a:spLocks/>
          </p:cNvSpPr>
          <p:nvPr/>
        </p:nvSpPr>
        <p:spPr bwMode="auto">
          <a:xfrm>
            <a:off x="428625" y="2611438"/>
            <a:ext cx="2082800" cy="2384425"/>
          </a:xfrm>
          <a:custGeom>
            <a:avLst/>
            <a:gdLst>
              <a:gd name="T0" fmla="*/ 2147483647 w 1312"/>
              <a:gd name="T1" fmla="*/ 2147483647 h 1502"/>
              <a:gd name="T2" fmla="*/ 2147483647 w 1312"/>
              <a:gd name="T3" fmla="*/ 2147483647 h 1502"/>
              <a:gd name="T4" fmla="*/ 2147483647 w 1312"/>
              <a:gd name="T5" fmla="*/ 2147483647 h 1502"/>
              <a:gd name="T6" fmla="*/ 2147483647 w 1312"/>
              <a:gd name="T7" fmla="*/ 2147483647 h 1502"/>
              <a:gd name="T8" fmla="*/ 2147483647 w 1312"/>
              <a:gd name="T9" fmla="*/ 2147483647 h 1502"/>
              <a:gd name="T10" fmla="*/ 2147483647 w 1312"/>
              <a:gd name="T11" fmla="*/ 2147483647 h 1502"/>
              <a:gd name="T12" fmla="*/ 2147483647 w 1312"/>
              <a:gd name="T13" fmla="*/ 2147483647 h 1502"/>
              <a:gd name="T14" fmla="*/ 0 60000 65536"/>
              <a:gd name="T15" fmla="*/ 0 60000 65536"/>
              <a:gd name="T16" fmla="*/ 0 60000 65536"/>
              <a:gd name="T17" fmla="*/ 0 60000 65536"/>
              <a:gd name="T18" fmla="*/ 0 60000 65536"/>
              <a:gd name="T19" fmla="*/ 0 60000 65536"/>
              <a:gd name="T20" fmla="*/ 0 60000 65536"/>
              <a:gd name="T21" fmla="*/ 0 w 1312"/>
              <a:gd name="T22" fmla="*/ 0 h 1502"/>
              <a:gd name="T23" fmla="*/ 1312 w 1312"/>
              <a:gd name="T24" fmla="*/ 1502 h 1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2" h="1502">
                <a:moveTo>
                  <a:pt x="693" y="53"/>
                </a:moveTo>
                <a:cubicBezTo>
                  <a:pt x="917" y="26"/>
                  <a:pt x="1142" y="0"/>
                  <a:pt x="1220" y="73"/>
                </a:cubicBezTo>
                <a:cubicBezTo>
                  <a:pt x="1298" y="146"/>
                  <a:pt x="1312" y="389"/>
                  <a:pt x="1160" y="490"/>
                </a:cubicBezTo>
                <a:cubicBezTo>
                  <a:pt x="1008" y="591"/>
                  <a:pt x="495" y="576"/>
                  <a:pt x="306" y="679"/>
                </a:cubicBezTo>
                <a:cubicBezTo>
                  <a:pt x="117" y="782"/>
                  <a:pt x="56" y="979"/>
                  <a:pt x="28" y="1106"/>
                </a:cubicBezTo>
                <a:cubicBezTo>
                  <a:pt x="0" y="1233"/>
                  <a:pt x="54" y="1386"/>
                  <a:pt x="137" y="1444"/>
                </a:cubicBezTo>
                <a:cubicBezTo>
                  <a:pt x="220" y="1502"/>
                  <a:pt x="372" y="1477"/>
                  <a:pt x="524" y="1453"/>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
        <p:nvSpPr>
          <p:cNvPr id="94224" name="Text Box 14"/>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4225" name="Text Box 15"/>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4226" name="Text Box 16"/>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27" name="Text Box 17"/>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28" name="Text Box 18"/>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29" name="Text Box 19"/>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30" name="Text Box 20"/>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31" name="Text Box 21"/>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4232" name="Text Box 22"/>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4233" name="Group 23"/>
          <p:cNvGrpSpPr>
            <a:grpSpLocks/>
          </p:cNvGrpSpPr>
          <p:nvPr/>
        </p:nvGrpSpPr>
        <p:grpSpPr bwMode="auto">
          <a:xfrm>
            <a:off x="3062288" y="1644650"/>
            <a:ext cx="1358900" cy="1879600"/>
            <a:chOff x="1107" y="1162"/>
            <a:chExt cx="856" cy="1184"/>
          </a:xfrm>
        </p:grpSpPr>
        <p:grpSp>
          <p:nvGrpSpPr>
            <p:cNvPr id="94234" name="Group 24"/>
            <p:cNvGrpSpPr>
              <a:grpSpLocks/>
            </p:cNvGrpSpPr>
            <p:nvPr/>
          </p:nvGrpSpPr>
          <p:grpSpPr bwMode="auto">
            <a:xfrm>
              <a:off x="1107" y="1538"/>
              <a:ext cx="856" cy="808"/>
              <a:chOff x="1008" y="2720"/>
              <a:chExt cx="856" cy="808"/>
            </a:xfrm>
          </p:grpSpPr>
          <p:sp>
            <p:nvSpPr>
              <p:cNvPr id="94236" name="Rectangle 2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4237"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38"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39"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40"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41"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42"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43"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244"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4235" name="Rectangle 34"/>
            <p:cNvSpPr>
              <a:spLocks noChangeArrowheads="1"/>
            </p:cNvSpPr>
            <p:nvPr/>
          </p:nvSpPr>
          <p:spPr bwMode="auto">
            <a:xfrm>
              <a:off x="1419" y="1162"/>
              <a:ext cx="518" cy="368"/>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idle</a:t>
              </a:r>
            </a:p>
          </p:txBody>
        </p:sp>
      </p:gr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2"/>
          <p:cNvSpPr>
            <a:spLocks noGrp="1"/>
          </p:cNvSpPr>
          <p:nvPr>
            <p:ph type="ftr" sz="quarter" idx="10"/>
          </p:nvPr>
        </p:nvSpPr>
        <p:spPr>
          <a:noFill/>
        </p:spPr>
        <p:txBody>
          <a:bodyPr/>
          <a:lstStyle/>
          <a:p>
            <a:r>
              <a:rPr lang="en-US" smtClean="0"/>
              <a:t>Art of Multiprocessor Programming</a:t>
            </a:r>
          </a:p>
        </p:txBody>
      </p:sp>
      <p:sp>
        <p:nvSpPr>
          <p:cNvPr id="95235" name="Slide Number Placeholder 3"/>
          <p:cNvSpPr>
            <a:spLocks noGrp="1"/>
          </p:cNvSpPr>
          <p:nvPr>
            <p:ph type="sldNum" sz="quarter" idx="11"/>
          </p:nvPr>
        </p:nvSpPr>
        <p:spPr>
          <a:noFill/>
        </p:spPr>
        <p:txBody>
          <a:bodyPr/>
          <a:lstStyle/>
          <a:p>
            <a:fld id="{FDFA7EBC-98EA-4331-9A4D-B8BBCB000B63}" type="slidenum">
              <a:rPr lang="x-none" smtClean="0">
                <a:latin typeface="Arial" pitchFamily="34" charset="0"/>
                <a:cs typeface="Arial" pitchFamily="34" charset="0"/>
              </a:rPr>
              <a:pPr/>
              <a:t>97</a:t>
            </a:fld>
            <a:endParaRPr lang="en-US" smtClean="0">
              <a:latin typeface="Arial" pitchFamily="34" charset="0"/>
              <a:cs typeface="Arial" pitchFamily="34" charset="0"/>
            </a:endParaRPr>
          </a:p>
        </p:txBody>
      </p:sp>
      <p:sp>
        <p:nvSpPr>
          <p:cNvPr id="95236" name="Rectangle 2"/>
          <p:cNvSpPr>
            <a:spLocks noGrp="1" noChangeArrowheads="1"/>
          </p:cNvSpPr>
          <p:nvPr>
            <p:ph type="title"/>
          </p:nvPr>
        </p:nvSpPr>
        <p:spPr/>
        <p:txBody>
          <a:bodyPr/>
          <a:lstStyle/>
          <a:p>
            <a:r>
              <a:rPr lang="en-US" smtClean="0"/>
              <a:t>Anderson Queue Lock</a:t>
            </a:r>
          </a:p>
        </p:txBody>
      </p:sp>
      <p:sp>
        <p:nvSpPr>
          <p:cNvPr id="95237"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5238"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39"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0"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1"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2"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3"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4"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45"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5246"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5247" name="Freeform 13"/>
          <p:cNvSpPr>
            <a:spLocks/>
          </p:cNvSpPr>
          <p:nvPr/>
        </p:nvSpPr>
        <p:spPr bwMode="auto">
          <a:xfrm>
            <a:off x="428625" y="2611438"/>
            <a:ext cx="2082800" cy="2384425"/>
          </a:xfrm>
          <a:custGeom>
            <a:avLst/>
            <a:gdLst>
              <a:gd name="T0" fmla="*/ 2147483647 w 1312"/>
              <a:gd name="T1" fmla="*/ 2147483647 h 1502"/>
              <a:gd name="T2" fmla="*/ 2147483647 w 1312"/>
              <a:gd name="T3" fmla="*/ 2147483647 h 1502"/>
              <a:gd name="T4" fmla="*/ 2147483647 w 1312"/>
              <a:gd name="T5" fmla="*/ 2147483647 h 1502"/>
              <a:gd name="T6" fmla="*/ 2147483647 w 1312"/>
              <a:gd name="T7" fmla="*/ 2147483647 h 1502"/>
              <a:gd name="T8" fmla="*/ 2147483647 w 1312"/>
              <a:gd name="T9" fmla="*/ 2147483647 h 1502"/>
              <a:gd name="T10" fmla="*/ 2147483647 w 1312"/>
              <a:gd name="T11" fmla="*/ 2147483647 h 1502"/>
              <a:gd name="T12" fmla="*/ 2147483647 w 1312"/>
              <a:gd name="T13" fmla="*/ 2147483647 h 1502"/>
              <a:gd name="T14" fmla="*/ 0 60000 65536"/>
              <a:gd name="T15" fmla="*/ 0 60000 65536"/>
              <a:gd name="T16" fmla="*/ 0 60000 65536"/>
              <a:gd name="T17" fmla="*/ 0 60000 65536"/>
              <a:gd name="T18" fmla="*/ 0 60000 65536"/>
              <a:gd name="T19" fmla="*/ 0 60000 65536"/>
              <a:gd name="T20" fmla="*/ 0 60000 65536"/>
              <a:gd name="T21" fmla="*/ 0 w 1312"/>
              <a:gd name="T22" fmla="*/ 0 h 1502"/>
              <a:gd name="T23" fmla="*/ 1312 w 1312"/>
              <a:gd name="T24" fmla="*/ 1502 h 1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2" h="1502">
                <a:moveTo>
                  <a:pt x="693" y="53"/>
                </a:moveTo>
                <a:cubicBezTo>
                  <a:pt x="917" y="26"/>
                  <a:pt x="1142" y="0"/>
                  <a:pt x="1220" y="73"/>
                </a:cubicBezTo>
                <a:cubicBezTo>
                  <a:pt x="1298" y="146"/>
                  <a:pt x="1312" y="389"/>
                  <a:pt x="1160" y="490"/>
                </a:cubicBezTo>
                <a:cubicBezTo>
                  <a:pt x="1008" y="591"/>
                  <a:pt x="495" y="576"/>
                  <a:pt x="306" y="679"/>
                </a:cubicBezTo>
                <a:cubicBezTo>
                  <a:pt x="117" y="782"/>
                  <a:pt x="56" y="979"/>
                  <a:pt x="28" y="1106"/>
                </a:cubicBezTo>
                <a:cubicBezTo>
                  <a:pt x="0" y="1233"/>
                  <a:pt x="54" y="1386"/>
                  <a:pt x="137" y="1444"/>
                </a:cubicBezTo>
                <a:cubicBezTo>
                  <a:pt x="220" y="1502"/>
                  <a:pt x="372" y="1477"/>
                  <a:pt x="524" y="1453"/>
                </a:cubicBezTo>
              </a:path>
            </a:pathLst>
          </a:custGeom>
          <a:noFill/>
          <a:ln w="76200">
            <a:solidFill>
              <a:srgbClr val="FF3300"/>
            </a:solidFill>
            <a:round/>
            <a:headEnd/>
            <a:tailEnd type="triangle" w="med" len="med"/>
          </a:ln>
        </p:spPr>
        <p:txBody>
          <a:bodyPr wrap="none" anchor="ctr"/>
          <a:lstStyle/>
          <a:p>
            <a:endParaRPr lang="en-US">
              <a:latin typeface="Arial" pitchFamily="34" charset="0"/>
              <a:cs typeface="Arial" pitchFamily="34" charset="0"/>
            </a:endParaRPr>
          </a:p>
        </p:txBody>
      </p:sp>
      <p:sp>
        <p:nvSpPr>
          <p:cNvPr id="95248" name="Text Box 14"/>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5249" name="Text Box 15"/>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5250" name="Text Box 16"/>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1" name="Text Box 17"/>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2" name="Text Box 18"/>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3" name="Text Box 19"/>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4" name="Text Box 20"/>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5" name="Text Box 21"/>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5256" name="Text Box 22"/>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5257" name="Group 23"/>
          <p:cNvGrpSpPr>
            <a:grpSpLocks/>
          </p:cNvGrpSpPr>
          <p:nvPr/>
        </p:nvGrpSpPr>
        <p:grpSpPr bwMode="auto">
          <a:xfrm>
            <a:off x="3032125" y="1644650"/>
            <a:ext cx="1876425" cy="1879600"/>
            <a:chOff x="1088" y="1162"/>
            <a:chExt cx="1182" cy="1184"/>
          </a:xfrm>
        </p:grpSpPr>
        <p:grpSp>
          <p:nvGrpSpPr>
            <p:cNvPr id="95260" name="Group 24"/>
            <p:cNvGrpSpPr>
              <a:grpSpLocks/>
            </p:cNvGrpSpPr>
            <p:nvPr/>
          </p:nvGrpSpPr>
          <p:grpSpPr bwMode="auto">
            <a:xfrm>
              <a:off x="1107" y="1538"/>
              <a:ext cx="856" cy="808"/>
              <a:chOff x="1008" y="2720"/>
              <a:chExt cx="856" cy="808"/>
            </a:xfrm>
          </p:grpSpPr>
          <p:sp>
            <p:nvSpPr>
              <p:cNvPr id="95262" name="Rectangle 25"/>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5263" name="Freeform 26"/>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4" name="Freeform 27"/>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5" name="Freeform 28"/>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6" name="Freeform 29"/>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7" name="Freeform 30"/>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8" name="Freeform 31"/>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69" name="Freeform 32"/>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270" name="Freeform 33"/>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5261" name="Rectangle 34"/>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95258" name="AutoShape 35"/>
          <p:cNvSpPr>
            <a:spLocks noChangeArrowheads="1"/>
          </p:cNvSpPr>
          <p:nvPr/>
        </p:nvSpPr>
        <p:spPr bwMode="auto">
          <a:xfrm>
            <a:off x="741363" y="2395538"/>
            <a:ext cx="1292225" cy="676275"/>
          </a:xfrm>
          <a:prstGeom prst="wedgeRoundRectCallout">
            <a:avLst>
              <a:gd name="adj1" fmla="val 141523"/>
              <a:gd name="adj2" fmla="val -30046"/>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95259" name="Text Box 36"/>
          <p:cNvSpPr txBox="1">
            <a:spLocks noChangeArrowheads="1"/>
          </p:cNvSpPr>
          <p:nvPr/>
        </p:nvSpPr>
        <p:spPr bwMode="auto">
          <a:xfrm>
            <a:off x="4830240" y="2516188"/>
            <a:ext cx="3304110" cy="584775"/>
          </a:xfrm>
          <a:prstGeom prst="rect">
            <a:avLst/>
          </a:prstGeom>
          <a:noFill/>
          <a:ln w="9525">
            <a:noFill/>
            <a:miter lim="800000"/>
            <a:headEnd/>
            <a:tailEnd/>
          </a:ln>
        </p:spPr>
        <p:txBody>
          <a:bodyPr wrap="none">
            <a:spAutoFit/>
          </a:bodyPr>
          <a:lstStyle/>
          <a:p>
            <a:r>
              <a:rPr lang="en-US" sz="3200" b="0">
                <a:solidFill>
                  <a:srgbClr val="FF33CC"/>
                </a:solidFill>
                <a:latin typeface="Arial" pitchFamily="34" charset="0"/>
                <a:cs typeface="Arial" pitchFamily="34" charset="0"/>
              </a:rPr>
              <a:t>getAndIncrement</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2"/>
          <p:cNvSpPr>
            <a:spLocks noGrp="1"/>
          </p:cNvSpPr>
          <p:nvPr>
            <p:ph type="ftr" sz="quarter" idx="10"/>
          </p:nvPr>
        </p:nvSpPr>
        <p:spPr>
          <a:noFill/>
        </p:spPr>
        <p:txBody>
          <a:bodyPr/>
          <a:lstStyle/>
          <a:p>
            <a:r>
              <a:rPr lang="en-US" smtClean="0"/>
              <a:t>Art of Multiprocessor Programming</a:t>
            </a:r>
          </a:p>
        </p:txBody>
      </p:sp>
      <p:sp>
        <p:nvSpPr>
          <p:cNvPr id="96259" name="Slide Number Placeholder 3"/>
          <p:cNvSpPr>
            <a:spLocks noGrp="1"/>
          </p:cNvSpPr>
          <p:nvPr>
            <p:ph type="sldNum" sz="quarter" idx="11"/>
          </p:nvPr>
        </p:nvSpPr>
        <p:spPr>
          <a:noFill/>
        </p:spPr>
        <p:txBody>
          <a:bodyPr/>
          <a:lstStyle/>
          <a:p>
            <a:fld id="{08D24FA3-6FD1-4467-9988-C40AB963438A}" type="slidenum">
              <a:rPr lang="x-none" smtClean="0">
                <a:latin typeface="Arial" pitchFamily="34" charset="0"/>
                <a:cs typeface="Arial" pitchFamily="34" charset="0"/>
              </a:rPr>
              <a:pPr/>
              <a:t>98</a:t>
            </a:fld>
            <a:endParaRPr lang="en-US" smtClean="0">
              <a:latin typeface="Arial" pitchFamily="34" charset="0"/>
              <a:cs typeface="Arial" pitchFamily="34" charset="0"/>
            </a:endParaRPr>
          </a:p>
        </p:txBody>
      </p:sp>
      <p:sp>
        <p:nvSpPr>
          <p:cNvPr id="96260" name="Rectangle 2"/>
          <p:cNvSpPr>
            <a:spLocks noGrp="1" noChangeArrowheads="1"/>
          </p:cNvSpPr>
          <p:nvPr>
            <p:ph type="title"/>
          </p:nvPr>
        </p:nvSpPr>
        <p:spPr/>
        <p:txBody>
          <a:bodyPr/>
          <a:lstStyle/>
          <a:p>
            <a:r>
              <a:rPr lang="en-US" smtClean="0"/>
              <a:t>Anderson Queue Lock</a:t>
            </a:r>
          </a:p>
        </p:txBody>
      </p:sp>
      <p:sp>
        <p:nvSpPr>
          <p:cNvPr id="96261"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6262"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3"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4"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5"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6"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7"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8"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69"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6270"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6271" name="Text Box 13"/>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6272" name="Text Box 14"/>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6273" name="Text Box 15"/>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4" name="Text Box 16"/>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5" name="Text Box 17"/>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6" name="Text Box 18"/>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7" name="Text Box 19"/>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8" name="Text Box 20"/>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6279" name="Text Box 21"/>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6280" name="Group 22"/>
          <p:cNvGrpSpPr>
            <a:grpSpLocks/>
          </p:cNvGrpSpPr>
          <p:nvPr/>
        </p:nvGrpSpPr>
        <p:grpSpPr bwMode="auto">
          <a:xfrm>
            <a:off x="3032125" y="1644650"/>
            <a:ext cx="1876425" cy="1879600"/>
            <a:chOff x="1088" y="1162"/>
            <a:chExt cx="1182" cy="1184"/>
          </a:xfrm>
        </p:grpSpPr>
        <p:grpSp>
          <p:nvGrpSpPr>
            <p:cNvPr id="96284" name="Group 23"/>
            <p:cNvGrpSpPr>
              <a:grpSpLocks/>
            </p:cNvGrpSpPr>
            <p:nvPr/>
          </p:nvGrpSpPr>
          <p:grpSpPr bwMode="auto">
            <a:xfrm>
              <a:off x="1107" y="1538"/>
              <a:ext cx="856" cy="808"/>
              <a:chOff x="1008" y="2720"/>
              <a:chExt cx="856" cy="808"/>
            </a:xfrm>
          </p:grpSpPr>
          <p:sp>
            <p:nvSpPr>
              <p:cNvPr id="96286" name="Rectangle 2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6287" name="Freeform 2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88" name="Freeform 2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89" name="Freeform 2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90" name="Freeform 2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91" name="Freeform 2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92" name="Freeform 3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93" name="Freeform 3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294" name="Freeform 3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6285" name="Rectangle 33"/>
            <p:cNvSpPr>
              <a:spLocks noChangeArrowheads="1"/>
            </p:cNvSpPr>
            <p:nvPr/>
          </p:nvSpPr>
          <p:spPr bwMode="auto">
            <a:xfrm>
              <a:off x="1088" y="1162"/>
              <a:ext cx="1182"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acquiring</a:t>
              </a:r>
            </a:p>
          </p:txBody>
        </p:sp>
      </p:grpSp>
      <p:sp>
        <p:nvSpPr>
          <p:cNvPr id="96281" name="AutoShape 34"/>
          <p:cNvSpPr>
            <a:spLocks noChangeArrowheads="1"/>
          </p:cNvSpPr>
          <p:nvPr/>
        </p:nvSpPr>
        <p:spPr bwMode="auto">
          <a:xfrm>
            <a:off x="741363" y="2395538"/>
            <a:ext cx="1292225" cy="676275"/>
          </a:xfrm>
          <a:prstGeom prst="wedgeRoundRectCallout">
            <a:avLst>
              <a:gd name="adj1" fmla="val 141523"/>
              <a:gd name="adj2" fmla="val -30046"/>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96282" name="Text Box 35"/>
          <p:cNvSpPr txBox="1">
            <a:spLocks noChangeArrowheads="1"/>
          </p:cNvSpPr>
          <p:nvPr/>
        </p:nvSpPr>
        <p:spPr bwMode="auto">
          <a:xfrm>
            <a:off x="4830240" y="2516188"/>
            <a:ext cx="3304110" cy="584775"/>
          </a:xfrm>
          <a:prstGeom prst="rect">
            <a:avLst/>
          </a:prstGeom>
          <a:noFill/>
          <a:ln w="9525">
            <a:noFill/>
            <a:miter lim="800000"/>
            <a:headEnd/>
            <a:tailEnd/>
          </a:ln>
        </p:spPr>
        <p:txBody>
          <a:bodyPr wrap="none">
            <a:spAutoFit/>
          </a:bodyPr>
          <a:lstStyle/>
          <a:p>
            <a:r>
              <a:rPr lang="en-US" sz="3200" b="0">
                <a:solidFill>
                  <a:srgbClr val="FF33CC"/>
                </a:solidFill>
                <a:latin typeface="Arial" pitchFamily="34" charset="0"/>
                <a:cs typeface="Arial" pitchFamily="34" charset="0"/>
              </a:rPr>
              <a:t>getAndIncrement</a:t>
            </a:r>
          </a:p>
        </p:txBody>
      </p:sp>
      <p:sp>
        <p:nvSpPr>
          <p:cNvPr id="96283" name="Freeform 36"/>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2"/>
          <p:cNvSpPr>
            <a:spLocks noGrp="1"/>
          </p:cNvSpPr>
          <p:nvPr>
            <p:ph type="ftr" sz="quarter" idx="10"/>
          </p:nvPr>
        </p:nvSpPr>
        <p:spPr>
          <a:noFill/>
        </p:spPr>
        <p:txBody>
          <a:bodyPr/>
          <a:lstStyle/>
          <a:p>
            <a:r>
              <a:rPr lang="en-US" smtClean="0"/>
              <a:t>Art of Multiprocessor Programming</a:t>
            </a:r>
          </a:p>
        </p:txBody>
      </p:sp>
      <p:sp>
        <p:nvSpPr>
          <p:cNvPr id="97283" name="Slide Number Placeholder 3"/>
          <p:cNvSpPr>
            <a:spLocks noGrp="1"/>
          </p:cNvSpPr>
          <p:nvPr>
            <p:ph type="sldNum" sz="quarter" idx="11"/>
          </p:nvPr>
        </p:nvSpPr>
        <p:spPr>
          <a:noFill/>
        </p:spPr>
        <p:txBody>
          <a:bodyPr/>
          <a:lstStyle/>
          <a:p>
            <a:fld id="{5E42BC78-045C-4121-AFD1-370A81E7DA73}" type="slidenum">
              <a:rPr lang="x-none" smtClean="0">
                <a:latin typeface="Arial" pitchFamily="34" charset="0"/>
                <a:cs typeface="Arial" pitchFamily="34" charset="0"/>
              </a:rPr>
              <a:pPr/>
              <a:t>99</a:t>
            </a:fld>
            <a:endParaRPr lang="en-US" smtClean="0">
              <a:latin typeface="Arial" pitchFamily="34" charset="0"/>
              <a:cs typeface="Arial" pitchFamily="34" charset="0"/>
            </a:endParaRPr>
          </a:p>
        </p:txBody>
      </p:sp>
      <p:sp>
        <p:nvSpPr>
          <p:cNvPr id="97284" name="Rectangle 2"/>
          <p:cNvSpPr>
            <a:spLocks noGrp="1" noChangeArrowheads="1"/>
          </p:cNvSpPr>
          <p:nvPr>
            <p:ph type="title"/>
          </p:nvPr>
        </p:nvSpPr>
        <p:spPr/>
        <p:txBody>
          <a:bodyPr/>
          <a:lstStyle/>
          <a:p>
            <a:r>
              <a:rPr lang="en-US" smtClean="0"/>
              <a:t>Anderson Queue Lock</a:t>
            </a:r>
          </a:p>
        </p:txBody>
      </p:sp>
      <p:sp>
        <p:nvSpPr>
          <p:cNvPr id="97285" name="Rectangle 3"/>
          <p:cNvSpPr>
            <a:spLocks noChangeArrowheads="1"/>
          </p:cNvSpPr>
          <p:nvPr/>
        </p:nvSpPr>
        <p:spPr bwMode="auto">
          <a:xfrm>
            <a:off x="946150" y="4352925"/>
            <a:ext cx="7283450" cy="962025"/>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7286" name="Line 4"/>
          <p:cNvSpPr>
            <a:spLocks noChangeShapeType="1"/>
          </p:cNvSpPr>
          <p:nvPr/>
        </p:nvSpPr>
        <p:spPr bwMode="auto">
          <a:xfrm>
            <a:off x="1828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87" name="Line 5"/>
          <p:cNvSpPr>
            <a:spLocks noChangeShapeType="1"/>
          </p:cNvSpPr>
          <p:nvPr/>
        </p:nvSpPr>
        <p:spPr bwMode="auto">
          <a:xfrm>
            <a:off x="27273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88" name="Line 6"/>
          <p:cNvSpPr>
            <a:spLocks noChangeShapeType="1"/>
          </p:cNvSpPr>
          <p:nvPr/>
        </p:nvSpPr>
        <p:spPr bwMode="auto">
          <a:xfrm>
            <a:off x="36734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89" name="Line 7"/>
          <p:cNvSpPr>
            <a:spLocks noChangeShapeType="1"/>
          </p:cNvSpPr>
          <p:nvPr/>
        </p:nvSpPr>
        <p:spPr bwMode="auto">
          <a:xfrm>
            <a:off x="454025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90" name="Line 8"/>
          <p:cNvSpPr>
            <a:spLocks noChangeShapeType="1"/>
          </p:cNvSpPr>
          <p:nvPr/>
        </p:nvSpPr>
        <p:spPr bwMode="auto">
          <a:xfrm>
            <a:off x="547052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91" name="Line 9"/>
          <p:cNvSpPr>
            <a:spLocks noChangeShapeType="1"/>
          </p:cNvSpPr>
          <p:nvPr/>
        </p:nvSpPr>
        <p:spPr bwMode="auto">
          <a:xfrm>
            <a:off x="6400800"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92" name="Line 10"/>
          <p:cNvSpPr>
            <a:spLocks noChangeShapeType="1"/>
          </p:cNvSpPr>
          <p:nvPr/>
        </p:nvSpPr>
        <p:spPr bwMode="auto">
          <a:xfrm>
            <a:off x="7331075" y="4344988"/>
            <a:ext cx="0" cy="977900"/>
          </a:xfrm>
          <a:prstGeom prst="line">
            <a:avLst/>
          </a:prstGeom>
          <a:no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293" name="Text Box 11"/>
          <p:cNvSpPr txBox="1">
            <a:spLocks noChangeArrowheads="1"/>
          </p:cNvSpPr>
          <p:nvPr/>
        </p:nvSpPr>
        <p:spPr bwMode="auto">
          <a:xfrm>
            <a:off x="1054174" y="3762375"/>
            <a:ext cx="94448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flags</a:t>
            </a:r>
          </a:p>
        </p:txBody>
      </p:sp>
      <p:sp>
        <p:nvSpPr>
          <p:cNvPr id="97294" name="Rectangle 12"/>
          <p:cNvSpPr>
            <a:spLocks noChangeArrowheads="1"/>
          </p:cNvSpPr>
          <p:nvPr/>
        </p:nvSpPr>
        <p:spPr bwMode="auto">
          <a:xfrm>
            <a:off x="946150" y="2490788"/>
            <a:ext cx="882650" cy="404812"/>
          </a:xfrm>
          <a:prstGeom prst="rect">
            <a:avLst/>
          </a:prstGeom>
          <a:no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7295" name="Text Box 13"/>
          <p:cNvSpPr txBox="1">
            <a:spLocks noChangeArrowheads="1"/>
          </p:cNvSpPr>
          <p:nvPr/>
        </p:nvSpPr>
        <p:spPr bwMode="auto">
          <a:xfrm>
            <a:off x="1081936" y="1912938"/>
            <a:ext cx="864339" cy="523220"/>
          </a:xfrm>
          <a:prstGeom prst="rect">
            <a:avLst/>
          </a:prstGeom>
          <a:noFill/>
          <a:ln w="9525">
            <a:noFill/>
            <a:miter lim="800000"/>
            <a:headEnd/>
            <a:tailEnd/>
          </a:ln>
        </p:spPr>
        <p:txBody>
          <a:bodyPr wrap="none">
            <a:spAutoFit/>
          </a:bodyPr>
          <a:lstStyle/>
          <a:p>
            <a:r>
              <a:rPr lang="en-US" sz="2800" b="0">
                <a:latin typeface="Arial" pitchFamily="34" charset="0"/>
                <a:cs typeface="Arial" pitchFamily="34" charset="0"/>
              </a:rPr>
              <a:t>next</a:t>
            </a:r>
          </a:p>
        </p:txBody>
      </p:sp>
      <p:sp>
        <p:nvSpPr>
          <p:cNvPr id="97296" name="Text Box 14"/>
          <p:cNvSpPr txBox="1">
            <a:spLocks noChangeArrowheads="1"/>
          </p:cNvSpPr>
          <p:nvPr/>
        </p:nvSpPr>
        <p:spPr bwMode="auto">
          <a:xfrm>
            <a:off x="120197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T</a:t>
            </a:r>
          </a:p>
        </p:txBody>
      </p:sp>
      <p:sp>
        <p:nvSpPr>
          <p:cNvPr id="97297" name="Text Box 15"/>
          <p:cNvSpPr txBox="1">
            <a:spLocks noChangeArrowheads="1"/>
          </p:cNvSpPr>
          <p:nvPr/>
        </p:nvSpPr>
        <p:spPr bwMode="auto">
          <a:xfrm>
            <a:off x="20846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298" name="Text Box 16"/>
          <p:cNvSpPr txBox="1">
            <a:spLocks noChangeArrowheads="1"/>
          </p:cNvSpPr>
          <p:nvPr/>
        </p:nvSpPr>
        <p:spPr bwMode="auto">
          <a:xfrm>
            <a:off x="29831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299" name="Text Box 17"/>
          <p:cNvSpPr txBox="1">
            <a:spLocks noChangeArrowheads="1"/>
          </p:cNvSpPr>
          <p:nvPr/>
        </p:nvSpPr>
        <p:spPr bwMode="auto">
          <a:xfrm>
            <a:off x="3913429"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300" name="Text Box 18"/>
          <p:cNvSpPr txBox="1">
            <a:spLocks noChangeArrowheads="1"/>
          </p:cNvSpPr>
          <p:nvPr/>
        </p:nvSpPr>
        <p:spPr bwMode="auto">
          <a:xfrm>
            <a:off x="47976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301" name="Text Box 19"/>
          <p:cNvSpPr txBox="1">
            <a:spLocks noChangeArrowheads="1"/>
          </p:cNvSpPr>
          <p:nvPr/>
        </p:nvSpPr>
        <p:spPr bwMode="auto">
          <a:xfrm>
            <a:off x="574381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302" name="Text Box 20"/>
          <p:cNvSpPr txBox="1">
            <a:spLocks noChangeArrowheads="1"/>
          </p:cNvSpPr>
          <p:nvPr/>
        </p:nvSpPr>
        <p:spPr bwMode="auto">
          <a:xfrm>
            <a:off x="6689966"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sp>
        <p:nvSpPr>
          <p:cNvPr id="97303" name="Text Box 21"/>
          <p:cNvSpPr txBox="1">
            <a:spLocks noChangeArrowheads="1"/>
          </p:cNvSpPr>
          <p:nvPr/>
        </p:nvSpPr>
        <p:spPr bwMode="auto">
          <a:xfrm>
            <a:off x="7542454" y="4545013"/>
            <a:ext cx="434734" cy="584775"/>
          </a:xfrm>
          <a:prstGeom prst="rect">
            <a:avLst/>
          </a:prstGeom>
          <a:noFill/>
          <a:ln w="9525">
            <a:noFill/>
            <a:miter lim="800000"/>
            <a:headEnd/>
            <a:tailEnd/>
          </a:ln>
        </p:spPr>
        <p:txBody>
          <a:bodyPr wrap="none">
            <a:spAutoFit/>
          </a:bodyPr>
          <a:lstStyle/>
          <a:p>
            <a:r>
              <a:rPr lang="en-US" sz="3200" b="0">
                <a:latin typeface="Arial" pitchFamily="34" charset="0"/>
                <a:cs typeface="Arial" pitchFamily="34" charset="0"/>
              </a:rPr>
              <a:t>F</a:t>
            </a:r>
          </a:p>
        </p:txBody>
      </p:sp>
      <p:grpSp>
        <p:nvGrpSpPr>
          <p:cNvPr id="97304" name="Group 22"/>
          <p:cNvGrpSpPr>
            <a:grpSpLocks/>
          </p:cNvGrpSpPr>
          <p:nvPr/>
        </p:nvGrpSpPr>
        <p:grpSpPr bwMode="auto">
          <a:xfrm>
            <a:off x="3062288" y="1644650"/>
            <a:ext cx="1803400" cy="1879600"/>
            <a:chOff x="1107" y="1162"/>
            <a:chExt cx="1136" cy="1184"/>
          </a:xfrm>
        </p:grpSpPr>
        <p:grpSp>
          <p:nvGrpSpPr>
            <p:cNvPr id="97308" name="Group 23"/>
            <p:cNvGrpSpPr>
              <a:grpSpLocks/>
            </p:cNvGrpSpPr>
            <p:nvPr/>
          </p:nvGrpSpPr>
          <p:grpSpPr bwMode="auto">
            <a:xfrm>
              <a:off x="1107" y="1538"/>
              <a:ext cx="856" cy="808"/>
              <a:chOff x="1008" y="2720"/>
              <a:chExt cx="856" cy="808"/>
            </a:xfrm>
          </p:grpSpPr>
          <p:sp>
            <p:nvSpPr>
              <p:cNvPr id="97310" name="Rectangle 24"/>
              <p:cNvSpPr>
                <a:spLocks noChangeArrowheads="1"/>
              </p:cNvSpPr>
              <p:nvPr/>
            </p:nvSpPr>
            <p:spPr bwMode="auto">
              <a:xfrm>
                <a:off x="1032" y="3304"/>
                <a:ext cx="488" cy="160"/>
              </a:xfrm>
              <a:prstGeom prst="rect">
                <a:avLst/>
              </a:prstGeom>
              <a:solidFill>
                <a:srgbClr val="FF33CC"/>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97311" name="Freeform 25"/>
              <p:cNvSpPr>
                <a:spLocks/>
              </p:cNvSpPr>
              <p:nvPr/>
            </p:nvSpPr>
            <p:spPr bwMode="auto">
              <a:xfrm flipH="1">
                <a:off x="1008" y="3168"/>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2" name="Freeform 26"/>
              <p:cNvSpPr>
                <a:spLocks/>
              </p:cNvSpPr>
              <p:nvPr/>
            </p:nvSpPr>
            <p:spPr bwMode="auto">
              <a:xfrm flipH="1">
                <a:off x="1077" y="3000"/>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3" name="Freeform 27"/>
              <p:cNvSpPr>
                <a:spLocks/>
              </p:cNvSpPr>
              <p:nvPr/>
            </p:nvSpPr>
            <p:spPr bwMode="auto">
              <a:xfrm flipH="1">
                <a:off x="1200" y="280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4" name="Freeform 28"/>
              <p:cNvSpPr>
                <a:spLocks/>
              </p:cNvSpPr>
              <p:nvPr/>
            </p:nvSpPr>
            <p:spPr bwMode="auto">
              <a:xfrm>
                <a:off x="1032" y="2720"/>
                <a:ext cx="744" cy="592"/>
              </a:xfrm>
              <a:custGeom>
                <a:avLst/>
                <a:gdLst>
                  <a:gd name="T0" fmla="*/ 0 w 744"/>
                  <a:gd name="T1" fmla="*/ 592 h 592"/>
                  <a:gd name="T2" fmla="*/ 488 w 744"/>
                  <a:gd name="T3" fmla="*/ 576 h 592"/>
                  <a:gd name="T4" fmla="*/ 744 w 744"/>
                  <a:gd name="T5" fmla="*/ 0 h 592"/>
                  <a:gd name="T6" fmla="*/ 336 w 744"/>
                  <a:gd name="T7" fmla="*/ 8 h 592"/>
                  <a:gd name="T8" fmla="*/ 0 w 744"/>
                  <a:gd name="T9" fmla="*/ 592 h 592"/>
                  <a:gd name="T10" fmla="*/ 0 60000 65536"/>
                  <a:gd name="T11" fmla="*/ 0 60000 65536"/>
                  <a:gd name="T12" fmla="*/ 0 60000 65536"/>
                  <a:gd name="T13" fmla="*/ 0 60000 65536"/>
                  <a:gd name="T14" fmla="*/ 0 60000 65536"/>
                  <a:gd name="T15" fmla="*/ 0 w 744"/>
                  <a:gd name="T16" fmla="*/ 0 h 592"/>
                  <a:gd name="T17" fmla="*/ 744 w 744"/>
                  <a:gd name="T18" fmla="*/ 592 h 592"/>
                </a:gdLst>
                <a:ahLst/>
                <a:cxnLst>
                  <a:cxn ang="T10">
                    <a:pos x="T0" y="T1"/>
                  </a:cxn>
                  <a:cxn ang="T11">
                    <a:pos x="T2" y="T3"/>
                  </a:cxn>
                  <a:cxn ang="T12">
                    <a:pos x="T4" y="T5"/>
                  </a:cxn>
                  <a:cxn ang="T13">
                    <a:pos x="T6" y="T7"/>
                  </a:cxn>
                  <a:cxn ang="T14">
                    <a:pos x="T8" y="T9"/>
                  </a:cxn>
                </a:cxnLst>
                <a:rect l="T15" t="T16" r="T17" b="T18"/>
                <a:pathLst>
                  <a:path w="744" h="592">
                    <a:moveTo>
                      <a:pt x="0" y="592"/>
                    </a:moveTo>
                    <a:lnTo>
                      <a:pt x="488" y="576"/>
                    </a:lnTo>
                    <a:lnTo>
                      <a:pt x="744" y="0"/>
                    </a:lnTo>
                    <a:lnTo>
                      <a:pt x="336" y="8"/>
                    </a:lnTo>
                    <a:lnTo>
                      <a:pt x="0" y="592"/>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5" name="Freeform 29"/>
              <p:cNvSpPr>
                <a:spLocks/>
              </p:cNvSpPr>
              <p:nvPr/>
            </p:nvSpPr>
            <p:spPr bwMode="auto">
              <a:xfrm>
                <a:off x="1520" y="2720"/>
                <a:ext cx="248" cy="760"/>
              </a:xfrm>
              <a:custGeom>
                <a:avLst/>
                <a:gdLst>
                  <a:gd name="T0" fmla="*/ 248 w 248"/>
                  <a:gd name="T1" fmla="*/ 0 h 760"/>
                  <a:gd name="T2" fmla="*/ 248 w 248"/>
                  <a:gd name="T3" fmla="*/ 208 h 760"/>
                  <a:gd name="T4" fmla="*/ 8 w 248"/>
                  <a:gd name="T5" fmla="*/ 760 h 760"/>
                  <a:gd name="T6" fmla="*/ 0 w 248"/>
                  <a:gd name="T7" fmla="*/ 600 h 760"/>
                  <a:gd name="T8" fmla="*/ 248 w 248"/>
                  <a:gd name="T9" fmla="*/ 0 h 760"/>
                  <a:gd name="T10" fmla="*/ 0 60000 65536"/>
                  <a:gd name="T11" fmla="*/ 0 60000 65536"/>
                  <a:gd name="T12" fmla="*/ 0 60000 65536"/>
                  <a:gd name="T13" fmla="*/ 0 60000 65536"/>
                  <a:gd name="T14" fmla="*/ 0 60000 65536"/>
                  <a:gd name="T15" fmla="*/ 0 w 248"/>
                  <a:gd name="T16" fmla="*/ 0 h 760"/>
                  <a:gd name="T17" fmla="*/ 248 w 248"/>
                  <a:gd name="T18" fmla="*/ 760 h 760"/>
                </a:gdLst>
                <a:ahLst/>
                <a:cxnLst>
                  <a:cxn ang="T10">
                    <a:pos x="T0" y="T1"/>
                  </a:cxn>
                  <a:cxn ang="T11">
                    <a:pos x="T2" y="T3"/>
                  </a:cxn>
                  <a:cxn ang="T12">
                    <a:pos x="T4" y="T5"/>
                  </a:cxn>
                  <a:cxn ang="T13">
                    <a:pos x="T6" y="T7"/>
                  </a:cxn>
                  <a:cxn ang="T14">
                    <a:pos x="T8" y="T9"/>
                  </a:cxn>
                </a:cxnLst>
                <a:rect l="T15" t="T16" r="T17" b="T18"/>
                <a:pathLst>
                  <a:path w="248" h="760">
                    <a:moveTo>
                      <a:pt x="248" y="0"/>
                    </a:moveTo>
                    <a:lnTo>
                      <a:pt x="248" y="208"/>
                    </a:lnTo>
                    <a:lnTo>
                      <a:pt x="8" y="760"/>
                    </a:lnTo>
                    <a:lnTo>
                      <a:pt x="0" y="600"/>
                    </a:lnTo>
                    <a:lnTo>
                      <a:pt x="248" y="0"/>
                    </a:lnTo>
                    <a:close/>
                  </a:path>
                </a:pathLst>
              </a:custGeom>
              <a:solidFill>
                <a:srgbClr val="FF33CC"/>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6" name="Freeform 30"/>
              <p:cNvSpPr>
                <a:spLocks/>
              </p:cNvSpPr>
              <p:nvPr/>
            </p:nvSpPr>
            <p:spPr bwMode="auto">
              <a:xfrm>
                <a:off x="1584" y="3184"/>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7" name="Freeform 31"/>
              <p:cNvSpPr>
                <a:spLocks/>
              </p:cNvSpPr>
              <p:nvPr/>
            </p:nvSpPr>
            <p:spPr bwMode="auto">
              <a:xfrm>
                <a:off x="1669" y="3008"/>
                <a:ext cx="123" cy="312"/>
              </a:xfrm>
              <a:custGeom>
                <a:avLst/>
                <a:gdLst>
                  <a:gd name="T0" fmla="*/ 13 w 136"/>
                  <a:gd name="T1" fmla="*/ 0 h 344"/>
                  <a:gd name="T2" fmla="*/ 73 w 136"/>
                  <a:gd name="T3" fmla="*/ 0 h 344"/>
                  <a:gd name="T4" fmla="*/ 73 w 136"/>
                  <a:gd name="T5" fmla="*/ 128 h 344"/>
                  <a:gd name="T6" fmla="*/ 58 w 136"/>
                  <a:gd name="T7" fmla="*/ 191 h 344"/>
                  <a:gd name="T8" fmla="*/ 58 w 136"/>
                  <a:gd name="T9" fmla="*/ 49 h 344"/>
                  <a:gd name="T10" fmla="*/ 0 w 136"/>
                  <a:gd name="T11" fmla="*/ 49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318" name="Freeform 32"/>
              <p:cNvSpPr>
                <a:spLocks/>
              </p:cNvSpPr>
              <p:nvPr/>
            </p:nvSpPr>
            <p:spPr bwMode="auto">
              <a:xfrm>
                <a:off x="1737" y="2840"/>
                <a:ext cx="127" cy="320"/>
              </a:xfrm>
              <a:custGeom>
                <a:avLst/>
                <a:gdLst>
                  <a:gd name="T0" fmla="*/ 17 w 136"/>
                  <a:gd name="T1" fmla="*/ 0 h 344"/>
                  <a:gd name="T2" fmla="*/ 91 w 136"/>
                  <a:gd name="T3" fmla="*/ 0 h 344"/>
                  <a:gd name="T4" fmla="*/ 91 w 136"/>
                  <a:gd name="T5" fmla="*/ 151 h 344"/>
                  <a:gd name="T6" fmla="*/ 70 w 136"/>
                  <a:gd name="T7" fmla="*/ 223 h 344"/>
                  <a:gd name="T8" fmla="*/ 70 w 136"/>
                  <a:gd name="T9" fmla="*/ 57 h 344"/>
                  <a:gd name="T10" fmla="*/ 0 w 136"/>
                  <a:gd name="T11" fmla="*/ 57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97309" name="Rectangle 33"/>
            <p:cNvSpPr>
              <a:spLocks noChangeArrowheads="1"/>
            </p:cNvSpPr>
            <p:nvPr/>
          </p:nvSpPr>
          <p:spPr bwMode="auto">
            <a:xfrm>
              <a:off x="1113" y="1162"/>
              <a:ext cx="1130" cy="365"/>
            </a:xfrm>
            <a:prstGeom prst="rect">
              <a:avLst/>
            </a:prstGeom>
            <a:noFill/>
            <a:ln w="9525">
              <a:noFill/>
              <a:miter lim="800000"/>
              <a:headEnd/>
              <a:tailEnd/>
            </a:ln>
          </p:spPr>
          <p:txBody>
            <a:bodyPr wrap="none">
              <a:spAutoFit/>
            </a:bodyPr>
            <a:lstStyle/>
            <a:p>
              <a:pPr algn="ctr"/>
              <a:r>
                <a:rPr lang="en-US" sz="3200" b="0">
                  <a:solidFill>
                    <a:schemeClr val="tx1"/>
                  </a:solidFill>
                  <a:latin typeface="Arial" pitchFamily="34" charset="0"/>
                  <a:cs typeface="Arial" pitchFamily="34" charset="0"/>
                </a:rPr>
                <a:t>acquired</a:t>
              </a:r>
            </a:p>
          </p:txBody>
        </p:sp>
      </p:grpSp>
      <p:sp>
        <p:nvSpPr>
          <p:cNvPr id="97305" name="Freeform 34"/>
          <p:cNvSpPr>
            <a:spLocks/>
          </p:cNvSpPr>
          <p:nvPr/>
        </p:nvSpPr>
        <p:spPr bwMode="auto">
          <a:xfrm>
            <a:off x="1528763" y="2695575"/>
            <a:ext cx="1166812" cy="1781175"/>
          </a:xfrm>
          <a:custGeom>
            <a:avLst/>
            <a:gdLst>
              <a:gd name="T0" fmla="*/ 0 w 735"/>
              <a:gd name="T1" fmla="*/ 0 h 1122"/>
              <a:gd name="T2" fmla="*/ 2147483647 w 735"/>
              <a:gd name="T3" fmla="*/ 2147483647 h 1122"/>
              <a:gd name="T4" fmla="*/ 2147483647 w 735"/>
              <a:gd name="T5" fmla="*/ 2147483647 h 1122"/>
              <a:gd name="T6" fmla="*/ 2147483647 w 735"/>
              <a:gd name="T7" fmla="*/ 2147483647 h 1122"/>
              <a:gd name="T8" fmla="*/ 2147483647 w 735"/>
              <a:gd name="T9" fmla="*/ 2147483647 h 1122"/>
              <a:gd name="T10" fmla="*/ 0 60000 65536"/>
              <a:gd name="T11" fmla="*/ 0 60000 65536"/>
              <a:gd name="T12" fmla="*/ 0 60000 65536"/>
              <a:gd name="T13" fmla="*/ 0 60000 65536"/>
              <a:gd name="T14" fmla="*/ 0 60000 65536"/>
              <a:gd name="T15" fmla="*/ 0 w 735"/>
              <a:gd name="T16" fmla="*/ 0 h 1122"/>
              <a:gd name="T17" fmla="*/ 735 w 735"/>
              <a:gd name="T18" fmla="*/ 1122 h 1122"/>
            </a:gdLst>
            <a:ahLst/>
            <a:cxnLst>
              <a:cxn ang="T10">
                <a:pos x="T0" y="T1"/>
              </a:cxn>
              <a:cxn ang="T11">
                <a:pos x="T2" y="T3"/>
              </a:cxn>
              <a:cxn ang="T12">
                <a:pos x="T4" y="T5"/>
              </a:cxn>
              <a:cxn ang="T13">
                <a:pos x="T6" y="T7"/>
              </a:cxn>
              <a:cxn ang="T14">
                <a:pos x="T8" y="T9"/>
              </a:cxn>
            </a:cxnLst>
            <a:rect l="T15" t="T16" r="T17" b="T18"/>
            <a:pathLst>
              <a:path w="735" h="1122">
                <a:moveTo>
                  <a:pt x="0" y="0"/>
                </a:moveTo>
                <a:cubicBezTo>
                  <a:pt x="73" y="36"/>
                  <a:pt x="316" y="136"/>
                  <a:pt x="437" y="219"/>
                </a:cubicBezTo>
                <a:cubicBezTo>
                  <a:pt x="558" y="302"/>
                  <a:pt x="735" y="403"/>
                  <a:pt x="725" y="497"/>
                </a:cubicBezTo>
                <a:cubicBezTo>
                  <a:pt x="715" y="591"/>
                  <a:pt x="428" y="681"/>
                  <a:pt x="378" y="785"/>
                </a:cubicBezTo>
                <a:cubicBezTo>
                  <a:pt x="328" y="889"/>
                  <a:pt x="417" y="1052"/>
                  <a:pt x="427" y="1122"/>
                </a:cubicBezTo>
              </a:path>
            </a:pathLst>
          </a:custGeom>
          <a:noFill/>
          <a:ln w="76200">
            <a:solidFill>
              <a:srgbClr val="FF33CC"/>
            </a:solidFill>
            <a:round/>
            <a:headEnd/>
            <a:tailEnd type="triangle" w="med" len="med"/>
          </a:ln>
        </p:spPr>
        <p:txBody>
          <a:bodyPr wrap="none" anchor="ctr"/>
          <a:lstStyle/>
          <a:p>
            <a:endParaRPr lang="en-US">
              <a:latin typeface="Arial" pitchFamily="34" charset="0"/>
              <a:cs typeface="Arial" pitchFamily="34" charset="0"/>
            </a:endParaRPr>
          </a:p>
        </p:txBody>
      </p:sp>
      <p:sp>
        <p:nvSpPr>
          <p:cNvPr id="97306" name="AutoShape 35"/>
          <p:cNvSpPr>
            <a:spLocks noChangeArrowheads="1"/>
          </p:cNvSpPr>
          <p:nvPr/>
        </p:nvSpPr>
        <p:spPr bwMode="auto">
          <a:xfrm>
            <a:off x="1098550" y="4503738"/>
            <a:ext cx="647700" cy="676275"/>
          </a:xfrm>
          <a:prstGeom prst="wedgeRoundRectCallout">
            <a:avLst>
              <a:gd name="adj1" fmla="val 300491"/>
              <a:gd name="adj2" fmla="val -179343"/>
              <a:gd name="adj3" fmla="val 16667"/>
            </a:avLst>
          </a:prstGeom>
          <a:noFill/>
          <a:ln w="38100">
            <a:solidFill>
              <a:srgbClr val="FF33CC"/>
            </a:solidFill>
            <a:miter lim="800000"/>
            <a:headEnd/>
            <a:tailEnd/>
          </a:ln>
        </p:spPr>
        <p:txBody>
          <a:bodyPr anchor="ctr"/>
          <a:lstStyle/>
          <a:p>
            <a:pPr algn="ctr"/>
            <a:endParaRPr lang="en-US" b="0">
              <a:latin typeface="Arial" pitchFamily="34" charset="0"/>
              <a:cs typeface="Arial" pitchFamily="34" charset="0"/>
            </a:endParaRPr>
          </a:p>
        </p:txBody>
      </p:sp>
      <p:sp>
        <p:nvSpPr>
          <p:cNvPr id="97307" name="AutoShape 36"/>
          <p:cNvSpPr>
            <a:spLocks noChangeArrowheads="1"/>
          </p:cNvSpPr>
          <p:nvPr/>
        </p:nvSpPr>
        <p:spPr bwMode="auto">
          <a:xfrm>
            <a:off x="5308600" y="2206625"/>
            <a:ext cx="2222500" cy="1985963"/>
          </a:xfrm>
          <a:prstGeom prst="cloudCallout">
            <a:avLst>
              <a:gd name="adj1" fmla="val -85644"/>
              <a:gd name="adj2" fmla="val -11153"/>
            </a:avLst>
          </a:prstGeom>
          <a:solidFill>
            <a:schemeClr val="bg1"/>
          </a:solidFill>
          <a:ln w="38100">
            <a:solidFill>
              <a:srgbClr val="FF00FF"/>
            </a:solidFill>
            <a:round/>
            <a:headEnd/>
            <a:tailEnd/>
          </a:ln>
        </p:spPr>
        <p:txBody>
          <a:bodyPr anchor="ctr"/>
          <a:lstStyle/>
          <a:p>
            <a:pPr algn="ctr"/>
            <a:r>
              <a:rPr lang="en-US" sz="3200" b="0">
                <a:solidFill>
                  <a:srgbClr val="FF33CC"/>
                </a:solidFill>
                <a:latin typeface="Arial" pitchFamily="34" charset="0"/>
                <a:cs typeface="Arial" pitchFamily="34" charset="0"/>
              </a:rPr>
              <a:t>Mine!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18891</TotalTime>
  <Words>15763</Words>
  <Application>Microsoft Office PowerPoint</Application>
  <PresentationFormat>Overhead</PresentationFormat>
  <Paragraphs>3152</Paragraphs>
  <Slides>254</Slides>
  <Notes>248</Notes>
  <HiddenSlides>2</HiddenSlides>
  <MMClips>0</MMClips>
  <ScaleCrop>false</ScaleCrop>
  <HeadingPairs>
    <vt:vector size="4" baseType="variant">
      <vt:variant>
        <vt:lpstr>Theme</vt:lpstr>
      </vt:variant>
      <vt:variant>
        <vt:i4>1</vt:i4>
      </vt:variant>
      <vt:variant>
        <vt:lpstr>Slide Titles</vt:lpstr>
      </vt:variant>
      <vt:variant>
        <vt:i4>254</vt:i4>
      </vt:variant>
    </vt:vector>
  </HeadingPairs>
  <TitlesOfParts>
    <vt:vector size="255" baseType="lpstr">
      <vt:lpstr>Blank Presentation</vt:lpstr>
      <vt:lpstr>Spin Locks and Contention</vt:lpstr>
      <vt:lpstr>Focus so far: Correctness and Progress</vt:lpstr>
      <vt:lpstr>New Focus: Performance</vt:lpstr>
      <vt:lpstr>Kinds of Architectures</vt:lpstr>
      <vt:lpstr>Kinds of Architectures</vt:lpstr>
      <vt:lpstr>MIMD Architectures</vt:lpstr>
      <vt:lpstr>Today: Revisit Mutual Exclusion</vt:lpstr>
      <vt:lpstr>What Should you do if you can’t get a lock?</vt:lpstr>
      <vt:lpstr>What Should you do if you can’t get a lock?</vt:lpstr>
      <vt:lpstr>Basic Spin-Lock</vt:lpstr>
      <vt:lpstr>Basic Spin-Lock</vt:lpstr>
      <vt:lpstr>Basic Spin-Lock</vt:lpstr>
      <vt:lpstr>Basic Spin-Lock</vt:lpstr>
      <vt:lpstr>Basic Spin-Lock</vt:lpstr>
      <vt:lpstr>Basic Spin-Lock</vt:lpstr>
      <vt:lpstr>Review: Test-and-Set</vt:lpstr>
      <vt:lpstr>Review: Test-and-Set</vt:lpstr>
      <vt:lpstr>Review: Test-and-Set</vt:lpstr>
      <vt:lpstr>Review: Test-and-Set</vt:lpstr>
      <vt:lpstr>Review: Test-and-Set</vt:lpstr>
      <vt:lpstr>Review: Test-and-Set</vt:lpstr>
      <vt:lpstr>Test-and-Set Locks</vt:lpstr>
      <vt:lpstr>Test-and-set Lock</vt:lpstr>
      <vt:lpstr>Test-and-set Lock</vt:lpstr>
      <vt:lpstr>Test-and-set Lock</vt:lpstr>
      <vt:lpstr>Test-and-set Lock</vt:lpstr>
      <vt:lpstr>Space Complexity</vt:lpstr>
      <vt:lpstr>Performance</vt:lpstr>
      <vt:lpstr>Graph</vt:lpstr>
      <vt:lpstr>Mystery #1</vt:lpstr>
      <vt:lpstr>Test-and-Test-and-Set Locks</vt:lpstr>
      <vt:lpstr>Test-and-test-and-set Lock</vt:lpstr>
      <vt:lpstr>Test-and-test-and-set Lock</vt:lpstr>
      <vt:lpstr>Test-and-test-and-set Lock</vt:lpstr>
      <vt:lpstr>Mystery #2</vt:lpstr>
      <vt:lpstr>Mystery</vt:lpstr>
      <vt:lpstr>Opinion</vt:lpstr>
      <vt:lpstr>Bus-Based Architectures</vt:lpstr>
      <vt:lpstr>Bus-Based Architectures</vt:lpstr>
      <vt:lpstr>Bus-Based Architectures</vt:lpstr>
      <vt:lpstr>Bus-Based Architectures</vt:lpstr>
      <vt:lpstr>Granularity</vt:lpstr>
      <vt:lpstr>Locality</vt:lpstr>
      <vt:lpstr>L1 and L2 Caches</vt:lpstr>
      <vt:lpstr>L1 and L2 Caches</vt:lpstr>
      <vt:lpstr>L1 and L2 Caches</vt:lpstr>
      <vt:lpstr>Jargon Watch</vt:lpstr>
      <vt:lpstr>Jargon Watch</vt:lpstr>
      <vt:lpstr>Cave Canem</vt:lpstr>
      <vt:lpstr>When a Cache Becomes Full…</vt:lpstr>
      <vt:lpstr>Fully Associative Cache</vt:lpstr>
      <vt:lpstr>Direct Mapped Cache</vt:lpstr>
      <vt:lpstr>K-way Set Associative Cache</vt:lpstr>
      <vt:lpstr>Multicore Set Associativity</vt:lpstr>
      <vt:lpstr>Cache Coherence</vt:lpstr>
      <vt:lpstr>MESI</vt:lpstr>
      <vt:lpstr>MESI</vt:lpstr>
      <vt:lpstr>MESI</vt:lpstr>
      <vt:lpstr>MESI</vt:lpstr>
      <vt:lpstr>Processor Issues Load Request</vt:lpstr>
      <vt:lpstr>Memory Responds</vt:lpstr>
      <vt:lpstr>Processor Issues Load Request</vt:lpstr>
      <vt:lpstr>Other Processor Responds</vt:lpstr>
      <vt:lpstr>Modify Cached Data</vt:lpstr>
      <vt:lpstr>Write-Through Cache</vt:lpstr>
      <vt:lpstr>Write-Through Caches</vt:lpstr>
      <vt:lpstr>Write-Through Caches</vt:lpstr>
      <vt:lpstr>Write-Back Caches</vt:lpstr>
      <vt:lpstr>Invalidate</vt:lpstr>
      <vt:lpstr>Invalidate</vt:lpstr>
      <vt:lpstr>Invalidate</vt:lpstr>
      <vt:lpstr>Invalidate</vt:lpstr>
      <vt:lpstr>Mutual Exclusion</vt:lpstr>
      <vt:lpstr>Simple TASLock </vt:lpstr>
      <vt:lpstr>Test-and-test-and-set</vt:lpstr>
      <vt:lpstr>Local Spinning while Lock is Busy</vt:lpstr>
      <vt:lpstr>On Release</vt:lpstr>
      <vt:lpstr>On Release</vt:lpstr>
      <vt:lpstr>On Release</vt:lpstr>
      <vt:lpstr>Problems</vt:lpstr>
      <vt:lpstr>Measuring Quiescence Time</vt:lpstr>
      <vt:lpstr>Quiescence Time</vt:lpstr>
      <vt:lpstr>Mystery Explained</vt:lpstr>
      <vt:lpstr>Solution: Introduce Delay</vt:lpstr>
      <vt:lpstr>Dynamic Example: Exponential Backoff</vt:lpstr>
      <vt:lpstr>Exponential Backoff Lock</vt:lpstr>
      <vt:lpstr>Exponential Backoff Lock</vt:lpstr>
      <vt:lpstr>Exponential Backoff Lock</vt:lpstr>
      <vt:lpstr>Exponential Backoff Lock</vt:lpstr>
      <vt:lpstr>Exponential Backoff Lock</vt:lpstr>
      <vt:lpstr>Exponential Backoff Lock</vt:lpstr>
      <vt:lpstr>Spin-Waiting Overhead</vt:lpstr>
      <vt:lpstr>Backoff: Other Issues</vt:lpstr>
      <vt:lpstr>Actual Data on 40-Core Machine</vt:lpstr>
      <vt:lpstr>Idea</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Anderson Queue Lock</vt:lpstr>
      <vt:lpstr>Local Spinning </vt:lpstr>
      <vt:lpstr>False Sharing</vt:lpstr>
      <vt:lpstr>The Solution: Padding</vt:lpstr>
      <vt:lpstr>Performance</vt:lpstr>
      <vt:lpstr>Anderson Queue Lock</vt:lpstr>
      <vt:lpstr>Anderson Queue Lock</vt:lpstr>
      <vt:lpstr>CLH Lock</vt:lpstr>
      <vt:lpstr>Initially</vt:lpstr>
      <vt:lpstr>Initially</vt:lpstr>
      <vt:lpstr>Initially</vt:lpstr>
      <vt:lpstr>Initially</vt:lpstr>
      <vt:lpstr>Purple Wants the Lock</vt:lpstr>
      <vt:lpstr>Purple Wants the Lock</vt:lpstr>
      <vt:lpstr>Purple Wants the Lock</vt:lpstr>
      <vt:lpstr>Purple Has the Lock</vt:lpstr>
      <vt:lpstr>Red Wants the Lock</vt:lpstr>
      <vt:lpstr>Red Wants the Lock</vt:lpstr>
      <vt:lpstr>Red Wants the Lock</vt:lpstr>
      <vt:lpstr>Red Wants the Lock</vt:lpstr>
      <vt:lpstr>Red Wants the Lock</vt:lpstr>
      <vt:lpstr>Red Wants the Lock</vt:lpstr>
      <vt:lpstr>Red Wants the Lock</vt:lpstr>
      <vt:lpstr>Purple Releases</vt:lpstr>
      <vt:lpstr>Purple Releases</vt:lpstr>
      <vt:lpstr>Space Usage</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Queue Lock</vt:lpstr>
      <vt:lpstr>CLH Lock</vt:lpstr>
      <vt:lpstr>NUMA and cc-NUMA Architectures</vt:lpstr>
      <vt:lpstr>NUMA Machines</vt:lpstr>
      <vt:lpstr>NUMA Machines</vt:lpstr>
      <vt:lpstr>CLH Lock</vt:lpstr>
      <vt:lpstr>MCS Lock</vt:lpstr>
      <vt:lpstr>Initially</vt:lpstr>
      <vt:lpstr>Acquiring</vt:lpstr>
      <vt:lpstr>Acquiring</vt:lpstr>
      <vt:lpstr>Acquiring</vt:lpstr>
      <vt:lpstr>Acquired</vt:lpstr>
      <vt:lpstr>Acquiring</vt:lpstr>
      <vt:lpstr>Acquiring</vt:lpstr>
      <vt:lpstr>Acquiring</vt:lpstr>
      <vt:lpstr>Acquiring</vt:lpstr>
      <vt:lpstr>Acquiring</vt:lpstr>
      <vt:lpstr>Acquiring</vt:lpstr>
      <vt:lpstr>MCS Queue Lock</vt:lpstr>
      <vt:lpstr>MCS Queue Lock</vt:lpstr>
      <vt:lpstr>MCS Queue Lock</vt:lpstr>
      <vt:lpstr>MCS Queue Lock</vt:lpstr>
      <vt:lpstr>MCS Queue Lock</vt:lpstr>
      <vt:lpstr>MCS Queue Lock</vt:lpstr>
      <vt:lpstr>Purple Release</vt:lpstr>
      <vt:lpstr>Purple Release</vt:lpstr>
      <vt:lpstr>Purple Release</vt:lpstr>
      <vt:lpstr>Purple Release</vt:lpstr>
      <vt:lpstr>Purple Release</vt:lpstr>
      <vt:lpstr>Purple Release</vt:lpstr>
      <vt:lpstr>Purple Release</vt:lpstr>
      <vt:lpstr>MCS Queue Unlock</vt:lpstr>
      <vt:lpstr>MCS Queue Lock</vt:lpstr>
      <vt:lpstr>MCS Queue Lock</vt:lpstr>
      <vt:lpstr>MCS Queue Lock</vt:lpstr>
      <vt:lpstr>MCS Queue Lock</vt:lpstr>
      <vt:lpstr>Abortable Locks</vt:lpstr>
      <vt:lpstr>Back-off Lock</vt:lpstr>
      <vt:lpstr>Queue Locks</vt:lpstr>
      <vt:lpstr>Queue Locks</vt:lpstr>
      <vt:lpstr>Queue Locks</vt:lpstr>
      <vt:lpstr>Queue Locks</vt:lpstr>
      <vt:lpstr>Queue Locks</vt:lpstr>
      <vt:lpstr>Queue Locks</vt:lpstr>
      <vt:lpstr>Queue Locks</vt:lpstr>
      <vt:lpstr>Queue Locks</vt:lpstr>
      <vt:lpstr>Queue Locks</vt:lpstr>
      <vt:lpstr>Queue Locks</vt:lpstr>
      <vt:lpstr>Abortable CLH Lock</vt:lpstr>
      <vt:lpstr>Initially</vt:lpstr>
      <vt:lpstr>Initially</vt:lpstr>
      <vt:lpstr>Acquiring</vt:lpstr>
      <vt:lpstr>Acquiring</vt:lpstr>
      <vt:lpstr>Acquiring</vt:lpstr>
      <vt:lpstr>Acquiring</vt:lpstr>
      <vt:lpstr>Acquired</vt:lpstr>
      <vt:lpstr>Normal Case</vt:lpstr>
      <vt:lpstr>One Thread Aborts</vt:lpstr>
      <vt:lpstr>Successor Notices</vt:lpstr>
      <vt:lpstr>Recycle Predecessor’s Node</vt:lpstr>
      <vt:lpstr>Spin on Earlier Node</vt:lpstr>
      <vt:lpstr>Spin on Earlier Node</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Lock</vt:lpstr>
      <vt:lpstr>Time-Out Unlock</vt:lpstr>
      <vt:lpstr>Time-out Unlock</vt:lpstr>
      <vt:lpstr>Timing-out Lock</vt:lpstr>
      <vt:lpstr>Fairness and NUMA Locks  </vt:lpstr>
      <vt:lpstr>Lock Data Access in NUMA  Machine </vt:lpstr>
      <vt:lpstr>  “Who’s the Unfairest of Them All?”   </vt:lpstr>
      <vt:lpstr>Hierarchical Backoff Lock (HBO) </vt:lpstr>
      <vt:lpstr>Hierarchical Backoff Lock (HBO) </vt:lpstr>
      <vt:lpstr> Hierarchical CLH Lock (HCLH) </vt:lpstr>
      <vt:lpstr> Hierarchical CLH Lock (HCLH)  </vt:lpstr>
      <vt:lpstr> Hierarchical CLH Lock (HCLH) </vt:lpstr>
      <vt:lpstr>PowerPoint Presentation</vt:lpstr>
      <vt:lpstr> Lock Cohorting </vt:lpstr>
      <vt:lpstr>Lock Cohorting </vt:lpstr>
      <vt:lpstr>Thread Obliviousness</vt:lpstr>
      <vt:lpstr>Cohort Detection</vt:lpstr>
      <vt:lpstr> Lock Cohorting </vt:lpstr>
      <vt:lpstr> Lock Cohorting: C-BO-MCS Lock  </vt:lpstr>
      <vt:lpstr> Lock Cohorting: C-BO-BO Lock  </vt:lpstr>
      <vt:lpstr> Lock Cohorting: C-BO-BO Lock  </vt:lpstr>
      <vt:lpstr> C-BO-BO is a Time-Out  NUMA Lock   </vt:lpstr>
      <vt:lpstr>Time-Out NUMA Lock  </vt:lpstr>
      <vt:lpstr> Lock Cohorting </vt:lpstr>
      <vt:lpstr> Lock Cohorting  </vt:lpstr>
      <vt:lpstr>Time-Out (Abortable) Lock Cohorting </vt:lpstr>
      <vt:lpstr>One Lock To Rule Them All?</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CS176</dc:title>
  <dc:creator>Maurice Herlihy</dc:creator>
  <cp:lastModifiedBy>mph</cp:lastModifiedBy>
  <cp:revision>635</cp:revision>
  <cp:lastPrinted>2003-10-06T20:31:57Z</cp:lastPrinted>
  <dcterms:created xsi:type="dcterms:W3CDTF">1999-05-12T13:47:53Z</dcterms:created>
  <dcterms:modified xsi:type="dcterms:W3CDTF">2014-10-16T12:15:03Z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